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7"/>
  </p:notesMasterIdLst>
  <p:sldIdLst>
    <p:sldId id="259" r:id="rId5"/>
    <p:sldId id="444" r:id="rId6"/>
    <p:sldId id="382" r:id="rId7"/>
    <p:sldId id="425" r:id="rId8"/>
    <p:sldId id="453" r:id="rId9"/>
    <p:sldId id="418" r:id="rId10"/>
    <p:sldId id="419" r:id="rId11"/>
    <p:sldId id="452" r:id="rId12"/>
    <p:sldId id="411" r:id="rId13"/>
    <p:sldId id="451" r:id="rId14"/>
    <p:sldId id="446" r:id="rId15"/>
    <p:sldId id="447"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56F9D"/>
    <a:srgbClr val="FB53D7"/>
    <a:srgbClr val="0089B5"/>
    <a:srgbClr val="5BC1E6"/>
    <a:srgbClr val="005872"/>
    <a:srgbClr val="284579"/>
    <a:srgbClr val="9CB0D5"/>
    <a:srgbClr val="3861A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06" autoAdjust="0"/>
    <p:restoredTop sz="94364" autoAdjust="0"/>
  </p:normalViewPr>
  <p:slideViewPr>
    <p:cSldViewPr snapToGrid="0" snapToObjects="1">
      <p:cViewPr varScale="1">
        <p:scale>
          <a:sx n="79" d="100"/>
          <a:sy n="79" d="100"/>
        </p:scale>
        <p:origin x="43" y="43"/>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75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CD457-2C93-4605-B86D-F519940C8090}" type="datetimeFigureOut">
              <a:rPr lang="en-GB" smtClean="0"/>
              <a:t>05/11/2015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AD5AE1-8DAA-4720-851B-5749129BDBE5}" type="slidenum">
              <a:rPr lang="en-GB" smtClean="0"/>
              <a:t>‹#›</a:t>
            </a:fld>
            <a:endParaRPr lang="en-GB"/>
          </a:p>
        </p:txBody>
      </p:sp>
    </p:spTree>
    <p:extLst>
      <p:ext uri="{BB962C8B-B14F-4D97-AF65-F5344CB8AC3E}">
        <p14:creationId xmlns:p14="http://schemas.microsoft.com/office/powerpoint/2010/main" val="1136302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2</a:t>
            </a:fld>
            <a:endParaRPr lang="en-GB"/>
          </a:p>
        </p:txBody>
      </p:sp>
    </p:spTree>
    <p:extLst>
      <p:ext uri="{BB962C8B-B14F-4D97-AF65-F5344CB8AC3E}">
        <p14:creationId xmlns:p14="http://schemas.microsoft.com/office/powerpoint/2010/main" val="3119710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3</a:t>
            </a:fld>
            <a:endParaRPr lang="en-GB"/>
          </a:p>
        </p:txBody>
      </p:sp>
    </p:spTree>
    <p:extLst>
      <p:ext uri="{BB962C8B-B14F-4D97-AF65-F5344CB8AC3E}">
        <p14:creationId xmlns:p14="http://schemas.microsoft.com/office/powerpoint/2010/main" val="3119710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6</a:t>
            </a:fld>
            <a:endParaRPr lang="en-GB"/>
          </a:p>
        </p:txBody>
      </p:sp>
    </p:spTree>
    <p:extLst>
      <p:ext uri="{BB962C8B-B14F-4D97-AF65-F5344CB8AC3E}">
        <p14:creationId xmlns:p14="http://schemas.microsoft.com/office/powerpoint/2010/main" val="3119710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7</a:t>
            </a:fld>
            <a:endParaRPr lang="en-GB"/>
          </a:p>
        </p:txBody>
      </p:sp>
    </p:spTree>
    <p:extLst>
      <p:ext uri="{BB962C8B-B14F-4D97-AF65-F5344CB8AC3E}">
        <p14:creationId xmlns:p14="http://schemas.microsoft.com/office/powerpoint/2010/main" val="3119710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9</a:t>
            </a:fld>
            <a:endParaRPr lang="en-GB"/>
          </a:p>
        </p:txBody>
      </p:sp>
    </p:spTree>
    <p:extLst>
      <p:ext uri="{BB962C8B-B14F-4D97-AF65-F5344CB8AC3E}">
        <p14:creationId xmlns:p14="http://schemas.microsoft.com/office/powerpoint/2010/main" val="7114961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39" y="1802165"/>
            <a:ext cx="4313433" cy="2079801"/>
          </a:xfrm>
          <a:prstGeom prst="rect">
            <a:avLst/>
          </a:prstGeom>
        </p:spPr>
      </p:pic>
    </p:spTree>
    <p:extLst>
      <p:ext uri="{BB962C8B-B14F-4D97-AF65-F5344CB8AC3E}">
        <p14:creationId xmlns:p14="http://schemas.microsoft.com/office/powerpoint/2010/main" val="35428793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5578561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6381266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7291446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9277959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278579476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
        <p:nvSpPr>
          <p:cNvPr id="5"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78845133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625292" y="2108488"/>
            <a:ext cx="3817931" cy="1840885"/>
          </a:xfrm>
          <a:prstGeom prst="rect">
            <a:avLst/>
          </a:prstGeom>
        </p:spPr>
      </p:pic>
    </p:spTree>
    <p:extLst>
      <p:ext uri="{BB962C8B-B14F-4D97-AF65-F5344CB8AC3E}">
        <p14:creationId xmlns:p14="http://schemas.microsoft.com/office/powerpoint/2010/main" val="39835898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pPr/>
              <a:t>‹#›</a:t>
            </a:fld>
            <a:endParaRPr lang="en-US" dirty="0"/>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sp>
        <p:nvSpPr>
          <p:cNvPr id="5"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Lst>
  <p:timing>
    <p:tnLst>
      <p:par>
        <p:cTn id="1" dur="indefinite" restart="never" nodeType="tmRoot"/>
      </p:par>
    </p:tnLst>
  </p:timing>
  <p:hf hdr="0" dt="0"/>
  <p:txStyles>
    <p:title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44938" y="1562301"/>
            <a:ext cx="4416119" cy="3123999"/>
          </a:xfrm>
        </p:spPr>
        <p:txBody>
          <a:bodyPr/>
          <a:lstStyle/>
          <a:p>
            <a:r>
              <a:rPr lang="en-GB" sz="3600" dirty="0"/>
              <a:t>HL-</a:t>
            </a:r>
            <a:r>
              <a:rPr lang="en-GB" sz="3600" dirty="0" smtClean="0"/>
              <a:t>LHC:</a:t>
            </a:r>
            <a:br>
              <a:rPr lang="en-GB" sz="3600" dirty="0" smtClean="0"/>
            </a:br>
            <a:r>
              <a:rPr lang="en-GB" sz="3600" dirty="0" smtClean="0"/>
              <a:t>Overview of the </a:t>
            </a:r>
            <a:br>
              <a:rPr lang="en-GB" sz="3600" dirty="0" smtClean="0"/>
            </a:br>
            <a:r>
              <a:rPr lang="en-GB" sz="3600" dirty="0" smtClean="0"/>
              <a:t>HL-LHC Organization beyond the FP7 </a:t>
            </a:r>
            <a:r>
              <a:rPr lang="en-GB" sz="3600" dirty="0" err="1" smtClean="0"/>
              <a:t>HiLumi</a:t>
            </a:r>
            <a:r>
              <a:rPr lang="en-GB" sz="3600" dirty="0" smtClean="0"/>
              <a:t> project</a:t>
            </a:r>
            <a:endParaRPr lang="en-GB" sz="3600" dirty="0"/>
          </a:p>
        </p:txBody>
      </p:sp>
      <p:sp>
        <p:nvSpPr>
          <p:cNvPr id="7" name="Slide Number Placeholder 1"/>
          <p:cNvSpPr txBox="1">
            <a:spLocks/>
          </p:cNvSpPr>
          <p:nvPr/>
        </p:nvSpPr>
        <p:spPr>
          <a:xfrm>
            <a:off x="8839201" y="6570132"/>
            <a:ext cx="281125" cy="2540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z="1200" b="1" smtClean="0"/>
              <a:pPr/>
              <a:t>1</a:t>
            </a:fld>
            <a:endParaRPr lang="en-US" sz="1200" b="1" dirty="0"/>
          </a:p>
        </p:txBody>
      </p:sp>
      <p:sp>
        <p:nvSpPr>
          <p:cNvPr id="2" name="TextBox 1"/>
          <p:cNvSpPr txBox="1"/>
          <p:nvPr/>
        </p:nvSpPr>
        <p:spPr>
          <a:xfrm>
            <a:off x="11341100" y="508000"/>
            <a:ext cx="184666" cy="369332"/>
          </a:xfrm>
          <a:prstGeom prst="rect">
            <a:avLst/>
          </a:prstGeom>
          <a:noFill/>
        </p:spPr>
        <p:txBody>
          <a:bodyPr wrap="none" rtlCol="0">
            <a:spAutoFit/>
          </a:bodyPr>
          <a:lstStyle/>
          <a:p>
            <a:r>
              <a:rPr lang="en-US" dirty="0" smtClean="0"/>
              <a:t> </a:t>
            </a:r>
            <a:endParaRPr lang="en-US" dirty="0"/>
          </a:p>
        </p:txBody>
      </p:sp>
      <p:sp>
        <p:nvSpPr>
          <p:cNvPr id="3" name="TextBox 2"/>
          <p:cNvSpPr txBox="1"/>
          <p:nvPr/>
        </p:nvSpPr>
        <p:spPr>
          <a:xfrm>
            <a:off x="1968500" y="6604000"/>
            <a:ext cx="184666" cy="369332"/>
          </a:xfrm>
          <a:prstGeom prst="rect">
            <a:avLst/>
          </a:prstGeom>
          <a:noFill/>
        </p:spPr>
        <p:txBody>
          <a:bodyPr wrap="none" rtlCol="0">
            <a:spAutoFit/>
          </a:bodyPr>
          <a:lstStyle/>
          <a:p>
            <a:endParaRPr lang="en-US" dirty="0"/>
          </a:p>
        </p:txBody>
      </p:sp>
      <p:sp>
        <p:nvSpPr>
          <p:cNvPr id="8" name="TextBox 7"/>
          <p:cNvSpPr txBox="1"/>
          <p:nvPr/>
        </p:nvSpPr>
        <p:spPr>
          <a:xfrm>
            <a:off x="1295400" y="73660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9940552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10</a:t>
            </a:fld>
            <a:endParaRPr lang="en-US" dirty="0"/>
          </a:p>
        </p:txBody>
      </p:sp>
    </p:spTree>
    <p:extLst>
      <p:ext uri="{BB962C8B-B14F-4D97-AF65-F5344CB8AC3E}">
        <p14:creationId xmlns:p14="http://schemas.microsoft.com/office/powerpoint/2010/main" val="18560443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11</a:t>
            </a:fld>
            <a:endParaRPr lang="en-US" dirty="0"/>
          </a:p>
        </p:txBody>
      </p:sp>
      <p:sp>
        <p:nvSpPr>
          <p:cNvPr id="6" name="Title 1"/>
          <p:cNvSpPr>
            <a:spLocks noGrp="1"/>
          </p:cNvSpPr>
          <p:nvPr>
            <p:ph type="title"/>
          </p:nvPr>
        </p:nvSpPr>
        <p:spPr>
          <a:xfrm>
            <a:off x="64428" y="17592"/>
            <a:ext cx="9060347" cy="940443"/>
          </a:xfrm>
        </p:spPr>
        <p:txBody>
          <a:bodyPr>
            <a:noAutofit/>
          </a:bodyPr>
          <a:lstStyle/>
          <a:p>
            <a:r>
              <a:rPr lang="en-US" u="sng" dirty="0" smtClean="0"/>
              <a:t>Project Governance: Managerial bodies</a:t>
            </a:r>
            <a:endParaRPr lang="en-US" u="sng" dirty="0"/>
          </a:p>
        </p:txBody>
      </p:sp>
      <p:sp>
        <p:nvSpPr>
          <p:cNvPr id="7" name="Rectangle 6"/>
          <p:cNvSpPr/>
          <p:nvPr/>
        </p:nvSpPr>
        <p:spPr>
          <a:xfrm>
            <a:off x="115229" y="11430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HL-LHC Collaboration Board</a:t>
            </a:r>
            <a:endParaRPr lang="en-US" dirty="0">
              <a:solidFill>
                <a:srgbClr val="3861AA"/>
              </a:solidFill>
            </a:endParaRPr>
          </a:p>
        </p:txBody>
      </p:sp>
      <p:sp>
        <p:nvSpPr>
          <p:cNvPr id="8" name="Right Arrow 7"/>
          <p:cNvSpPr/>
          <p:nvPr/>
        </p:nvSpPr>
        <p:spPr>
          <a:xfrm>
            <a:off x="3352800" y="12954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4457700" y="1054100"/>
            <a:ext cx="4285999" cy="923330"/>
          </a:xfrm>
          <a:prstGeom prst="rect">
            <a:avLst/>
          </a:prstGeom>
          <a:noFill/>
        </p:spPr>
        <p:txBody>
          <a:bodyPr wrap="none" rtlCol="0">
            <a:spAutoFit/>
          </a:bodyPr>
          <a:lstStyle/>
          <a:p>
            <a:r>
              <a:rPr lang="en-US" dirty="0"/>
              <a:t>T</a:t>
            </a:r>
            <a:r>
              <a:rPr lang="en-US" dirty="0" smtClean="0"/>
              <a:t>op</a:t>
            </a:r>
            <a:r>
              <a:rPr lang="en-US" dirty="0"/>
              <a:t>-level </a:t>
            </a:r>
            <a:r>
              <a:rPr lang="en-US" dirty="0" smtClean="0"/>
              <a:t>body for the </a:t>
            </a:r>
            <a:r>
              <a:rPr lang="en-US" dirty="0" err="1" smtClean="0"/>
              <a:t>HiLumi</a:t>
            </a:r>
            <a:r>
              <a:rPr lang="en-US" dirty="0" smtClean="0"/>
              <a:t> Collaboration </a:t>
            </a:r>
          </a:p>
          <a:p>
            <a:r>
              <a:rPr lang="en-US" dirty="0" smtClean="0"/>
              <a:t>Has representatives of all </a:t>
            </a:r>
            <a:r>
              <a:rPr lang="en-US" dirty="0" err="1" smtClean="0"/>
              <a:t>HiLumi</a:t>
            </a:r>
            <a:r>
              <a:rPr lang="en-US" dirty="0" smtClean="0"/>
              <a:t> Partners</a:t>
            </a:r>
          </a:p>
          <a:p>
            <a:r>
              <a:rPr lang="en-US" dirty="0" smtClean="0"/>
              <a:t>Meets at least once per year </a:t>
            </a:r>
            <a:endParaRPr lang="en-US" dirty="0"/>
          </a:p>
        </p:txBody>
      </p:sp>
      <p:sp>
        <p:nvSpPr>
          <p:cNvPr id="10" name="Rectangle 9"/>
          <p:cNvSpPr/>
          <p:nvPr/>
        </p:nvSpPr>
        <p:spPr>
          <a:xfrm>
            <a:off x="140629" y="22606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HL-LHC Coordination Group</a:t>
            </a:r>
            <a:endParaRPr lang="en-US" dirty="0">
              <a:solidFill>
                <a:srgbClr val="3861AA"/>
              </a:solidFill>
            </a:endParaRPr>
          </a:p>
        </p:txBody>
      </p:sp>
      <p:sp>
        <p:nvSpPr>
          <p:cNvPr id="11" name="Right Arrow 10"/>
          <p:cNvSpPr/>
          <p:nvPr/>
        </p:nvSpPr>
        <p:spPr>
          <a:xfrm>
            <a:off x="3378200" y="24130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4457700" y="2260600"/>
            <a:ext cx="4818334" cy="1754327"/>
          </a:xfrm>
          <a:prstGeom prst="rect">
            <a:avLst/>
          </a:prstGeom>
          <a:noFill/>
        </p:spPr>
        <p:txBody>
          <a:bodyPr wrap="none" rtlCol="0">
            <a:spAutoFit/>
          </a:bodyPr>
          <a:lstStyle/>
          <a:p>
            <a:r>
              <a:rPr lang="en-US" dirty="0" smtClean="0"/>
              <a:t>Forum for setting common and coherent set of </a:t>
            </a:r>
          </a:p>
          <a:p>
            <a:r>
              <a:rPr lang="en-US" dirty="0" smtClean="0"/>
              <a:t>goals, parameters &amp; plans for the HL-LHC project, </a:t>
            </a:r>
          </a:p>
          <a:p>
            <a:r>
              <a:rPr lang="en-US" dirty="0" smtClean="0"/>
              <a:t>Forum for official information transfer</a:t>
            </a:r>
          </a:p>
          <a:p>
            <a:r>
              <a:rPr lang="en-US" dirty="0" smtClean="0">
                <a:solidFill>
                  <a:srgbClr val="800000"/>
                </a:solidFill>
              </a:rPr>
              <a:t>Chaired by Project Leader, representatives of all</a:t>
            </a:r>
          </a:p>
          <a:p>
            <a:r>
              <a:rPr lang="en-US" dirty="0" smtClean="0">
                <a:solidFill>
                  <a:srgbClr val="800000"/>
                </a:solidFill>
              </a:rPr>
              <a:t>Experiments (spokes persons); LIU, Research and</a:t>
            </a:r>
          </a:p>
          <a:p>
            <a:r>
              <a:rPr lang="en-US" dirty="0" smtClean="0">
                <a:solidFill>
                  <a:srgbClr val="800000"/>
                </a:solidFill>
              </a:rPr>
              <a:t>A&amp;T Directors; HL-LHC Technical coordinator</a:t>
            </a:r>
            <a:endParaRPr lang="en-US" dirty="0">
              <a:solidFill>
                <a:srgbClr val="800000"/>
              </a:solidFill>
            </a:endParaRPr>
          </a:p>
        </p:txBody>
      </p:sp>
      <p:sp>
        <p:nvSpPr>
          <p:cNvPr id="13" name="Rectangle 12"/>
          <p:cNvSpPr/>
          <p:nvPr/>
        </p:nvSpPr>
        <p:spPr>
          <a:xfrm>
            <a:off x="153329" y="41910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Project Coordination Office</a:t>
            </a:r>
            <a:endParaRPr lang="en-US" dirty="0">
              <a:solidFill>
                <a:srgbClr val="3861AA"/>
              </a:solidFill>
            </a:endParaRPr>
          </a:p>
        </p:txBody>
      </p:sp>
      <p:sp>
        <p:nvSpPr>
          <p:cNvPr id="14" name="Right Arrow 13"/>
          <p:cNvSpPr/>
          <p:nvPr/>
        </p:nvSpPr>
        <p:spPr>
          <a:xfrm>
            <a:off x="3390900" y="43434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4445000" y="4191000"/>
            <a:ext cx="4828478" cy="1200329"/>
          </a:xfrm>
          <a:prstGeom prst="rect">
            <a:avLst/>
          </a:prstGeom>
          <a:noFill/>
        </p:spPr>
        <p:txBody>
          <a:bodyPr wrap="none" rtlCol="0">
            <a:spAutoFit/>
          </a:bodyPr>
          <a:lstStyle/>
          <a:p>
            <a:r>
              <a:rPr lang="en-US" dirty="0" smtClean="0"/>
              <a:t>Meets weekly:</a:t>
            </a:r>
          </a:p>
          <a:p>
            <a:r>
              <a:rPr lang="en-US" dirty="0" smtClean="0">
                <a:solidFill>
                  <a:srgbClr val="800000"/>
                </a:solidFill>
              </a:rPr>
              <a:t>PL and DPL, Technical Coordinator, Safety Officer,</a:t>
            </a:r>
          </a:p>
          <a:p>
            <a:r>
              <a:rPr lang="en-US" dirty="0" smtClean="0">
                <a:solidFill>
                  <a:srgbClr val="800000"/>
                </a:solidFill>
              </a:rPr>
              <a:t>Budget and Resource Manager, Outreach,</a:t>
            </a:r>
          </a:p>
          <a:p>
            <a:r>
              <a:rPr lang="en-US" dirty="0" smtClean="0">
                <a:solidFill>
                  <a:srgbClr val="800000"/>
                </a:solidFill>
              </a:rPr>
              <a:t>FP7 </a:t>
            </a:r>
            <a:r>
              <a:rPr lang="en-US" dirty="0" err="1" smtClean="0">
                <a:solidFill>
                  <a:srgbClr val="800000"/>
                </a:solidFill>
              </a:rPr>
              <a:t>HiLumi</a:t>
            </a:r>
            <a:r>
              <a:rPr lang="en-US" dirty="0" smtClean="0">
                <a:solidFill>
                  <a:srgbClr val="800000"/>
                </a:solidFill>
              </a:rPr>
              <a:t> Admin Manager, Integration Officer</a:t>
            </a:r>
            <a:endParaRPr lang="en-US" dirty="0">
              <a:solidFill>
                <a:srgbClr val="800000"/>
              </a:solidFill>
            </a:endParaRPr>
          </a:p>
        </p:txBody>
      </p:sp>
      <p:sp>
        <p:nvSpPr>
          <p:cNvPr id="16" name="Rectangle 15"/>
          <p:cNvSpPr/>
          <p:nvPr/>
        </p:nvSpPr>
        <p:spPr>
          <a:xfrm>
            <a:off x="153329" y="55372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HL-LHC Steering Committee</a:t>
            </a:r>
            <a:endParaRPr lang="en-US" dirty="0">
              <a:solidFill>
                <a:srgbClr val="3861AA"/>
              </a:solidFill>
            </a:endParaRPr>
          </a:p>
        </p:txBody>
      </p:sp>
      <p:sp>
        <p:nvSpPr>
          <p:cNvPr id="17" name="Right Arrow 16"/>
          <p:cNvSpPr/>
          <p:nvPr/>
        </p:nvSpPr>
        <p:spPr>
          <a:xfrm>
            <a:off x="3390900" y="56896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445000" y="5537200"/>
            <a:ext cx="4796806" cy="923330"/>
          </a:xfrm>
          <a:prstGeom prst="rect">
            <a:avLst/>
          </a:prstGeom>
          <a:noFill/>
        </p:spPr>
        <p:txBody>
          <a:bodyPr wrap="none" rtlCol="0">
            <a:spAutoFit/>
          </a:bodyPr>
          <a:lstStyle/>
          <a:p>
            <a:r>
              <a:rPr lang="en-US" dirty="0" smtClean="0"/>
              <a:t>Forum for information exchange between</a:t>
            </a:r>
          </a:p>
          <a:p>
            <a:r>
              <a:rPr lang="en-US" dirty="0" smtClean="0"/>
              <a:t>the different Work Packages (1 / month)</a:t>
            </a:r>
          </a:p>
          <a:p>
            <a:r>
              <a:rPr lang="en-US" dirty="0" smtClean="0">
                <a:solidFill>
                  <a:srgbClr val="800000"/>
                </a:solidFill>
              </a:rPr>
              <a:t>All HL-LHC WP coordinators &amp; USLARP represent.</a:t>
            </a:r>
            <a:endParaRPr lang="en-US" dirty="0">
              <a:solidFill>
                <a:srgbClr val="800000"/>
              </a:solidFill>
            </a:endParaRPr>
          </a:p>
        </p:txBody>
      </p:sp>
    </p:spTree>
    <p:extLst>
      <p:ext uri="{BB962C8B-B14F-4D97-AF65-F5344CB8AC3E}">
        <p14:creationId xmlns:p14="http://schemas.microsoft.com/office/powerpoint/2010/main" val="6436309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12</a:t>
            </a:fld>
            <a:endParaRPr lang="en-US" dirty="0"/>
          </a:p>
        </p:txBody>
      </p:sp>
      <p:sp>
        <p:nvSpPr>
          <p:cNvPr id="6" name="Title 1"/>
          <p:cNvSpPr>
            <a:spLocks noGrp="1"/>
          </p:cNvSpPr>
          <p:nvPr>
            <p:ph type="title"/>
          </p:nvPr>
        </p:nvSpPr>
        <p:spPr>
          <a:xfrm>
            <a:off x="64428" y="17592"/>
            <a:ext cx="8897479" cy="940443"/>
          </a:xfrm>
        </p:spPr>
        <p:txBody>
          <a:bodyPr>
            <a:noAutofit/>
          </a:bodyPr>
          <a:lstStyle/>
          <a:p>
            <a:r>
              <a:rPr lang="en-US" u="sng" dirty="0" smtClean="0"/>
              <a:t>Project Governance: Technical Bodies</a:t>
            </a:r>
            <a:endParaRPr lang="en-US" u="sng" dirty="0"/>
          </a:p>
        </p:txBody>
      </p:sp>
      <p:sp>
        <p:nvSpPr>
          <p:cNvPr id="7" name="Rectangle 6"/>
          <p:cNvSpPr/>
          <p:nvPr/>
        </p:nvSpPr>
        <p:spPr>
          <a:xfrm>
            <a:off x="115229" y="11430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HL-LHC TC</a:t>
            </a:r>
            <a:endParaRPr lang="en-US" dirty="0">
              <a:solidFill>
                <a:srgbClr val="3861AA"/>
              </a:solidFill>
            </a:endParaRPr>
          </a:p>
        </p:txBody>
      </p:sp>
      <p:sp>
        <p:nvSpPr>
          <p:cNvPr id="8" name="Right Arrow 7"/>
          <p:cNvSpPr/>
          <p:nvPr/>
        </p:nvSpPr>
        <p:spPr>
          <a:xfrm>
            <a:off x="3352800" y="12954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4457700" y="1054100"/>
            <a:ext cx="4504208" cy="1200329"/>
          </a:xfrm>
          <a:prstGeom prst="rect">
            <a:avLst/>
          </a:prstGeom>
          <a:noFill/>
        </p:spPr>
        <p:txBody>
          <a:bodyPr wrap="none" rtlCol="0">
            <a:spAutoFit/>
          </a:bodyPr>
          <a:lstStyle/>
          <a:p>
            <a:r>
              <a:rPr lang="en-US" dirty="0"/>
              <a:t>Defines the technical baseline of the </a:t>
            </a:r>
            <a:r>
              <a:rPr lang="en-US" dirty="0" smtClean="0"/>
              <a:t>project.</a:t>
            </a:r>
          </a:p>
          <a:p>
            <a:pPr marL="285750" indent="-285750">
              <a:buFont typeface="Wingdings" charset="0"/>
              <a:buChar char="è"/>
            </a:pPr>
            <a:r>
              <a:rPr lang="en-US" dirty="0" smtClean="0"/>
              <a:t>Technical Specification of the individual </a:t>
            </a:r>
          </a:p>
          <a:p>
            <a:r>
              <a:rPr lang="en-US" dirty="0" smtClean="0"/>
              <a:t>HL-LHC Components &amp; Layout and Integration</a:t>
            </a:r>
          </a:p>
          <a:p>
            <a:r>
              <a:rPr lang="en-US" dirty="0" smtClean="0">
                <a:solidFill>
                  <a:srgbClr val="008000"/>
                </a:solidFill>
                <a:sym typeface="Wingdings"/>
              </a:rPr>
              <a:t> Detailed technical discussions</a:t>
            </a:r>
            <a:r>
              <a:rPr lang="en-US" dirty="0" smtClean="0">
                <a:solidFill>
                  <a:srgbClr val="008000"/>
                </a:solidFill>
              </a:rPr>
              <a:t> </a:t>
            </a:r>
            <a:endParaRPr lang="en-US" dirty="0">
              <a:solidFill>
                <a:srgbClr val="008000"/>
              </a:solidFill>
            </a:endParaRPr>
          </a:p>
        </p:txBody>
      </p:sp>
      <p:sp>
        <p:nvSpPr>
          <p:cNvPr id="10" name="Rectangle 9"/>
          <p:cNvSpPr/>
          <p:nvPr/>
        </p:nvSpPr>
        <p:spPr>
          <a:xfrm>
            <a:off x="140629" y="23876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HL-LHC PLC</a:t>
            </a:r>
            <a:endParaRPr lang="en-US" dirty="0">
              <a:solidFill>
                <a:srgbClr val="3861AA"/>
              </a:solidFill>
            </a:endParaRPr>
          </a:p>
        </p:txBody>
      </p:sp>
      <p:sp>
        <p:nvSpPr>
          <p:cNvPr id="11" name="Right Arrow 10"/>
          <p:cNvSpPr/>
          <p:nvPr/>
        </p:nvSpPr>
        <p:spPr>
          <a:xfrm>
            <a:off x="3378200" y="25400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4432300" y="2387600"/>
            <a:ext cx="4900500" cy="1200329"/>
          </a:xfrm>
          <a:prstGeom prst="rect">
            <a:avLst/>
          </a:prstGeom>
          <a:noFill/>
        </p:spPr>
        <p:txBody>
          <a:bodyPr wrap="none" rtlCol="0">
            <a:spAutoFit/>
          </a:bodyPr>
          <a:lstStyle/>
          <a:p>
            <a:r>
              <a:rPr lang="en-US" dirty="0"/>
              <a:t>The PLC </a:t>
            </a:r>
            <a:r>
              <a:rPr lang="en-US" dirty="0" smtClean="0"/>
              <a:t>establishes </a:t>
            </a:r>
            <a:r>
              <a:rPr lang="en-US" dirty="0"/>
              <a:t>and </a:t>
            </a:r>
            <a:r>
              <a:rPr lang="en-US" dirty="0" smtClean="0"/>
              <a:t>maintains </a:t>
            </a:r>
            <a:r>
              <a:rPr lang="en-US" dirty="0"/>
              <a:t>a coherent </a:t>
            </a:r>
            <a:endParaRPr lang="en-US" dirty="0" smtClean="0"/>
          </a:p>
          <a:p>
            <a:r>
              <a:rPr lang="en-US" dirty="0" smtClean="0"/>
              <a:t>and </a:t>
            </a:r>
            <a:r>
              <a:rPr lang="en-US" dirty="0"/>
              <a:t>dynamic list of parameters and </a:t>
            </a:r>
            <a:r>
              <a:rPr lang="en-US" dirty="0" smtClean="0"/>
              <a:t>the associated </a:t>
            </a:r>
          </a:p>
          <a:p>
            <a:r>
              <a:rPr lang="en-US" dirty="0" smtClean="0"/>
              <a:t>hardware </a:t>
            </a:r>
            <a:r>
              <a:rPr lang="en-US" dirty="0"/>
              <a:t>lay-out for the HL-</a:t>
            </a:r>
            <a:r>
              <a:rPr lang="en-US" dirty="0" smtClean="0"/>
              <a:t>LHC</a:t>
            </a:r>
          </a:p>
          <a:p>
            <a:r>
              <a:rPr lang="en-US" dirty="0" smtClean="0">
                <a:solidFill>
                  <a:srgbClr val="800000"/>
                </a:solidFill>
                <a:sym typeface="Wingdings"/>
              </a:rPr>
              <a:t> Official approval of Layout and Parameters</a:t>
            </a:r>
            <a:endParaRPr lang="en-US" dirty="0">
              <a:solidFill>
                <a:srgbClr val="800000"/>
              </a:solidFill>
            </a:endParaRPr>
          </a:p>
        </p:txBody>
      </p:sp>
      <p:sp>
        <p:nvSpPr>
          <p:cNvPr id="13" name="Rectangle 12"/>
          <p:cNvSpPr/>
          <p:nvPr/>
        </p:nvSpPr>
        <p:spPr>
          <a:xfrm>
            <a:off x="153329" y="38227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LMC</a:t>
            </a:r>
            <a:endParaRPr lang="en-US" dirty="0">
              <a:solidFill>
                <a:srgbClr val="3861AA"/>
              </a:solidFill>
            </a:endParaRPr>
          </a:p>
        </p:txBody>
      </p:sp>
      <p:sp>
        <p:nvSpPr>
          <p:cNvPr id="14" name="Right Arrow 13"/>
          <p:cNvSpPr/>
          <p:nvPr/>
        </p:nvSpPr>
        <p:spPr>
          <a:xfrm>
            <a:off x="3390900" y="39751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4445000" y="3822700"/>
            <a:ext cx="4678572" cy="1477328"/>
          </a:xfrm>
          <a:prstGeom prst="rect">
            <a:avLst/>
          </a:prstGeom>
          <a:noFill/>
        </p:spPr>
        <p:txBody>
          <a:bodyPr wrap="none" rtlCol="0">
            <a:spAutoFit/>
          </a:bodyPr>
          <a:lstStyle/>
          <a:p>
            <a:r>
              <a:rPr lang="en-US" dirty="0" smtClean="0"/>
              <a:t>The central CERN LHC Committee:</a:t>
            </a:r>
          </a:p>
          <a:p>
            <a:r>
              <a:rPr lang="en-US" dirty="0" smtClean="0"/>
              <a:t>Assures transfer of operational experience from</a:t>
            </a:r>
          </a:p>
          <a:p>
            <a:r>
              <a:rPr lang="en-US" dirty="0" smtClean="0"/>
              <a:t>LHC to the HL-LHC project and assures that </a:t>
            </a:r>
          </a:p>
          <a:p>
            <a:r>
              <a:rPr lang="en-US" dirty="0" smtClean="0"/>
              <a:t>LHC upgrades and modifications remain </a:t>
            </a:r>
          </a:p>
          <a:p>
            <a:r>
              <a:rPr lang="en-US" dirty="0" smtClean="0"/>
              <a:t>Compatible with the HL-LHC requirements.</a:t>
            </a:r>
          </a:p>
        </p:txBody>
      </p:sp>
      <p:sp>
        <p:nvSpPr>
          <p:cNvPr id="16" name="Rectangle 15"/>
          <p:cNvSpPr/>
          <p:nvPr/>
        </p:nvSpPr>
        <p:spPr>
          <a:xfrm>
            <a:off x="153329" y="55372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C-MAC</a:t>
            </a:r>
            <a:endParaRPr lang="en-US" dirty="0">
              <a:solidFill>
                <a:srgbClr val="3861AA"/>
              </a:solidFill>
            </a:endParaRPr>
          </a:p>
        </p:txBody>
      </p:sp>
      <p:sp>
        <p:nvSpPr>
          <p:cNvPr id="17" name="Right Arrow 16"/>
          <p:cNvSpPr/>
          <p:nvPr/>
        </p:nvSpPr>
        <p:spPr>
          <a:xfrm>
            <a:off x="3390900" y="56896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445000" y="5537200"/>
            <a:ext cx="4436807" cy="646331"/>
          </a:xfrm>
          <a:prstGeom prst="rect">
            <a:avLst/>
          </a:prstGeom>
          <a:noFill/>
        </p:spPr>
        <p:txBody>
          <a:bodyPr wrap="none" rtlCol="0">
            <a:spAutoFit/>
          </a:bodyPr>
          <a:lstStyle/>
          <a:p>
            <a:r>
              <a:rPr lang="en-US" dirty="0" smtClean="0"/>
              <a:t>External Scientific Advisory board.</a:t>
            </a:r>
          </a:p>
          <a:p>
            <a:r>
              <a:rPr lang="en-US" dirty="0" smtClean="0">
                <a:solidFill>
                  <a:srgbClr val="800000"/>
                </a:solidFill>
              </a:rPr>
              <a:t>Looks after all of CERN’s accelerator facilities.</a:t>
            </a:r>
            <a:endParaRPr lang="en-US" dirty="0">
              <a:solidFill>
                <a:srgbClr val="800000"/>
              </a:solidFill>
            </a:endParaRPr>
          </a:p>
        </p:txBody>
      </p:sp>
    </p:spTree>
    <p:extLst>
      <p:ext uri="{BB962C8B-B14F-4D97-AF65-F5344CB8AC3E}">
        <p14:creationId xmlns:p14="http://schemas.microsoft.com/office/powerpoint/2010/main" val="2126228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128" y="4892"/>
            <a:ext cx="9066871" cy="940443"/>
          </a:xfrm>
        </p:spPr>
        <p:txBody>
          <a:bodyPr>
            <a:noAutofit/>
          </a:bodyPr>
          <a:lstStyle/>
          <a:p>
            <a:r>
              <a:rPr lang="en-US" sz="3600" u="sng" dirty="0" smtClean="0"/>
              <a:t>High Luminosity WP Coordination during DS:</a:t>
            </a:r>
            <a:endParaRPr lang="en-US" sz="3600" u="sng" dirty="0"/>
          </a:p>
        </p:txBody>
      </p:sp>
      <p:pic>
        <p:nvPicPr>
          <p:cNvPr id="6" name="Picture 5" descr="Screen Shot 2014-11-11 at 11.39.02 A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054099" y="812800"/>
            <a:ext cx="7791995" cy="5635919"/>
          </a:xfrm>
          <a:prstGeom prst="rect">
            <a:avLst/>
          </a:prstGeom>
        </p:spPr>
      </p:pic>
      <p:sp>
        <p:nvSpPr>
          <p:cNvPr id="15" name="Slide Number Placeholder 1"/>
          <p:cNvSpPr>
            <a:spLocks noGrp="1"/>
          </p:cNvSpPr>
          <p:nvPr>
            <p:ph type="sldNum" sz="quarter" idx="12"/>
          </p:nvPr>
        </p:nvSpPr>
        <p:spPr>
          <a:xfrm>
            <a:off x="8686800" y="6537960"/>
            <a:ext cx="457200" cy="320040"/>
          </a:xfrm>
        </p:spPr>
        <p:txBody>
          <a:bodyPr/>
          <a:lstStyle/>
          <a:p>
            <a:fld id="{0FA004B2-1541-5046-B6F2-22AF56585712}" type="slidenum">
              <a:rPr lang="en-US" smtClean="0"/>
              <a:t>2</a:t>
            </a:fld>
            <a:endParaRPr lang="en-US" dirty="0"/>
          </a:p>
        </p:txBody>
      </p:sp>
    </p:spTree>
    <p:extLst>
      <p:ext uri="{BB962C8B-B14F-4D97-AF65-F5344CB8AC3E}">
        <p14:creationId xmlns:p14="http://schemas.microsoft.com/office/powerpoint/2010/main" val="9744625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29" y="17592"/>
            <a:ext cx="8579296" cy="940443"/>
          </a:xfrm>
        </p:spPr>
        <p:txBody>
          <a:bodyPr>
            <a:noAutofit/>
          </a:bodyPr>
          <a:lstStyle/>
          <a:p>
            <a:r>
              <a:rPr lang="en-US" u="sng" dirty="0" smtClean="0">
                <a:solidFill>
                  <a:srgbClr val="000000"/>
                </a:solidFill>
              </a:rPr>
              <a:t>Project Governance during FP7 DS:</a:t>
            </a:r>
            <a:endParaRPr lang="en-US" u="sng" dirty="0">
              <a:solidFill>
                <a:srgbClr val="000000"/>
              </a:solidFill>
            </a:endParaRPr>
          </a:p>
        </p:txBody>
      </p:sp>
      <p:pic>
        <p:nvPicPr>
          <p:cNvPr id="3" name="Picture 2" descr="Screen Shot 2014-11-11 at 11.42.17 A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818335"/>
            <a:ext cx="9144000" cy="5781593"/>
          </a:xfrm>
          <a:prstGeom prst="rect">
            <a:avLst/>
          </a:prstGeom>
        </p:spPr>
      </p:pic>
      <p:sp>
        <p:nvSpPr>
          <p:cNvPr id="12" name="Slide Number Placeholder 1"/>
          <p:cNvSpPr>
            <a:spLocks noGrp="1"/>
          </p:cNvSpPr>
          <p:nvPr>
            <p:ph type="sldNum" sz="quarter" idx="12"/>
          </p:nvPr>
        </p:nvSpPr>
        <p:spPr>
          <a:xfrm>
            <a:off x="8686800" y="6537960"/>
            <a:ext cx="457200" cy="320040"/>
          </a:xfrm>
        </p:spPr>
        <p:txBody>
          <a:bodyPr/>
          <a:lstStyle/>
          <a:p>
            <a:fld id="{0FA004B2-1541-5046-B6F2-22AF56585712}" type="slidenum">
              <a:rPr lang="en-US" smtClean="0"/>
              <a:t>3</a:t>
            </a:fld>
            <a:endParaRPr lang="en-US" dirty="0"/>
          </a:p>
        </p:txBody>
      </p:sp>
      <p:sp>
        <p:nvSpPr>
          <p:cNvPr id="4" name="Rectangle 3"/>
          <p:cNvSpPr/>
          <p:nvPr/>
        </p:nvSpPr>
        <p:spPr>
          <a:xfrm>
            <a:off x="929" y="1765300"/>
            <a:ext cx="3974171" cy="86360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3629" y="2667000"/>
            <a:ext cx="2018371" cy="186690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556929" y="4025900"/>
            <a:ext cx="2018371" cy="88900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Elbow Connector 15"/>
          <p:cNvCxnSpPr/>
          <p:nvPr/>
        </p:nvCxnSpPr>
        <p:spPr>
          <a:xfrm>
            <a:off x="3975100" y="2603500"/>
            <a:ext cx="3060700" cy="508000"/>
          </a:xfrm>
          <a:prstGeom prst="bentConnector3">
            <a:avLst>
              <a:gd name="adj1" fmla="val 50000"/>
            </a:avLst>
          </a:prstGeom>
          <a:ln w="381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7048500" y="2641600"/>
            <a:ext cx="2018371" cy="92710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048500" y="3594100"/>
            <a:ext cx="2018371" cy="863600"/>
          </a:xfrm>
          <a:prstGeom prst="rect">
            <a:avLst/>
          </a:prstGeom>
          <a:noFill/>
          <a:ln w="381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5295900" y="1752600"/>
            <a:ext cx="3783671" cy="863600"/>
          </a:xfrm>
          <a:prstGeom prst="rect">
            <a:avLst/>
          </a:prstGeom>
          <a:noFill/>
          <a:ln w="381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H="1">
            <a:off x="3289300" y="4223967"/>
            <a:ext cx="2683934" cy="690933"/>
          </a:xfrm>
          <a:prstGeom prst="line">
            <a:avLst/>
          </a:prstGeom>
          <a:ln w="444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0" name="Elbow Connector 19"/>
          <p:cNvCxnSpPr/>
          <p:nvPr/>
        </p:nvCxnSpPr>
        <p:spPr>
          <a:xfrm rot="16200000" flipH="1">
            <a:off x="3068108" y="4001558"/>
            <a:ext cx="508000" cy="480483"/>
          </a:xfrm>
          <a:prstGeom prst="bentConnector3">
            <a:avLst>
              <a:gd name="adj1" fmla="val 95000"/>
            </a:avLst>
          </a:prstGeom>
          <a:ln w="38100">
            <a:solidFill>
              <a:srgbClr val="0000FF"/>
            </a:solidFill>
            <a:headEnd type="arrow"/>
            <a:tailEnd type="non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27040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ssolv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ssolv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ssolv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dissolve">
                                      <p:cBhvr>
                                        <p:cTn id="32" dur="500"/>
                                        <p:tgtEl>
                                          <p:spTgt spid="19"/>
                                        </p:tgtEl>
                                      </p:cBhvr>
                                    </p:animEffect>
                                  </p:childTnLst>
                                </p:cTn>
                              </p:par>
                              <p:par>
                                <p:cTn id="33" presetID="9"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dissolv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dissolve">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dissolv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18" grpId="0" animBg="1"/>
      <p:bldP spid="14"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a:t>
            </a:fld>
            <a:endParaRPr lang="en-US"/>
          </a:p>
        </p:txBody>
      </p:sp>
      <p:sp>
        <p:nvSpPr>
          <p:cNvPr id="3" name="Title 2"/>
          <p:cNvSpPr>
            <a:spLocks noGrp="1"/>
          </p:cNvSpPr>
          <p:nvPr>
            <p:ph type="title"/>
          </p:nvPr>
        </p:nvSpPr>
        <p:spPr>
          <a:xfrm>
            <a:off x="12700" y="33338"/>
            <a:ext cx="9232900" cy="720195"/>
          </a:xfrm>
        </p:spPr>
        <p:txBody>
          <a:bodyPr/>
          <a:lstStyle/>
          <a:p>
            <a:r>
              <a:rPr lang="en-US" sz="3600" u="sng" dirty="0" smtClean="0">
                <a:solidFill>
                  <a:schemeClr val="tx1"/>
                </a:solidFill>
              </a:rPr>
              <a:t>HL-LHC Technical Coordination Committee: TCC</a:t>
            </a:r>
            <a:endParaRPr lang="en-US" sz="3600" u="sng" dirty="0">
              <a:solidFill>
                <a:schemeClr val="tx1"/>
              </a:solidFill>
            </a:endParaRPr>
          </a:p>
        </p:txBody>
      </p:sp>
      <p:sp>
        <p:nvSpPr>
          <p:cNvPr id="5" name="TextBox 4"/>
          <p:cNvSpPr txBox="1"/>
          <p:nvPr/>
        </p:nvSpPr>
        <p:spPr>
          <a:xfrm>
            <a:off x="12700" y="880530"/>
            <a:ext cx="9035876" cy="5524589"/>
          </a:xfrm>
          <a:prstGeom prst="rect">
            <a:avLst/>
          </a:prstGeom>
          <a:noFill/>
        </p:spPr>
        <p:txBody>
          <a:bodyPr wrap="square" rtlCol="0">
            <a:spAutoFit/>
          </a:bodyPr>
          <a:lstStyle/>
          <a:p>
            <a:pPr marL="285750" indent="-285750">
              <a:spcAft>
                <a:spcPts val="1200"/>
              </a:spcAft>
              <a:buFont typeface="Arial"/>
              <a:buChar char="•"/>
            </a:pPr>
            <a:r>
              <a:rPr lang="en-US" sz="2400" dirty="0" smtClean="0"/>
              <a:t>Publication of HL-LHC TDR</a:t>
            </a:r>
          </a:p>
          <a:p>
            <a:pPr marL="800100" lvl="1" indent="-342900">
              <a:spcAft>
                <a:spcPts val="1200"/>
              </a:spcAft>
              <a:buFont typeface="Wingdings" charset="0"/>
              <a:buChar char="è"/>
            </a:pPr>
            <a:r>
              <a:rPr lang="en-US" sz="2200" dirty="0" smtClean="0">
                <a:sym typeface="Wingdings"/>
              </a:rPr>
              <a:t> </a:t>
            </a:r>
            <a:r>
              <a:rPr lang="en-US" sz="2200" dirty="0">
                <a:sym typeface="Wingdings"/>
              </a:rPr>
              <a:t>L</a:t>
            </a:r>
            <a:r>
              <a:rPr lang="en-US" sz="2200" dirty="0" smtClean="0">
                <a:sym typeface="Wingdings"/>
              </a:rPr>
              <a:t>ess frequent need for approval process from Parameter &amp; Layout Committee</a:t>
            </a:r>
            <a:endParaRPr lang="en-US" sz="2200" dirty="0" smtClean="0"/>
          </a:p>
          <a:p>
            <a:pPr marL="800100" lvl="1" indent="-342900">
              <a:spcAft>
                <a:spcPts val="1200"/>
              </a:spcAft>
              <a:buFont typeface="Wingdings" charset="0"/>
              <a:buChar char="è"/>
            </a:pPr>
            <a:r>
              <a:rPr lang="en-US" sz="2200" dirty="0" smtClean="0">
                <a:solidFill>
                  <a:srgbClr val="0000FF"/>
                </a:solidFill>
                <a:sym typeface="Wingdings"/>
              </a:rPr>
              <a:t> diminishing role separation between the HL-LHC PLC and TC</a:t>
            </a:r>
          </a:p>
          <a:p>
            <a:pPr marL="800100" lvl="1" indent="-342900">
              <a:spcAft>
                <a:spcPts val="3600"/>
              </a:spcAft>
              <a:buFont typeface="Wingdings" charset="0"/>
              <a:buChar char="è"/>
            </a:pPr>
            <a:r>
              <a:rPr lang="en-US" sz="2200" dirty="0">
                <a:solidFill>
                  <a:srgbClr val="008000"/>
                </a:solidFill>
                <a:sym typeface="Wingdings"/>
              </a:rPr>
              <a:t> </a:t>
            </a:r>
            <a:r>
              <a:rPr lang="en-US" sz="2200" dirty="0" smtClean="0">
                <a:solidFill>
                  <a:srgbClr val="008000"/>
                </a:solidFill>
                <a:sym typeface="Wingdings"/>
              </a:rPr>
              <a:t>increased need for integration of departmental and group management for transition to prototyping, testing and construction (resource planning and impact!)</a:t>
            </a:r>
          </a:p>
          <a:p>
            <a:pPr marL="285750" indent="-285750">
              <a:spcAft>
                <a:spcPts val="1200"/>
              </a:spcAft>
              <a:buFont typeface="Arial"/>
              <a:buChar char="•"/>
            </a:pPr>
            <a:r>
              <a:rPr lang="en-US" sz="2400" dirty="0" smtClean="0"/>
              <a:t>New Technical Coordination Committee replacing the PLC and TC</a:t>
            </a:r>
            <a:endParaRPr lang="en-US" sz="2400" dirty="0"/>
          </a:p>
          <a:p>
            <a:pPr marL="800100" lvl="1" indent="-342900">
              <a:spcAft>
                <a:spcPts val="600"/>
              </a:spcAft>
              <a:buFont typeface="Wingdings" charset="0"/>
              <a:buChar char="è"/>
            </a:pPr>
            <a:r>
              <a:rPr lang="en-US" sz="2200" dirty="0">
                <a:solidFill>
                  <a:srgbClr val="0000FF"/>
                </a:solidFill>
                <a:sym typeface="Wingdings"/>
              </a:rPr>
              <a:t> </a:t>
            </a:r>
            <a:r>
              <a:rPr lang="en-US" sz="2200" dirty="0" smtClean="0">
                <a:solidFill>
                  <a:srgbClr val="0000FF"/>
                </a:solidFill>
                <a:sym typeface="Wingdings"/>
              </a:rPr>
              <a:t>Regular (bi-?)weekly meetings</a:t>
            </a:r>
          </a:p>
          <a:p>
            <a:pPr marL="800100" lvl="1" indent="-342900">
              <a:spcAft>
                <a:spcPts val="600"/>
              </a:spcAft>
              <a:buFont typeface="Wingdings" charset="0"/>
              <a:buChar char="è"/>
            </a:pPr>
            <a:r>
              <a:rPr lang="en-US" sz="2200" dirty="0">
                <a:solidFill>
                  <a:srgbClr val="000000"/>
                </a:solidFill>
                <a:sym typeface="Wingdings"/>
              </a:rPr>
              <a:t> </a:t>
            </a:r>
            <a:r>
              <a:rPr lang="en-US" sz="2200" dirty="0" smtClean="0">
                <a:solidFill>
                  <a:srgbClr val="000000"/>
                </a:solidFill>
                <a:sym typeface="Wingdings"/>
              </a:rPr>
              <a:t>aim for biannual review of the general HL-LHC parameters and layout</a:t>
            </a:r>
          </a:p>
          <a:p>
            <a:pPr marL="1257300" lvl="2" indent="-342900">
              <a:spcAft>
                <a:spcPts val="600"/>
              </a:spcAft>
              <a:buFont typeface="Wingdings" charset="0"/>
              <a:buChar char="è"/>
            </a:pPr>
            <a:r>
              <a:rPr lang="en-US" sz="2200" dirty="0" smtClean="0">
                <a:solidFill>
                  <a:srgbClr val="000000"/>
                </a:solidFill>
                <a:sym typeface="Wingdings"/>
              </a:rPr>
              <a:t>Version release</a:t>
            </a:r>
          </a:p>
          <a:p>
            <a:pPr marL="800100" lvl="1" indent="-342900">
              <a:spcAft>
                <a:spcPts val="600"/>
              </a:spcAft>
              <a:buFont typeface="Wingdings" charset="0"/>
              <a:buChar char="è"/>
            </a:pPr>
            <a:r>
              <a:rPr lang="en-US" sz="2200" dirty="0">
                <a:solidFill>
                  <a:srgbClr val="008000"/>
                </a:solidFill>
                <a:sym typeface="Wingdings"/>
              </a:rPr>
              <a:t> </a:t>
            </a:r>
            <a:r>
              <a:rPr lang="en-US" sz="2200" dirty="0" smtClean="0">
                <a:solidFill>
                  <a:srgbClr val="008000"/>
                </a:solidFill>
                <a:sym typeface="Wingdings"/>
              </a:rPr>
              <a:t>involvement of relevant GL and DH</a:t>
            </a:r>
            <a:r>
              <a:rPr lang="en-US" sz="2200" dirty="0" smtClean="0">
                <a:solidFill>
                  <a:srgbClr val="3366FF"/>
                </a:solidFill>
                <a:sym typeface="Wingdings"/>
              </a:rPr>
              <a:t> </a:t>
            </a:r>
          </a:p>
        </p:txBody>
      </p:sp>
    </p:spTree>
    <p:extLst>
      <p:ext uri="{BB962C8B-B14F-4D97-AF65-F5344CB8AC3E}">
        <p14:creationId xmlns:p14="http://schemas.microsoft.com/office/powerpoint/2010/main" val="35454889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5</a:t>
            </a:fld>
            <a:endParaRPr lang="en-US"/>
          </a:p>
        </p:txBody>
      </p:sp>
      <p:sp>
        <p:nvSpPr>
          <p:cNvPr id="3" name="Title 2"/>
          <p:cNvSpPr>
            <a:spLocks noGrp="1"/>
          </p:cNvSpPr>
          <p:nvPr>
            <p:ph type="title"/>
          </p:nvPr>
        </p:nvSpPr>
        <p:spPr>
          <a:xfrm>
            <a:off x="12700" y="33338"/>
            <a:ext cx="9232900" cy="720195"/>
          </a:xfrm>
        </p:spPr>
        <p:txBody>
          <a:bodyPr/>
          <a:lstStyle/>
          <a:p>
            <a:r>
              <a:rPr lang="en-US" sz="3600" u="sng" dirty="0" smtClean="0">
                <a:solidFill>
                  <a:schemeClr val="tx1"/>
                </a:solidFill>
              </a:rPr>
              <a:t>HL-LHC Technical Coordination Committee: TCC</a:t>
            </a:r>
            <a:endParaRPr lang="en-US" sz="3600" u="sng" dirty="0">
              <a:solidFill>
                <a:schemeClr val="tx1"/>
              </a:solidFill>
            </a:endParaRPr>
          </a:p>
        </p:txBody>
      </p:sp>
      <p:sp>
        <p:nvSpPr>
          <p:cNvPr id="5" name="TextBox 4"/>
          <p:cNvSpPr txBox="1"/>
          <p:nvPr/>
        </p:nvSpPr>
        <p:spPr>
          <a:xfrm>
            <a:off x="12700" y="588430"/>
            <a:ext cx="9035876" cy="5847755"/>
          </a:xfrm>
          <a:prstGeom prst="rect">
            <a:avLst/>
          </a:prstGeom>
          <a:noFill/>
        </p:spPr>
        <p:txBody>
          <a:bodyPr wrap="square" rtlCol="0">
            <a:spAutoFit/>
          </a:bodyPr>
          <a:lstStyle/>
          <a:p>
            <a:pPr marL="285750" indent="-285750" algn="just">
              <a:spcAft>
                <a:spcPts val="1200"/>
              </a:spcAft>
              <a:buFont typeface="Arial"/>
              <a:buChar char="•"/>
            </a:pPr>
            <a:r>
              <a:rPr lang="en-US" sz="2400" dirty="0" smtClean="0"/>
              <a:t>Mandate: </a:t>
            </a:r>
            <a:r>
              <a:rPr lang="en-GB" sz="2000" dirty="0" smtClean="0"/>
              <a:t>The </a:t>
            </a:r>
            <a:r>
              <a:rPr lang="en-GB" sz="2000" dirty="0"/>
              <a:t>HL-TCC is the main forum for defining, in collaboration with the work package (WP) leaders and the project management, the </a:t>
            </a:r>
            <a:r>
              <a:rPr lang="en-GB" sz="2000" dirty="0" smtClean="0"/>
              <a:t>baseline</a:t>
            </a:r>
            <a:r>
              <a:rPr lang="en-GB" sz="2000" baseline="30000" dirty="0" smtClean="0"/>
              <a:t>*</a:t>
            </a:r>
            <a:r>
              <a:rPr lang="en-GB" sz="2000" dirty="0" smtClean="0"/>
              <a:t> </a:t>
            </a:r>
            <a:r>
              <a:rPr lang="en-GB" sz="2000" dirty="0"/>
              <a:t>of the HL-LHC project and establishing and maintaining coherent sets of parameters and the associated hardware lay-out for the HL-LHC. These sets will be referred to as the HL-LHC Baseline and Options in the following. The HL-TCC will monitor and recommend changes in parameters or machine layout and the required resources and </a:t>
            </a:r>
            <a:r>
              <a:rPr lang="en-GB" sz="2000" dirty="0" smtClean="0"/>
              <a:t>work plan </a:t>
            </a:r>
            <a:r>
              <a:rPr lang="en-GB" sz="2000" dirty="0"/>
              <a:t>based on the technical discussions at the HL-TCC meetings, interim reports from the WP leaders or any other relevant bodies of the project or of the CERN A&amp;T sector such as group leaders and department heads. When applicable, it will also request dedicated studies to solve or mitigate any possible kind of inconsistencies and interface issue between different systems or equipment and prepare the decision making process. The HL-TCC may give also recommendation on hardware equipment, especially when the HL-LHC operation and functionality is involved, without prevailing on the responsibility of the WP leaders.</a:t>
            </a:r>
            <a:endParaRPr lang="en-US" sz="2000" dirty="0"/>
          </a:p>
          <a:p>
            <a:pPr lvl="2"/>
            <a:r>
              <a:rPr lang="en-US" sz="2000" dirty="0" smtClean="0">
                <a:sym typeface="Wingdings"/>
              </a:rPr>
              <a:t> </a:t>
            </a:r>
            <a:r>
              <a:rPr lang="en-GB" sz="2000" dirty="0" smtClean="0"/>
              <a:t>The </a:t>
            </a:r>
            <a:r>
              <a:rPr lang="en-GB" sz="2000" dirty="0"/>
              <a:t>HL-TCC reports to the HL-LHC Project Leader</a:t>
            </a:r>
            <a:r>
              <a:rPr lang="en-GB" sz="2000" dirty="0" smtClean="0"/>
              <a:t>.</a:t>
            </a:r>
          </a:p>
          <a:p>
            <a:pPr lvl="2"/>
            <a:endParaRPr lang="en-US" sz="2000" dirty="0"/>
          </a:p>
          <a:p>
            <a:pPr marL="1257300" lvl="2" indent="-342900">
              <a:buFont typeface="Wingdings" charset="0"/>
              <a:buChar char="è"/>
            </a:pPr>
            <a:r>
              <a:rPr lang="en-GB" sz="2000" dirty="0" smtClean="0"/>
              <a:t>The </a:t>
            </a:r>
            <a:r>
              <a:rPr lang="en-GB" sz="2000" dirty="0"/>
              <a:t>HL-LHC Deputy Project Leader is the HL-TCC chair ex-officio and </a:t>
            </a:r>
            <a:r>
              <a:rPr lang="en-GB" sz="2000" dirty="0" smtClean="0"/>
              <a:t>is</a:t>
            </a:r>
          </a:p>
          <a:p>
            <a:pPr lvl="2"/>
            <a:r>
              <a:rPr lang="en-GB" sz="2000" dirty="0"/>
              <a:t> </a:t>
            </a:r>
            <a:r>
              <a:rPr lang="en-GB" sz="2000" dirty="0" smtClean="0"/>
              <a:t>     </a:t>
            </a:r>
            <a:r>
              <a:rPr lang="en-GB" sz="2000" dirty="0"/>
              <a:t>assisted by a deputy chair(s) and a scientific secretary(s).</a:t>
            </a:r>
            <a:endParaRPr lang="en-US" sz="2000" dirty="0"/>
          </a:p>
        </p:txBody>
      </p:sp>
      <p:sp>
        <p:nvSpPr>
          <p:cNvPr id="4" name="Rectangle 3"/>
          <p:cNvSpPr/>
          <p:nvPr/>
        </p:nvSpPr>
        <p:spPr>
          <a:xfrm>
            <a:off x="12700" y="6359436"/>
            <a:ext cx="9131300" cy="523220"/>
          </a:xfrm>
          <a:prstGeom prst="rect">
            <a:avLst/>
          </a:prstGeom>
        </p:spPr>
        <p:txBody>
          <a:bodyPr wrap="square">
            <a:spAutoFit/>
          </a:bodyPr>
          <a:lstStyle/>
          <a:p>
            <a:r>
              <a:rPr lang="en-US" sz="1400" dirty="0" smtClean="0"/>
              <a:t>		*) A </a:t>
            </a:r>
            <a:r>
              <a:rPr lang="en-US" sz="1400" dirty="0"/>
              <a:t>Baseline is a set of attributes at a point in time. It serves as a basis for defining change. HL –LHC </a:t>
            </a:r>
            <a:r>
              <a:rPr lang="en-US" sz="1400" dirty="0" smtClean="0"/>
              <a:t>maintains</a:t>
            </a:r>
          </a:p>
          <a:p>
            <a:r>
              <a:rPr lang="en-US" sz="1400" dirty="0"/>
              <a:t>	</a:t>
            </a:r>
            <a:r>
              <a:rPr lang="en-US" sz="1400" dirty="0" smtClean="0"/>
              <a:t>	    </a:t>
            </a:r>
            <a:r>
              <a:rPr lang="en-US" sz="1400" dirty="0"/>
              <a:t>Scope, Schedule and Cost </a:t>
            </a:r>
            <a:r>
              <a:rPr lang="en-US" sz="1400" dirty="0" smtClean="0"/>
              <a:t>Baselines</a:t>
            </a:r>
            <a:endParaRPr lang="en-US" sz="1400" dirty="0"/>
          </a:p>
        </p:txBody>
      </p:sp>
    </p:spTree>
    <p:extLst>
      <p:ext uri="{BB962C8B-B14F-4D97-AF65-F5344CB8AC3E}">
        <p14:creationId xmlns:p14="http://schemas.microsoft.com/office/powerpoint/2010/main" val="9682939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Elbow Connector 13"/>
          <p:cNvCxnSpPr>
            <a:endCxn id="9" idx="1"/>
          </p:cNvCxnSpPr>
          <p:nvPr/>
        </p:nvCxnSpPr>
        <p:spPr>
          <a:xfrm flipV="1">
            <a:off x="163130" y="1605735"/>
            <a:ext cx="2414970" cy="1631660"/>
          </a:xfrm>
          <a:prstGeom prst="bentConnector3">
            <a:avLst>
              <a:gd name="adj1" fmla="val 785"/>
            </a:avLst>
          </a:prstGeom>
          <a:ln w="12700">
            <a:solidFill>
              <a:schemeClr val="bg2"/>
            </a:solidFill>
          </a:ln>
        </p:spPr>
        <p:style>
          <a:lnRef idx="2">
            <a:schemeClr val="accent1"/>
          </a:lnRef>
          <a:fillRef idx="0">
            <a:schemeClr val="accent1"/>
          </a:fillRef>
          <a:effectRef idx="1">
            <a:schemeClr val="accent1"/>
          </a:effectRef>
          <a:fontRef idx="minor">
            <a:schemeClr val="tx1"/>
          </a:fontRef>
        </p:style>
      </p:cxnSp>
      <p:cxnSp>
        <p:nvCxnSpPr>
          <p:cNvPr id="61" name="Elbow Connector 60"/>
          <p:cNvCxnSpPr/>
          <p:nvPr/>
        </p:nvCxnSpPr>
        <p:spPr>
          <a:xfrm>
            <a:off x="2242190" y="962119"/>
            <a:ext cx="1508543" cy="357866"/>
          </a:xfrm>
          <a:prstGeom prst="bentConnector3">
            <a:avLst>
              <a:gd name="adj1" fmla="val 99951"/>
            </a:avLst>
          </a:prstGeom>
          <a:ln w="12700">
            <a:solidFill>
              <a:schemeClr val="bg2"/>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2242190" y="2726267"/>
            <a:ext cx="0" cy="52371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V="1">
            <a:off x="3571442" y="2859085"/>
            <a:ext cx="0" cy="493715"/>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V="1">
            <a:off x="8384702" y="2726267"/>
            <a:ext cx="0" cy="532628"/>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1400278" y="2838806"/>
            <a:ext cx="0" cy="159772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650" y="21676"/>
            <a:ext cx="9318781" cy="940443"/>
          </a:xfrm>
        </p:spPr>
        <p:txBody>
          <a:bodyPr>
            <a:noAutofit/>
          </a:bodyPr>
          <a:lstStyle/>
          <a:p>
            <a:r>
              <a:rPr lang="en-US" u="sng" dirty="0" smtClean="0">
                <a:solidFill>
                  <a:srgbClr val="000000"/>
                </a:solidFill>
              </a:rPr>
              <a:t>Accelerator Technology Sector Committees:</a:t>
            </a:r>
            <a:endParaRPr lang="en-US" u="sng" dirty="0">
              <a:solidFill>
                <a:srgbClr val="000000"/>
              </a:solidFill>
            </a:endParaRPr>
          </a:p>
        </p:txBody>
      </p:sp>
      <p:sp>
        <p:nvSpPr>
          <p:cNvPr id="12" name="Slide Number Placeholder 1"/>
          <p:cNvSpPr>
            <a:spLocks noGrp="1"/>
          </p:cNvSpPr>
          <p:nvPr>
            <p:ph type="sldNum" sz="quarter" idx="12"/>
          </p:nvPr>
        </p:nvSpPr>
        <p:spPr>
          <a:xfrm>
            <a:off x="8686800" y="6537960"/>
            <a:ext cx="457200" cy="320040"/>
          </a:xfrm>
        </p:spPr>
        <p:txBody>
          <a:bodyPr/>
          <a:lstStyle/>
          <a:p>
            <a:fld id="{0FA004B2-1541-5046-B6F2-22AF56585712}" type="slidenum">
              <a:rPr lang="en-US" smtClean="0"/>
              <a:t>6</a:t>
            </a:fld>
            <a:endParaRPr lang="en-US" dirty="0"/>
          </a:p>
        </p:txBody>
      </p:sp>
      <p:sp>
        <p:nvSpPr>
          <p:cNvPr id="9" name="Rectangle 8"/>
          <p:cNvSpPr/>
          <p:nvPr/>
        </p:nvSpPr>
        <p:spPr>
          <a:xfrm>
            <a:off x="2578100" y="1319985"/>
            <a:ext cx="3881225"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Accelerator &amp; Technology Sector Management Board</a:t>
            </a:r>
            <a:endParaRPr lang="en-US" dirty="0">
              <a:solidFill>
                <a:srgbClr val="3861AA"/>
              </a:solidFill>
            </a:endParaRPr>
          </a:p>
        </p:txBody>
      </p:sp>
      <p:sp>
        <p:nvSpPr>
          <p:cNvPr id="10" name="Rectangle 9"/>
          <p:cNvSpPr/>
          <p:nvPr/>
        </p:nvSpPr>
        <p:spPr>
          <a:xfrm>
            <a:off x="1698605" y="4304307"/>
            <a:ext cx="1426702" cy="124151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LHC Machine Coordinators</a:t>
            </a:r>
            <a:endParaRPr lang="en-US" dirty="0">
              <a:solidFill>
                <a:srgbClr val="800000"/>
              </a:solidFill>
            </a:endParaRPr>
          </a:p>
        </p:txBody>
      </p:sp>
      <p:sp>
        <p:nvSpPr>
          <p:cNvPr id="11" name="Rectangle 10"/>
          <p:cNvSpPr/>
          <p:nvPr/>
        </p:nvSpPr>
        <p:spPr>
          <a:xfrm>
            <a:off x="4794188" y="2285185"/>
            <a:ext cx="4175545"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IEFC</a:t>
            </a:r>
            <a:endParaRPr lang="en-US" dirty="0">
              <a:solidFill>
                <a:srgbClr val="3861AA"/>
              </a:solidFill>
            </a:endParaRPr>
          </a:p>
        </p:txBody>
      </p:sp>
      <p:cxnSp>
        <p:nvCxnSpPr>
          <p:cNvPr id="15" name="Straight Connector 14"/>
          <p:cNvCxnSpPr/>
          <p:nvPr/>
        </p:nvCxnSpPr>
        <p:spPr>
          <a:xfrm flipV="1">
            <a:off x="5842000" y="1891485"/>
            <a:ext cx="12700" cy="386535"/>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2937434" y="2849520"/>
            <a:ext cx="14262" cy="145478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28" name="Rectangle 27"/>
          <p:cNvSpPr/>
          <p:nvPr/>
        </p:nvSpPr>
        <p:spPr>
          <a:xfrm>
            <a:off x="43217" y="3249046"/>
            <a:ext cx="1228960" cy="82876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HL-LHC Project</a:t>
            </a:r>
            <a:endParaRPr lang="en-US" dirty="0">
              <a:solidFill>
                <a:srgbClr val="800000"/>
              </a:solidFill>
            </a:endParaRPr>
          </a:p>
        </p:txBody>
      </p:sp>
      <p:sp>
        <p:nvSpPr>
          <p:cNvPr id="47" name="Rectangle 46"/>
          <p:cNvSpPr/>
          <p:nvPr/>
        </p:nvSpPr>
        <p:spPr>
          <a:xfrm>
            <a:off x="1626065" y="3249046"/>
            <a:ext cx="1134810" cy="82876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BE, TE &amp; EN DH and GLs</a:t>
            </a:r>
            <a:endParaRPr lang="en-US" dirty="0">
              <a:solidFill>
                <a:srgbClr val="800000"/>
              </a:solidFill>
            </a:endParaRPr>
          </a:p>
        </p:txBody>
      </p:sp>
      <p:sp>
        <p:nvSpPr>
          <p:cNvPr id="31" name="Rectangle 30"/>
          <p:cNvSpPr/>
          <p:nvPr/>
        </p:nvSpPr>
        <p:spPr>
          <a:xfrm>
            <a:off x="446987" y="2278020"/>
            <a:ext cx="4155600"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LMC</a:t>
            </a:r>
            <a:endParaRPr lang="en-US" dirty="0">
              <a:solidFill>
                <a:srgbClr val="3861AA"/>
              </a:solidFill>
            </a:endParaRPr>
          </a:p>
        </p:txBody>
      </p:sp>
      <p:cxnSp>
        <p:nvCxnSpPr>
          <p:cNvPr id="32" name="Straight Connector 31"/>
          <p:cNvCxnSpPr/>
          <p:nvPr/>
        </p:nvCxnSpPr>
        <p:spPr>
          <a:xfrm flipV="1">
            <a:off x="3568700" y="1897835"/>
            <a:ext cx="0" cy="380185"/>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33" name="Rectangle 32"/>
          <p:cNvSpPr/>
          <p:nvPr/>
        </p:nvSpPr>
        <p:spPr>
          <a:xfrm>
            <a:off x="8196358" y="3257550"/>
            <a:ext cx="906466" cy="820258"/>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LIU Project</a:t>
            </a:r>
            <a:endParaRPr lang="en-US" dirty="0">
              <a:solidFill>
                <a:srgbClr val="800000"/>
              </a:solidFill>
            </a:endParaRPr>
          </a:p>
        </p:txBody>
      </p:sp>
      <p:cxnSp>
        <p:nvCxnSpPr>
          <p:cNvPr id="34" name="Straight Connector 33"/>
          <p:cNvCxnSpPr/>
          <p:nvPr/>
        </p:nvCxnSpPr>
        <p:spPr>
          <a:xfrm flipV="1">
            <a:off x="773114" y="2857210"/>
            <a:ext cx="0" cy="380185"/>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36" name="Rectangle 35"/>
          <p:cNvSpPr/>
          <p:nvPr/>
        </p:nvSpPr>
        <p:spPr>
          <a:xfrm>
            <a:off x="6595492" y="3237395"/>
            <a:ext cx="1246622" cy="82876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BE, TE &amp; EN alt DH and alt GLs</a:t>
            </a:r>
            <a:endParaRPr lang="en-US" dirty="0">
              <a:solidFill>
                <a:srgbClr val="800000"/>
              </a:solidFill>
            </a:endParaRPr>
          </a:p>
        </p:txBody>
      </p:sp>
      <p:cxnSp>
        <p:nvCxnSpPr>
          <p:cNvPr id="37" name="Straight Connector 36"/>
          <p:cNvCxnSpPr/>
          <p:nvPr/>
        </p:nvCxnSpPr>
        <p:spPr>
          <a:xfrm flipV="1">
            <a:off x="7300131" y="2869798"/>
            <a:ext cx="0" cy="380185"/>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3036880" y="3261634"/>
            <a:ext cx="1379271" cy="82876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LHC experiments</a:t>
            </a:r>
            <a:endParaRPr lang="en-US" dirty="0">
              <a:solidFill>
                <a:srgbClr val="800000"/>
              </a:solidFill>
            </a:endParaRPr>
          </a:p>
        </p:txBody>
      </p:sp>
      <p:sp>
        <p:nvSpPr>
          <p:cNvPr id="40" name="Rectangle 39"/>
          <p:cNvSpPr/>
          <p:nvPr/>
        </p:nvSpPr>
        <p:spPr>
          <a:xfrm>
            <a:off x="5006944" y="3262571"/>
            <a:ext cx="1449231" cy="82876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Experimental areas </a:t>
            </a:r>
            <a:endParaRPr lang="en-US" dirty="0">
              <a:solidFill>
                <a:srgbClr val="800000"/>
              </a:solidFill>
            </a:endParaRPr>
          </a:p>
        </p:txBody>
      </p:sp>
      <p:cxnSp>
        <p:nvCxnSpPr>
          <p:cNvPr id="42" name="Straight Connector 41"/>
          <p:cNvCxnSpPr/>
          <p:nvPr/>
        </p:nvCxnSpPr>
        <p:spPr>
          <a:xfrm flipV="1">
            <a:off x="5856158" y="2871672"/>
            <a:ext cx="0" cy="380185"/>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43" name="Rectangle 42"/>
          <p:cNvSpPr/>
          <p:nvPr/>
        </p:nvSpPr>
        <p:spPr>
          <a:xfrm>
            <a:off x="6392674" y="4304307"/>
            <a:ext cx="1436739" cy="124151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Machine Supervisors</a:t>
            </a:r>
            <a:endParaRPr lang="en-US" dirty="0">
              <a:solidFill>
                <a:srgbClr val="800000"/>
              </a:solidFill>
            </a:endParaRPr>
          </a:p>
        </p:txBody>
      </p:sp>
      <p:cxnSp>
        <p:nvCxnSpPr>
          <p:cNvPr id="44" name="Straight Connector 43"/>
          <p:cNvCxnSpPr/>
          <p:nvPr/>
        </p:nvCxnSpPr>
        <p:spPr>
          <a:xfrm>
            <a:off x="6522970" y="2861171"/>
            <a:ext cx="14262" cy="145478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441304" y="4328546"/>
            <a:ext cx="1143000" cy="1217273"/>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WG:</a:t>
            </a:r>
          </a:p>
          <a:p>
            <a:pPr algn="ctr"/>
            <a:r>
              <a:rPr lang="en-US" dirty="0" smtClean="0">
                <a:solidFill>
                  <a:srgbClr val="800000"/>
                </a:solidFill>
              </a:rPr>
              <a:t>FOM</a:t>
            </a:r>
          </a:p>
          <a:p>
            <a:pPr algn="ctr"/>
            <a:r>
              <a:rPr lang="en-US" dirty="0" smtClean="0">
                <a:solidFill>
                  <a:srgbClr val="800000"/>
                </a:solidFill>
              </a:rPr>
              <a:t>MPP</a:t>
            </a:r>
          </a:p>
          <a:p>
            <a:pPr algn="ctr"/>
            <a:r>
              <a:rPr lang="en-US" dirty="0" smtClean="0">
                <a:solidFill>
                  <a:srgbClr val="800000"/>
                </a:solidFill>
              </a:rPr>
              <a:t>LBOC</a:t>
            </a:r>
            <a:endParaRPr lang="en-US" dirty="0">
              <a:solidFill>
                <a:srgbClr val="800000"/>
              </a:solidFill>
            </a:endParaRPr>
          </a:p>
        </p:txBody>
      </p:sp>
      <p:sp>
        <p:nvSpPr>
          <p:cNvPr id="49" name="Rectangle 48"/>
          <p:cNvSpPr/>
          <p:nvPr/>
        </p:nvSpPr>
        <p:spPr>
          <a:xfrm>
            <a:off x="7899586" y="4304307"/>
            <a:ext cx="1143000" cy="124151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WGs:</a:t>
            </a:r>
          </a:p>
          <a:p>
            <a:pPr algn="ctr"/>
            <a:r>
              <a:rPr lang="en-US" dirty="0" smtClean="0">
                <a:solidFill>
                  <a:srgbClr val="800000"/>
                </a:solidFill>
              </a:rPr>
              <a:t>FOM</a:t>
            </a:r>
          </a:p>
          <a:p>
            <a:pPr algn="ctr"/>
            <a:r>
              <a:rPr lang="en-US" dirty="0" smtClean="0">
                <a:solidFill>
                  <a:srgbClr val="800000"/>
                </a:solidFill>
              </a:rPr>
              <a:t>MSWG</a:t>
            </a:r>
          </a:p>
          <a:p>
            <a:pPr algn="ctr"/>
            <a:endParaRPr lang="en-US" dirty="0">
              <a:solidFill>
                <a:srgbClr val="800000"/>
              </a:solidFill>
            </a:endParaRPr>
          </a:p>
        </p:txBody>
      </p:sp>
      <p:sp>
        <p:nvSpPr>
          <p:cNvPr id="50" name="Rectangle 49"/>
          <p:cNvSpPr/>
          <p:nvPr/>
        </p:nvSpPr>
        <p:spPr>
          <a:xfrm>
            <a:off x="3214207" y="4316895"/>
            <a:ext cx="1452981" cy="1228924"/>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LHC related Projects</a:t>
            </a:r>
          </a:p>
          <a:p>
            <a:pPr algn="ctr"/>
            <a:r>
              <a:rPr lang="en-US" dirty="0" smtClean="0">
                <a:solidFill>
                  <a:srgbClr val="800000"/>
                </a:solidFill>
              </a:rPr>
              <a:t>(e.g. Collimation)</a:t>
            </a:r>
            <a:endParaRPr lang="en-US" dirty="0">
              <a:solidFill>
                <a:srgbClr val="800000"/>
              </a:solidFill>
            </a:endParaRPr>
          </a:p>
        </p:txBody>
      </p:sp>
      <p:cxnSp>
        <p:nvCxnSpPr>
          <p:cNvPr id="51" name="Straight Connector 50"/>
          <p:cNvCxnSpPr/>
          <p:nvPr/>
        </p:nvCxnSpPr>
        <p:spPr>
          <a:xfrm>
            <a:off x="4495109" y="2849520"/>
            <a:ext cx="14262" cy="145478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a:off x="4770943" y="4317832"/>
            <a:ext cx="1515557" cy="1227987"/>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Injector related Projects:</a:t>
            </a:r>
          </a:p>
          <a:p>
            <a:pPr algn="ctr"/>
            <a:r>
              <a:rPr lang="en-US" dirty="0" smtClean="0">
                <a:solidFill>
                  <a:srgbClr val="800000"/>
                </a:solidFill>
              </a:rPr>
              <a:t>(e.g. LINAC4)</a:t>
            </a:r>
            <a:endParaRPr lang="en-US" dirty="0">
              <a:solidFill>
                <a:srgbClr val="800000"/>
              </a:solidFill>
            </a:endParaRPr>
          </a:p>
        </p:txBody>
      </p:sp>
      <p:cxnSp>
        <p:nvCxnSpPr>
          <p:cNvPr id="54" name="Straight Connector 53"/>
          <p:cNvCxnSpPr/>
          <p:nvPr/>
        </p:nvCxnSpPr>
        <p:spPr>
          <a:xfrm>
            <a:off x="4892201" y="2862108"/>
            <a:ext cx="14262" cy="145478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027002" y="2850457"/>
            <a:ext cx="14262" cy="145478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6" name="Elbow Connector 55"/>
          <p:cNvCxnSpPr>
            <a:endCxn id="9" idx="3"/>
          </p:cNvCxnSpPr>
          <p:nvPr/>
        </p:nvCxnSpPr>
        <p:spPr>
          <a:xfrm rot="10800000">
            <a:off x="6459325" y="1605735"/>
            <a:ext cx="2592618" cy="1620890"/>
          </a:xfrm>
          <a:prstGeom prst="bentConnector3">
            <a:avLst>
              <a:gd name="adj1" fmla="val 94"/>
            </a:avLst>
          </a:prstGeom>
          <a:ln w="12700">
            <a:solidFill>
              <a:schemeClr val="bg2"/>
            </a:solidFill>
          </a:ln>
        </p:spPr>
        <p:style>
          <a:lnRef idx="2">
            <a:schemeClr val="accent1"/>
          </a:lnRef>
          <a:fillRef idx="0">
            <a:schemeClr val="accent1"/>
          </a:fillRef>
          <a:effectRef idx="1">
            <a:schemeClr val="accent1"/>
          </a:effectRef>
          <a:fontRef idx="minor">
            <a:schemeClr val="tx1"/>
          </a:fontRef>
        </p:style>
      </p:cxnSp>
      <p:sp>
        <p:nvSpPr>
          <p:cNvPr id="60" name="Rectangle 59"/>
          <p:cNvSpPr/>
          <p:nvPr/>
        </p:nvSpPr>
        <p:spPr>
          <a:xfrm>
            <a:off x="139170" y="941550"/>
            <a:ext cx="2084455" cy="414381"/>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BE, TE &amp; EN DH</a:t>
            </a:r>
            <a:endParaRPr lang="en-US" dirty="0">
              <a:solidFill>
                <a:srgbClr val="800000"/>
              </a:solidFill>
            </a:endParaRPr>
          </a:p>
        </p:txBody>
      </p:sp>
      <p:cxnSp>
        <p:nvCxnSpPr>
          <p:cNvPr id="46" name="Straight Connector 45"/>
          <p:cNvCxnSpPr/>
          <p:nvPr/>
        </p:nvCxnSpPr>
        <p:spPr>
          <a:xfrm>
            <a:off x="4671041" y="962119"/>
            <a:ext cx="57668" cy="5129121"/>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48" name="Up Arrow Callout 47"/>
          <p:cNvSpPr/>
          <p:nvPr/>
        </p:nvSpPr>
        <p:spPr>
          <a:xfrm>
            <a:off x="3672638" y="4737100"/>
            <a:ext cx="2088232" cy="2070100"/>
          </a:xfrm>
          <a:prstGeom prst="upArrowCallout">
            <a:avLst>
              <a:gd name="adj1" fmla="val 14586"/>
              <a:gd name="adj2" fmla="val 14586"/>
              <a:gd name="adj3" fmla="val 18751"/>
              <a:gd name="adj4" fmla="val 739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smtClean="0"/>
              <a:t>Appears like two Separate Worlds that are only connected via the ATS MB!!!</a:t>
            </a:r>
            <a:endParaRPr lang="en-GB" b="1" dirty="0"/>
          </a:p>
        </p:txBody>
      </p:sp>
    </p:spTree>
    <p:extLst>
      <p:ext uri="{BB962C8B-B14F-4D97-AF65-F5344CB8AC3E}">
        <p14:creationId xmlns:p14="http://schemas.microsoft.com/office/powerpoint/2010/main" val="1507557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grpId="0" nodeType="after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2000"/>
                                        <p:tgtEl>
                                          <p:spTgt spid="48"/>
                                        </p:tgtEl>
                                      </p:cBhvr>
                                    </p:animEffect>
                                    <p:anim calcmode="lin" valueType="num">
                                      <p:cBhvr>
                                        <p:cTn id="11" dur="2000" fill="hold"/>
                                        <p:tgtEl>
                                          <p:spTgt spid="48"/>
                                        </p:tgtEl>
                                        <p:attrNameLst>
                                          <p:attrName>ppt_x</p:attrName>
                                        </p:attrNameLst>
                                      </p:cBhvr>
                                      <p:tavLst>
                                        <p:tav tm="0">
                                          <p:val>
                                            <p:strVal val="#ppt_x"/>
                                          </p:val>
                                        </p:tav>
                                        <p:tav tm="100000">
                                          <p:val>
                                            <p:strVal val="#ppt_x"/>
                                          </p:val>
                                        </p:tav>
                                      </p:tavLst>
                                    </p:anim>
                                    <p:anim calcmode="lin" valueType="num">
                                      <p:cBhvr>
                                        <p:cTn id="12" dur="2000" fill="hold"/>
                                        <p:tgtEl>
                                          <p:spTgt spid="48"/>
                                        </p:tgtEl>
                                        <p:attrNameLst>
                                          <p:attrName>ppt_y</p:attrName>
                                        </p:attrNameLst>
                                      </p:cBhvr>
                                      <p:tavLst>
                                        <p:tav tm="0">
                                          <p:val>
                                            <p:strVal val="#ppt_y+.1"/>
                                          </p:val>
                                        </p:tav>
                                        <p:tav tm="100000">
                                          <p:val>
                                            <p:strVal val="#ppt_y"/>
                                          </p:val>
                                        </p:tav>
                                      </p:tavLst>
                                    </p:anim>
                                  </p:childTnLst>
                                </p:cTn>
                              </p:par>
                              <p:par>
                                <p:cTn id="13" presetID="1" presetClass="entr" presetSubtype="0" fill="hold" grpId="1" nodeType="with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8"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Straight Connector 49"/>
          <p:cNvCxnSpPr/>
          <p:nvPr/>
        </p:nvCxnSpPr>
        <p:spPr>
          <a:xfrm flipH="1">
            <a:off x="1580990" y="1930400"/>
            <a:ext cx="1011030" cy="0"/>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44" name="Elbow Connector 43"/>
          <p:cNvCxnSpPr>
            <a:stCxn id="41" idx="0"/>
          </p:cNvCxnSpPr>
          <p:nvPr/>
        </p:nvCxnSpPr>
        <p:spPr>
          <a:xfrm rot="16200000" flipV="1">
            <a:off x="6084189" y="1564944"/>
            <a:ext cx="1462962" cy="736044"/>
          </a:xfrm>
          <a:prstGeom prst="bentConnector3">
            <a:avLst>
              <a:gd name="adj1" fmla="val 97746"/>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H="1">
            <a:off x="4376635" y="4033733"/>
            <a:ext cx="874865" cy="1"/>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2064679" y="4033734"/>
            <a:ext cx="874865" cy="1"/>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42" name="Elbow Connector 41"/>
          <p:cNvCxnSpPr/>
          <p:nvPr/>
        </p:nvCxnSpPr>
        <p:spPr>
          <a:xfrm rot="10800000">
            <a:off x="4809588" y="2278837"/>
            <a:ext cx="575213" cy="385609"/>
          </a:xfrm>
          <a:prstGeom prst="bentConnector3">
            <a:avLst>
              <a:gd name="adj1" fmla="val 3635"/>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V="1">
            <a:off x="3696571" y="1270448"/>
            <a:ext cx="0" cy="659952"/>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95" name="Elbow Connector 94"/>
          <p:cNvCxnSpPr>
            <a:endCxn id="46" idx="3"/>
          </p:cNvCxnSpPr>
          <p:nvPr/>
        </p:nvCxnSpPr>
        <p:spPr>
          <a:xfrm rot="16200000" flipV="1">
            <a:off x="4594235" y="2329088"/>
            <a:ext cx="1813435" cy="1382729"/>
          </a:xfrm>
          <a:prstGeom prst="bentConnector2">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a:stCxn id="47" idx="0"/>
          </p:cNvCxnSpPr>
          <p:nvPr/>
        </p:nvCxnSpPr>
        <p:spPr>
          <a:xfrm flipH="1" flipV="1">
            <a:off x="3683000" y="2373161"/>
            <a:ext cx="12700" cy="1352661"/>
          </a:xfrm>
          <a:prstGeom prst="line">
            <a:avLst/>
          </a:prstGeom>
          <a:ln w="44450">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flipV="1">
            <a:off x="7112602" y="4231970"/>
            <a:ext cx="0" cy="558799"/>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88" name="Elbow Connector 87"/>
          <p:cNvCxnSpPr/>
          <p:nvPr/>
        </p:nvCxnSpPr>
        <p:spPr>
          <a:xfrm rot="5400000" flipH="1" flipV="1">
            <a:off x="1032773" y="2175041"/>
            <a:ext cx="1617619" cy="1483941"/>
          </a:xfrm>
          <a:prstGeom prst="bentConnector3">
            <a:avLst>
              <a:gd name="adj1" fmla="val 100247"/>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H="1" flipV="1">
            <a:off x="5251500" y="4211533"/>
            <a:ext cx="0" cy="548871"/>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flipH="1" flipV="1">
            <a:off x="6223100" y="4202345"/>
            <a:ext cx="0" cy="548871"/>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flipV="1">
            <a:off x="793800" y="4270069"/>
            <a:ext cx="0" cy="442424"/>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V="1">
            <a:off x="1632000" y="4194492"/>
            <a:ext cx="0" cy="442424"/>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650" y="-194224"/>
            <a:ext cx="9318781" cy="940443"/>
          </a:xfrm>
        </p:spPr>
        <p:txBody>
          <a:bodyPr>
            <a:noAutofit/>
          </a:bodyPr>
          <a:lstStyle/>
          <a:p>
            <a:r>
              <a:rPr lang="en-US" u="sng" dirty="0" smtClean="0">
                <a:solidFill>
                  <a:srgbClr val="000000"/>
                </a:solidFill>
              </a:rPr>
              <a:t>New Executive Committees within ATS:</a:t>
            </a:r>
            <a:endParaRPr lang="en-US" u="sng" dirty="0">
              <a:solidFill>
                <a:srgbClr val="000000"/>
              </a:solidFill>
            </a:endParaRPr>
          </a:p>
        </p:txBody>
      </p:sp>
      <p:sp>
        <p:nvSpPr>
          <p:cNvPr id="12" name="Slide Number Placeholder 1"/>
          <p:cNvSpPr>
            <a:spLocks noGrp="1"/>
          </p:cNvSpPr>
          <p:nvPr>
            <p:ph type="sldNum" sz="quarter" idx="12"/>
          </p:nvPr>
        </p:nvSpPr>
        <p:spPr>
          <a:xfrm>
            <a:off x="8686800" y="6537960"/>
            <a:ext cx="457200" cy="320040"/>
          </a:xfrm>
        </p:spPr>
        <p:txBody>
          <a:bodyPr/>
          <a:lstStyle/>
          <a:p>
            <a:fld id="{0FA004B2-1541-5046-B6F2-22AF56585712}" type="slidenum">
              <a:rPr lang="en-US" smtClean="0"/>
              <a:t>7</a:t>
            </a:fld>
            <a:endParaRPr lang="en-US" dirty="0"/>
          </a:p>
        </p:txBody>
      </p:sp>
      <p:sp>
        <p:nvSpPr>
          <p:cNvPr id="9" name="Rectangle 8"/>
          <p:cNvSpPr/>
          <p:nvPr/>
        </p:nvSpPr>
        <p:spPr>
          <a:xfrm>
            <a:off x="2584401" y="761073"/>
            <a:ext cx="3881225" cy="571500"/>
          </a:xfrm>
          <a:prstGeom prst="rect">
            <a:avLst/>
          </a:prstGeom>
          <a:solidFill>
            <a:srgbClr val="008000"/>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solidFill>
              </a:rPr>
              <a:t>Accelerator &amp; Technology Sector Management Board &amp; EATSMB</a:t>
            </a:r>
            <a:endParaRPr lang="en-US" dirty="0">
              <a:solidFill>
                <a:schemeClr val="bg1"/>
              </a:solidFill>
            </a:endParaRPr>
          </a:p>
        </p:txBody>
      </p:sp>
      <p:sp>
        <p:nvSpPr>
          <p:cNvPr id="10" name="Rectangle 9"/>
          <p:cNvSpPr/>
          <p:nvPr/>
        </p:nvSpPr>
        <p:spPr>
          <a:xfrm>
            <a:off x="1358900" y="4611516"/>
            <a:ext cx="1549400" cy="1219941"/>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LHC Machine Coordinators</a:t>
            </a:r>
            <a:endParaRPr lang="en-US" dirty="0">
              <a:solidFill>
                <a:srgbClr val="800000"/>
              </a:solidFill>
            </a:endParaRPr>
          </a:p>
        </p:txBody>
      </p:sp>
      <p:sp>
        <p:nvSpPr>
          <p:cNvPr id="11" name="Rectangle 10"/>
          <p:cNvSpPr/>
          <p:nvPr/>
        </p:nvSpPr>
        <p:spPr>
          <a:xfrm>
            <a:off x="5130238" y="3705845"/>
            <a:ext cx="2122064" cy="551524"/>
          </a:xfrm>
          <a:prstGeom prst="rect">
            <a:avLst/>
          </a:prstGeom>
          <a:solidFill>
            <a:srgbClr val="800000"/>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FFFF"/>
                </a:solidFill>
              </a:rPr>
              <a:t>IEFC</a:t>
            </a:r>
            <a:endParaRPr lang="en-US" dirty="0">
              <a:solidFill>
                <a:srgbClr val="FFFFFF"/>
              </a:solidFill>
            </a:endParaRPr>
          </a:p>
        </p:txBody>
      </p:sp>
      <p:sp>
        <p:nvSpPr>
          <p:cNvPr id="28" name="Rectangle 27"/>
          <p:cNvSpPr/>
          <p:nvPr/>
        </p:nvSpPr>
        <p:spPr>
          <a:xfrm>
            <a:off x="1214835" y="2664447"/>
            <a:ext cx="1683671" cy="591475"/>
          </a:xfrm>
          <a:prstGeom prst="rect">
            <a:avLst/>
          </a:prstGeom>
          <a:solidFill>
            <a:srgbClr val="3366FF"/>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FFFF"/>
                </a:solidFill>
              </a:rPr>
              <a:t>HL-LHC Project</a:t>
            </a:r>
            <a:endParaRPr lang="en-US" dirty="0">
              <a:solidFill>
                <a:srgbClr val="FFFFFF"/>
              </a:solidFill>
            </a:endParaRPr>
          </a:p>
        </p:txBody>
      </p:sp>
      <p:sp>
        <p:nvSpPr>
          <p:cNvPr id="47" name="Rectangle 46"/>
          <p:cNvSpPr/>
          <p:nvPr/>
        </p:nvSpPr>
        <p:spPr>
          <a:xfrm>
            <a:off x="2964944" y="3725822"/>
            <a:ext cx="1461511" cy="705567"/>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BE, TE &amp; EN DH and GLs</a:t>
            </a:r>
            <a:endParaRPr lang="en-US" dirty="0">
              <a:solidFill>
                <a:srgbClr val="800000"/>
              </a:solidFill>
            </a:endParaRPr>
          </a:p>
        </p:txBody>
      </p:sp>
      <p:sp>
        <p:nvSpPr>
          <p:cNvPr id="31" name="Rectangle 30"/>
          <p:cNvSpPr/>
          <p:nvPr/>
        </p:nvSpPr>
        <p:spPr>
          <a:xfrm>
            <a:off x="124066" y="3725820"/>
            <a:ext cx="1966013" cy="571500"/>
          </a:xfrm>
          <a:prstGeom prst="rect">
            <a:avLst/>
          </a:prstGeom>
          <a:solidFill>
            <a:srgbClr val="800000"/>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FFFF"/>
                </a:solidFill>
              </a:rPr>
              <a:t>LMC</a:t>
            </a:r>
            <a:endParaRPr lang="en-US" dirty="0">
              <a:solidFill>
                <a:srgbClr val="FFFFFF"/>
              </a:solidFill>
            </a:endParaRPr>
          </a:p>
        </p:txBody>
      </p:sp>
      <p:sp>
        <p:nvSpPr>
          <p:cNvPr id="33" name="Rectangle 32"/>
          <p:cNvSpPr/>
          <p:nvPr/>
        </p:nvSpPr>
        <p:spPr>
          <a:xfrm>
            <a:off x="4597400" y="2664445"/>
            <a:ext cx="1472096" cy="591475"/>
          </a:xfrm>
          <a:prstGeom prst="rect">
            <a:avLst/>
          </a:prstGeom>
          <a:solidFill>
            <a:srgbClr val="3366FF"/>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FFFF"/>
                </a:solidFill>
              </a:rPr>
              <a:t>LIU Project</a:t>
            </a:r>
            <a:endParaRPr lang="en-US" dirty="0">
              <a:solidFill>
                <a:srgbClr val="FFFFFF"/>
              </a:solidFill>
            </a:endParaRPr>
          </a:p>
        </p:txBody>
      </p:sp>
      <p:sp>
        <p:nvSpPr>
          <p:cNvPr id="39" name="Rectangle 38"/>
          <p:cNvSpPr/>
          <p:nvPr/>
        </p:nvSpPr>
        <p:spPr>
          <a:xfrm>
            <a:off x="192772" y="1205826"/>
            <a:ext cx="1413828" cy="82876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LHC experiments</a:t>
            </a:r>
            <a:endParaRPr lang="en-US" dirty="0">
              <a:solidFill>
                <a:srgbClr val="800000"/>
              </a:solidFill>
            </a:endParaRPr>
          </a:p>
        </p:txBody>
      </p:sp>
      <p:sp>
        <p:nvSpPr>
          <p:cNvPr id="40" name="Rectangle 39"/>
          <p:cNvSpPr/>
          <p:nvPr/>
        </p:nvSpPr>
        <p:spPr>
          <a:xfrm>
            <a:off x="6965555" y="4700416"/>
            <a:ext cx="1449231" cy="699829"/>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Experimental areas </a:t>
            </a:r>
            <a:endParaRPr lang="en-US" dirty="0">
              <a:solidFill>
                <a:srgbClr val="800000"/>
              </a:solidFill>
            </a:endParaRPr>
          </a:p>
        </p:txBody>
      </p:sp>
      <p:sp>
        <p:nvSpPr>
          <p:cNvPr id="43" name="Rectangle 42"/>
          <p:cNvSpPr/>
          <p:nvPr/>
        </p:nvSpPr>
        <p:spPr>
          <a:xfrm>
            <a:off x="4037622" y="4700416"/>
            <a:ext cx="1549400" cy="8636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Machine Supervisors</a:t>
            </a:r>
            <a:endParaRPr lang="en-US" dirty="0">
              <a:solidFill>
                <a:srgbClr val="800000"/>
              </a:solidFill>
            </a:endParaRPr>
          </a:p>
        </p:txBody>
      </p:sp>
      <p:sp>
        <p:nvSpPr>
          <p:cNvPr id="45" name="Rectangle 44"/>
          <p:cNvSpPr/>
          <p:nvPr/>
        </p:nvSpPr>
        <p:spPr>
          <a:xfrm>
            <a:off x="152399" y="4614184"/>
            <a:ext cx="1053969" cy="1443716"/>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Working Groups</a:t>
            </a:r>
          </a:p>
          <a:p>
            <a:pPr algn="ctr"/>
            <a:r>
              <a:rPr lang="en-US" dirty="0" smtClean="0">
                <a:solidFill>
                  <a:srgbClr val="800000"/>
                </a:solidFill>
              </a:rPr>
              <a:t>e.g</a:t>
            </a:r>
          </a:p>
          <a:p>
            <a:pPr algn="ctr"/>
            <a:r>
              <a:rPr lang="en-US" dirty="0" smtClean="0">
                <a:solidFill>
                  <a:srgbClr val="800000"/>
                </a:solidFill>
              </a:rPr>
              <a:t>MPP</a:t>
            </a:r>
          </a:p>
          <a:p>
            <a:pPr algn="ctr"/>
            <a:r>
              <a:rPr lang="en-US" dirty="0" smtClean="0">
                <a:solidFill>
                  <a:srgbClr val="800000"/>
                </a:solidFill>
              </a:rPr>
              <a:t>LBOC</a:t>
            </a:r>
            <a:endParaRPr lang="en-US" dirty="0">
              <a:solidFill>
                <a:srgbClr val="800000"/>
              </a:solidFill>
            </a:endParaRPr>
          </a:p>
        </p:txBody>
      </p:sp>
      <p:sp>
        <p:nvSpPr>
          <p:cNvPr id="49" name="Rectangle 48"/>
          <p:cNvSpPr/>
          <p:nvPr/>
        </p:nvSpPr>
        <p:spPr>
          <a:xfrm>
            <a:off x="5726721" y="4675016"/>
            <a:ext cx="1099133" cy="1471784"/>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Working Groups</a:t>
            </a:r>
          </a:p>
          <a:p>
            <a:pPr algn="ctr"/>
            <a:r>
              <a:rPr lang="en-US" dirty="0" smtClean="0">
                <a:solidFill>
                  <a:srgbClr val="800000"/>
                </a:solidFill>
              </a:rPr>
              <a:t>FOM</a:t>
            </a:r>
          </a:p>
          <a:p>
            <a:pPr algn="ctr"/>
            <a:r>
              <a:rPr lang="en-US" dirty="0" smtClean="0">
                <a:solidFill>
                  <a:srgbClr val="800000"/>
                </a:solidFill>
              </a:rPr>
              <a:t>MSWG</a:t>
            </a:r>
          </a:p>
          <a:p>
            <a:pPr algn="ctr"/>
            <a:endParaRPr lang="en-US" dirty="0">
              <a:solidFill>
                <a:srgbClr val="800000"/>
              </a:solidFill>
            </a:endParaRPr>
          </a:p>
        </p:txBody>
      </p:sp>
      <p:sp>
        <p:nvSpPr>
          <p:cNvPr id="46" name="Rectangle 45"/>
          <p:cNvSpPr/>
          <p:nvPr/>
        </p:nvSpPr>
        <p:spPr>
          <a:xfrm>
            <a:off x="2583554" y="1827985"/>
            <a:ext cx="2226033" cy="571500"/>
          </a:xfrm>
          <a:prstGeom prst="rect">
            <a:avLst/>
          </a:prstGeom>
          <a:solidFill>
            <a:srgbClr val="FF6600"/>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FFFF"/>
                </a:solidFill>
              </a:rPr>
              <a:t>New HL-LHC &amp; LIU</a:t>
            </a:r>
          </a:p>
          <a:p>
            <a:pPr algn="ctr"/>
            <a:r>
              <a:rPr lang="en-US" dirty="0" smtClean="0">
                <a:solidFill>
                  <a:srgbClr val="FFFFFF"/>
                </a:solidFill>
              </a:rPr>
              <a:t>Executive Committee</a:t>
            </a:r>
            <a:endParaRPr lang="en-US" dirty="0">
              <a:solidFill>
                <a:srgbClr val="FFFFFF"/>
              </a:solidFill>
            </a:endParaRPr>
          </a:p>
        </p:txBody>
      </p:sp>
      <p:sp>
        <p:nvSpPr>
          <p:cNvPr id="52" name="Rectangle 51"/>
          <p:cNvSpPr/>
          <p:nvPr/>
        </p:nvSpPr>
        <p:spPr>
          <a:xfrm>
            <a:off x="7875782" y="1844316"/>
            <a:ext cx="1166040" cy="705567"/>
          </a:xfrm>
          <a:prstGeom prst="rect">
            <a:avLst/>
          </a:prstGeom>
          <a:solidFill>
            <a:srgbClr val="FFFF00"/>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C-MAC</a:t>
            </a:r>
            <a:endParaRPr lang="en-US" dirty="0">
              <a:solidFill>
                <a:srgbClr val="800000"/>
              </a:solidFill>
            </a:endParaRPr>
          </a:p>
        </p:txBody>
      </p:sp>
      <p:cxnSp>
        <p:nvCxnSpPr>
          <p:cNvPr id="55" name="Elbow Connector 54"/>
          <p:cNvCxnSpPr>
            <a:stCxn id="28" idx="0"/>
          </p:cNvCxnSpPr>
          <p:nvPr/>
        </p:nvCxnSpPr>
        <p:spPr>
          <a:xfrm rot="5400000" flipH="1" flipV="1">
            <a:off x="2131541" y="2203969"/>
            <a:ext cx="385609" cy="535348"/>
          </a:xfrm>
          <a:prstGeom prst="bentConnector2">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32" name="Elbow Connector 31"/>
          <p:cNvCxnSpPr/>
          <p:nvPr/>
        </p:nvCxnSpPr>
        <p:spPr>
          <a:xfrm rot="10800000">
            <a:off x="6447644" y="1023683"/>
            <a:ext cx="1617458" cy="804302"/>
          </a:xfrm>
          <a:prstGeom prst="bentConnector3">
            <a:avLst>
              <a:gd name="adj1" fmla="val 533"/>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41" name="Rectangle 40"/>
          <p:cNvSpPr/>
          <p:nvPr/>
        </p:nvSpPr>
        <p:spPr>
          <a:xfrm>
            <a:off x="6447644" y="2664447"/>
            <a:ext cx="1472096" cy="591475"/>
          </a:xfrm>
          <a:prstGeom prst="rect">
            <a:avLst/>
          </a:prstGeom>
          <a:solidFill>
            <a:srgbClr val="3366FF"/>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FFFF"/>
                </a:solidFill>
              </a:rPr>
              <a:t>Other Projects</a:t>
            </a:r>
            <a:endParaRPr lang="en-US" dirty="0">
              <a:solidFill>
                <a:srgbClr val="FFFFFF"/>
              </a:solidFill>
            </a:endParaRPr>
          </a:p>
        </p:txBody>
      </p:sp>
      <p:sp>
        <p:nvSpPr>
          <p:cNvPr id="3" name="Rounded Rectangle 2"/>
          <p:cNvSpPr/>
          <p:nvPr/>
        </p:nvSpPr>
        <p:spPr>
          <a:xfrm>
            <a:off x="2497666" y="1743315"/>
            <a:ext cx="2429934" cy="721898"/>
          </a:xfrm>
          <a:prstGeom prst="roundRect">
            <a:avLst/>
          </a:prstGeom>
          <a:noFill/>
          <a:ln w="38100">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65638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6074226" y="2495264"/>
            <a:ext cx="0" cy="348435"/>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4" name="Straight Connector 3"/>
          <p:cNvCxnSpPr/>
          <p:nvPr/>
        </p:nvCxnSpPr>
        <p:spPr>
          <a:xfrm>
            <a:off x="1602622" y="2340219"/>
            <a:ext cx="1118692" cy="0"/>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1873932" y="3191118"/>
            <a:ext cx="1086280" cy="0"/>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2721315" y="2824935"/>
            <a:ext cx="2333321" cy="774700"/>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HL-LHC Project Office</a:t>
            </a:r>
            <a:endParaRPr lang="en-US" dirty="0">
              <a:solidFill>
                <a:schemeClr val="accent1"/>
              </a:solidFill>
            </a:endParaRPr>
          </a:p>
        </p:txBody>
      </p:sp>
      <p:sp>
        <p:nvSpPr>
          <p:cNvPr id="7" name="Rectangle 6"/>
          <p:cNvSpPr/>
          <p:nvPr/>
        </p:nvSpPr>
        <p:spPr>
          <a:xfrm>
            <a:off x="348612" y="2824938"/>
            <a:ext cx="1604009" cy="1071487"/>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HL-LHC </a:t>
            </a:r>
          </a:p>
          <a:p>
            <a:pPr algn="ctr"/>
            <a:r>
              <a:rPr lang="en-US" dirty="0" smtClean="0">
                <a:solidFill>
                  <a:schemeClr val="accent1"/>
                </a:solidFill>
              </a:rPr>
              <a:t>Collaboration Board</a:t>
            </a:r>
            <a:endParaRPr lang="en-US" dirty="0">
              <a:solidFill>
                <a:schemeClr val="accent1"/>
              </a:solidFill>
            </a:endParaRPr>
          </a:p>
        </p:txBody>
      </p:sp>
      <p:sp>
        <p:nvSpPr>
          <p:cNvPr id="8" name="Rectangle 7"/>
          <p:cNvSpPr/>
          <p:nvPr/>
        </p:nvSpPr>
        <p:spPr>
          <a:xfrm>
            <a:off x="6959746" y="3915186"/>
            <a:ext cx="1514885" cy="780761"/>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A&amp;TS DH</a:t>
            </a:r>
          </a:p>
          <a:p>
            <a:pPr algn="ctr"/>
            <a:r>
              <a:rPr lang="en-US" dirty="0" smtClean="0">
                <a:solidFill>
                  <a:schemeClr val="accent1"/>
                </a:solidFill>
              </a:rPr>
              <a:t>GLs</a:t>
            </a:r>
            <a:endParaRPr lang="en-US" dirty="0">
              <a:solidFill>
                <a:schemeClr val="accent1"/>
              </a:solidFill>
            </a:endParaRPr>
          </a:p>
        </p:txBody>
      </p:sp>
      <p:sp>
        <p:nvSpPr>
          <p:cNvPr id="9" name="Rectangle 8"/>
          <p:cNvSpPr/>
          <p:nvPr/>
        </p:nvSpPr>
        <p:spPr>
          <a:xfrm>
            <a:off x="5136523" y="2824937"/>
            <a:ext cx="1524270" cy="749011"/>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LIU</a:t>
            </a:r>
          </a:p>
          <a:p>
            <a:pPr algn="ctr"/>
            <a:r>
              <a:rPr lang="en-US" dirty="0" smtClean="0">
                <a:solidFill>
                  <a:schemeClr val="accent1"/>
                </a:solidFill>
              </a:rPr>
              <a:t>Project</a:t>
            </a:r>
            <a:endParaRPr lang="en-US" dirty="0">
              <a:solidFill>
                <a:schemeClr val="accent1"/>
              </a:solidFill>
            </a:endParaRPr>
          </a:p>
        </p:txBody>
      </p:sp>
      <p:sp>
        <p:nvSpPr>
          <p:cNvPr id="10" name="Rectangle 9"/>
          <p:cNvSpPr/>
          <p:nvPr/>
        </p:nvSpPr>
        <p:spPr>
          <a:xfrm>
            <a:off x="6944832" y="2856689"/>
            <a:ext cx="762563" cy="749011"/>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IEFC</a:t>
            </a:r>
            <a:endParaRPr lang="en-US" dirty="0">
              <a:solidFill>
                <a:schemeClr val="accent1"/>
              </a:solidFill>
            </a:endParaRPr>
          </a:p>
        </p:txBody>
      </p:sp>
      <p:sp>
        <p:nvSpPr>
          <p:cNvPr id="11" name="Rectangle 10"/>
          <p:cNvSpPr/>
          <p:nvPr/>
        </p:nvSpPr>
        <p:spPr>
          <a:xfrm>
            <a:off x="349576" y="1117604"/>
            <a:ext cx="1253047" cy="705567"/>
          </a:xfrm>
          <a:prstGeom prst="rect">
            <a:avLst/>
          </a:prstGeom>
          <a:solidFill>
            <a:schemeClr val="bg2"/>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C-MAC</a:t>
            </a:r>
            <a:endParaRPr lang="en-US" dirty="0">
              <a:solidFill>
                <a:schemeClr val="accent1"/>
              </a:solidFill>
            </a:endParaRPr>
          </a:p>
        </p:txBody>
      </p:sp>
      <p:sp>
        <p:nvSpPr>
          <p:cNvPr id="12" name="Rectangle 11"/>
          <p:cNvSpPr/>
          <p:nvPr/>
        </p:nvSpPr>
        <p:spPr>
          <a:xfrm>
            <a:off x="2656065" y="2114522"/>
            <a:ext cx="3988519" cy="438178"/>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 </a:t>
            </a:r>
            <a:r>
              <a:rPr lang="en-US" dirty="0" smtClean="0">
                <a:solidFill>
                  <a:srgbClr val="800000"/>
                </a:solidFill>
              </a:rPr>
              <a:t>HL-LHC &amp; LIU Executive Committee</a:t>
            </a:r>
            <a:endParaRPr lang="en-US" dirty="0">
              <a:solidFill>
                <a:srgbClr val="800000"/>
              </a:solidFill>
            </a:endParaRPr>
          </a:p>
        </p:txBody>
      </p:sp>
      <p:cxnSp>
        <p:nvCxnSpPr>
          <p:cNvPr id="13" name="Elbow Connector 12"/>
          <p:cNvCxnSpPr/>
          <p:nvPr/>
        </p:nvCxnSpPr>
        <p:spPr>
          <a:xfrm>
            <a:off x="6985774" y="2238522"/>
            <a:ext cx="1268795" cy="586412"/>
          </a:xfrm>
          <a:prstGeom prst="bentConnector3">
            <a:avLst>
              <a:gd name="adj1" fmla="val 100555"/>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373726" y="3599638"/>
            <a:ext cx="0" cy="1470203"/>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4465009" y="3859696"/>
            <a:ext cx="1972083" cy="836248"/>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HL-LHC TCC</a:t>
            </a:r>
            <a:endParaRPr lang="en-US" dirty="0">
              <a:solidFill>
                <a:schemeClr val="accent1"/>
              </a:solidFill>
            </a:endParaRPr>
          </a:p>
        </p:txBody>
      </p:sp>
      <p:sp>
        <p:nvSpPr>
          <p:cNvPr id="16" name="Rectangle 15"/>
          <p:cNvSpPr/>
          <p:nvPr/>
        </p:nvSpPr>
        <p:spPr>
          <a:xfrm>
            <a:off x="2721318" y="5069841"/>
            <a:ext cx="3704467" cy="921565"/>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accent1"/>
                </a:solidFill>
              </a:rPr>
              <a:t>HL-LHC </a:t>
            </a:r>
          </a:p>
          <a:p>
            <a:pPr algn="ctr"/>
            <a:r>
              <a:rPr lang="en-US" b="1" dirty="0" smtClean="0">
                <a:solidFill>
                  <a:schemeClr val="accent1"/>
                </a:solidFill>
              </a:rPr>
              <a:t>Work Packages</a:t>
            </a:r>
            <a:endParaRPr lang="en-US" b="1" dirty="0">
              <a:solidFill>
                <a:schemeClr val="accent1"/>
              </a:solidFill>
            </a:endParaRPr>
          </a:p>
        </p:txBody>
      </p:sp>
      <p:cxnSp>
        <p:nvCxnSpPr>
          <p:cNvPr id="17" name="Straight Connector 16"/>
          <p:cNvCxnSpPr/>
          <p:nvPr/>
        </p:nvCxnSpPr>
        <p:spPr>
          <a:xfrm>
            <a:off x="4724925" y="3594681"/>
            <a:ext cx="0" cy="254000"/>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51018" y="1612085"/>
            <a:ext cx="1118692" cy="0"/>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817819" y="2495264"/>
            <a:ext cx="0" cy="348435"/>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2683361" y="1117602"/>
            <a:ext cx="3988519" cy="875484"/>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CERN Directorate and </a:t>
            </a:r>
          </a:p>
          <a:p>
            <a:pPr algn="ctr"/>
            <a:r>
              <a:rPr lang="en-US" dirty="0" smtClean="0">
                <a:solidFill>
                  <a:schemeClr val="accent1"/>
                </a:solidFill>
              </a:rPr>
              <a:t>Accelerator </a:t>
            </a:r>
            <a:r>
              <a:rPr lang="en-US" dirty="0">
                <a:solidFill>
                  <a:schemeClr val="accent1"/>
                </a:solidFill>
              </a:rPr>
              <a:t>&amp; Technology Sector </a:t>
            </a:r>
          </a:p>
          <a:p>
            <a:pPr algn="ctr"/>
            <a:r>
              <a:rPr lang="en-US" dirty="0" smtClean="0">
                <a:solidFill>
                  <a:schemeClr val="accent1"/>
                </a:solidFill>
              </a:rPr>
              <a:t>ATSMB </a:t>
            </a:r>
            <a:r>
              <a:rPr lang="en-US" dirty="0">
                <a:solidFill>
                  <a:schemeClr val="accent1"/>
                </a:solidFill>
              </a:rPr>
              <a:t>&amp; </a:t>
            </a:r>
            <a:r>
              <a:rPr lang="en-US" dirty="0" smtClean="0">
                <a:solidFill>
                  <a:schemeClr val="accent1"/>
                </a:solidFill>
              </a:rPr>
              <a:t>EATSMB</a:t>
            </a:r>
          </a:p>
        </p:txBody>
      </p:sp>
      <p:cxnSp>
        <p:nvCxnSpPr>
          <p:cNvPr id="21" name="Elbow Connector 20"/>
          <p:cNvCxnSpPr/>
          <p:nvPr/>
        </p:nvCxnSpPr>
        <p:spPr>
          <a:xfrm>
            <a:off x="6480812" y="2238525"/>
            <a:ext cx="900743" cy="586413"/>
          </a:xfrm>
          <a:prstGeom prst="bentConnector3">
            <a:avLst>
              <a:gd name="adj1" fmla="val 98485"/>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2639857" y="1117601"/>
            <a:ext cx="4020933" cy="1468802"/>
          </a:xfrm>
          <a:prstGeom prst="rect">
            <a:avLst/>
          </a:prstGeom>
          <a:noFill/>
          <a:ln w="25400">
            <a:solidFill>
              <a:srgbClr val="3861A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 name="Straight Connector 22"/>
          <p:cNvCxnSpPr/>
          <p:nvPr/>
        </p:nvCxnSpPr>
        <p:spPr>
          <a:xfrm flipV="1">
            <a:off x="6425783" y="4317188"/>
            <a:ext cx="749354" cy="1"/>
          </a:xfrm>
          <a:prstGeom prst="line">
            <a:avLst/>
          </a:prstGeom>
          <a:ln w="44450">
            <a:solidFill>
              <a:schemeClr val="bg2"/>
            </a:solidFill>
            <a:prstDash val="sysDot"/>
          </a:ln>
          <a:effectLst/>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7871167" y="2856686"/>
            <a:ext cx="841033" cy="774700"/>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LMC</a:t>
            </a:r>
            <a:endParaRPr lang="en-US" dirty="0">
              <a:solidFill>
                <a:schemeClr val="accent1"/>
              </a:solidFill>
            </a:endParaRPr>
          </a:p>
        </p:txBody>
      </p:sp>
      <p:sp>
        <p:nvSpPr>
          <p:cNvPr id="25" name="Rectangle 24"/>
          <p:cNvSpPr/>
          <p:nvPr/>
        </p:nvSpPr>
        <p:spPr>
          <a:xfrm>
            <a:off x="368270" y="1931677"/>
            <a:ext cx="1514760" cy="780761"/>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Experiments</a:t>
            </a:r>
            <a:endParaRPr lang="en-US" dirty="0">
              <a:solidFill>
                <a:schemeClr val="accent1"/>
              </a:solidFill>
            </a:endParaRPr>
          </a:p>
        </p:txBody>
      </p:sp>
      <p:sp>
        <p:nvSpPr>
          <p:cNvPr id="26" name="Rectangle 25"/>
          <p:cNvSpPr/>
          <p:nvPr/>
        </p:nvSpPr>
        <p:spPr>
          <a:xfrm>
            <a:off x="2721315" y="3848681"/>
            <a:ext cx="1559240" cy="847264"/>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HL-LHC Coordination Group</a:t>
            </a:r>
          </a:p>
        </p:txBody>
      </p:sp>
      <p:cxnSp>
        <p:nvCxnSpPr>
          <p:cNvPr id="27" name="Straight Connector 26"/>
          <p:cNvCxnSpPr/>
          <p:nvPr/>
        </p:nvCxnSpPr>
        <p:spPr>
          <a:xfrm>
            <a:off x="3490280" y="3519205"/>
            <a:ext cx="0" cy="348435"/>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28" name="Elbow Connector 27"/>
          <p:cNvCxnSpPr/>
          <p:nvPr/>
        </p:nvCxnSpPr>
        <p:spPr>
          <a:xfrm>
            <a:off x="1882039" y="2627705"/>
            <a:ext cx="838285" cy="1611784"/>
          </a:xfrm>
          <a:prstGeom prst="bentConnector3">
            <a:avLst>
              <a:gd name="adj1" fmla="val 50001"/>
            </a:avLst>
          </a:prstGeom>
          <a:ln w="44450">
            <a:solidFill>
              <a:schemeClr val="bg2"/>
            </a:solidFill>
            <a:prstDash val="sysDot"/>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a:stCxn id="15" idx="2"/>
          </p:cNvCxnSpPr>
          <p:nvPr/>
        </p:nvCxnSpPr>
        <p:spPr>
          <a:xfrm>
            <a:off x="5451049" y="4695944"/>
            <a:ext cx="0" cy="373894"/>
          </a:xfrm>
          <a:prstGeom prst="line">
            <a:avLst/>
          </a:prstGeom>
          <a:ln w="44450">
            <a:solidFill>
              <a:schemeClr val="bg2"/>
            </a:solidFill>
            <a:prstDash val="sysDot"/>
          </a:ln>
          <a:effectLst/>
        </p:spPr>
        <p:style>
          <a:lnRef idx="2">
            <a:schemeClr val="accent1"/>
          </a:lnRef>
          <a:fillRef idx="0">
            <a:schemeClr val="accent1"/>
          </a:fillRef>
          <a:effectRef idx="1">
            <a:schemeClr val="accent1"/>
          </a:effectRef>
          <a:fontRef idx="minor">
            <a:schemeClr val="tx1"/>
          </a:fontRef>
        </p:style>
      </p:cxnSp>
      <p:sp>
        <p:nvSpPr>
          <p:cNvPr id="37" name="Rectangle 36"/>
          <p:cNvSpPr/>
          <p:nvPr/>
        </p:nvSpPr>
        <p:spPr>
          <a:xfrm>
            <a:off x="359950" y="3964484"/>
            <a:ext cx="1604009" cy="1071487"/>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US-LARP</a:t>
            </a:r>
          </a:p>
          <a:p>
            <a:pPr algn="ctr"/>
            <a:r>
              <a:rPr lang="en-US" dirty="0" smtClean="0">
                <a:solidFill>
                  <a:schemeClr val="accent1"/>
                </a:solidFill>
              </a:rPr>
              <a:t>KEK</a:t>
            </a:r>
            <a:endParaRPr lang="en-US" dirty="0">
              <a:solidFill>
                <a:schemeClr val="accent1"/>
              </a:solidFill>
            </a:endParaRPr>
          </a:p>
        </p:txBody>
      </p:sp>
      <p:sp>
        <p:nvSpPr>
          <p:cNvPr id="38" name="Rectangle 37"/>
          <p:cNvSpPr/>
          <p:nvPr/>
        </p:nvSpPr>
        <p:spPr>
          <a:xfrm>
            <a:off x="345778" y="2799263"/>
            <a:ext cx="1618180" cy="2242164"/>
          </a:xfrm>
          <a:prstGeom prst="rect">
            <a:avLst/>
          </a:prstGeom>
          <a:noFill/>
          <a:ln w="25400">
            <a:solidFill>
              <a:srgbClr val="3861A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itle 1"/>
          <p:cNvSpPr txBox="1">
            <a:spLocks/>
          </p:cNvSpPr>
          <p:nvPr/>
        </p:nvSpPr>
        <p:spPr>
          <a:xfrm>
            <a:off x="39029" y="4892"/>
            <a:ext cx="8579296" cy="940443"/>
          </a:xfrm>
          <a:prstGeom prst="rect">
            <a:avLst/>
          </a:prstGeom>
        </p:spPr>
        <p:txBody>
          <a:bodyPr>
            <a:noAutofit/>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US" u="sng" smtClean="0">
                <a:solidFill>
                  <a:srgbClr val="000000"/>
                </a:solidFill>
              </a:rPr>
              <a:t>Post FP7 HL-LHC Project Governance:</a:t>
            </a:r>
            <a:endParaRPr lang="en-US" u="sng" dirty="0">
              <a:solidFill>
                <a:srgbClr val="000000"/>
              </a:solidFill>
            </a:endParaRPr>
          </a:p>
        </p:txBody>
      </p:sp>
      <p:sp>
        <p:nvSpPr>
          <p:cNvPr id="35" name="Slide Number Placeholder 1"/>
          <p:cNvSpPr>
            <a:spLocks noGrp="1"/>
          </p:cNvSpPr>
          <p:nvPr>
            <p:ph type="sldNum" sz="quarter" idx="12"/>
          </p:nvPr>
        </p:nvSpPr>
        <p:spPr>
          <a:xfrm>
            <a:off x="8686800" y="6537960"/>
            <a:ext cx="457200" cy="320040"/>
          </a:xfrm>
        </p:spPr>
        <p:txBody>
          <a:bodyPr/>
          <a:lstStyle/>
          <a:p>
            <a:fld id="{0FA004B2-1541-5046-B6F2-22AF56585712}" type="slidenum">
              <a:rPr lang="en-US" smtClean="0"/>
              <a:t>8</a:t>
            </a:fld>
            <a:endParaRPr lang="en-US" dirty="0"/>
          </a:p>
        </p:txBody>
      </p:sp>
    </p:spTree>
    <p:extLst>
      <p:ext uri="{BB962C8B-B14F-4D97-AF65-F5344CB8AC3E}">
        <p14:creationId xmlns:p14="http://schemas.microsoft.com/office/powerpoint/2010/main" val="26821315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9</a:t>
            </a:fld>
            <a:endParaRPr lang="en-US"/>
          </a:p>
        </p:txBody>
      </p:sp>
      <p:sp>
        <p:nvSpPr>
          <p:cNvPr id="5" name="Rectangle 4"/>
          <p:cNvSpPr/>
          <p:nvPr/>
        </p:nvSpPr>
        <p:spPr>
          <a:xfrm>
            <a:off x="270344" y="3635104"/>
            <a:ext cx="2417198" cy="2315818"/>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Technical Infrastructure Officer</a:t>
            </a:r>
          </a:p>
          <a:p>
            <a:pPr algn="ctr"/>
            <a:endParaRPr lang="en-US" sz="1400" dirty="0" smtClean="0"/>
          </a:p>
          <a:p>
            <a:pPr algn="ctr"/>
            <a:r>
              <a:rPr lang="en-US" sz="1400" dirty="0" smtClean="0"/>
              <a:t>Civil  Engineering</a:t>
            </a:r>
          </a:p>
          <a:p>
            <a:pPr algn="ctr"/>
            <a:r>
              <a:rPr lang="en-US" sz="1400" dirty="0" smtClean="0"/>
              <a:t>Impact &amp; Environ. Studies </a:t>
            </a:r>
          </a:p>
          <a:p>
            <a:pPr algn="ctr"/>
            <a:r>
              <a:rPr lang="en-US" sz="1400" dirty="0" smtClean="0"/>
              <a:t>Electrical Distr. &amp; CV</a:t>
            </a:r>
          </a:p>
          <a:p>
            <a:pPr algn="ctr"/>
            <a:r>
              <a:rPr lang="en-US" sz="1400" dirty="0" smtClean="0"/>
              <a:t>Access &amp; Alarm</a:t>
            </a:r>
          </a:p>
          <a:p>
            <a:pPr algn="ctr"/>
            <a:r>
              <a:rPr lang="en-US" sz="1400" dirty="0" smtClean="0"/>
              <a:t>Logistics  &amp; link to  Test Infra.</a:t>
            </a:r>
          </a:p>
          <a:p>
            <a:pPr algn="ctr"/>
            <a:r>
              <a:rPr lang="en-US" sz="1400" dirty="0" smtClean="0"/>
              <a:t>Consolidation &amp; Operations</a:t>
            </a:r>
          </a:p>
        </p:txBody>
      </p:sp>
      <p:sp>
        <p:nvSpPr>
          <p:cNvPr id="6" name="Rectangle 5"/>
          <p:cNvSpPr/>
          <p:nvPr/>
        </p:nvSpPr>
        <p:spPr>
          <a:xfrm>
            <a:off x="2775004" y="3635102"/>
            <a:ext cx="2549719" cy="2315820"/>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Configuration, Quality and  Resource Officer</a:t>
            </a:r>
          </a:p>
          <a:p>
            <a:pPr algn="ctr"/>
            <a:endParaRPr lang="en-US" sz="1400" dirty="0" smtClean="0"/>
          </a:p>
          <a:p>
            <a:pPr algn="ctr"/>
            <a:r>
              <a:rPr lang="en-US" sz="1400" dirty="0" smtClean="0"/>
              <a:t>TDR Edition &amp; Tech. Baseline</a:t>
            </a:r>
          </a:p>
          <a:p>
            <a:pPr algn="ctr"/>
            <a:r>
              <a:rPr lang="en-US" sz="1400" dirty="0" smtClean="0"/>
              <a:t>(PBS, interfaces, Tech. Specs, Technical documentation &amp; ECR)</a:t>
            </a:r>
          </a:p>
          <a:p>
            <a:pPr algn="ctr"/>
            <a:r>
              <a:rPr lang="en-US" sz="1400" dirty="0" smtClean="0"/>
              <a:t>Quality and Risk management</a:t>
            </a:r>
          </a:p>
          <a:p>
            <a:pPr algn="ctr"/>
            <a:r>
              <a:rPr lang="en-US" sz="1400" dirty="0" smtClean="0"/>
              <a:t>Resource &amp; Purchase Plan</a:t>
            </a:r>
          </a:p>
        </p:txBody>
      </p:sp>
      <p:sp>
        <p:nvSpPr>
          <p:cNvPr id="7" name="Rectangle 6"/>
          <p:cNvSpPr/>
          <p:nvPr/>
        </p:nvSpPr>
        <p:spPr>
          <a:xfrm>
            <a:off x="2286000" y="1358071"/>
            <a:ext cx="3945835" cy="1300702"/>
          </a:xfrm>
          <a:prstGeom prst="rect">
            <a:avLst/>
          </a:prstGeom>
          <a:solidFill>
            <a:srgbClr val="4C98B7"/>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Project Leader &amp; Deputy</a:t>
            </a:r>
          </a:p>
          <a:p>
            <a:pPr algn="ctr"/>
            <a:r>
              <a:rPr lang="en-US" sz="1400" dirty="0" smtClean="0"/>
              <a:t>Project Definition &amp; Strategy</a:t>
            </a:r>
          </a:p>
          <a:p>
            <a:pPr algn="ctr"/>
            <a:r>
              <a:rPr lang="en-US" sz="1400" dirty="0" smtClean="0"/>
              <a:t>Report to CERN Management and DHs</a:t>
            </a:r>
          </a:p>
          <a:p>
            <a:pPr algn="ctr"/>
            <a:r>
              <a:rPr lang="en-US" sz="1400" dirty="0" smtClean="0"/>
              <a:t>Report to Collaboration Board</a:t>
            </a:r>
          </a:p>
          <a:p>
            <a:pPr algn="ctr"/>
            <a:r>
              <a:rPr lang="en-US" sz="1400" dirty="0" smtClean="0"/>
              <a:t>Coordination technical WPs (2-14)  &amp; Collaborations</a:t>
            </a:r>
          </a:p>
        </p:txBody>
      </p:sp>
      <p:sp>
        <p:nvSpPr>
          <p:cNvPr id="8" name="Rectangle 7"/>
          <p:cNvSpPr/>
          <p:nvPr/>
        </p:nvSpPr>
        <p:spPr>
          <a:xfrm>
            <a:off x="5412186" y="3635101"/>
            <a:ext cx="2229018" cy="2315821"/>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Integration and Installation Officer</a:t>
            </a:r>
          </a:p>
          <a:p>
            <a:pPr algn="ctr"/>
            <a:endParaRPr lang="en-US" sz="1600" b="1" dirty="0" smtClean="0"/>
          </a:p>
          <a:p>
            <a:pPr algn="ctr"/>
            <a:endParaRPr lang="en-US" sz="1400" dirty="0" smtClean="0"/>
          </a:p>
          <a:p>
            <a:pPr algn="ctr"/>
            <a:r>
              <a:rPr lang="en-US" sz="1400" dirty="0" smtClean="0"/>
              <a:t>Integration study and layout</a:t>
            </a:r>
          </a:p>
          <a:p>
            <a:pPr algn="ctr"/>
            <a:r>
              <a:rPr lang="en-US" sz="1400" dirty="0" smtClean="0"/>
              <a:t>Lead (de-) installation</a:t>
            </a:r>
          </a:p>
          <a:p>
            <a:pPr algn="ctr"/>
            <a:r>
              <a:rPr lang="en-US" sz="1400" dirty="0" smtClean="0"/>
              <a:t>Survey </a:t>
            </a:r>
          </a:p>
        </p:txBody>
      </p:sp>
      <p:sp>
        <p:nvSpPr>
          <p:cNvPr id="9" name="Rectangle 8"/>
          <p:cNvSpPr/>
          <p:nvPr/>
        </p:nvSpPr>
        <p:spPr>
          <a:xfrm>
            <a:off x="1216547" y="2803202"/>
            <a:ext cx="5430743" cy="691763"/>
          </a:xfrm>
          <a:prstGeom prst="rect">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Project Office Manager</a:t>
            </a:r>
          </a:p>
          <a:p>
            <a:pPr algn="ctr"/>
            <a:r>
              <a:rPr lang="en-US" sz="1400" dirty="0" smtClean="0"/>
              <a:t>Coordination among officers, secretariat, interface with host states, General Planning Coordination, Safety follow up</a:t>
            </a:r>
            <a:endParaRPr lang="en-US" sz="1400" dirty="0"/>
          </a:p>
        </p:txBody>
      </p:sp>
      <p:sp>
        <p:nvSpPr>
          <p:cNvPr id="10" name="Rectangle 9"/>
          <p:cNvSpPr/>
          <p:nvPr/>
        </p:nvSpPr>
        <p:spPr>
          <a:xfrm>
            <a:off x="7095877" y="2108258"/>
            <a:ext cx="1819523" cy="69176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b="1" dirty="0" smtClean="0"/>
              <a:t>Budget Officer </a:t>
            </a:r>
          </a:p>
          <a:p>
            <a:pPr algn="ctr"/>
            <a:r>
              <a:rPr lang="en-US" sz="1400" dirty="0" smtClean="0"/>
              <a:t>Budget &amp; its follow-up</a:t>
            </a:r>
          </a:p>
          <a:p>
            <a:pPr algn="ctr"/>
            <a:r>
              <a:rPr lang="en-US" sz="1400" dirty="0" smtClean="0"/>
              <a:t>Link to RC and to DAT</a:t>
            </a:r>
          </a:p>
        </p:txBody>
      </p:sp>
      <p:sp>
        <p:nvSpPr>
          <p:cNvPr id="11" name="Rectangle 10"/>
          <p:cNvSpPr/>
          <p:nvPr/>
        </p:nvSpPr>
        <p:spPr>
          <a:xfrm>
            <a:off x="7095876" y="1383173"/>
            <a:ext cx="1819523" cy="657509"/>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Safety officer </a:t>
            </a:r>
          </a:p>
        </p:txBody>
      </p:sp>
      <p:sp>
        <p:nvSpPr>
          <p:cNvPr id="12" name="Rectangle 11"/>
          <p:cNvSpPr/>
          <p:nvPr/>
        </p:nvSpPr>
        <p:spPr>
          <a:xfrm>
            <a:off x="7095877" y="2864126"/>
            <a:ext cx="1819523" cy="69176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KT, Outreach and Communication</a:t>
            </a:r>
          </a:p>
        </p:txBody>
      </p:sp>
      <p:sp>
        <p:nvSpPr>
          <p:cNvPr id="13" name="Title 1"/>
          <p:cNvSpPr txBox="1">
            <a:spLocks/>
          </p:cNvSpPr>
          <p:nvPr/>
        </p:nvSpPr>
        <p:spPr>
          <a:xfrm>
            <a:off x="39028" y="26064"/>
            <a:ext cx="9104971" cy="940443"/>
          </a:xfrm>
          <a:prstGeom prst="rect">
            <a:avLst/>
          </a:prstGeom>
        </p:spPr>
        <p:txBody>
          <a:bodyPr>
            <a:noAutofit/>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US" sz="3800" u="sng" dirty="0" smtClean="0">
                <a:solidFill>
                  <a:srgbClr val="000000"/>
                </a:solidFill>
              </a:rPr>
              <a:t>Post FP7 HL-LHC Project Office Organization:</a:t>
            </a:r>
            <a:endParaRPr lang="en-US" sz="3800" u="sng" dirty="0">
              <a:solidFill>
                <a:srgbClr val="000000"/>
              </a:solidFill>
            </a:endParaRPr>
          </a:p>
        </p:txBody>
      </p:sp>
    </p:spTree>
    <p:extLst>
      <p:ext uri="{BB962C8B-B14F-4D97-AF65-F5344CB8AC3E}">
        <p14:creationId xmlns:p14="http://schemas.microsoft.com/office/powerpoint/2010/main" val="2061504889"/>
      </p:ext>
    </p:extLst>
  </p:cSld>
  <p:clrMapOvr>
    <a:masterClrMapping/>
  </p:clrMapOvr>
  <p:timing>
    <p:tnLst>
      <p:par>
        <p:cTn id="1" dur="indefinite" restart="never" nodeType="tmRoot"/>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44450">
          <a:solidFill>
            <a:schemeClr val="bg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A7ED259-6AEE-4E24-A95A-9729541A612D}">
  <ds:schemaRefs>
    <ds:schemaRef ds:uri="http://schemas.microsoft.com/sharepoint/v3/contenttype/forms"/>
  </ds:schemaRefs>
</ds:datastoreItem>
</file>

<file path=customXml/itemProps2.xml><?xml version="1.0" encoding="utf-8"?>
<ds:datastoreItem xmlns:ds="http://schemas.openxmlformats.org/officeDocument/2006/customXml" ds:itemID="{3D553D58-F42B-43B9-BDA1-90638D0CBA0D}">
  <ds:schemaRefs>
    <ds:schemaRef ds:uri="http://schemas.openxmlformats.org/package/2006/metadata/core-properties"/>
    <ds:schemaRef ds:uri="http://schemas.microsoft.com/office/2006/metadata/properties"/>
    <ds:schemaRef ds:uri="http://purl.org/dc/terms/"/>
    <ds:schemaRef ds:uri="http://purl.org/dc/elements/1.1/"/>
    <ds:schemaRef ds:uri="http://schemas.microsoft.com/office/2006/documentManagement/types"/>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102622</TotalTime>
  <Words>928</Words>
  <Application>Microsoft Office PowerPoint</Application>
  <PresentationFormat>On-screen Show (4:3)</PresentationFormat>
  <Paragraphs>182</Paragraphs>
  <Slides>12</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HiLumiLHC_PresentationTemplate</vt:lpstr>
      <vt:lpstr>HL-LHC: Overview of the  HL-LHC Organization beyond the FP7 HiLumi project</vt:lpstr>
      <vt:lpstr>High Luminosity WP Coordination during DS:</vt:lpstr>
      <vt:lpstr>Project Governance during FP7 DS:</vt:lpstr>
      <vt:lpstr>HL-LHC Technical Coordination Committee: TCC</vt:lpstr>
      <vt:lpstr>HL-LHC Technical Coordination Committee: TCC</vt:lpstr>
      <vt:lpstr>Accelerator Technology Sector Committees:</vt:lpstr>
      <vt:lpstr>New Executive Committees within ATS:</vt:lpstr>
      <vt:lpstr>PowerPoint Presentation</vt:lpstr>
      <vt:lpstr>PowerPoint Presentation</vt:lpstr>
      <vt:lpstr>PowerPoint Presentation</vt:lpstr>
      <vt:lpstr>Project Governance: Managerial bodies</vt:lpstr>
      <vt:lpstr>Project Governance: Technical Bodies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HiLumi collaborators</dc:title>
  <dc:creator>Cecile Noels</dc:creator>
  <cp:lastModifiedBy>Lucio Rossi</cp:lastModifiedBy>
  <cp:revision>246</cp:revision>
  <dcterms:created xsi:type="dcterms:W3CDTF">2011-12-13T14:40:13Z</dcterms:created>
  <dcterms:modified xsi:type="dcterms:W3CDTF">2015-11-05T15:58:46Z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