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8" r:id="rId3"/>
    <p:sldId id="263" r:id="rId4"/>
    <p:sldId id="262" r:id="rId5"/>
    <p:sldId id="261" r:id="rId6"/>
    <p:sldId id="265" r:id="rId7"/>
    <p:sldId id="260" r:id="rId8"/>
    <p:sldId id="268" r:id="rId9"/>
    <p:sldId id="264" r:id="rId10"/>
    <p:sldId id="259" r:id="rId11"/>
    <p:sldId id="267" r:id="rId12"/>
    <p:sldId id="256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1" d="100"/>
          <a:sy n="111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369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465E8-0025-47B6-8C2D-8C6106ADAEA6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510E8-5050-46A6-A80B-41FCC7D95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07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510E8-5050-46A6-A80B-41FCC7D95F9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0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56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7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3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4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85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88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1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0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2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7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5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FA54-7178-475A-898A-9C88F6F68104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046F-6EC6-4931-9B23-913B5E773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9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wg7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96815" y="3873261"/>
            <a:ext cx="257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 Test Beam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6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44" y="2210180"/>
            <a:ext cx="5486400" cy="15767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644" y="2210180"/>
            <a:ext cx="5486400" cy="155555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293363" y="3482467"/>
            <a:ext cx="2947354" cy="41406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4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83695" y="4551044"/>
            <a:ext cx="118754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ATLAS NSW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micromegas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upgrade: test of mm and of the new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 electronics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(ATLAS VMM) in magnetic field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CMS GEM collaboration: test of the super module detectors  for the slice test, of the new electronics and DAQ and  timing and efficiency test of a new prototype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LNF(SHIP):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resolution studies of GEM and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microResistiveWELL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magnetic field.  Both detectors will be coupled with emulsion bricks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reduced part of the measurements.        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33240" y="256912"/>
            <a:ext cx="2529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October-November </a:t>
            </a:r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71" y="905774"/>
            <a:ext cx="9395531" cy="335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3062" y="5150618"/>
            <a:ext cx="9751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periods of two weeks each: Spring (May/June), Summer (July/August), Fall (October/November)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192" y="2160748"/>
            <a:ext cx="8922360" cy="19309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58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219" y="599768"/>
            <a:ext cx="107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7020" y="1071716"/>
            <a:ext cx="987158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About 6 weeks and 9 users in total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R&amp;D on (new) MPGD </a:t>
            </a:r>
            <a:r>
              <a:rPr lang="en-US" dirty="0" smtClean="0"/>
              <a:t>structures (RPWELL</a:t>
            </a:r>
            <a:r>
              <a:rPr lang="en-US" dirty="0" smtClean="0"/>
              <a:t>,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RWELL</a:t>
            </a:r>
            <a:r>
              <a:rPr lang="en-US" dirty="0" smtClean="0"/>
              <a:t>, embedded Pad Resistive </a:t>
            </a:r>
            <a:r>
              <a:rPr lang="en-US" dirty="0" err="1" smtClean="0"/>
              <a:t>Micromegas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</a:t>
            </a:r>
            <a:r>
              <a:rPr lang="en-US" dirty="0" smtClean="0"/>
              <a:t>(prototypes) optimization </a:t>
            </a:r>
            <a:r>
              <a:rPr lang="en-US" dirty="0" smtClean="0"/>
              <a:t>and characterization (BESIII CGEM, CMS GEM, ATLAS mm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</a:t>
            </a:r>
            <a:r>
              <a:rPr lang="en-US" dirty="0"/>
              <a:t>(final design or very close) Characterization (PRR30, ATLAS NSW, CMS GEM</a:t>
            </a:r>
            <a:r>
              <a:rPr lang="en-US" dirty="0" smtClean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 </a:t>
            </a:r>
            <a:r>
              <a:rPr lang="en-US" dirty="0" smtClean="0"/>
              <a:t>Electronics and DAQ </a:t>
            </a:r>
            <a:r>
              <a:rPr lang="en-US" dirty="0" smtClean="0"/>
              <a:t>(ATLAS NSW mm - VMM, </a:t>
            </a:r>
            <a:r>
              <a:rPr lang="en-US" dirty="0" smtClean="0"/>
              <a:t>CMS GEM VFAT2 &amp; </a:t>
            </a:r>
            <a:r>
              <a:rPr lang="en-US" dirty="0" smtClean="0"/>
              <a:t>DAQ</a:t>
            </a:r>
            <a:r>
              <a:rPr lang="en-US" dirty="0"/>
              <a:t>, P348 genetic readout resistive </a:t>
            </a:r>
            <a:r>
              <a:rPr lang="en-US" dirty="0" err="1"/>
              <a:t>micromegas</a:t>
            </a:r>
            <a:r>
              <a:rPr lang="en-US" dirty="0"/>
              <a:t> and </a:t>
            </a:r>
            <a:r>
              <a:rPr lang="en-US" dirty="0" smtClean="0"/>
              <a:t>SRS/APV25)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 in Magnetic Field (1.5T max</a:t>
            </a:r>
            <a:r>
              <a:rPr lang="en-US" dirty="0" smtClean="0"/>
              <a:t>) – Very precious tool for the community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2016 request: 3 periods of 2 weeks each (deadline: November 21</a:t>
            </a:r>
            <a:r>
              <a:rPr lang="en-US" baseline="30000" dirty="0" smtClean="0"/>
              <a:t>st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47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31786" y="448675"/>
            <a:ext cx="5486400" cy="1556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1786" y="2432578"/>
            <a:ext cx="5486400" cy="1577788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7243318" y="1682150"/>
            <a:ext cx="2021451" cy="41406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243318" y="3697852"/>
            <a:ext cx="2021451" cy="41406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76586" y="408991"/>
            <a:ext cx="3353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RD51 2015 Test Beam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1246" y="1890018"/>
            <a:ext cx="519143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Brief Summary of June and July Test 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Plans for the October/November Test 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Test Beam 2016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62" y="4621241"/>
            <a:ext cx="5486400" cy="15767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786" y="4599419"/>
            <a:ext cx="5486400" cy="155555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4519505" y="5871706"/>
            <a:ext cx="2947354" cy="414068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9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021" y="835742"/>
            <a:ext cx="3512727" cy="2611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97" y="638359"/>
            <a:ext cx="3758211" cy="277988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072388" y="2615327"/>
            <a:ext cx="2493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Segoe UI" panose="020B0502040204020203" pitchFamily="34" charset="0"/>
              </a:rPr>
              <a:t>https://indico.cern.ch/event/392637/session/5/contribution/27/attachments/785354/1076521/RD51MiniweekMeeting2015.06.09.pdf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5072388" y="4482686"/>
            <a:ext cx="25645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egoe UI" panose="020B0502040204020203" pitchFamily="34" charset="0"/>
              </a:rPr>
              <a:t>MPGD 2015 – RD51 Collaboration Meeting: </a:t>
            </a:r>
            <a:r>
              <a:rPr lang="en-US" sz="1200" dirty="0" smtClean="0">
                <a:solidFill>
                  <a:srgbClr val="FF0000"/>
                </a:solidFill>
                <a:latin typeface="Segoe UI" panose="020B0502040204020203" pitchFamily="34" charset="0"/>
              </a:rPr>
              <a:t>https</a:t>
            </a:r>
            <a:r>
              <a:rPr lang="en-US" sz="1200" dirty="0">
                <a:solidFill>
                  <a:srgbClr val="FF0000"/>
                </a:solidFill>
                <a:latin typeface="Segoe UI" panose="020B0502040204020203" pitchFamily="34" charset="0"/>
              </a:rPr>
              <a:t>://agenda.infn.it/getFile.py/access?contribId=28&amp;sessionId=2&amp;resId=0&amp;materialId=slides&amp;confId=8839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39" y="3534161"/>
            <a:ext cx="3833326" cy="28468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4021" y="3652899"/>
            <a:ext cx="3613942" cy="27238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07343" y="651076"/>
            <a:ext cx="143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(LNF, Ferrara)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2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40" y="1170037"/>
            <a:ext cx="5702887" cy="42966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88" t="16462"/>
          <a:stretch/>
        </p:blipFill>
        <p:spPr>
          <a:xfrm>
            <a:off x="7816644" y="4099840"/>
            <a:ext cx="3528086" cy="2233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43"/>
          <a:stretch/>
        </p:blipFill>
        <p:spPr>
          <a:xfrm>
            <a:off x="7374731" y="655750"/>
            <a:ext cx="4191809" cy="30555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8092" y="592455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Segoe UI" panose="020B0502040204020203" pitchFamily="34" charset="0"/>
              </a:rPr>
              <a:t>https://indico.cern.ch/event/392637/session/5/contribution/28/attachments/785358/1076536/MiniWeeek_2015_test_beam.pdf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19806" y="286418"/>
            <a:ext cx="1570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-</a:t>
            </a:r>
            <a:r>
              <a:rPr lang="en-US" dirty="0"/>
              <a:t>R</a:t>
            </a:r>
            <a:r>
              <a:rPr lang="en-US" dirty="0" smtClean="0"/>
              <a:t>WELL (LNF)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44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68" y="855187"/>
            <a:ext cx="4410075" cy="2352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328" y="855187"/>
            <a:ext cx="6148149" cy="23526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9343" y="6072845"/>
            <a:ext cx="11084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Segoe UI" panose="020B0502040204020203" pitchFamily="34" charset="0"/>
              </a:rPr>
              <a:t>https://indico.cern.ch/event/365380/session/6/contribution/54/attachments/726455/996903/Bucciantonio_PRR_2015_03_20.pdf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759568" y="3217652"/>
            <a:ext cx="10816909" cy="2646094"/>
            <a:chOff x="1909493" y="3385792"/>
            <a:chExt cx="9572265" cy="21415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r="27928" b="56065"/>
            <a:stretch/>
          </p:blipFill>
          <p:spPr>
            <a:xfrm>
              <a:off x="1909493" y="3398808"/>
              <a:ext cx="4482682" cy="212850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t="46066"/>
            <a:stretch/>
          </p:blipFill>
          <p:spPr>
            <a:xfrm>
              <a:off x="6507421" y="3385792"/>
              <a:ext cx="4974337" cy="2089768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845389" y="310551"/>
            <a:ext cx="335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Range Radiography (TERA)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671" y="489039"/>
            <a:ext cx="4399057" cy="29293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600" y="4029504"/>
            <a:ext cx="3503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Segoe UI" panose="020B0502040204020203" pitchFamily="34" charset="0"/>
              </a:rPr>
              <a:t>https://indico.cern.ch/event/392637/session/5/contribution/30/attachments/785380/1076571/RD51_MiniWeek-1506.pdf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00" y="378488"/>
            <a:ext cx="4572000" cy="30399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6980" y="5502251"/>
            <a:ext cx="3961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egoe UI" panose="020B0502040204020203" pitchFamily="34" charset="0"/>
              </a:rPr>
              <a:t>MPGD 2015 – RD51 Collaboration Meeting: </a:t>
            </a:r>
            <a:r>
              <a:rPr lang="en-US" sz="1200" dirty="0" smtClean="0">
                <a:solidFill>
                  <a:srgbClr val="FF0000"/>
                </a:solidFill>
                <a:latin typeface="Segoe UI" panose="020B0502040204020203" pitchFamily="34" charset="0"/>
              </a:rPr>
              <a:t>https</a:t>
            </a:r>
            <a:r>
              <a:rPr lang="en-US" sz="1200" dirty="0">
                <a:solidFill>
                  <a:srgbClr val="FF0000"/>
                </a:solidFill>
                <a:latin typeface="Segoe UI" panose="020B0502040204020203" pitchFamily="34" charset="0"/>
              </a:rPr>
              <a:t>://agenda.infn.it/getFile.py/access?contribId=8&amp;sessionId=2&amp;resId=0&amp;materialId=slides&amp;confId=8839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1200" y="3680234"/>
            <a:ext cx="3096405" cy="23298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268" y="3680234"/>
            <a:ext cx="3123699" cy="23298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29627" y="486806"/>
            <a:ext cx="225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(WIS/Coimbra/</a:t>
            </a:r>
            <a:r>
              <a:rPr lang="en-US" dirty="0" err="1" smtClean="0"/>
              <a:t>Aveiro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84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932" y="596980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Segoe UI" panose="020B0502040204020203" pitchFamily="34" charset="0"/>
              </a:rPr>
              <a:t>https://indico.cern.ch/event/392637/session/5/contribution/31/attachments/785379/1076570/wg7_09062015.pdf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3266599" y="1599594"/>
            <a:ext cx="36182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Segoe UI" panose="020B0502040204020203" pitchFamily="34" charset="0"/>
              </a:rPr>
              <a:t>MPGD 2015 – RD51 Collaboration Meeting: </a:t>
            </a:r>
            <a:r>
              <a:rPr lang="en-US" sz="1200" dirty="0" smtClean="0">
                <a:solidFill>
                  <a:srgbClr val="FF0000"/>
                </a:solidFill>
              </a:rPr>
              <a:t>https</a:t>
            </a:r>
            <a:r>
              <a:rPr lang="en-US" sz="1200" dirty="0">
                <a:solidFill>
                  <a:srgbClr val="FF0000"/>
                </a:solidFill>
              </a:rPr>
              <a:t>://agenda.infn.it/getFile.py/access?contribId=109&amp;sessionId=2&amp;resId=0&amp;materialId=slides&amp;confId=8839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63" y="648888"/>
            <a:ext cx="4090089" cy="9383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03" y="1678238"/>
            <a:ext cx="2557310" cy="19067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192" y="3698392"/>
            <a:ext cx="2743200" cy="20328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390" y="3624201"/>
            <a:ext cx="2868000" cy="21440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8388" y="3616386"/>
            <a:ext cx="3077577" cy="22900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2099" y="565231"/>
            <a:ext cx="3792482" cy="28111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09521" y="748724"/>
            <a:ext cx="183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(LAPP/NCSR/CEA)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0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5327" y="343573"/>
            <a:ext cx="3227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&amp; VMM </a:t>
            </a:r>
            <a:r>
              <a:rPr lang="en-US" dirty="0" smtClean="0"/>
              <a:t>(</a:t>
            </a:r>
            <a:r>
              <a:rPr lang="en-US" dirty="0" smtClean="0"/>
              <a:t>ATLAS NSW mm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27" y="4664330"/>
            <a:ext cx="2933700" cy="1666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735" y="1043295"/>
            <a:ext cx="4572000" cy="31783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434" y="1043296"/>
            <a:ext cx="4232364" cy="31783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347" y="5313101"/>
            <a:ext cx="783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test during the July test beam of the VMM2 on the RD51 Hybrid (SRS)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183" y="2734061"/>
            <a:ext cx="2228905" cy="28307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653" y="3363562"/>
            <a:ext cx="2743200" cy="18429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4186" y="1639621"/>
            <a:ext cx="2743200" cy="185006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0076050" y="3447310"/>
            <a:ext cx="241541" cy="176631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4717"/>
          <a:stretch/>
        </p:blipFill>
        <p:spPr>
          <a:xfrm>
            <a:off x="319683" y="765431"/>
            <a:ext cx="4467225" cy="14974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867" y="2734061"/>
            <a:ext cx="1954644" cy="28378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21301" y="1214526"/>
            <a:ext cx="18320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Segoe UI" panose="020B0502040204020203" pitchFamily="34" charset="0"/>
              </a:rPr>
              <a:t>P348 Test Beam Report: https</a:t>
            </a:r>
            <a:r>
              <a:rPr lang="en-US" sz="1000" dirty="0">
                <a:solidFill>
                  <a:srgbClr val="000000"/>
                </a:solidFill>
                <a:latin typeface="Segoe UI" panose="020B0502040204020203" pitchFamily="34" charset="0"/>
              </a:rPr>
              <a:t>://indico.cern.ch/event/385594/contribution/7/7/attachments/1171005/1690559/p348_gninenko_SPSC.pdf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290257" y="2091805"/>
            <a:ext cx="2526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D.Banerjee</a:t>
            </a:r>
            <a:r>
              <a:rPr lang="en-US" dirty="0"/>
              <a:t> (ETH, Zurich)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July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4948" y="1766596"/>
            <a:ext cx="2112901" cy="158048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6496888"/>
            <a:ext cx="12192000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r"/>
            <a:r>
              <a:rPr lang="en-US" dirty="0" smtClean="0"/>
              <a:t>July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9445" y="3762218"/>
            <a:ext cx="2128404" cy="15684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305926" y="5315958"/>
            <a:ext cx="25599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Konstantinos </a:t>
            </a:r>
            <a:r>
              <a:rPr lang="en-US" sz="1200" dirty="0" err="1" smtClean="0"/>
              <a:t>Ntekas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091176" y="5603941"/>
            <a:ext cx="2462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P348 resistive mm with RD51 APV25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16364" y="5590129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RD51 Tracker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634948" y="765431"/>
            <a:ext cx="5097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Essential support from the ATLAS NSW mm group for the DAQ (</a:t>
            </a:r>
            <a:r>
              <a:rPr lang="en-US" dirty="0" err="1" smtClean="0"/>
              <a:t>mmDAQ</a:t>
            </a:r>
            <a:r>
              <a:rPr lang="en-US" dirty="0" smtClean="0"/>
              <a:t>) and analysis (</a:t>
            </a:r>
            <a:r>
              <a:rPr lang="en-US" dirty="0" err="1" smtClean="0"/>
              <a:t>recomm</a:t>
            </a:r>
            <a:r>
              <a:rPr lang="en-US" dirty="0" smtClean="0"/>
              <a:t>)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74391" y="33635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587799" y="382590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11197" y="383166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903494" y="3093888"/>
            <a:ext cx="29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20206315">
            <a:off x="9717320" y="2536328"/>
            <a:ext cx="2020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mmDAQ</a:t>
            </a:r>
            <a:r>
              <a:rPr lang="en-US" dirty="0" smtClean="0"/>
              <a:t> &amp; </a:t>
            </a:r>
            <a:r>
              <a:rPr lang="en-US" dirty="0" err="1" smtClean="0"/>
              <a:t>recomm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21767" y="6037923"/>
            <a:ext cx="10096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test during the RD51 July test beam (few days of the full period) in view of the P348 Test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45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374</Words>
  <Application>Microsoft Office PowerPoint</Application>
  <PresentationFormat>Widescreen</PresentationFormat>
  <Paragraphs>74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Segoe UI</vt:lpstr>
      <vt:lpstr>Symbol</vt:lpstr>
      <vt:lpstr>Times New Roman</vt:lpstr>
      <vt:lpstr>Office Theme</vt:lpstr>
      <vt:lpstr>wg7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Eraldo Oliveri</dc:creator>
  <cp:lastModifiedBy>Eraldo Oliveri</cp:lastModifiedBy>
  <cp:revision>34</cp:revision>
  <dcterms:created xsi:type="dcterms:W3CDTF">2015-10-13T23:34:46Z</dcterms:created>
  <dcterms:modified xsi:type="dcterms:W3CDTF">2015-10-17T07:36:35Z</dcterms:modified>
</cp:coreProperties>
</file>