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1" r:id="rId1"/>
  </p:sldMasterIdLst>
  <p:notesMasterIdLst>
    <p:notesMasterId r:id="rId27"/>
  </p:notesMasterIdLst>
  <p:sldIdLst>
    <p:sldId id="256" r:id="rId2"/>
    <p:sldId id="257" r:id="rId3"/>
    <p:sldId id="276" r:id="rId4"/>
    <p:sldId id="275" r:id="rId5"/>
    <p:sldId id="258" r:id="rId6"/>
    <p:sldId id="259" r:id="rId7"/>
    <p:sldId id="260" r:id="rId8"/>
    <p:sldId id="274" r:id="rId9"/>
    <p:sldId id="261" r:id="rId10"/>
    <p:sldId id="264" r:id="rId11"/>
    <p:sldId id="262" r:id="rId12"/>
    <p:sldId id="263" r:id="rId13"/>
    <p:sldId id="265" r:id="rId14"/>
    <p:sldId id="266" r:id="rId15"/>
    <p:sldId id="267" r:id="rId16"/>
    <p:sldId id="277" r:id="rId17"/>
    <p:sldId id="268" r:id="rId18"/>
    <p:sldId id="269" r:id="rId19"/>
    <p:sldId id="270" r:id="rId20"/>
    <p:sldId id="280" r:id="rId21"/>
    <p:sldId id="279" r:id="rId22"/>
    <p:sldId id="271" r:id="rId23"/>
    <p:sldId id="272" r:id="rId24"/>
    <p:sldId id="273" r:id="rId25"/>
    <p:sldId id="282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E997F-40D1-4E0E-9484-7092FA087168}" type="datetimeFigureOut">
              <a:rPr lang="en-US" smtClean="0"/>
              <a:t>10/16/2015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29476-840D-4E2F-8317-F869D297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83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29476-840D-4E2F-8317-F869D297BFC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560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29476-840D-4E2F-8317-F869D297BFC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068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29476-840D-4E2F-8317-F869D297BFC0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411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989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33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195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4815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9357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666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644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810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64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952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328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238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934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540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69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4606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30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fr-FR" dirty="0" smtClean="0"/>
              <a:t>Simon Bouteille | CEA/Irfu/SPhN | MPGD/R&amp;D51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419ED-8163-49B4-94A2-25B63309CB0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43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autonomous system for muon densitometry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Simon bouteille</a:t>
            </a:r>
          </a:p>
          <a:p>
            <a:r>
              <a:rPr lang="fr-FR" cap="none" dirty="0" smtClean="0">
                <a:solidFill>
                  <a:srgbClr val="FF0000"/>
                </a:solidFill>
              </a:rPr>
              <a:t>CEA/Irfu/SPhN</a:t>
            </a:r>
            <a:endParaRPr lang="fr-FR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0779" y="2555192"/>
            <a:ext cx="4759074" cy="3693207"/>
          </a:xfrm>
        </p:spPr>
        <p:txBody>
          <a:bodyPr/>
          <a:lstStyle/>
          <a:p>
            <a:r>
              <a:rPr lang="en-US" dirty="0" smtClean="0"/>
              <a:t>DREAM Chips in FEU Cards</a:t>
            </a:r>
          </a:p>
          <a:p>
            <a:pPr lvl="1"/>
            <a:r>
              <a:rPr lang="en-US" dirty="0" smtClean="0"/>
              <a:t>CLAS 12 electronics</a:t>
            </a:r>
          </a:p>
          <a:p>
            <a:pPr lvl="1"/>
            <a:r>
              <a:rPr lang="en-US" dirty="0" smtClean="0"/>
              <a:t>Adapted to high capacitance</a:t>
            </a:r>
          </a:p>
          <a:p>
            <a:pPr lvl="1"/>
            <a:r>
              <a:rPr lang="en-US" dirty="0" smtClean="0"/>
              <a:t>Self triggering capability</a:t>
            </a:r>
          </a:p>
          <a:p>
            <a:pPr lvl="1"/>
            <a:r>
              <a:rPr lang="en-US" dirty="0" smtClean="0"/>
              <a:t>Can read 4 prototypes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41"/>
          <p:cNvPicPr/>
          <p:nvPr/>
        </p:nvPicPr>
        <p:blipFill>
          <a:blip r:embed="rId2"/>
          <a:stretch>
            <a:fillRect/>
          </a:stretch>
        </p:blipFill>
        <p:spPr>
          <a:xfrm>
            <a:off x="1396123" y="1564593"/>
            <a:ext cx="1715400" cy="137160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1" y="3282203"/>
            <a:ext cx="4414137" cy="3288891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64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power supply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75" y="1768979"/>
            <a:ext cx="1840360" cy="184036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31"/>
          <p:cNvPicPr/>
          <p:nvPr/>
        </p:nvPicPr>
        <p:blipFill>
          <a:blip r:embed="rId3"/>
          <a:stretch>
            <a:fillRect/>
          </a:stretch>
        </p:blipFill>
        <p:spPr>
          <a:xfrm>
            <a:off x="1177576" y="4109338"/>
            <a:ext cx="2839680" cy="2129760"/>
          </a:xfrm>
          <a:prstGeom prst="rect">
            <a:avLst/>
          </a:prstGeom>
          <a:ln>
            <a:noFill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290779" y="1447800"/>
            <a:ext cx="4759074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 smtClean="0"/>
              <a:t>Need for low consumption power supply</a:t>
            </a:r>
          </a:p>
          <a:p>
            <a:r>
              <a:rPr lang="en-US" dirty="0" smtClean="0"/>
              <a:t>CAEN modules</a:t>
            </a:r>
          </a:p>
          <a:p>
            <a:pPr lvl="1"/>
            <a:r>
              <a:rPr lang="en-US" dirty="0" smtClean="0"/>
              <a:t>Up to 2.1kV</a:t>
            </a:r>
          </a:p>
          <a:p>
            <a:pPr lvl="1"/>
            <a:r>
              <a:rPr lang="en-US" dirty="0" smtClean="0"/>
              <a:t>Powered by 12V DC</a:t>
            </a:r>
          </a:p>
          <a:p>
            <a:pPr lvl="1"/>
            <a:r>
              <a:rPr lang="en-US" dirty="0" smtClean="0"/>
              <a:t>&lt;0.6W consumption</a:t>
            </a:r>
          </a:p>
          <a:p>
            <a:r>
              <a:rPr lang="en-US" dirty="0" smtClean="0"/>
              <a:t>Dedicated control card</a:t>
            </a:r>
          </a:p>
          <a:p>
            <a:pPr lvl="1"/>
            <a:r>
              <a:rPr lang="en-US" dirty="0" smtClean="0"/>
              <a:t>Designed in CEA/</a:t>
            </a:r>
            <a:r>
              <a:rPr lang="en-US" dirty="0" err="1" smtClean="0"/>
              <a:t>Irfu</a:t>
            </a:r>
            <a:endParaRPr lang="en-US" dirty="0" smtClean="0"/>
          </a:p>
          <a:p>
            <a:pPr lvl="1"/>
            <a:r>
              <a:rPr lang="en-US" dirty="0" smtClean="0"/>
              <a:t>Up to 6 HV channels</a:t>
            </a:r>
          </a:p>
          <a:p>
            <a:pPr lvl="1"/>
            <a:r>
              <a:rPr lang="en-US" dirty="0" smtClean="0"/>
              <a:t>Controlled by SPI interface</a:t>
            </a:r>
          </a:p>
          <a:p>
            <a:pPr lvl="2"/>
            <a:r>
              <a:rPr lang="en-US" dirty="0" smtClean="0"/>
              <a:t>Voltage and current monitoring</a:t>
            </a:r>
          </a:p>
          <a:p>
            <a:pPr lvl="2"/>
            <a:r>
              <a:rPr lang="en-US" dirty="0" smtClean="0"/>
              <a:t>Voltage and max current setting</a:t>
            </a:r>
          </a:p>
          <a:p>
            <a:pPr lvl="2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24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acquisition system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0" y="3876820"/>
            <a:ext cx="3450779" cy="2588084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87"/>
          <p:cNvPicPr/>
          <p:nvPr/>
        </p:nvPicPr>
        <p:blipFill>
          <a:blip r:embed="rId3"/>
          <a:stretch>
            <a:fillRect/>
          </a:stretch>
        </p:blipFill>
        <p:spPr>
          <a:xfrm>
            <a:off x="1009810" y="1447800"/>
            <a:ext cx="3004920" cy="2151000"/>
          </a:xfrm>
          <a:prstGeom prst="rect">
            <a:avLst/>
          </a:prstGeom>
          <a:ln>
            <a:noFill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290779" y="1760434"/>
            <a:ext cx="4759074" cy="4487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 smtClean="0"/>
              <a:t>Readout electronic control</a:t>
            </a:r>
          </a:p>
          <a:p>
            <a:r>
              <a:rPr lang="en-US" dirty="0" smtClean="0"/>
              <a:t>HV power supply control</a:t>
            </a:r>
          </a:p>
          <a:p>
            <a:r>
              <a:rPr lang="en-US" dirty="0" smtClean="0"/>
              <a:t>Data storage</a:t>
            </a:r>
          </a:p>
          <a:p>
            <a:pPr lvl="1"/>
            <a:r>
              <a:rPr lang="en-US" dirty="0" smtClean="0"/>
              <a:t>SD card or USB disk</a:t>
            </a:r>
          </a:p>
          <a:p>
            <a:r>
              <a:rPr lang="en-US" dirty="0" smtClean="0"/>
              <a:t>Nano-PC</a:t>
            </a:r>
          </a:p>
          <a:p>
            <a:pPr lvl="1"/>
            <a:r>
              <a:rPr lang="en-US" dirty="0" smtClean="0"/>
              <a:t>ARM based (smartphone)</a:t>
            </a:r>
          </a:p>
          <a:p>
            <a:r>
              <a:rPr lang="en-US" dirty="0" smtClean="0"/>
              <a:t>Total consumption : 30W</a:t>
            </a:r>
          </a:p>
          <a:p>
            <a:pPr lvl="1"/>
            <a:r>
              <a:rPr lang="en-US" dirty="0" smtClean="0"/>
              <a:t>Less than light bulb</a:t>
            </a:r>
          </a:p>
          <a:p>
            <a:pPr lvl="1"/>
            <a:r>
              <a:rPr lang="en-US" dirty="0" smtClean="0"/>
              <a:t>Include HV, readout and DAQ</a:t>
            </a:r>
          </a:p>
          <a:p>
            <a:pPr lvl="1"/>
            <a:r>
              <a:rPr lang="en-US" dirty="0" smtClean="0"/>
              <a:t>Can be powered by battery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89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WatTo experiment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2" t="13128" r="16040" b="8947"/>
          <a:stretch/>
        </p:blipFill>
        <p:spPr>
          <a:xfrm>
            <a:off x="2879931" y="128186"/>
            <a:ext cx="4640367" cy="3881035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9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that </a:t>
            </a:r>
            <a:r>
              <a:rPr lang="en-US" dirty="0" err="1" smtClean="0"/>
              <a:t>Micromegas</a:t>
            </a:r>
            <a:r>
              <a:rPr lang="en-US" dirty="0" smtClean="0"/>
              <a:t> can work outside of labs</a:t>
            </a:r>
          </a:p>
          <a:p>
            <a:r>
              <a:rPr lang="en-US" dirty="0" smtClean="0"/>
              <a:t>Proof of concept validation</a:t>
            </a:r>
          </a:p>
          <a:p>
            <a:r>
              <a:rPr lang="en-US" dirty="0" smtClean="0"/>
              <a:t>Test self-trigger</a:t>
            </a:r>
          </a:p>
          <a:p>
            <a:r>
              <a:rPr lang="en-US" dirty="0" smtClean="0"/>
              <a:t>Test battery power operation</a:t>
            </a:r>
          </a:p>
          <a:p>
            <a:r>
              <a:rPr lang="en-US" dirty="0" smtClean="0"/>
              <a:t>Check noise levels</a:t>
            </a:r>
          </a:p>
          <a:p>
            <a:r>
              <a:rPr lang="en-US" dirty="0" smtClean="0"/>
              <a:t>Check outside environment influence</a:t>
            </a:r>
          </a:p>
          <a:p>
            <a:r>
              <a:rPr lang="en-US" dirty="0" smtClean="0"/>
              <a:t>Make an experiment in a semi-controlled environment</a:t>
            </a:r>
          </a:p>
          <a:p>
            <a:pPr lvl="1"/>
            <a:r>
              <a:rPr lang="en-US" dirty="0" smtClean="0"/>
              <a:t>Inside </a:t>
            </a:r>
            <a:r>
              <a:rPr lang="en-US" dirty="0" err="1" smtClean="0"/>
              <a:t>Saclay</a:t>
            </a:r>
            <a:r>
              <a:rPr lang="en-US" dirty="0" smtClean="0"/>
              <a:t> center</a:t>
            </a:r>
          </a:p>
          <a:p>
            <a:pPr lvl="2"/>
            <a:r>
              <a:rPr lang="en-US" dirty="0" smtClean="0"/>
              <a:t>Easy operation but in real conditions</a:t>
            </a:r>
          </a:p>
          <a:p>
            <a:pPr lvl="1"/>
            <a:r>
              <a:rPr lang="en-US" dirty="0" err="1" smtClean="0"/>
              <a:t>Muography</a:t>
            </a:r>
            <a:r>
              <a:rPr lang="en-US" dirty="0" smtClean="0"/>
              <a:t> of the water tower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533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4598" y="1999716"/>
            <a:ext cx="5127941" cy="43669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4 2D readout prototypes</a:t>
            </a:r>
          </a:p>
          <a:p>
            <a:r>
              <a:rPr lang="en-US" dirty="0" smtClean="0"/>
              <a:t>1 CLAS12 FEU</a:t>
            </a:r>
          </a:p>
          <a:p>
            <a:pPr lvl="1"/>
            <a:r>
              <a:rPr lang="en-US" dirty="0" smtClean="0"/>
              <a:t>4 detectors x 2 coordinates x 61 channels</a:t>
            </a:r>
          </a:p>
          <a:p>
            <a:r>
              <a:rPr lang="en-US" dirty="0" smtClean="0"/>
              <a:t>Low power HV power supply</a:t>
            </a:r>
          </a:p>
          <a:p>
            <a:pPr lvl="1"/>
            <a:r>
              <a:rPr lang="en-US" dirty="0" smtClean="0"/>
              <a:t>1 positive channel for each detector (resistive strips)</a:t>
            </a:r>
          </a:p>
          <a:p>
            <a:pPr lvl="1"/>
            <a:r>
              <a:rPr lang="en-US" dirty="0" smtClean="0"/>
              <a:t>1 common negative channel for the 4 drifts</a:t>
            </a:r>
          </a:p>
          <a:p>
            <a:r>
              <a:rPr lang="en-US" dirty="0" smtClean="0"/>
              <a:t>Worldwide first successful operation of </a:t>
            </a:r>
            <a:r>
              <a:rPr lang="en-US" dirty="0" err="1" smtClean="0"/>
              <a:t>Micromegas</a:t>
            </a:r>
            <a:r>
              <a:rPr lang="en-US" dirty="0" smtClean="0"/>
              <a:t> tracker </a:t>
            </a:r>
            <a:r>
              <a:rPr lang="en-US" dirty="0" smtClean="0"/>
              <a:t>outside</a:t>
            </a:r>
          </a:p>
          <a:p>
            <a:pPr lvl="1"/>
            <a:r>
              <a:rPr lang="en-US" dirty="0" smtClean="0"/>
              <a:t>3 month of data taking (June-August)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9940" y="2073631"/>
            <a:ext cx="4604125" cy="3806029"/>
          </a:xfrm>
          <a:prstGeom prst="rect">
            <a:avLst/>
          </a:prstGeom>
          <a:ln>
            <a:noFill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3692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6938" y="1615155"/>
            <a:ext cx="5045601" cy="50078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Telescope protected by tent</a:t>
            </a:r>
          </a:p>
          <a:p>
            <a:r>
              <a:rPr lang="en-US" dirty="0" smtClean="0"/>
              <a:t>First phase</a:t>
            </a:r>
          </a:p>
          <a:p>
            <a:pPr lvl="1"/>
            <a:r>
              <a:rPr lang="en-US" dirty="0" smtClean="0"/>
              <a:t>With power plug and network</a:t>
            </a:r>
          </a:p>
          <a:p>
            <a:pPr lvl="1"/>
            <a:r>
              <a:rPr lang="en-US" dirty="0" smtClean="0"/>
              <a:t>At 40m of the tower</a:t>
            </a:r>
          </a:p>
          <a:p>
            <a:pPr lvl="1"/>
            <a:r>
              <a:rPr lang="en-US" dirty="0" smtClean="0"/>
              <a:t>Telescope at 30° from the horizontal</a:t>
            </a:r>
          </a:p>
          <a:p>
            <a:r>
              <a:rPr lang="en-US" dirty="0" smtClean="0"/>
              <a:t>Second phase</a:t>
            </a:r>
            <a:endParaRPr lang="en-US" dirty="0"/>
          </a:p>
          <a:p>
            <a:pPr lvl="1"/>
            <a:r>
              <a:rPr lang="en-US" dirty="0" smtClean="0"/>
              <a:t>Battery/solar panel operation without remote access</a:t>
            </a:r>
          </a:p>
          <a:p>
            <a:pPr lvl="2"/>
            <a:r>
              <a:rPr lang="en-US" dirty="0" smtClean="0"/>
              <a:t>12V truck battery</a:t>
            </a:r>
          </a:p>
          <a:p>
            <a:pPr lvl="2"/>
            <a:r>
              <a:rPr lang="en-US" dirty="0" smtClean="0"/>
              <a:t>~1.5m² solar panel</a:t>
            </a:r>
          </a:p>
          <a:p>
            <a:pPr lvl="1"/>
            <a:r>
              <a:rPr lang="en-US" dirty="0" smtClean="0"/>
              <a:t>At 25m of the tower</a:t>
            </a:r>
          </a:p>
          <a:p>
            <a:pPr lvl="1"/>
            <a:r>
              <a:rPr lang="en-US" dirty="0"/>
              <a:t>Telescope at </a:t>
            </a:r>
            <a:r>
              <a:rPr lang="en-US" dirty="0" smtClean="0"/>
              <a:t>35° </a:t>
            </a:r>
            <a:r>
              <a:rPr lang="en-US" dirty="0"/>
              <a:t>from the horizontal</a:t>
            </a:r>
          </a:p>
          <a:p>
            <a:pPr lvl="2"/>
            <a:r>
              <a:rPr lang="en-US" dirty="0" smtClean="0"/>
              <a:t>More flux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85" y="1261474"/>
            <a:ext cx="3452832" cy="25896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85" y="4033367"/>
            <a:ext cx="3452832" cy="2589624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2379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Self-trigger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use of DREAM </a:t>
            </a:r>
            <a:r>
              <a:rPr lang="en-US" dirty="0"/>
              <a:t>s</a:t>
            </a:r>
            <a:r>
              <a:rPr lang="en-US" dirty="0" smtClean="0"/>
              <a:t>elf-triggering mode</a:t>
            </a:r>
          </a:p>
          <a:p>
            <a:r>
              <a:rPr lang="en-US" dirty="0" smtClean="0"/>
              <a:t>Huge noise dependence</a:t>
            </a:r>
          </a:p>
          <a:p>
            <a:pPr lvl="1"/>
            <a:r>
              <a:rPr lang="en-US" dirty="0" smtClean="0"/>
              <a:t>Common noise saturate triggering system</a:t>
            </a:r>
          </a:p>
          <a:p>
            <a:pPr lvl="1"/>
            <a:r>
              <a:rPr lang="en-US" dirty="0" smtClean="0"/>
              <a:t>Need to have a well defined electrical ground</a:t>
            </a:r>
          </a:p>
          <a:p>
            <a:pPr lvl="1"/>
            <a:r>
              <a:rPr lang="en-US" dirty="0" smtClean="0"/>
              <a:t>Difficulties during battery operation</a:t>
            </a:r>
          </a:p>
          <a:p>
            <a:r>
              <a:rPr lang="en-US" dirty="0" smtClean="0"/>
              <a:t>Gain dependence</a:t>
            </a:r>
          </a:p>
          <a:p>
            <a:pPr lvl="1"/>
            <a:r>
              <a:rPr lang="en-US" dirty="0" smtClean="0"/>
              <a:t>Change whether the signal pass the threshold or not</a:t>
            </a:r>
          </a:p>
          <a:p>
            <a:pPr lvl="1"/>
            <a:r>
              <a:rPr lang="en-US" dirty="0" smtClean="0"/>
              <a:t>Environmental fluctuations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5092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0781" y="2052918"/>
            <a:ext cx="4119072" cy="41954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Day/night trigger rate cycle</a:t>
            </a:r>
          </a:p>
          <a:p>
            <a:pPr lvl="1"/>
            <a:r>
              <a:rPr lang="en-US" dirty="0" smtClean="0"/>
              <a:t>Influence of temperature</a:t>
            </a:r>
          </a:p>
          <a:p>
            <a:pPr lvl="1"/>
            <a:r>
              <a:rPr lang="en-US" dirty="0" smtClean="0"/>
              <a:t>Signal saturation at low temperature</a:t>
            </a:r>
          </a:p>
          <a:p>
            <a:pPr lvl="1"/>
            <a:r>
              <a:rPr lang="en-US" dirty="0" smtClean="0"/>
              <a:t>Feedback HV tension w.r.t temperature → keep constant gain</a:t>
            </a:r>
          </a:p>
          <a:p>
            <a:pPr lvl="2"/>
            <a:r>
              <a:rPr lang="en-US" dirty="0" smtClean="0"/>
              <a:t>~1.4V/°C</a:t>
            </a:r>
          </a:p>
          <a:p>
            <a:r>
              <a:rPr lang="en-US" dirty="0" smtClean="0"/>
              <a:t>Slower fluctuations</a:t>
            </a:r>
          </a:p>
          <a:p>
            <a:pPr lvl="1"/>
            <a:r>
              <a:rPr lang="en-US" dirty="0" smtClean="0"/>
              <a:t>Correlated with pressure</a:t>
            </a:r>
          </a:p>
          <a:p>
            <a:r>
              <a:rPr lang="en-US" dirty="0" smtClean="0"/>
              <a:t>Further checks in controlled (T,P) chambers ongoing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4" y="2344649"/>
            <a:ext cx="5836777" cy="339706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9334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47"/>
          <a:stretch/>
        </p:blipFill>
        <p:spPr>
          <a:xfrm>
            <a:off x="118182" y="2310717"/>
            <a:ext cx="3513614" cy="26116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" t="7475" r="-396" b="3767"/>
          <a:stretch/>
        </p:blipFill>
        <p:spPr>
          <a:xfrm>
            <a:off x="3743722" y="1417167"/>
            <a:ext cx="6761496" cy="50236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29271" y="1140023"/>
            <a:ext cx="5823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Muon flux extrapolated to tower plane (4 week of data taking)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492993" y="6309786"/>
            <a:ext cx="859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X [mm]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43722" y="1263278"/>
            <a:ext cx="859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Y</a:t>
            </a:r>
            <a:r>
              <a:rPr lang="en-US" sz="1400" dirty="0" smtClean="0">
                <a:solidFill>
                  <a:prstClr val="black"/>
                </a:solidFill>
              </a:rPr>
              <a:t> [mm]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4125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tomography : </a:t>
            </a:r>
            <a:r>
              <a:rPr lang="en-US" dirty="0" err="1" smtClean="0"/>
              <a:t>Muography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193564" y="679572"/>
            <a:ext cx="4023360" cy="2951280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38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0313" y="2501412"/>
            <a:ext cx="2944910" cy="2961147"/>
          </a:xfrm>
        </p:spPr>
        <p:txBody>
          <a:bodyPr>
            <a:normAutofit/>
          </a:bodyPr>
          <a:lstStyle/>
          <a:p>
            <a:r>
              <a:rPr lang="en-US" dirty="0" smtClean="0"/>
              <a:t>Accurate density maps of the tower</a:t>
            </a:r>
          </a:p>
          <a:p>
            <a:pPr lvl="1"/>
            <a:r>
              <a:rPr lang="en-US" dirty="0" smtClean="0"/>
              <a:t>Water tank</a:t>
            </a:r>
          </a:p>
          <a:p>
            <a:pPr lvl="1"/>
            <a:r>
              <a:rPr lang="en-US" dirty="0" smtClean="0"/>
              <a:t>Concrete structures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9"/>
          <a:stretch/>
        </p:blipFill>
        <p:spPr>
          <a:xfrm>
            <a:off x="916973" y="2196758"/>
            <a:ext cx="4740343" cy="30138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6111" y="5134130"/>
            <a:ext cx="5689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Muon absorption w.r.t theoretical flux (10 days of data taking)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8339" y="4956909"/>
            <a:ext cx="859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</a:rPr>
              <a:t>X [mm]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4176" y="2020368"/>
            <a:ext cx="859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</a:rPr>
              <a:t>Y</a:t>
            </a:r>
            <a:r>
              <a:rPr lang="en-US" sz="1000" dirty="0" smtClean="0">
                <a:solidFill>
                  <a:prstClr val="black"/>
                </a:solidFill>
              </a:rPr>
              <a:t> [mm]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9226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6437" y="2375731"/>
            <a:ext cx="3410127" cy="2698854"/>
          </a:xfrm>
        </p:spPr>
        <p:txBody>
          <a:bodyPr>
            <a:normAutofit/>
          </a:bodyPr>
          <a:lstStyle/>
          <a:p>
            <a:r>
              <a:rPr lang="en-US" dirty="0" smtClean="0"/>
              <a:t>Dynamic studies done even with cosmic muon low flux</a:t>
            </a:r>
          </a:p>
          <a:p>
            <a:pPr lvl="1"/>
            <a:r>
              <a:rPr lang="en-US" dirty="0" smtClean="0"/>
              <a:t>Tank water level monitoring</a:t>
            </a:r>
          </a:p>
          <a:p>
            <a:pPr lvl="1"/>
            <a:r>
              <a:rPr lang="en-US" dirty="0" smtClean="0"/>
              <a:t>Do not need pressure correction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8"/>
          <a:stretch/>
        </p:blipFill>
        <p:spPr>
          <a:xfrm>
            <a:off x="428937" y="1721864"/>
            <a:ext cx="5647123" cy="374429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308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2711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Autonomy improvements</a:t>
            </a:r>
          </a:p>
          <a:p>
            <a:pPr lvl="1"/>
            <a:r>
              <a:rPr lang="en-US" dirty="0" smtClean="0"/>
              <a:t>Gas recycling</a:t>
            </a:r>
          </a:p>
          <a:p>
            <a:pPr lvl="2"/>
            <a:r>
              <a:rPr lang="en-US" dirty="0" smtClean="0"/>
              <a:t>Further tests with recirculating pump and contaminant filter</a:t>
            </a:r>
          </a:p>
          <a:p>
            <a:pPr lvl="1"/>
            <a:r>
              <a:rPr lang="en-US" dirty="0" smtClean="0"/>
              <a:t>FEU power consumption</a:t>
            </a:r>
          </a:p>
          <a:p>
            <a:pPr lvl="2"/>
            <a:r>
              <a:rPr lang="en-US" dirty="0" smtClean="0"/>
              <a:t>&gt;50% of total power consumption</a:t>
            </a:r>
          </a:p>
          <a:p>
            <a:pPr lvl="2"/>
            <a:r>
              <a:rPr lang="en-US" dirty="0" smtClean="0"/>
              <a:t>Power consuming magnetic field proof component should be replaced</a:t>
            </a:r>
          </a:p>
          <a:p>
            <a:pPr lvl="2"/>
            <a:r>
              <a:rPr lang="en-US" dirty="0" smtClean="0"/>
              <a:t>CLAS12 high rate adapted FPGA can be down clocked</a:t>
            </a:r>
          </a:p>
          <a:p>
            <a:r>
              <a:rPr lang="en-US" dirty="0" smtClean="0"/>
              <a:t>Reconstruction improvements</a:t>
            </a:r>
          </a:p>
          <a:p>
            <a:pPr lvl="1"/>
            <a:r>
              <a:rPr lang="en-US" dirty="0" smtClean="0"/>
              <a:t>Software reconstruction shall be improved to improve resolution</a:t>
            </a:r>
          </a:p>
          <a:p>
            <a:pPr lvl="1"/>
            <a:r>
              <a:rPr lang="en-US" dirty="0" smtClean="0"/>
              <a:t>Multiplexing ambiguities must be solved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0970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muography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664" y="2438400"/>
            <a:ext cx="4794189" cy="3809999"/>
          </a:xfrm>
        </p:spPr>
        <p:txBody>
          <a:bodyPr/>
          <a:lstStyle/>
          <a:p>
            <a:r>
              <a:rPr lang="en-US" dirty="0" smtClean="0"/>
              <a:t>Archeological sites imaging</a:t>
            </a:r>
          </a:p>
          <a:p>
            <a:pPr lvl="1"/>
            <a:r>
              <a:rPr lang="en-US" dirty="0" smtClean="0"/>
              <a:t>Unknown gallery prospection</a:t>
            </a:r>
          </a:p>
          <a:p>
            <a:pPr lvl="1"/>
            <a:r>
              <a:rPr lang="en-US" dirty="0" smtClean="0"/>
              <a:t>Buried structures location</a:t>
            </a:r>
          </a:p>
          <a:p>
            <a:r>
              <a:rPr lang="en-US" dirty="0" smtClean="0"/>
              <a:t>Mining prospection</a:t>
            </a:r>
          </a:p>
          <a:p>
            <a:pPr lvl="1"/>
            <a:r>
              <a:rPr lang="en-US" dirty="0" smtClean="0"/>
              <a:t>Radio-element deposit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1653" y="2121458"/>
            <a:ext cx="1768979" cy="26162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86829" y="2121458"/>
            <a:ext cx="1768979" cy="26162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2483" y="4349808"/>
            <a:ext cx="3516590" cy="387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241460" y="3683237"/>
            <a:ext cx="159703" cy="600072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247690" y="2768837"/>
            <a:ext cx="478565" cy="478565"/>
          </a:xfrm>
          <a:custGeom>
            <a:avLst/>
            <a:gdLst>
              <a:gd name="connsiteX0" fmla="*/ 350378 w 478565"/>
              <a:gd name="connsiteY0" fmla="*/ 384561 h 478565"/>
              <a:gd name="connsiteX1" fmla="*/ 350378 w 478565"/>
              <a:gd name="connsiteY1" fmla="*/ 384561 h 478565"/>
              <a:gd name="connsiteX2" fmla="*/ 324740 w 478565"/>
              <a:gd name="connsiteY2" fmla="*/ 452927 h 478565"/>
              <a:gd name="connsiteX3" fmla="*/ 273466 w 478565"/>
              <a:gd name="connsiteY3" fmla="*/ 470019 h 478565"/>
              <a:gd name="connsiteX4" fmla="*/ 247828 w 478565"/>
              <a:gd name="connsiteY4" fmla="*/ 478565 h 478565"/>
              <a:gd name="connsiteX5" fmla="*/ 111096 w 478565"/>
              <a:gd name="connsiteY5" fmla="*/ 470019 h 478565"/>
              <a:gd name="connsiteX6" fmla="*/ 59821 w 478565"/>
              <a:gd name="connsiteY6" fmla="*/ 452927 h 478565"/>
              <a:gd name="connsiteX7" fmla="*/ 34183 w 478565"/>
              <a:gd name="connsiteY7" fmla="*/ 444382 h 478565"/>
              <a:gd name="connsiteX8" fmla="*/ 17092 w 478565"/>
              <a:gd name="connsiteY8" fmla="*/ 384561 h 478565"/>
              <a:gd name="connsiteX9" fmla="*/ 0 w 478565"/>
              <a:gd name="connsiteY9" fmla="*/ 299103 h 478565"/>
              <a:gd name="connsiteX10" fmla="*/ 8546 w 478565"/>
              <a:gd name="connsiteY10" fmla="*/ 205099 h 478565"/>
              <a:gd name="connsiteX11" fmla="*/ 17092 w 478565"/>
              <a:gd name="connsiteY11" fmla="*/ 179462 h 478565"/>
              <a:gd name="connsiteX12" fmla="*/ 76912 w 478565"/>
              <a:gd name="connsiteY12" fmla="*/ 153825 h 478565"/>
              <a:gd name="connsiteX13" fmla="*/ 102550 w 478565"/>
              <a:gd name="connsiteY13" fmla="*/ 145279 h 478565"/>
              <a:gd name="connsiteX14" fmla="*/ 119641 w 478565"/>
              <a:gd name="connsiteY14" fmla="*/ 119641 h 478565"/>
              <a:gd name="connsiteX15" fmla="*/ 162370 w 478565"/>
              <a:gd name="connsiteY15" fmla="*/ 102550 h 478565"/>
              <a:gd name="connsiteX16" fmla="*/ 230737 w 478565"/>
              <a:gd name="connsiteY16" fmla="*/ 76912 h 478565"/>
              <a:gd name="connsiteX17" fmla="*/ 290557 w 478565"/>
              <a:gd name="connsiteY17" fmla="*/ 51275 h 478565"/>
              <a:gd name="connsiteX18" fmla="*/ 341832 w 478565"/>
              <a:gd name="connsiteY18" fmla="*/ 17092 h 478565"/>
              <a:gd name="connsiteX19" fmla="*/ 367469 w 478565"/>
              <a:gd name="connsiteY19" fmla="*/ 0 h 478565"/>
              <a:gd name="connsiteX20" fmla="*/ 410198 w 478565"/>
              <a:gd name="connsiteY20" fmla="*/ 8546 h 478565"/>
              <a:gd name="connsiteX21" fmla="*/ 452927 w 478565"/>
              <a:gd name="connsiteY21" fmla="*/ 59821 h 478565"/>
              <a:gd name="connsiteX22" fmla="*/ 470019 w 478565"/>
              <a:gd name="connsiteY22" fmla="*/ 111096 h 478565"/>
              <a:gd name="connsiteX23" fmla="*/ 478565 w 478565"/>
              <a:gd name="connsiteY23" fmla="*/ 136733 h 478565"/>
              <a:gd name="connsiteX24" fmla="*/ 470019 w 478565"/>
              <a:gd name="connsiteY24" fmla="*/ 205099 h 478565"/>
              <a:gd name="connsiteX25" fmla="*/ 461473 w 478565"/>
              <a:gd name="connsiteY25" fmla="*/ 239283 h 478565"/>
              <a:gd name="connsiteX26" fmla="*/ 452927 w 478565"/>
              <a:gd name="connsiteY26" fmla="*/ 282011 h 478565"/>
              <a:gd name="connsiteX27" fmla="*/ 444381 w 478565"/>
              <a:gd name="connsiteY27" fmla="*/ 307649 h 478565"/>
              <a:gd name="connsiteX28" fmla="*/ 401653 w 478565"/>
              <a:gd name="connsiteY28" fmla="*/ 316195 h 478565"/>
              <a:gd name="connsiteX29" fmla="*/ 376015 w 478565"/>
              <a:gd name="connsiteY29" fmla="*/ 324740 h 478565"/>
              <a:gd name="connsiteX30" fmla="*/ 350378 w 478565"/>
              <a:gd name="connsiteY30" fmla="*/ 350378 h 478565"/>
              <a:gd name="connsiteX31" fmla="*/ 350378 w 478565"/>
              <a:gd name="connsiteY31" fmla="*/ 384561 h 47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8565" h="478565">
                <a:moveTo>
                  <a:pt x="350378" y="384561"/>
                </a:moveTo>
                <a:lnTo>
                  <a:pt x="350378" y="384561"/>
                </a:lnTo>
                <a:cubicBezTo>
                  <a:pt x="341832" y="407350"/>
                  <a:pt x="341022" y="434836"/>
                  <a:pt x="324740" y="452927"/>
                </a:cubicBezTo>
                <a:cubicBezTo>
                  <a:pt x="312688" y="466318"/>
                  <a:pt x="290557" y="464322"/>
                  <a:pt x="273466" y="470019"/>
                </a:cubicBezTo>
                <a:lnTo>
                  <a:pt x="247828" y="478565"/>
                </a:lnTo>
                <a:cubicBezTo>
                  <a:pt x="202251" y="475716"/>
                  <a:pt x="156343" y="476189"/>
                  <a:pt x="111096" y="470019"/>
                </a:cubicBezTo>
                <a:cubicBezTo>
                  <a:pt x="93245" y="467585"/>
                  <a:pt x="76913" y="458624"/>
                  <a:pt x="59821" y="452927"/>
                </a:cubicBezTo>
                <a:lnTo>
                  <a:pt x="34183" y="444382"/>
                </a:lnTo>
                <a:cubicBezTo>
                  <a:pt x="26040" y="419951"/>
                  <a:pt x="22456" y="411381"/>
                  <a:pt x="17092" y="384561"/>
                </a:cubicBezTo>
                <a:cubicBezTo>
                  <a:pt x="-3862" y="279794"/>
                  <a:pt x="19850" y="378501"/>
                  <a:pt x="0" y="299103"/>
                </a:cubicBezTo>
                <a:cubicBezTo>
                  <a:pt x="2849" y="267768"/>
                  <a:pt x="4096" y="236247"/>
                  <a:pt x="8546" y="205099"/>
                </a:cubicBezTo>
                <a:cubicBezTo>
                  <a:pt x="9820" y="196182"/>
                  <a:pt x="11465" y="186496"/>
                  <a:pt x="17092" y="179462"/>
                </a:cubicBezTo>
                <a:cubicBezTo>
                  <a:pt x="32512" y="160187"/>
                  <a:pt x="55623" y="159907"/>
                  <a:pt x="76912" y="153825"/>
                </a:cubicBezTo>
                <a:cubicBezTo>
                  <a:pt x="85574" y="151350"/>
                  <a:pt x="94004" y="148128"/>
                  <a:pt x="102550" y="145279"/>
                </a:cubicBezTo>
                <a:cubicBezTo>
                  <a:pt x="108247" y="136733"/>
                  <a:pt x="111283" y="125611"/>
                  <a:pt x="119641" y="119641"/>
                </a:cubicBezTo>
                <a:cubicBezTo>
                  <a:pt x="132124" y="110725"/>
                  <a:pt x="148352" y="108780"/>
                  <a:pt x="162370" y="102550"/>
                </a:cubicBezTo>
                <a:cubicBezTo>
                  <a:pt x="219830" y="77012"/>
                  <a:pt x="172419" y="91492"/>
                  <a:pt x="230737" y="76912"/>
                </a:cubicBezTo>
                <a:cubicBezTo>
                  <a:pt x="324056" y="14700"/>
                  <a:pt x="180187" y="106460"/>
                  <a:pt x="290557" y="51275"/>
                </a:cubicBezTo>
                <a:cubicBezTo>
                  <a:pt x="308930" y="42089"/>
                  <a:pt x="324740" y="28486"/>
                  <a:pt x="341832" y="17092"/>
                </a:cubicBezTo>
                <a:lnTo>
                  <a:pt x="367469" y="0"/>
                </a:lnTo>
                <a:cubicBezTo>
                  <a:pt x="381712" y="2849"/>
                  <a:pt x="397206" y="2050"/>
                  <a:pt x="410198" y="8546"/>
                </a:cubicBezTo>
                <a:cubicBezTo>
                  <a:pt x="421701" y="14297"/>
                  <a:pt x="447317" y="47198"/>
                  <a:pt x="452927" y="59821"/>
                </a:cubicBezTo>
                <a:cubicBezTo>
                  <a:pt x="460244" y="76284"/>
                  <a:pt x="464322" y="94004"/>
                  <a:pt x="470019" y="111096"/>
                </a:cubicBezTo>
                <a:lnTo>
                  <a:pt x="478565" y="136733"/>
                </a:lnTo>
                <a:cubicBezTo>
                  <a:pt x="475716" y="159522"/>
                  <a:pt x="473795" y="182445"/>
                  <a:pt x="470019" y="205099"/>
                </a:cubicBezTo>
                <a:cubicBezTo>
                  <a:pt x="468088" y="216685"/>
                  <a:pt x="464021" y="227817"/>
                  <a:pt x="461473" y="239283"/>
                </a:cubicBezTo>
                <a:cubicBezTo>
                  <a:pt x="458322" y="253462"/>
                  <a:pt x="456450" y="267920"/>
                  <a:pt x="452927" y="282011"/>
                </a:cubicBezTo>
                <a:cubicBezTo>
                  <a:pt x="450742" y="290750"/>
                  <a:pt x="451876" y="302652"/>
                  <a:pt x="444381" y="307649"/>
                </a:cubicBezTo>
                <a:cubicBezTo>
                  <a:pt x="432296" y="315706"/>
                  <a:pt x="415744" y="312672"/>
                  <a:pt x="401653" y="316195"/>
                </a:cubicBezTo>
                <a:cubicBezTo>
                  <a:pt x="392914" y="318380"/>
                  <a:pt x="384561" y="321892"/>
                  <a:pt x="376015" y="324740"/>
                </a:cubicBezTo>
                <a:cubicBezTo>
                  <a:pt x="367469" y="333286"/>
                  <a:pt x="356247" y="339813"/>
                  <a:pt x="350378" y="350378"/>
                </a:cubicBezTo>
                <a:cubicBezTo>
                  <a:pt x="341629" y="366127"/>
                  <a:pt x="350378" y="378864"/>
                  <a:pt x="350378" y="38456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734938" y="1853248"/>
            <a:ext cx="1888621" cy="2645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69981" y="1853247"/>
            <a:ext cx="590279" cy="1102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12907" y="1999121"/>
            <a:ext cx="953080" cy="10959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046161" y="1943100"/>
            <a:ext cx="1380604" cy="2475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046161" y="1999121"/>
            <a:ext cx="2072912" cy="22608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890153" y="1943099"/>
            <a:ext cx="951774" cy="12805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5451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rfu-i.cea.fr/Images/Trombinoscope/calvet.jp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13" y="5170371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rfu-i.cea.fr/Images/Trombinoscope/mandjavi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133" y="116632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rfu-i.cea.fr/Images/Trombinoscope/riallot.jp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702426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rfu-i.cea.fr/Images/Trombinoscope/magnier.jp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251" y="2407221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fu-i.cea.fr/Images/Trombinoscope/atti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702426"/>
            <a:ext cx="1225125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rfu-i.cea.fr/Images/Trombinoscope/omeunier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76" y="4303685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rfu-i.cea.fr/Images/Trombinoscope/procurs.jpg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861" y="5170371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736" y="4326800"/>
            <a:ext cx="1224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 descr="http://irfu-i.cea.fr/Images/Trombinoscope/pbaron.jpg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376" y="2344943"/>
            <a:ext cx="1224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530498" y="2847559"/>
            <a:ext cx="53976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err="1" smtClean="0"/>
              <a:t>Thank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you</a:t>
            </a:r>
            <a:r>
              <a:rPr lang="fr-FR" sz="2800" b="1" dirty="0" smtClean="0"/>
              <a:t> for </a:t>
            </a:r>
            <a:r>
              <a:rPr lang="fr-FR" sz="2800" b="1" dirty="0" err="1" smtClean="0"/>
              <a:t>your</a:t>
            </a:r>
            <a:r>
              <a:rPr lang="fr-FR" sz="2800" b="1" dirty="0" smtClean="0"/>
              <a:t> attention</a:t>
            </a:r>
          </a:p>
          <a:p>
            <a:pPr algn="ctr"/>
            <a:r>
              <a:rPr lang="fr-FR" sz="2800" b="1" dirty="0" smtClean="0"/>
              <a:t>And </a:t>
            </a:r>
            <a:r>
              <a:rPr lang="fr-FR" sz="2800" b="1" dirty="0" err="1" smtClean="0"/>
              <a:t>thanks</a:t>
            </a:r>
            <a:r>
              <a:rPr lang="fr-FR" sz="2800" b="1" dirty="0" smtClean="0"/>
              <a:t> to the </a:t>
            </a:r>
            <a:r>
              <a:rPr lang="fr-FR" sz="2800" b="1" dirty="0" err="1" smtClean="0"/>
              <a:t>WatTo</a:t>
            </a:r>
            <a:r>
              <a:rPr lang="fr-FR" sz="2800" b="1" dirty="0" smtClean="0"/>
              <a:t> team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4263177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4480" y="2068082"/>
            <a:ext cx="5285373" cy="418031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Muon absorption probability is proportional to the density of the material it crosses</a:t>
            </a:r>
          </a:p>
          <a:p>
            <a:r>
              <a:rPr lang="en-US" dirty="0" smtClean="0"/>
              <a:t>A density map can be made from the muon flux</a:t>
            </a:r>
          </a:p>
          <a:p>
            <a:r>
              <a:rPr lang="en-US" dirty="0" smtClean="0"/>
              <a:t>Possibility to study large objects since the cosmic muon come from everywhere in the sky</a:t>
            </a:r>
          </a:p>
          <a:p>
            <a:pPr lvl="1"/>
            <a:r>
              <a:rPr lang="en-US" dirty="0" smtClean="0"/>
              <a:t>Volcanos</a:t>
            </a:r>
          </a:p>
          <a:p>
            <a:pPr lvl="1"/>
            <a:r>
              <a:rPr lang="en-US" dirty="0" smtClean="0"/>
              <a:t>Geological prospection</a:t>
            </a:r>
          </a:p>
          <a:p>
            <a:r>
              <a:rPr lang="en-US" dirty="0" smtClean="0"/>
              <a:t>These applications need the telescope to be operated in the wild</a:t>
            </a:r>
          </a:p>
          <a:p>
            <a:pPr lvl="1"/>
            <a:r>
              <a:rPr lang="en-US" dirty="0" smtClean="0"/>
              <a:t>Low power consumption</a:t>
            </a:r>
          </a:p>
          <a:p>
            <a:r>
              <a:rPr lang="en-US" dirty="0" smtClean="0"/>
              <a:t>Flux : 1muon/cm²/min</a:t>
            </a:r>
          </a:p>
          <a:p>
            <a:pPr lvl="1"/>
            <a:r>
              <a:rPr lang="en-US" dirty="0" smtClean="0"/>
              <a:t>Better precision can extract the most information of each muon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463528" y="1447800"/>
            <a:ext cx="2176981" cy="2127903"/>
            <a:chOff x="1145053" y="2471175"/>
            <a:chExt cx="1512540" cy="1541700"/>
          </a:xfrm>
        </p:grpSpPr>
        <p:sp>
          <p:nvSpPr>
            <p:cNvPr id="8" name="CustomShape 2"/>
            <p:cNvSpPr/>
            <p:nvPr/>
          </p:nvSpPr>
          <p:spPr>
            <a:xfrm rot="5400000">
              <a:off x="1003753" y="3333735"/>
              <a:ext cx="820440" cy="537840"/>
            </a:xfrm>
            <a:prstGeom prst="parallelogram">
              <a:avLst>
                <a:gd name="adj" fmla="val 110111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round/>
            </a:ln>
          </p:spPr>
        </p:sp>
        <p:sp>
          <p:nvSpPr>
            <p:cNvPr id="9" name="CustomShape 3"/>
            <p:cNvSpPr/>
            <p:nvPr/>
          </p:nvSpPr>
          <p:spPr>
            <a:xfrm rot="5400000">
              <a:off x="1136953" y="3282255"/>
              <a:ext cx="819000" cy="536400"/>
            </a:xfrm>
            <a:prstGeom prst="parallelogram">
              <a:avLst>
                <a:gd name="adj" fmla="val 11020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round/>
            </a:ln>
          </p:spPr>
        </p:sp>
        <p:sp>
          <p:nvSpPr>
            <p:cNvPr id="10" name="CustomShape 4"/>
            <p:cNvSpPr/>
            <p:nvPr/>
          </p:nvSpPr>
          <p:spPr>
            <a:xfrm rot="3900600">
              <a:off x="1667233" y="2671335"/>
              <a:ext cx="1036080" cy="819360"/>
            </a:xfrm>
            <a:prstGeom prst="rect">
              <a:avLst/>
            </a:prstGeom>
            <a:solidFill>
              <a:srgbClr val="595959"/>
            </a:solidFill>
            <a:ln w="9360">
              <a:solidFill>
                <a:srgbClr val="000000"/>
              </a:solidFill>
              <a:round/>
            </a:ln>
          </p:spPr>
        </p:sp>
        <p:sp>
          <p:nvSpPr>
            <p:cNvPr id="11" name="CustomShape 5"/>
            <p:cNvSpPr/>
            <p:nvPr/>
          </p:nvSpPr>
          <p:spPr>
            <a:xfrm>
              <a:off x="1868113" y="2785095"/>
              <a:ext cx="185760" cy="151200"/>
            </a:xfrm>
            <a:prstGeom prst="rect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round/>
            </a:ln>
          </p:spPr>
        </p:sp>
        <p:sp>
          <p:nvSpPr>
            <p:cNvPr id="12" name="Line 6"/>
            <p:cNvSpPr/>
            <p:nvPr/>
          </p:nvSpPr>
          <p:spPr>
            <a:xfrm flipH="1">
              <a:off x="1960633" y="2471175"/>
              <a:ext cx="508320" cy="389520"/>
            </a:xfrm>
            <a:prstGeom prst="line">
              <a:avLst/>
            </a:prstGeom>
            <a:ln w="9360">
              <a:solidFill>
                <a:srgbClr val="000000"/>
              </a:solidFill>
              <a:miter/>
            </a:ln>
          </p:spPr>
        </p:sp>
        <p:sp>
          <p:nvSpPr>
            <p:cNvPr id="13" name="Line 7"/>
            <p:cNvSpPr/>
            <p:nvPr/>
          </p:nvSpPr>
          <p:spPr>
            <a:xfrm flipH="1">
              <a:off x="1960633" y="2471175"/>
              <a:ext cx="270000" cy="385560"/>
            </a:xfrm>
            <a:prstGeom prst="line">
              <a:avLst/>
            </a:prstGeom>
            <a:ln w="9360">
              <a:solidFill>
                <a:srgbClr val="000000"/>
              </a:solidFill>
              <a:miter/>
            </a:ln>
          </p:spPr>
        </p:sp>
        <p:sp>
          <p:nvSpPr>
            <p:cNvPr id="14" name="Line 8"/>
            <p:cNvSpPr/>
            <p:nvPr/>
          </p:nvSpPr>
          <p:spPr>
            <a:xfrm flipH="1">
              <a:off x="1195633" y="2471175"/>
              <a:ext cx="1179360" cy="1111680"/>
            </a:xfrm>
            <a:prstGeom prst="line">
              <a:avLst/>
            </a:prstGeom>
            <a:ln w="9360">
              <a:solidFill>
                <a:srgbClr val="000000"/>
              </a:solidFill>
              <a:miter/>
            </a:ln>
          </p:spPr>
        </p:sp>
        <p:sp>
          <p:nvSpPr>
            <p:cNvPr id="15" name="CustomShape 9"/>
            <p:cNvSpPr/>
            <p:nvPr/>
          </p:nvSpPr>
          <p:spPr>
            <a:xfrm>
              <a:off x="1375633" y="3372975"/>
              <a:ext cx="46440" cy="3240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/>
            </a:ln>
          </p:spPr>
        </p:sp>
        <p:sp>
          <p:nvSpPr>
            <p:cNvPr id="16" name="CustomShape 10"/>
            <p:cNvSpPr/>
            <p:nvPr/>
          </p:nvSpPr>
          <p:spPr>
            <a:xfrm>
              <a:off x="1281673" y="3461535"/>
              <a:ext cx="46440" cy="3240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/>
            </a:ln>
          </p:spPr>
        </p:sp>
        <p:sp>
          <p:nvSpPr>
            <p:cNvPr id="17" name="Line 11"/>
            <p:cNvSpPr/>
            <p:nvPr/>
          </p:nvSpPr>
          <p:spPr>
            <a:xfrm flipH="1">
              <a:off x="1413433" y="2785095"/>
              <a:ext cx="1197000" cy="1017000"/>
            </a:xfrm>
            <a:prstGeom prst="line">
              <a:avLst/>
            </a:prstGeom>
            <a:ln w="9360">
              <a:solidFill>
                <a:srgbClr val="000000"/>
              </a:solidFill>
              <a:miter/>
            </a:ln>
          </p:spPr>
        </p:sp>
        <p:sp>
          <p:nvSpPr>
            <p:cNvPr id="18" name="Line 12"/>
            <p:cNvSpPr/>
            <p:nvPr/>
          </p:nvSpPr>
          <p:spPr>
            <a:xfrm flipH="1">
              <a:off x="1276633" y="2918295"/>
              <a:ext cx="1374480" cy="754560"/>
            </a:xfrm>
            <a:prstGeom prst="line">
              <a:avLst/>
            </a:prstGeom>
            <a:ln w="9360">
              <a:solidFill>
                <a:srgbClr val="000000"/>
              </a:solidFill>
              <a:miter/>
            </a:ln>
          </p:spPr>
        </p:sp>
        <p:sp>
          <p:nvSpPr>
            <p:cNvPr id="19" name="Line 13"/>
            <p:cNvSpPr/>
            <p:nvPr/>
          </p:nvSpPr>
          <p:spPr>
            <a:xfrm flipH="1">
              <a:off x="2326753" y="2998935"/>
              <a:ext cx="330840" cy="168480"/>
            </a:xfrm>
            <a:prstGeom prst="line">
              <a:avLst/>
            </a:prstGeom>
            <a:ln w="9360">
              <a:solidFill>
                <a:srgbClr val="000000"/>
              </a:solidFill>
              <a:miter/>
            </a:ln>
          </p:spPr>
        </p:sp>
        <p:sp>
          <p:nvSpPr>
            <p:cNvPr id="20" name="CustomShape 14"/>
            <p:cNvSpPr/>
            <p:nvPr/>
          </p:nvSpPr>
          <p:spPr>
            <a:xfrm>
              <a:off x="1376353" y="3582855"/>
              <a:ext cx="46440" cy="3240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/>
            </a:ln>
          </p:spPr>
        </p:sp>
        <p:sp>
          <p:nvSpPr>
            <p:cNvPr id="21" name="CustomShape 15"/>
            <p:cNvSpPr/>
            <p:nvPr/>
          </p:nvSpPr>
          <p:spPr>
            <a:xfrm>
              <a:off x="1526473" y="3505815"/>
              <a:ext cx="46440" cy="3204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/>
            </a:ln>
          </p:spPr>
        </p:sp>
        <p:sp>
          <p:nvSpPr>
            <p:cNvPr id="22" name="CustomShape 16"/>
            <p:cNvSpPr/>
            <p:nvPr/>
          </p:nvSpPr>
          <p:spPr>
            <a:xfrm>
              <a:off x="1621153" y="3594375"/>
              <a:ext cx="46440" cy="3204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/>
            </a:ln>
          </p:spPr>
        </p:sp>
        <p:sp>
          <p:nvSpPr>
            <p:cNvPr id="23" name="CustomShape 17"/>
            <p:cNvSpPr/>
            <p:nvPr/>
          </p:nvSpPr>
          <p:spPr>
            <a:xfrm>
              <a:off x="1464913" y="3727575"/>
              <a:ext cx="46440" cy="3240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/>
            </a:ln>
          </p:spPr>
        </p:sp>
      </p:grpSp>
      <p:pic>
        <p:nvPicPr>
          <p:cNvPr id="25" name="Picture 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68" y="3725570"/>
            <a:ext cx="4443813" cy="240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" name="Text Box 101"/>
          <p:cNvSpPr txBox="1">
            <a:spLocks noChangeArrowheads="1"/>
          </p:cNvSpPr>
          <p:nvPr/>
        </p:nvSpPr>
        <p:spPr bwMode="auto">
          <a:xfrm>
            <a:off x="528667" y="6141320"/>
            <a:ext cx="3371734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82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fr-FR" sz="1200" b="1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Lesparre</a:t>
            </a:r>
            <a:r>
              <a:rPr lang="en-US" altLang="fr-FR" sz="12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 (IPG-P) ; detector resolution : 1cm</a:t>
            </a:r>
            <a:endParaRPr lang="en-US" altLang="fr-FR" sz="12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80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</a:t>
            </a:r>
            <a:r>
              <a:rPr lang="fr-FR" dirty="0" smtClean="0"/>
              <a:t>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034" y="295729"/>
            <a:ext cx="4668852" cy="350163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05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4480" y="1666430"/>
            <a:ext cx="5285373" cy="4581969"/>
          </a:xfrm>
        </p:spPr>
        <p:txBody>
          <a:bodyPr/>
          <a:lstStyle/>
          <a:p>
            <a:r>
              <a:rPr lang="en-US" dirty="0" smtClean="0"/>
              <a:t>Use signal spread over strips</a:t>
            </a:r>
          </a:p>
          <a:p>
            <a:pPr lvl="1"/>
            <a:r>
              <a:rPr lang="en-US" dirty="0" smtClean="0"/>
              <a:t>Detect unique k-</a:t>
            </a:r>
            <a:r>
              <a:rPr lang="en-US" dirty="0" err="1" smtClean="0"/>
              <a:t>uplets</a:t>
            </a:r>
            <a:endParaRPr lang="en-US" dirty="0" smtClean="0"/>
          </a:p>
          <a:p>
            <a:pPr lvl="1"/>
            <a:r>
              <a:rPr lang="en-US" dirty="0" smtClean="0"/>
              <a:t>Doublet of channel are connected to a unique doublet of consecutive strips</a:t>
            </a:r>
          </a:p>
          <a:p>
            <a:r>
              <a:rPr lang="en-US" dirty="0" smtClean="0"/>
              <a:t>1024 strips read by 61 channels</a:t>
            </a:r>
          </a:p>
          <a:p>
            <a:pPr lvl="1"/>
            <a:r>
              <a:rPr lang="en-US" dirty="0" smtClean="0"/>
              <a:t>Reduction factor &gt; 15</a:t>
            </a:r>
          </a:p>
          <a:p>
            <a:r>
              <a:rPr lang="en-US" dirty="0" smtClean="0"/>
              <a:t>Multiplexing factor is adjustable w.r.t. flux inside the detector</a:t>
            </a:r>
          </a:p>
          <a:p>
            <a:pPr lvl="1"/>
            <a:r>
              <a:rPr lang="en-US" dirty="0" smtClean="0"/>
              <a:t>Reduction factor vs ambiguities probability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17"/>
          <p:cNvPicPr/>
          <p:nvPr/>
        </p:nvPicPr>
        <p:blipFill>
          <a:blip r:embed="rId2"/>
          <a:stretch>
            <a:fillRect/>
          </a:stretch>
        </p:blipFill>
        <p:spPr>
          <a:xfrm>
            <a:off x="532192" y="1943100"/>
            <a:ext cx="3892680" cy="1890360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http://irfu.cea.fr/Images/astImg/3299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t="51154" r="-147" b="356"/>
          <a:stretch/>
        </p:blipFill>
        <p:spPr bwMode="auto">
          <a:xfrm>
            <a:off x="828269" y="5307595"/>
            <a:ext cx="7193206" cy="143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68645" y="5307595"/>
            <a:ext cx="644315" cy="4492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6398" y="5307595"/>
            <a:ext cx="867889" cy="1865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94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Design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286" y="1486784"/>
            <a:ext cx="5144567" cy="476161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50x50 cm² active area</a:t>
            </a:r>
          </a:p>
          <a:p>
            <a:r>
              <a:rPr lang="en-US" dirty="0" smtClean="0"/>
              <a:t>Resistive</a:t>
            </a:r>
            <a:r>
              <a:rPr lang="fr-FR" dirty="0" smtClean="0"/>
              <a:t> (1M</a:t>
            </a:r>
            <a:r>
              <a:rPr lang="el-GR" dirty="0" smtClean="0"/>
              <a:t>Ω</a:t>
            </a:r>
            <a:r>
              <a:rPr lang="fr-FR" dirty="0" smtClean="0"/>
              <a:t>/□)</a:t>
            </a:r>
          </a:p>
          <a:p>
            <a:r>
              <a:rPr lang="en-US" dirty="0" smtClean="0"/>
              <a:t>2D readout</a:t>
            </a:r>
          </a:p>
          <a:p>
            <a:pPr lvl="1"/>
            <a:r>
              <a:rPr lang="en-US" dirty="0" smtClean="0"/>
              <a:t>3 strip layers : resistive (X), Y readout and X readout</a:t>
            </a:r>
          </a:p>
          <a:p>
            <a:r>
              <a:rPr lang="en-US" dirty="0" smtClean="0"/>
              <a:t>V1 Prototype</a:t>
            </a:r>
          </a:p>
          <a:p>
            <a:pPr lvl="1"/>
            <a:r>
              <a:rPr lang="en-US" dirty="0" smtClean="0"/>
              <a:t>1cm drift gap</a:t>
            </a:r>
          </a:p>
          <a:p>
            <a:pPr lvl="1"/>
            <a:r>
              <a:rPr lang="en-US" dirty="0" smtClean="0"/>
              <a:t>Show good performances</a:t>
            </a:r>
          </a:p>
          <a:p>
            <a:pPr lvl="1"/>
            <a:r>
              <a:rPr lang="en-US" dirty="0" smtClean="0"/>
              <a:t>Design problem in the corner</a:t>
            </a:r>
          </a:p>
          <a:p>
            <a:r>
              <a:rPr lang="en-US" dirty="0" smtClean="0"/>
              <a:t>V2 Prototype</a:t>
            </a:r>
          </a:p>
          <a:p>
            <a:pPr lvl="1"/>
            <a:r>
              <a:rPr lang="en-US" dirty="0" smtClean="0"/>
              <a:t>1.5cm drift gap</a:t>
            </a:r>
          </a:p>
          <a:p>
            <a:pPr lvl="1"/>
            <a:r>
              <a:rPr lang="en-US" dirty="0" smtClean="0"/>
              <a:t>Better mechanical integration</a:t>
            </a:r>
          </a:p>
          <a:p>
            <a:pPr lvl="1"/>
            <a:r>
              <a:rPr lang="en-US" dirty="0" smtClean="0"/>
              <a:t>Reduced dead zone</a:t>
            </a:r>
          </a:p>
          <a:p>
            <a:pPr lvl="2"/>
            <a:r>
              <a:rPr lang="en-US" dirty="0" smtClean="0"/>
              <a:t>Multiplexing bus in intern layer</a:t>
            </a:r>
          </a:p>
          <a:p>
            <a:pPr lvl="2"/>
            <a:r>
              <a:rPr lang="en-US" dirty="0" smtClean="0"/>
              <a:t>PCB size reduced, same active area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19"/>
          <p:cNvPicPr/>
          <p:nvPr/>
        </p:nvPicPr>
        <p:blipFill>
          <a:blip r:embed="rId2"/>
          <a:stretch>
            <a:fillRect/>
          </a:stretch>
        </p:blipFill>
        <p:spPr>
          <a:xfrm>
            <a:off x="864691" y="1486784"/>
            <a:ext cx="3361377" cy="2520872"/>
          </a:xfrm>
          <a:prstGeom prst="rect">
            <a:avLst/>
          </a:prstGeom>
          <a:ln>
            <a:noFill/>
          </a:ln>
        </p:spPr>
      </p:pic>
      <p:pic>
        <p:nvPicPr>
          <p:cNvPr id="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864692" y="4021678"/>
            <a:ext cx="3361377" cy="2521275"/>
          </a:xfrm>
          <a:prstGeom prst="rect">
            <a:avLst/>
          </a:prstGeom>
          <a:ln>
            <a:noFill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54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0045" y="2204815"/>
            <a:ext cx="4349808" cy="4043584"/>
          </a:xfrm>
        </p:spPr>
        <p:txBody>
          <a:bodyPr/>
          <a:lstStyle/>
          <a:p>
            <a:r>
              <a:rPr lang="en-US" dirty="0" smtClean="0"/>
              <a:t>Operated in Ar-iC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 </a:t>
            </a:r>
            <a:r>
              <a:rPr lang="en-US" dirty="0" smtClean="0"/>
              <a:t>(95:5)</a:t>
            </a:r>
          </a:p>
          <a:p>
            <a:r>
              <a:rPr lang="en-US" dirty="0" smtClean="0"/>
              <a:t>HV on resistive strips</a:t>
            </a:r>
          </a:p>
          <a:p>
            <a:r>
              <a:rPr lang="en-US" dirty="0" smtClean="0"/>
              <a:t>Mesh at ground</a:t>
            </a:r>
          </a:p>
          <a:p>
            <a:r>
              <a:rPr lang="en-US" dirty="0" smtClean="0"/>
              <a:t>Over 96% 2D efficiency</a:t>
            </a:r>
          </a:p>
          <a:p>
            <a:pPr lvl="1"/>
            <a:r>
              <a:rPr lang="en-US" dirty="0" smtClean="0"/>
              <a:t>Good homogeneity</a:t>
            </a:r>
          </a:p>
          <a:p>
            <a:r>
              <a:rPr lang="en-US" dirty="0" smtClean="0"/>
              <a:t>20V at max efficiency</a:t>
            </a:r>
          </a:p>
          <a:p>
            <a:pPr lvl="1"/>
            <a:r>
              <a:rPr lang="en-US" dirty="0" smtClean="0"/>
              <a:t>High capacitance (1nF) because of multiplexing</a:t>
            </a:r>
          </a:p>
          <a:p>
            <a:r>
              <a:rPr lang="en-US" dirty="0" smtClean="0"/>
              <a:t>300-400µm resolution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3778909"/>
            <a:ext cx="4865024" cy="292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32" y="1127924"/>
            <a:ext cx="3634948" cy="2826507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59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Performances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7150" y="1572426"/>
            <a:ext cx="4892703" cy="467597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Limited resolution</a:t>
            </a:r>
          </a:p>
          <a:p>
            <a:pPr lvl="1"/>
            <a:r>
              <a:rPr lang="en-US" dirty="0" smtClean="0"/>
              <a:t>Greater than pitch/√12 = 140µm</a:t>
            </a:r>
          </a:p>
          <a:p>
            <a:pPr lvl="1"/>
            <a:r>
              <a:rPr lang="en-US" dirty="0" smtClean="0"/>
              <a:t>Charge spread for coordinate perpendicular to resistive strips</a:t>
            </a:r>
          </a:p>
          <a:p>
            <a:pPr lvl="2"/>
            <a:r>
              <a:rPr lang="en-US" dirty="0" smtClean="0"/>
              <a:t>Too much multiplicity</a:t>
            </a:r>
          </a:p>
          <a:p>
            <a:pPr lvl="1"/>
            <a:r>
              <a:rPr lang="en-US" dirty="0" smtClean="0"/>
              <a:t>Effect of undershoot</a:t>
            </a:r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Increase resistivity (for Y strips)</a:t>
            </a:r>
          </a:p>
          <a:p>
            <a:pPr lvl="1"/>
            <a:r>
              <a:rPr lang="en-US" dirty="0" smtClean="0"/>
              <a:t>Remove interconnection ladders (for X strips)</a:t>
            </a:r>
          </a:p>
          <a:p>
            <a:pPr lvl="1"/>
            <a:r>
              <a:rPr lang="en-US" dirty="0" smtClean="0"/>
              <a:t>µTPC algorithm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D de-multiplexing</a:t>
            </a:r>
          </a:p>
          <a:p>
            <a:pPr lvl="2"/>
            <a:r>
              <a:rPr lang="en-US" dirty="0" smtClean="0"/>
              <a:t>Hough transform based tracking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  <a:alpha val="60000"/>
                  </a:prstClr>
                </a:solidFill>
              </a:rPr>
              <a:t>2015-10-16</a:t>
            </a:r>
            <a:endParaRPr lang="fr-FR" dirty="0">
              <a:solidFill>
                <a:prstClr val="black">
                  <a:tint val="75000"/>
                  <a:alpha val="60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22" y="2285899"/>
            <a:ext cx="4707797" cy="34090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822" y="6034719"/>
            <a:ext cx="5002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amplitude vs sample bin, 1 plot by projection (5 detectors)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3322384" y="2084614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467668" y="2066611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529244" y="5542593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2418794" y="5544949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4253560" y="5544949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520240" y="2058065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2383501" y="2066611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4269812" y="2090019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</a:p>
        </p:txBody>
      </p:sp>
      <p:sp>
        <p:nvSpPr>
          <p:cNvPr id="17" name="TextBox 16"/>
          <p:cNvSpPr txBox="1"/>
          <p:nvPr/>
        </p:nvSpPr>
        <p:spPr>
          <a:xfrm flipH="1">
            <a:off x="1470384" y="5547231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3403513" y="5544949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76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Electronics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2015-10-16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6" r="17704" b="5373"/>
          <a:stretch/>
        </p:blipFill>
        <p:spPr>
          <a:xfrm>
            <a:off x="2648608" y="295729"/>
            <a:ext cx="5059111" cy="3776079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Simon Bouteille | CEA/Irfu/SPhN | MPGD/R&amp;D51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19ED-8163-49B4-94A2-25B63309CB04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92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6">
      <a:dk1>
        <a:sysClr val="windowText" lastClr="000000"/>
      </a:dk1>
      <a:lt1>
        <a:srgbClr val="7F7F7F"/>
      </a:lt1>
      <a:dk2>
        <a:srgbClr val="323232"/>
      </a:dk2>
      <a:lt2>
        <a:srgbClr val="A5300F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1136</TotalTime>
  <Words>1008</Words>
  <Application>Microsoft Office PowerPoint</Application>
  <PresentationFormat>Widescreen</PresentationFormat>
  <Paragraphs>260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Microsoft YaHei</vt:lpstr>
      <vt:lpstr>Arial</vt:lpstr>
      <vt:lpstr>Calibri</vt:lpstr>
      <vt:lpstr>Century Gothic</vt:lpstr>
      <vt:lpstr>Wingdings 3</vt:lpstr>
      <vt:lpstr>Ion</vt:lpstr>
      <vt:lpstr>An autonomous system for muon densitometry</vt:lpstr>
      <vt:lpstr>Muon tomography : Muography</vt:lpstr>
      <vt:lpstr>Principle</vt:lpstr>
      <vt:lpstr>Detector Development</vt:lpstr>
      <vt:lpstr>Genetic Multiplexing</vt:lpstr>
      <vt:lpstr>Design</vt:lpstr>
      <vt:lpstr>Performances</vt:lpstr>
      <vt:lpstr>Performances</vt:lpstr>
      <vt:lpstr>Electronics development</vt:lpstr>
      <vt:lpstr>Readout Electronics</vt:lpstr>
      <vt:lpstr>High voltage power supply</vt:lpstr>
      <vt:lpstr>Data acquisition system</vt:lpstr>
      <vt:lpstr>The WatTo experiment</vt:lpstr>
      <vt:lpstr>Purpose</vt:lpstr>
      <vt:lpstr>Experimental setup</vt:lpstr>
      <vt:lpstr>Experimental setup</vt:lpstr>
      <vt:lpstr>Self-trigger operation</vt:lpstr>
      <vt:lpstr>Environment influence</vt:lpstr>
      <vt:lpstr>Results</vt:lpstr>
      <vt:lpstr>Results</vt:lpstr>
      <vt:lpstr>Results</vt:lpstr>
      <vt:lpstr>Perspectives</vt:lpstr>
      <vt:lpstr>Further developments</vt:lpstr>
      <vt:lpstr>Further muography experiments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Q_u_a_r_k X10</dc:creator>
  <cp:lastModifiedBy>Q_u_a_r_k X10</cp:lastModifiedBy>
  <cp:revision>133</cp:revision>
  <dcterms:created xsi:type="dcterms:W3CDTF">2015-10-11T07:58:46Z</dcterms:created>
  <dcterms:modified xsi:type="dcterms:W3CDTF">2015-10-16T08:47:13Z</dcterms:modified>
</cp:coreProperties>
</file>