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4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6.xml" ContentType="application/vnd.openxmlformats-officedocument.presentationml.notesSlide+xml"/>
  <Override PartName="/ppt/tags/tag31.xml" ContentType="application/vnd.openxmlformats-officedocument.presentationml.tags+xml"/>
  <Override PartName="/ppt/notesSlides/notesSlide1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8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9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0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3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4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7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8.xml" ContentType="application/vnd.openxmlformats-officedocument.presentationml.notesSlide+xml"/>
  <Override PartName="/ppt/tags/tag72.xml" ContentType="application/vnd.openxmlformats-officedocument.presentationml.tags+xml"/>
  <Override PartName="/ppt/notesSlides/notesSlide29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32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39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40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74" r:id="rId1"/>
    <p:sldMasterId id="2147483672" r:id="rId2"/>
  </p:sldMasterIdLst>
  <p:notesMasterIdLst>
    <p:notesMasterId r:id="rId51"/>
  </p:notesMasterIdLst>
  <p:sldIdLst>
    <p:sldId id="322" r:id="rId3"/>
    <p:sldId id="323" r:id="rId4"/>
    <p:sldId id="380" r:id="rId5"/>
    <p:sldId id="336" r:id="rId6"/>
    <p:sldId id="324" r:id="rId7"/>
    <p:sldId id="325" r:id="rId8"/>
    <p:sldId id="326" r:id="rId9"/>
    <p:sldId id="328" r:id="rId10"/>
    <p:sldId id="329" r:id="rId11"/>
    <p:sldId id="330" r:id="rId12"/>
    <p:sldId id="332" r:id="rId13"/>
    <p:sldId id="333" r:id="rId14"/>
    <p:sldId id="335" r:id="rId15"/>
    <p:sldId id="337" r:id="rId16"/>
    <p:sldId id="338" r:id="rId17"/>
    <p:sldId id="339" r:id="rId18"/>
    <p:sldId id="340" r:id="rId19"/>
    <p:sldId id="341" r:id="rId20"/>
    <p:sldId id="331" r:id="rId21"/>
    <p:sldId id="343" r:id="rId22"/>
    <p:sldId id="342" r:id="rId23"/>
    <p:sldId id="344" r:id="rId24"/>
    <p:sldId id="345" r:id="rId25"/>
    <p:sldId id="346" r:id="rId26"/>
    <p:sldId id="347" r:id="rId27"/>
    <p:sldId id="348" r:id="rId28"/>
    <p:sldId id="365" r:id="rId29"/>
    <p:sldId id="373" r:id="rId30"/>
    <p:sldId id="372" r:id="rId31"/>
    <p:sldId id="374" r:id="rId32"/>
    <p:sldId id="375" r:id="rId33"/>
    <p:sldId id="366" r:id="rId34"/>
    <p:sldId id="376" r:id="rId35"/>
    <p:sldId id="377" r:id="rId36"/>
    <p:sldId id="378" r:id="rId37"/>
    <p:sldId id="349" r:id="rId38"/>
    <p:sldId id="350" r:id="rId39"/>
    <p:sldId id="352" r:id="rId40"/>
    <p:sldId id="353" r:id="rId41"/>
    <p:sldId id="351" r:id="rId42"/>
    <p:sldId id="354" r:id="rId43"/>
    <p:sldId id="355" r:id="rId44"/>
    <p:sldId id="356" r:id="rId45"/>
    <p:sldId id="357" r:id="rId46"/>
    <p:sldId id="381" r:id="rId47"/>
    <p:sldId id="382" r:id="rId48"/>
    <p:sldId id="379" r:id="rId49"/>
    <p:sldId id="371" r:id="rId50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52"/>
      <p:bold r:id="rId53"/>
      <p:italic r:id="rId54"/>
      <p:boldItalic r:id="rId55"/>
    </p:embeddedFont>
    <p:embeddedFont>
      <p:font typeface="Verdana" panose="020B0604030504040204" pitchFamily="34" charset="0"/>
      <p:regular r:id="rId56"/>
      <p:bold r:id="rId57"/>
      <p:italic r:id="rId58"/>
      <p:boldItalic r:id="rId59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5">
          <p15:clr>
            <a:srgbClr val="A4A3A4"/>
          </p15:clr>
        </p15:guide>
        <p15:guide id="2" orient="horz">
          <p15:clr>
            <a:srgbClr val="A4A3A4"/>
          </p15:clr>
        </p15:guide>
        <p15:guide id="3" orient="horz" pos="5">
          <p15:clr>
            <a:srgbClr val="A4A3A4"/>
          </p15:clr>
        </p15:guide>
        <p15:guide id="4" orient="horz" pos="4142">
          <p15:clr>
            <a:srgbClr val="A4A3A4"/>
          </p15:clr>
        </p15:guide>
        <p15:guide id="5" orient="horz" pos="799">
          <p15:clr>
            <a:srgbClr val="A4A3A4"/>
          </p15:clr>
        </p15:guide>
        <p15:guide id="6" orient="horz" pos="3974">
          <p15:clr>
            <a:srgbClr val="A4A3A4"/>
          </p15:clr>
        </p15:guide>
        <p15:guide id="7" orient="horz" pos="1321">
          <p15:clr>
            <a:srgbClr val="A4A3A4"/>
          </p15:clr>
        </p15:guide>
        <p15:guide id="8" pos="295">
          <p15:clr>
            <a:srgbClr val="A4A3A4"/>
          </p15:clr>
        </p15:guide>
        <p15:guide id="9">
          <p15:clr>
            <a:srgbClr val="A4A3A4"/>
          </p15:clr>
        </p15:guide>
        <p15:guide id="10" pos="589">
          <p15:clr>
            <a:srgbClr val="A4A3A4"/>
          </p15:clr>
        </p15:guide>
        <p15:guide id="11" pos="5534">
          <p15:clr>
            <a:srgbClr val="A4A3A4"/>
          </p15:clr>
        </p15:guide>
        <p15:guide id="12" pos="5352">
          <p15:clr>
            <a:srgbClr val="A4A3A4"/>
          </p15:clr>
        </p15:guide>
        <p15:guide id="13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99"/>
    <a:srgbClr val="00A9FD"/>
    <a:srgbClr val="DD7B03"/>
    <a:srgbClr val="18EA69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5620"/>
    <p:restoredTop sz="95388" autoAdjust="0"/>
  </p:normalViewPr>
  <p:slideViewPr>
    <p:cSldViewPr showGuides="1">
      <p:cViewPr varScale="1">
        <p:scale>
          <a:sx n="81" d="100"/>
          <a:sy n="81" d="100"/>
        </p:scale>
        <p:origin x="874" y="67"/>
      </p:cViewPr>
      <p:guideLst>
        <p:guide orient="horz" pos="295"/>
        <p:guide orient="horz"/>
        <p:guide orient="horz" pos="5"/>
        <p:guide orient="horz" pos="4142"/>
        <p:guide orient="horz" pos="799"/>
        <p:guide orient="horz" pos="3974"/>
        <p:guide orient="horz" pos="1321"/>
        <p:guide pos="295"/>
        <p:guide/>
        <p:guide pos="589"/>
        <p:guide pos="5534"/>
        <p:guide pos="5352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0061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font" Target="fonts/font4.fntdata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2.fntdata"/><Relationship Id="rId58" Type="http://schemas.openxmlformats.org/officeDocument/2006/relationships/font" Target="fonts/font7.fntdata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font" Target="fonts/font5.fntdata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8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3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font" Target="fonts/font6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1.fntdata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47E9CB9-021E-4C8A-AD14-6BADCDC8CC3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901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2851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883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45497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1782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7439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6793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155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75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7445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5192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1440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4800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21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2858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4860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12482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1042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93000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5914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0508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5908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475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593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35894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283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1517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9888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7174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8599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7890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78925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72340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935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71788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4782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049427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791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24899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2114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037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916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934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8507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035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schwarz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0"/>
          <p:cNvSpPr>
            <a:spLocks/>
          </p:cNvSpPr>
          <p:nvPr userDrawn="1"/>
        </p:nvSpPr>
        <p:spPr bwMode="auto">
          <a:xfrm>
            <a:off x="0" y="1268413"/>
            <a:ext cx="8785225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5" name="Rechteck 14"/>
          <p:cNvSpPr/>
          <p:nvPr userDrawn="1"/>
        </p:nvSpPr>
        <p:spPr>
          <a:xfrm>
            <a:off x="0" y="6570000"/>
            <a:ext cx="8785225" cy="28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698749" y="1808163"/>
            <a:ext cx="5814287" cy="89057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Musterüberschrift</a:t>
            </a:r>
            <a:endParaRPr lang="de-DE" dirty="0"/>
          </a:p>
        </p:txBody>
      </p:sp>
      <p:sp>
        <p:nvSpPr>
          <p:cNvPr id="14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698750" y="3136896"/>
            <a:ext cx="4708536" cy="309573"/>
          </a:xfrm>
          <a:prstGeom prst="rect">
            <a:avLst/>
          </a:prstGeom>
        </p:spPr>
        <p:txBody>
          <a:bodyPr lIns="0" tIns="0"/>
          <a:lstStyle>
            <a:lvl1pPr marL="0" indent="0" algn="l">
              <a:buNone/>
              <a:defRPr sz="1800" b="0" i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Referent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en-GB" smtClean="0"/>
              <a:t>Faculty of Computer Science and Engineering  ©  2009  UNIVERSITÄT ROSTOCK  U. van Rienen, J. Heller, and T. Flisgen Recapitulation of Electromagnetism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89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half" idx="2"/>
          </p:nvPr>
        </p:nvSpPr>
        <p:spPr>
          <a:xfrm>
            <a:off x="935038" y="2844792"/>
            <a:ext cx="7578725" cy="34591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935038" y="2443149"/>
            <a:ext cx="7578725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Musterfließtextheadline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Musterüberschrift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en-GB" smtClean="0"/>
              <a:t>Faculty of Computer Science and Engineering  ©  2009  UNIVERSITÄT ROSTOCK  U. van Rienen, J. Heller, and T. Flisgen Recapitulation of Electromagnetism</a:t>
            </a:r>
            <a:endParaRPr lang="de-DE" b="1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2216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/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half" idx="2"/>
          </p:nvPr>
        </p:nvSpPr>
        <p:spPr>
          <a:xfrm>
            <a:off x="935038" y="2844792"/>
            <a:ext cx="4986354" cy="34591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935038" y="2443149"/>
            <a:ext cx="4986354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Musterfließtextheadline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idx="1"/>
          </p:nvPr>
        </p:nvSpPr>
        <p:spPr>
          <a:xfrm>
            <a:off x="5922981" y="1493811"/>
            <a:ext cx="2862244" cy="4746690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Musterüberschrift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en-GB" smtClean="0"/>
              <a:t>Faculty of Computer Science and Engineering  ©  2009  UNIVERSITÄT ROSTOCK  U. van Rienen, J. Heller, and T. Flisgen Recapitulation of Electromagnetism</a:t>
            </a:r>
            <a:endParaRPr lang="de-DE" b="1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6868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/Bildfolie Universit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>
          <a:xfrm>
            <a:off x="935038" y="2844792"/>
            <a:ext cx="5040000" cy="1424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935038" y="2443149"/>
            <a:ext cx="5040000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Musterfließtextheadline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"/>
          </p:nvPr>
        </p:nvSpPr>
        <p:spPr>
          <a:xfrm>
            <a:off x="6726267" y="2004993"/>
            <a:ext cx="2205009" cy="1497033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9" name="Bildplatzhalter 2"/>
          <p:cNvSpPr>
            <a:spLocks noGrp="1"/>
          </p:cNvSpPr>
          <p:nvPr>
            <p:ph type="pic" idx="14"/>
          </p:nvPr>
        </p:nvSpPr>
        <p:spPr>
          <a:xfrm>
            <a:off x="6215085" y="3538540"/>
            <a:ext cx="1643085" cy="2765424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10" name="Inhaltsplatzhalter 2"/>
          <p:cNvSpPr>
            <a:spLocks noGrp="1"/>
          </p:cNvSpPr>
          <p:nvPr>
            <p:ph sz="half" idx="15"/>
          </p:nvPr>
        </p:nvSpPr>
        <p:spPr>
          <a:xfrm>
            <a:off x="935037" y="4268799"/>
            <a:ext cx="5040000" cy="2035164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chemeClr val="accent1"/>
              </a:buClr>
              <a:buFont typeface="Wingdings" pitchFamily="2" charset="2"/>
              <a:buChar char=""/>
              <a:defRPr sz="1800">
                <a:latin typeface="+mn-lt"/>
              </a:defRPr>
            </a:lvl1pPr>
            <a:lvl2pPr>
              <a:buClr>
                <a:schemeClr val="accent1"/>
              </a:buClr>
              <a:buSzPct val="50000"/>
              <a:buFont typeface="Wingdings" pitchFamily="2" charset="2"/>
              <a:buChar char=""/>
              <a:defRPr sz="1800">
                <a:latin typeface="+mn-lt"/>
              </a:defRPr>
            </a:lvl2pPr>
            <a:lvl3pPr>
              <a:buClr>
                <a:schemeClr val="accent1"/>
              </a:buClr>
              <a:buFont typeface="Symbol" pitchFamily="18" charset="2"/>
              <a:buChar char="-"/>
              <a:defRPr sz="1800">
                <a:latin typeface="+mn-lt"/>
              </a:defRPr>
            </a:lvl3pPr>
            <a:lvl4pPr>
              <a:buClr>
                <a:srgbClr val="004A99"/>
              </a:buClr>
              <a:buFont typeface="Arial" pitchFamily="34" charset="0"/>
              <a:buChar char="•"/>
              <a:defRPr sz="1800"/>
            </a:lvl4pPr>
            <a:lvl5pPr>
              <a:buClr>
                <a:srgbClr val="004A99"/>
              </a:buClr>
              <a:buFont typeface="Arial" pitchFamily="34" charset="0"/>
              <a:buChar char="•"/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 1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Musterüberschrift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en-GB" smtClean="0"/>
              <a:t>Faculty of Computer Science and Engineering  ©  2009  UNIVERSITÄT ROSTOCK  U. van Rienen, J. Heller, and T. Flisgen Recapitulation of Electromagnetism</a:t>
            </a:r>
            <a:endParaRPr lang="de-DE" b="1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5618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98421"/>
            <a:ext cx="8316912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sp>
        <p:nvSpPr>
          <p:cNvPr id="9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468313" y="909603"/>
            <a:ext cx="8316912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Musterfließtextheadline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468313" y="1268413"/>
            <a:ext cx="8316912" cy="4899062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 ---nur für viel Text---</a:t>
            </a:r>
          </a:p>
        </p:txBody>
      </p:sp>
      <p:sp>
        <p:nvSpPr>
          <p:cNvPr id="8" name="Datumsplatzhalter 1"/>
          <p:cNvSpPr>
            <a:spLocks noGrp="1"/>
          </p:cNvSpPr>
          <p:nvPr>
            <p:ph type="dt" sz="half" idx="14"/>
          </p:nvPr>
        </p:nvSpPr>
        <p:spPr>
          <a:xfrm>
            <a:off x="2879812" y="6345324"/>
            <a:ext cx="693747" cy="266700"/>
          </a:xfrm>
        </p:spPr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6"/>
          </p:nvPr>
        </p:nvSpPr>
        <p:spPr>
          <a:xfrm>
            <a:off x="8296327" y="6411957"/>
            <a:ext cx="488898" cy="266700"/>
          </a:xfrm>
        </p:spPr>
        <p:txBody>
          <a:bodyPr/>
          <a:lstStyle/>
          <a:p>
            <a:fld id="{CD75E278-B7A8-46AD-AE70-60A8FF4239F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  ©  2009  UNIVERSITÄT ROSTOCK  U. van Rienen, J. Heller, and T. Flisgen Recapitulation of Electromagnetism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1"/>
          <p:cNvSpPr>
            <a:spLocks noGrp="1"/>
          </p:cNvSpPr>
          <p:nvPr>
            <p:ph type="dt" sz="half" idx="14"/>
          </p:nvPr>
        </p:nvSpPr>
        <p:spPr>
          <a:xfrm>
            <a:off x="2879812" y="6345324"/>
            <a:ext cx="693747" cy="266700"/>
          </a:xfrm>
        </p:spPr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6"/>
          </p:nvPr>
        </p:nvSpPr>
        <p:spPr>
          <a:xfrm>
            <a:off x="8296327" y="6411957"/>
            <a:ext cx="488898" cy="266700"/>
          </a:xfrm>
        </p:spPr>
        <p:txBody>
          <a:bodyPr/>
          <a:lstStyle/>
          <a:p>
            <a:fld id="{CD75E278-B7A8-46AD-AE70-60A8FF4239F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7922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0" y="6575425"/>
            <a:ext cx="8785225" cy="287998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35038" y="1822427"/>
            <a:ext cx="7578725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Hier steht eine Musterüberschrift</a:t>
            </a:r>
          </a:p>
        </p:txBody>
      </p:sp>
      <p:sp>
        <p:nvSpPr>
          <p:cNvPr id="18" name="Datumsplatzhalter 17"/>
          <p:cNvSpPr>
            <a:spLocks noGrp="1"/>
          </p:cNvSpPr>
          <p:nvPr>
            <p:ph type="dt" sz="half" idx="2"/>
          </p:nvPr>
        </p:nvSpPr>
        <p:spPr>
          <a:xfrm>
            <a:off x="468313" y="6575425"/>
            <a:ext cx="671465" cy="2825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3"/>
          </p:nvPr>
        </p:nvSpPr>
        <p:spPr>
          <a:xfrm>
            <a:off x="1139779" y="6569118"/>
            <a:ext cx="7193060" cy="28888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519113" indent="-519113" algn="l">
              <a:tabLst>
                <a:tab pos="1169988" algn="l"/>
              </a:tabLst>
            </a:pPr>
            <a:r>
              <a:rPr lang="en-GB" smtClean="0"/>
              <a:t>Faculty of Computer Science and Engineering  ©  2009  UNIVERSITÄT ROSTOCK  U. van Rienen, J. Heller, and T. Flisgen Recapitulation of Electromagnetism</a:t>
            </a:r>
            <a:endParaRPr lang="de-DE" b="1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4"/>
          </p:nvPr>
        </p:nvSpPr>
        <p:spPr>
          <a:xfrm>
            <a:off x="8332840" y="6569118"/>
            <a:ext cx="452386" cy="2888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Freeform 10"/>
          <p:cNvSpPr>
            <a:spLocks/>
          </p:cNvSpPr>
          <p:nvPr userDrawn="1"/>
        </p:nvSpPr>
        <p:spPr bwMode="auto">
          <a:xfrm>
            <a:off x="0" y="1268413"/>
            <a:ext cx="8785225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332656"/>
            <a:ext cx="3204000" cy="65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2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 userDrawn="1"/>
        </p:nvSpPr>
        <p:spPr bwMode="auto">
          <a:xfrm>
            <a:off x="2819375" y="6296818"/>
            <a:ext cx="5965850" cy="5572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63" y="0"/>
              </a:cxn>
              <a:cxn ang="0">
                <a:pos x="4376" y="2"/>
              </a:cxn>
              <a:cxn ang="0">
                <a:pos x="4389" y="6"/>
              </a:cxn>
              <a:cxn ang="0">
                <a:pos x="4400" y="13"/>
              </a:cxn>
              <a:cxn ang="0">
                <a:pos x="4409" y="21"/>
              </a:cxn>
              <a:cxn ang="0">
                <a:pos x="4417" y="30"/>
              </a:cxn>
              <a:cxn ang="0">
                <a:pos x="4424" y="41"/>
              </a:cxn>
              <a:cxn ang="0">
                <a:pos x="4428" y="54"/>
              </a:cxn>
              <a:cxn ang="0">
                <a:pos x="4428" y="67"/>
              </a:cxn>
              <a:cxn ang="0">
                <a:pos x="4428" y="729"/>
              </a:cxn>
              <a:cxn ang="0">
                <a:pos x="0" y="729"/>
              </a:cxn>
              <a:cxn ang="0">
                <a:pos x="0" y="0"/>
              </a:cxn>
            </a:cxnLst>
            <a:rect l="0" t="0" r="r" b="b"/>
            <a:pathLst>
              <a:path w="4428" h="729">
                <a:moveTo>
                  <a:pt x="0" y="0"/>
                </a:moveTo>
                <a:lnTo>
                  <a:pt x="4363" y="0"/>
                </a:lnTo>
                <a:lnTo>
                  <a:pt x="4376" y="2"/>
                </a:lnTo>
                <a:lnTo>
                  <a:pt x="4389" y="6"/>
                </a:lnTo>
                <a:lnTo>
                  <a:pt x="4400" y="13"/>
                </a:lnTo>
                <a:lnTo>
                  <a:pt x="4409" y="21"/>
                </a:lnTo>
                <a:lnTo>
                  <a:pt x="4417" y="30"/>
                </a:lnTo>
                <a:lnTo>
                  <a:pt x="4424" y="41"/>
                </a:lnTo>
                <a:lnTo>
                  <a:pt x="4428" y="54"/>
                </a:lnTo>
                <a:lnTo>
                  <a:pt x="4428" y="67"/>
                </a:lnTo>
                <a:lnTo>
                  <a:pt x="4428" y="729"/>
                </a:lnTo>
                <a:lnTo>
                  <a:pt x="0" y="729"/>
                </a:lnTo>
                <a:lnTo>
                  <a:pt x="0" y="0"/>
                </a:lnTo>
                <a:close/>
              </a:path>
            </a:pathLst>
          </a:custGeom>
          <a:solidFill>
            <a:srgbClr val="004A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468313" y="468313"/>
            <a:ext cx="8316912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2"/>
          </p:nvPr>
        </p:nvSpPr>
        <p:spPr>
          <a:xfrm>
            <a:off x="2928915" y="6411957"/>
            <a:ext cx="693747" cy="266700"/>
          </a:xfrm>
          <a:prstGeom prst="rect">
            <a:avLst/>
          </a:prstGeom>
        </p:spPr>
        <p:txBody>
          <a:bodyPr vert="horz" lIns="0" tIns="0" rIns="0" bIns="45720" rtlCol="0" anchor="ctr"/>
          <a:lstStyle>
            <a:lvl1pPr algn="l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22660" y="6429460"/>
            <a:ext cx="4746691" cy="419919"/>
          </a:xfrm>
          <a:prstGeom prst="rect">
            <a:avLst/>
          </a:prstGeom>
        </p:spPr>
        <p:txBody>
          <a:bodyPr vert="horz" lIns="0" tIns="45720" rIns="0" bIns="45720" rtlCol="0" anchor="t" anchorCtr="0"/>
          <a:lstStyle>
            <a:lvl1pPr marL="0" indent="0" algn="ct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  ©  2009  UNIVERSITÄT ROSTOCK  U. van Rienen, J. Heller, and T. Flisgen Recapitulation of Electromagnetism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96327" y="6411957"/>
            <a:ext cx="488898" cy="266700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CD75E278-B7A8-46AD-AE70-60A8FF4239F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57199" y="1268414"/>
            <a:ext cx="8328025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8" y="6309541"/>
            <a:ext cx="2631600" cy="53983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9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lang="de-DE" sz="220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15.xml"/><Relationship Id="rId7" Type="http://schemas.openxmlformats.org/officeDocument/2006/relationships/image" Target="../media/image15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18.xml"/><Relationship Id="rId7" Type="http://schemas.openxmlformats.org/officeDocument/2006/relationships/image" Target="../media/image20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23.xml"/><Relationship Id="rId7" Type="http://schemas.openxmlformats.org/officeDocument/2006/relationships/image" Target="../media/image22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26.xml"/><Relationship Id="rId7" Type="http://schemas.openxmlformats.org/officeDocument/2006/relationships/image" Target="../media/image24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7.png"/><Relationship Id="rId4" Type="http://schemas.openxmlformats.org/officeDocument/2006/relationships/tags" Target="../tags/tag27.xml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30.xml"/><Relationship Id="rId7" Type="http://schemas.openxmlformats.org/officeDocument/2006/relationships/image" Target="../media/image23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28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1.xml"/><Relationship Id="rId6" Type="http://schemas.openxmlformats.org/officeDocument/2006/relationships/image" Target="../media/image6.jpg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34.xml"/><Relationship Id="rId7" Type="http://schemas.openxmlformats.org/officeDocument/2006/relationships/image" Target="../media/image30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33.png"/><Relationship Id="rId4" Type="http://schemas.openxmlformats.org/officeDocument/2006/relationships/tags" Target="../tags/tag35.xml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6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tags" Target="../tags/tag40.xml"/><Relationship Id="rId7" Type="http://schemas.openxmlformats.org/officeDocument/2006/relationships/notesSlide" Target="../notesSlides/notesSlide20.xml"/><Relationship Id="rId12" Type="http://schemas.openxmlformats.org/officeDocument/2006/relationships/image" Target="../media/image41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0.png"/><Relationship Id="rId5" Type="http://schemas.openxmlformats.org/officeDocument/2006/relationships/tags" Target="../tags/tag42.xml"/><Relationship Id="rId10" Type="http://schemas.openxmlformats.org/officeDocument/2006/relationships/image" Target="../media/image39.png"/><Relationship Id="rId4" Type="http://schemas.openxmlformats.org/officeDocument/2006/relationships/tags" Target="../tags/tag41.xml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2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31.png"/><Relationship Id="rId5" Type="http://schemas.openxmlformats.org/officeDocument/2006/relationships/image" Target="../media/image38.png"/><Relationship Id="rId4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13" Type="http://schemas.openxmlformats.org/officeDocument/2006/relationships/image" Target="../media/image48.png"/><Relationship Id="rId3" Type="http://schemas.openxmlformats.org/officeDocument/2006/relationships/tags" Target="../tags/tag47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47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image" Target="../media/image46.png"/><Relationship Id="rId5" Type="http://schemas.openxmlformats.org/officeDocument/2006/relationships/tags" Target="../tags/tag49.xml"/><Relationship Id="rId10" Type="http://schemas.openxmlformats.org/officeDocument/2006/relationships/image" Target="../media/image45.png"/><Relationship Id="rId4" Type="http://schemas.openxmlformats.org/officeDocument/2006/relationships/tags" Target="../tags/tag48.xml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tags" Target="../tags/tag53.xml"/><Relationship Id="rId7" Type="http://schemas.openxmlformats.org/officeDocument/2006/relationships/notesSlide" Target="../notesSlides/notesSlide24.xml"/><Relationship Id="rId12" Type="http://schemas.openxmlformats.org/officeDocument/2006/relationships/image" Target="../media/image54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53.png"/><Relationship Id="rId5" Type="http://schemas.openxmlformats.org/officeDocument/2006/relationships/tags" Target="../tags/tag55.xml"/><Relationship Id="rId10" Type="http://schemas.openxmlformats.org/officeDocument/2006/relationships/image" Target="../media/image52.png"/><Relationship Id="rId4" Type="http://schemas.openxmlformats.org/officeDocument/2006/relationships/tags" Target="../tags/tag54.xml"/><Relationship Id="rId9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tags" Target="../tags/tag57.xml"/><Relationship Id="rId16" Type="http://schemas.openxmlformats.org/officeDocument/2006/relationships/image" Target="../media/image60.png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image" Target="../media/image55.png"/><Relationship Id="rId5" Type="http://schemas.openxmlformats.org/officeDocument/2006/relationships/tags" Target="../tags/tag60.xml"/><Relationship Id="rId15" Type="http://schemas.openxmlformats.org/officeDocument/2006/relationships/image" Target="../media/image59.png"/><Relationship Id="rId10" Type="http://schemas.openxmlformats.org/officeDocument/2006/relationships/notesSlide" Target="../notesSlides/notesSlide25.xml"/><Relationship Id="rId4" Type="http://schemas.openxmlformats.org/officeDocument/2006/relationships/tags" Target="../tags/tag59.xml"/><Relationship Id="rId9" Type="http://schemas.openxmlformats.org/officeDocument/2006/relationships/slideLayout" Target="../slideLayouts/slideLayout6.xml"/><Relationship Id="rId1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tags" Target="../tags/tag66.xml"/><Relationship Id="rId7" Type="http://schemas.openxmlformats.org/officeDocument/2006/relationships/image" Target="../media/image64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63.png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tags" Target="../tags/tag69.xml"/><Relationship Id="rId7" Type="http://schemas.openxmlformats.org/officeDocument/2006/relationships/notesSlide" Target="../notesSlides/notesSlide28.xml"/><Relationship Id="rId12" Type="http://schemas.openxmlformats.org/officeDocument/2006/relationships/image" Target="../media/image69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68.png"/><Relationship Id="rId5" Type="http://schemas.openxmlformats.org/officeDocument/2006/relationships/tags" Target="../tags/tag71.xml"/><Relationship Id="rId10" Type="http://schemas.openxmlformats.org/officeDocument/2006/relationships/image" Target="../media/image64.png"/><Relationship Id="rId4" Type="http://schemas.openxmlformats.org/officeDocument/2006/relationships/tags" Target="../tags/tag70.xml"/><Relationship Id="rId9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2.xml"/><Relationship Id="rId6" Type="http://schemas.openxmlformats.org/officeDocument/2006/relationships/image" Target="../media/image68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4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tags" Target="../tags/tag77.xml"/><Relationship Id="rId7" Type="http://schemas.openxmlformats.org/officeDocument/2006/relationships/image" Target="../media/image76.pn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75.png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tags" Target="../tags/tag80.xml"/><Relationship Id="rId7" Type="http://schemas.openxmlformats.org/officeDocument/2006/relationships/notesSlide" Target="../notesSlides/notesSlide33.xml"/><Relationship Id="rId12" Type="http://schemas.openxmlformats.org/officeDocument/2006/relationships/image" Target="../media/image81.png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75.png"/><Relationship Id="rId5" Type="http://schemas.openxmlformats.org/officeDocument/2006/relationships/tags" Target="../tags/tag82.xml"/><Relationship Id="rId10" Type="http://schemas.openxmlformats.org/officeDocument/2006/relationships/image" Target="../media/image80.png"/><Relationship Id="rId4" Type="http://schemas.openxmlformats.org/officeDocument/2006/relationships/tags" Target="../tags/tag81.xml"/><Relationship Id="rId9" Type="http://schemas.openxmlformats.org/officeDocument/2006/relationships/image" Target="../media/image7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image" Target="../media/image89.png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image" Target="../media/image88.png"/><Relationship Id="rId2" Type="http://schemas.openxmlformats.org/officeDocument/2006/relationships/tags" Target="../tags/tag84.xml"/><Relationship Id="rId16" Type="http://schemas.openxmlformats.org/officeDocument/2006/relationships/image" Target="../media/image92.png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image" Target="../media/image87.png"/><Relationship Id="rId5" Type="http://schemas.openxmlformats.org/officeDocument/2006/relationships/tags" Target="../tags/tag87.xml"/><Relationship Id="rId15" Type="http://schemas.openxmlformats.org/officeDocument/2006/relationships/image" Target="../media/image91.png"/><Relationship Id="rId10" Type="http://schemas.openxmlformats.org/officeDocument/2006/relationships/image" Target="../media/image86.png"/><Relationship Id="rId4" Type="http://schemas.openxmlformats.org/officeDocument/2006/relationships/tags" Target="../tags/tag86.xml"/><Relationship Id="rId9" Type="http://schemas.openxmlformats.org/officeDocument/2006/relationships/notesSlide" Target="../notesSlides/notesSlide39.xml"/><Relationship Id="rId14" Type="http://schemas.openxmlformats.org/officeDocument/2006/relationships/image" Target="../media/image9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tags" Target="../tags/tag92.xml"/><Relationship Id="rId7" Type="http://schemas.openxmlformats.org/officeDocument/2006/relationships/notesSlide" Target="../notesSlides/notesSlide40.xml"/><Relationship Id="rId12" Type="http://schemas.openxmlformats.org/officeDocument/2006/relationships/image" Target="../media/image96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95.png"/><Relationship Id="rId5" Type="http://schemas.openxmlformats.org/officeDocument/2006/relationships/tags" Target="../tags/tag94.xml"/><Relationship Id="rId10" Type="http://schemas.openxmlformats.org/officeDocument/2006/relationships/image" Target="../media/image94.png"/><Relationship Id="rId4" Type="http://schemas.openxmlformats.org/officeDocument/2006/relationships/tags" Target="../tags/tag93.xml"/><Relationship Id="rId9" Type="http://schemas.openxmlformats.org/officeDocument/2006/relationships/image" Target="../media/image9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tags" Target="../tags/tag97.xml"/><Relationship Id="rId7" Type="http://schemas.openxmlformats.org/officeDocument/2006/relationships/notesSlide" Target="../notesSlides/notesSlide41.xml"/><Relationship Id="rId12" Type="http://schemas.openxmlformats.org/officeDocument/2006/relationships/image" Target="../media/image101.png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00.png"/><Relationship Id="rId5" Type="http://schemas.openxmlformats.org/officeDocument/2006/relationships/tags" Target="../tags/tag99.xml"/><Relationship Id="rId10" Type="http://schemas.openxmlformats.org/officeDocument/2006/relationships/image" Target="../media/image99.png"/><Relationship Id="rId4" Type="http://schemas.openxmlformats.org/officeDocument/2006/relationships/tags" Target="../tags/tag98.xml"/><Relationship Id="rId9" Type="http://schemas.openxmlformats.org/officeDocument/2006/relationships/image" Target="../media/image9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111.png"/><Relationship Id="rId3" Type="http://schemas.openxmlformats.org/officeDocument/2006/relationships/tags" Target="../tags/tag102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110.png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image" Target="../media/image109.png"/><Relationship Id="rId5" Type="http://schemas.openxmlformats.org/officeDocument/2006/relationships/tags" Target="../tags/tag104.xml"/><Relationship Id="rId10" Type="http://schemas.openxmlformats.org/officeDocument/2006/relationships/image" Target="../media/image108.png"/><Relationship Id="rId4" Type="http://schemas.openxmlformats.org/officeDocument/2006/relationships/tags" Target="../tags/tag103.xml"/><Relationship Id="rId9" Type="http://schemas.openxmlformats.org/officeDocument/2006/relationships/image" Target="../media/image107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tags" Target="../tags/tag108.xml"/><Relationship Id="rId7" Type="http://schemas.openxmlformats.org/officeDocument/2006/relationships/image" Target="../media/image112.png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16.png"/><Relationship Id="rId5" Type="http://schemas.openxmlformats.org/officeDocument/2006/relationships/tags" Target="../tags/tag110.xml"/><Relationship Id="rId10" Type="http://schemas.openxmlformats.org/officeDocument/2006/relationships/image" Target="../media/image115.png"/><Relationship Id="rId4" Type="http://schemas.openxmlformats.org/officeDocument/2006/relationships/tags" Target="../tags/tag109.xml"/><Relationship Id="rId9" Type="http://schemas.openxmlformats.org/officeDocument/2006/relationships/image" Target="../media/image11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4.xml"/><Relationship Id="rId7" Type="http://schemas.openxmlformats.org/officeDocument/2006/relationships/image" Target="../media/image7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0.png"/><Relationship Id="rId4" Type="http://schemas.openxmlformats.org/officeDocument/2006/relationships/tags" Target="../tags/tag5.xm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0.xml"/><Relationship Id="rId7" Type="http://schemas.openxmlformats.org/officeDocument/2006/relationships/image" Target="../media/image14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3998142"/>
            <a:ext cx="9143999" cy="73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de-DE" altLang="de-DE" sz="3200" b="1" smtClean="0">
                <a:solidFill>
                  <a:srgbClr val="004A99"/>
                </a:solidFill>
                <a:latin typeface="+mj-lt"/>
              </a:rPr>
              <a:t>Recapitulation of Electromagnetism</a:t>
            </a:r>
            <a:endParaRPr lang="de-DE" altLang="de-DE" sz="3200" b="1" dirty="0">
              <a:solidFill>
                <a:srgbClr val="004A99"/>
              </a:solidFill>
              <a:latin typeface="+mj-lt"/>
            </a:endParaRP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0" y="5271566"/>
            <a:ext cx="9144000" cy="929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de-DE" b="0" dirty="0">
                <a:latin typeface="+mn-lt"/>
              </a:rPr>
              <a:t>Ursula van </a:t>
            </a:r>
            <a:r>
              <a:rPr lang="en-US" altLang="de-DE" b="0" dirty="0" err="1" smtClean="0">
                <a:latin typeface="+mn-lt"/>
              </a:rPr>
              <a:t>Rienen</a:t>
            </a:r>
            <a:r>
              <a:rPr lang="en-US" altLang="de-DE" b="0" dirty="0" smtClean="0">
                <a:latin typeface="+mn-lt"/>
              </a:rPr>
              <a:t>, Johann Heller, Thomas </a:t>
            </a:r>
            <a:r>
              <a:rPr lang="en-US" altLang="de-DE" b="0" dirty="0" err="1" smtClean="0">
                <a:latin typeface="+mn-lt"/>
              </a:rPr>
              <a:t>Flisgen</a:t>
            </a:r>
            <a:r>
              <a:rPr lang="en-US" altLang="de-DE" b="0" dirty="0" smtClean="0">
                <a:latin typeface="+mn-lt"/>
              </a:rPr>
              <a:t> </a:t>
            </a:r>
            <a:endParaRPr lang="en-US" altLang="de-DE" b="0" dirty="0">
              <a:latin typeface="+mn-lt"/>
            </a:endParaRPr>
          </a:p>
          <a:p>
            <a:pPr algn="ctr">
              <a:lnSpc>
                <a:spcPct val="130000"/>
              </a:lnSpc>
            </a:pPr>
            <a:endParaRPr lang="en-US" altLang="de-DE" sz="2000" b="0" dirty="0">
              <a:latin typeface="+mn-lt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0" y="728700"/>
            <a:ext cx="9144000" cy="2827015"/>
            <a:chOff x="0" y="116632"/>
            <a:chExt cx="9144000" cy="2827015"/>
          </a:xfrm>
        </p:grpSpPr>
        <p:pic>
          <p:nvPicPr>
            <p:cNvPr id="8" name="Picture 2" descr="http://cas.web.cern.ch/cas/CASlogo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435" y="116632"/>
              <a:ext cx="3456115" cy="2208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19"/>
            <p:cNvSpPr txBox="1">
              <a:spLocks noChangeArrowheads="1"/>
            </p:cNvSpPr>
            <p:nvPr/>
          </p:nvSpPr>
          <p:spPr bwMode="auto">
            <a:xfrm>
              <a:off x="0" y="2451204"/>
              <a:ext cx="9144000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med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de-DE" sz="2000" smtClean="0">
                  <a:latin typeface="+mn-lt"/>
                </a:rPr>
                <a:t>Erice, Italy, 19</a:t>
              </a:r>
              <a:r>
                <a:rPr lang="en-US" altLang="de-DE" sz="2000" baseline="30000" smtClean="0">
                  <a:latin typeface="+mn-lt"/>
                </a:rPr>
                <a:t>th</a:t>
              </a:r>
              <a:r>
                <a:rPr lang="en-US" altLang="de-DE" sz="2000" smtClean="0">
                  <a:latin typeface="+mn-lt"/>
                </a:rPr>
                <a:t> - 20</a:t>
              </a:r>
              <a:r>
                <a:rPr lang="en-US" altLang="de-DE" sz="2000" baseline="30000" smtClean="0">
                  <a:latin typeface="+mn-lt"/>
                </a:rPr>
                <a:t>th</a:t>
              </a:r>
              <a:r>
                <a:rPr lang="en-US" altLang="de-DE" sz="2000" smtClean="0">
                  <a:latin typeface="+mn-lt"/>
                </a:rPr>
                <a:t> of March, 2017</a:t>
              </a:r>
              <a:endParaRPr lang="en-US" altLang="de-DE" sz="2000">
                <a:latin typeface="+mn-lt"/>
              </a:endParaRPr>
            </a:p>
          </p:txBody>
        </p:sp>
      </p:grpSp>
      <p:sp>
        <p:nvSpPr>
          <p:cNvPr id="10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03373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68313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Gauss‘ Law for Magnetism in Integral Form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252028" y="1052736"/>
            <a:ext cx="87844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de-DE" sz="1800" dirty="0" smtClean="0">
                <a:latin typeface="+mn-lt"/>
              </a:rPr>
              <a:t>Magnetic flux densities               do not have sources, i.e. they are solely curl fields.</a:t>
            </a:r>
            <a:endParaRPr lang="en-US" altLang="de-DE" sz="1800" dirty="0">
              <a:latin typeface="+mn-lt"/>
            </a:endParaRPr>
          </a:p>
        </p:txBody>
      </p:sp>
      <p:pic>
        <p:nvPicPr>
          <p:cNvPr id="7" name="Grafik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96" y="1142865"/>
            <a:ext cx="624000" cy="22971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911" y="2854635"/>
            <a:ext cx="2131429" cy="920000"/>
          </a:xfrm>
          <a:prstGeom prst="rect">
            <a:avLst/>
          </a:prstGeom>
        </p:spPr>
      </p:pic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4320480" y="3852734"/>
            <a:ext cx="233975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500" smtClean="0">
                <a:latin typeface="+mn-lt"/>
              </a:rPr>
              <a:t>total magnetic flux through Gaussian surface             </a:t>
            </a:r>
          </a:p>
        </p:txBody>
      </p:sp>
      <p:sp>
        <p:nvSpPr>
          <p:cNvPr id="28" name="Rechteck 27"/>
          <p:cNvSpPr/>
          <p:nvPr/>
        </p:nvSpPr>
        <p:spPr>
          <a:xfrm>
            <a:off x="4321202" y="2642535"/>
            <a:ext cx="2339030" cy="18305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66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215516" y="468313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Gauss‘ Law for Magnetism – </a:t>
            </a:r>
          </a:p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from  Integral to Differential  Form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4573230" y="1736812"/>
            <a:ext cx="3743186" cy="11207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973247"/>
            <a:ext cx="1565714" cy="255238"/>
          </a:xfrm>
          <a:prstGeom prst="rect">
            <a:avLst/>
          </a:prstGeom>
        </p:spPr>
      </p:pic>
      <p:sp>
        <p:nvSpPr>
          <p:cNvPr id="42" name="Rechteck 41"/>
          <p:cNvSpPr/>
          <p:nvPr/>
        </p:nvSpPr>
        <p:spPr>
          <a:xfrm>
            <a:off x="4572000" y="4761148"/>
            <a:ext cx="3743186" cy="6480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Gerade Verbindung mit Pfeil 42"/>
          <p:cNvCxnSpPr>
            <a:stCxn id="40" idx="2"/>
            <a:endCxn id="44" idx="0"/>
          </p:cNvCxnSpPr>
          <p:nvPr/>
        </p:nvCxnSpPr>
        <p:spPr>
          <a:xfrm>
            <a:off x="6444823" y="2857516"/>
            <a:ext cx="0" cy="643492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eck 43"/>
          <p:cNvSpPr/>
          <p:nvPr/>
        </p:nvSpPr>
        <p:spPr>
          <a:xfrm>
            <a:off x="4573230" y="3501008"/>
            <a:ext cx="3743186" cy="6480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Gerade Verbindung mit Pfeil 44"/>
          <p:cNvCxnSpPr>
            <a:stCxn id="44" idx="2"/>
            <a:endCxn id="42" idx="0"/>
          </p:cNvCxnSpPr>
          <p:nvPr/>
        </p:nvCxnSpPr>
        <p:spPr>
          <a:xfrm flipH="1">
            <a:off x="6443593" y="4149080"/>
            <a:ext cx="1230" cy="61206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uppieren 45"/>
          <p:cNvGrpSpPr/>
          <p:nvPr/>
        </p:nvGrpSpPr>
        <p:grpSpPr>
          <a:xfrm>
            <a:off x="4824028" y="3645024"/>
            <a:ext cx="2919184" cy="369332"/>
            <a:chOff x="4552676" y="3645024"/>
            <a:chExt cx="2919184" cy="369332"/>
          </a:xfrm>
        </p:grpSpPr>
        <p:sp>
          <p:nvSpPr>
            <p:cNvPr id="47" name="Text Box 3"/>
            <p:cNvSpPr txBox="1">
              <a:spLocks noChangeArrowheads="1"/>
            </p:cNvSpPr>
            <p:nvPr/>
          </p:nvSpPr>
          <p:spPr bwMode="auto">
            <a:xfrm>
              <a:off x="4552676" y="3645024"/>
              <a:ext cx="291918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de-DE" altLang="de-DE" sz="1800" smtClean="0">
                  <a:latin typeface="+mn-lt"/>
                </a:rPr>
                <a:t>for infinitely small volumes </a:t>
              </a:r>
            </a:p>
          </p:txBody>
        </p:sp>
        <p:pic>
          <p:nvPicPr>
            <p:cNvPr id="48" name="Grafik 4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0292" y="3753036"/>
              <a:ext cx="168000" cy="159429"/>
            </a:xfrm>
            <a:prstGeom prst="rect">
              <a:avLst/>
            </a:prstGeom>
          </p:spPr>
        </p:pic>
      </p:grpSp>
      <p:pic>
        <p:nvPicPr>
          <p:cNvPr id="8" name="Grafik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895" y="1988840"/>
            <a:ext cx="2131429" cy="73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74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215516" y="468313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Faraday‘s Law of Induction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252028" y="1052736"/>
            <a:ext cx="87844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de-DE" sz="1800" dirty="0" smtClean="0">
                <a:latin typeface="+mn-lt"/>
              </a:rPr>
              <a:t>Time-dependent magnetic flux densities               generate curled electric field strength              .</a:t>
            </a:r>
            <a:endParaRPr lang="en-US" altLang="de-DE" sz="1800" dirty="0">
              <a:latin typeface="+mn-lt"/>
            </a:endParaRPr>
          </a:p>
        </p:txBody>
      </p:sp>
      <p:pic>
        <p:nvPicPr>
          <p:cNvPr id="63" name="Grafik 6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944" y="1147058"/>
            <a:ext cx="624000" cy="229714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032" y="3137987"/>
            <a:ext cx="4019048" cy="740952"/>
          </a:xfrm>
          <a:prstGeom prst="rect">
            <a:avLst/>
          </a:prstGeom>
        </p:spPr>
      </p:pic>
      <p:sp>
        <p:nvSpPr>
          <p:cNvPr id="65" name="Rechteck 64"/>
          <p:cNvSpPr/>
          <p:nvPr/>
        </p:nvSpPr>
        <p:spPr>
          <a:xfrm>
            <a:off x="3995936" y="2888940"/>
            <a:ext cx="4679290" cy="10801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Grafik 3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717" y="1128793"/>
            <a:ext cx="610286" cy="22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215516" y="468313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Faraday‘s Law of Induction – The Minus Sign (I / II)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35" name="Grafik 3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832" y="2201883"/>
            <a:ext cx="4019048" cy="740952"/>
          </a:xfrm>
          <a:prstGeom prst="rect">
            <a:avLst/>
          </a:prstGeom>
        </p:spPr>
      </p:pic>
      <p:sp>
        <p:nvSpPr>
          <p:cNvPr id="65" name="Rechteck 64"/>
          <p:cNvSpPr/>
          <p:nvPr/>
        </p:nvSpPr>
        <p:spPr>
          <a:xfrm>
            <a:off x="2195736" y="1952836"/>
            <a:ext cx="4679290" cy="10801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329852" y="944724"/>
            <a:ext cx="867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+mn-lt"/>
              </a:rPr>
              <a:t>The </a:t>
            </a:r>
            <a:r>
              <a:rPr lang="en-GB" sz="1800" dirty="0">
                <a:latin typeface="+mn-lt"/>
              </a:rPr>
              <a:t>polarity of the induced </a:t>
            </a:r>
            <a:r>
              <a:rPr lang="en-GB" sz="1800" dirty="0" smtClean="0">
                <a:latin typeface="+mn-lt"/>
              </a:rPr>
              <a:t>electric field strength </a:t>
            </a:r>
            <a:r>
              <a:rPr lang="en-GB" sz="1800" dirty="0">
                <a:latin typeface="+mn-lt"/>
              </a:rPr>
              <a:t>is such that it tends to produce a current </a:t>
            </a:r>
            <a:r>
              <a:rPr lang="en-GB" sz="1800" dirty="0" smtClean="0">
                <a:latin typeface="+mn-lt"/>
              </a:rPr>
              <a:t>that creates </a:t>
            </a:r>
            <a:r>
              <a:rPr lang="en-GB" sz="1800" dirty="0">
                <a:latin typeface="+mn-lt"/>
              </a:rPr>
              <a:t>a magnetic flux to oppose the change in magnetic flux through the </a:t>
            </a:r>
            <a:r>
              <a:rPr lang="en-GB" sz="1800" dirty="0" smtClean="0">
                <a:latin typeface="+mn-lt"/>
              </a:rPr>
              <a:t>area enclosed </a:t>
            </a:r>
            <a:r>
              <a:rPr lang="en-GB" sz="1800" dirty="0">
                <a:latin typeface="+mn-lt"/>
              </a:rPr>
              <a:t>by the current </a:t>
            </a:r>
            <a:r>
              <a:rPr lang="en-GB" sz="1800" dirty="0" smtClean="0">
                <a:latin typeface="+mn-lt"/>
              </a:rPr>
              <a:t>loop. This is known as Lenz’s Law.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196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79512" y="5498428"/>
            <a:ext cx="88924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solidFill>
                  <a:srgbClr val="FF0000"/>
                </a:solidFill>
                <a:latin typeface="+mn-lt"/>
              </a:rPr>
              <a:t>The minus sign in the induction law is also required for Maxwell‘s equation to be energy conserving!</a:t>
            </a:r>
            <a:endParaRPr lang="en-US" altLang="de-DE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pic>
        <p:nvPicPr>
          <p:cNvPr id="35" name="Grafik 3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832" y="2129875"/>
            <a:ext cx="4019048" cy="740952"/>
          </a:xfrm>
          <a:prstGeom prst="rect">
            <a:avLst/>
          </a:prstGeom>
        </p:spPr>
      </p:pic>
      <p:sp>
        <p:nvSpPr>
          <p:cNvPr id="65" name="Rechteck 64"/>
          <p:cNvSpPr/>
          <p:nvPr/>
        </p:nvSpPr>
        <p:spPr>
          <a:xfrm>
            <a:off x="2195736" y="1880828"/>
            <a:ext cx="4679290" cy="10801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329852" y="944724"/>
            <a:ext cx="867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+mn-lt"/>
              </a:rPr>
              <a:t>The polarity of the induced electric field strength is such that it tends to produce a current that creates a magnetic flux to oppose the change in magnetic flux through the area enclosed by the current loop</a:t>
            </a:r>
            <a:r>
              <a:rPr lang="en-US" sz="1800" dirty="0">
                <a:latin typeface="+mn-lt"/>
              </a:rPr>
              <a:t>. This is known as Lenz’s Law.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215516" y="468313"/>
            <a:ext cx="8676964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Faraday‘s Law of Induction – The Minus Sign (II / II)</a:t>
            </a:r>
            <a:endParaRPr lang="en-GB" altLang="de-DE" b="1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215516" y="468313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Faraday‘s Law of </a:t>
            </a:r>
            <a:r>
              <a:rPr lang="de-DE" altLang="de-DE" b="1">
                <a:solidFill>
                  <a:srgbClr val="003399"/>
                </a:solidFill>
              </a:rPr>
              <a:t>Induction –</a:t>
            </a:r>
          </a:p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from Integral to Differential Form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35" name="Grafik 3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274" y="2042183"/>
            <a:ext cx="4019048" cy="740952"/>
          </a:xfrm>
          <a:prstGeom prst="rect">
            <a:avLst/>
          </a:prstGeom>
        </p:spPr>
      </p:pic>
      <p:sp>
        <p:nvSpPr>
          <p:cNvPr id="65" name="Rechteck 64"/>
          <p:cNvSpPr/>
          <p:nvPr/>
        </p:nvSpPr>
        <p:spPr>
          <a:xfrm>
            <a:off x="4105178" y="1793136"/>
            <a:ext cx="4679290" cy="10801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978" y="4905164"/>
            <a:ext cx="2760000" cy="533333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>
          <a:xfrm>
            <a:off x="4572000" y="4761148"/>
            <a:ext cx="3743186" cy="8280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4573230" y="3501008"/>
            <a:ext cx="3743186" cy="6480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Gerade Verbindung mit Pfeil 27"/>
          <p:cNvCxnSpPr>
            <a:stCxn id="27" idx="2"/>
            <a:endCxn id="25" idx="0"/>
          </p:cNvCxnSpPr>
          <p:nvPr/>
        </p:nvCxnSpPr>
        <p:spPr>
          <a:xfrm flipH="1">
            <a:off x="6443593" y="4149080"/>
            <a:ext cx="1230" cy="61206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4824028" y="3645024"/>
            <a:ext cx="29191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de-DE" sz="1800" dirty="0" smtClean="0">
                <a:latin typeface="+mn-lt"/>
              </a:rPr>
              <a:t>for infinitely small areas </a:t>
            </a:r>
          </a:p>
        </p:txBody>
      </p:sp>
      <p:pic>
        <p:nvPicPr>
          <p:cNvPr id="12" name="Grafik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644" y="3753036"/>
            <a:ext cx="138857" cy="156000"/>
          </a:xfrm>
          <a:prstGeom prst="rect">
            <a:avLst/>
          </a:prstGeom>
        </p:spPr>
      </p:pic>
      <p:cxnSp>
        <p:nvCxnSpPr>
          <p:cNvPr id="32" name="Gerade Verbindung mit Pfeil 31"/>
          <p:cNvCxnSpPr/>
          <p:nvPr/>
        </p:nvCxnSpPr>
        <p:spPr>
          <a:xfrm flipH="1">
            <a:off x="6442978" y="2888940"/>
            <a:ext cx="1230" cy="61206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01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215516" y="468313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Ampère‘s Law with Maxwell‘s Extension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035" y="1412776"/>
            <a:ext cx="642857" cy="229714"/>
          </a:xfrm>
          <a:prstGeom prst="rect">
            <a:avLst/>
          </a:prstGeom>
        </p:spPr>
      </p:pic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252028" y="1052736"/>
            <a:ext cx="87844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de-DE" sz="1800" dirty="0" smtClean="0">
                <a:latin typeface="+mn-lt"/>
              </a:rPr>
              <a:t>Electric currents              and time-dependent electric displacement currents                    generate curled magnetic field strengths              .</a:t>
            </a:r>
            <a:endParaRPr lang="en-US" altLang="de-DE" sz="1800" dirty="0">
              <a:latin typeface="+mn-lt"/>
            </a:endParaRPr>
          </a:p>
        </p:txBody>
      </p:sp>
      <p:pic>
        <p:nvPicPr>
          <p:cNvPr id="8" name="Grafik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47058"/>
            <a:ext cx="577714" cy="22971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769" y="3068960"/>
            <a:ext cx="5186667" cy="754286"/>
          </a:xfrm>
          <a:prstGeom prst="rect">
            <a:avLst/>
          </a:prstGeom>
        </p:spPr>
      </p:pic>
      <p:sp>
        <p:nvSpPr>
          <p:cNvPr id="65" name="Rechteck 64"/>
          <p:cNvSpPr/>
          <p:nvPr/>
        </p:nvSpPr>
        <p:spPr>
          <a:xfrm>
            <a:off x="3637710" y="2888940"/>
            <a:ext cx="5398786" cy="10612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236" y="1011755"/>
            <a:ext cx="891429" cy="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4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215516" y="468313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>
                <a:solidFill>
                  <a:srgbClr val="003399"/>
                </a:solidFill>
              </a:rPr>
              <a:t>Ampère‘s Law with Maxwell‘s </a:t>
            </a:r>
            <a:r>
              <a:rPr lang="de-DE" altLang="de-DE" b="1" smtClean="0">
                <a:solidFill>
                  <a:srgbClr val="003399"/>
                </a:solidFill>
              </a:rPr>
              <a:t>Extension</a:t>
            </a:r>
            <a:r>
              <a:rPr lang="en-GB" altLang="de-DE" b="1" smtClean="0">
                <a:solidFill>
                  <a:srgbClr val="003399"/>
                </a:solidFill>
              </a:rPr>
              <a:t> </a:t>
            </a:r>
            <a:r>
              <a:rPr lang="de-DE" altLang="de-DE" b="1" smtClean="0">
                <a:solidFill>
                  <a:srgbClr val="003399"/>
                </a:solidFill>
              </a:rPr>
              <a:t>–</a:t>
            </a:r>
            <a:endParaRPr lang="de-DE" altLang="de-DE" b="1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from Integral to Differential Form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430" y="4908527"/>
            <a:ext cx="3594286" cy="533333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>
          <a:xfrm>
            <a:off x="4391980" y="4761148"/>
            <a:ext cx="3743186" cy="8280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4393210" y="3501008"/>
            <a:ext cx="3743186" cy="6480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Gerade Verbindung mit Pfeil 27"/>
          <p:cNvCxnSpPr>
            <a:stCxn id="27" idx="2"/>
            <a:endCxn id="25" idx="0"/>
          </p:cNvCxnSpPr>
          <p:nvPr/>
        </p:nvCxnSpPr>
        <p:spPr>
          <a:xfrm flipH="1">
            <a:off x="6263573" y="4149080"/>
            <a:ext cx="1230" cy="61206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4644008" y="3645024"/>
            <a:ext cx="29191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de-DE" sz="1800" dirty="0" smtClean="0">
                <a:latin typeface="+mn-lt"/>
              </a:rPr>
              <a:t>for infinitely small areas </a:t>
            </a:r>
          </a:p>
        </p:txBody>
      </p:sp>
      <p:pic>
        <p:nvPicPr>
          <p:cNvPr id="12" name="Grafik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624" y="3753036"/>
            <a:ext cx="138857" cy="156000"/>
          </a:xfrm>
          <a:prstGeom prst="rect">
            <a:avLst/>
          </a:prstGeom>
        </p:spPr>
      </p:pic>
      <p:cxnSp>
        <p:nvCxnSpPr>
          <p:cNvPr id="32" name="Gerade Verbindung mit Pfeil 31"/>
          <p:cNvCxnSpPr/>
          <p:nvPr/>
        </p:nvCxnSpPr>
        <p:spPr>
          <a:xfrm flipH="1">
            <a:off x="6228184" y="2888940"/>
            <a:ext cx="1230" cy="61206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Grafik 2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645" y="1966526"/>
            <a:ext cx="5186667" cy="754286"/>
          </a:xfrm>
          <a:prstGeom prst="rect">
            <a:avLst/>
          </a:prstGeom>
        </p:spPr>
      </p:pic>
      <p:sp>
        <p:nvSpPr>
          <p:cNvPr id="65" name="Rechteck 64"/>
          <p:cNvSpPr/>
          <p:nvPr/>
        </p:nvSpPr>
        <p:spPr>
          <a:xfrm>
            <a:off x="3599892" y="1793136"/>
            <a:ext cx="5400600" cy="10801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8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468313"/>
            <a:ext cx="9144000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altLang="de-DE" b="1" smtClean="0">
                <a:solidFill>
                  <a:srgbClr val="003399"/>
                </a:solidFill>
              </a:rPr>
              <a:t>Maxwell‘s Equations in their Differential Representation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6" name="Picture 3" descr="D:\GIF-Bilder\MAXWELL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320" y="1340768"/>
            <a:ext cx="3102724" cy="4406717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17" y="2097088"/>
            <a:ext cx="5272477" cy="2808076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143508" y="1340767"/>
            <a:ext cx="5544616" cy="44067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340767"/>
            <a:ext cx="3113900" cy="4176465"/>
          </a:xfrm>
          <a:prstGeom prst="rect">
            <a:avLst/>
          </a:prstGeom>
        </p:spPr>
      </p:pic>
      <p:sp>
        <p:nvSpPr>
          <p:cNvPr id="14" name="Rechteck 10"/>
          <p:cNvSpPr/>
          <p:nvPr/>
        </p:nvSpPr>
        <p:spPr>
          <a:xfrm>
            <a:off x="1619672" y="5877272"/>
            <a:ext cx="7362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+mn-lt"/>
              </a:rPr>
              <a:t>Figure: https://upload.wikimedia.org/wikipedia/commons/thumb/1/1e/James_Clerk_Maxwell_big.jpg/390px-James_Clerk_Maxwell_big.jpg</a:t>
            </a:r>
          </a:p>
        </p:txBody>
      </p:sp>
    </p:spTree>
    <p:extLst>
      <p:ext uri="{BB962C8B-B14F-4D97-AF65-F5344CB8AC3E}">
        <p14:creationId xmlns:p14="http://schemas.microsoft.com/office/powerpoint/2010/main" val="81769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The Divergence Operator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51520" y="1131050"/>
            <a:ext cx="8640961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The divergence operator                           measures the source strength of the vector field                 in that point </a:t>
            </a:r>
          </a:p>
          <a:p>
            <a:endParaRPr lang="en-US" altLang="de-DE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In some textbooks the divergence is denoted by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de-DE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The divergence acts on a </a:t>
            </a:r>
            <a:r>
              <a:rPr lang="en-US" altLang="de-DE" sz="1800" dirty="0" smtClean="0">
                <a:solidFill>
                  <a:srgbClr val="FF0000"/>
                </a:solidFill>
                <a:latin typeface="+mn-lt"/>
              </a:rPr>
              <a:t>vector field</a:t>
            </a:r>
            <a:r>
              <a:rPr lang="en-US" altLang="de-DE" sz="1800" dirty="0" smtClean="0">
                <a:latin typeface="+mn-lt"/>
              </a:rPr>
              <a:t> and gives back a </a:t>
            </a:r>
            <a:r>
              <a:rPr lang="en-US" altLang="de-DE" sz="1800" dirty="0" smtClean="0">
                <a:solidFill>
                  <a:srgbClr val="FF0000"/>
                </a:solidFill>
                <a:latin typeface="+mn-lt"/>
              </a:rPr>
              <a:t>scalar field</a:t>
            </a:r>
            <a:r>
              <a:rPr lang="en-US" altLang="de-DE" sz="1800" dirty="0" smtClean="0">
                <a:latin typeface="+mn-lt"/>
              </a:rPr>
              <a:t>, i.e. the source strength!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de-DE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In Cartesian coordinates, the divergence is defined in terms of:</a:t>
            </a:r>
          </a:p>
          <a:p>
            <a:endParaRPr lang="en-US" altLang="de-DE" sz="1800" dirty="0" smtClean="0">
              <a:latin typeface="+mn-lt"/>
            </a:endParaRPr>
          </a:p>
        </p:txBody>
      </p:sp>
      <p:pic>
        <p:nvPicPr>
          <p:cNvPr id="33" name="Grafik 3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364" y="1232970"/>
            <a:ext cx="1232572" cy="229714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353" y="1232970"/>
            <a:ext cx="881143" cy="229714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944" y="2047787"/>
            <a:ext cx="1232572" cy="229714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43" y="3555929"/>
            <a:ext cx="7596001" cy="521143"/>
          </a:xfrm>
          <a:prstGeom prst="rect">
            <a:avLst/>
          </a:prstGeom>
        </p:spPr>
      </p:pic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63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8313" y="468313"/>
            <a:ext cx="8316912" cy="401643"/>
          </a:xfrm>
          <a:prstGeom prst="rect">
            <a:avLst/>
          </a:prstGeom>
          <a:noFill/>
          <a:ln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altLang="de-DE" b="1" smtClean="0"/>
              <a:t>Overview</a:t>
            </a:r>
            <a:endParaRPr lang="en-GB" altLang="de-DE" b="1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14413" y="1403350"/>
            <a:ext cx="7118350" cy="4401914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Maxwell’s equations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Electromagnetic fields in different materials - material equations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Electrostatic fields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Magnetostatic fields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Electromagnetic waves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Field attenuation in conductors</a:t>
            </a:r>
            <a:endParaRPr lang="en-US" altLang="de-DE" sz="1800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15434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The Divergence Operator – A 2D Example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76" y="1900260"/>
            <a:ext cx="3568792" cy="343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316" y="1555384"/>
            <a:ext cx="1016571" cy="229714"/>
          </a:xfrm>
          <a:prstGeom prst="rect">
            <a:avLst/>
          </a:prstGeom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71" y="1894488"/>
            <a:ext cx="3534613" cy="3416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981" y="1535386"/>
            <a:ext cx="663429" cy="229714"/>
          </a:xfrm>
          <a:prstGeom prst="rect">
            <a:avLst/>
          </a:prstGeom>
        </p:spPr>
      </p:pic>
      <p:sp>
        <p:nvSpPr>
          <p:cNvPr id="17" name="Pfeil nach links und rechts 16"/>
          <p:cNvSpPr/>
          <p:nvPr/>
        </p:nvSpPr>
        <p:spPr>
          <a:xfrm>
            <a:off x="3995936" y="3424322"/>
            <a:ext cx="1148426" cy="357123"/>
          </a:xfrm>
          <a:prstGeom prst="leftRightArrow">
            <a:avLst>
              <a:gd name="adj1" fmla="val 44004"/>
              <a:gd name="adj2" fmla="val 799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1151620" y="1444134"/>
            <a:ext cx="1253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+mn-lt"/>
              </a:rPr>
              <a:t>v</a:t>
            </a:r>
            <a:r>
              <a:rPr lang="en-GB" sz="1800" dirty="0" smtClean="0">
                <a:latin typeface="+mn-lt"/>
              </a:rPr>
              <a:t>ector field</a:t>
            </a:r>
            <a:endParaRPr lang="en-GB" sz="1800" dirty="0"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907177" y="1444134"/>
            <a:ext cx="12507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+mn-lt"/>
              </a:rPr>
              <a:t>s</a:t>
            </a:r>
            <a:r>
              <a:rPr lang="en-GB" sz="1800" dirty="0" smtClean="0">
                <a:latin typeface="+mn-lt"/>
              </a:rPr>
              <a:t>calar field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454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368660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The Curl Operator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143000" y="1016732"/>
            <a:ext cx="889248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The curl operator                             measures the rotation of  a vector field                   in that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de-DE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In some textbooks the curl (or rotation) is denoted by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de-DE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The curl operator acts on a </a:t>
            </a:r>
            <a:r>
              <a:rPr lang="en-US" altLang="de-DE" sz="1800" dirty="0" smtClean="0">
                <a:solidFill>
                  <a:srgbClr val="FF0000"/>
                </a:solidFill>
                <a:latin typeface="+mn-lt"/>
              </a:rPr>
              <a:t>vector field</a:t>
            </a:r>
            <a:r>
              <a:rPr lang="en-US" altLang="de-DE" sz="1800" dirty="0" smtClean="0">
                <a:latin typeface="+mn-lt"/>
              </a:rPr>
              <a:t> and gives back a </a:t>
            </a:r>
            <a:r>
              <a:rPr lang="en-US" altLang="de-DE" sz="1800" dirty="0" smtClean="0">
                <a:solidFill>
                  <a:srgbClr val="FF0000"/>
                </a:solidFill>
                <a:latin typeface="+mn-lt"/>
              </a:rPr>
              <a:t>vector field</a:t>
            </a:r>
            <a:r>
              <a:rPr lang="en-US" altLang="de-DE" sz="1800" dirty="0" smtClean="0">
                <a:latin typeface="+mn-lt"/>
              </a:rPr>
              <a:t>, i.e. the curl strength!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de-DE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In Cartesian coordinates, the curl is defined in terms of:</a:t>
            </a:r>
          </a:p>
          <a:p>
            <a:endParaRPr lang="en-US" altLang="de-DE" sz="1800" dirty="0" smtClean="0">
              <a:latin typeface="+mn-lt"/>
            </a:endParaRPr>
          </a:p>
        </p:txBody>
      </p:sp>
      <p:pic>
        <p:nvPicPr>
          <p:cNvPr id="5" name="Grafik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154" y="1118652"/>
            <a:ext cx="1345714" cy="229714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193" y="1111054"/>
            <a:ext cx="881143" cy="22971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045" y="1650584"/>
            <a:ext cx="1301143" cy="22971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25" y="3183921"/>
            <a:ext cx="7284001" cy="831429"/>
          </a:xfrm>
          <a:prstGeom prst="rect">
            <a:avLst/>
          </a:prstGeom>
        </p:spPr>
      </p:pic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924" y="4509120"/>
            <a:ext cx="3558858" cy="90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97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The Curl Operator – A 3D Example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" name="Grafik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172" y="1478878"/>
            <a:ext cx="1345714" cy="22971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97" y="1468024"/>
            <a:ext cx="881143" cy="229714"/>
          </a:xfrm>
          <a:prstGeom prst="rect">
            <a:avLst/>
          </a:prstGeom>
        </p:spPr>
      </p:pic>
      <p:sp>
        <p:nvSpPr>
          <p:cNvPr id="17" name="Pfeil nach links und rechts 16"/>
          <p:cNvSpPr/>
          <p:nvPr/>
        </p:nvSpPr>
        <p:spPr>
          <a:xfrm>
            <a:off x="3995936" y="3424322"/>
            <a:ext cx="1148426" cy="357123"/>
          </a:xfrm>
          <a:prstGeom prst="leftRightArrow">
            <a:avLst>
              <a:gd name="adj1" fmla="val 44004"/>
              <a:gd name="adj2" fmla="val 799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1151620" y="1376772"/>
            <a:ext cx="1253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+mn-lt"/>
              </a:rPr>
              <a:t>v</a:t>
            </a:r>
            <a:r>
              <a:rPr lang="en-GB" sz="1800" dirty="0" smtClean="0">
                <a:latin typeface="+mn-lt"/>
              </a:rPr>
              <a:t>ector field</a:t>
            </a:r>
            <a:endParaRPr lang="en-GB" sz="1800" dirty="0">
              <a:latin typeface="+mn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5976156" y="1376772"/>
            <a:ext cx="1181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+mn-lt"/>
              </a:rPr>
              <a:t>v</a:t>
            </a:r>
            <a:r>
              <a:rPr lang="en-GB" sz="1800" dirty="0" smtClean="0">
                <a:latin typeface="+mn-lt"/>
              </a:rPr>
              <a:t>ector field</a:t>
            </a:r>
            <a:endParaRPr lang="en-GB" sz="1800" dirty="0">
              <a:latin typeface="+mn-lt"/>
            </a:endParaRPr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1" y="1813466"/>
            <a:ext cx="342900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816" y="1895579"/>
            <a:ext cx="342900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53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3021617"/>
            <a:ext cx="9143999" cy="73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de-DE" altLang="de-DE" sz="3200" b="1" smtClean="0">
                <a:solidFill>
                  <a:srgbClr val="004A99"/>
                </a:solidFill>
                <a:latin typeface="+mj-lt"/>
              </a:rPr>
              <a:t>Electromagnetic Fields in Materials</a:t>
            </a:r>
            <a:endParaRPr lang="de-DE" altLang="de-DE" sz="3200" b="1" dirty="0">
              <a:solidFill>
                <a:srgbClr val="004A99"/>
              </a:solidFill>
              <a:latin typeface="+mj-lt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9978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Electric Fields in Matter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1" name="Gruppieren 20"/>
          <p:cNvGrpSpPr/>
          <p:nvPr/>
        </p:nvGrpSpPr>
        <p:grpSpPr>
          <a:xfrm>
            <a:off x="5796136" y="3646768"/>
            <a:ext cx="2822647" cy="1008113"/>
            <a:chOff x="5493768" y="1988839"/>
            <a:chExt cx="2822647" cy="1008113"/>
          </a:xfrm>
        </p:grpSpPr>
        <p:pic>
          <p:nvPicPr>
            <p:cNvPr id="17" name="Grafik 1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1663" y="2206609"/>
              <a:ext cx="2166857" cy="572572"/>
            </a:xfrm>
            <a:prstGeom prst="rect">
              <a:avLst/>
            </a:prstGeom>
          </p:spPr>
        </p:pic>
        <p:sp>
          <p:nvSpPr>
            <p:cNvPr id="24" name="Rechteck 23"/>
            <p:cNvSpPr/>
            <p:nvPr/>
          </p:nvSpPr>
          <p:spPr>
            <a:xfrm>
              <a:off x="5493768" y="1988839"/>
              <a:ext cx="2822647" cy="100811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359532" y="908720"/>
            <a:ext cx="6589680" cy="1754326"/>
            <a:chOff x="359532" y="908720"/>
            <a:chExt cx="6589680" cy="1754326"/>
          </a:xfrm>
        </p:grpSpPr>
        <p:sp>
          <p:nvSpPr>
            <p:cNvPr id="12" name="Rechteck 11"/>
            <p:cNvSpPr/>
            <p:nvPr/>
          </p:nvSpPr>
          <p:spPr>
            <a:xfrm>
              <a:off x="359532" y="908720"/>
              <a:ext cx="658968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dirty="0" smtClean="0">
                  <a:latin typeface="+mn-lt"/>
                </a:rPr>
                <a:t>Materials can be polarized by applied electric fields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dirty="0" smtClean="0">
                  <a:latin typeface="+mn-lt"/>
                </a:rPr>
                <a:t>The polarization           is in fact a displacement           of electric charges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dirty="0" smtClean="0">
                  <a:latin typeface="+mn-lt"/>
                </a:rPr>
                <a:t>Permittivity of free space: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dirty="0" smtClean="0">
                  <a:latin typeface="+mn-lt"/>
                </a:rPr>
                <a:t>Relative permittivity: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800" dirty="0" smtClean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800" dirty="0" smtClean="0">
                <a:latin typeface="+mn-lt"/>
              </a:endParaRPr>
            </a:p>
          </p:txBody>
        </p:sp>
        <p:pic>
          <p:nvPicPr>
            <p:cNvPr id="18" name="Grafik 17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7724" y="983157"/>
              <a:ext cx="426857" cy="229714"/>
            </a:xfrm>
            <a:prstGeom prst="rect">
              <a:avLst/>
            </a:prstGeom>
          </p:spPr>
        </p:pic>
        <p:pic>
          <p:nvPicPr>
            <p:cNvPr id="19" name="Grafik 18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1261440"/>
              <a:ext cx="456000" cy="229714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4223" y="1268760"/>
              <a:ext cx="433714" cy="229714"/>
            </a:xfrm>
            <a:prstGeom prst="rect">
              <a:avLst/>
            </a:prstGeom>
          </p:spPr>
        </p:pic>
        <p:pic>
          <p:nvPicPr>
            <p:cNvPr id="35" name="Grafik 3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9314" y="1518897"/>
              <a:ext cx="2369143" cy="258857"/>
            </a:xfrm>
            <a:prstGeom prst="rect">
              <a:avLst/>
            </a:prstGeom>
          </p:spPr>
        </p:pic>
        <p:pic>
          <p:nvPicPr>
            <p:cNvPr id="31" name="Grafik 30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9925" y="1794685"/>
              <a:ext cx="1268572" cy="2382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458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Magnetic Fields in Matter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Grafik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928" y="5086929"/>
            <a:ext cx="2286857" cy="572572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359532" y="908720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Materials can be magnetized by applied magnetic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The magnetization           is in fact a change of the orientation of magnetic dipoles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Permeability of free space: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Relative permeability: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</p:txBody>
      </p:sp>
      <p:pic>
        <p:nvPicPr>
          <p:cNvPr id="14" name="Grafik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54" y="983157"/>
            <a:ext cx="442286" cy="22971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804" y="1271600"/>
            <a:ext cx="504000" cy="229714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492" y="1518897"/>
            <a:ext cx="2156572" cy="260571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777" y="1794685"/>
            <a:ext cx="1301143" cy="252000"/>
          </a:xfrm>
          <a:prstGeom prst="rect">
            <a:avLst/>
          </a:prstGeom>
        </p:spPr>
      </p:pic>
      <p:sp>
        <p:nvSpPr>
          <p:cNvPr id="24" name="Rechteck 23"/>
          <p:cNvSpPr/>
          <p:nvPr/>
        </p:nvSpPr>
        <p:spPr>
          <a:xfrm>
            <a:off x="6124032" y="4869159"/>
            <a:ext cx="2822647" cy="10081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12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Some Remarks in Material Modelling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87524" y="893033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n-lt"/>
              </a:rPr>
              <a:t>Often it is not sufficient to consider the material parameters as constants, because matter can be</a:t>
            </a:r>
          </a:p>
          <a:p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inhomogeneous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dispersive, so that the material parameters are complex-valued and frequency-dependent: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anisotropic (directional dependent), so that the material parameters become tensors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non-linear (and can have a hysteresis in addition), so that the material parameters are functions on the field strength itself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</p:txBody>
      </p:sp>
      <p:pic>
        <p:nvPicPr>
          <p:cNvPr id="15" name="Grafik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04" y="3147566"/>
            <a:ext cx="1124571" cy="231429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056" y="3125281"/>
            <a:ext cx="1186286" cy="276000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376" y="4228361"/>
            <a:ext cx="2682857" cy="821143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205401"/>
            <a:ext cx="2806286" cy="821143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441" y="5932952"/>
            <a:ext cx="1040572" cy="229714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93" y="5910667"/>
            <a:ext cx="1136572" cy="229714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06" y="2007471"/>
            <a:ext cx="977143" cy="229714"/>
          </a:xfrm>
          <a:prstGeom prst="rect">
            <a:avLst/>
          </a:prstGeom>
        </p:spPr>
      </p:pic>
      <p:pic>
        <p:nvPicPr>
          <p:cNvPr id="40" name="Grafik 3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056" y="1985185"/>
            <a:ext cx="1038857" cy="22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41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3021617"/>
            <a:ext cx="9143999" cy="73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de-DE" altLang="de-DE" sz="3200" b="1" smtClean="0">
                <a:solidFill>
                  <a:srgbClr val="004A99"/>
                </a:solidFill>
                <a:latin typeface="+mj-lt"/>
              </a:rPr>
              <a:t>Electrostatics</a:t>
            </a:r>
            <a:endParaRPr lang="de-DE" altLang="de-DE" sz="3200" b="1" dirty="0">
              <a:solidFill>
                <a:srgbClr val="004A99"/>
              </a:solidFill>
              <a:latin typeface="+mj-lt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92854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Shape 1"/>
          <p:cNvSpPr txBox="1"/>
          <p:nvPr/>
        </p:nvSpPr>
        <p:spPr>
          <a:xfrm>
            <a:off x="468360" y="468360"/>
            <a:ext cx="8316720" cy="401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DE" sz="2200" b="1" strike="noStrike" spc="-1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Electrostatics – Maxwell Simplifications</a:t>
            </a:r>
            <a:endParaRPr lang="de-DE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438670" y="1165949"/>
            <a:ext cx="3346771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de-DE" sz="1800" dirty="0" smtClean="0">
                <a:latin typeface="+mn-lt"/>
              </a:rPr>
              <a:t>The electric field is curl-free</a:t>
            </a:r>
            <a:endParaRPr lang="en-US" altLang="de-DE" sz="1800" b="0" dirty="0">
              <a:latin typeface="+mn-lt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438671" y="1862280"/>
            <a:ext cx="3346770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de-DE" sz="1800" dirty="0" smtClean="0">
                <a:latin typeface="+mn-lt"/>
              </a:rPr>
              <a:t>Gauss‘ law of electricity:</a:t>
            </a:r>
          </a:p>
          <a:p>
            <a:r>
              <a:rPr lang="en-US" altLang="de-DE" sz="1800" b="0" dirty="0" smtClean="0">
                <a:latin typeface="+mn-lt"/>
              </a:rPr>
              <a:t>The divergence of the electric flux density is equal to the charge density</a:t>
            </a:r>
            <a:endParaRPr lang="en-US" altLang="de-DE" sz="1800" b="0" dirty="0">
              <a:latin typeface="+mn-lt"/>
            </a:endParaRPr>
          </a:p>
        </p:txBody>
      </p:sp>
      <p:pic>
        <p:nvPicPr>
          <p:cNvPr id="13" name="Grafik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700" y="1460908"/>
            <a:ext cx="2184000" cy="1140000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1079612" y="1340768"/>
            <a:ext cx="3653031" cy="1372834"/>
          </a:xfrm>
          <a:prstGeom prst="rect">
            <a:avLst/>
          </a:prstGeom>
          <a:noFill/>
          <a:ln>
            <a:solidFill>
              <a:srgbClr val="004A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468360" y="3214717"/>
            <a:ext cx="831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+mn-lt"/>
              </a:rPr>
              <a:t>Due to the electric field being curl-free it can be expressed as negative gradient of an arbitrary </a:t>
            </a:r>
            <a:r>
              <a:rPr lang="en-GB" sz="1800" dirty="0" smtClean="0">
                <a:latin typeface="+mn-lt"/>
              </a:rPr>
              <a:t>scalar potential </a:t>
            </a:r>
            <a:endParaRPr lang="en-GB" sz="1800" dirty="0">
              <a:latin typeface="+mn-lt"/>
            </a:endParaRPr>
          </a:p>
        </p:txBody>
      </p:sp>
      <p:pic>
        <p:nvPicPr>
          <p:cNvPr id="16" name="Grafik 1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656" y="4135390"/>
            <a:ext cx="1518857" cy="229714"/>
          </a:xfrm>
          <a:prstGeom prst="rect">
            <a:avLst/>
          </a:prstGeom>
        </p:spPr>
      </p:pic>
      <p:sp>
        <p:nvSpPr>
          <p:cNvPr id="17" name="TextShape 5"/>
          <p:cNvSpPr txBox="1"/>
          <p:nvPr/>
        </p:nvSpPr>
        <p:spPr>
          <a:xfrm>
            <a:off x="609600" y="4397405"/>
            <a:ext cx="8229240" cy="10838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With this approach, we can ensure that Faraday’s law of induction holds for the static electric field:</a:t>
            </a:r>
          </a:p>
        </p:txBody>
      </p:sp>
      <p:pic>
        <p:nvPicPr>
          <p:cNvPr id="18" name="Grafik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20" y="5481228"/>
            <a:ext cx="2900572" cy="22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5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  <p:bldP spid="15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TextShape 1"/>
          <p:cNvSpPr txBox="1"/>
          <p:nvPr/>
        </p:nvSpPr>
        <p:spPr>
          <a:xfrm>
            <a:off x="468360" y="468360"/>
            <a:ext cx="8316720" cy="401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DE" sz="2200" b="1" strike="noStrike" spc="-1" dirty="0" err="1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Electrostatics</a:t>
            </a:r>
            <a:r>
              <a:rPr lang="de-DE" sz="2200" b="1" strike="noStrike" spc="-1" dirty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 – </a:t>
            </a:r>
            <a:r>
              <a:rPr lang="de-DE" sz="2200" b="1" strike="noStrike" spc="-1" dirty="0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Derivation </a:t>
            </a:r>
            <a:r>
              <a:rPr lang="de-DE" sz="2200" b="1" strike="noStrike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of</a:t>
            </a:r>
            <a:r>
              <a:rPr lang="de-DE" sz="2200" b="1" strike="noStrike" spc="-1" dirty="0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 </a:t>
            </a:r>
            <a:r>
              <a:rPr lang="de-DE" sz="2200" b="1" strike="noStrike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Poisson‘s</a:t>
            </a:r>
            <a:r>
              <a:rPr lang="de-DE" sz="2200" b="1" strike="noStrike" spc="-1" dirty="0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 </a:t>
            </a:r>
            <a:r>
              <a:rPr lang="de-DE" sz="2200" b="1" strike="noStrike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equation</a:t>
            </a:r>
            <a:endParaRPr lang="de-DE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67544" y="980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800" dirty="0">
                <a:latin typeface="+mn-lt"/>
              </a:rPr>
              <a:t>Starting </a:t>
            </a:r>
            <a:r>
              <a:rPr lang="en-GB" sz="1800" dirty="0" smtClean="0">
                <a:latin typeface="+mn-lt"/>
              </a:rPr>
              <a:t>with Gauss’ </a:t>
            </a:r>
            <a:r>
              <a:rPr lang="en-GB" sz="1800" dirty="0">
                <a:latin typeface="+mn-lt"/>
              </a:rPr>
              <a:t>law of electricity</a:t>
            </a:r>
          </a:p>
        </p:txBody>
      </p:sp>
      <p:pic>
        <p:nvPicPr>
          <p:cNvPr id="24" name="Grafik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615" y="1664804"/>
            <a:ext cx="1515429" cy="229714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>
          <a:xfrm>
            <a:off x="575556" y="2182505"/>
            <a:ext cx="5868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we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employ the material equation for </a:t>
            </a:r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electric fields and assume that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the permittivity </a:t>
            </a:r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                   is homogeneous:</a:t>
            </a:r>
            <a:endParaRPr lang="en-US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pic>
        <p:nvPicPr>
          <p:cNvPr id="26" name="Grafik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892" y="2924944"/>
            <a:ext cx="1536000" cy="488571"/>
          </a:xfrm>
          <a:prstGeom prst="rect">
            <a:avLst/>
          </a:prstGeom>
        </p:spPr>
      </p:pic>
      <p:sp>
        <p:nvSpPr>
          <p:cNvPr id="27" name="Rechteck 26"/>
          <p:cNvSpPr/>
          <p:nvPr/>
        </p:nvSpPr>
        <p:spPr>
          <a:xfrm>
            <a:off x="539552" y="3645024"/>
            <a:ext cx="8245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+mn-lt"/>
              </a:rPr>
              <a:t>Next, we express the </a:t>
            </a:r>
            <a:r>
              <a:rPr lang="en-GB" sz="1800" dirty="0">
                <a:latin typeface="+mn-lt"/>
              </a:rPr>
              <a:t>electric field </a:t>
            </a:r>
            <a:r>
              <a:rPr lang="en-GB" sz="1800" dirty="0" smtClean="0">
                <a:latin typeface="+mn-lt"/>
              </a:rPr>
              <a:t>in terms of the </a:t>
            </a:r>
            <a:r>
              <a:rPr lang="en-GB" sz="1800" dirty="0">
                <a:latin typeface="+mn-lt"/>
              </a:rPr>
              <a:t>gradient of an </a:t>
            </a:r>
            <a:r>
              <a:rPr lang="en-GB" sz="1800" dirty="0" smtClean="0">
                <a:latin typeface="+mn-lt"/>
              </a:rPr>
              <a:t>arbitrary scalar </a:t>
            </a:r>
            <a:r>
              <a:rPr lang="en-GB" sz="1800" dirty="0">
                <a:latin typeface="+mn-lt"/>
              </a:rPr>
              <a:t>potential </a:t>
            </a:r>
          </a:p>
        </p:txBody>
      </p:sp>
      <p:pic>
        <p:nvPicPr>
          <p:cNvPr id="28" name="Grafik 2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916" y="4279406"/>
            <a:ext cx="1518857" cy="229714"/>
          </a:xfrm>
          <a:prstGeom prst="rect">
            <a:avLst/>
          </a:prstGeom>
        </p:spPr>
      </p:pic>
      <p:sp>
        <p:nvSpPr>
          <p:cNvPr id="30" name="Rechteck 29"/>
          <p:cNvSpPr/>
          <p:nvPr/>
        </p:nvSpPr>
        <p:spPr>
          <a:xfrm>
            <a:off x="503548" y="4787860"/>
            <a:ext cx="8245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+mn-lt"/>
              </a:rPr>
              <a:t>Combining both equations delivers the so-called Poisson equation (or potential equation)</a:t>
            </a:r>
            <a:endParaRPr lang="en-GB" sz="1800" dirty="0">
              <a:latin typeface="+mn-lt"/>
            </a:endParaRPr>
          </a:p>
        </p:txBody>
      </p:sp>
      <p:pic>
        <p:nvPicPr>
          <p:cNvPr id="31" name="Grafik 3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076" y="5352697"/>
            <a:ext cx="1512000" cy="488571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602638"/>
            <a:ext cx="802286" cy="14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62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14413" y="1403350"/>
            <a:ext cx="7118350" cy="4401914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60000"/>
              </a:lnSpc>
              <a:spcAft>
                <a:spcPts val="0"/>
              </a:spcAft>
              <a:buSzPct val="100000"/>
              <a:buNone/>
            </a:pPr>
            <a:r>
              <a:rPr lang="en-US" altLang="de-DE" sz="1800" dirty="0" smtClean="0"/>
              <a:t>Please note:</a:t>
            </a:r>
          </a:p>
          <a:p>
            <a:pPr marL="0" indent="0" fontAlgn="auto">
              <a:lnSpc>
                <a:spcPct val="160000"/>
              </a:lnSpc>
              <a:spcAft>
                <a:spcPts val="0"/>
              </a:spcAft>
              <a:buSzPct val="100000"/>
              <a:buNone/>
            </a:pPr>
            <a:r>
              <a:rPr lang="en-US" altLang="de-DE" sz="1800" dirty="0" smtClean="0"/>
              <a:t>All illustrations underlying a copyright were removed for the online version of this lecture.</a:t>
            </a:r>
            <a:endParaRPr lang="en-US" altLang="de-DE" sz="1800" dirty="0"/>
          </a:p>
        </p:txBody>
      </p:sp>
    </p:spTree>
    <p:extLst>
      <p:ext uri="{BB962C8B-B14F-4D97-AF65-F5344CB8AC3E}">
        <p14:creationId xmlns:p14="http://schemas.microsoft.com/office/powerpoint/2010/main" val="368729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TextShape 1"/>
          <p:cNvSpPr txBox="1"/>
          <p:nvPr/>
        </p:nvSpPr>
        <p:spPr>
          <a:xfrm>
            <a:off x="468360" y="468360"/>
            <a:ext cx="8316720" cy="401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200" b="1" strike="noStrike" spc="-1" dirty="0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Electrostatics – Poisson‘s equation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" name="TextShape 7"/>
          <p:cNvSpPr txBox="1"/>
          <p:nvPr/>
        </p:nvSpPr>
        <p:spPr>
          <a:xfrm>
            <a:off x="420480" y="1253339"/>
            <a:ext cx="8255976" cy="89767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In its simplest case, Poisson’s equation                                  describes the electric potential of a point charge: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94" y="2384884"/>
            <a:ext cx="4915506" cy="3185974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63" y="2384884"/>
            <a:ext cx="3749047" cy="2834646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092" y="1212436"/>
            <a:ext cx="1512000" cy="48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95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Shape 1"/>
          <p:cNvSpPr txBox="1"/>
          <p:nvPr/>
        </p:nvSpPr>
        <p:spPr>
          <a:xfrm>
            <a:off x="468360" y="468360"/>
            <a:ext cx="8316720" cy="401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DE" sz="2200" b="1" strike="noStrike" spc="-1" dirty="0" err="1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Electrostatics</a:t>
            </a:r>
            <a:r>
              <a:rPr lang="de-DE" sz="2200" b="1" strike="noStrike" spc="-1" dirty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 – </a:t>
            </a:r>
            <a:r>
              <a:rPr lang="de-DE" sz="2200" b="1" strike="noStrike" spc="-1" dirty="0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A simple </a:t>
            </a:r>
            <a:r>
              <a:rPr lang="de-DE" sz="2200" b="1" strike="noStrike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example</a:t>
            </a:r>
            <a:r>
              <a:rPr lang="de-DE" sz="2200" b="1" strike="noStrike" spc="-1" dirty="0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: </a:t>
            </a:r>
            <a:r>
              <a:rPr lang="de-DE" sz="2200" b="1" strike="noStrike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Capacitor</a:t>
            </a:r>
            <a:endParaRPr lang="de-DE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240" y="3212976"/>
            <a:ext cx="2583864" cy="294202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592796"/>
            <a:ext cx="1009714" cy="229714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503548" y="1043444"/>
            <a:ext cx="8532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+mn-lt"/>
              </a:rPr>
              <a:t>A capacitor is free of charges between </a:t>
            </a:r>
            <a:r>
              <a:rPr lang="en-GB" sz="1800" dirty="0" smtClean="0">
                <a:latin typeface="+mn-lt"/>
              </a:rPr>
              <a:t>its plates:</a:t>
            </a:r>
            <a:endParaRPr lang="en-GB" sz="1800" dirty="0">
              <a:latin typeface="+mn-lt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03548" y="1943544"/>
            <a:ext cx="85329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latin typeface="+mn-lt"/>
              </a:rPr>
              <a:t>Assuming that the potential does only depend on one spatial direction, the Laplace-operator can be </a:t>
            </a:r>
            <a:r>
              <a:rPr lang="en-GB" sz="1800" dirty="0" smtClean="0">
                <a:latin typeface="+mn-lt"/>
              </a:rPr>
              <a:t>simplified to</a:t>
            </a:r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</p:txBody>
      </p:sp>
      <p:pic>
        <p:nvPicPr>
          <p:cNvPr id="15" name="Grafik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2528900"/>
            <a:ext cx="1724572" cy="50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30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 U. van Rienen, J. Heller, and T. Flisgen Recapitulation of Electromagnetism</a:t>
            </a:r>
            <a:endParaRPr lang="de-DE" dirty="0" smtClean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3021617"/>
            <a:ext cx="9143999" cy="73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de-DE" altLang="de-DE" sz="3200" b="1" smtClean="0">
                <a:solidFill>
                  <a:srgbClr val="004A99"/>
                </a:solidFill>
                <a:latin typeface="+mj-lt"/>
              </a:rPr>
              <a:t>Magnetostatics</a:t>
            </a:r>
            <a:endParaRPr lang="de-DE" altLang="de-DE" sz="3200" b="1" dirty="0">
              <a:solidFill>
                <a:srgbClr val="004A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936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Shape 1"/>
          <p:cNvSpPr txBox="1"/>
          <p:nvPr/>
        </p:nvSpPr>
        <p:spPr>
          <a:xfrm>
            <a:off x="468360" y="468360"/>
            <a:ext cx="8316720" cy="401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200" b="1" strike="noStrike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Magneto</a:t>
            </a:r>
            <a:r>
              <a:rPr lang="en-US" sz="2200" b="1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statics</a:t>
            </a:r>
            <a:r>
              <a:rPr lang="en-US" sz="2200" b="1" strike="noStrike" spc="-1" dirty="0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 – Maxwell Simplifications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932039" y="1124744"/>
            <a:ext cx="3954663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de-DE" sz="1800" dirty="0" smtClean="0">
                <a:latin typeface="+mn-lt"/>
              </a:rPr>
              <a:t>Simplified Ampère‘s law: The curl of the magnetic field equals the current-density </a:t>
            </a:r>
            <a:endParaRPr lang="en-US" altLang="de-DE" sz="1800" b="0" dirty="0">
              <a:latin typeface="+mn-lt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932038" y="2335424"/>
            <a:ext cx="3954663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de-DE" sz="1800" dirty="0" smtClean="0">
                <a:latin typeface="+mn-lt"/>
              </a:rPr>
              <a:t>Gauss</a:t>
            </a:r>
            <a:r>
              <a:rPr lang="en-US" altLang="de-DE" sz="1800" dirty="0" smtClean="0">
                <a:latin typeface="Arial Narrow"/>
              </a:rPr>
              <a:t>'</a:t>
            </a:r>
            <a:r>
              <a:rPr lang="en-US" altLang="de-DE" sz="1800" dirty="0" smtClean="0">
                <a:latin typeface="+mn-lt"/>
              </a:rPr>
              <a:t> law of magnetism:</a:t>
            </a:r>
          </a:p>
          <a:p>
            <a:r>
              <a:rPr lang="en-US" altLang="de-DE" sz="1800" b="0" dirty="0" smtClean="0">
                <a:latin typeface="+mn-lt"/>
              </a:rPr>
              <a:t>The magnetic flux density is divergence-free</a:t>
            </a:r>
            <a:endParaRPr lang="en-US" altLang="de-DE" sz="1800" b="0" dirty="0">
              <a:latin typeface="+mn-lt"/>
            </a:endParaRPr>
          </a:p>
        </p:txBody>
      </p:sp>
      <p:sp>
        <p:nvSpPr>
          <p:cNvPr id="13" name="TextShape 5"/>
          <p:cNvSpPr txBox="1"/>
          <p:nvPr/>
        </p:nvSpPr>
        <p:spPr>
          <a:xfrm>
            <a:off x="609600" y="4833156"/>
            <a:ext cx="8229240" cy="10838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With this approach, we can ensure that Gauss’ law for magnetism holds:</a:t>
            </a:r>
          </a:p>
        </p:txBody>
      </p:sp>
      <p:pic>
        <p:nvPicPr>
          <p:cNvPr id="14" name="Grafik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203" y="4567438"/>
            <a:ext cx="1698857" cy="22971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5719566"/>
            <a:ext cx="3012000" cy="22971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478416" y="3758965"/>
            <a:ext cx="8304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n-lt"/>
              </a:rPr>
              <a:t>The magnetic flux density is divergence-free so that it can be expressed as curl of an arbitrary vector-potential</a:t>
            </a:r>
            <a:endParaRPr lang="en-US" sz="1800" dirty="0">
              <a:latin typeface="+mn-lt"/>
            </a:endParaRPr>
          </a:p>
        </p:txBody>
      </p:sp>
      <p:pic>
        <p:nvPicPr>
          <p:cNvPr id="17" name="Grafik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25" y="1496912"/>
            <a:ext cx="2989715" cy="1140000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609600" y="1340768"/>
            <a:ext cx="3653031" cy="1429859"/>
          </a:xfrm>
          <a:prstGeom prst="rect">
            <a:avLst/>
          </a:prstGeom>
          <a:noFill/>
          <a:ln>
            <a:solidFill>
              <a:srgbClr val="004A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16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  <p:bldP spid="13" grpId="0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Shape 1"/>
          <p:cNvSpPr txBox="1"/>
          <p:nvPr/>
        </p:nvSpPr>
        <p:spPr>
          <a:xfrm>
            <a:off x="468360" y="468360"/>
            <a:ext cx="8316720" cy="401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200" b="1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Magneto</a:t>
            </a:r>
            <a:r>
              <a:rPr lang="en-US" sz="2200" b="1" strike="noStrike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statics</a:t>
            </a:r>
            <a:r>
              <a:rPr lang="en-US" sz="2200" b="1" strike="noStrike" spc="-1" dirty="0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 – Derivation of Poisson‘s equation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67544" y="980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800">
                <a:latin typeface="+mn-lt"/>
              </a:rPr>
              <a:t>Starting </a:t>
            </a:r>
            <a:r>
              <a:rPr lang="en-GB" sz="1800" smtClean="0">
                <a:latin typeface="+mn-lt"/>
              </a:rPr>
              <a:t>with Ampère‘s </a:t>
            </a:r>
            <a:r>
              <a:rPr lang="en-GB" sz="1800">
                <a:latin typeface="+mn-lt"/>
              </a:rPr>
              <a:t>law</a:t>
            </a:r>
          </a:p>
        </p:txBody>
      </p:sp>
      <p:pic>
        <p:nvPicPr>
          <p:cNvPr id="12" name="Grafik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207" y="1615110"/>
            <a:ext cx="1650857" cy="229714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575556" y="2182505"/>
            <a:ext cx="5868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we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employ the material equation for </a:t>
            </a:r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magnetic fields and assume that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the </a:t>
            </a:r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permeability                     is homogeneous:</a:t>
            </a:r>
            <a:endParaRPr lang="en-US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39552" y="3645024"/>
            <a:ext cx="8245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+mn-lt"/>
              </a:rPr>
              <a:t>Next, we express the magnetic flux density in terms of the </a:t>
            </a:r>
            <a:r>
              <a:rPr lang="en-GB" sz="1800" dirty="0">
                <a:latin typeface="+mn-lt"/>
              </a:rPr>
              <a:t>gradient of </a:t>
            </a:r>
            <a:r>
              <a:rPr lang="en-GB" sz="1800" dirty="0" smtClean="0">
                <a:latin typeface="+mn-lt"/>
              </a:rPr>
              <a:t>a vector potential </a:t>
            </a:r>
            <a:endParaRPr lang="en-GB" sz="1800" dirty="0">
              <a:latin typeface="+mn-lt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03548" y="4751856"/>
            <a:ext cx="8245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+mn-lt"/>
              </a:rPr>
              <a:t>Combining both equations delivers Poisson’s equation for the magnetic vector potential</a:t>
            </a:r>
            <a:endParaRPr lang="en-GB" sz="1800" dirty="0">
              <a:latin typeface="+mn-lt"/>
            </a:endParaRPr>
          </a:p>
        </p:txBody>
      </p:sp>
      <p:pic>
        <p:nvPicPr>
          <p:cNvPr id="16" name="Grafik 1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444" y="2602638"/>
            <a:ext cx="894857" cy="152571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127278"/>
            <a:ext cx="1769143" cy="229714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203" y="4293096"/>
            <a:ext cx="1698857" cy="229714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47" y="5517232"/>
            <a:ext cx="4923429" cy="22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7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Shape 1"/>
          <p:cNvSpPr txBox="1"/>
          <p:nvPr/>
        </p:nvSpPr>
        <p:spPr>
          <a:xfrm>
            <a:off x="468360" y="468360"/>
            <a:ext cx="8316720" cy="401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DE" sz="2200" b="1" strike="noStrike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Magneto</a:t>
            </a:r>
            <a:r>
              <a:rPr lang="de-DE" sz="2200" b="1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statics</a:t>
            </a:r>
            <a:r>
              <a:rPr lang="de-DE" sz="2200" b="1" strike="noStrike" spc="-1" dirty="0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 </a:t>
            </a:r>
            <a:r>
              <a:rPr lang="de-DE" sz="2200" b="1" strike="noStrike" spc="-1" dirty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– </a:t>
            </a:r>
            <a:r>
              <a:rPr lang="de-DE" sz="2200" b="1" spc="-1" dirty="0" err="1" smtClean="0">
                <a:solidFill>
                  <a:srgbClr val="004A9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Electromagnet</a:t>
            </a:r>
            <a:endParaRPr lang="de-DE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TextShape 5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TextShape 5"/>
          <p:cNvSpPr txBox="1"/>
          <p:nvPr/>
        </p:nvSpPr>
        <p:spPr>
          <a:xfrm>
            <a:off x="468360" y="887795"/>
            <a:ext cx="8229240" cy="70500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A </a:t>
            </a:r>
            <a:r>
              <a:rPr lang="en-US" sz="1800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possible application is </a:t>
            </a:r>
            <a:r>
              <a:rPr lang="en-US" sz="1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the computation of magnetic fields in an electromagnet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615" y="1725636"/>
            <a:ext cx="5616174" cy="418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1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 U. van Rienen, J. Heller, and T. Flisgen Recapitulation of Electromagnetism</a:t>
            </a:r>
            <a:endParaRPr lang="de-DE" dirty="0" smtClean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3021617"/>
            <a:ext cx="9143999" cy="73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de-DE" altLang="de-DE" sz="3200" b="1" dirty="0" err="1" smtClean="0">
                <a:solidFill>
                  <a:srgbClr val="004A99"/>
                </a:solidFill>
                <a:latin typeface="+mj-lt"/>
              </a:rPr>
              <a:t>Electromagnetic</a:t>
            </a:r>
            <a:r>
              <a:rPr lang="de-DE" altLang="de-DE" sz="3200" b="1" dirty="0" smtClean="0">
                <a:solidFill>
                  <a:srgbClr val="004A99"/>
                </a:solidFill>
                <a:latin typeface="+mj-lt"/>
              </a:rPr>
              <a:t> Waves</a:t>
            </a:r>
            <a:endParaRPr lang="de-DE" altLang="de-DE" sz="3200" b="1" dirty="0">
              <a:solidFill>
                <a:srgbClr val="004A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240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de-DE" b="1" dirty="0" smtClean="0">
                <a:solidFill>
                  <a:srgbClr val="003399"/>
                </a:solidFill>
              </a:rPr>
              <a:t>Electromagnetic Waves</a:t>
            </a:r>
            <a:endParaRPr lang="en-US" altLang="de-DE" b="1" dirty="0">
              <a:solidFill>
                <a:srgbClr val="003399"/>
              </a:solidFill>
            </a:endParaRPr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87524" y="893033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n-lt"/>
              </a:rPr>
              <a:t>Electromagnetic waves exist with different properties - such as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waves in free space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4011" y="1268760"/>
            <a:ext cx="13776593" cy="488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de-DE" b="1" dirty="0" smtClean="0">
                <a:solidFill>
                  <a:srgbClr val="003399"/>
                </a:solidFill>
              </a:rPr>
              <a:t>Electromagnetic Waves</a:t>
            </a:r>
            <a:endParaRPr lang="en-US" altLang="de-DE" b="1" dirty="0">
              <a:solidFill>
                <a:srgbClr val="003399"/>
              </a:solidFill>
            </a:endParaRPr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87524" y="893033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n-lt"/>
              </a:rPr>
              <a:t>Electromagnetic waves with different properties exist - such as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guided waves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2756" y="1376772"/>
            <a:ext cx="13292752" cy="471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0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39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de-DE" b="1" dirty="0" smtClean="0">
                <a:solidFill>
                  <a:srgbClr val="003399"/>
                </a:solidFill>
              </a:rPr>
              <a:t>Electromagnetic Waves</a:t>
            </a:r>
            <a:endParaRPr lang="en-US" altLang="de-DE" b="1" dirty="0">
              <a:solidFill>
                <a:srgbClr val="003399"/>
              </a:solidFill>
            </a:endParaRPr>
          </a:p>
        </p:txBody>
      </p:sp>
      <p:sp>
        <p:nvSpPr>
          <p:cNvPr id="38" name="AutoShape 4" descr="data:image/png;base64,iVBORw0KGgoAAAANSUhEUgAAAWgAAAFcCAYAAADlDiRuAAAABHNCSVQICAgIfAhkiAAAAAlwSFlzAAAOxAAADsQBlSsOGwAAIABJREFUeJzsnXVYU/37x98LSgSkEQTB7u7HfOwO7O5AsbsVu4uwG8HuDixsCQNppLtz9fn9MZkbOxs7Z3v8qj9e1+V1ubPt3mFxn8/nrjeLEELwC3j37h0SExN/xUuVUUYZZfzxODg4AOQX4erqqrYNHx8f2s+Jjo5m9FrJycmMnhceHk77OcHBwYxe6/3794yel5eXR/s5Dx8+ZPRar1+/pv2c9PR0Rq/F9H1k8rf5+/szeq3s7GxGz2PCr/y9MH0/fuXvhen36lf9Xng8nsxtLy8vwiLk16yg3dzc4OTk9CteSoaCggLo6en98tf9nREKheBwOP/r0/htSElJgbm5+f/6NH4Lyn4v8vyvfi/e3t5g//JX/cWUfdnkKXPOspQ555+U/V7k+V/+Xn6pg46JifmVL1dGGWWU8UdS7Ct/qYO2tbX9lS9XRhlllPFHUuwr//oQRxlllFHGn0qZgy6jjDLK+E0pc9BllFFGGb8pZQ66jDLKKOM3pcxBl1FGGWX8ppQ56DLKKKOM35QyB11GGWWU8ZtS5qDLKKOMMn5Tyhx0GWWUUcZvSpmDLqOMMsr4TSlz0GWUUUYZvym/1EHPnTv3V75cGX8ZufmFGrcpFIr+E7t5BTyN2yzj/w/FvvKXOug9e/b8ypcrQ0Vy8zTvoPaeeqhxm7d8ApGRna9Rm59C4xAYHKtRmzl5hTh11VejNgFg25G7GreZk1ugcZtlqE+xrywLcfzHaFoPIex7Mnh8oUZtvgqIQFxypkZtamlx8PJDqEZtRsam4u7zzxq16f81Gu8/f9eozXefopCQotn3MzYxAynp2Rq1mZNXiNvPPmnUplAoQkRMikZt/iJNkd+SMgcthUgk0viX4fT1VxAKRRqzZ2FqgNkbPFFQqLkttK2VMRZuPY98DW7L9fV0sP3YPfAFmruYpGTk4OyN1xAINWfzw9fveO0fDpGGPneBUAhXz8fIzNHcypQQgulrT0NPT0djNnl8AZxdPFHd3kpjNot4AizecRFaWlyN2RQIRbj60E9j9n7a1ewi57/ij3bQyWk5Go0fCkUEy3Zd1ug22sRIH1NXn0JefpFG7BmW1wOXy8aCreeRryEnbVheDzl5hVjreg0CDV1MuBw2BEIRdhzV3LY8L1/8934NS9CIvezcAkTGpiI7rxBJKVkasRkRk4oingDZGgwdHL/8UmO2ALHDd3G7idTMXFiYGGjEJo8vwJr9V5GYmg1bK2ON2CziCbBk+wWkZeVpxB4A5OUXYdXeq+BqUCWloJCHlPQcjdmT5o920EbldTFn4zk8fv1NI1dELS4HjWrbYtKKE3j5MUwjq+neHRoiNSMHIxYeQlRcqtr2AKB+jUqITkjHwq3nNbKSNiyvC0Ds+I5dfA5NLCZ1tMWrqFf+EYhJSFffIIC8AvFFzsXthkbsfQmLl/w/LDpZbXuEELh6PgYAZOUUaOR9zMsvwtVH4hWkFlczP9drj/zhFxQNACinq622PR5fgE0Hb+FzaDwa166ktj0ASMvMxbilRxEWnYyRfVpqxObnkDiMX34MpsblNWJPJBLhtX84nNafha6OlkZsluSPdtA6OloYN+Af7DpxH07rzuLj1+9qO9U+HRuALxBi86HbWO92Q+3VNIsF2FqbQCQicN7giYevgtSyBwCtGlYBAEQnpGPOJi/w+AK17Onr6Ugc6vUnAXj06qva51hOV7wdFxECF/ebmnFWP0IwBUV8pGaov2L5+PVn7PmBr/p/c0EhH+HR4vgrXyBEVo76O7F1bjcgEonfPC2u+qu+TyGxOHrpueR2OT31HDSPL4CL201JHL9x7cpq2QOAj1+jMW7pMeTmF8Ha0ljti0hhER97Tj7A0l2XUFDIx4zhHdQ+x/CYZMzfch4bPG7BsVsTGOjrqm2Tij/aQQNAu2Y1ULtqRcQnZ2L1vmtYve8aElOZJ1PKl9PF8F7NAYiTPTPWnsbz9yFqneOiiT0AAIQAe04+wEHvp2pdSOpWt4H2jzhffHImnF08IRIxD02wWCxUs7OQ3N5/5hGi1Vz1Sq8o4pMzcfnBB7Xs5eYXyVyIVu29ppY9QgjeBEZKbvsFxaCwiK+WzZPXZCs31E28BnyLQZDUKp8Fllr20jJzsfnQbcnFUk9HS3JhZoJIJMIG95uS1TgANKylnqzdjScBWLPvquT28J7N1bL3LSIBM9efkSyMWjWsIvntMCEvvwh7Tz3EnI1eCItOhrVFBfRoW0+tc1TGH++gWSxg5shOYLHEX16/oGhMXnkC7ud8GIc9endoIPkp5OYXYeuRu9h6+A7jcEJla1OZ2zeeBPy4mjOzx+WwYVfRRHI7LjkTU9ecVisZWcPBUvJ/oYhg5Z4ryFUjbl7yh+99+51a9kqGSWIS09VKQKZm5CI982dskxCCBDXj0Ld8AmVux6vhoAkh2HPyAaQv4+qsdgVCITZ43EJ27s+cTbXKFpLfDRNc3G/h49efztnKzAhmDMMHhIgXBge9n0r+Zg6HjfbNazKyJxSKcPzySyzefhFJaT93W1OGtGP8N1995IexS4/K7LamDG0PrgZ2Nor44x00ANjbmKFd0+oyx249DcTw+Ydw8d572vYqGJaDY/dmMseefwjFpBUn8CYggtE5DujcSOb2l9B4zFh3hnF8tmFN2VhfYkoWpqw+ydhJ1yiRzU/PysPqfVcZ2yu5Sskv5MHN8wkjWwDwPT5N7tiu4/cZ24ukyAe8/xzF2N5zipLCuKQMxvZOXvVFSkYu4+eX5OiFFwiNSpI5VqtKRcb2lu26hHefImWO1atuzchWYREf87Z44d6LLzLHq1QyAxNfmpiShZkuZ3Hp/geZ6pwmdexgYWpI255fUDQmrTiBIxeeo4j3cxfXpI4dmtezp3+CNFDqoAkh+PDhA1xdXXHtmvItZU5ODg4ePIgTJ04gP1+zzQSq4Dyms9wKo7CIjxNXfDFxxXF8/EKv1rXfvw3ljmXnFcLF/SbWudJPUo0f+I/csdSMXMzb7IVX/uG07XVuU1vuWHJaDpzWn2XkVM0qyK98QqKScOTic4pHl44+xWrv+YcQfA6JY2SP6kLG5H0r5sV7eYd60yeQcehp9wn5i0VyGrM4eVZOAa4/9pc7rq3FbKX2OiACN3wC5I7XlNo10WHZrkv4RPE5NqlLP/6cmJKFaWtOIey7fJJ28aQetGwRQnD+zjtMX3sasYnyF8eJjm1prZ5z8wqxdOclrNp7FUlpsmFTFouFmSP/pXV+TFDqoAsLC/Hx40dUrVoVcXGKf1gikQiLFi1Cs2bNULlyZaxevfqXF5fr6WhheK8WlPclp+Vgzf5rWLTtgspJPxMjfXRtU4fyvnefIjFiwSFamX8ul0OZSCjkCbDp4G14336nsi0AsKtoCkMKe3FJGXBaf4a2kzY2Kkd5/MaTAJlqB1WhymoTAuw7/YhRzXE8ReOHQCjC3ef0Gy2EQhGef5R30GmZuTIhAFVJzcyhbB5KzWS2Anb38qG0x2FQGpaSnovNB29T3mdWgX6J3Qb3G5TOmQWgGc3VpH9QNGa5nEVaJnUZXUWLCirbIoRg5vqzOHXtFWWpaK0qVnKhRmW4e/lgzJKj+BxK7ffaNa0OSzP6q3G6KHXQenp6mDJlChwcHJQauXjxIvr164emTZuiY8eOqF+/Pp4/Z7byUoeBXRorjIERAMFRiXjxIVTli4cihw+Iu7DmbvLCrafyKxNFrJzRm/rcCMHp66+waPsFWo5V0Rc4LikTk1fRC3eYGOkrvG/JjosQ0Iz3ailY7cWnZOLqg4+0bAFQ6DjP3aJ3YQOApLRs8BV0Yyam0o9DL9t5mfJ4KoPa2IBvMXihoQ5MoVCEaWtOQqgggWxQnl7lwZr91/A6IJLyvooWFWhVW9zyCcSqvVdRyKOuQOrToYHKtiJjU9F/5gGlie3Jg1WPPV956Ic7zz4pzHHo6Wpj/oRuKp+fOmgkBu3n54cOHcSlKywWC40aNUJYWJgmTNOCxWJhw5wBcse5HDZWO/XFdTdn9O3UUOUPytLMEB1byCcprM2NcG7nVNz0mI3eHeRDIYooGectplk9exzZMA7bFw0Bh6P6R9KpJXUCpbK1KTq1rIXIWNXrrrW1uDA3UZzgGTDLVWVbAKCrrbgu9Njll7RL0BQ1fqRl5uIrzRW+slZkqtBCaSiqGkrJyKW9k9x/9rHC++gmCedt9VY6FoBOadi3yATYWpmgmp055f32Nma0zq13xwY4smE8/m1Vi/L+6SM6qmzLoZIZrrs548LeGZRx9UpWxrTi7QO7NMZ1N2fsXDKUMqw0tEczcGn8TtVBIz2ZPB4Puro/P2xtbW3w+eqVLDGlkpUJrC0qSDLoujpaEAiESleIyhjeuwV83gZLbluYGqBz6zqM6h61uBy0bOAgKe+ysTQCwMJqpz5gs+l/4N3+qYuDXuKsN5fDBleLg1ObJzHO9le2NkNKei7YbBYqWZmge9u66P9vo9KfSEG5H23JLJY4oZmSkYuD68YCEK9Ss3IKYGRAHVahIievECwWC/Vr2CD8ezKObByP1/4RuProI05c9cW2hYNVtnX72SdocTlo1bAKDPR1wBeKkF/Aw9vASDx9F4IFE7qDzVbtIn788gtYmhpgSI9maNmgCpw3eMKhkhn8v8VAJCJISc9ROTEVn5KJpVN6oqqtOVgsFpzWnYG5iSE+fokCk4DhvuUjJP9/8vobLj34gOiEdIhEBHo6WrRWvLUcKqKWg9jJCYRCODq7g81mSVaZHVvUoH1+lmaGmDu2K6Lj05CRU4C0H0lRpvXeutpctG9eA4mpWciUCmWO6deakT0jAz0Q8rMrFgBMK+hjSI9mpTxTc2jkMmBnZ4fQ0J/bsri4OFhYWCh5xn+L+9rRkv/PHdsFe1eMwNJdlxAUTj+WWsnSGG0aVwUA/NOkGo5tnICrj/zw2p9ZNceEQeJkoYWpITzWjoNDJXMcvvCcUcxeW4sL4wr64HLYuLh3BhZO6I5F288zOi9AvPLW0eZi5+KhWDOzL45fesG4CUZPRwt6OlpwWzMaa2b1R1JqNrJ+rIKtzIxgRyMeKBAKYWFqgLPbJ2PTvEHQ0uYgv5CHrv/Ugevq0bScs0AgROdWtXHlwEwsmdIT5iaGMKtQHsum9sKVAzOxce5AhSEBKiYMaosjG8aje9t64HDY0NfTwfrZA3Bu51TUrWYtl1xShrV5BVSzE5e+8QVCJKRkYdnUnji+eQLKl9OBNkPHJRSKcPD8UyyY0A37VoyAnq42qlVmliAEAGcXT0we2g7eu6dBR5sLLoctaZ6iy8mrL2Ggr4uTmyfC+kfIbuFEZuGDwOBYeN9+i5ObJ6JHu7oAAEtTQ7RpXI22rfCYZMxy8cSOxUOwZmY/yfElk3syOjemqOWgg4PFK8u+ffvi2LFjKCoqQm5uLu7evYvWrZldtTQBh82GY9em0OJy0LZpdVS2NsW2hYOxev91fFEQ9FfG6L6twGaxMHlwOwDA8U0TsPnwbUnXGB2szCugnJ42Fk3sBhYLmDuuC158CGWUiAMABxsz7Fw6DFwuBy3qOyAzu0CmQ44OVWzNsM65P6rbW8LS1BCVrU0RFM5s7gWbzYLnzqmwtTKBFpeDds2qw/cjs7AXh83BvhUjYVheDwDQsKYd3n+KYmSLy+Wgc2v5CphiGtayZbyCC41KgtWPxJG+ng62LhyMetVtGNl6/j4U9WrYQFdHC2bGBvDaNQ0VzVVPmknzLTIRZsYGcKhkDnsbM+xaMhT1azA7r6jYVKRm5KJvx4bQ1uJi55KhqGhuxGgH+Dk0DvdefMGiH9Ua65z7g8Nmo3l95TkvKhJSsrB6/zW4rh4FDoeNUX1agcNmY1iv5rRL9cJjUrBs52VsmDsQVe0s0LiOHThsNiqaG6FONWalhIwhSsjLyyNTp06V+Xf9+nXJ/VOnTpX8393dnTg5ORFnZ2dy6dIlOVuurq7KXuo/YfeJ+zK3v4TGkSFz3cmnkFjatq4/9pe5HZuYTvo57SepGTm0bQUGx8jc/hQSS4bN8yA5eQW0bSWnZxOR6OftkKgkMn7pUSIUCmnbKsm7T5FkwrJjRCT9Agx5/zmKrHO9XvoDVeCh71eyZv81jdg6f+cdOXP9lUZsHbnwjHjfeacRW6v2XiGv/MPVtiMSici8zV7k4auvJY4zszdh+TESEpUocywiNoW2nbyCIjJq0WHy9lOkzPELd9/RPresnHzSe9pe8iUsroSt90RA83cQEpVEhs71IJ9DZW3deOJPsnPp/z7VwcvLiyh10Jrkf+GgqQgKTyDD5nkwctIleR0QTkYuPERy8wvVtnX4wjOycs9l2l+okohEIrJy7xWNOZ0xi4+Q9Kw8te1kZOeRwXPcCV+g/oUjPSuXDJh5QG07hGjWQU9fc4p8LeEkmDJy4SGSkk7/4l+SxNQsMmrRYQ2ckdhJObt4qn3BFopEZMuh2+Sg91O1z6mIxydD57qTh75f1Lb1JSyODJvnQfy/xZT+4F+Al5cX+Ss6CelQq4oV1s7qj/VuNxiFO6RpUd8BvTs0wJIdF9We+TzJsS3SsvLwUM2hPSwWC86jO+PaI3+NjGLt26kh9px8oLadCgblYGlqwCgPUBJjQ32NzpnWFDGJGWrFdouJjEuFFpcD0wrMEtvSnLv5hrISiS48vgBnb7zBsmk91WoPB4CXH0IRHpOCSY5t1bJDCLBkxyX0bF8fnVtT9yyoSuj3ZKx3vYFl03rJden+L/l/56CBH056Zj+sdb2hlsNgsVgY3qs5HCqZYdPBW2qdE4vFgsvsATh84Znas4QtTAzQp2MDjcwRduzWBP7fYtS2AwD/NKmOt4HUdbSq8Pj1N42chzQiojkxBQ6bLYlff6DZuSqN78cwdG9bT84R0h2IxRcI8ex9CMb0a8X4XIo55P0MbRpXhZUZszh4MelZedh3+hFWO/WlVVJKxY5jd2FsVA5j+7dRy054TApW7rmCZdN6o2FN9YY9aZr/lw4aAOpUs8bWBY5Yte8aZZupqrDZbMwe0wX5hTwcv/xCrXMyrVAec8d1xcz1Z9WyAwCDezTDiw9hiIxVnsjMyilQuvpns9loUscOnjff0Hp9dy8fuWNN69rh7SfmDvrCvfeSShBNIfxRYqcJih1OXkERjlxg3qj14ct3NKsn3zZ9s8QwptLweROMutVsoKOkJh0oXZMyKS0bT95+w/iB/zCajVGMSCTC4u0XMMGxLSqpOdT/+OUXiE5Ix9IpPVUuiaQiPCYZy3ZewuqZfX+rlXMx/28dNABUsTXHziVDsXDbebWG6WtxOVjt1BfP3oXIDXyhS9sm1VHR3Ai7KGY7ZOcWqLyaLaerjQmD/oGH11OljxMRERbvuKD0MYsm9cC5W/Qc9C2fQEldazHV7CyQlVOAJIbjYAsKebj9VOykjI3KIYJGI44iwqJTEBCs/g6BxxNImhfeBkYiI5uZCkhuXiEiY1NhX6IMkS8Q0p6L4nbuCeaO66L0MSv3Xil1GpuH11NMGdJe5dr/kKgkpFO0uZ+5/homRvro1b6+SnYU4fM2GA98g7Bp3iC1RocmpmZhyY5LWD9nAOr+6uoMFfl/7aABce3vgVWj4LzBUy07erra2LZoCI5cfCZRiT517RUjqatN8wfh8etvcrM+DMvr4dzNN3io4kD9rm3qIDu3QOkEPsPyegiJSsY61+sKH1NOVxsG+rrwl5r7qwrOG2XfUzabjWZ17RHI0CEWFPJx7tZbCARCNK/rAD81wgiAeEUXEBSDqLg0tZXN/YKiUdXOHAKBEK6eT5BXUCQZtE+HD1+j0bi2nZyu36QVJ2jNg45JTIe2FhemFEOwitlz6gH8g2KUOujA4BiERycrLU2U5k1gJHaduA/jEo1h6Vl5uPzwIzbMGajaHyBFQSEPp6+9AgAERyZi35lH2LlkiNpD8mesPYOtCxxRy0Fzuoya5o910Dy+QCMqHYC4FfTSPifMWHeG8eoOAMxNDLBt4RB8i0gEAAzr2QxjlhyBrx+9qWtcDgdnt0/Bom3yK9v2zWpgz8mH8Lz5ulQ7HA4bTiP/xZ5TDxWGMThsNprVtcO7T1HwoAhLFLN72XBsPkQ9dEcR2bmF2H9GtnW5RUMHvKT5fhRTWMSDSETwwi8MLRo64L2aDjokKglFPxpxIuPkx5nS4e2nSDSpa4/gqEQUFvFBCBipvrwNjEDrH41RxVx75I/0rDywaPxaF2w5j+XTFDdVnLr6Cg99g2BmXB4cJSGC/WceY9aoTirVht94EoAN7jfQqUUtufj5+GXH4LpqFLRpCgQEBMdgxIJD6NZW3HjyLSIB62b1Z1wTDgD5BUUYtfAwzu+Zjqp2mmuo+y8S13+sg9bW4mLTwVvYfeIBrc4vZfZ2LRmKSStPYO5mL8Y2HSqZYWhPcSuojrYWqtpZYNPBW5iy6iQtO0YGelg8WX7cYocfGXnPm2+xwf1mqR2I9WvYoFYVKzx+rVhqq01j8Sztmz6BCudnW5oaIq+AhxyaK837Lz7LCGo2r2ePD1+iFA4rUkRmdj6EP1akO47eQ7O6lRGupo7gJ6kqnjeBzDpDi3n/+Tua1rHDRo+fyeIUBg763ecomVioSEQkElVsFQPAQpEI+YU8NKxlR3n/iw+hOH9XPGSqbZNqCqsy7r74DNMK5dGiQeldgp433/xQCgJaUnQVzhnTBTaW9OLOa12vY8XuK7CzNoXlj3b5/p0bM26yAYB1B65j6LyDOLR+rEYkxADgxJWXWLrzosbsSfPHOmgAmD+hK3z9wtDf6QC2HL6DvPwitcac6ulqo1PLmgj7noz+Tgdw5vpr2lPcSlLcJpqQkoV+M/YjKi5N5ZV/60ZV5Y6VL6eDBj9+wK8DIjB9zelSlWNWO/VF13/qKry/qtQAnBNXfPGcYlYyIO56pDsWlQBYuvOSZLuvp6uNGvZWlAPzlVFyylxEbKrapY3SFSUPfb+q9d1Jy8yFmbGBzNQ9ukrPoVFJMDHUl8zuIASYvdFT8t6pWt524c57DFMgFRUalYQth+9Ibv/TRHEbdI+29bB5/iClryUSEWw/eleSRLa2qAB7G/k2flVDJIB47nqf6fsk3aIzaAxOokIoEuGB71f0nbEP7z5HoYqtOfTL6TC2RwgBjy/AkQvP0Gf6Plx+8BFLp/RS6xwV8UsddEyMZsq1itHT0cayqb3AYolXBcPmH8Ty3VeQoIbU0LRhHSTJHq/bbzF4rjtefgxj7AzKl9ORXP1FhGCWy1nsPHZPLf076brWuORMDJ9/SOnKtrQfdskRrVuP3MGXUPnywy6t62DykHYqnaP0cKqktGyZqo6ZIztR/oiVUVKOatG287C2ZL7NLSjkybSx5+YXIZnBeNBiKlubYM3+qzLHkmgO7K9sY4pFUrumey8+I0oq9KKqgx7euwXG9JcftRCfnIlF22XDZmbGymdCK3tNPl+AuZvP4em7n5qdHZvTH5pUjFAkwqX7HzFywSHJMSszI9RmqPxCCEFwZCLGLjmKvaceShZG2xepPrulpL30rDy4eT7BIGc3XH0knnw4d1xXVDBUffCXKhT7yl/qoG1tNV9j2KRuZXSXEm38FBKLKatPYe4mL0TEpNBeFZUvp4tZoztLbgsEImw+dBsz1p1G6PckRqusjfNkEyM+74IxaeUJfGcY9+zYvCa43J8fXWERHyMWHKJUkVAFw/J6qGCgJ3Ns6a6LiElkLhxrVWKY+d3nnySVMlVszWln30vmBoQiQltxQxqq2cF0xrOWZM/yEQgtUa5ZsoqlNLS1uKhqK97N5OQV4miJqg11GkRy8wqxePtFuWH2hjRnQheTX8DDhBUnEBEj+561Y+ig0zJzMWfjOblS1YmO8kpEqpCakYNV+65iwdbzyMr5WZrp2K1pqWWHVKSk5+DA2ScYu+Qo7jz/LDnerJ49/m1JPTJVHYp95R8d4ihm+vCOctnqsOhkzN54DrNcziIwOJZWRr1j8xowN5FdWcQnZ2HeZm9sPnRbRmxUFazMjFC+xJYqK6cAM13O4vydd7STC9raXFSn6FhzWndGUkFCl5IDaggB5m7yQnoWs3IxK3MjOXvbjtxlnEhJpJgKt3LfVYpHqkYAxft05xl9dZZidhy7J3dMVfUeKjYdvIWCErssLoeZgy7i8bF8zxVklpjBbWNZgZGzSk7LxshFh2RGegKArZUxbK1MFDyLGkKANwERmLLqpMxuARBfsOhOoivi8XH+zjuMX3Yc/kGyO3YdbS6G9aQ3KjQ+ORM7j9/DhOXHce/FZ5n79PV0MG9cV1r26PJXOGguh40V03tTdiZ9j0/H8t2XMWnlCTx5802lmDKXy8HSKdQZcF+/cIxdehQnr/rSGsW5ZYEj5fFT115h/hZv2orSPdrJS72LCMGKPVcYDZ1vSqEnV8QTYJbLWfAUqF4ogyrLHp2QLimXogvVhSItIxfJNMZ5FkMIwcOX8vXqH758RxGPfuhJRAheUkzqY1oL7fM2mFJWislMc4FAiI0etyhFCqhyHKXxNTwBU1adhEAgH/JTFs+mIi+/CNuO3oGL+01KYQGqMI0ynr4LwejFR3BKwXds3riukjnlpREWnYwN7jcxdfUpPHkTTPmY2WP+hVGJnaem+SscNADUsLdEv06K1U1S0nOw59RDXLr/QSV7NR2s0Ly+vcL7L9x9j1GLDqtclmdvYwY9BQPSI2NTMWPtadx+GqiyXl/H5jUV6P4RHDr/TJJRVxVFnV3ZuYWYu9lLdUM/sDKnHlJ/5eFHhJRQl1aF/ALqevJdJ+jPCcnKLUC8ggtiagZ9p6roosNkBZ2dW4CD3tTNRcpqmqkghMDV8wk+fqWuX29Sh7rKQxEvPoRi+a5LkmqaktCZhxESmQin9WcVJqQBsbKJKhTxBJi32Rvbj95FQSH1BbaSlTFaNVJtZvWz9yFYuPU8XivpH2hatzKTsd34AAAgAElEQVT+aVJdJXvq8Nc4aECs2luxxNa6mNaNquDw+rEYpkRnsCTThnWgXJWz2SyM6N0CHmvH0BKOXDGNWpPQ2LAcHLs3RbXKFlBVOoPDYaNKJWqZIV1tLuKTMxEUofosZysz6vcNEK98F29X3m0oZ0+BigghwPajd2mX2Slq+PkWkUB7dkm8kiSysqYeRVx96Ed5vGQIQBVcPZ8oTPjSddAX7r7HAyXDt0qG8ZSRlJaNey++KGxqqWhupPC3VxJCCIQigq5t6iiUWetJsUNUhI42F6uc+mDsgNbQUZDbmDu2C7gqiu62b1YDh13GoYsC0WgDfV3KEtj/Ao1IXv0usFgsbF04GOOXHZMqTQJsLI1pbW+KsTIzwuBuTeF952dpmYWJARZO7M5ocHf9GjbgcNiSihBtLQ4a1KyEVTOYDY4Z0qMZ1rnekNyuZGWMFdN6w8bSmPZ8Al0dLVS2NsX3eHEc0NioHHq1a4DmDexhqK9LuVpXhnQMWovLgb2NGbq0qQ2RiCArJx9h0cmoXVX17Hye1LwMWysTVK9sgZDvSYhNzMCBM4+xfDr1xY+Kp2/FVQccDhuVrU1BQBAdlwahiODyg48Y2LWxygm5x6+DwBcIYWdtgqq2Fgj7noSYH8naIp4AuflFcvkHRcQmpsPcxABTh7aHjjYX9158QURMyk+5JQWCyIro3Lo22jevgfwCHj58/Y5rj/xlLhp0HL6lqSFc5gwAIUQ8HH/vVZm8QDMlu82SsFgs1K5aEbWrVsTIPi2x5fDtH+Gln6E0uqV1Jkb6GNqjOepVt8G2I3eRKpWgbdmwCmrS7BY0NzHAzJGd8DUsXu6CvmhSd+jT9CVM+atW0ID4g5oypL3kdg17K3RpXQdTV59CIs04LwAM69VcZuzjwondsXz3ZaUKworgcNhwHv2vlK0eSEzJxp3nzJJTzerZS/QHB3Vrgvo1bHDyqi/j4TH1qosvOs3q2sN5VGfcffEJDpXMYGFqKFEzUZUKBuL3rIa9JTzWjkFkXAq6tqmDvp0aYnS/1rScMyAeQNT1nzo4s20y0rPyMHVYB3isHYMLe6ZLZMRUQSQiCAyOwZpZ/eC9axraNa2OVg2qwHv3dGyaNwgmRvRGmdZ0sIL37mlwWz0aM4Z3BF8ogueOKej7I9yWRjGTQhGVrEwweXA79Pu3Ebr9Uw/RCelwXzMaNRzECWEzmito0wrlYWVmBIdKZnjy5hsmD24n2eZXZVBJA4id66lrr1DZxhRjB/yMEQ/q0oS2LUA8oTA0KglLpHI+rRpWYaTQkpiahdX7rmHuuK6SphEWC5gyRHVF72LSs/IwZdVJdGxRU1JZA4iT6U3qyOdr/iv+OgcNiGcYF68OZo3sBMduTeA0shNmbfDEZ5ozoLW1uJj4Y27tmP6tUaeaNfavHIlZ68/iezz9sqx/fmSl61StiDaNq2LT/EE4fe01giMTadtisVhwsDGDYXk9TBzUFtOGdcTHoGgEMBwPWtPBCtXsLLB8ei+0aOAAPV1thETSjxeLz018AdmxeAgszQzRvJ4Dnn9QHG9UhkAgxKZ5gzB7dGdUMCyH+jVtJEk5PV1tVLRQvR6axQJcV49G83r2MrsCXR0tNKhZCftWjqDVEWZjaSxZTYVFJ8PS1ACG5fUwdWh7uK8ZrXLIqiTPP4TAtqIJrMyNsHPxUAzs2pj2CrqYsOhk8PlCdGheA0sm90T9GjaUSWFViElMx8uPoVgxvTcGd28GWytjWJoZ0gqXFPMtIgEe3j7YNG8QWtR3QP0a4gasOWOVD3iiIi0zVzJbo1EtW0m9fv/OjZWG76gIj07G1NWnMGFQW4zo3QKrZ/YFIN4Jrpj23zSkKORXqQP8akUVgUAop7oREZNC+jvtJ3eefaJlSyQSkdkbPElyWrbkWGZ2PukzfR+JZCD3c/nBRxKXlCG5HRmbSvrN2E9S0rOVPIuasO9JJCfvp6JLVGwKGT7/ICNJo+S0bJJXUCS5HRSRQAbPcWOsoCH9PL+gaLJq7xVGdkry5M03snSXvKwaEzSpqOLq+YRcvPdeI7aW7LhI3n+OkjnGRG1HJBKR8cuOkufvQ37aEQhJdEIao/MategwiU/++d1Nz8ojHt4+tO1kZOeR/jP3yygbFRQWkbmbvGh/35LTs0mf6XtJQkqm5Fh2bgEZNs+D8AUCWrZ83nwjfWfsIxExKTLn0XvaXhIdz+w9Y8pfL3lF9Ybm5BWSYfM8yOnrvrRs5Rfy5I5lZueTvtP3kajYVMbnWMztp5/IwFkHSFERX21b7ueeaEz/b9LKEyQuMaP0B5ZCfiGP9Jm+lxRq4O8rLOKT3tP2qm2HEM066FGLDjPS5yuJSETIwFkHSGZ2vtq2ImNTyOSVJ9S2QwghWw7fJps8bqpth88XkNGLjpDrj/zk7hMK6Tnn1Iwc0mf6XkpZtvTMXFq2zt54TRxnu5H0LPnnPfD9SvGM/5a/XvLKtqJ80Xz5cjo4u2MKnr8PxTrX6yq3cOtRJMmMDPTgumYU5mw6p/bgnp7t66FdsxqYu8VbrZkQgLia5VNILOOmFWmWTumJmS7qCwjo6WihRX0HvGAY5pBGh+ZEtF9FVk4+HGyoK2vo4OsXiur2VmrX2BJCsHrfNUwcpJ60FACEfU/GK79wzFWzMYMQgnWuN1C3WkX0/beR3P108ieJqVmYvPIkDruMgzFFq3XJkaeKEIkIdp+8D5+3wfDcMRXGhvLP60Jjlogm+asdtCI4bDYOrhsLNpuFKatOIr+QuaKGrZUJ9iwfgSU7L8nMdmDCvHFdYaivC1fPJ2rZ0dbiYtM8R2w/eletmR+AeMi+fjkdRGlgOP6/rWrD5x110X9pEEJksvyaQ0MzawGZMi6BUMT4vX/8JhiDVKwBVkZiaha0tDhy40vpwucL4eJ+A5vnOyqs5VcFQghOXXuF/MIiLJ2qXiw3PCYZs1w8sWPxENoxZmnyC3mYs+kcMrLycWj9WGhraX4inTr8v3TQxaya0Rf/NK2G0YsOy5Tl0MXexhRbFzpi9f5r+BKmnijqlgWOeBMQAZ+3zBxZMdUrW6BVo6pw9/JRe272+tkDMHezt8qPp+paA4Amde3wOSSOkZhtbn4RfP1+dutpa3GRTHMYERVCoUjtHUuxHa5UqeSHz1FIZDBbnMcXwD8oGrUUVLnEJqk+b2Xx9ouYOaIT7XMoyZGLz9C4th3typuSvP/8HY9fB2HbwiFq2QmPScGynZexYe5AteY5Z2TnY9KKE6hT1RrrZw9Q65z+K36pg3Zzc/uVL6cSkxzbYcqQ9hi/7BiCI+hXUhRT1dYCa2f1wzrX67QrRUpyeMN47D75AKHfmVVQFDPJsS38g6LhF0Q92J4vEKrUKl2lkhn0dLVUbnxZuvMSpc6fno42mtatjLeBUSrZkSYrpwD7zzySrKJbN6oCX3/59mq6ZGTnyw38YYJfUAxsK4on9AmEQrh7+TAS/30bGInq9pYwoihrLCziY71U3bsyElOzwBcI0USFao2M7HwIFYysDQpPwLP3ITKlq0xISM7EBo+b2LN8uFpisaHfk7F812WsmdVPLSWUqLhUjFt6FCP7tFR7nOl/QbGv/KUO2snJ6Ve+nMr0bF8fe5cPxws/9X7wdatZY73zAGxwv8mobK4YXW0u3NaMxsKtFySqHIVFfNrlc7o6Wlg0qQd2HX+APIpWaQ6bhdkbz5UqLAsAO5cMxdr911R6XduKxpiymlqgoGOLmnikRDxAEZk5+eDxxSrVxXY0Ec/++DUaAcExclPe6PL0XTDaNhWXUPoHxSA1I5eRwK3P22B0UdAyvWCrt8rx93mbvbFCheadpLRsTFpxAhyKLruCQh62Hb2DBRO6056f/Dk0TtKen51biKlrTmHzfEfK+K6qhEYlYdXeK1g+vbfaGoLvPkVh49yBknr1341iX/n/OsQhTVU7C0xyVD+ZUquKFdY590dsUgay85grUNtYVMCiSd2xaPtFAGJne//lFxy9+JyWiEC96jZo07gqjl16IRfqYLPZaF7fAYu3X8S3UlbH1hYVoKerrZIuYd1qNsjKKcD2o3fl7mte3wHBkYm0lVmKR0a6ej6GQChC49p2jMe1FpOSnoOElCwU8QSIoxE6oOJ1QATaNKoKgVCIA2cfy5yzquQX8uAXFI3m9ezl7jt97RW+x6erpIYdEZsCvkAoqStWRFxSBmZv8FQ4MuD4lZeoV70SmlGcjyIIITh/9x0u3f8g6dx13uCJGcM7oo4aIZLc/CLEp2Ri1Yw+GlHfHtKjWanvz+9AmYP+wblbb5XOaKBDTQcrtGpYBTPXncW5m28YiYcC4ulgSyb/7LAa2KUJrjz0w4Kt52nFzCcPaYf3n6MQnyzvhPp2bICCIj5W7rmCL6WEZlzmDMD+s4+VPgaAZHXz9F0IXpSY8qajzUWjWra0E6pZP0ZlCgQi+PqFgcvlqL3qlc4XlHaBKo2CQh6szI3wLSJR8tnQDXF8/BqNWlUqylVvhH1PlowbqFLJnOqpMqw7cB2b5ioXZ/0en4YFW88jr4CH8RSdmAkpWXjlH47pwzqofP7ZuQVYuecKTl19JaPosmxqT/Tq0EBlO9KIRCLceBKAmevOoEFNW9StzlzuSpqM7DyJCszvzB/poAkhuOkTgJNXfWmvxBTh2K0Jpq4+hSU7Lqqd6APEs2IHd2+KszffYPyyY/B58422DRaLhVpVfsbZqlW2QL3qNgiPScG0Nafw6JVqoQJtLS72rRwJa4qOu2KduEKeAKv2XcW7T5FyjymmkqUxdLS4pUo5SWvG7Tp+X+5i8m+rWrhGcyRqptRqdOex+wBQqtRXabz/HCX5//2XqimlK0MkIjLCujk0HfTj10EyajmA+G9cvOOi5Ha1UpJi+YU88PhC1FASn42IScHCbeeR+2MAVfXK8jYrmhvBffVolUMbn0PjMG3NaQQEx6KiuRFq2P+cV16LoSLKt4gETFtzGge9n6JDy5qUpXR0iUkQjx8es/ioxsIbRTw+PG++waX7HzSScJbmj3TQLBYLPdrWw9eweIxZfASzN3ri6dtglUd1UqGtxcX2RYPxJSweS3ZcxPQ1p2WqBpjQ799GMDMuj/SsPOw4fh8z15+lPfe5JIO6imceFPEE2H3yAdbuvw6RCgK3RuX1KOcRlNPTFk/RA8Dji2cHK1IhZ7FY2L9yZKltvdJDqXh8AZbtuiQTXmnRwAENalai9WXOkho2LxSJcP/lVxgZlEN0PLMwByEEb6UuRsGRiRKHRZficrq4pAyZsEYODXuEALUcrORmKi/dcUlm7ngVW+V11uV0tXF622SF94dFJ2PJzouSsZw62lyFMznK65eutkKIWNR22a7LksWSY7emjGZpFMPjC7Bo+wUs3HYBCSlZMDYsh7H96M2GLsm3iETM2+wNp/ViUYvl03rBQIW/TxkB32KwaPsFDF9wCK/8wtG3U0O1VG+o+CMdNCAeqr96Zl8YlddDREwqth+7h+HzDmLFnstyAqOqUqtKRXT4IdkTm5SBTQdvY8ziI7j60I/RlZHFYklEYwHxtnLamlNYu/86Y2WRZvXsZcY6vv8ShbFLjzGqGCg+xwGdf9bcCoQibDl8W6HKNZMMfEJKFrYe/rmy5HI4GNazOa0vc2aJeO6BM4/gtnoUbaVo6XMqWWmSkMIsxKWtxcXpbZOxRGqlC8hO4CsNFgsY2rM5yknVGZ+5/grfpJLNLBZgZFD6KpKr4DMKiUrCkh0XZWYm9+7QgLFTEQiFcFp/Flce/Px96Ghz0allzVKeqZijF59j6FwPmRDYpMHtFI45LY2AbzGYtvoUFm47/0OyTrxjoKvUUkx+AQ/7Tj/CqEWHsWLPFQSFJ4DNYmHD3IGMhk+Vxh/roAFxGGHn0qGSL2R+IQ8B32IxeeVJDHJ2w/4zj2jFKVksFuaM7QJdnZ9vdEZ2Po5cfI6Bzq5wO/eEtnisQyUzmcSOSETw/ksUHGe74eSVl7RsAeJOq/6dZTuwMrPzMXLhYXjeYhZTKynKKRIRuLjdxFM1a7GlefExDA/UCCOUHMQuIgRP3gQzLtmiqtVWNjxeGWw2CyKRCNklwm2KZlirQnh0ssyYW0DcYMWU4rBGyWYfRTOPSyM6Ph2Os90RU2KqY5+ODRjJaL0NjMDg2W648tBP5jdb0dwIHZrTd/gvPoTBcbY7Vuy5grgSuaWtC+mLxj70/Yohc9wxdJ4H7r/8IrNT2rZw8H+mrPJHO2hArErsQlFkzuMLcO/FFwyYeQCDZ7vh+fsQimfLo63FxZ5lw+WOCwQi3H76Cf1nHsAqmlp4HmvHyB0TiQgu3PuA/k4HaLdk9+7QkLL13PPGG0xbc4qWLQCwMDWknFm8/dg9PFQy8F0ZVIuyvacfMpKoAkApRXWCwQWumCcUOYHbTwMZxxCnrJJ/3/MKmOVHRCIRVu69Sll1w4SouFTM3niOMlltzmBC3q4TD+C0/gzlYqV/Z3odkDl5hZi04gTWu91EIUWn6NaFgym/S1QQQnDjSQD6TN+HLYdvU35ndi4eqvJKNzM7H/M2e6HP9H3Yc+qhnEYkIBYCUKdZpjT+eAcNAPVrVsKI3oqVUgp5Amw9chd9Z+xTSROvkpUJpvwYV0iF39do9Jm+D9PXnFZZw67kqrcYoUiE5bsvY+Ly40jLzFXJQbBYQBsF+m9xSZkYOMsV4dHJKjsbFota4xAA9px6iHsv5PX7SkNR19nSnZcYVV8UUeg/8gVC3HgSQNsWXyDEm0D5ZGghT8BIpiotI5dSnzI3n/4IAUIINnjcokx+c2iKxhJCEPGjJZqKOlUr0mrdLuIJMGH5cTxWUMfeooGDyrqJfIEQu0/cx4gFh5Ck4KLtYGOmsj3Pm2/Qd8Z+hXJhANCpZS3UrFJ6c8srv3AMmHkAoxcfkVNql6Zn+/qMdyCq8lc4aAAY1bcV2jdTrBFmZlwebmtGqyxE2e/fRpLkGRVV7cyxe9kwlbdzU4a0VzhnmMthw8LUADy+UOV44IzhHRTGGoUiETYevAU/FWqWi1EmILr/zCPaJUmNalHr3SWn52DX8Xu0E7qK5nCcu0W/jFFZrLmksrQqzFGg2cgk6XjtkT/eUlw8AKCCCvFnaUKikjB7o2I9yX4Uw4oUkZqRg1kuZ5UKEEiX1pVGTEI6ElOzlc7e3rdyhMr2HLs1kQhOUGFUXg+zRqnW9t66cVW4rh6lVMKrVhUrzBypfht9afw1DhoAFk/uKaN+UIytlTGObZxASxKexWJhxbTe0C3hgLW4HLjMHoC9y0fQHhyzYY58bWo1Owuc2DIRWxYMVlnTDQB0dbRlytkAcYLGsVtTnN89Hcc2TqCl/GBvYwaO1CQxFsQleD3a18OqGX2UCvJSUfLcdHW0YG1RAXYVTRAVl4ZvNOugi6S2lywWS7JNzc4txJWHH2nZ+hKquIzyygN6thKSMyUyUjraXJlpbEU8Pq2mouT0bNx78Rl2FU1gY1FBJmEIgLZsk4mRPlb++OxsK5rIhQqULUBKYmZsgMMu43B5nxNG92stJ4FWycqY1vlVsTXH1oWDcWb7ZErHOrh7U1rJSx1tLWxZMBibFzjKDTxiscQ1/HRi4zaWxji0fhwcKJp4TIzKYfO8QSrbUoe/ykEDwK6lwyQyUACgr6cNsIA1B67Rrpk2NzHALCmJKgBoUd8e247eRVomffXnOtUqwkaqFrluNWvEJ2ciNpFZF9v0EZ0kX2ItLgdmFcrD2LAcbf1AQOxcGtYWr3rZbBZaNa4Kc+PycBreCS0bVlGp5Eqa4hAHm81C93/qQpvLgfua0XD78Y+upmMRXwAuh40+HRtAW4sD713T4L17GlY59aFVEUMIwd0XX2BvY4rpwzpgWM9mGNS1CaYOa4+qdhbw/xZNKxH8/EMolk3tiYt7Z+DMtsmoYFAOA7o0ljiJHBqDoSxMDOG+dgzc1oyGx7ox0NHmokfbeih2U7VU2J5LY25igFYNq2DK0PaoamuGpvXsJUlV/XI6sDBRXfC4GC6XAzNjfehqc2XyIH07MmtEiU/ORGRsmkwtNpfLxviBqsuYFZOVU4Bdx++jdlXZ79agbk1RhWLhpoy8giJsPngLBUV8cLk/3aS2FgdbFw6B1n9QsUHFL3XQjx49+s9fg8Nh46BUUq5+jUo4sHIUqtqaY9qa0/j4lXpwkCI6tqiJTi1rARDPNF40qQcmDPoH45YepRVCAMQrv7XO4rI7DpuNxZN6YJ1zP7i43WA0YMnGogJsK4orRHYsHoJ9K0fC89Yb+Acxk7xq+yOuPWvUv1g+tTfiUzLxKYTZTGkuhwMWC1g8qQecx3SGfSUztWZnVLY2xWGXcZj+o2X42YcQ6OvpoGWDKhhOQ6ldJCKYObITDqwahT6dGkJXRxs62lz069QIe5cPx+H142id19CezfFPk+rQ1dFCZGwqbCyNMXlwOxzdMB71a9ggO5dZovCVfzgMy+th5qhOWOXUB4B8tY2qfItMxKeQeKya3gfzx4vnOXdrU4eRdmXo92S4nn2CoxsnYNeyYQAAw/K6jDoFv4bFY9Xeq1g+rRfWzx4ArR8XtbVSpamqEhyZiPHLjmJw96Zwmd0fZj+Snw6VzDCGZg3159A4TFl1EiYV9OGxZjRaNhDrOLIALJvai9ZOlykSX/mr1AF+taLKp5BY0nvaXvJBSjYo4FsMGb34CPHw8iE8vupSOIVFPDJ2yRFy6upPFZbQ70lkkLMrufEkgPa5HTj7iCzZcUFy+2tYHBkyx518lpL/UZXA4BgydfVJmfMaMtddRp5LVZLTssnmQ7cltz+HxJJh8zyIQEBfaokQsTRVMf5B0WTx9gtKHq0c6XN49i6YzN/izdiWNJpUVNl98gG5/thfclskEpEiHjMFmQVbvWW+u1/C4hlJXhXx+GTc0qPktX+45Jir52MZqSlVKZaRColKJISI/75luy4RN88ntG2FRCWSYfM8iH9QtOTYmv1XycTlx2mrqtx9/pn0nbFPxtb1x/5k4KwDJCYhXWU7fIGQnLjykoxccIj4ff0uOR6bmEF6T9tLTl55Seu81OWvl7y6/thfzrlk5xYQF7cbZJbLWZKYkqWyra/h8XL6g5nZ+WTiiuPkwJlHtDQAs3LyybtPkTLHPgXHksGz3cjXsDjVDf2gpNzPnWefyNRVJwmfxkWomHwpTUJCCFm+6xLxvvOWtp2S8Hh8MmyeB4lLVP0Ho9iW4LeUvBrk7EpbZomK9Mxc4ujsSgooZNbocv2JP1m07bzMMT5fQFt6TCQSkVnrz5JL997LaPWlZebKfWdKI+x7Ehk6113GoRJCSGxiOomIoScZduTiMzJq0WGSkp4jczw6Po1cfSgvqaWI1PQcMmfjObJq7xWSQSGftXTnRVrnpQn+egetSHxSJBKRJ2++kcGz3ciVhx9VFqmkelxhEZ+4uN0g87d4qa23FxqVRBydXUloVJJadoQiEXHzfEw2akA/Lr+giPSbsZ+2+CYVp6/5koPeT9W2Qwj5LR10P6f9GrFz/PILjZxTURGfDHJ2JZk56msbbjl0i2w/epcIGazipQn9nkQGz3FjtFuURiAQkmU7L5ElOy9S7lJEIpHKv+v7Lz+TIXPdyQPfL0SoxGf8av56TUJFWWAWi4WOLWrCdc1o3PIJlGvRpWNPR5uLZVN7oXGdypi+9jTjRgxAnFXfsWQoFm47j6g45kPk2SwWJg9uj4SULFy894GxHQDQ09XGqL4tFdbS0qFLmzp44PuFcZt7SdTp1Psv0KKYqUwXQggevQqS5D3UYc2Ba+j3byPK4f90uOUTiIjYVDiP7qzWjI2ElEws3XERLrMHqDWVLjMnH1PXnIKDrRk2zBlA2XjCYrFKrQIRikRYuecKPG++xd7lI9CldR2wlfiM/wV/tYMuDQsTA7ivHYPaVSti2DwPhVJNpcHhsDGqT0uM6dcaTuvP4lMIc0UVexsz7F85Es4bPNXSAdTS4mD97AG4cPe9SjOclTGkR3PEJWUgJEo9hRcrM/GUs1f+1MOYlCE9eQ4QV9M80UAruiqDplQh4Fus3KxmugILAPD2UyTMTQzUTkQlp+cgODKRdoKsJN8iEnDs8gtsmjdILbHelPQczFh3FpsXODKebgeIk5TTVp/CiF4txDM6GF4Uk9NyMGbxEdhameDQ+rG/JPHHiF+1XP9fhDjokJaZS3pP20su3Xuvlp3v8Wlk4CxXcu/FZ7XsZGbnkz7T95JImjG5koREJZJ+TvtImpqx0fTMXDLIufTP8E1AuNL7X/mHk7mbztF+/flbvGUSnx++RJFZLmdp2ynJmeuviOvZx2rb2eh+k9x6Gii5nZWTT+Zt8aJtZ+WeK+Tp22CljwmKiC/VTr8Z+0lErHrfnaycfDLI2ZUEBseoZScpNYv0mb6XxCWpl3948PIL6ee0nwRHJqoVcnj0Koj0nraXxCdnqnU+/zV/fYiDDiZG+rjh7oxB3ZqqZceuognO7ZyKk1d9Ga/IAcDIQA9ntk2B80ZPtcId1StbYsqQDpiz0UumvjeJpqCpsZE+7G3McPTic6WP877zDhExittjWzWsgpT0HNriCEKhSKJUAgBN6lRGggYEFr6ExdMuvaTC1z8cXVrXltz2vv0OPJoq5Mlp2fgaHo9/miqetBYZmwqPc4rbmQHxZ2BSQR8ONspHk5YkPPrn50YIwaLtFzCyTyu1lEdS0nMwaeUJHN80EdYWzCYPAuJ5IkcvvcCZbZNRw95SrZDDv61q4abH7N931SxFmYOWQlNxJh1tLs5un0K7OL4kRgZ6cFs9GtuP3qM9RU+aPh0boIaDBbYfuyeZz2FpZohBzq4oKFR9XsSmeYNw0ydQMv+YinbNamD2Ri+ljTz/tq6NxwwEDD58+Y6YxJ/T0/gC9cITfIEQn0PikJiajYws+o1HJSmOhSalZuPaY3/aM0cevgpC9zvIuMwAACAASURBVLZ1FU6ty80rhPMGT9RwsKS8HxBfyDxvvMHxTRNUfl0eXwDH2W6SoT+EEBw6/wyVrU3h2K0Jrb9BGpFIhHVuN+CxdoykLpkp9jZmOLdzqtoznP80yhz0f0BBEU9jygq2FU2wb+UIzN/ijc+hcYxjpqtm9EVqeg7SpRxRh+Y1MWz+QaUqKtLoaHMxcVBbrNhzReFjiudpj1t6VOa1pBnUpQku3nuv8qApAJIL1IrdVyRzPNhsKHwNVfgaFi+xFaFGvF/64kkIkaz06cwIEQiFuP7YH70VNHwUFPIwfMEhAMrnpqzYcwWj+7VS+XUjYlIweI67jNpORlY+giMTsWxqL5XtSEMIQXh0MqavPY3dS4YxntlNhbLFwd9ImYMGlA6AYcL3uDSsd7uBsO/JGklCcdhszBz1L5buvIQF2y4wFjjdsWQoTCv8XMlMGdoeIhHBOtcbcD/no9LciB7t6qGwiK+wbd7YUF/STjxx+XHKx1UwLIdqdhb4EkZfBzA9K08yx6Nt0+qMZzgDQKBUl6Q6XY6vAyIkXX5RcWmSDlM6klxBYQmobG1K6cz4AiHGLD4CQNw630CBaCpfIERWTr5EdUcZhBBcf+wvGUMqPbLXpII+di0dxmhHmZaZCxf3m5izyQuzRnWWdAeqAyEE0Qnp2HzoNj4rmaPCxG4mg+mFv5I/0kEnpWYjKTVbY6vU3PwiTFx+HLefflJbkgoQK7PY25hh7mYvTF51Eq8DItQuLathb4mWDasgNCoJ09acxqHzz9TWY9TT0YLZD4d962kglu66VOoXVkuLA9fVo5RuNYsnlAmEIjhv8KRc9Th2a1qqSK00QqkL3bJdlwAAXdvUZVQRUsybgJ+qMc/ehzAOIz3w/YpeHepDRAg2HrwlOS6gEYIJj02h1MgTiYj4PfwRzzbQ11UYAtHicuC+dkypIgaFPD42HryFQ+efSZ5XQU29vyKeABfuvsf4ZcfxNjASNewt5QZm0YUQgoBvMViw9Tyc1p2BaQV9NKun+gAwRaRl5uLp22DM3nBOrfxOSVIz6OdWSuPXTPzQMEYGeli9/xrikjLQvJ49GtexQ91qNozjXJWtTTF7TGes3CsexF/R3Ahd29RBm8bVVJK5p2LcgDb4GhaPL2Hx2OB+Exw2C4O6NUWv9vVL1fRTxLSh7fHxy3fwBeLt8C2fQIzp3xoDuzZmpLbBYrEwe0xnrN5/DYBYt2362tNYPq23wlWaKlSvbCmZ4ZGakYv5W72xd/kImdGSrRtVVbpVL4n0pVgoIjh/5x0Gdm2icM52aWTnFsiMFi3iCZCYmsVoO96lTR20auiA4IgEJEpd4OmsoAcoGHS/0eOmzDAtuiNHSxKfnIl1rjdkdmHThquu3F0SESF4+SEMHt4+Mioj88Z3ZZzT4fEFeOD7FeduvZUsGOwqmmDy4PaMzzMjOx9vAyPwwPcrvkWIZcTmjOmCRrWpx+KqQl5+Eb6Gx8MvKBq+fuEwKKeLbYvoq7Uog7N27dq1GrWogHfv3qF5c9XnxSqDy+WgXdPq+PA5Cm8CI+HrF46rj/zg8/YbohPSIRSIYGZcXums2ZJYmRvBxEgfbz9FIje/CAHBsbjpE4gXH0KRk18IM+PyKF+OXoKibZNquPPsE3h8IQgRxzxvPA5AZFwaTI31aTtq/XI6EApFksFKhBD4f4vBQ9+vsDI3YnQxMTbS/6FGLL7N4wvx6HUQdLS1UKuKFaMfmbYWBy8//hTczcopQEhkEjq1rMn4R3vzSYCMpFRAcCxG9m4JO2tTRvZCopLlVNGrV7ZklNi1q2gCNpuNGevOyCQGuRwOhvRoxuj8AODw+Wd49Fo2mdq+WQ00q2fPyN7bT5FYte+qXNx+6eSejKTDYhLTsdHjFq4+8pOZ192ldW10b0stAKGMtMw8eN9+i40eN/EmMFKy89LV1sK2xUNoJwjzC3l49i4Exy+/hIeXD94ERkoU5gd3bwpHmhVbhBAERybi/ssvOHnVFwe9n8LnbQiCI5NgZW6IrQscZQST1eXLly+/1kFHRESgXj36HxwVXC4HbZvVQFB4ApLTcwAAOXlFCPuejOcfQnHh7nu89g9HdEI62CwWzE0MSu2CqmpnjsIivuQKCwBZuQUIDI7F9ccB8PULR2ZOPqwpZvVSocXloF51GzyQko0iEH+xH/h+xdvASGhrcWFnbaKwg6kkNR2s8Ph1EPKlqi/yC3l49j4EAcExqOVgRUsfjcvloIgnwNcS85n9g6IREZuKVg0daDcDWFtUgPdtWT29xNQspGflSSaD0eX6kwC5kE5ETAo6tGAmUHr76ScZYVJAHN9m4lgAcQVGyTg2h8PGUBpD7KW56RMIzxuv5Y5PGtwOFjQv7IQQeN9+h/1nHsuFXepWs0b3tnVpXTj5AiHcPB9j76lHEodXjLYWB6uc+tKalR4VlwoPLx+4nn2CL2HxcsnVWaM7o4GKpX4CoRAv/cJx8qovXM8+wUu/MCSmZsnswNo3r4GZI/9VaEOalPRsPPQNgtedt3D39MGtp5/wKSRO5u+ubG2KrQsGQ59CNo4p3t7eAAAW0VQgtxTc3Nzg5OSkcbs8vgAb3G/i41fl3XJcDhu2FU0wf3w3yiHcxQhFIuw99RCPXysvA6tkaYxm9e0xebBiaaxizlx/Da/bbxXeb1ReDx1a1MSYfq1U+mL7+oVh08HblPexWSy0blwVc8d2UflHkpSahUkrT1LeZ/ojYSSdXFSFPtP3UR4f3qs5RjPobpu6+iTik2XzAywWcHLLJJVlkYohhGD04iMyW/Jizu+exmgVRPX3cjlsXHWdRdvWm4AIbDp4C8ISjorFYuGa6yxaY0KLeAKsPXBNYXfrnuXDUY2Gpt7l+x9w9uYbhQo34wa0UWnXQIh4pKr37bcIV9Iv0KphFayc0adUe6/9w3HjSQCCIxMptQ2LqWpnjt1LhyldrGVm52Pv6YeIiEkttYCgSiUzbJ7vqFHnXIy3t/efmSSURluLi1VOfVGvlN5+DocNp5GdlDpnQFwx4Ty6MxrXtlX6uCI+nzKpQ8Xofq2UrnqycgsQGZuq8uzg1o2qopod9VZcRAhefgzDLBdPlTPUFqaGqKNAQzAtMw8TV5ygrfCtaMvsdfsdbj0NpGULAIRC+XUEIcB61xu0baVl5lE6ZwBIZVDRs+/0Q8rjTLQXw74nY9uRu3LOGQC0uGxazjknrxBTVp9U6Jx1tLmwVzFExBcIMW+zN45dfqnQOVuYGmBAF9VEY7NzC3D14UelzllHm4OlU3uqZM/B1hxpmXlKnbOJUTlsme9Y6k66gmE5jOjdEvmFyme92NuYYvOC/8Y5F/PHO2hAHErYMGcA6ipQ6ShfTgcH141VeeC5FpeDlTP6KOw0GtqjGY5umABLU9UVKTzWySt7A+IfyYa5A7Fx7kBYmqlmj8ViYfHknpTbUhvLCnBdNRKH1o9VOTPPYrEwondLyvuszY3gPLqzSmKb0nRUEno46PWUsRBAScKjk2nbUlamWNrOqSRCoQgPX1GLqAKgVb2TmpGD5XsuUwrkAqA9C6OwiI+x/dsojKuPHdAGXBXzNFpcDnYsGYKD68aiioJFzkTHtirnfYwM9LBl4WDsXDJUYWzZY+1YlcNrlqaGYs1RBbszDoeNPTRk6mrYW+LIhvEwVDBoysrcCNsXDYG+BmPOVPwVDhoQx1I3L3BEfQUr6Wfv6K0AdbS1sGf5cLkPoLK1KcJjUmirUWhrcXHYZazMMV1tLgz1dVHV1py2PWuLCvinsWxLcGVrEyyd0hOVbcxoJ30a1Kwk4wAsTQ0xrGdzHFw/Fl1a14aVGb222AFS1RXaWhzUrlIRF/fOwJUDM3HFdWapO56SSJfAVatsgc3zB2H++K7o0qYOzlyXj9Uq495LsUp5OV1tNKtnj2b1Kktkwq4/8qdVvunifhPtmtbAvHFdsX52f7mdDZ1mFdMK5XFux9T/Y++sw5tIuzZ+J6l7qUKLlAruvrDLYosXd1ncCsXdijtLKRQo7hR3WNzdqbtQd28jc74/0pamsUnad7+F7e+6uEpnJieTNDlz5jzPc9+4vMsFF3ZORe2alSUS3m/NnVjHAsSWV53b1IH7kqEY278tLErNcmrXVL7Jsix4XC5srEyw3KW31B2hfVULqc+jMrgcDqpXMYO+rpZU4nQZ0UHlQXQORzwuYW0hXejsXj5C5VbYi4+hKCgQoPQ309LMCHvdRqrsSaoOP02CBsR/8A1zB8C+xJfE3NQAh9ePxb1XARjg6qnwlqo0+rra2L1ihISZ6kqX3uByueg1ZafK0qKVLUwwsOv3/tzArs0xpEdLDJvrhahY1d2kF03qXuwLp6+njQ1zBsJ13Rm15nbyeFz0K7w91dPRwh63Ubjx+Iva80TtbMV/A31dbZx3n4as3Hy8942EpgYPPC5XrdkcDZxscGX3dPA4HGTnFqBj6zqYObozNs1jP7VJJGKQnJqNCzun4uyOKajnUAWO1a1w3n0qrnrOQJsmDuAL2Fe9btOdMX98V3RqUwcmhnogAq56zkCrRnYAVJtqx+FwwONxoaHBg19IHL7FpeDCzmnFSfqPtvVYxypJZGwqTl1/jT1uo2BamKSa1asOMxPVEhYgnkM8bslhbFs0ROKivXCi7Ds6xeeVgsGz96Jn+4YSF3QrMyN0/7WBSrGycvLRe6oH+EKhlDmz23RnlWY4RcelYtDMPTh36y2Ob5kA7RLei5WM9XFo3Ri1VfRU5p9SZvqn1exmbzhDPSe704y13xXPggttdqavOUkZWbmsFbH8Q+Oo15Sd1HOye7FVVkJyBvWbvos27r+lknOJSCSisUsOUc/J7pSaIVaYC4tOpH7Td9HdF74qq3Rduf+Rek52p4xCUfbouFTqM82DgiNVF/2PS0qnnpPdi91ewqKTqNcUd7WNCJyn7qTcQlcQ35AYmrbqhNoqZE/efld4e/U5lKa6HVMrTmnKU7B//b4bdP3Rd0W7B6/8KS1T2p1DGQzDkMvqE8UqcgxD1HvqTrXOKSevgJynedB7X7F9lm9wDPWc7K6W5VVcUjr1ddlFcUliFbjMnDzqOdmdlrtfUikOwzD05G0g9ZnmQb7BYmW+Ar6Aek/dSb2n7iQ+n/33SSgU0daDt6mvyy6KKFTvYxiG+k3fRT0nu9PFOx9Yn1NWdh7N2eRNA109i229iIhc156inpPdacjsvSq8yrLz0zuqrPa8RtsO/y21/fqjLzRo5h7aefweZeXks4p1/6WflEymSMTQRq+bNGjmHvILjWVte5Wank1T3Y5LbMvL59MUt+O0bu81la2qRi7YL/F7REwyDXD1JL8Q5bKUpbl4573E7yeuvqTxS4+oHIeIpCzCpq85SU/fBakVqzT/RkeVkhfwsvDeN5LGLDoo4c2XmZ2nchyGYWjW+jO098wjie17Tj9U2d8wJCqBBrh6UkiJCz/DMDRm8SGVXjNfIKQdR+/S+KVHpF7TFLfjFBAeL+eR0oRGJdKgmXto9e6rUvs2et2k/eeesIqTk1dAXmcf06CZe2TKDR+/+pJGLTjA+rzKi58+QTMMQ58DZGvZCoUi2n74DvWZ5kEPX/mzsvIpnXCKCAiLo1ELDpD78XuUk8vOn03ehWH9vhs0euEBSs9kb1Mk6wsSEpVAg2buId9g1T0OSzNt1YlySWLvfCJoqtvxMtsmEYmToUBNM9uSlGeC7jd9V5ljMAxDszecoQ++kcoPVsL1R5/Jde2pMscJKUyE/mFxUvsysthfOLKy82jSiqO00uOKzGImQEZ8WeTm88njxH0aMW+/3DsBNneQIpGIHr0OoL6Fd8LyKnd1fELLg58+QbMhKTWL5m0+S0Nm76WvZRAm5/MFtPnALRoxfz99CYxWyUS2NGduvKGek91Zf2Dl8TXoGw2epZ5beElEIob6uuySuO1TF9e1p+j5h+Ayx1mw5Rzde+Fb5jjllaADwuNo4vKjyg9UwnvfCLWcrUsTkyBuR5TVJzMoIoEGz9pLPmW80IdFJ1FfFw86ee1VmeL4h8bS6IUHaIPXzTK9toCwOBq98ADN3eRN3+LTynRO/yuUJmiGYejixYs0Y8YMWrhwIX3+/FnusZMmTSr+t3XrVqn9/9YEXcTngCia6nacFm87T/kF6rspfwmMpjGLD5H7sbsqux2XJDhSXAFfuseuhyYPv5BYGjJ7L/kEly1Jf0tIoz7TPCgnl11LSB7vfSNp4vKjKt1iy2r5+IbE0uQVZe9De998Uy4JevH2C3T3ufQFQ5V2FcMw5LruFD17X7YLGJ8vpN5Td5JfqOotrpL4hsTQkNl76ZOcu1C2XHv4mfq47JJ7N8uGvHw+7Tx+j0YvPFDcT1cHkYihZTsu0djFh+jNl3C14/wTKE3Q4eHhtHLlSsrOzqaoqCiaPXs2ZWVlyTx20qRJCp/s356gicRu2Pde+JU5Tn4Bn9yP3aORC/ZTNssetyyyc/LJZfUJ2uh1U+W+dEn8QmJp8Kw95FvGW7ULd96Xyy2zqrfwZ26+lpnQy6OlcOr6Kzp66XmZ4/Sc7E7CUi0XhmHI++Yb1jHe+UTQ5JXHylw9u649RUcuPitTjKCIhMLkHKV2DBHDkPvRuzRpxVG1euhF5OQW0JjFh+ivo3copwxFTxHXH8kvNP9NKLW8unjxIoYOHQp9fX1UrVoVjRo1gq+vr9zjz58/j5cvX5b7TJN/Ci6Hg04lbIvURVtLU6yON6UX9HTVnyupr6eN7YuGQFOThyUKRPKVUce+MpZP6w03j6sICI9X/gA59O3UBFqaGjh04ZnUvrjEdNYC/COd22DPmUcSEqKK+Bafhnsl9EyKEAhFKttKlSYuKUNKk0NdSs89f/AqAMGR7Ix2iQhHLz3HiF6tWM2JFwhFMhfceN96CyHD4M9+bdmdtAxCo5OwbMclLJ7cE41qKV5Rq4gVOy8jN58PzxUjy+SEoqerhaVTemLW6C6sNHCUIc8U4d+IwgQdGhoKB4fvk8+tra2RkiJ7vm63bt1QrVo13L9/H56enuV7lj8otezUU4MriZamBmb92QXzxnUtU5z6jjZYP6c/lu24pLZIOZfLgdsMZ9x+5oM3XyRdWCzMjLBw63lWGtVN61aDliYPvizdz/V1teF56qHUvPNWDWvi/mv5q/jY8MEvCn6hsXKXL7PhnU8EapTy/0vLzIXn6YfQ02G30swvNA4ihtC2mfLFI7n5fCzcdr54TnMRAWFx8L75BtsWDGZ/8qVITM3E4m0XsMKlNxqVQXIWEMt5LlBTKa80quiF/EwofOd4PB6Ewu8fXCKSu469X79+aNmyJebNmwc/P+lqBwACAwORn182kfn/IlwOR2UFM1k4VLPEjsVDcebmG5W8CEuir6uNtTP7YevhvyWSsQaPC01NDUxacUyuzkVJxg/4FVuP3GFVRRvo60DEEFbtvipx/JAeLWVW1myJjk9FemYuRAwhOk71hUJFeN96ixG9vy+VJxLrcxTwhazuoIgIu089wPBerZSqGmZm52PaqhNgRCRRTfL5Qqz2vIZ1s/oXr4pUFb5AiMv3PmLbwsFyZRNUQawgWT4+n/8lAgMDERgoXvmsMEHXq1cPPj4+xb9HRkbC0lLxlUxDQwMiOaunatWqBR2d/5bpY1lJTFVttaIybK1NMbZ/OwyZsw+bD9xSK4ZjdUssnNBdSsdh4B/NkJWTjzGLDyE6LlXOo8U0qVsNejpaCApX3gIw0hfrIUTGpuLu8+8Juaq1qcru5CXxLWGf9KUM2iBh0Ulo1ei7jOqngCi8/RoBAKwSdHBkIgQCEX5potjAICsnHxOWHUFyWjZ+bS5ZaROAGSM6obaKmilFHDj3FEPneGFYz1aoWrmSWjHkUdLotwLl1KpVC7VqibVsFCbo4cOH48SJE0hOTsb79+8RFBSExo2/L8mcNWsWAGDv3r1ITExEbm4u9uzZg8qV2YkS/Yyw7auyxczYABOWH8XMdafLLVlra2lgRK9WePIuGH2n71ZZXY7D4aBZverFy8yLaNnQDnq6WhAIRZi66oRS4aGZozrjo3+k0uczMvjeJth18kGxkLuWlgYysvMktLFVoWSb5vZT+WMryuALhMWVb05uAVYWOtQAgD6LnmlAWBxG9/1FYTssNjEDI+btR24+HzwuF306SjrJaGtpoE0Te5Vbah/9ozFghicu3/+IFvVrlJtrdnZuPpb8dQlDZu9DFQsT5Q9QgbI43P9oKEzQhoaGmDVrFjZs2IBbt25hzZo1Ei2OvDzxrWyPHj2wZ88ezJ8/H1ZWVlixYsX/9qzLkbRyNo3MzeNj4Mw9mL3Ru1wGn3g8LrYvHILQ6CSMW3IEfaZ54PqjzyiriveQHi0BAEKhCHtOP8KgmXuUVr3K4HA4qF7le/W1/cgdmQOKRdSxr4zhvZQ7UBvqSyqKjV1yGIC49dO+ZS0EqTHwyTAM3vlGFP8em5iuVm8+PCYZDUqIyW85eFtCIImNtrRzx8b4VUHv+e3XcExacbTYgbxq5UqsVejkkZtXgNGLDmK5+6Vi9bzFk9Vz8S7JR/8oDJ69D0PneOFLYDQ8V44olx50fHIGlrlfgvM0D7UkYRWRnfvvbbv+cIL9yWnZePIuCA2dbFDF0hQ8Hlf8j8tRe0BuqttxRMenwchAB93a1UfHNnVgbiK2zFLnw5WemYPxy44WDzxxORwM6dECfTs1gba2hlpCK4HhCZi7yVtiW32HKpg3vhsqGeur1esLi06C67rTEtscqllizcy+MNDTVuv9DAiPx7xNZyW2tWxoh2VTeirV4ZVHcGQCZm+QfO0zR3dGl1/qqhUPACJjkuGy5pTEts3zBqJuGXqvMYnpmLzimMS2+eO7oX0L1VToiiAiXLj7AUcuPpfYPn5AO/Rj4dwtC7EbykMJlx8AcB3ZCX+0U12MiYiQm8/Hscsvpe7E3KY7q2XPxTAEvkCIV5/DcfjCU6QUWnTxeFx4LBuOamq0YBgiCIUiFPCFePw2CLeefkVkTApsrU2x1022FDC7c2UgFDEQiRikpOfgo38UfmlsDzM1/VFL4u3t/eMlaABITc/B7I1nkJL+3VtNS5MHpxrWqOtQGfUcqsDKzAi6OlrQ09WCjpam0mSz+cAtPHkXLLXd2twI7Zo5ok1je5iZ6MPIQBdamsp1eZPSsuCy6qTM2+/aNa3Rr3NT1K5pDRMjPdaGr5fvfcCB89IVKY/LwcRB7dGumYNK7sxEhGmrT8qsnPt0aozhvVqppXfbb/puKR3kmlUtsGnuALUkGhNSMjF+6RGp7We2T4aBmmLpfz/zgceJBxLbOrepg1l/dlErHsMQnKd5SG1XN0mJGAY7jt7Fw9eSMrkaPC4ueExT2SRYKBTh4ZtAeJy4LyWBqqujiXM7pqoUjy8QIiQyEduP3EG8jHGA/l2aYtyAdqzj5eQVICk1C7eefMXNJ1+l7hA1NXjYsmAQq9kcRReNjKw8hEQm4vG7QLzziZRqjTRwssGGOQNYx8vN4yM7Nx8hUUn4GvQNXwK/SVhfGerr4K9FQ2AtR0deVX7YBA0AAqEQq3dfx0d/xVZXAKCtqQHHGpZoXLsaBnZrDg05VfHZW29x7Iryedx2NuZo3bgmfmteC1Ury5cxjE/OwPQ1p4p7prLQ09VC17b18GtzJ9jZmisVPN/gdVPCkLU0TetWw0jnNqhpa87qNlhe8gPELYtZf3ZGh5a1VKp+F2w5J+VxCIjd0jfNG6iyLm9ePh+DZu2V2m5qpIfjmyeoFKv4HLeeg1+I5DnyeFxc3DlNrbum9ftu4sVH6b/L5vkDUddetaq8gC/E6t1X8TlQeuBS1YqPiBAUkYCN+28iKVV2a2DPypGsBwYTU7Nw97kvTt+Qb+FmZ2uOHUuGKryIMERITs1CcGQCrj74DN+QWLnHamrw4DbdGY1qy5+TnZmdh9DoZLz8FIJXn0KRmqG4XdWhVW3MHfuH3P3vfSPxJfAb/EJiERgRr1TX26GaWKO8PDWif2jLK00NDayZ2RcjnVsrrSYKCq/2TetWk5ucAWBw9xZYML6b0nZBeEwyXnwMhY2V4sEPa3NjuC8ZqvALn5vHx6V7H3Hx7geFsYqYO/YPhc/7wS8Kczd6Y8uhv1n1qa3MjORO3Cci/HXkLsYuOYzQKPY62jNHd5a5PS4pA9NWn1BZY1pXR0vm3yQtMxeX731UKRYgTvilkzMgHnwq7XjNhoiYFJnJGYDKCyuycvKx+K8LMpMzAPT6nZ3NGiD21lu/7ybmbjorNznXrGrBWiv55LVXGL/0sMLkbKCnDbfpzkq/kwKBEPvPPcUGr1sKkzOPx8XCid0VJmdAXL0eufQMNx9/VZqcR/RurTA5A+K/243HX+AfFqc0Of/Rti62LxryPxHw/2ETdBFDe7TE+tn9FI4+a2nysNq1L5zslE9B+q2FE7YuGKzwzW5U2xa7V4xg1fe1sTLFruXDpVwZiuBxOZg+oiMWTezOyi5IS1MDa1z7yf3iVzLWx5qZ/bB4Ug+wbSGPcm4td+5sFUsTDOrWAjWrKvZyLImNlfwvfHZOAVbvvoakQid2tuhoyT6/o5dfqGycEJuUIXefomQhC4YhqbGBkqhiQJuTx8dKjytypx5yORz0+I29kL2+njYaONmgugLfwWVTe7EeaxjRuzU2zBkAi0qy+6s8LgdLp/RkZTCsraWJpVN6YsGEbnJbhhwOsGhid7QuMYVRHhwOB38tGqpwqiIHwLxxXTGsZ0ul8erYV8b2RUMU2oxpa2lg3riucB3V+X823/uHT9AAUM/RBp4rRsBejveaUw1r6Oiwn7zvVMMKO5cOk+k4Yaivg57t2VcxAFDVuhJ2rRghc1+7Zk4qLy+3NDPEvHFdpT4UZiYG2LF4KBorMbwtjYG+DlyGd5DYxuOKHVb2uo1Er98bqjxgWPqLUtnSBLP/7IJjm8bj0PqxezPFCQAAIABJREFUKtsZaWt//6LoaGuivqMNGtWuipq25jgooy+viPc+EcX/19LUgJbm9wvjxTvs7mSKOH71JWytK6Fx7apo6GQrdeFUpYLW19XC9kVDcHLLBCyc2B1VrSXbDgb6OiolAk0NHpw7Nsau5cMxondrqQKgd4dGKi+Aqu9ogz0rRsHcVPpxo/q0kZjRwoa2TRzwa3NHmcXE7DF/oE1jxXPDS8LhiL0wTQylx2E0NXhYN7u/Qq/M0hARHKtbydxnaqSHrQsGqxRPHX6KBA0Apsb6+GvxUKnbdS1NHlo2rIGVO69g4dbzePExhJXnXGULY/y1eChq2EhWH307N8GRS88xY+0pvPocxvr8qlcxw47FQyW2OVS3RAFfgKmrTuBzQDTrWIB4ZsSgrpL29s4dGmHqqhOs+vKl+bWZI2xLVL7De7XC7We+CFRTu2P6yE7F/+/Yujb4fAEqGeur3H8uoqiCHti1GSoZ62NIjxZYN6sfti0aotL0MCLC3Rd+6NSmDrYtHIwh3Zujf5em2LZwMHr81gBRcSkQqmD0+mffX+C+ZCjWzuqHSUN+g7mpAQZ3+/530VOhMCjC2FAPJoa6SMvMkbC5KrlaURXCviXj8r2P6PX79++GpgYPw3upHs8/NA5/Lj6ETq1rS2xvVLsqBvzRXM6jZPMl8BumrT6B1PQcqSrfdVQndGxVW84jpXnvG4k5G71x5OJzdG9fX2Jf0YWvIYul60SEN1/CsWjbeSzadgFN6laTalHWta8Mz5UjYSfHPLc8Uc0m+F8Ol8vB1GG/o0ndali75zoA8Re7f5dmcO7YGD5BMTh+9SX2nnmMTm3qYGiPFtCWc+sMiNsFWxcMxgavm3jvK15Q0a6pA4Z0bwHf4Bh4nHiAo5deYHSfNmijZBUYIE7IW+YPwvwt5wAAjWtXxZh+beEfFoeNXjdhY2mKRZO6y3USLs2oPm0QEB6PzwHRMNDTRv8/mqK+kw1W7LyMjq3rYPKQ9qziAGLT3ekjOmLR9guwqGSIAV2boUWDGliw9Tw2zhkAh+qqaSEYFbacbKxMMfvPLgiOTMRqz2vYv2Y0dLVV79XpaItviVs3qokWDeywYd8NnNgyUeU4RMDWBYNgXFhlfQn8Bg6HQS07a9Sys8a4Ae3Ung6449g9DO/VCm2bOqKBky02eN1UK5ZQKMKWg7exbGov1He0wZfAb4hPzlDZpw8AQqMTsXjbRayc7ow6Na3x3jcSUXGpcBnRQeVFKccuv8Dl+x+xblZ/1LGvjJefQhEVlwpzEwMsn9qLdUstKycfWw7eRkRMCuaO/QMNa9ni4PmniIgRL7efNbozOrOcQvnOJwKHLjxDbr4Ac8Z0RgMnW0THp+H0dXGf3LKSITbNG6j0jq1AIIT3zbd48NIfRgY6GNOvLRrUsoWmBg/eN9+gaHH00J4tMaJXqzJr7LDmn5LO+6flRuOTM2igqycNn+clsZ1hGPqWkEY7jt6lATN204qdlyk1PVthLKFQRFsO/k09J7tTYkqmRCyf4BiasOwITVx+lN75sNOp/RL4jXpOdqeHr/2LtxXwBXT1wUcaMGM3HVFB/pIvEFL/GbvpfAmrnqycPFry10WaveEMZaug38wwROv33pDQoI6ISaY+0zzkuskoYv+5J5SakVMc2/PUQ9p2+I7KcYjExgol+TdaXjlP3UmiEk4N8YXefaqy++R98jhxv9i/MSevgAbMUP37E5eUTgNcPSWcUO4886Gxiw+pJF+bXyCgeZvP0sx1pyWcfl59CqW+LrsoPimDVRyGYejE1Vc00NWTztx4IyG4/+pTKPWc7E6X7n5g5Vv50S+Sprgdp9ELD5BvcIzEY5LTsqjnZHeavuakUpnTlPRsWuN5jQa4etLWQ7cpKjZF6vn7z9hNPSe70/tycLlRhX/cUWX16tX/1NMRkfiDtdHrptz9mdl5dOPRF+o9dSdNXH6U3itIsAzD0Mlrryg5TVoPWygSkX9oHP256BCNX3qYlTD5R79ImY4paZk5NH/LORq5YD8FsvRnS8/KlTIZEApFdObmGxo8a49KBqEp6dlSF6zouFTqNcWdwqNVS9Klk0B+gYBGLzzI+kKmiEkrjpVZ2J6o/BJ0+LckGlXKG1IdvgRG05DZeyk3X1L3OC1DNfPZ5LQs6uuyS8JDkEh8Qf+ignNQSGQCDZuzj05dfyVlMZabX0BP37PzmIyKS6HRCw/S3I3elCKjIErLzKHTN15LXOBk4R8aS5NWHKVRCw6QT/A3mTrhmdl5NGejt0Ljja9BMTR55VHq67KLLtx5r9BibsjsvVIFwv+a1atX/zcsr9hcjYUiEcUkpNHweV7Uf/puOnFF/hdWUTyRiKGImGQavfAADZ61lwLDFVtWKYqVkpZNvafsJJfVJ0koVE+sn2EYioxJpgEzdtOxyy/UilFERlaeWkm6NH4hsdR/xm7Ky1fftYaIKDImmYbN3VemGETll6DHLztCrz6FlimGQCikYXO9yuQYQkSUmJpJvaa4F7tvq8vJa6+oj4sHBUXEy/yssvluMQzRNLfj1HOyO0XHpyp8jKJ9YdFJNHyuFw2f60XBEQkKTQ0YhpG7/+ytt9R/+m4a6OpJoVGJUiYLslDVYLe8+E8kaFXJL+DLdPZVlcjYFBo8ay/1mebB6kMgjwt33lPPye5l8nJjGIamuh2ncUsOUwFffR+34iStRrujJLtO3Cf3Y/fKFIOIqPfUnWWOUV4JujxaLp6nHtD2I+q1gIpITsuiXlPci1tL6iAQCGnGmlM0ZeWxMjn5XLzzgXpOdqdT19X/7AqEQho4cw8NmilOqGXlwp33xBf8/yRcValI0P8AZbG8KiKvgE9zNnjT5JVl8+A7fPEZ9ZriTvHJ7HqGsoiOS6U+0zwoOEK5a7I8GIZo5Pz95B+m2DNPWYXmuu4UPXoToPZ5EBGdvvG6zAnaLzSWhs1RXM0rey1BEfE0dM7eMiXEuCSxUay6lTPDMBSbmE7OUz1o14n7ap8HEdGUlcdoqtvxMvlyFlEeNlc/IhUJ+gejPG61ImKSafCsvfT4bWCZYgxw9SyTHb1PcAz1n7Fb4Rf4xccQhb3BiJhkmup2XO1zICI6fOEZbT14u0wxJi4/Sl8UjDtk5+Yr9GDML+DTsLn76IOf+oNQIVEJNMDVU6rnrAqfAqJo0Kw95BtSNrNZIirTXWMFYpR6Elbw70JVgRxZVK9ihjPbJ+G35uoprBXF2DxvIFZ4XIVvMDvbqtLUc6iCNo3tsevkA7nz0i1MDTFv81nk5BbI3F/F0gTxyZll0gf+HBiNj/5RrObGy4IISEzJRAM5c2wL+AIs2X4RBvqyVxQSEY5dfokGTjZoUqeaWucQGp2ExdsuYu2sfrAvgzVUfUcbnNwyEXXty67nXh4SoxX8RAtVKmBPeczhrFnVAqumO+PV5zC17bPmju2KL4Hf5GpzVLcxQ2JKFtx2XQVfIO0ZqKnBg0N1Szx4pZ4vYU5uAYIjE5GelYfEFNWWnhfxOTBa7mo8oUiEjftvITQ6CVZmRjKPCY1KwqM3gZg/rptaz1/AF+Dlx1CsnO6M2iykDBTB43JZyQ1U8M9RkaArUJu6DlUwuu8vWLj1PO6/9FfZTYbDAVZOd8acjWdl7tfU4MG+mgX8w+Kw5eBtCGVYqf3Zpw2uq+gIU4RPyPfqPziKnft2aU5ceSlTopSI4HHiAd5+jUAlY32Zi49EIgbL3C9hwYRuKgvwExGevQ/G3E1n0f+PpuXiIVjBv4+KBP0fIiYhTW67QF00NXgY2rMl/jp6F3M2noVfaJxKbi8O1SyxYIL86rFWYVX48lMYvLyfFLuKFFHD1hzRcakyK2xlfPL/vrz+USndZTYQAZFxKTJXWV65/wn3X4or+zpyWgZcLgeLJvVQqtRWmuj4NCz56yI27r+F3h0aq6yYp4z8AkGZ3XUqKB9+qqXeFSjG2sIYs9Z7w8hAB782c0SHVrUVqnWx5ZcmDnCobomQyEQs2HIObZvaY8aITjBguZRYkSBOLTsrXHso/v/NJ19hYqSHYT1bFrdp9HW10bx+DQRHJKKeo2pV5Osv37VU3n4NB58vhJYK70dMQppMDe+Xn0Jx4PzT4t/r1JSdoDkcDhqrkJyFQhH2ej/G7adiI+caNmZlcpUpCRHw/EMw7r/yR3xSBnYsGVYucSsoGxUJ+l9MYHg8Dl18BodqlmhWrzoaONmWqUfI43KxdcFAjFp4EJ8DouF5+iEcqlni95a10LVd/TIl64UTumPKyuMQMQyefwjFi49h6PJLHcwY2Zm1RoMsapdKbqeuv0ZlC2N0KCGks2RyT5XjJqdlS/SdRQwhLikD1W3kS3OWxtbaFJvnDZLYFhQRj/X7bkhsqylHZVEVLt79gDM33kg49LiM6FhmmctXn8Nw7cEn+IfFgy8QwlBfB16rR5f5wk0ktip78zUcfiGxGNazpcpKdxX8xxO0UMQoFPBXlei4VGw/cgcaPB6sLYxRw8YMNaqYwa6qhVoqbk41rDCyd2ss3n4RV+5/ApfLgamRPsxM9FHPwQatGtmhrn1llQR5tLU0cXDtGAyb6wWGEbttBEUk4NCFZ6hexQxd2tZD13b1VL4QVLYwRrvmjnj8RtwqICLcee6HV5/DMKZvW7X87gCxoYChvg6ycr4be247fAdW5kYqO5WUJDI2RWrbR/8olRJ0abJzC7Bw6wWpFk9pRURVCIlMxKYDtxBXSsO6oZON3MpcGf6hsTh1/TWCIhKRk/e95cXlcuCxbLhazt7pmbl49iEYb75EID45HUlp2RAIxGMG62b1Uzs5i0QMImOTERqdjNCoRETGpiAnj485Y7qghk35qcmJRMy/cubJD2V5RUQ4evkFouPSoFN4hdfQ5BUnEx1tTXALyzU9XXFfjgMUi+9XsTSR8IcTihjcevIVhy8+A4/LhYYGDxqFJrRFhrEaPC4M9XVhaqSHSsb6MDHShYmhPiqZ6KGhk63U4E5GVh6Wu19G2DdJBxIelwsdbQ3oaGtBR1sDRvo6qFnNEjVtzWFf1QLVbeTbXUXHp2LGmlMQyphOxuNxYaSvAyMDXTSvVx2/tnBi5duWlpGDUQsPytynqcGDtbkx+nZujM6/1GU9vY8vEGLkggPIzZOe1VHZwhhLp/RU60u19K+LUg4jHA5weMNYmJuopmdchMeJ+/j7ma/ENmtzIxxYO0ateAAwaNYe5OVL2ptZVDLE4fVjVY6VX8DH6t3X8TX4m1TC1+BxcWTDOJX8J2MT03Hg/FP4h8ZJXOxK8tfiIXL1j0tCRHj7NRyP3gYhOCIBGdl5Mv/mALB90RA4VreUO3OIiBCTkI6giHgERSQgJCoRmdn5yMvnI69AIGUXZ2lmhE1zB8hUpxMIRUhOzUJyeg5S0rOQnJYt/pcu/lnAF0IoFEEgFIl/ihgIhSL079IUg7o1lzAOSErNQkZWLkQisR8hXyCEUMQgN58PoUgEgUAk/r9QBL5AhLwCPoRCBny+EAYGOpg69Hel76MyfkhPQiJCcEQC5m05p9SKpiT6uto4vmm8zB5jfoEAY5cclvvBlUW7pg5YNEm2DjHDEI5deYnzf79jHW/T3IEKe6jZuQWYvPIYMrLylMbS1tLAXrdRSiUWE5IzMX7ZEYXHcLkc6Opo4eTmCaxmGtx94Qf3Y/fk7neoZon1s/sXX0DZcPjic1y4815qO4/HxZntk6Erxw1GHgxDGODqKWVsCwCntk5kLfdakv4zdoMvkI7XtqkDFsv5nMjj8MVnuHTvo9zP9x9t68F1VCeZ+0oiEjHY4HUDH/yiZJ5bSdbN6qd0sDI5LRsuq08gR04yLgmPx8HBtWNkCvsX8dE/CsvdLyuNVUTnX+pixoiOcitdz9MPcfPxV9bxNDV4OLZpHAz1pf/eAoEIoxcdVCknAMAa175oXKdquUxl/SE9CTkcDpzsrHHVcwb6dWZvPb9+Tj+5A0A62po4vW0S5o9T7FNWhJWZkdzkDIiT2ph+v2Cv2yhWLZSFE7opHeAy0NPGsU3jFdoXAeK7hdNbJ7FyLLEyN4LbdGeFx+ipkJwBoMsvdeXaUwFASJTYCbqAL99ItzT15bw3IhGDsYsPqTRrBAASUzNlJmcAKltxAcCfiw7KTYBsKtIiGIawatdVXLjzQW5y1tfVZpWcAfEFbN64bsXa1/IY1rMlq5kk5qYGOLN9itLPgr6uNk5vm6wwOQNAkzrVsNq1j9LnBYDFk3pg1ujOCtsQU4f+DkeWuuV9OzfBpV0uMpMzAGhq8uCxbDjrRNu+RS1c9ZyBJnWrlatW9A+XoEsyfmA7nP1rslJng5YN7VC9ivJb6/Yta+PcjimwMpe9qKCIncvYjXDbWpvi8u7pMDeV79HWt3MTtGvmyCoej8vF7hUj0KJBDZn7NXhcnNo6UaWZCM3r18C4AW1l7vuthSNOb5uk8hzdPW4jpbZxuRwM7dES1/e6YtnUXgqNEkpT39FGahuPy4W2lgZEDINZ60+rdH5FwvCyuP5ItTnV2w7fQW4eH9paGjIvxmzaTUVwuRysnO6M63tdMbZ/W5mtpXED2ql0fjramji8fiz6dGosc3+zutVVclbhcIBLHtOKW4mlsbEyxYnNE1hP/WtSR+xCLw9jQ114b5+Mtk0dWMVbNaMPFHXkdLQ0cWb7JEwY+KvSWKZGeuisxI7O1FgP+9f8ifnjpS3oygOem5ubW7lHlcHbt2/RokWLco+rqamBHr81QF37KvgUEI28AunKTJPHw4ELT+ETHAMTQz3oaGtCR1tT5pVOU4OHPh0bo7KFMT76R0n1fevYW+PQhed4/iEEVSxNoK+rrXTEu2/nJiCGkTIk1dLk4Vt8Gu699EMNGwsYG+qyqrh/b1kLGVm5CIlKlNjepG41HLjwFHVrWqOSsQHrD0wd+ypIz8xFcOT3eNUrV0JAWDwa164KMxMDlaoCfV1tvP0aUeyQraWpARMjPQzp0ULhxUoemho83Hnui9x8Png8LpyqW2L5tN6YMvR3DO7WAt1VMFIFAK+zj5GWmYuGtWxR38kGdjbmMDbQRWZ2PoIi4jG0R0vWr/eXJvYY3L0FhnRvgfatasEn8Bty8vjFFfDkoe3lmqIqQltLA88LncKLlrIbGehg4YTuKsUhIoREJeLAuaeobGGMjOzvLTI7W3OsnzOA9RgDw4hjuaw5BTsbcySnSzqFN6tXHVsXDGI12MYXCBEQHofVntfwwS8Smho8qbuapnWrYdfyEUrfv+ycfIREJWLzwds4fPEF7GwtpNzZeVwunDs2woa5A+QWB0SEjOw8BIbHw/PUQ3icfICs7DyZLR1dbU1MGfo7FozvptagKht8fX1//ARdhLWFMfp1aYoCvgDBEQkSCxqOb54g9u/jcHDt4WecvvEG1x5+hlAohJ6ONgz0tKU+pHa25uj2WwMEhschscRtb7/OTbDCxRl6utrwvvUWRy+/wAffSFQy1oehvo7cZN2wVlW0b+GEp++CUcAXL6qwta6Eg+vGwMLUEEcvPceBC88gEjKwMjeCgZ5iN+gWDeygo62Bz4HfB5H2r/kTjtUssfvkQ1y48wEO1SxgbsIuUTevXwN+IbFIKHTInj2mC/5oVx8bvG4iNiEDjWpXVWnGS9d29XH6xmsAQP8uTTCydxss23EJ9RxtVDaMBcTTwZLTs7F94WC0aGiHuZvOYSgLd+bSiEQMEpIzsGpGX3RsXQfRcanQ0dbErD+7YFC35qhkrI8aNuZqjehPczuJacN/h3PHxrj30h+WlQwxsKtqPn3Ad20Ntxl9YG1ujE+FHpM7Fg+FsSH7/rhAIMLBC09x5NJzzBvXFbVrVsbzD+Kkb1nJEDsWD2U1nY5hCP6hcVi8/SJefAzFzFGdMKZfW5y6/rr4mPYtamHplJ4KL2xEhKS0LNx8/AVuu64iKCIBQ3u0xOwxf+DRm4Di8RUejwvXUZ0UVrlZOfkICI3DrpMP4HXuCUKiktCjfQMsntQDPC5XYo67ZSVDbF0wGB1a1ZY6P4FQhG/xaXj4KgCbD9zGlfufEBGbgg6tamPBhG7o16UpTt94U3w8h8NBy4Z2+GvxkOJFVP8rfH19f75pdmP7t8Pg7i2xxvMqfILFFWt6Zi5MjfXRuU2d4luWkKhE3H7qgy0HbyM6Pg1tmzqgU+s6qFnVotjN20hfBxvnDsS9l37w8n6C3Hw+cgtH6du3cEL7Fk4QiRg8fBOIs7feIjgyEfUdq6DX741Q16GKVJK1sTLFwXVjsGr3VXwNiil2k27VqCZaNaqJtMxcHL/6ErM3nIGNlSlG9GqNeo5V5M7u6N+lGazNTbDR62bxBalR7arYu2oU3vtGwPPUIzDEYMrQ39Golq3C6XgcDgcrXJwxZ6M3ImNTULVyJViZGeHYxgnY6HUTQ+bsxYbZ/VGH5dQ2DgcY3acNvG+9xag+bcDlcrHCpTdW7bqCFS69Uc9Bum2hiFo1rdG7QyM4FPZ0dbQ14Bcaq/JUOx6Pi+G9W8vd3+3X+nL3KSI+OQMCoRBN6lYHALhNd1ZrCXpwZCKW7bhUrK1R284ax6+8gI2VCapWrqQ8QCEhkYlY5n4JDWvZ4timCdDgcZFSWPHq62ph07yBxbOb5MEwBN+QGOw98xgiEYPxA9uhTWN7iSTH4QB9OzfFeAWtF5GIgV9oLM7ceIOwb8lo2aAG9q0aLXGh1tQQpyKLSgbYumAwzEyk77RycgsQEBaHm0++4qN/NGpWtUCnNnWw2rWvRBFSJDnA43LR/bf6mDjoN4kLblpGDsK/JePB6wA8fR+MyhbGqFOzMpZM6Sk1ZsAQFQtpWVsYY97YP6Tm5v9P+aek8/4/5Ea/BH6jicuP0qvPip0u8vL5dO+FH63fd4OGztlHk1Yeo6+lbIGycvJp3Z7rtEWBNGUBX0APXweQ266r1NdlFy3bcYnuv/SX0rNlGIau3P9IrmtPyY31/EMwLfnrIg2YsZsOXXhG0XGpco8N/5ZMfV12ydz39ms4zVx3mqa4HacXH0MUOlEQEWVk59HE5Uel7I18g2No9MIDtOPoXcpl6YYiFIpo7d7rEtv8QmJpyOy95KOCDRcRSXkrRsWl0KBZe1SKIYvyEuwfOmcffQmUfE2qiub7hsTQkNl76VMp6dLNB24Rn6VONF8gpN0nH9CQ2Xvp7ddwqf2Tlh+loAjFVmoiEUNvvoTTtFUnyGX1CXrxMUSmnnWvKe5068lXuXFiE9Pp+JUX1H/Gblq49Tw9fiNf4nbmutO0af9NKUOJnLwCevQmkNx2XaF+03fTcvfLdPeFLxUUyDeeOHntFU1YdkRKejUsOommrTpBg2ftpbV7rtPtpz5KPTu/xadRHxcPuvD3e4XH/S/4T+hBC4QiiopNYX28SMRQQFicXA84tj6Befl8evg6gFbtukqepx7KPIaNsHpCSgYdufichs/zokXbLtCLjyEyj8vIkq+bTET06nMouaw+SVPdjiu1ZpKnwSwUimjn8fs0fJ4Xa19BWV9sv5BYGjxrD/kGq68nTUQ0euGBMttDlUeCDo1KpAGunmWKERSRUJico6T2FfDZJecvgd9o9MIDtP3IHbl6zIoMXhmGodefw8h17SmavPKY3MRchLzP0TufCFry1wUaMnsv7T/7hOJYmMp+8o+S+Vzet96Ik/JzX8rJZSfc/yUwWubrzy/gSxnMKiMyNoWyysF0Qx3+Ewn6Z0EgENLzD8F06e4H5Qcr4M2XMJq4/ChNX3OSXqrhoccw4i/T6IUHyP3YPQlnZlX4GvSNBs3cQ35lEIePiEmmcUsOq/14ovJJ0KMWHJBpAMyWkKhEGjxLunJmi6Cwah42dx+9/hKmUgIq4p1PBM1af5omLjuiNDEr4+qDT/T0XRDrqr8C2VQI9v9AaGjw8EsTB/Tt3KRMcVo0sIPX6tGYPKQ9gsLjVX48hyPuc+9bNRpamjxMWHYEH3wjVY5T39EGG+b2x/Kdl6Vmo7ClWmFP9kXhbAd1KK2OpyoB4fHI5wvUHjAKjU7E4m0XsMKlNxrJEf1XhG9wDCYsPwoC4eDaMWjZwE6tebjh0UkY278t9q0eLdVnVpXeHRqhXTPHCm3p8uCfuhpUVNA/HwxD5B8WRyPm7yf/UPUq4YiYZOozzYPCvyWr9fjAsDiasOyIWo8lIjp17RUdPP9U7cdPXnlMbTPTuKR0GuDqSf5qVt++wTE0dM4++hwQXaaKt4J/JxUVdAVlgsMBattZ48CaP+FUQ70KsnoVM+xaPgIz1p5CxDfZziqKKNJifvY+WK3nD49JxtdSOh9s8QmOQVpGrlr6Iinp2ZjqdgKb5g5Q2wmljn1lHFo3Bg1r2Zbr6rUK/j1UJOgKyoyOtmaZVlHZWpvi5JaJcF13GkI5S7DlweVyMX98Vxy9/ELl5yUCPvhFITgqUa7YjyJ2n3oIt+nOar32MYsPYY/byDJ5CHI4HKVT5Sr4salI0BX8KzAy0MEVz+lY/NdFCQlMNjjVsAaPxy1ehMGW0KjEYrW0iFjVqveP/lFIy8hRufcsFIowYdkRXNvjCmtzY5UeW8F/j380Qefm5v6TT1fBDwaHw8G8cV0xZPY+uUax8nAd1Qmnrr9SyZ3bp4Qj+Tsf9gOdRISD559i6ZSerKtngVAEjxP30Xf6bvy1aAjr56rgv0lRrvxHE7SeHnv92gr+m1iZGcG5U2O884lA/xmeuHj3vZQmsCzq2ldB60b2clXqZFFyOfDd576skztDhAZOtqxWQwqFIjx+G4hBM/fg72e+aFG/BgzVkDOt4L9FUa6saHFUoDIMQ/ANjkFkTAqycvJVqlrZMLxny2KNiEMXnmP0woN47xup1DV8VJ82rIWJCvhCiQo6LTO3eCm0MnhcLiYPaa+weiYiBEcmYOqqE9hy8G8IRQw4HA5cR3dm9RyqkJfPR3RcKnyCY4qFlSr4OfjptDgq+N8fJR/AAAAgAElEQVTD5XJQrYoZ5m85h2/xaTAx0kPzejXQpG5V2FiZwtrcCAZ66it8GejpYPqIjth2+A4AIDefj5UeV2BfzQKuozqhpq1FmWctRMWlSOlIR8akKNUwZkNaZi4OXXiGh68DJLaP6N0apiq4oMhCKGKQmJKJuMR0fA78hrdfIxAdnworMyNsWzj4X2nbVIH6/PQJmmEYpKTnICk1C041rFTWNi5Ndk4+0jJzIRCKymwGyhcIkZNbgJy8AliaGaklS1kylkAoAhGBYUjCFUQkYnDx7geERifCQE8HBrra0NPVgr6eNnS1NaGrowVdbU3oaGtBT0csxSrepgUNDdlfeEN9HbgvGYb1+27gvW8k7r30w72XfsX7zU0MUMehMuraV0YNGwvUsDFTSZbxtxZO8L71Ft/i04q3hUYlYea6M+jQqjbGD2wHEyVC9Ir4GhQjte3mEx80K2GJpioihsG52+9w8tprqbsKQ30duZrMikhMyURodBKCIhLgGxKDgLB4KTF/pxpWWDuzHyuXGhHDIDePj9y8AuTk8ZGbz0dOboH4Zx4f2Tn5yMzJR1ZOHmysTNG/S9MyfS4VwTAMhCKm3OJn5eRDR0sDmuUQj4iQkp6DSsZ6Knl+ljc/fIImIqRn5SEhOQPxyZlISMlEfFIGEgr/n5iaBSJCXfsq2Dx/oNw4osJEnpKWjZT0bKSk5yA5PRup6WJPM/H2nOIe58FS3nUFfAHikzORnZOPrMIPeXZOATJz8pCVk4/s3AJkZos/+Fk5BcjOyUdB4SCYY3VLbF0wWCLeB79InL7xRpx4BSIIRQxEIqbYT03EEARC8b7SDYZpwzqgR/vvGsk8HheDujXHnee+2Of9uFjulA1amjx4rf5Tpo6ztpYGVro4w/P0Q9x+6iOxLzk9G0/fBePpu+/zk63NjeBYwwoTB/2m1ESXx+Vi+oiOWLTtgtS+h68D8PB1AIb2aIFhPVupVTXef+kvte3N13DwBUK1Esarz2HwPPVQSoe4iBkjO7Gy5sovEODK/Y/wD4tHYHi8Usullg3ssHBid7myoWmZuXDbdQWZ2fnIzs2X8kyUhaYGDyOdW6N/l6ZSdyoPXwdgn/djACh+nzgcFK8a1NDgFYv5F+3X0OCCy+GgX5emaNPYvjgWEbB0xyUERybAQFcb+nra0NcVy//ql/hdX09LvL9om542DHS1YVHJEDol3tOsnHwMm3sM+rraMDUWe4iaGunB1Ehf8vfCn4qszTgcDjYfvA3/0DiYmejDyswIFpUMYVn0s5IhLM3EP1Uxn1CVHypBF/CFuHjnPRJSMpGUlo2kVLExpLLRfh6Pi1l/dpHa/t43EsevvEBiahYys9l7j7VpbC/lusLjchEUkYCT114hOY1dLxMAuBwO5oz9QyrJNK1bHQ7VLHHo4nPce+En59HSNKlTVSI5l+SPtvXQsoEdth6+U6wxrIx547opFNnncjmYPqIjzEz0cfLaa7nHAUBSWjbG9GvL2uG8vqMNfmlijxcfQ2XuP3PzLf5+5oulU3qqJAGZlZMv09W7qGqqbMF++ltGdh42ed3ClyD5i11q2JihVSM7VvF0tDVRvYoZztx8q3TAs2u7epg2vINCwX1TIz2M7N0aq3ZfY/X8NataYOGEbrCxMpW5v0Or2nj8NrBw1gu76ZBtmzpg4qBfpdpHPB4X88d1xdRVJ5CelYd0Fn6bgPhuZJRzG3T5RdLtpLKFMbr9Wh+3n/ogJ69A4u5LFjwuB8aGejAz0cegbi3wSxN7if1LJ/fA2CWHi81n5Z6Png4qmejD3NQAlYzFybxPp8blMkf9hxLs1+BxUb2KGfIKBHj0JhAp6dlKB44AcdJy7ih9e1nF0gS/tagFC1MDfPCLYhULEAunl26VcLlc2Fe1QK8ODeFkZw2f4BhW1Uq/Lk3xe8taMvdpa2midaOa+L1lLSQkZyImMV1hLA0eF7uWj1BYUepoa6Jj69qobWeNx2+DpKrvkgzq1hy9fm/Iqt/bwMkWNWzM8PxjiEyPQA0eFxvm9EezejWUxipJfUcb3Hj8BSIZHn1d29bD9FGdVG41RcQk485zX5n7qlgYqzS3WUdLE441rKClyUNAmGxtk6VTesHSTLGNWklsrSuhRf0aePAqQO5ncmTv1hg3oB2r228bK1Po6Wjhg5/ii/KMkZ0wfUQHpaa5vzWvJSFiL4+atuZY4dIbzh0bQ19XtgGFvp42QMAXFqs5DfS0MX1EJ7iO6oQ69pWlPuccDgd1HSrj/N/SBsOy4HA4GNG7Fcb2b1e8IrUkOtqaiIpPQ6QCizRA3F7MyMpDclo22jVzRJe29crFZcXX1/fHc/UuQigUISA8HgfPP5WwapKFna05uBwOLM2MUMvOGrVrWsOphpXErayo0JLqryN3FRqHWpsbQ1tbAxamhmjoZINGdarBXkaCEIkY+ATHYOvhO0iTc9sLiAV/LCoZokUDO7RpVBNmcqpV8ayARGw/fAffEmRXBvZVLaCnq4XfmjuhfctaSn3hcvIK4H7snswKVYPHhZ2tOfp0aoL2LZxYD8qFRiVi9kZvqT5pTVtzjO3fDk3qVmMVpySnrr+WcO8wMdTFrNFd0FyON6MyDl54hkt3PwAAKhnrAeAUtyYsKhni0Loxag1CBoTHY+P+m0hO/V5tqePqDQCf/KNx+NJzhJYSkuJwgDlj/kCHVrVZxWGI8OpTKC7c+YCouBSZRYOtlSnWzOyr1OmmgC/Ek7dBuP/KH3y+EEGRCTKP09PRwsKJ3dG4TlW51X1aZi5efgrF26/h+BafhoTkTLnCVdpaGpg2rAPaNXOQ2U4Ii07C58Bv+BIYLW5pMoSouFS5r0NLUwNzx3ZBs3o1JFokfIEQIZGJCAiPR0BYHBJTspCVk4eEFMVGwhamBpg6rAMa1bYt13aHt7f3j5ugiyAiJKdl48zNt7jzzEdmRbhqhjPMTQ0RGZMCn+AY+IbEIiouFTpaGtDT1YKejjZsrU1Rz6EK6jtWAY/HhefpR/APjZOK1bh2VUwZ+jsi41LwwTcS730jkZaRI+6L6enAxsoETetWQ7P6NVDFwgQMwyA4KhHLd1xGbr70cuK9bqMQm5iOJ++C8OpTGDgcwMhAFzZWJmjX1BFtmzqIq4xCRCIGnwOisWH/Takv28RBv6FaZVNcf/QVb33CYWygiyqWJujarh5+be4kU12MiOATHIPl7pcl/Bcdqlli/MB2OHb5JcK/JcHawhgjereW6CHKIzktG2MWHyr+XUuTh/Vz+mOT123wNDiYOaozGjixV24TCkUYt+wIUtPFSXTnsuGYue4UPJYORw0lhsGlISKMWXwIo/q0QcsGdvj7mS/4AiF6d2iEL4HfsOvkAxzfNAGamqoNJqekZ2PCsqNYPq03Vuy8DEDc/jmyYRzrlg4ABITFYcfRe8jN52PRxO5Y6XGl2GeTwwE2zR2Iug7KXWTE7buXiElIQ2VLE4zp+wvO3X6Hr8GSg6Muwzuga7v6MqcMCkUiPP8Yir+f+iA6LhXpWXloVq86endoBIFAiLV7b0gczwEwdkA79PitgUTiyysQ4MWHEDz7EIyouFRkZueDYRi0blQT7Zo5onoVM0xfc1LKGZ3L4WD2mC74pYk9tLU0EZeUgQ9+kfjgG4no+DTk5BYgO7cAxoa6aFq3GprWqw47W3Ocvv4aT95Ja7MYG+hiwcTu0NPRREBYvHiqaFyqeNA0n4/8Aj5srQrzQOEdoUAowuwN3jLf4/qOVTBlaAdUtTb9n8ye+SkSdEkEQhHe+URgg9dNiQpu/IB26NelqcSxDBFEJQbevgbH4KNfFN77RCIxNRN1HapgpUtveJ56iMdvg4ofp62lgfPuU4srLCICQwShUBzHPzQWzz+G4uXHEOTmC6DB40JDg4uzf01BUlo2Zq0/g8wSxp1eq/9EFUvj4ljCwvMJDIvDned+eP4hBFwuBxoaPDhUs8QfbeuhbVMHaPC4ePDKHx4nHxS/1hG9W2NYoU8fwxD4AiHCopPgfestPvhFQVODBxsrEwzt3gJtSzmJC4UibDtyp3hQr459ZWyZP0j8vgpEiE1Mw/YjdxERmwIzE31MG9YBzRXMeBAIRRg+1wt5BQJYmBri8IaxYBhCdFwKlu+8Ar5AiNWufViLLL38FIp1e2+gfQsnzBvXFVk5BRgx30vlJF309yqq7M7dfge+QIgRhTZYRV8HVSropNQsjFt6GF6rR8Pa3BheZ5/g2sPPGNi1Ocb0+4VVjPBvyVi64yI44GCVax/UtLUAl8vBmMWHivufJzZPgImCaXpfAr/B48R9JKZmwcrMEHPGdEXNqubFd4rL3S/ho380AKCyhQm2LRwMQ31tic/yq89hOHv7HaJiUsAXCtGwVlUM6d4cTjWsoaXJK26p3Hvpjx1H7xY/92/NHQvHeTh4+Umc1IMjEyAQiiBiGLRpZI8ubesVW7hp8LjFzyse3POSeC2LJvVAs7rVMHrRIQhFIoiEDHR0NNGqYU380sQeDRxtoKkpdlLncjkSf68Jy44iPjmj+HcbKxOsntEH2w7fgV9oHCwrGaJJ3WpoUqc6GjrZQEtLAzweFzweV8qt/MErf2w/cldiW99OTTCyT2toa2r8T0WqfroEXZKcPD5mrjuN+OQM1LKzxraFg5U/SAHHr7yE9623AIBLHi4qVVhCESNhuJqUmoVZG84gIysPiyZ2R7tSyVIWIobB2y/huPnkKzq3qYvfWjgV79t5/D7uPPdl9Tq/BEbjyKUXCIoQ3542b1ADbi7OxfsjYpIxZ6M3Khkb4MDaP2XGCIlMxJZDtxGTkA5rcyPMHdsVdeylB+kYIkxZcRxcLgd7V42S2BcZk4wFWy+ggC+A58qRqGJpovQ9mLH2FJZM7oHKFuJjM7PzMGL+fngsG66WohwgnaBVJSUtG2OWHMLRjeOLK+WE5AzMWn8Gp7ZNhrLvb2xiBmauOwVwgI1zBkiJJ01ZeRzfEtJwbY+rzFihUYnYcuhvfItPg0UlA8wd2w31HWVX2PM2n0VAWDwmD26P3h0bFW9fuuMSPgeIE7dDdUuMcm6tdKxgx9G7uPfSHxamhti3ahS0CmeRvPgYiusPP6NXh0Zo1dCOVWX5yT8Ky9zFdx0zR3VCl7b1ABQWLEKRStPm8gsEGDhzDwCglp011rj2gZ6c/jcbFm07X+xtOn98V7RvIXu86H+Bt7f3z68HzRcI6dCFZ+UW78Erf6X2Umz5Fp9K5/9+Vy6xiIiW/HVBpeMZhqGw6CSZ+zZ63WClMfzRL5ImLT9KztM8aMaakyQUSVoNMQxDx668kPv4kKgEGjxrD/WZ5kFRcSkkUvCc6Zk5Up6K0XEp1GeaBwVHJMh5lGLK4qgSl5hOfV12UWximtQ+RQ4rDMNQYkomDZq5h4bO2UdfFfgzLtx6jgRCSWcShiFauPU8OU/1oHFLDtOrz2GsznfFzsuUkZUntV3eZ0ARY5ccpogY9TS8S3P+73d09cGncokVn5xBbruukkAg2/JLVWatP02xicqt6f4XnDlzhn7aCrqCf56ImGS1K9ngyARs2n8LOfl8LJ/SE7XspEfp5T9vCuZtPos1rn1Yu44XoW4FHRKViEVbz2Pj3IEyZwDIgmEIodGJWL7zCvS0NTFzdGc0ql1Vpect4lt8GmytZU+Fq+Dn4B9vceTl5WHu3Ln/xNNV8IPyOSAae04/Qi07a8weIz13XR6hUYlYtP0C3FycUc9RuYhREeok6JAosU3Vmpl9VZp/7XX2Md5+jcDUoe3RVMXphhX8t9i2bRtsbW1/3h50BT82IhGj8si4T3AMVu++hhUuvVGfZZJWNUEHRSRg2Y5LWOHSC/UdVfMQFIkYqQGtCiqQh7e3d4WaXQX/TtSZtlTf0QarZvTBGs/rEkp15YVv4XTEJZN7qJycAfFrqkjOFahCRYKu4Keijn1luE13xurd1+AbEltucYMi4rHa8xoWTeqOxnVUX2xTQQXqUJGgK/jpqGNfGSum9YaRQdmX2wLiaYVr99zAokk90KQiOVfwD/JDiSVVUAFb6juxHyhURHBkIpZsv4AVLr1VWv1YQQXlQUWCrqACOcQmpmPRtvNYO7OvytP3KqigPKhI0BVUIIPktCxMW30SW+YPhGN1q//v06ngP0pFgq7gP40sl5PE1EyMX3oE+1aNQhXLisUgFfz/UZGgK/hPU9o9JSUtG+OXHpHQ1qiggv8vFAr2ExGCgoKwYcMGvHnzBo0bN4aOjuyR8bi4OKxZswZPnz5Fw4YNi23DiygPwX5VEAiESM/Kw/6zj7F2zw2YmxpICdGwRcQwKCgQ4MErf6z0uALvm28xqFtztWIREfgCEaLjUrHj6F1sO3wHrRraqZ0MhCIR8vIFuHDnA1bsvAS/kFjWWsGlYRgSu12HxGKD103sPvkQzh0bqe0ZJxCKkJGZi6OXX2C15zXo6WiptPKuJEV/gxcfQrBi5xUcuvgcw3u1UisWAMQlpeOjfxSqVzEr3haflIHJK49j76pRsKzEXmC/iL7TdyEhORPVK1eCtpZGmRalnLv9FrtPPYSxgS4sKhmCy+VIKa2xJTtXrBaXm8dHtcpm0Cy0pVL33BZtO4/7rwJgbW4EIwNdcLnqz+8Oi07C9DWnoMHjwsbKFLzC90ydeESEMYsPIzA8DrbWptDV0SqOpw6P3gRi7Z4bMNTXgbW5EbgcjkIn9/JGqWB/SkoKNm7ciMWLF/8fe2cdHdXZdfE9Encl7sQTAsGlFC3FC0VatLQv7sWLhEJboFhwK1Dc3SU4IUjc3d0zyWTsPt8fk0wzGR/Sfm9581uLRa7MmTt27iPn2Rt5eXk4fvw4Nm3aBA0NcVHquro6LFmyBEFBQaiursbu3buxZcsWaGn9pSL1d68k5HD5KK9k4W1MJi7df4+K6jrRMQM9bZzdNl3pWBQhqKquQ2Z+Ga4/jsT72Eyx49uXj4W7Cq4bdfVclFWy8CQsETdColDP+UvHua2jJXasHK90LIGAQnl1LRLSCnDtYTiSm5kVnNn6H4WOGI0QQsCq46CorBr3X8ThUWgcePy/NKG/6OmDeRP7KX1tXB4f5VW1CI/LwqUHH1DcROhcS4OJ8ztniqn6Kbq2qho2sgvKcetpFEIj08WMWBdO6Y/+3byVvramUIRgzc6rYHN42LZ8LGg0GtKyi7F862Vs+nG00toazQmPz8LaXddF2wZ62vjyM1981tEDFqb60NXWVDpZEAKMX3wAtey/NMQDfRwxol8AHG3MYGyoK9fqqjnHrrzE5Qfhou02pgYY1rcdOvk5w8xYX0y/WRF8vgAj5+4VbTMYdHzW0R2De/vB2sIIRvo6KiXFVTuuiDmquNpbYHi/APi62cLUWE+qjrksEtMLsGTLRdG2jrYmBvbwRr+uXrAwNYC+rpZK1zZh6WFUNbHiCvCyx7DP28HVwQImhnp/q4v6+fPn5Q9xXLhwAd988w1MTU1hamoKDw8PREdHIzAwUOp5lpaWsLS0RM+ePfH8+XMMGKC8loKqUBRBWSULGbmluPcyFu9iMqRaLQGAjxIC53VsDvKKq/AqPBX3X8bKNet0VmCxJBBQKCqrRlJGIe48j5Eq/N/IgO4+cmMRQlDNqkduUQVC3iTg6dskmaav2loaCpMzj8dHQUkVYpJzcfNptFzftqGft5N5rPHayitrkZlfhvsvY/EmKl3CSaURL1drhcmZzeEhv6gCYdEZuPciBuVVdTLPVTc5A0BCWj6iGhJCYnohNDUZWLH9MjYuHKl2cgYgUYZXU1uPC3ff48Ld9wAAJxszDPrMD37utrC2MJLbM6HRhPHeRKWL9n1oMIgAhLrk/bp6oXcnd9i0MYaxga7cxNO/u7dYgi4qr8GRSy9x5NJLAMLfyKDPfOHuZIU2ZgZgMmQnRSaTAS1Npuh7KBBQIiNfADA21MUXPX3Qxd8FNhZG0FOQFAd09xZL0Gk5JdjRoMFMp9HQpZ0zBnT3gZOtGcxN9OXafDnbWYBBp4ks0tj1XFx/HInrjyMBCC3NBn/uj3Ye9rCyMFJo5Nu9vRvuPo8RbUcm5CCyQVNbU4OJzzq5o08XD9hbmcLEUP5noA5yE3RCQgKmTZsm2nZwcEBxsaS9VEJCAsaNGyfa9vT0RFiYpIFoZGQkPDw8oKOjXAuvORwuDylZxXgXk4mQNwlirWR52Fgai73JTWGxOXgVnoLUrBKlYpkZ68s0caUa3EneRmco7ZxdU1cv89rKKll4/j4F+Qq8CBtxc7CUGYvHF+BDfBYi4rNlJtHmRCfnIjFd+s0lu6AcLz+kKP0ZmJvoy7y2RseNxAzpnn7NYdDpMmPJo2uAK/R1tbDp0F3Rvv1nn6CsshZBc4aLDb/w+AKVzHobMTXSk+nsnZlfhgPnnoq2fdvaoks7Z2jLsEmyspA9zMLh8nHneQzuNLwPFqYG6BbgAnsrU6nnE0KgwWTINKKNS80XrbxkMujo4O2A9t4OMhN1J18nvAxPlXqssroO5++8w/k7Qv10RxtTdA9wg6mx9GE8eb8VihCERqYjNFJ4o9LV0URnP2d4uVrLHPJxdbAU6Z03J7+kCkcuvhBte7lYo7O/M/R1pWtGm8gxSODy+Hj0Ol70PTE30UffLp4I9HWCi5252qaxkZGRor/lJmiKosTuVjQaDdJGRAghYDT5IGWdFxAgOWOuChoaTPB4fHB5fBgb6iqdHGpq2VK7IhRFIBAIYKinI9YikAeNBhRL8SwkDQ4tmkwmzIz1lU6q5VW1YkMef10bBR6fgomhLorLqsXsqGRBEUrmtfEFFHS1NGFsoCszgTSnpLxGSveSQCAgoCgKpkb6qKphy/SSa0pdPU/6tVEEPIEABvra0NPRFOvSy0LWZ6AIHl+AkDeJYt+b9NxSuDpYQkODCUKImLuI6s8hfF+Ugdng4FFWwQKDwZA6tlmp5PcbALS1hN/fgpIqGd915a4LgFB8n0ZDUWkNmEzp48vKfE6ieBpM1LI54PD4Uq+NLcUKThbamhqgKILCkiphj0zKtXF5yjWO6HQamAw6KmvqwKqrl9oyVzbHAEJrt8oaNmrZHGhpql9/0Zgnk5KS5CdoNzc3pKSkwNtb2J0sKCgQ/d0UV1dXxMTEiIY+MjIyYGvbMiu5mkKn0dDe2xHtvR0BCLuQkQk5iEjIQnhcNkorpVuj13P4mDJSsfVQYnoBPsRlISIhG0kZRVJvMqUVLEwY2kXC1bs5JWXViEjMQURCNj7EZaFOxhfa2c4cg3r6yo3F4wsQm5KH8IZry5ThMpyeU4otS8bIjQUIW7+RCdmISMhGVGKOhBdcI/27eSnUd65lcxCVmIvweOG1FZVWSz2vnsNV+BkQQpCSVYSI+GxEJOQgIS1fqps3X0Ap9Xk2h8cXYO+ZEIn9adnFWLzpPDycrTCsTzv07uQOTQ2mys/B4/Fx8Z5sR2l7a1ME+jiio68T/D3sFE76/bzvpsxjOtoa6ODtiEAf4T8zY+lmw41k5ZeJDXE0x92pjeja3J3aKOyqj56/T+YxE0NddPR1QgcfR3TwdpDp6N3Io1DZPRUGgwbftrYI9HZCRz8nOFhL7yE0Us/lyXX1trYwQkdfJwT6OCLA017h73jXiUcyj2lraSDA0x4dfBzRyddJoemuOshN0KNHj8bhw4exbNkylJaWIjo6GmPG/JUAzp8/j3HjxmHUqFHYuHEj3NzcUFdXh5CQEKxfv77FL7Y5Bnra6NWxLXp1FFpG5RdXIi41H+9iMvA2OkPU6oxMzAFFiMIfhKeLNTxdrDFhWFew67mIS81HVGIOwqIzxFrEKVlFCleWWZgZYmAPHwxssO9Jzy1BXEo+wqLSEZ2cKxpmuPc8VmGC1mAy0N7LQaQDUVlTh9iUfETEZyMsOl3U0qrn8FBWWQszGV3JRhysTeFgbYrhfQMgEFBIzixCTEoe3kSmISWzSGS8eyMkEvMn9ZcbS09HC93bu6J7e6GZbFFZNWJT8vAhNgtvYzJEvYP41AJwuDy5rsc0Gg3uTlZwd7LCuMGdUc/hISG9ANFJuXgTmYacJuPlD17Fid5bZTly8YXc4R0nW3ME+jiqPY4Yny4+RKOjrYHOfs7o5OcEP3c7hUm0KRQhiG8m9tTW0RI9OrjB38Mebg6WKlUUPHubJLZtYqiLLu1cEOjjCH93OzFjYkVweXyx3iaDToOfux26BrjA38MO9lamKr2HT94kim3bWBqhW4AbArzs4e1mAy0VqogyckrFGlZaGkx08HFE13Yu8HW3haWpgUrX9jYmQ2zb1d4CXQNcEeBph7ZOVkpPequL3CoOQghCQkJw48YN6OvrY9q0aXB1/cvVecaMGTh48CAAIDQ0FBcuXICmpiYmTZoEX1/xpPNP60ETQpBTWIGUzCKEhCWio68jvurfQfEDZVBRVYusgnK8iUzDm8h0HN80TfGDZMDlCZBTWI64lDw8Dk3AjHG9lXJqlkVRWTWy88vw9G0yqllsbFgwUu1YdfVcZOeXISIhG4/fJGLbsjEwMpA9DicPQgjyiiqRllOMJ2FJ8Ha1xtgv1S+1FFZ1lOFNVDqehCXhzNb/KP1YLo+PUfOkt/o8nNtg0ZQBsJMxfqss4xcfhKOtGfp39YKHi1VD2Zh6P+C7z2Nw+uYb9O3mhS7+LnCyMVMpiTaFXc/FxGVHEOBpj8+7eMLNwRJW5oZq34g2H76L1JxiDOzugwAvezhYm6ndpc8vrsT8jWfQI7AtegW2hbOdOUyN9NQus5u74Qw0NRjo380bPm1tYGdlInfCUx7hcVnYfOQu+nfzRtcAFzjZmMOghQS4lOGTNo1tjjoC8LJoOlbZEjQf6/+4WKRFazVb8rW25GegKtPX/on84iqxfXo6Wlj6/Rfo4O3QIu9/LZujsDuvLKzaeujqaqld+9wUvoACXyCQORmpKlU1dWrftJvD4fLAoNMVDi+FAQYAACAASURBVDUoAyEEtXUc6Ou1TBJl1dVDV1vrH619borCMrtPiZZMDC1dStNSyVkYq2WvrSVf6/9Xcs7MK5VIzt8M6YzRAwNRy+agvKoO5ibKDz/IoqWSM4AWSzKAcEKyJbviLZWcAcgd8lIVGo3Wou+bvu4/11qWxf9Mgm7lf5elv/+1cMHTxRq/LPxK1CW/+SRKLdPYVlr5J2hN0K180tx5Fg12PQ80GnBi0/cwadXXaOVfRGuCbuWThaIonL4ZhrkT+mJQL/mVMq208t9Ia4Ju5ZMkLacY0Ul5OL5pmkpaDrIoKa9BaQULXq7qiT210oo6tHoStvLJkZZTgpXbrsDL1bpFkjMgLPFbu+sa4v4Gt/BWWpFFa4Ju5ZNC6CF4BevmDoenCoqDinBztMS6ucOxfu9NxLYm6Vb+IVoTdCv/dVAUkapPooj4tHysCb6KVTOHKKVgqCq+bW2xft4IbNh/S60kzeUJVNLEaKWVfzRB37wpW1uglVYIIXgbnYFFv53DieuhKj02JasYP++9iZUzBqOdx9/nvu3lao2gOcPx896bKg93XHn4AXM3nEFoZNrfdHWtfCo05sp/NEEPGzbsn3y6Vv5BeHyBSK5SHT7EZWHxpvM4cvE5xg/pjP+M6aX0Y9NySrB651WsnDEE7Tzs1b4GZfFytcbaOcMQtPcGEtKUf83jB3fGd6N74vjV15iz4fRHJeqUrCKlVdta+ffRmCs/+SGOuNR8bDp0p0Viseo42PHnQ9SpII8oC4oQXA+JwI2QSMUnK0FiRgF+3Hxepcew67mITMiW2F9eVYufdl5V+Hi+gELImwSs2HYZ4xYdwIW77yTEiOrqudh+/IHMGO9jMzF7/SnsPvUY343qgYM/T0a3AFepKxijEnMkFAbTcoqxcttlrJ0z7G9tOTfHt60tNi0ejTW7riO1mauNUINEuhFCJ18nHFw/CbO/6YM/r77GzKCTeB0hXVcZAI5cki7wdPVRBMYvPoilv1/E/Rex4MvQeW7KwQvPpCb16KRcuQYV0li3+zqqWWzFJyrBw9fxLTauX1bJwtWH4VKVKNXh8MXnYKn43rQkn2yZ3b2XsbhyPxz5JZUfXRpVWsHC7lOPEZWYA76AwtwJfVV6fGZuKZzshLKdhBDcfRGL83feoqyyFqtmDFYqRlklC6ERaXgfm4nBvf3R2d8ZgFAvIGjPTSSmF8BfQYLicPl48SEZj0MTUFBShbJKFgb19EVAg0oeANx6EoXj117LlE6kKIJXEam4/jgCmbmlcLG3wJhBHeHhbCXh5sLh8jFz3Uno6kgKl0fEZ+PQxeeoreNgxX++hJertcJl5duPP8SWJV+jjblQyL6wtArLt17GxoVfteiEoLK4Olhi2/KxWPDLWexcNV4kzVpQUoXNR+5h10/fyHysj5sN9gdNRHxaAXb++RDHr77GjLG9EejrKHbe2+gMRCXmYPfqb8X2L/t+EGpq65GaVYxLDz7g0MXncLA2w9A+/ujbxVPqe5mQVoDvVh3DoikD0NHXSbT/6dskrNpxBabGerC1NEbvTh74rJM7dOUIzuvpaGHisiPo3ckDCyf3Fy3jD4/LwrXHEejk54Su7VxgoYS3o6mhLlZsuwx7KxPM+qaP6HtMEYKsvDI428mXvG2KrrYm/rj8EufvvkOfLp6Y+lWPj9JmTs0qwTdLDsHV3hI/jOkF37YtL6Msj08qQQsEFA5dfI5nb5PAquOI9nf0cZL7uPScEpGjRFZ+GerYXNhbmWD6uN7Y+edDpGYXi1oxWhoMmboGRWVVCI/LRnh8FrLzy8Fic8Cq48BIXwcnNn+PkLAEHL38SkyI3cHaTCJOHZuDl+GpeBWeitzCClSz2OBTFLr4u2BAD294uliBEIIdxx/i2ftkCBpkVb1cxJMUny/Aq4hU3H8Zh5zCclRWs9Heyx6jBwbC0cYMJka6IqUvVh0HP+28grTskobXKf7VeBuTgVM33iC/uBLWFkaYMrI7PJytYCBD+6CWzcHUlcfArueKaarHp+Uj+MQj1LG5WPGfL+Hpaq2U4tupG29QVsnCieuvsfT7QSirZGFW0ClsXTZGbTPglsDRxgx71kzArPUnsfunb+FkZ47bz2KQnlOCZ++S0LuTh8zH0mg0+LjZ4MD6SUjOLMLmQ3fBZNIxb2I/tPMUDtXweHzkF1di4rIjOP7bNLHvnoGeNto3OJ/U1NYjPbcEJ66FYt+ZJ7AyN8I3QzqjZ2Bb0fnGBjpIzSpG0J4b6OTnjJXTv4SmBhPzJ/XDnAl9UFFVh6z8Mtx+Go19Z57AyEAHNpbG+KKnD3p1dBcrWezo64jn75PxJCwRbyLTMLJ/e0wY1hVtndrgy8/88Px9Co5deQ06nQYjfW1YmRuhZ8e26NmhrcR3xqthQjensAKrdlxBGzNDLP5uINyd2mDd7uuoqqmDvq429HS1YNfGGB18HBHo4wRrCyOJ91RbSwN2VibILazAzSdRePAyDu087bFo6gBsOnwXuYXl0NXRgr2VKXzcbODb1gYu9pbSdP8BAIN6+SAuNQ+p2cVYse0yzIz1MbJfAL4aoL4ypip8Emp2ZZUsBO25gay8MqnuHttXjIOhvjY+xGbhQ3wWEtIKwOXxIRBQ4AsomJvoo723Azp4OaKdhx3S80rx68HbUkX2/d3tsGL6YIRGpiI0Mh3xqfngCwTg8yloa2mgs78zurd3hZ+7HTQ1mGAy6Hj6Lgl7Tz+R2r08u2063sdm4t7LWKRll4DPF4AvoNDF3xkDevjA38MOGgyGmLPFjZBIHL38UsJlZd7EftDX1cLFe++RXVAOHp8P37a2GD+4MzycraCpwZAqzPQ4NAG7Tj6GoEmFgbO9OaaN6ok9p0NQWsGChYkBFn83AG4OlgpdvnOLKjAr6JSom8lk0LF9xTisDhYOm6yfNwKu9srrGXO4PIxffEhk13Rg/STMCjqJwxumwMpc8kcqj3oOD1NWHMXUUT3wZS9fXLz3XqTF8Sg0HocvPMfZ7TNUVpGrZtVjwtJD2DB/JFYHXwMAGOpp4+TvPygtOUpRBNkFZVgTfA1cngA/zx+BNcHXRENqGkwG/tw0TQnfSQFyiyqw7fgD5OSXw9RIDzPH98atp1GIaPDTAwAmk46gOcPFelBNr4XL4yM1uxjn77xDZGIONJgM2FgaYfzgTjAx1MPybZfFHqOlwcSi7wagZwfhTaHRyYfHFyA+NR8PXsXjdUQqGAw6NJgMONuZY2APb/QKdMfEZUckKnd0tDWwZuZQ+LS1Fcbh8RGXmo/XEWkIjUxDPYcHBoMOJpMOdycrdA9wRY8Objhx/TUevBI3AaDRAFNDPQTNGwFzE33ENBhghMdlobi8RuRwo8FkwNPZGoG+jujg7QgjAx2MX3xQ4v1hMOho52GHZT8M+ttElf71cqOxKfnYsO+GQvsdS1MD1NRy0NHXEZ38nBHo4yBVket9bCaC9tyQG8uujQlyiyrQ2d8ZvTq6o0d7V5kJ63VEKjYfuSdq4UpDT0cTTjbmGNqnHbq1d5WrOpacUYjl2y+DJ8MBxc3REoQQTBzWDZ38nOS+DkDY4/hh9Z8oqZC0dqLTaDA3NcDCyf0VDp00JTIhW5SgxK7NwRJzJ/aFmxqt3Z1/PsSj0ATRto6WBg5tmCLXL04ey7deEk1o0uk00Gg00Wf0eWcPLJn2hVpxq1n1mLX+BKpq/hqz/PqLQEz9qofKsTJySrH3TIiETyOdRsOOlePh6iDfuLgpyZlF+P3oPVRU1qGeK1m+6Ghrhr1rJigVKzIhB8euvoSWBhPxMsyQdbU1EfzTeFhbGMuMIxBQeBOVjjvPYhCdnAuAyDR91tRgYu3soVJvJICwpxgamYbn75LxNiYDDtamyJDhOgQIk/WWJWOkDn3W1NbjQ1wW3kZn4ENcJgRKlHwa6uvgl4VfqTQUowz/ugRNCAGPL8Dd5zE43MT4URGd/Jyxbo70ChIeX4D7L2Jx4PwzpeNd3jVb5riWQEAhMiEbGw/clmnQ2ZSxX3bC5BHdZB4nhKCiug7Lt15GQYl8n0Mmg47Lu2crbLERQhAen411u6/LPW/yiG4YM6ijUpKjhBDcehqNgzLeRzqNhp2rxsNFgSN6c3IKyzEr6JTUY93bu2LRlAHQ1tJQSRb1+ftkbDlyT+qxrcvGiJnHKoIQAg6Xj4MXnuHhK+nWTcd++w4WJqrZIeUUlGPuxjMyb+4/fjcQn3f2UPqzuR4SKWaWKo1fFo2Cv7utwpgUIRg+a7fC53W0McMvi76Ckb6O3Jjnbr/FqZtvFMbT1mRi1cyhaOdhJ1O6llVXj/GLDymMBQgT9Zxv+6JfVy9oaEhfcfrboTt4JcMcVxo/fN0Lg3v7KexlKsP58+fBCAoKCvroSErw7t07dOqkvpsGIOyeXnkYjsT0AjAYdGhpMMFg0IWGrXKsjApLq9C/m7eEXu/9l7HYcuQeIpNyhUa3FFFq9jevqBy9At3F9vH4AoRGpGHJ5ot4FJqgtHN2fGo+Pu/sIXUst6qmDtuPPcSuU4/BqlM8k0wRgtjkPPTr5i1zTK2ypg4Lfz2HGyFRCuNFJeXC3ckKNpZGcn9gFEVw4PxTnLv9VuY5BMDdF7FwtDGDvZWJ0onl14N3UCLDvDWnsAJhUeno7O+ikhazpgYTN59If/2TR3SHtpbyGsWJ6QVYsuUi4lOltyYBILewQulkCgh7IUu3XJT7HQqNTAMhwmoSRXGjknKx9eh9hc8b8iYB72Mz0bWdi9z34KedV1FUJt17silVNWxceRiOnMJy+La1lRqzvKoWvxy4rZTxMF9A4UlYIq4+DIedlQmszY3EEjUhBH9ceomUZlU1stDSZCIuNQ/3XsaCTqfDo9lEcy2bg92nQuR+DjQaDbramjDU14aZkT4qaupQWFoNVweLj07ScXFx/64WtDyEVk3lyMgtQUZuKbILylDL5qK2joNaNhc2bYyxfflYhV/mmlo28ourkF9SifyiSuQXV6KkggV2PRf1HB7YHB7Y9VwEr/oGdlYmYo9l13NRUV2Hyuo6lFfViv6uqBb+XVvHAZcnAJfPB48nAJfHB5cngF0bY/z242gxa54PcVk4duWVaOUZIUT0RRHejIRdwsbjjTcoAoIJQ7tKqLdRhODl+2RsO/5Q7pALg0GHJpMBTU0mNDWY0NRgYPvycTLtlnh8AYJPPMLTZp53TaEBMDLUhYWJPrxcbTB2UEcYKzE8ERqZhl8O3JZ6zFBfGz983Qt9u3opjNMcAUVh3KKDEl1XAz1tnNn6H7VMCo5deYlbT6LBkVGbvGXJ10rZmpVWsLDt2H0Ul9egvLJWYS+sXzcvzJ3QV6bmSHlVLeZuOA0eTwBew/yGIhgMOuZP7Ic+XTwk5ixeh6di85G7oDPooAFg0IVjtzQaDXQaDQwGHXQaDTQ6DQw6DXS6cJtOp2HCsK7o0cFNFIuiCNbsuobopBxoajCh1fCd09JkQktD+LeeriZMjQ1gbqwHMxN9mBvrw8xYH+Ym+hKNmvLKWkxe8QeYDDp0tDWhq63Z8L8G2pgbwd7KBHZWJnCwNoVtG8WNhFU7riA6KRc6WhrQ19WCnq4WDPV14GxnDld7C7g5tIGdlXGLGm405V83xPExCAQUQIPaHnHS4v1/OYSoCkURnLj+GqlZxdDW0oCxgS5MjHRhbKgLE0M9mBg2/G2kq5ItEruei18P3kFEs1pqXR1NWJsbwd7aFJ39nRHo46iy2wiPJ8B/1v6J0gpxp3Y6nYYvevhgjoqljs3ZezoEd1/Eiu37emAgpo5Sfby4ES6fj98O3sG7mEyJY23MDHFg/SSVxZtSsorwPjYT8akFKCytQnFZjdhkLgAEeNlj9cyhSrX8+QIBalj1qGbVo4rFRnVtPapr6lDNYqOKVY9qFht1bC44PD7aOlpi8ojuf9v3nMcXoI7NhaG+dos49+QUlMNQX7tFHF8oQpCcUQgnW3OVelQtSavl1X9RvL8TOp2m1kSVPKpYbKzafhl5RZVwsTOHq4MlvFyt4dvWFtYW8odElOHB6ziJ5NzR1wnzJ/WDaQuI7vcMbCuRoLs3ad2pgyaTiXVzhiMrvwx7zzwRc+UuKqvG49AElXWp2zq2QVvHNqJtgYBCWk4J4lPzkZxZhMy8UkQn5WLxpvP4ddEohT0TJoMBEyO9/wrjAg0mA0YG8itSVMHe+uNMf5tCp9FUmov4u/ifSdCttBwUIYhLycf8Sf3hYm/RYpKejVSz2Dh84blo29rCCHO+7Yt2nvYyx9ZVxclWsv5cWl2tOjjamGHzj6PxKjwVhy++QFml8Eaz/+wT9OjgJrN2XBkYDDrcndrA3emvpM3l8pGWU4yopFz0CnT727rcrfzztH6SragMnUZD9/au8HC2avHkDAAnr4eCL6CgpcnED2N6Yd+6iQjwkp+cCSE4ezsMHCllZNIwMtCFQ5MWl5OtudKJUyCg8Oe113LH8mk0GnoGtsWhnydj8sju0GAyIKAIDl983mLLkBvR1GTCy9UGvTu5tybnT4x/9NOMjGwZ3YlWPl0KS6tw90UsBvX0xbFfv8PIfu2VugnEpxXg5YdUaKgwc950wmpAd+UnGxkMOt7FZCAmOVfhuVqaTIwd1BFHf52KL3r6IORNIqpZ/3/aDq38O2jMlf9ogg4ICPgnn66Vfxk8Ph/HrrzCgaBJmDuxr8IVc40QQrD3TAi+HdpFpRWAjcupAcDbTTWNhe9H98K24w/ktqKbYmKoh3kT++FA0CT8/sc9pWrkW/nfpTFXtvaHWvmvoKyShXGLDmHptC8kyhcVkZJVDB5PgO7tXVV6nGeTIRoHG9UmmNp7O0BPR0tipZ8i7KxMsGHBSHw9fx8yc0tVemwr/3u0JuhW/t8pqajB1JVHsW/dBDBVHNMmhOC3Q7cxeWR3lStHmEwGAjzt4eViLSEOpQwLJvXHut3XlVpk0RQajYaTW/6Deb+cRWZea5JuRTatCbqVjyKnoByj5+/Dh7hMtR5fVsnCtFXHcGLzDyoLHwFAZl4ZGHQGejVRbVMFd6c28PNQT0LSy9Uaxga6yC+SvwRfGob62jj9+w+Yt/EsMuXoRsjjTVQaRszeI6FH3cqnQ2uC/h+EEILSCpZKeibNEQgo7D71GAt+PYcNC0YiUIGkqzQKS6vww+o/cVhN4SNCCNbuvoZpo9Wv8aYz6B+1eGn5D4Mwb+MZtR5rqK+D/esmYOGvZ5GarXqS7drOFdtXjMPKHVew/fgDpUT7ZXHx3nvkFVW0eIVJKx9Ha4L+B2i+8ksduDw+4lLzcOXhB7VjUBRBanYxJiw9jGVbL6JrO2eVYxBCkJJVhG+WHEIdm4uLwTPh7aq6QWtaTjHmbjiDrcvGqNVyBoTC+JpMJrq3V3+Biaqyos1p69QGejqayFBzPNnOyhTBP32DFdsuI0GGOpw8XB0scGHHTAgEBGMXHUBCeoFaSTbAyx7rdl/HxGVHkJBeoPTkpzSuPY5AbHIeONyPt+RSdfjoU+NfJZakDtUsNvKLK2FiqNzKqUYtXQadLqFYJxBQiE/Lh6WZYpcIVh0HSRmF2HfmCTJyy9DBW1wqkRCCtJwSuaviCCEoKa/B7efRCNpzA8mZReji7wIHG8lFFimZRTAz1pcah6IIEtILsGrHFbwKT8WCyf0xc/znaCPjdZSU10hdms3jCXDk0gv8eVUomj9mUEe5CY4QgMvjiWmMAEIPwZXbrmDDwq/EFlyoyqz1JzFvYj/YWMqWtVREfGo+BBSlkqRqcwK8HLB40wWMH9JZrccbG+gi0McRq4OvwcfNRsLNRiCg5Gpn02jCkkE/D3tsOnQHeUUVCPB0kCpdW8vmSBXxMTPWx/C+AXBzsMSeUyG4+jAcbg6WMDPRl/kZy/qe1NRycPzqKxy59AJ8vgBtLIygL0PLRVGsKw/Dcep6KEyM9KGvq6WUO0pRWTX0dDQl5iS4PD6yC8qhp6Ol9Erg8qpaaMjQUf+7iYuL+3QTNCHA83dJWLLlIrp3cJPbSiuvqkVcaj5O33yDrUcfICoxB3ZWQkGVRnILK7B822VwOFx08pPe8qxjcxCbko+jV15i/9knyC4oR+9O7hg9MFDsy8Ll8fHH5Ze4+yxG6tJfgYBCbEoedp14jDN3wmCgp41VM4ZizKCOUpPzq/BUrA6+hm+HdhHbT1EEcan52LD/JkIj0/HdVz0x65vP5Sa0nMJy/Lj5Ir7q317smlOyijB3w2kY6eti6/KxYu+NLDhcHnb8+UBM+S8lqxg/7biKdXOHw1sFK7KyShZ0tDRFi1UKSqpw93kM5k/qr3QMabREgjYx0sP1kEj4tLURkxWVlQylYWqkBy9Xa/y87ya83axh2cQqauOBW3KdWRqxMDXAyP4d8ORtEnaeeAh/dzuJZP/j5gvo3t5Vpr6ElbkRhvZpB3trUxy88Ay3nkbDzsoEbcwMJBLeNz8eQmc/Z4lGhm0bY3z5mR++6OWLsOh0HLn4Am8i02BpZgAzE32pQ0ortl0Gny+Am6Ol2A3Bw8kKDAZdZFKRkJYPPR0tGBvqynxvL91/j2uPItDey0HsdSZnFmHniUc4fPEZMvNKoaXJhLaWplxrr/ziKszdcAZertawlGED93fxSanZNSUhvQDbjz1AQUkVAOD4pmkwb9K6FAgoJGYUIiI+G68jUlFWWQt/Dzt08XdGt/auYndyvoDC5fvvcfpWGCiK4NshnfHtsK6i4/UcHt7FZuLp20REJuTAt60tPuvkjl6BbaV+gYpKq7Fuz3XkFlbAzcESO1eNFx0rKKnEo9cJuPooAm0dLTH4Mz981slD7gq6S/c/4PjVVwCAWwfmAxB2C8Mb1PBoNGDCsK7o2s5FYZVDWSULi347h/KqOvyxcSramBuCxxfg8IXnePEhBUumfYFAH0e5MZqydtc1xKcV4Ny26WAyGYhPy8fPe282uG+rlhDX7b6OL3r6ikrpxv94ECunD/5oF++mjiofQ15hBRZvPo/zO2YCAN7FZCA2JR/fqSi+lJBWgPV7b2DN7GHwcbMBIcBXc/dgUC9fzBz/uUpxNh+5i/ZeDpg+rjd0tDRQUV2LScv+gIO1KbYtHwsdOYmpkQ9xWTh5IxQcLh+TR3RDF39nUWty6MxdYDDoWDx1gMIbyKvwVNx5Fo2kjEIM+dwfA7p7w87qr9LGhb+eQ2p2MfzcbbFm9jCpSZPL4yM0Mg3P3iUjMiEbfu526NPFA138XaGj/VcivvciFntOh0BbSwPTx/bGgO5eYt/9eg4PryPSEBadjuikXBjoaaNHB1d09HGCh7OVWCURIQTDGrSvAzztMXdCX1i1kCSAIj45saS6ei6OXHqBBy/jxPabGOiimsXG2+gMvI/NRHh8NixMDdDJzwlzvu0DbzcbqckrK68MW4/dFxtfZDIZfzk4vE/G+9gs+HvY4bOO7ljy3Rdyv/SvwlOx5cg90Zh0PZcHAUXhbXQGbj6JQlp2Cfp388LetROU0oXYf/YJbj+LEW0TQvAuJhOnb74Bh8fH1JHd0UWJxAwIlenWBF9DeZXQLzEzvxTF5dXYevQ+Ong74pQK1k2AMNmHxwtV7k5cD0Wvju4NyXmwWu7bhaVV+PXgbfy2eBR0tDXB5wnUSs5sDg9PwhLRr6uXRHeZxxPg7ssYDO3tr3KX1tbKBNramohKzIG+rhY2HritlsGol6s11s0ZjqA91xE0dwRSs4vBF1C49TQak0d0g66SqoBertb4Y+NUHDj3FD+sPo7FUweA2+DEk11Qjt8O3cHa2cMUljUG+jgi0McRb6MzcPJGKE5eD8Xkkd3QtZ3wRikQUNh69D6Ky2owZlBHmXF6dHBDjw5uKCqtwp1nMVj2+yU42pphcG9/dGvnAr5AeG0xyXmYvPwPBM0ZDl938fdPU4OJ3p080LuTB+o5PLyJSsfz98nYfvwhAn0c8VlHd3Rv7wZtLeHnWs/hYdfJR3galogfpw0UDQFqa2mgb1dP9O3qCYoSzqm8jc7A/vPPUFRShXZe9uji54LO/s4wMtABnUYDRQgiE3MwI+gkRg8MxDeDO6m0alVdPpkW9P2XsTh6+RVq2RyJYz5uNkjKLEKgtyO6tXdBOw97ma7VgHBS79K99zhz663EBJ9vW1skphfAz8MOfbt4opOfs8LxNUC6vKWWJhP6ulpCI8r+7dG1nSs0ZTg7NIWiCH49eBtvotLF9ndt54zs/HJ8N7qnUi3mRgQCChv238L72EzRPgdrU1Sx2Fg0ZQACfRxVrjGetOwIKhrMcbU0mTAxEq6kUyc5UxTB6Pn7wOMLQKPR4Ghrhrnf9lFLbYwiBJOWHgGHx0cXf2fRWCQNNLyOTIWlqSH2rPlWLTW+7IJy/H7kHnKLKsDjC2Cop40z26arHAcAYlPysO3ofdTUcUS61S72FnKdwqVBCBCbkottxx5AT0cLWfl/lfT17+aF+ZP7qzRR+j42E0cuvYClmQHC48RlZof1aYfpYz9T6r3j8QUIi0rHjZBI5BVXgs+nJH67YwZ1xJSR3RXGqqvn4l1MBp6EJSEyIRvebjaIThJfhq+lycR3o3pgcG9/ua+3rJKF6KRcvI5Iw/vYDNhbmyE9p0TiPFMjPcz+5nN0DVBtcZQqfBJ60Fn5Zdh27D7Sc2TPonfwdsDqWUOVGg8sKKnCz3tvIKewQupxGo2GE5u/V7osjFVbjyVbLiBXRq3s8D7tMH1cb6ViAcJx3VU7riJJygo2DSYDZ7dNV0m/ttEdPCQsUeJY/+5emD+xn8qtyVfhqfjt0B2xfVqaTIweEIgxX3ZUWWApLbsYC349J7ZPg8mAmbEedLQ18VlgW4z5Uvn5jdM33+CsDPeXhZMHoL8Kuhy7Tz1GSlYxWHX1qKiqk1jCfWSj6sa2AorCmZthuB4SKWEqoKzwf1MoimD/uae4+zxG4tioAR3w3ageKt2QeHwBxi06tNc+xwAAIABJREFUKNUEub2XA9bOGabSZ3z08ktceRgu9Zi7UxtsWDBSaT3x4rJqzFh3UuZSemc7c/yy8CulZAT4fAF+O3QHYdEZMs/xcLbCkmkD5fovqss/bnn1/PlzdO+u+I6oDDy+ALtOPML+c89QXlkr99zishp09HWEuQJfuD+vvcbvf9xDZQ1b7nkR8VkY3Ntf4TWGRadj2dZLomEDaaRkFcPO2hSOUib/mlNVw8bC387JXNhAUQQPX8ejbxdPpZP0lYfhuPooQuqx9JxSvPiQgt6dPJSaPW9k0W/nJMq0BAIKMSl5uPE4Eum5JejW3lXpltur8FR8iMsS20dRBKw6DowNdLD4u4EqtQJ1dTRxr1lvppEfxvRSyaW5nYc9TlwPRVUNW6o1koezFZxslTMT5fL42HniIXadCkFEQrZU95PIxByM7Nde6etj1dVj6ZaLUk0EAOF8jYWJAVyVNPPlcPmYtuq41J4qIByKCo1MQ58unkol6bCodBy5+FymYWxZZS3uPIuBk605bNvIT4KEEATtuYHiMukWaQBQWV2Ha48jwRcoHiLLLarEH5dfyi1bLKtk4e7zGJRVstDB26HFqj22bdsGQ0PDfzZBL1iwoEVivY1Ox/Ktl5GYUahUzSchBK8j0jCol6/UVnRNHQez1p3Eu5hMmV+UplTWsJGQVoC+XT1lnrPndAiOX3mlUBSHQGjt5ObYBrZyqitKK1mYu+E0yhTcjOo5PNx5FoMALweZZXeNRCfnYtvRB3LPqWbVo47NQWd/5Wqmj115hZjkPJnHRw8MxLRRPVXya7v1NFrqkmgtTSYO/zxF5Ra5tpYGLt57L/XY1K96qGTGwGQyMPgzP1y6L70+3dzEQOmJVQaDDk8Xa6RlF4smuJtTx+aCwaArNb7N5wuwfNsVqV30poRFZyDQ10lsIl0aBSVVmBl0EtW18tX4qmrYeBQaj75d5TcUopNysWH/LYU11zy+AC/eJ4PF5sh9L/+49AIvlTB4JQ165iFvEvB5Zw9oSXEREggozNt4Bux6rsJ4FBGuL7j9LAY2lsYtYhzQvXv3f18VByEEp26+QS2bCyaDDl0tTWhpMaHBZEBXWxPaWppgMGjQ09WCtqYGmEw69HS0oMlkQKPBX695Yvjz2mtcuv9eLDHTaDSYm+ijjZkh2pgbiv63NDWElbkhdHU0QafRpE4I1nN4mP/LWeQXSx/SYDLo8HS1hq+bDfzc7USC9wwGXWaiySksx9wNsh2eGXQa+nT1wqCevnC0NYMGkyG1BrYpVTVsTFh6WObx7u1dMX1sb5gY6iqdsHh8AcYuPCD1puTmaCmc4NNSXDnQnLkbTkvtNVzdM0dtPeqV269IyIV29nfG2tnS3d8VUc/h4+sF+yT2uzu1wfYV41SK1bjSc9Gm86islux9aWkycX77TDCZij8XQgh4fAGSMooQfOIRCkulJ34AOLH5e7l1+RQljFXP5eHZ20Q8eJ0gV/CJwaDjQNAkmRPeHC4f9Vwe0nOKkZBWiMT0AiSmF6JOTlJsY26IXau+keqRmZVfitLKWpSVs1BeVYuyShZKKlmoqKpFaTkLVSzJnjGNRsOwPv6YPlZ8mDE5owhlVSzUc3ii313TXkNtnfAaKUJQVy/cLxBQqOfyYaSvg2mje8p8DcrySYxB/zeRmF6AZVsvwcHGDO097eHvaQ+/tjbQViMpNZKUUYgfN18Q2+fpYoWR/dqjW4CrWtZbFEUwfPZuif1tndpg6bQv1F740Wiy2RQtTSZ2rf5Wbu9A/rVSGDFnr0RP6dqeOSoLKzXlSVgith0T7z2smzNMZo27MpRWsDB15VGxfXQ6DVf3zFF7Ofn72Cys33tdomf3MTeTiIRsbDt6X2Ioj06n4cqu2Wq9r9Wsetx7EYN7L2Mlhhj2rZsoZo6gCoQQFJVVIz41HzHJeUhIK0BuUQW2LhsLTxcrxQH+xbQm6P9yYlPysP34Q3zRwwcDeni3iBefQEDh6wX7weMLwGDQYWlqgIVTBsBHxYmn5uQUlGPW+lOibQaDjskjumH0wMCPipuSVYRFv50X23dg/STYNVkoQwhRueoip7Acs4JOie37Y+MUtFFxQq/5c3+IzcK6PdfFzgn+6Ru42luoFLc5+88+xd0XMWLj3AeCJqkszdqcVxGp2Hc6BKw6DgQUgaG+Dk5smvZRN79GCkur8Oh1PB6+jsf8Sf3U0mv5X6Y1Qf+PwRcIsOi386AIwcRhXdGthUqECCGYt/EMMvPKQKPR0NnPCWvUbN015/bTKOw/90y0vfw/X4op1xECrN97A0M/b4eOvsovoqEIwbiFB8BuqJLQ0dLA+R0z5S6pbk56Tgl2nXyMHSvHiSXpO89jsO/ME9H2/En9MLCHj9JxZSEQUFi18wriU/JBIJyA/H3ZmI/WE2nkxftknLvzDgCwfcU4lSaGW2l5PrmFKq3IJ6+oEjtXjm9xR/IXH1KQmVcGB2tTrJ09TOWVVvGp+TJLx1KaSGlOGNZVQla0rp6DqMQcrJ41RKXnpNNo6BrggidhSQCAzzt7qJScAWFdcl6xsOa56dzG4M/8UFhSiSsPhdUxCekFUhM0IQRp2cVwc1ROj4TBoGPzj18jK68Mvx2+i6SMQjx7m4Q+XWRPVqtCr47u6NXRHQIBhZzCcqWrT1r5+2hVs/sfwtHGrMWTM5fHx9WH4Vg8dSD2rp2ocnLOyivFml3XZB5PziwCIEyg4wdL1jpn5pXB0cZMQpBJGTr6Oon+7qamIp6DjIUM343qiW4Nq+3iUvKlPlZAEawOvobYFNlVL9JwtDXDgaCJmD+pH648DJeolf5YGAx6a3L+L6E1QbeiNvFp+Thx7TU2/fg1+nb1lKsZIg2BgMJPwVexecnXUo/Xc3jIKSyHb1tbLJzSX2KcmRDgxLXXStWkS8PP/a9VjU62iuvQpTFpRDfs/PORxH4ajYbl/xkEP3c75BdXSq0bZjLo+GXhV/jt0B1w1EiyA3v4YNvysbhw753KSb6VfwetCfp/kHoO76OF2VOyivHz3pvo5O+s9ljl7lOP4eduJ3MCLSu/DPZWplgze6jUFjJfIEBKVjH6dVOvi29qpAdHGzOYm+irPQEb4Gkvs3SNyWRg3ZxhcLI1R6GMumYXe0v0CnTHjhOSSV4ZNDWY6Ozngp/33UTcRyZpgYBCjYIa51b+WVoT9L8IefWhypKQVoApK45K6HioQlpOCVbvvNqgSqeemlxcSh5CI9Mxb0JfmRUY1Sy23GW+OYUVsLE0+ihHlAAve7T3clB8ohysLYwlaqob0dbSwMYFI8Gqk77yjkYDpozshvjUfEQmZEs9RxGeLlYImjMcQXtvIiFN+nCKMiRlFOKH1X8iQs3raIqs19uKarQm6L+Z3CLpmh6qUFNbj3W7r2NNsOyxWmU4ce01ftp5BUFzh6tdwZGWU4yV2y5j7ZxhagkfAUIJ181H7mHNrKFy1dkCfZzkrobcdeIhxgz6OI1xAz1tmJvIX0GniPmT+uH3P+7LPG5sqCs2nNIcHW1N/DRzCLYee6D2eLK3mw02/zgaa3ZdV9uj0MvVGj/PH4FNh+7g4Plnih8gh7W7rmHFtstSF4eoSlFZ9UfH+LfSmqCbUVFdi/MNpUYfQ2RCDmavP4U1wVdBqWl5RQjBmZthmLbqGHzcbPDrolFqxeFw+Vj6+0WEx2fj2K/T4KWCUH5TCkursHzrZfy8YORH1U0fvvAMnf2d4dNWfgxFVRXpuaVqm8U2wlCxckMaXq7WKK+SvwRf0Wtxd7JC9wBX7D/7VO3rcLG3wLblY7FkywW13MJpNBo8nK3wxy9TkV1QjsWbzsvU3FDEph9Ho1uAK6atOoZjDXrl6iCgKGzYdxMz1p6Q0GNRh4v336NCwWf130Rrgm4gLjUfM4NO4vufjktdRqosiemFmLnuJLYff4C5E/riyMapagmo5BSWY+rKYwiPz8LBnydj7Jed1BrrTcsuxncrj6KDtwO2Lh8LIwPFKl7SKKtkYVbQKWz+cTQ8ndVfwRWXkodn75Lx/eieakl6NpKWUwJDfR2VS+MkaZkaYjsrE4R9xLARjQZ8/3UvRCRmf1QicrQxw541E4R16Wr6JOrrauPneSPQpZ0Lpq06ptYEpKYGEyP6BeCPjVMRn5qPScuOIDFddc9FBp2OXT99g8XfDcSe0yH4YfVxidWqqmCor4MpK49i+toTCG+BhP+3Q/4h9u7dSxYsWPBPPR0hhBAOl0/+s+a43HMu3ntPRs3bS8Ys3E8ycksJny+Qee6y3y+SiupaqcfSc0vItz8eIt8uOURSs4qIgKLkPu+1RxEku6BcYj9FETIr6CQZMiOY5BaVE0pBHEIIiUnOIdJOO33zDRkxZzdJzixUKg4hhEQlZpNaNkdsX3F5NRk6M5gUlFQqFaMRDpcvts3j88mEJYfI+9hMleJIY9pPx8ir8NSPjnPh7jty6kboR8fJzi8jE5Ye+ug4cSl5ZNS8vYTN4X5UnKoaNhk6M5hk5JSI7a/ncElecYVSMSiKIll5pWT0vL3kxLXXEsfZ9VxSUSX99yAeh5CS8hoybOYuMivoFOHy+BLnFJRUKvxeCBquZ/LyI2TcogMkObNQ6nkVVbVk18lHMuPwBQKSX1RBJiw9TEbNlf7amjJr/Sm5x/8OFixYQM6dO0f+0QT9T5JXVEGGzAgmE5celjjG4fLI6uCrZMiMYLJ86yXC48lOyo3MWHuCDJkRTIrLqsX25xdXkq8X7CdjFuwjaTnFSl3b49AEMmRGMHnxPlls/+X7H8iQGcHk7O0wpeIQQgiXxyfDZu4it59Gi/bxeHwyb8MZMnPdCcKT8mOQx4x1J8jNJ1Gi7dKKGjJ0ZjApV+KH2JwfVh8X+zHuP/uEbD92X+U4hBBSWyd+0xgyI1itOM1pqQRNCCHDZ+0S22bXq5dkd596THadfCzapihCVgdfVTmOKEnn/pWk7zyLVjkWRVFkVtBJMm3VMcLh8kT7X0WkknGLDqgQh5CL996RITOCyfGrr8SOvYlMI0NmBJP41HylYmXmlZKxCw+QEXN2SzQcisuqyZAZwWTDvlsK49RzuGTtrmtkyIxgsmrHZYnGCSGEjJq3lwyZEUzqpBz7Ozl37hz55IY4CCE4eysM09eeAACREhVFUcjILcX3q49j/OKD8HC0wo19c7Hpx9FyVcHqOTxMW3VMNNlXz+WJ1MbGLTqIxZvOY/284biwcxZc7OTrLRBC8CYyDduPC0V6kjOLQAhBbmE5xi86iEeh8bgYPAvjByvnDk1RBD+s/hMUITh88TkIISgoqcLo+fvh7twG+4MmqaSp8PBVPHILK3DuzltQFEFhaRV+WP0nDm+YorRBQVMKSqowe/0pEEKQmlWMZ++SMG9iP5XjAMD0tX8iJjlXKBWZmq+0gHtzSIO6myx4PIHaJYjO9hZ4GZ4CQggS0wskRK6UZc63fREWlYakBjndqSv/QES86pUVhvra2L9uktDvL6sYhBDcfhaDiPhsxKcqX+1Bo9Gwb91E9OrYFqPn7xNN2p2//RasOg4W/HpOqfeMRgO+/qIjLgXPQlRiDsYuPIC07GLRZwoAS3+/iFwZZhlNcbQxw/kdM7B9+Tgs+OUsvpq7F3lFFSCEoJ4rnGh9E5WGRb+dA1/O562lqYH180bgxv558HazxcSlRzBl+R9IzykRuSk1vrQxCw8gNDLto0tUVeGTcvWu5/CwascVMXcQihAYG+hi+bbLiErMxoyxn2PR1AHw97RTOAZaUFKFmetOiKl+WVsYY8O+m3jyNhHLfxiE2d/2kWuf1ZSoxFwE7b0h2ubxBXgdmYZL9z5gzZxhmPpVD6XlMwkBft53A2nZwlVsFEVgbqKPXw/dwcaFX2GIios32BweVm2/AgFFoZ7Dg462JjYfuYffl34NB2vVF3FEJ+Xi8ZsEsOo4yCuuxPk7b7H0+0FKuYFL4+ztt7j3Mg5cHh+XH3zAwikDRDKWRAWxJB5fgDEL9qOotBr21qZIzy0BX0ChjZkhTlx7jd+P3sfYLzspHa/pc3u7WuPAuWdgc7jY8sd9aDAZGNlfeXH9Rmg0wN3ZCmuCr6GsslY05vpZR3elnECaYqivg27tXbFs6yXw+QK8/JACAHgXm4lhfdqpVKIY4OWAHh3csHiT8Mbz5K1wmXxFVS0qqmrR2d9FqThMJgNf9PSFb1tb/HLwNkKj0pFXVCGySLv1NBrdA1xhrESjwMRID2MGdURHHyds3H8LF+69h4Wpoci+rbyqFg9fxaOPAm1qGo0Gf3c7jBvcCa72Fgg+9Rh/XHoBHW0NRMRng2pIyi/epyCnoBydm9il/V386/Sg5VFYWoUlWy6gslqyrMfHzQYLJvdXSUYzLbsYP26+IOFqYaCnhSXTBqnkbg0IJyGXb70ksV8dXzgAuP44EocvPhfbZ2Gijz1rJ6jVujx7Owynb4aJ7Zs5vje+7OWn1hdxyoqjKKtkibbtrEww+5vPYWNpAmMDHZXV0kbM3iPmD+nmYAlNDQZKKmrQ1rENVs1QXovjlwO3EBopfUJveN8ATB/7mdKxlm29hKqaOuhoaYCiCDLzykQ/Zl1tTVzYOVPpWICwp1dRXYe8okocvvAcGU2qMdTRlgaEvciHr+Ox7+wTMTW8uRP6YlAvX5XjcXl8zP75tMTim1UzBqO7ikvmCQF2n3qEB6/iJY7tXDUebko6vTTyIS4TwSceS1TVaGtpYOfK8Sqp/5WU12DzkXtSJzetLYywecnXLaIwKYvz589/GlUcH+KyMCvolNTkDAiHEtj1ytWXEiKMt+DXc1Ith2pqObgeEqFSNycxvUBqcgaAx28S8extkkrxMnJLcfTyC4n9JRUsTF97AgkqzpaXVrAkkjMAHDj3DN/9dAzP3iWjWsV61qbJGQByCyuwasdVTF15FNN+Oo6KauVLnbg8voR5b2p2MeLTCsCu52H5D1+qdG1f9JSdlPp3U96PEADWzx2OgpIqpGaXID23VJScAYDN4YptKyKnoBwTlx3BlBVHsWrHFbHkDADpufKdUZrD4fLx6kMKfljzJ/acDpGw5NpzOkTllYNp2cWYtPwPqSsjtx69jzwV6v4JAV5FpOBRaILU44t/O6/QDaYpFEXw4FW81JLHeg4Ps9afRExynlKuSYDw/cuQ8fwFJVWYsfbER1WUKMO/OkELBBSOXXmFdbuvyx9X5AuwbOtFhausCCG4/TQK63Zfl3teeFw2Zv98WqnVUglpBVj2u/Tk3Pic2449wNajyi1SqGaxsW73dQik+N8BQqeUZb9fxOlbbxTGanz+3aceyzxeXlmLp28ToUo3KyxadrmZk60Zdv30DUwMlW95yHufV0wfrHILX54QkLLDVY3oaGtizrd9pR4jBKhToY7Y3toUvy4aJbNVxudTMlcsSiM9pwRnbr9FSblsj749p0OUbhwcvfwSC349h1oZnweXJ8CaXdfAqlOc9Lk8PvacfoxNh+5K9XIEhMOTS7ZclGqQ3ByBgMKKbZfwSo7lFSHAyu2XEfJG+g2hKek5JVi86Tw4UoxxG2E3DKmevB4q0YBoKf61Y9B1bA5+3ncLT6S4UTfFwkQf7k5tEOAlNHR0tbeQOb54+lYYjl99LTeevZUJOvs7o0d7Nxjqa8NIzphgcmYRftp5RWpLHBCK5fh72mF43wAM/dwfRgbyx9wEFIUNe28hM1+6aaymBhPD+rTD4qkD0UPJrmZ6TgmOXpG+kMDGwghLvh+E8YM7q+QUvnbXNdSyJZelt/O0xy8Lv4K+nvKmrICwhX/7WbTEfj93W0wc1lWlWACgo62B+y/jRFrQjVhbGGH0wECV67PdHCzx4kOK1F7GoF6+KpnQGhvqondnD4RFZ0ht3RYUV2KAktrSFqYGGNTLFyaGukhMKwBXSiMmp6AcX/T0ha6OYtef9t4O8HKxBrueK3OFbC2bi/ScEvTu5C73fSSEQFtLA4b62mDV1stsyQsoCs/fJyv02EzOLEQ9jw8NBh01tRy5DbY3UemgKAJ/GSthCSG49TRKtH5B0WKduNR8pGYWobO/CzQ0Pt7oQBT33zoGnV9ciTXB10SzydqaTDjYmMGx4Z+1hRGsLIxgZW6k9OKO7ccfIOSNeLI3MtCBb1tbeLvawM3REi525lJ9CKWRmVeKpb9fkjCd1NfVQs/Atujs5ww/d1ul4wHCpdoXpJidujpY4Kv+HdAz0E0l2U2KIvh+9XGJFpYGk4GpX/XA4N5+ann+NR8vBoAeHdyw7PtBao1nJ6QVYOnvFyX2X9s7Ry2ZUUD6e/ndqB5qO8BwuHyMni/pSbhz5Xi4Oao2jgoIW2frdl+XqLbQ0dbAhR2zVFYOrGNzcOZWGK6HREm0mC3NDHH0l6kqxausrsOTt4m4+jBC6pDClJHdMWZQR6XjFZZWISYpD6FRaQ3mzeLXqKujiS1LxiilOkgRgqLSKmTkliI1qxjx6QVISi+USNqfd/bAkmlfKIwnoCiUlLNQXFaNotJq5JdUIqegHDkF5SgoqRINY1mY6OPnBSNhb/XxprHAv1Swv6aWjeikXMyd2BemRnowMdSFgZ72R61KW7LlApIzitDeywFd2jnD1d4SVhZGMDbQVfmHAAiF8Zdt/Ss5uzlYYvBnfvBytYadlYla1xqZkC2WUGg0Gkb0bYcvevqqHfNdbIZEch7UyxeThndTe8Xhq/BUieQ8fkhnTBjaRe3PSFqXedOPo9VOzgDQyc9ZIkF38FZt4rcpWppM/DRzKH45cEtsf40S3X1p6GhpYNPi0dh75gnuv4wV7WfX8/DyQwp6/R975x3VxNa18WeS0JugIogKYkFExd4LtmvvqNj1igURy7WjqKBiw4IFu4gNC4pi770roiIivSggvZeQZL4/AjEhkzAzwfu9+r6/tVxLZsJh0vacs8/ez9OWWYu7tpYGHEd3x9BeLXHw3GMZsazUjFy8+hCDDrb0qjAA8Ux/RJ/WGNarJaISUhF0/wMellV1AGIz5kbmtdDSmp6YlkkN8YSqb5emKBUIkZCUgZDwRNx4HIqU9BwUFvGxfFsANi+2h3lt5UGaQxAwrVkNpjWrSTYtRSIR0rPykZKei69xKQgOjcejN1+RmpGLjYtGKa1m4XI4MKkhNoyGlew5oVCEnPwiZOcWIjuvEB/Dv6Ganhb0dNh9fyqidAYtEomwbds2xMbGgsfjYdCgQejXj/qOM2vWLMn/GzdujEWLFsmc/0+1vMrKLYRAIET1ajqsWrIrkpaZh382nYVtk7ro19UG9UyrQ19XtRtIRlY+Zq45jhK+ADWN9OBo3xWtmppDm8Hsm4rhznsk6Zc6JoZYOWuQypbx8zf4I1pqY+WfqX3RqyOzjbeKPHwdDq+jPw1ebRrWlmhIHzj7CB1tLWHbhJmqXmExH2MW7Jc5FuDtxCiVAwAJSRk4c/01ljoOAEmSWLDxjKT0EQCWzxiArirqhQTeDcaRgKeSn5tYmsBr6RjW45Ekicj4VGzYf02ymcvhEAjycVHpOnPyivA2NA6+gc+QnVsINR4Xh9dPRfVq7CsdSJJEVm4hEpIycP3xJ4RGfsfWpaNhZqyaFyMgDq4ZOQXgEITKglm/gkpn0KGhoSAIAt7e3igpKcHq1avRtm1bVK9OfQc7cODAL7nQXwmbBgxlaGqo4ciGqTIWSKpQKhBiiVcA2tpYYMqIzjCpoV8lN5LD559AIBRBXY2L5TMGok0zc5VkO8uRzk1uXjQKNo3MFD42LCoJb0LjMGV4Z6VjVtwkdHcZBkCcorn+6BMmDmWeh9bWVEcTSxOEx4g3oJo1NmMcnAHxje3JuygsdRSvatY4D8XkZUcUXjsVF26/g0kNA3RpTb1vMKJPa9Q3q4FVZWqGMYlpEIlI1jokBEGgsUUtHN0wFa8+xkg26nb43cHCKX1ZjQmIU4K9O1nDroMVklNzcOLyC8zfcBp+m6azrhkmCAJGBjowMtBBS+t64JcKqsxBptw0+T8Zpa/a5cuX4eDgADU1Nejq6qJDhw4IC5OvVyxnyZIl8PPzq/KL/J3Q09GssuAMAAWFJTiwdhJWzBqI2sbVqiQ4kyRw6d57jPqrNc7tnC0uumc47ptPsXIqfQ9ehaOEL9719t82U2lwBsQVBB1a1K/0b0kHubVzh0oCKV8ggK6OBuuuQuma3b6dmrIag8PhQF1qY8jIQAcrZg6U/EynoqFZIzP4XVK+Od3Suh78Nk0HIK6WuCmV9ijnybsIupcNQBygOrdqiIu752BM/7a4//KL5P1TBS6HgzomhlgxayB8N/7NqKSyMtTVeIybdX5nlH4rk5KSULv2T0lIIyMj5OZSa7M6OTnBw8MD2dnZ8PDwqNqr/C+mmr52le4M5xcWw2NvEK7un4dpI7uyyuPGfc/ApkM3UCqQDdBB9z+AIIDA3c7Qq6RS40N4IjJzCtCYhjJeeVlXQ3NjtLGxkBz/lpyFmobsZ0AtpDSa2WzklWNZp4ZMTrdL64ZoYil+XnRm0Fb1TUAAeP4+WunjqlfTgf+2meByObhXoXZYJCKx99QDxDKslQbEnX2Th3fGpT1zsfvUPdYSo1So8bioocJ79N8OJzg4GO7u7jL/AgLEdbuampooKvpZOlRaWgoej3p22LJlS2hpacHZ2RkpKZXXLf4P+pAkWSUzm5T0HExaegRzWephAOLc7XxPf6ycPUimQkYkIpFbUITzO50qvaGQJInDAU+wymkQrQ7KwuJSEASB1U5DZDZtz954jX5d6ZWcUdGgnjG0NdXB5XIYdZhVZOzA9jhxWXYG7DpL/NzoOovMn9wHp6++rLQmWU9HE2d3zEJufhH4UjW6HA6Bjf+MwrwN/qw/K1wuBxMGd8CExYcYNYgoooQv+Fd1K/5EOC1btoSrq6vMvxEjRgAA2rVrh5cvxQ0PJEkiPDwcdesq34wRCoUqbYj9SSSn5ajzOI1NAAAgAElEQVT8AS0VCLHD7w6WUpSZMSE6MRVz152G19LRrDdtSJLEyh2BGNi9uVzFQ2JKJg6snUQrj/sh/BsKCkvQtIHyFEg5RSV8LJr2F4wqXPeLkBj07cwuNQGINS/aNrNAC6s6KuXf2zazQHxSpswxIwMdOE/oRSvFAYgdUQAobbQoR1NdDfvdJ8l189WvUwMOA9vD2eMUzSuXx7RmNex0dcBSrwCE02gQUcbKnYFYv/+qUrEiOpAkiR/pubQ7AP8kOBwOB2pqajL/uGXL3pEjR+Ly5ct49eoVgoKCkJOTA2vrnzvy5ZUbmzdvxsuXL/Hhwwds2bIFTZuy/9L8fyISifA2VL4GkynFJaXYe+o+lmw9r5IJZ15+MZzcTyI3vxg7XcexHic6MQ0rtl3E+gUj0IChtoE01x9/gkgkwqyxPeTOmdeuTktfgyRJnAh6jnmTetPe5KprYoge7RrLHVdX4zLW9JAb29QQVha1VBqjnIoNSf262qB+HcVdixWZOrILTl19RcuBh8vhoB5FudmEIR2hoc7DqSv0OkmpsDCrgU2LRmG19yWEqeBx6LV0NLgcDqat9EV2XiHrcfIKirHU6zz2nLqHQooGKKY8C45i7XL0b6N02qCpqYlVq1YhLCwMfD4frq6uMrNjW1tbAMDff/+NuLg4vHr1Cr169YKzs/OvvepfwJfoZExz9cWZ669VMmf9GpuCWWtOIL+wBEfWT2W9oRGTmIZJyw6jZ3srrJ07lFU9NiB233bdfhFr5g5VyQklKTUHh88/wZYlo1mPAQAh4YnIyStCCwZms2P6y6vLhccko3oV5Da5HE6VrPhaNDbDo9fyXa32/eg3a7S1sYAaj6uSoS8A7F41HgG33iEy/gfrMRrWM8Zq5yFw3xOkklu466xBGNzDFhOXHJZUzDBFX1cLh9dNQQlfgJlrjiOUgZ5GRUQiES7de4/xiw8xapv/f+MX6ExT8m8L9tPlW0omuXLnRXL6qmPk64+xrMcpKuaTu0/eIycvO0IGf45X6Zou33tPDnPeQ4Z8SVRpnM9R38mxC/eTIeGqjcPnC8ghTrvIsGh6YuqKEIlE5PwN/uSz4EiVxiFJklzmFUDeefZZ5XGqSrD/S3QSOWv1cZXHefc5jnRcdUypsw8dvv3IIofN2U0WFBarNE5YVBI5duF+MjTim0rjRMX/IEfP30devP1OpXE+fv1GTnM9Su46flclAf0P4Qmk09oT5DKvABlDg/8k/kjBfmkEQhE+fk2kPFdQVIIDZx9hvucZtLWxwOF1U9CuuYXS8b5EU6vEhUZ+xxz3kxAKRdi/diJaNa1X6bVRzW5EIhF2+t3BtUcfcWLzdNg2oeeaTSWGExmfCo+9V7Bi1kBG7ttUM5PFW85hZN/WsLZkZzZbTnBYAkr4pehoy85RXJrQyO+w69BE5XGqiiaWpkjNVN19unVTc+hqa+BDOPXnli5mxtUweXhnrNhxUaVxrBuYYs3cofDwuSIR1ZemopSBIhrUM4bvxmm4/yocmw5ep9TKoPP6NW9shn1rJgEEMHPNCQSHxVN+ZpNSs5WO08KqLvaunoAurRtimdcF7D55T2E6MiKO/UpEVf7oAL3A01+udIkkxc0Nf7seg1Akgq/nNFqi6scCn8H34lOZY0KRCLtP3sOG/dcwZ3xPzJ/ch5a2RlRCKryO3pI5lp1XiPmeZ1BcIoDP6omVlqmVIyJJzPP0lzkWnZiGVTsDsWLWINgySCWQZc4s0py98QYCkQhTR3ShPU450s7SJEnC79IzjB/SsQqMXsXwfrFgOlNKBUKU8FVvopg0rBP2nXkocQMCxJuwTBneuxXU1Xg4ekH2c3vuBjPXemtLU0m6Q3qSUq42RxcdLQ1sWzYGmhpqmLf+NNKzZCcWa/cEycnUUqGhzoPLxN5YPO0veB29jV0n7soF6aMXnsq0nlNBEASG9LTFUc+p0NJUxww3P1y6+14uP/34bQQ8pIw2/k3+sz7hVciMVX6I+54hk/d69zkeM9yO4/G7COx0HYs543rSCoS3n33GhVvv8CUmWVLaFB6TjGkrfAEARzdMRdtmFrSuq6CwBCt3BCIpNRvpWeIP4+fI75i1+gQGdGuGpY7MBIV2HLuDvPxiySw6OjEVK7ZdwGrnIYxmzoA4Pxx0P0TiRhEek4yz119jG8u24oUbz0oU3sKikyEUkgq75ZRBksCNJz8bM15/ikG92lUjSFOVdGrZQEZw6+aTT6zGad3UHBrqPEmOtJgvgMv604zH4XAIrJ07FDefhuL1x1gAwKeIbzh++QUj3WYAsGloho2LRsFt1yVExacCEG9ixydlMNqQVFfjYd7kPhj1Vxs4rzuF4DCxs3ZRMR/fU7KweMs52tKdtk3q4pjnNKir8TB+8UHJWCIRifdfErDT7w7efIqrdBwdLQ042nfDjhUOCA5LwPRVfjK/9zkyCa8/xSnUdP+V/JEBeoabH5LTxSVIWbkFyM4rxJKt57HrxF0smNIHngtGwrQmPXeV92EJ8Dn9ACTEgSIzpwCeB65h6dYAuM4eBJeJvWkr0pEkiXX7rqKgqKQs6HxC0P0PcN97BWvnDsWA7i0YzS6zcwvx5K24e2zR5nNISc/BMq8L8Jg/HDYNa1fy2/LceCwOKNuP3UFuXhE8fK5gw4KRrFqgi4r5KBUIMcfjFAqKSrD39H2MH9yBsXMMIC6H23f6Ady8A1HCF+DcjbeYMIh5ezcAFBbx4XngmuTmKE1WTgE89l5hvcM/dkA73HkeBn6pEBv2X4XfpResxgGA6aO6YZvvbfBLBXBc6QuBQMSqukhHSwPr54+Al+8tZOUWwPv4XQDA7eeKO4IV0aBuTWxbNgaLt5xD3Pd0rN4lbj0PvBNMO9UBiMWM+nRuCg+X4dhy+CbO3XiDKw8+QCgikZaZj10nFOuTV0RdnQencXZYP38E1u+7io0HryMtMxclfAEEQhE2HryO6IRUWmOZ1jSAu8tQLJ8xAHtO3sPCjWeQmZ0vWb18jkqCq4opI6b8lnKjypjjcRIJUjWpBAHUMNSDfb82+KuzDaOuvG8pWZi3wV+mIcCybk3UMzXC3Im9oKnOLHA9fReJTYduSH7W1FCDSQ0DeMwbxso6Z8nW8zJLzkbmtTB3Qk9WpXQ5eYWYuPSIJAjUNNTDILsWGPVXa1ZVDlcefMCBs48AiJ+nVX0TrJ8/nHXFxDDnPRAKRdDWVEdNI104DOqA9Kw8fIr4Dj0dTdoaEiRJYubq40hJz0VNI13Uqq4PLpeLlLQcpGbkomlDU2z8x5521czq3ZegpaGOhvWMoaejiasPPyIjOx95BcXQ19HE6W0zWT1fAHDbFYjIuFRJs4vr7EHo3JJ5/p4s0zcOvPseqRnilRaPy4H/tpmM5G7L+ZaShY0HryNeSpe8o60lVjkNZjxWTl4RVnkH4kd6rkz11LalY2BlyazqiF8qwD7/h4iMT5VJr2lrquOAx2RGujulAiEev43AkYAnyCsolkmhNGtUG5sW2TO6Njb8MZZX5cxw85MJzkCZq0UxH3btrBgF5/zCYizwlA3OgLj8TUtDjXFwFgiEMsEZENdLJ6VmITWD+eZScFi83KZlZPwPbDhwDSnp8nZElfGmQv13WlYejl9+jolLD+P8rbeMBWquPvgg+X9xSSk+hCdi6Jw9GO68ByNdfCg1hJVR3khSWMxHfFImNh+6gSMBT/EuNI6yLlsRBEFgsJ0tSJJEaoY4wId8SUBKuljXd0Tf1oxKGp0c7PAsOAp+l55jz6n7iPueLtls4ipxi6fiS3QyRrrsxXDnPRjitAvvwxJlOhGvP/yg5LflEYnEDkGTlh3BofNPJMEZEG+gU236VUZmdgFW7rwoE5wBsQh+eeqDCamZuUhOy5ErbV285ZxCpxVFqPG40NZUlwnOgPgz47T2BKPPsBqPi25tGoEkSbn8dmhkEuZv8Kf+xSrmjwnQM9z8kEzhkwaI877jFx+k3b4qEIrgtPYUihW0zN54EoqRLj6MOqRGuOylPM4vFWLxlvNwXOWHHAa+fz6nH1IeT83Ig+MqP4yev4+2pgJJkvCtsJEEiL/gOXlF8At8zrgh5DvFLjpJkhAIRVi/YDjjFQOPSx0129taMpZdVaZRbFmnJqOxTGtWg0lNfcpzBJitFqwbmGLepD4QCEWUlQnhscyqCRKSM7DvzCNk5xZSBjux3RW9sbJyC2A/fx8mLz+CjGzqm+ve0/dpX1sJvxTzPf2xcONZysBJAnBYxEwdc+KSQ7h8P4TyXH5hCeauO0U7v52Umo2xCw8gr4D6OxRdZon1q/ntA7RAKMK89acVBudyuFwOdp28V+nmiEhEwm1noFIFLi6XAyMDHUTRzG2t87mi9Iugq60Bl4m9lNpnSXPt0UeFs2Quh4OJQzvivLcTbZW3uO8ZyMmnLjEyqWmAyz5zq6xiYtHUvmjagHl+nEsh6sTlcLCSgZt3OaY1DShDJ4dDsEo1HXCfTHmcTTbHrr0VJgymzq8rs3GiwsKsBvy3zYSOAjsrsYA9vdWWob4OAryd0NHWUuHzioxPlRNxUoQaj4fW1uYySoAVKSziY88pevno09deoaRUqPQ1T0nPxZrdlyvN5UfF/8DCjWcrncFHxP3AP5vOylTbVDX/qifhzZs30aMH/eVoZRSXlGLR5nOI/ZYud05HSwO1jathbP92cJ01EBOGdET/bs2UdvaRJIk9p+7jRYi8qpiGOk+ce57QE4un9cOw3i1pqXSFhCfgxGX5XW4ulwNrSxOsWzACf4/qCpMaBpWOBYh1KdbuCaL8sto2qYuDHpPRvDGzuueD5x4hIVk2NUQAGN6nFdY4D2EscZqVU4DAu+/ljk8d0RmD7GwZjVVO4N1gORGgMQPaMiojLIfL5SD2Wzq+pcjerHt1tJaRIKULhyDwIz1X7nOor6OFYb1bMh6veWMzZGTnywj/A+LP56AeLRht2mqo8zCyb2vEJ8k/X0DcRt2pZQPaewPd2zXG8N4t8epjLOWK71PENwzuaVupVRpBEGhpXRdjB7ZHY4taiIz/QalbEpWQhqYNTGFSU/n3o3njOhgzoB3s+7UBl8tBamYeior5chOjlLJcdxsbxe45RtV0Mbp/W4wb1B6dWjYAv1SAwmI++HyBXNDOyC7Am0+x6NXRukrLPtetW4fq1av/vpuExSWlWOYVIHHvUFfjwqSGAZpb1cFguxasfMFuPf0s43DN43FRz9QIA7s3R9/OTRmLjucXFGOaq6+MOamWhhratagPJwc72rXO0hw89xhBFZZxdU0MsdZlGGpVp15qKyOvoBjjFh2UOaahzsMyxwFoT0OrmYpzN9/geIUKht6drFUSg5+09DCycn/qOXA5HFz2mct6vOfvo+F54JrMMc+FIxi1oFdkqNNuiT8dANSqoY8j66eyHm/N7st49zle5tjMMWLbKjZcvhcC34tP5TRDAvc4s/Ke/Bz5HV6+t+UapUb0aYXp9t0Yj/f9Rxb2nXmITxHfZWal2prqOLx+CmPZhPzCEgTeCcaz4CgkpWbLvDczx/bA0J7MJgskSSI4LAG3n31GTGIaUjNyISwL2A3rGWPTolGsKp4U8Vt6EgLi4LzKOxCFxXx0bdMQdu2s0K55fdauDYC4y233yXsgCAL1zaqjW9vGGNLTlvULTpIkXHcGSoKzkYEO+nS2xsQhHVmL7ielZuPKg5/BWV9XE5OHdUa/rjasqyPef0mQ+bmmkS485qlmfHn/hawmhW2TuioFZwBy7+3ymQMgEAoREfeDVcqkQV35XLNZLXaSo58iv8O6vglcJvWWlLEBgJoKnomA2Dlm4cazMl2nT4OjWAfoYb1boomlCdb5XJURL/rwJRFtK+mipcKmkRmOrJ+Ki3eDEXDzrWRDM/DuewzpaQtjhhMGs1qGWD9/BPilAhwJeIqn7yKRk1+EwmI+3HZdwo7lYxl9d3S1NTBpWCdMGtYJ2bmFuHzvPV59jEVCciYOnn2Emoa66MSgKoYgCLSxMZfMvotLSvHyQzSevotCzLc0LPMSeyZWZZD+LQN0Ulo23JwGw0CvauyqohNS4XfpGaYMFwe7qnBsOHrxKWIS09DI3Bj2f7VFlzbMl87SkCSJff4PQJLi2eOw3i0xcWhHldxbRCSJfacfSn5u39wCSx0HqPwBS5PqEKtfpwbWzx8u95gXIdH4kZ6D4X1a0xpTWg7UQFcLnVo2QGjkd5wMesGq5Mm4uh6MDHQk1STVq+mwyj8DQMDNt+jVoQl6dWyCoxeeslIwvPM8DFoaanL+hduWjcY012OSDrvUdNXaya3qm+CA+ySZ1u3Nh2/gvLcTq/E4HAL2f7XBoO7NcfTCU9x+9hlCEYldJ+7BY/5wVnXv6mri2ubZDj1w/2U4gh6EIDohDccvv2DV0QqIjS+mjOiCKSO6ICunAHeeh+H8zbfQ09FEs0qcfxShqaEGu/ZNYNdeLDmQk1eEuO/paKKiJII0v+UmoWWdmlUWnAHAQE8b3q7jMLp/2yoJzl9ikpGemQ+vpaOxfflYlYNz+ZjvvySijY059q+diL9HdVXZWisvvxh5hcUgCAIOA9vDbc7QSoMzv1SAxZvPyaRtKlKeH9fWVIfX0tGUs/sLt96hnqlyd2ZpuFJVHBsWjgQg7vDs1JLda0sQBDq1/Oli3atjE9arkL6dm+La40/gcjhYMeun3RWTFZ1JDX1ceSBfRsfhcHDAfZLEHCEnv0jhhrNQKML8Df6VblrpaGtg0yJ72PdrA4IAikpKVZLFBQAtTXU4T+iFvasnorWNOULCExEWyV6qFBC/R707WWPnCgd4LR2N5LQclTVKAMDQQAdjBrTD9uVjVVopVsRAT6tKgzPwmwboqqaqHX0talfHshkD0MTStEqkLAUCIU5cfgl3l2FwdxkGU2N6XZDSkCQJ1x0XkS2Vx/XxfwB1NR7cnAZj4tCOtKoObj8LA4fLgZaCQJ6cliPZSPFZOxEaFPXimTkFiP2eLhGpp0P50rZ+nRowL2vzfvouCl1VuPlJmw5IW2kxpYOtJcLKZqPNGtZGw7JGISZvfRNLUyQkZ1KK/GhqqOHQuikgCPHNLzKButyOy+VAV0dTYamZNAQBTB3RBW5Og8HhEFi/76rkXE5eIVbuDJTLVdOhjokhPMo+p8cCn8n1EbCBIAg0sTTFipkD0biKtLvLMdD7z/Y3/F+A/gWw6c5SRHRiKlbsuIh184Yp3XmujE2HbqCanjb0dX9uTH6O/I6DHpNobwbySwXwvfgUq2YrLm0rbz0/4D4JNapR3/gu3wvByD6tGaVSuGUt8MtnDJDc9IRCEaor+Bt0aN7YTBJELSjE7+kivcHG4XCw6O+/AICRS4saj4vBPW1x7eFHyvNGBjqScr6nbyMVjrPKaTD8Ap/TLv1q38ISvp7TkCRVpqqnowUz42rwOnqT9vVXpI2NOTYvtoeb9yVWDSyKqMrv1u/A/wK0FEw7lxSRk1eEGW5+ct1WTCnX1pg+qqtKziFXH35ATGIa5k/uI5mJ5uQVwXfj34wMPdfsuYyhvVoqTQO9/BCDTf+MUrjhRpIk7r38gp4dmUmFcjgcdG/bGLWlVg9qDDv1KqKtpQGr+iaoa2oEXRYVNRUpKhanferUMsRfXWwYq/b17WSN28/DFNY71zauhnXzhiNUiYC+loYaJg3rxEhcqXo1XRzbOA0/yjpaORwCjqO74fuPbFy4/Y7Rc5CGy+XAaZydRLtDFb6lZGKGmx/SqkDS9XfifwG6jKTUbExYcoh2ob0iouJTMXO1H8b0b4e6puzzWxlZ+XBaexKbFo1SKa/1JSYZvhefYeM/o2RMXg30tBiVVqVn5eFrTAomDeuk9HHjB3eATSPFqYtXH2NR01APppXUtVaEy+Fg+qiuktlzcFgCq1RPRVo0roOWTdiX1pXTqaUlHr0Ry1sSBIHJwzoxTm8ZV9eHVf1alHX45bS0rlvpRtmov9rgW0oW7UYqQPz6Spdpqqvx4OEyDOduvFEp72thVgO7V42Hy/rTiKPoV6CLWS1DOAxqjznup5TeoOjw7nMcxizcjygVHGf+Nf4td4D/VEcVkiTJ7cdukYNmeZPff2SpNM7d52Hk0Dm7ya+xyaRIJGI9TmpGLjl4tjeZlKra9eTkFZIj5+4l339JUGkckiTJoU67yZjEyp0nKnverjsukg9fhzP++8Fhsi417nuCyCsPQhiPU5Ez115ViaPK+y/x5PwN/jLH2DjZvAiJJhduPKP0MXQ+W1m5BeQoF9W/cxFxKeTQObvIzOx8lcbJzi0kB8/2JmNpfIaUEZ+UQY6Yu5e8raKbTmZOATloljfpdeSmSuP8Sv54R5XKEAiFmLDkEL7GpODq/nkyy2emHL/8AofOP8bJLY5obGHCenMwPSsPf6/0hd+m6bQlUakgSRJLtp6Hw6D2Ks8Qz914A0MDHVoGqMqe94/0XHyJTkbX1o0UPkYRraxlXWpef4pFn06qmxOzrUmvSMsm9eQ69ZjqcQNiVbjUzDwkpyl2BKHz2aqmpw0LsxrwvfiM8TVI08i8FmaM7oH5nmdUamk20NPCyS0z4LLhtErpjnqmRvDfNhPHAp/JNJUxxVBfG0H7XJCUlo3xiw8ykkv9N/mjAzSpoB6JJEk8C47CqHn7MGlYJ+xXoKVQ8XeoxhMIhVix/QJefYjBaa+ZtLoDFY2VnJaNGW7HcdBjMuua3PLxD557jHqmRhjdn75pKRVCoQinrrzEsY3TVBoHAO6+CEO/rjYqNRRJU5UNAVVBqZCZVoYienVsggevlLuB0MFz4UgE3Q+Ra5FnymC7FmhkYYxtvrdUcrw30NOCz+qJWOB5hnLjkO7QGuo8nNo6A9EJaZjjcQoCitedznVyCALblo2Fk4MdHP45iIevv6r0/H4Ff3SA3nL4hkx7JyAWYFnncxVHLzzFMc+/0b9rM1pj3XgSioQKm365+UWYvOwIahjqYe/qCbQ3hb7/yJKUZZUTlZCKuetOY8sSe0YzZ6FQJCNJSZIkHrz6irehcXBlKCQkEAjBr/BlXukdiIlDleedaY0tFCLofggG27WokrH+E+EQhEwZI1tG9mmFczffqBxY1dV5cBzdDSt3yorM80sFjAORm9MQxCdl4vrjTzK/m5tfzGisuqZG2OnqgOXbAvAlWvY78DU2GTl59BUdd7o6wKZhbYxZcEDudY//noHPNOuwu7VtjOObp8P/2ius8g6U+T6VE3g3mPZ1VSV/bIC+9TQUT95FyWwofI1NgaObH6rpa+HQuikwNKDX7JKZU4DD5x/jSXCU5FhCUiYmLDkE+35tsWjaX7SvSyQSYfuxOzh15ZXkWFS82KZq/fzhaGTOrM7z/K23MlY8sd/S4eP/AFuW2DNOs4RFJ2P3qfuSL1xEXApiEtIwsi+9br+KSL/2nyOTYF67Oqt2aoFQKLO8fvE+GlZVXA9bFfRo1xhPpT4jAoGQVWVQNX0dNKxrjDCpABYeQ21YXBl/dbFBSlqujKaHz+kHlao/UrFt2Wgcv/RcorlOkiTW77sq85zpYGFWA5sW2WP1rsv4LPUZORH0Evv8HzIK+M7je8JxdDdMXHpYpiX+U1QSNh26jsIieqkLAz0t7F87GRa1a2D6ymMIi0qSXEdSajaOBDzFx6/faF9XVfGvBmgfH59/5e98jU3B7pNibdrLd0MgEAhx7sYbuO8Nwj/T/sK8SX1oz3aFIhE2HbwOfqkQl+4EQyAQ4llwFOZtOI3180cwDl5h0cmIiPuB0KjvyMjOR0TcD7juuIjVzkNgzUJT4urDj4hPykBUQiqKS0qxZOt5rJg5EIb6zFMkwWHxePAqHLeefoZIRGLzoZtwmzOEVUqCzxdgxfYLeFtmBHD+5lsM6N6c8TgAUFDEx/JtFyTGBreffcbAHuxm4qUCoVLJ2YTkTNbL3L6dm+L5e3GwysjOx7JtFyAi2eVtR/RtDd+LT0GSJEIjv2PxlvOsrkuNx4XbnMHYc+o+BEIhnr2Pwt0XX1gFfE0NdXguHAmX9adQWMxHSnoOwqKTGHkSltPQ3BhrnIfCfe8VhEZ+R0FhCb5EJ+FpcCTSaRjHSjOwe3PsXjUertsv4v7LcIhEIly6G4ys3ELsPH6X9utGEMCMMd3hNmcwNuy/hhNBL1AqEOLs9dcAIHF++Tcoj5X/qtzov2F5lZGdj7nrTkvelOzcQrwIiUZuQTE2L7Zn3JBw7vob3CszAhUIRcjOK8LVhx9wwGMyzBmOJRSKMG+DP0oFQpCkWAPk4u13WDFrIGxZbOS9DInG7Wdib7lbT0PxLjQeg+xs0aeTNeOxSBLYe/oB8gtL8PpTLNIy80AQBMYNas9qwzM08jvuvQzHozdfkV9Ygg/hiVg4pS+rsdR5POw+eQ+X74eAXypASFgCnMb1RGZOPj5HJSEsKom2zRdJkvjb1RfPQ6LB43KRnpUHvkCInLwi7Dl1D0H3P2BkX/o2X1cffkB2rnhZbmSggyv3P6CgqAQb9l1FbkExxg3qwPj5AmWbYddeo6CoBLvKBJh6tLNiJUVQvZouIuJ+4G1oHE5ffQURKTZi6NvFhvFYRgY60NfVwpbDN3D5/gcIhCLk5hejjY05445c4+r6aNaoNjz2XsGHr9+QUhb8nr6Lwog+rRiNZaivjYE9WmC7722ERnyXmEUnpmSihqGupLuT7nUNtmuBW08/4/TVV/gSnQyRSOys8vBVOPp1a6ayzEJltGvXDp8/f/49xZIUUSoQYvFmWVfggqISEATgNmcweAzVxaISUnH62iuZY3efh2Hl7MG0xfVlfvdFmMyS61PEd7Syroc6LFXUTkrNXEgSSEzJAkGIb1JMO+wyc/KRIrXsvfviC6wtTeF/7TXqmhqhVnV9Rm225UI8JAkE3f8ANTUuXNb7Q0tTHfxSAVbMHEi7FprDIaCpoYbiklIE3BI3TjCLyzIAACAASURBVIxZuF9yfuM/o2hfF4/LRY92VrjzPExGea4cccs7/ZuIproaPHyuyBw7GSR+X/QYdr2FRSfh2MVnKBWKUFJSivzCYpy9/kZy/nPUd9Qxof9Z+f4jC4kpmYhJTEd6Vh7CpCzSwqKTkV9QzLhBJzOnAIXFfOQXlsjkyH0vPsOmRfTfh3KMq+ujaUMzvPkUKzmWkZ2PVx9j0YGh3K2OljqmjeqKrUdkOyD3n3mEVtb1GKnraairYdmMAViy5bxM+31uQTGWb7sA75UOjDpF2fJH5aDd9wQhjcKtOTI+FXPcT8nkqCqDXyrA5kM35HKIAqEI7nuD4L43SE7kvjLK0y7SvP+SgOkrj2H9vqsIqSD9qYyE5Ey5TkVxK/YzTFl+FAs8/RltWFUUhwfETS6nr77C5kM3kF5B87cyKvrdlZYKEZ+UgfCYZHS0tWTcqKKpTj2XMKlpgOaNmamR9VLSxdi5FTNT1j6dmyp0BWFqxdW0QW2YGldDZNwPJCRngl8quxlKd9OrnJcfYrB+3zWcvvpKJjiXk0gh4K+IbylZWOB5BlOWH4HfpedyG5hh0UkyKoaVEZ2Qis2Hb2L6ymMywbmc9fuuUPyWYrLzCrHx0HWs33dV7tpKBUJs2H+NkUVdTGIanD1OISJOPmbEfU/H1sPs2+CZ8McE6P1nHiJEScdTUmo2Vu+6LGe0qohjgc+VbqS8+RSHp28jaW8Cue8NUnhORJLQ19VEfQZ+eMcuPlVYllSnliFcZw1CNQYuxg9eKe6g3LhwJDq3ZiZKpOh1btmkLsYObMdoLEBxSR2TDdpylHV4Mml9L2eBAq1rbQVWU8pwHt9TYb050w66kX1bY+6EXgrP33n+mfZYdUwMMWd8T2hrUtuoiUQkzt14S2sskhSbYfxIz1EoyESSwLajt2iNJxKR2HvqAZ4HK+7AjE5Mw+lrr2mN9/RdJBZuOkvpQCN5THAUzt54o/B8VfFHBOhHb77i2iNqkRkAaN+iPrYvH4MTm6fDukHlbdPhMSlyriXlEASBuRN64uyOWRg/pAOtzcb8wmK8+RRHea6uiRF2rRwHl4m9aStrFRXz8f4L9c1oSE9b7HEbz2g5xy8V4HlIDOW5DQtGoBnDGWr5mBXR09HEshkDWC0NNTXkg522pjqsWbTBG+hqUaYKGtYzVqjSp4zubRtTHmc6gwbELdZrnIdQzsqZSoISBIF+XW0U3sTuvwxnNKtsbFELvp5TYaNAhfD+yy+0nLMJAjCvXR1eS0fDY95whXn1R28iaBkfczgEVs4ehKMbpmJAN8Vls+duvKG0x6tI1zaNcHzzdKyYOVCpFd2poJd4qaQtvyr47QN03Pd07PS7Kzeb1NZUxzLH/vDfNhOr5wxBYwsTWoJDhcV8uHkHyh3XUOdh+YwBCPCejf7dmtM2ZAWAeRvOyB1T43GxYuZA7HYbD8u6NRnlPS/eCaYU1Nn4z0jMGtuDsbBScloOZZfY5kWj0MKqbpVIpgLAytmDWNl8AYCmhnyKY+3coazGIggCfTvLdyEO6N6c9XNdPWeI3DE2ARoQz+LnT5afldN1pJaGIAjYtbeCq5ROdTkCoUihQ7citLXEWtJLpveXO1fCF+DqQ3lNa0VwOBy0bloPvp5TMW1kF7nXXkSScPO+RHs84+r6mDO+F057zcDUEV0ojYGXbD1Pq47eQFcLXVo3xKF1k+HrOQ0Thsgb+YpIEluO3FRZFE0Zv3WALigqwVKvAJlgNdiuBc7tnI2zO2ahW9vGjAICSQIee6/IiNHr62hi69LROL9zNrq2aUSpb6yMTxHfJOVh5Qzt2RLnds5Gl9YNGRtNkiRw/dEnmWP6upq4uHsOI7NYaSr63gHArpXjYNPIjJGmsTKG9LRl7VwBUKc4mOhJV4SqaqYpjdWVIqgkW9kGaEBcU92jnezMnG2rtdicoAHWOsvf0F5/pF45KR9PfH1nts+SEeACgIDb7+SawypDQ10No/5qgwu7nNClQiotIu4HQhSsFhVdm76uFuz7tUHgXmesmj1Y5hqLS0qxcof8BEzxeARqGulh3KD2CPJxwYkt09HR9qfRA79UiMVbzqHwF7WK/7YBmiSBZV4BKCziw7SmAQ64T8LV/fMw28EO2prqrGZCX2OTJXk+Q31tHFo3Bae3zYS1pSlrzYatR37m0YwMdHDZZy5mju3OyqQTAB6//Srjpjykpy1ObZ2hUtmPtM8hAOxc4QBLCs8+ttQzNcKssT/d3MVO4o8ZzQi1K6Q4dro6YMKSQ6xnL1QlkpU5RyuCXyrE4Nm7sOmfkTLHmeSgSZLE/rMPZVIES6b3R02jnzlxoQpyuARBoG1zC7lKC//rr2m3WFdEV1sDAd5OMjeS/IISpXrVylBX42HFzIG4uHuOzA155/E7rMbjcbno2NISF3bNwY7lDpJV7+eoJLlNbDpwOAQM9XWwymkwru6fh61L7FGjmi6Kikvxz6azv6RN/LcM0CRJ4tTVl+jd0RpX9rng0LoprA0/yxEKRViy5TzqmhjixBZHnNjiyLjSoCLnbrxBZk4BNNR42LNqPI5vnq5SaQ5Jkgi88x4AwONysG3ZGMwa24PWzUhcey3/AcrJK0JaprjyhcslsGvlODQ0p64ZJUkSU1f4VhoUpTdXNDXUsGvVOJnzz99HIT4pg9FrIa1NwuEQaFjPGLn5RYxr0ctR43HRuulPAaYOtpasb5rl+WLrhrVlrLl0temnwQiCQGpGHp68kw1uBz0mS8wKACC2EqGh3PwijHRR3BDWrJEZti0bI9k7yc0vRqlAfr+AJEmFutQVr3vJ9P5YP3+EpKHp3I03KgUrdTUeArydsG3ZGKircZGelc+qGUaaRhbGOLtjFvw2/Q1jIz0s9wpglH+nwrpBbRzb9Deu7HNBrw5NcOj8kyoP0r9lgCYIAhOHdMQIBg0FlbHr5D0E7JqDfWsnwZBB9YMiiktKceXBB0wa2gkBu5xgQUMJriIkScqomoXHpiAqIRX169TAaa+ZsKpvQmucUoEQjquoDQTKu+o01XnYvWqC0plzSkYueFyi0qAo3aLs7jJMrv78watwDO/NzJnasNrPAO1Z5knItK69Ih2lHJ17dWBmIEAFl8OR0T/R1WaWb+/V0RoPX8uKJKnxuFg/f4Tk54jYFKVj6OtqQVtLXelmmFV9E+xc4SBZ+n//Ia+cl5CUib9dfWlt+gFineqTWxxRv04NxJV1tpaTpKRzUxlW9U1wYdccTBjSAdcff6K1YVgZ1avp4qjnNFzc7Yy9/g9UHg8Qx6MxA9ph5pjuVRaPyvktA/SvYOGUvnL5NLbEJKbh5tNQHPSYjLED27F+096GxmHF9p9CN1cffMSIPq2we9V4Rsvnw+efoJV1XViYyd8kLt17Dy1NdexYMRb1KjEYWLolAM7je1b6976WdXH17thEbsefXypESHgirOozy/eWz6A1NdRg3cAUAqEIPBUdVVpIVafQkVJVhqYGDz8yctHa2hw6Ze8N0w3RNk3rISwqCbn5stUaza3qoHdZdyidWv5184Zj4cazSh9jWbcmdrmOg5aGGnwvPJU7b25WHR1sLbHvzEPaKRA9HU3sXjUe9v3a4NyNt5LZ5PLtF/HwdTi9QSog7mbtgMPrp+LJ20jKumQ2qKlxMX9SnyoZ61fyvwBdRtz3dJy9Qa9OUhmR8alYsf0iGpvXUsk/LSk1G+v3X8NOVwcAYuflvl2aYrp9N0bjfIlJxuO3EZgxprvcOaFIhA/hifB2dUDdShy2U9JzUCoQoJWU0aoiwmNTUKOaLhZOlS/vev0pBlYWJjLeiHQo1xaZP6k3uBwOQr4kwJyBKzgVdUyMYGSgAy1Nddb553I62TbA8/dRMl98JikOQOy318bGHK8pGjcWTukLkxr6lA1FFalfpwa0NNUqrfk3MzGEz5qJlE0sAOBo3w3vwxIQHCa/iayMqSO6YEhPWxSUdc0eXDcFO/3uqhRctTTUUM/UCKu8A1V2VAGAm09CEVlFwf5X8q8G6Hv32Ats/0oevgrHvA3+aMpCrEiasOgkuHkHwnX2IJUqDHLzizFrzXFsWjQK1fTE6RYtDTXGwvtFxXxsPXITi6b9RVkWKBKR2Lt6Ii2jgn82nsMqp8G0/m56Vj4OrqPW2H70+isrrZDqhjrQ1lJHh7Id9Aevv6JrW+bC/xVp28wcrazrgqPi0tSuvZVkc6xdi/owNNCGHsObEAD0aG+Fey/CKM/tcZtAW4LUa9kYrN1zudLH1TTSw5ENUyGi2LDV1FDD0un9sePYHcbphRZWdSQ3KE11HvaumYglW84jnUG3YUWaNqwND5fhWL/vqspB2srSBCu2X1DZ4u5XUR4r/9UA3bt373/zz9HizPXXOHj+MY5umMq6TA0Qz5w99l4RCx+xcNIoRyQSwdnjJOaM68mqCUOaY4HP0ayhGdo2s6A8r8bj0hK4ifmWBr5AQLtMzmPeMMqqkqJiPt6HJaBtc+rrUYahvg7mjLOTjPv6Qww6tWTWlk2FsZEe641GaVpa15O0/qvxuHBysIMewxw0ALRvXh+RcT+Qmy+vi6ypIdaHoIOZcTVoaqrjPQ35AAM9LYVVSs0am6FTqwY4ekFx5yrd61nq2B//bDpH2cRElyaWJlg7dyg8fK6wqsQop75ZDRzZMBUngl7AL/A563F+FeWx8r82xUGSJLyO3sKTt5E4sn4qqxbfcqIT07BqZyBWzBoEWyvV7KXW7L6Mji0tWUtzlhMZ/wMvQqIwy6FH5Q+uBPc9QfBcOKLyB5ahaPMyOCwB1g1qs2pWMdDVREfbnwG5qKRUxuSULZwqcnfhcjkybcvtmtdnrO4GiBuibK3rKUw7MLmZrHMZjj2n5PVfmOJo3w1vQ+PkBPaZ0rlVA9i1bwzXHYEqBfsmlqZY4zwE7nuCaEs3UGGgpw2f1RMQGvkdngeuqWTp9av4rwzQJfxSLNh4BiRJYueKsSrliqMTxWL7q52HqDRzBsRC6sV8AZwcKt+IU0ZxSSk89l7BwqnUqQ0mfI1NQXFJKRpb0KsYUcb9V+Gwa2/F6ncJgvglFlcEZb8ZO6Q71NR4XNafq54drHD53nuVr6euqbj0VJlLOB001HlYNmMgPHyu0BbAp4IgCEwZ3gXV9LSw/Rg9nQ1F2DQ0w8Z/RsJt1yVEM3Avr4i2lgY8/xkJfR0tLNx0FgUUbir/n/zRAbpiAwYgzo/OXnsSHZpb4p+pf0GNZoMHldFlSnoOlnldgMf84Qr1Caigqr+89ugjnr2PgofLMNpmAoo4FvgMVvVN5IxW2bDT7y4rGcmKFBbz8T4snrFaHBVFxfRKv/5tDPV1VDJELadjC0tExqcysn+igiAILHPsj6MXVDOOBcRdlm2bW2DXyXsqzX65XA6WTO+H8FhqvRsmdcQN6hnDa+kYLNpyDvHf5UtI6WqXqPG4mDPeDp1aNsBs95OUhr1MN0qrij82QGfmFMh9MCNif8DJ/SQcBrbDuMHtaTuFkCSJVd6XkJnzU7cgIzsfTmtPYvOiUWhCsx65nM1HbiJVSr4zIu4HDp9/jB3Lmc/mL94JRnHJz1lN/PcMPH4bQamVUBlfY1NkNqHCopKQlVMA89rMS9AqqvxFxv1As0ZmKq1Wynn9KQYtVFyt/Ao62lpWyReZx+OiYT1jRDCQx1WEWKielLGl4pcKkcZQPhYAFkzug9CIbzKONBnZ+Yxn6Brqatiy2B4nLr+QyZHnFhQzdiG3MKuO3SvHw2X9acQn/bw5ZucWwm0XfR0PDocDh4HtMHN0d7is95crZ1y967LKHpFs+GMD9LQVR1EqECI6Ubz8eRkSg6Ve5+G5YAT6dW3GqDb5+OUXyM4txJ1nYnnGtKw8TF1xFPvWTqTt5FFORnY+XryPloiK5+QVwXX7BWxebM9Iga6cG48/YcpyXwDibsj5G/2xsoL+AF3ehMZh0eZzklnMnlP3sdZlKKsZfVJqNtbs/llFcPXhR/Roxy69kZiciR/pP6VfnwVHwa4dtYLc/ydd2zTC29CfATruewbrWfCA7s3hf/WnWYTH3iBW/oYcjnjGevzSz40w1+0XKF21K4PH5WLLktFw9jgJQDxxWbzlPAJu0ZMZlcZQXwee/4zE2t2XJe/tpgPXcfFOMONNxLqmRjixxRFz1/lLmrGeh0QhKj4Vt57Sl1QlCALd2jbCzhUOWOYVgMdvIgAAOWV16VNXHGF0XVXBHxmg1+4JkugW7PS7i4Bb7+Dlewt+m6ejEUOz0byCYlwoc/E4EfQS8UkZ+NvVF8c3OyqVIlTEmTJN2i/RyXj1IQYLPP0xbVRXVjleoVCIH+m5KCgqgffxu/Dxf4DmjeowSrdI8yU6GXHf07HUKwAh4YnIzClAY4arg3IysvPx7nM8Zq05gcIiPl5/jGGdf9bT1cL0VX7YsE+8kRPyJRHdpCQ+mbTsFhbxMW7RQUTEys9OoxPSMGbhfkaBUPqxDesZIy0zT7y3cfwO5q47BV0ddnsAPdo1RkJyJnLzizBrzXG8/hSH1Ex2fniNLUxAEASev4/Gun1XER6bgrcUAll0qG1cDa1tLLByZyAu3A5GWmYeYr+x00NpZF4L8yf3xbwN/giLSsLHCLEp6/XHnyr5TXkM9LRwcosjXNadRnRCKvafeQwAOHD2EeOAX8fEEKe9ZsLH/wGOBT6De9lEI6+ghPEMX1UI8lcofFDg4+Pzr3gSJiZnwsn9pMwxa0sTbFpkz9j8VFzpcRuP3vxsvzU1NsAa56GsbKpKSwUYIaWTwONyMLBHCzjad2M1Sz174w1OXH4h+bmRuTE2/jMK6mpcxuJOJEli1Lx9kg+zrrYGZozpjk62DcDhECAIgtGs/O7zMOwss5QiCKBF47ro0b4xior5iEvKwOAetmhQj74g07A5eyTiSnVqGaK2sQE+fP2GEr4Af4/qysi8d+HGM4gsm0EaGuhAjceVKA52btVApl27MnYcu4N7L7+AyyHQrLEZMrPzkZgizmHqamvgzPZZtMd68ykWIeGJMDLQAY/LwZtPcfj49ZtEHc5zwUi0aEI/tcMvFUAkIiESifDiQwyOXngqmdEbGejAb9PfjLtcRSIR+KVCrNh2EZEJP29yLhN7o19X5h6HIhEJ38BnuPbgA/hSN9qr++cxHgsAYhPTsfnwdXyTal8f0acV4wYvQCzqtcDTH9GJP5uDOASBo56qVX3R5ezZs3+eJ+GybQFyx7/EpGDDgWtwmdALhgb03a6/xqbIBGcASE7Nwew1JzB1RGf06mgtI+JTGRVnBgKhCEH3Q3DzSSjs+7VGj3ZWqG1cjfaX5uEr2fbZyPhU2M/fB0Bc5+kyqTdtH8H0rHyZmUZ+YQl2HLuDHRAriQ2xs2VUsifdkECSwIevifjwVSwb2cbGnFFwBgBdHQ1JcPn2IwvfyvKgOtoajJ3Vh/Rsie3HbgMAsnJk9ZCH9mKmETJ/ch88eB0OoYjEh/BvMufKm4zo0raZBXwvPlNopfYjIwcA/QC9dk8QPn79RnkuM6cAeQXFtE1oP0V8x/HLzxEek0y5SXj72WfaAZokSfzIyMWj1xE4f+stpd7Hg1fh6MlAHyU3vwiP3kTgwNlHcucC777HgO7NaTVklZOdWwgf/wcywRkQa0Av2Xoeh9ZNUVkLhg5/VIpj6+GbcjoG5bz+GIvJy4/g0l165UsikQj7zzxUeP5Y4HO47riI7Dz6vn+Hzj+hPM4vFeD6o1AUFvNpB+eCwhJKkRtAvFPer5sNI5PXHxmKl8/tm9dnXE9N5Q0JiEu25k1i3rCkqG26hwI3E2U0sVSctjFj8CUGxMp6ihqK6DrklEMQBJY69leoEa7sPaJi/fzhklI7KtKzqd8jKpo3NoOVks9TVEIqbWElgiDw8es3nLv5RuHvbPO9TfvaklOzMXvtCcrgXI7P6Qe0U1c3Hn/ExKWH8fw99eZnWmY+9lD4i/4K/pgAHRwWj+cKdpMJgoBNw9rwdh2H4TTt3N+GxiNKge6Bno4mnMf3wv61k2jPkt6Gxik817ppPRxePwWNzOkH1Mv3QyiF0dXUuFg5axAG29nSHguAjPqYNOZm1bHSif6SvxxFAXrG6O6MHccBamU4DoeQ0Zmmi3F1fcpOR20tdRgwnPUCip1dmAZoALAwq4HR/dtSnkvJYFZ5weFwsH3ZWBhXp16OxyYyKwl0HN0dsx3sKE0chEIRHryiL4j0Vxcb+KyeCAszxY0378PomSibGlfDaa+ZGGLXQuHNLSQ8kXZ7+IDuLbBwSl+Y1VJ8s7774gvCVOhkpMsfEaALi0rgdZT6jtu5VQPsXT0Bmxfb0xahLy4pxQ4/eZFwgiAwtJctTm51xIDuir3PqFjnc1XumKaGGhZM7gOPecMZN2E8kyqbkoynzoO36zhKd4/KeEvhmWhSQx9eS0az0rCmcgG3bVIX/ZV4ximDagZt3aA2430FQJz779Fefub9V2cbVnsBWprqlEqABjTTBxUZP7gD6prIj5eartjEWNm1bV8+lnIiUVF7mg6DerTAhgUjKbVLKkqlVkatGvrYvWo8Jg7pSPk+bjx4ndF4sxzscHzzdHRtQ63RsvHgddqlcr07WeOA+2R4uAxTuOLafPhGlUigKuOPCNB7Tj2Q0y6wa2+F/e6T4DprUKUymhW5/viTXJF7GxtzHFo3GTPH9GAcsL7Gpsi5h1iY1cAet/HoQ+GNVxnZeYVyeUoDPS0c2TCN8XMFxLOfiroGejqa2LJkNOu65YwKy2cNdR4WTmEv70jVNu3GYmZfTrfW8l/irm2YOZdLs2HhSLljRtXo709IQxAEXGcNlDMQSGVRuwyIc+FbltjLGeKGfElg1d7cwqoODq+fItelGhadjKxc+ik/QPxcHQa1x5bF9jA2kp3pFxbzJdK1dNHX1cLyGQOwbdkYNKgwIcsrKMZ1JebSVLS2MYfX0jHYsmQ0WtvIKjlmZBfA53TVaEor4rdXs3sREo3HbyMkP/ft3BRH1k/F4r/7saq0yMkrgu/Fn/q4NY104TZnMNbOHcqqrA4APA/8nAkQBDC6Xxt4r3RgPd79l+EyHVcWZjVwzHMaqyU1AGTlFsq4Z/B4HGxaNIrRBmhFCiq0BDsMbC/Z+f4ak8zYobriBk9NIz3sOMbOCgkApYGCaU1m+Wdpdp+4K5e6YZrKyc0vRniMWFuirqkRRlRIx6nSZl3buBrWzB0q484iEIqQy/B9KMe4uj6Oek5FbSmZVpIk8eRNhJLfUoxVfRMccJ+MgRU0aHadZBczrOqbYMcKByya9pfM9+LIhaesxJqaNjCF+9yh8HYdh65SvomP3kRQrmZV5Y9Qs8vOK8TOslSEfb82OL55OuZP7oNaNdiJ6JAkiV0nxA7hPC4HTg52OOA+GR1aWLIW3U9Oy5HMJjXUedixwgFTRnRRyfrqqdTStFPLBvBe6aC0Zb2ohK+0hbbibHft3GGUojz3X35BQFlNOBMszKrDvl8byc8Hzz9Gchqz5XpFS7PNi+3xnoGZaEUM9XVkxqxrasRYo1qa15/isH7+cJljNRgG6JT0HOz0uyv5edKwTjK2a3TNWIMefID/NXlt82aNzOQkY7MrmfEWlSi+KehoaWC32wQZtcT7r9jLd6qpcTFnfE9sXmwvKRNNSM5A7LfKNbCp4HAI9OzQBEc2TMWU4Z0lNycPnyusxiMIAg3q1cTymQNx1HMaBtu1AAFgh9+dSl9HpvwRanZ7Tt7HkJ4tcXKLI6aO6KLSjA8Qz2BefYxFt7aN4Os5DYPsWqhkxgpAUs7VwbY+Tm2dUdZ6S48bT+QL9tOz8iVtqCP6tMLyGQMqDfZbj9xS2o4rvdmxYEofhbrTe049QK+OzKyh1HhceMwbLrnB5ReWIDoxXenmEBXS1RUaGjzo62oydkSXhiCATi1/ujP37thEJbsiQwNtlPAFMmmE6gzV7BrWq4nsvEJJtQZBENiy2F5yXXRbFvp0ssbpq9Qefu2a18eccT/FuN5QmAOU8+RdJNz3KA9mGuo8rHIahKG9xJvSUQlplFoWATfpdxvaNKyNs9tnon2L+iBJYJ//Q9q/S4WmuhpG928LX8+/0a1NQ4R8SVQ5oBob6WG2gx2Ob3HEiD6tsN339v9MY6URCIWYP7kPJg7tiGpV4CEIAG7el3DAfRKWOQ5gVC8tzdfYFJwuM7gsLCpBROwPuLsMg5vTEEYbgRnZ+Thw5pFcl9yTdxEgSWDmmO6YNrJrpZtkH79+Q2TcD7Rrrnjj8NXHGADAuIHt0bsjdU48OS0Hajwu45vgmAFtZX7n3ed42FrVZXzjk3Y8Wes8FCFhCWjIsJa6ItJiUqpogQNAu2b18f5LgowGCtMUB4fDQRsbC3z8+nNlYGigg7ED2gGQ1zdRhLamOvR0NBESTr3CGNC9OYb1FqdPHr5RvLHXuWUDZOcV4vVHxUEcELeAO9p3x5ThnQHIq+eRJIljl54jJpH+TFhLUx1uToOxcvYghMekSPLvAbfe4mM4dW13ZRhV08GyGQNx0H0ylm+/wGqMihjqa2PCkI5YOqP/L5Er/W0DNI/LZaUrTEVaVh6GzdkN75UOKrmDp2fnY/m2C2hepgl98spLnPJyRGsaNlEVmebqC++V48CrsFH06HUEXGcNxJCetrQqDvacugfnCb0UOlYLhEKERiahg219jB/SgbKEChB3362cNZDRc9DWVIfDwPYyx15/jEGX1swV7dR4XMkNrmmD2nj1MRatFRgR0MWmYW3Ja8h0Rl+R9i3q493neIk7C4/LkXgTMh3nebBsgJswpAM01HmMZmg7Vjhg44FrlOcIAnC074qOtg2QkJSpMLBwuRzMGdcTO4/fkdvkrgiHQ8C+XxusnjMENx6HVvh7BE5tnYFFm8/Rvv7y3+vUsgH8t8+UKFPaNqkLt12Bks5PNtSuVQ371kzEcOc9iFNirssEXW1NDgJ71gAAHW9JREFUue9qVfDbBuiqIiM7H3+7+uLYpukqLXFLS4WYt84fTg52aF5mRjpzTA/oamsqDHqKmOtxCl1bN5LLA6dm5sJ5Qi90btWQ1rXeevoZRgY66GhrqfAxufnFsKhTHW5OQxSOSZIk8gtL0IKh5dbJrY5yY74JjUMLlqYG2prqmDGmG7hcDt6GxqG1inKqPB4XtlZ10ci8FjTUVdOabmtjjpjENKip8eAyqTd0tDRYfZ7aN7fA289xMpu2BEEgwNuJdg4aAGpV10dBER/5hdSbgARBYJXTIDSsV1Pmb1WkhVUdNLYwwYOXleeWCYJA+xb1scZ5qIy4FSCuMrLv1wbzPf1pP4dydLQ0MH2UuFW7kXktLJjSFzPXHEcRzcYYRdd6fLMjXDacrhKJ2F/Ff3WATknPgeMqPxxaNwWGKqRJRCISy7YFoHenJviLhR6BNM/fRyEpPQdLHeXlQo2N9NHInF4Ou4QvwIGzDzHbwU7p43hcDvasmqD0MWv3BGHcoPZKH1OREX1ayaUxIuJ+oJqeNkxYbuJqa6qjVwexn2FWbiHtunZlWDcwrRLpUh6PK3FU6dyqAWPD2HK0NNXRyLyWXNAgCALTR3VlNNa8Sb3guV95LfFO13EoKlZeHeIysRd2nbyPfJpi9nVMDFGLokJp3OAOSM/Mx9WHH2iNo4ieHZpgQLdmcPY4KeNiwxR9XU3sWzMJCzzPsFL3+zf4rw3Q0YmpmLvuNLyWjmZd7gaIg/PO43egp6PJSpBFmtz8ImzzvY2TW6arNA4gztXZtbeChZlyLefKtBhEIhFCwhMxYUhHRn+f6rUI/hzPqommnLED21VZWqscLpcDdbWqWZqWpwp0tDQoXdTp0rppPbyjUJsb0pOZTkjP9tYIj01Baalytb/K9luqV9NF747W8Lv0XKWNMA5BYLfbePhefMa4bb0is8baoUHdmli757JK11THxBDeK8dh+fYLKlt6/Qr+KwN0dGIaVmy7iPULRjDWc5aGJElcvBOMqPhUrJ07TKVrEolEWOoVgJljukNbUzWbqtTMPATeCYbjaPZBopzAu+9hq+IGWjlPgyPRXslmZWUwEc+hi6pu3tIIRSKJ7ZUio146dGndCLeefpYLPEy7HNXUuOjethFOBL2o/MGV4DyhFx6/jUAKi25GaYwMdLBwSl+4eV9iJBNLxcrZg5GXX4zT115V/mAlmNeuji2L7bF6dxA+q+gWXtX80QGaavMjMj4VrtsvYs3coYydUCryPiwBgXeCsX35WMZ55oocvfgM1fS00bezaikSkiSx7/QDDOvdCtpV4F5y+V4Iljj2U3mc7LxCpKTlwqYRO61qaXLyCsHj/ed9dOuaGCIyTvWlcv06NcDnC5CRXVD5gyth/OAOePAqXOUSMB6Xg3GD2mPz4Zsqj9WldUPUMzXC0SrQVt6+fCyuPvgo0xvABsu6NeE+dyjcfa5Qanb8S6rMcij9lJeWlmLfvn2YO3cufHx8lD0UN27cwIIFC7BkyRK8eKH6HVtVSvgCHA6QVY8Li06Cm3cgXGcPYiRqT5KknApe3Ld0uPtcwQ5XB8Y6Grefybo8hEUl4f7/tXfmYU2caxu/J3vYjAuCoiAK4t7iUjc4bvUcl7pUKZYerBYtWJcqoHVrlbrVpVL1SCunaPud1rpQa4vaogUVq3VDCipYBFwSWVUQ2ZIQMt8fMTGBSchMQoR2ftfldRmYmbwzZJ6887zPc9+XbmH1vIm0Z0m594sNPjw590twN/8RgifTS0kAaLBS/0eWFDwuh1KoiC659x+in08nixp0tGhL9ZobA3p3MVuQpzG6uTtbZIaqxbmNI9q1dsSZejoZTALO1DG+qKiSG+RrSRK0Z9UEQSB89licS72Na5n3DH5nSlSMCi6Xg9iPZ2Lb3kTcuG1YfkdXG6SXV0esWzQVG7443uDv+G3CJVqLtNai0bvFz88PoaGhJrcpLi7GqVOnsG7dOixduhTx8fF48oRaCtNWrNj+PRLPPy/3yblfgnUxx7AybAJt9+2L6XmI+/43PHqm0FZeUYP3Nx3AhsVTG+gHNEZllRy795/WtfRW1yiwdW8iVoZOYJRf3bbvlE6JTq1WY+OeE5j/1ihGFQSHf7mK2/eei7B/ffQCFgWPZnSsPOlDg8Wnc1ezMbBvF9rHAdCgNTctS2qyrvtF4dvLHZk5z/OYJAnGi1j/GOSDE3q6EQqlqkHHpzkQBIG5AX44+mua7me50hJcSr/DaFwr5o7H6h1Hda/zpCXY+b8kE3tQYy8WYvnc8Yj++nkXnqywFJtiT9CuJ3ZyEGPn6iB8uOOoLrdd9rQa0V+fMvg8m0OPrq6IWjgF6z4/ZpDuOPTLVUTTkEC1FiYDNJ/PR9++fSEUms6JHj16FG+//TacnJzg4uKC0aNH4/z58yb3aUqkhaXIuV+C2to6nEu9jTzZQ3y44yhWhk1kNPM69MtVAMCeQ2ehUtXhvY+/wYK3RjNqbsjMLYBaTWLr3kTUquqw69vTGPxSV8aNEqVPKrF0azwqqxW4euMuHO2FjPO8t+8V48MdR5F9twjFj8qRX/IEvRjaZ5WWV2H2yn3IfrZIdT4th7Gjt7SwFFG7E3RGp9ezH2AQwxxvjaIWv13LMTqDPHP5T6gbqfk1RvcuLrrZZOmTKqzZ9SMtvXB9/Ad448btfMgVtZAWluLt5XtRVs7sWN09XVFWXoV7+Y9xL/8xPtr5I+OZvncXF7Rv64ifz92AXFGLFdFH8KCorPEdKejb3Q2vDu2J6K9PQa0msXHPcShr6xhZe3Vxa4fl745H5OZDqJErEZ94FWo1ie+O089P9+jqiqgFkxEVcwy38gp0QmLnrt62ekt3Y1jFUSUvLw9z5jyvPPD09MTvv/9uYo+mZaVel9Du/afB43CwZsEkRl59aVn3kfdMF/pS+h18sP17TBzRj5G9D0mS+OKZCUDJ4wqdQWvE7LG0jwUAufdLdLWg76zaB0c7ET79IJDRsQDNDKZarsSK7Ufg4+mKt6cMZVwfXFWjQFWNEsu2xWNAbw94dGgLR3sRHpVV4u6DR3Dv0MZszRS39hKk3ryHOR9+jQG9u0Ak4KGqRoHjZzJw6foddOnYDnPfMK+CRsjnIWb/GXxx4Cx8e3aGnVgAgiDw2de/4lrmPTjYi2h5J27ccwJyRS1e6tEZPp4u4HI52BqXiIvpeVCTJNo4md95effBQ5RX1KCDswStHMXw6NgWO/4vCRf+yAFJArUqZq7SfB4Xs18fjv8eTsHte8WQK2qRfY+eSpw+W5YGIGTVV/ju+GXIFbWQK2pRUPKElmOJlplThuKDbfGI2HxQZ1O1+ctE7Fz1Ju1jDX25GwpKniByy2Gd2mPqzXvIlZbQklgANOmOLZHTsfzT73UOMmqSRNTuBOxgMDam8HJychrkjD08PDBihPlC6FwuFyqVCny+5mZWq9WUnnjZ2dnw8PCASGTdUil9ki/eMnBSrq5RwsFOiJLHTxkF6EM/XzV4fftuMfhcHgb3K4GXmTXJWhRKlS5NAgB3ZA/h5CDC9q9OYeywXni5Z2daNjr6KZwaeS1q5LVYvv17tJXYo0N7CV4d0hO9vd3MOpaqrk73eFirqsPNnHzk3CtGfGIquFwOOru2wfp6YkDmoFaTuPpMa3rK/N0ANPKX+zbNNvsYYpEAdiIBquVKnXbE+xs1DQ8cDkFZM24MDofAv/x648ipa0ihUF5767UhtFI6s18fhrC13+CPW8/F5bXO0s5tHGmtKbSVOGDp1ngDzWJ9I4UaOb0AvXD9flRWK6CqU6O6RgGlXrldrrQEJEmafa5/3JLiWuZ95N4vwaOySo1aoZ66XvLFW5g5ZajZY1OTJDJv5+OX326g+HGFwT3LNPd+v+Axrly/C1k9Kd4DJ67go3oiUebwoKgMfD7XwKUpV1qCKzfuWlSN1BjZ2c9z5zxXV1f4+xvOPuzt6ekt9OrVC1euXNEF9aysLHh4NGxv9vFh5upMh/oLg4BGoGf7V6ew9/vz8B/ojdDAf5j1wfzzTlEDnWQAyMzNx5JPDsLJQYT1i6eiW2fzAvUvFG7FTyvluJCWiwtpuZgb4IcpY3zNvmmoHB0KH5aj8GE5eFwuehixYqKivKKmgdecolYFRa0KBAHErZ9l9rEAmOxOm//WKNpaHE4OYlRTNFR0cm0DJ3t6MqvD+3vhyClqVT7fnvRSYG4urSES8CFXNuxqa0tTt8TJQYx3pg3HnoPU1k2mlOWo2BQ+DW8t/ZLydyqVGpXVCrPXPXp27YA9B84iv4R6bSn9T5nZAVqtJhHz3WmcPJ9pdBs6noSXMu7gP98mGwR5fS5n3DF7hq8mSRz++SpOpFw3qm0ds/8MXtncdAFaGyfT09PBcXR0hKenp8G/9u3NCzhLliwBAAQFBeHAgQMoKirCrVu3cOHCBYwaNaqRva3Pzm+STOoMjxrsgznT/cwOgKbyVw52Qny16R2zgzMA7PvBeF5+c8Q0WsEZgFHJzt7eHbHu/am03EZMCa3v3xZKW2fAWHNE/17uBipy5mJM6zp8Fv30kCkrI7oKdAAQEfJPqx1r4oh+RkWg6OoYOzmIsX258ZRXeSV1QKNCJOTj87XBRrtA6bRLczgEFv57NEJNNPPQ0foe8lJXxKwx3Q17wMxaaQ5BYMqYl00KXT1+Uom9FBPBpsDkHVxdXY2wsDBER0cjIyMDYWFhOHbsufxgTY3mD8zn8/HJJ58gOjoaBw8exMaNG8G1geOtPjVyJU5fpPZE6+DcCj/8Zz7mBPibHWjyi8uQltWwmwsAQqb74WB0GK38rEpVR+mGzOdxsXfjbPTp3olWcL6WeZ9yltrN3RlbIgNol+sZW/xYGTrBIp3k+iwKHsOoKoTKPkrI55nd+q6PvVhIaWPk29OdkbzssJepFz/bMnBU0ZSgUQf8xjoCqfDxdDWan68wYrBsDC6Xg7gNsylFoBRKFeXTpjE09nEv49MPAkH1aVCTJK1GFomjHY59scioK86Zy9lmO9KIRQLsWPUm9m6cDbGI+h5POJPRaIu8NTAZoO3s7BAbG2vwb9KkSbrfx8bG6v7funVrbN26FR9//DEcHemVnlmDDV+caFDHKxLwsH15IL5cP4vWjUeSJOJPNtSvFYv4+N+WEEwb25/++GIbaiJ0bN8KB6PD4NKWvjYFlUGnSzsn7FwVRPtYACCjWIn/x8DuGN6fmQ0UlVfb1DG+cKZZlqjFvWNDK6/AZzKcTBhLYTXG1C8RAF4f29CMmKmEgEfHtpQVL1QpHnOYOsYXL1EIXd1lKBJ06LN5sKfQGrmcQb90r0dXV+z/NJRScmDL3kRaxyIIAivenYBdq9+iVG889PMVWvXfLm2dEL/jPYTPHttgYldXp8Z/vk2mnHRZk+bXjsWA7LuFyNDT0BXyeQia+Aq+3zUfPgy6BR+VVSLp9+fqXRyCwIQRfXEoeh7atKL/2AoAqfWE0V/p54n/rpsFoYBZIU39hRT3Dm2wd8NsRscCNA0v+nRs34pxdQkVrRzFCAmgJ/ajjyeFRdWMCcwDdE+K/Hx9Dzs6aNXW9NF3Q6HL8rnjGwTBapo5aH3WzJ/UYEZviSv1oegwA41uQFP+yAQnBxH2b3u3wSI+lZGxOXTt3A7xO+dh6MvdDDp8T57PpO2ZCABjhvTEj7sXYJxfbwOTiHOpOU2u39HiA7RaTeJzPccF317uOPTZPNriPvr8kPS8qF/iZIdPIqdjftAoRo7PgOGNwCEIvDFuINbMn2RiD9MolCqDxZoubu3w+dpgxscDoCslBDQOFJvCp1ukb6vVpNAyJ8DfIt2L+qJPlnYSurm2NvhyFAp4cG5r2ZNffVW8+gGMDlwuB3OmGX6hqVTMlduEAh42Lnnd4JwtCdAAEBs100A/PU9awtg3kSA05Xuvjeyn+1mtqg7pDG3NeFwuVs+biLULJhuk6L47fplx2/bC4DH4Zutc9NGrjPri4NkmEerX0uID9JnLfyJP+hDuHdpg5+o3sf79qRbpNDytrMGx0xo5xGG+Xti7YTaj8jx9tj+zveJwCHzw7jid8wRT/rgl1blreHZqx6hmVJ+6OjUeFGtSHAQBLJs7jtJFmw76JV1e7u0x2kKho06urQ1mQ2sW0C+b0ofL4Rh0I/oP8La4DX1F6HiD10xSV/r806+3gSa4gqJShA6dXNsgYvZY3XUsKa0wWW3TGFwuBztXvakbIwkg/U+p6Z0aYd6bI/H+zFd1eel9RyxreBvYpwu+2vSOTrwq8bebjHL5WhztRdgcOR3blwfCzUWCuw8eIekicx/GxmjRAbparsSRU9ewKHg0Ytb8m1ZFhTF+Sk6HvViIFaETsCpsAuMUhJa6OjUellbA3k6IPVEz4dff2+IxamuBu3dxwacfvEGrWoMK/cqXoImvYLAFkqBatLMUHpeDVTSdWKjgcjiwF2se+dtK7C0W2AdgcJ5+Ayz/uzjaiXRB2V4stNjPEgA+fn+KblFVboFAvZbh/b0NcvdUawV0EAn52L48UJdKTL1JvbBOh38O74X/rp8FJ3sRpEWPLT5voYCPqIWTseLd8bAXC/HVj5aLNPl4umJP1EwsCh6DI6euma2VTZcWHaDLnlbj0+WB+JdfH4vcULTUquqQJ3uILzfMMrBWt4RjZzLg2akdvtkyh1GnFRVZuQXo3sXl2SOr5YFKG6B9e7ojaOJgi48HPF/QGj2kB9pbOJPUohXBXzVvolWOp/+oaqnlFaBZpFo0U+PGbC3d6nYSB4werKmLtUaABoDgSUPR55mqINOUhD4iIR8bFk+Fl0d7/GGk8okuHZxbYd8n76BrJ2ccTrza+A5m4DfAG/s2zUZhiWWSqVoIQtP0tOvDIJPlvZbQogO0W3uJVSQ1tXAIAlELJ8PJiqLwFVVyfLZihlVmU4BGtpPH42LD4qkQW+ncK6rkaN3KDitCx1vli04Lj8fFgn+PttrxHOyE4HAIeFnhSQnQdPq5uUjQTuJA2+DVGL26doBQwLNqaeKSWZq0BN06aGMQBLBmwWS0aWXPSICJCrFIgI1LXkcrJzsUGmlmoYtIwMeWpQFWmYRosRcLEbVwstW+7ADNOC1ZEDZFiw7Q1sbSVAEVwZOHULa9M6W8ogabI6bDTmyZqL8++SVPsGHx67oUgjVQKFVYMXe8VeRFtbSVOGDW1GFW/TsN6tMFg1/qarUvJoGAh5DpflYN0ARBYOvSN6CwIHdaHzuRAFuXBdBWezOFvViIT8KnGaw/WAqfx0XguIFWO54WuhLBLwrrTOtYjGLNGSmABkay1mBQny6QWODJSIW9WIAhDDoGTdG1szPGDOlp1WP27+0BpdI6M1Mt/gO8KevKLaFntw5wtnDhtj6u7VphxCDryi+IRQJ4WCFdpI+176GWBEHayCrg888/x+PHj/HRRx/Z4u1YXjB1dWqrP5E8rayBo73IqjesSlUHuVLF2OTVGBVVcqv7JxoTIWP567F+/Xp0797dtikONjj/fWiKdJGTg9jqsykej2v14AxYb5FQHzY4/33Qxkr2L87CwsLSTGEDNAsLC0szhQ3QLCwsLM0UNkCzsLCwNFPYAM3CwsLSTGEDNAsLC0szhQ3QLCwsLM0UNkCzsLCwNFPYAM3CwsLSTGEDNAsLC0szhQ3QLCwsLM0UNkCzsLCwNFPYAM3CwsLSTGlRAbqmpob2PjIZM1fgujpmouO1tfSdGpRKZrZDcjkzm53qavrW80z2AZiNkem1Z3odk5OTae+jUDDzoFOrm84Buj62vF+YXg9b3i9MP1e2ul+olJ9bVIBeuXKlzd7rxo0bjPZLTEykvc/Ro0cZvVdMTAyj/ZgQHh7OaL9t27bR3ic3N5fRezG9jkzYu3cvo/3y8/OtPBLj2PJ+YXo9bHm/MP1cMYHJ/UL1hWozwf6ffvrJpheIhYWFpSXTv39/2wVoFhYWFhZ6tKgUBwsLC8vfCTZAs7CwsDRT2ADNwsLC0kzhvegBNAUbN25EQUEB+Hw+duzYYXS7I0eOICUlBWq1Gn379kVYWJgNR2k7kpOTcezYMdTW1qJHjx5YsGABpQFp/fOPjY211RCbnD179uDmzZvgcDgYOXIkpk2bRrndwYMHceHCBZAkif79+yMkJMTGI216qqqqEB0djYKCAjg5OSEiIgIuLi4NtktOTsbhw4d1ryMiIuDj42PLodqEBw8eIC4uDsXFxZgwYQImTZpEuZ1arcbu3buRnZ0NPp+PyZMnY/To0U07OPIvSEFBAalUKsnFixeb3CYiIoKsqKgg5XI5uWzZMvLu3bu2G6SNePz4MRkeHk6WlZWRCoWC3Lx5M5mVlUW5bWhoqI1HZxvy8vLIZcuWkXK5nKyoqCAjIyPJwsLCBts9ePCAjIyMJKurq0m5XE4uXbqUlMlkL2DETUtcXByZnJxMqlQqUiaTkYsWLaLcLikpiUxISLDx6GxPdXU1WVxcTJ48edLk+d68eZPcvHkzqVAoyLKyMjI8PJwsLS1t0rH9JVMcHTp0AJ/PN7nNxYsXMX78eDg4OEAoFCIkJAQJCQk2GqHtyMrKwqBBgyCRSCAQCDBjxgyT57lr1y7ExsaioqLChqNsWo4dO4aQkBAIhUI4ODhg3LhxuHjxYoPtzp07hylTpkAsFkMoFCI4OJhRE0tzJzs7G4MGDQKXy0WnTp1MbpuWloatW7fi0qVLNhqd7RGLxWjfvj24XK7J7RISEjBjxgwIBAJIJBIMHDgQWVlZTTq2v2SANoeHDx/Czc1N99rLywtSqfQFjqhpKC8vR7t27XSvO3fubPQ8R44cieDgYLi5uWH58uWoqqqy1TCbFKlUCm9vb91rNzc3lJSUNNiuqKgI7u7uutddu3ZFQUGBTcZoS54+fQoHBwfda6p0FwBIJBIEBQUhKCgIP/zwA5KSkmw1xGaJTCZD586dda+dnZ3x5MmTJn3PFpmDLiwsRFxcnMHP3N3dMWvWLLOPwePxDFpGFQoFBAKB1cZoa9avX2/w2snJCYsXLwaXyzVop1UqlUbPMygoCADw2muvITc3F0VFRejWrVvTDdpGCAQCyOVy2NvbA9BcA6onLD6fb9CyrFAoGn0Sa4lwuVzU1dWBx9Pc/qSRVogBAwbo/r969WqsXbsWr776qk3G2BwRCARQKpUQi8UANG3q2mvYVLTIAO3q6ooVK1YY/IwgCFrH8PLyQkZGBvr16weCIHD27Fn4+vpac5g2pf710NKxY0ekpKSAJEkQBIHU1FSzztOWmhFNja+vL1JSUjBhwgSQJIn09HR4eXk12M7HxwfXrl2Dt7c3CILA+fPn0atXrxcw4qbFxcUFjx49gqurK0iShEqlanQflUpldKb9d8HX1xepqanw9/cHSZLIzc3FqFGjmvQ9W+QVJwgCfD7f4J/+N5lMJoNMJoNarYZMJjN4nNVWKvj7+yMjIwMpKSlIS0vD8ePHERAQYPNzsRb1r4d25te3b18UFRUhMTER169fR3x8PAIDA3X7aa9HdnY2zp49i7y8PHz33XeQyWQGKaCWTEBAABISEpCWloaUlBTcuHED/v7+ut9rr8GYMWNw+fJlXLlyBdeuXcOvv/6K8ePHv6hhNxkjR45ETEwMcnJyEBMTY1CZIZPJsH37dgCaypdbt24hPT0dmzZtatH3hynkcjlkMhnKysrw9OlTyGQyA10M7ecjMDAQ8fHxuH79OhITE1FSUoI+ffo06di4UVFRUU36Di+AuLg4ZGZmQiKRIDMzE6WlpboLefv2bQwbNgwEQcDf3x/nz5+HVCpFZGQkhELhCx659SEIAsOHD0dqaipyc3MRGhoKiUSi+732ejg4OCAzMxOXL19Gq1atsGDBAohEohc4cutBEARGjBiBxMREVFRUYNGiRQZpnvqfiaSkJOTn5yMiIuIv+Znw8PCAo6MjTp8+DU9PT8ycOVP3BKpQKHT3i1gsxrlz5yCVShEQENCinzBNUVhYiMOHD6O8vByVlZXIzMxEx44d0aZNGwDPPx98Ph++vr44efIk6urq8N577zV5CozV4mBhYWFpprTIFAcLCwvL34H/B+OgmCaVGIEKAAAAAElFTkSuQmCC"/>
          <p:cNvSpPr>
            <a:spLocks noChangeAspect="1" noChangeArrowheads="1"/>
          </p:cNvSpPr>
          <p:nvPr/>
        </p:nvSpPr>
        <p:spPr bwMode="auto">
          <a:xfrm>
            <a:off x="155575" y="-1584325"/>
            <a:ext cx="3429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2" descr="data:image/png;base64,iVBORw0KGgoAAAANSUhEUgAAAWgAAAGLCAIAAABlV5+uAAAAA3NCSVQICAjb4U/gAAAACXBIWXMAAA7EAAAOxAGVKw4bAAAgAElEQVR4nOy9fYwc55kn9vR+kIEJji0ORa7R7bMWwlRD8hQDwj6PyPVhsbukcw6rAYM04FMRu9LGBobwBsJyxn945A3ixcUc/TMjQ7jAYrLwSdmwdEZM2kAXcVh7acPJnocjWNaBRYXpmjNEx93xeaShBY65CHnOdf54up5++v2qt6qrP2bYPwjCsLu66q2q9/29z/dTarfbMMEEE0yQBb816gFMMMEEOw+/M+oBTNDB/Pw8/nHx4sXRjmSCCVIxkTjGBRcvXpxQxgQ7BRPimGCCCTJjQhwTTDBBZkyIYwejXq83Go1Rj2KChxET4+iORKPRWF1dBQDHcVZXV50E1Wp11EOb4KHAhDh2Hur1ehzHFy9enJ+fX1xcBIBGoxHHcRiGyCae5wFArVYb8UAn2L0oTQLAxgTkjkUoPSyNRiMMQ8dxkBTm5+eVh9XrdQAIwxASEpkIIxMUiwlx7BjU6/UwDD3PI1FCRxzCrwAgjuM4jicazQRFYaKq7AysrKw4joPiQyZwhWWi0UxQFCbEMe5AO+jCwkK1WkXxITeq1SqXNfBsqCJNhJEJMmGiqow1VlZWAAAtoDJsVBVLoDDCNRqYCCMT6DGROMYUXNDQHeM4TqPRKERG4MIIkggkwshEo5lAxkTiGEegw1UnaPDDYPBLmvtoJhrNBIgJcYwX0OEKevWEYzjEwTHRaCZATFSVMQIKGgCAC3IMMdFoJkBMiGNcgA7XxcXFPl0nQwORCJLFxEfzUGFCHKOHjR10/IH0gf/nASMTjWZXYkIcIwY6XHdZCZ+JRrPrMSGOkUEnaIytgSMfJhrNrsTEqzIaWDpcU08CO3n35j4amAgjOwoTiWPYIIfrLpMscsAQAj9J6h1zTCSOoQJZw/M83GP73F13usRhwCSpd8wxkTiGB554gsQxgQ6TpN4xx0TiGAYG5HDdxRKHAZMyReOACXEMHOYM137wcBIHx0SjGRUmxDFAkEVjQFN5QhwcEx/NMDGxcQwK6HAdHGsAgOM4KLFPABMfzXAxkTiKB3e4DnrHK7CWzy6GrNHARBjpDxOJo2CQegKJAW+CkUP20cAkBL4/TIijSAh2UHQfTjBWmITAF4KJqlIMRpXhOlFVCsSkTJE9JhJHAdiVGa4PISZJvfaYEEdfGLTDdYJRYaLRmPGQqip37txZWVnZ2tqanp7+4he/+Mgjj+Q4CbZWG20BnomqMnxMNBp4aCWOIAje//73Ly4u/s3f/E0QBH/xF3+R6efUwxUAHuZt5+HERKOBh5Y4fvrTn37hC184cODApz/96a9//euZfsvVk4nD9SHHQ6vRPKTEcf/+/UqlAgAf+tCH7t+/b/9DweGao5nrBLsYD0/h1YeUOHJA6XAd23kQhOsA4Htzox7Iw4tUjWZHCyMPKXHs3bu32WzOzMz8/Oc/37t3b+rxmHgy/mbIKG4G4XoUt2DCGuMEpUbDhZEdRyIPKXE8/vjj3/72tz//+c9/5zvfefzxxw1Hkh10EHnxBSII11HKIEyIY2yxC8oUPdTu2Dt37hw4cGBxcfHAgQPKw4aQ4donnp0//8HqJ1DEEBC+/JzlSQTGAQDXKbtOpd/BTZAdO6VM0UNKHDZAO+gQMlzzQRYxOHxvTpA4orip5BeYyCbjinEuUzQhDgXIDgoAYRiOlZLCrRgGyCLDRIjY0Ri3MkUPqY3DACHxZHwyXM0ihgDXqfQjR6B4MuGa8cG4lSmaSBxdjGcPV0sRQ4a9jYMQhOtco8lxhgmGj5FoNBPi6KCQ1mqFwzv3Uu7fuk55eeGMzZECXyBkK8kE44+haTQT4ug6XMfTCErgeorB0smxvHDaoGso+cLytxPsCAzOR/OwE8f4O1xlRHGTlnS9Xo/i1mPVo/Qt5xdZ6ECmsLGVcD3FkqcQEzllPFFs4dWHmjhWVlZ2RDwoAe2jXBYwd0gIwnVcxvZ8gRDMohMr6S4DhcBzYSQTiTykXhWyg46P08QM7lKxXMNR3AQmgNizBgBEccv35vohi4lfZpzRf1Lvw0gcO6vSn70XVlAoXKfMtQYueoAFjwTh+vJChjWvPPPywmn7M0wwKuRI6n24VBXZ4TrOzdCUlMHNFlHc/Fb9+5AUE8qxvdNqV1oxzPbRVA6yd+tMMJ4waDQPEXEoHa7jSRxR3FxavaL8igsRrlO+3XgTCh0/sgApGnzl32g0b25YSSuIiV9ml4F8NI7jPBSqiiHDFSWx8UFquFcUN/liRuIoEAkxaT0jlqzhOuUobilvZGL42KHA/Qn9Mrtf4tgphcjtI0R5aFYOian/Gj8oj6T6aHWBp5N0u50LVPYdx9nlxCFU+htP5AgqJy3Anjj4VQqMJQ/CdVJhBPQTeypEo0wklHEAr9G9a4kDqRHG3nuSKXWNwK0PqR0S5EsYiEMejOXil0NFdMZR+RLmJzBJmRkT4EzDvWp32jjI4bqystJoNMZZSbHZlpWyPY8f1f1KKcjg5XRrNbeM4DoVSsk1B7P73pw9XU4cumOClZUVLDSB2G3EIVg0HMeJ43iciYNgIAJck8AYxLy8zcsyiptBOFhrgu/NoXlVd1NIl6n0MVFSxgQrKyu0psIwvHjx4q4iDjnxZNz8rEqgaEDsoDwA+UKI6VIelrqTR3FraOEV5mVP9GEQT/jtTEynI0G9XpcDSXcJceyUksIyaNdVrrHkKxNfIAyhH8rT9rkIUxUle6B4olSshHJE5lKJhQxmAgEYAyYvq91AHDvF4SpjafWycqelFZJpPWDoBP8nrW1hyZmJw+CvJenAdcqZAtJT4TqV5YWKQB9R3OQRJfKQiHbNchb+cEIuWYErS7kZ73ivyo5wuMqQBQQ5r8QST8//1WPVo0ojqPI8PP1Mud6EXylX5qDL/BAj2LhUdPzLceH86SPVibkkG7hpA0Hu/x1MHONZ6c8GyomeNbMj1aIhLDkbjhBObjA9yOtZeXCf1k17lcqsqU2qmeWAzBrAiGOnqiooaMBOaxZ/o9F87ao61gsXqs0yM1sT+WH8n/Yr0CYaTZl9V/jitD+h61TCl5/TiR425+nf7rOboDSIcuw8iYNbNJSkOLawCV4wSOZZi/HIOWZYocNSBFhavZz8SrEUxzaBzdzRzuyTQpmFpKSHlkcMpg1acTuMOASH63jmtipho4eDRmGxFDF0p2IVgNIVB34tzg6CpWOcU+YFoYnrKeSl0vmwDE3tHpKgEgNrAAtT3jHEsVNKCsu40Wg+/6JC/caJKKsnwkbXT6Fze2+Ckpt04k/uNDm53vLgwsmJBQxN7WQusOH33R0Cb85g2GHEsXMdrjhHda5NyLj8hLWdqraY5QKz7tO/QdFg0CnqEmZQZJ3ZBgy9b8HMHTY6WoFBLkNGqu6/k4hjhzpcDTCwif0ZDHko0BsJotxvU0mHr5B+qpwbLDvDcXbYLGNBhdFxh6VlB80leLYdZChJZQ1uGRhr4ti5DlfQs0MQrvejLZu9HoalaBMoJZyK/u5fvZez72dnyi8snsmdjDtoyNyRyR7Mf47+pjGXQcymDcTOII7xbK1mD7RNyN1Jci8MS0epTlLImrxfiKpSKvU4cQRhR2ksGJ9KHAJ3LC+czlS3XTZO+d7ceFpYbVgDxp848DYAYCeaQhFfWrmMuyutjX4EDZky+JJuNBrA4lm4ZC5f0VydWEBWK6BcvthgXhUaxFieecgLj7iDaNSe/c06mv2NDMFiklrSBcF1mbELACOHK5ZX3olYWr1MMrllIrwBysAEfrZvte9hgAbC7CVlObg91hAlj/CYKJ0p1/Bz1ynrhpFVnHGdis4uMztTPlIdlClheeGMIHfgA7QxbGPir/Ir+tzO1NrCFzEg+hAKbRjAK1QUTBzY0wXy1t1aWVmhDNcdShzCPAvC9dzxDoYtiy/U23H8Madc67uGKP7Nc1iUKe0GphBQ7GLGXVqOK7+50TpbG2xtEbR0Ch+ChRS5vHDaHAhvwwWuUw7CdRxD4fSRO4RyIKqKpeTDIdtBBQl8RyC1E0o/5+HAnQqF2NxRcIZ4J3nNWxYoFs5D/yyKRKK4eam+LpQ4HXRghUFZSG1Y16eDBsHNJQXSR9aZw9f1WBDH7nC4GvKs7LnDsqYej+zKXehcxwKp69AmklW4ZZubslf7+WoMX34ua0RM4VYDg+FDnhWFbCT904elQZQgTLMR2zh2tMOVI7WOTupkzVS1OAjX822zeJXExKBIn7cZKq8MqDM9CLRSrNqyvHCGP3BeRdWGfaK4tbR6pcAiHWT4kK+O4pug9GVNqJPNJXgLuekjK2vIyEkcGxsbP/nJT+ifU1NTn/rUp7KeBO2gY16F3AZK1sCZYTePM7dHAICl1cv2G5dN0JdOPUHro/InVKBYqcjYLA95SHIHXOVtuk5leeG0bIXBh6m8HX4kHUarvX8G0Z2BL3tc58gy/VRpQuSmD4zDtj9eRk7i+PWvf/3uu+/SP3/zm99k+vnOrfQnQ976sk5BLH7FP5EzysA6q1WAUq0QTH06vcM+Uz5x1swBU8iF+l18SFlyfLXkKD83NpKUiH40eSbjbCGrIoMMwuNLVlIaT1a5A/1Kyq+y0kchOeU5iePo0aNHjx7N99t6vR6G4S5QTxBR3Co8x9z35iirHVTm99Q5ZxYxhOaM/ZTS0LWeDl9+7kajqfyJb1fiHPrrjWC+I1mDAAC0UwzC66nkIxyAJU8ZnLuZkFpoQwcsbk7/HJQ7Fv+Q1RB0uMJOc5foEMXNojYobmATTPFLq1fIjZIaFWKj+BS4qXL1nmey4ywX3B/8uqn0QSccUPwCaVh0uXyssbR62UbTUR6QjMHKWKvUViDLyHWVh3NgeJGj3A66swrwEOR9vqiyUdxmqXPg6eYHmbvtVYDBVdMgzSiT7VZHduHLzyn1rKKohKuZKN3kODM+9n7cHJbRqH36Vvo0iAqu0iERh+Bw3UEFeDi8cy/5vVVhCmENHtcsr5PU8OR6vR7Fre3So8rYTZ3oIahXyuvqrpi7HocZMn0o2YeS5cy2W4NNl4OWPXpqIDt3cPbphz5sppMc0AHWA84RXUWQSWfgxLFrHK7E91gvuxDWENwxAkFYFuwySBm08FAYpiPllZ96LcFvMjiZhdNHqvHIspuMebRLq5dptedLRBTy2XI/nFSTB5dG8eFYzsM+ZXx5px9sHMeucbgCM/4F4XqpVMB+q5I8u/q/+bc2hgwe3UDTC/+w1yN0sV4Dyg2hShZ+p8Nby0wc5hrFBPMy5jKCISLDOIweyS6KW4JwagmyDekuTb4VolQb78wgLAODkjh2bqU/JWTRoB/zu2HZFxK1SeD5HZgVbpnWCaoIC+HMNgPIYY8QHrWlx8ogeeXzeWVSW3RXzx0kaiAd79xL8mkN3NF/rBeoJI6BEMfOrfSng64TytOn5rK2+TFL17qplrXEOYL78IoNex9olXNecNyeoJWVCm3uWpezn0ltkbWVfFsLPXzdyHWBf0ruKIQ1QGUfKZ44dnriifIFKCsG5yAOqtNhgDBj8sWV8rPx8hyGlSBzE2nRMPRObsgd6OnIVD5HYD0+SLMPm7M5D+Sz9JXSDOlTGuXjzyqwyFO3H4Oo+TxFEgfaQT3P27nqiZI1Ckkxsl//OjeKoKFYKizC7Sjvzj7bjWfHDTon9UajSaScmoTKIcTyci8YfWj+FYdlmxWaJPYqofk8hEzljoCpVwWaNgZIHChoYHDXLiMOwQfWj3qCDlcAcJ0KLgz8pB+xX3AH8oBrhK5Cn5l6DDJF6g/layn/mVVsyfSgSLtUWgSUQ03V0QwiQNBb0yy30005hhzcUSBrKPWdAohDsGgUJR0NH1HcbLdBIIV8+rYBOKGpgGUmOZyPCgNJBSkmdXu0t60aRmU54NRrDaGOhlL0IMgMYnDQpCoOFD7LHVhZx6wjL3uSjeJmvR66Trmo/VsZddWvO1ZorbajYShKnkPKMFwFAHKndRNZ6JIXhBNmLcBDkMOo0fqIgVJBuJ4aYeV7cwBzOh1tdqZcVASdDjwhBVlMoH45lk+uFZicKt3cQHzhnVvXddvKDRy/jcljT/teHDeeXzxXyHV1yE8cuynD1YA+pQzBBs7zvigKy34n4StQyRrIEcDKYSTxhd3yGbrfChBWdRQ3b250s0hTFX4AuNFonq3NUQ6rsJdSsIbyDIUTyuyMSWDkl1PVGc1gpPS9uaXVK5RGmBr4a4/Ioi05rspXLr44aFLOqaoYHK47NJw8X7ixGaSV0Gkv1a+/dvV1OsCSNbI6VuzJiBs7Cz+Pcr2R/oJ9VcwnLCo2N4fBknMH/VCWWVJ/i7Av+SHTa6ZMf27aKEreURof8hDHTne4IoTowMIZmmYALb98njal0svPGcXN2403a7VaUcGsXBDQmSFsNCCDSQ+p0PIJyHyUaT2g0JdjYyCjOD0EuVeObsCGIpKp1MON8ZnsxwPKHVUSRzZVZdckniAwunkQORc3Gk1ae1HcDEIAVn/BUv0xGPl7zwl3Gt8tMATe7+kh0hTcNJZBaOblrazBYzjYdSo6s6VZcoEk3jwpSpBhExZqlEdJD4rUcHJlsY/kJC0K5DWPBOub2Qe/5y60kQ8ZiAMFjR3qMdEhd1qBErhdR3FPe3oqDxPFzf4DqAnUx8D35n5Y/0buMQt6kDzjeQUQlNUtTa2Wt2A5ToPZ0vIMSRJKBsJCHQf/KQTRBKFp/AbzDaQZzmgzc52WZXWvAgttWMJKVdlliSeIPguFKoHLWBlmWiBlEEhzzuoCJ8ehfK1MOpSBQVITUlF94D+3NPcIby2rT7eoCAu0ehq86cpXKVBA6mCEGCLlIy0qrlwJncnyt7/yla+k/nJtbQ0Apqend4qGYrOxHJ6ekt9rsrs+le+6uBQ3t7blr66t3Yri5oljT+p/2/zaq9+7tnbL/nKbW9t4xb1w79O1f24xvObXXv3e1179+yhuHZ6eAlUlSxy8XUGqyoljT/re3OxM+fDBKfk8rlPGq+hGfuLYk6iGuN3+ch2gEITn5Cc5PD01O1O+dr3zlHxvDg/LRPS6UZkhEFYUt04ce+LEsSc3t+7iWxNOizImnwy48vlhSYiQdvD8DJtb20kaS8/xr776qud5Bw8ezHFTqcC+aPLCN6kq3OFK/Vx3N2Zn+jJ5GHZg88aShFSL6wfSBH6ciysrK41Gw0DrgnTA/anCwJZWLwtXTI3XOFKtUAgst5gq1zP7thmEKUGoSr/vkWo3lV6IlLURFS/V129uXMntJeWFo+mVIUfIB/usJDJIKfAUYGI2lwjPJ+hNnx1VMT0tcQgO12q1urq6OsSBjQB9GkplDdw+xEtJGQi05zFrZYusGxQR5DgO7+uJkF0k/HKgoaR+4lZcVus8CNdvNJryvdOlo96CyUoYHh2aPIQKJpFFb4QXFs94517iMaOWLSxIy1AudeUZ0JPKAjp6GiNwe7NuwDpbCb7cP5r5T4NmDQzvlD9X2zh2usPVUo+1USAtwbNRoIgABASREYWou6qSxVwRtUnAL6qTiBKWIRipwSn9vBHzGHTmLftQevtHR9fithi0MfExGCw1OnfSnva9Kdj8YPUThWRC6KAzn6klDlRssCL5MH08o0I/c5Sq8mEvwn5Wo1AAQpgxfrcoljpw0z4PJYpbQua+ywoL0uXsxwy98ovrlJUdVTjQI2uguadP9fQxMpyK1/6zOZ4LAoQgXO+nG4P5WsLCli3ohpkjayuQsMa7pd9/t9PLflC14HXQqioXL15EH08Yhpgsv1sZpP9QDpwEuG5Rb4e0cnUykCZ0rGEOOflx/Ks3Nt4DeDvT5fhUsw/HEuCq2iOAXg9S/txX9Um4udF9GnIwJa00fFBZ7aOC9SFrUDnXAVMZVj6zbBAxxGsotZVH4Xar9JGiEi9zQE0cnufV6/VarUZMgV2Udh+D5GCNS/XrZ2tdt4uQPIL/7LM5gFKGV32SIu0LujRf2xFrPoSRUZbBUWQB5c+N0mGQPSG7suYb26zws1FwHd+0yaAj/FC3GnmMVm7vO6obAcumt4TObGEZFHew/fZJ77PVqjNoyqjX67pOkbYBYOTIJQZBLWZHR3bkYI0obr529fUj1W6fQWFxQsY1I+vbZOEDfZq8pVaCTJHKYq5TwVgjw0REYyeVLzMY81KVFAM4fUSaDpLoxIFkK+ZPXrkgdW+Z3EBEIlnJjh5Xpg6MuhdnyGHjQsfB9ttLC+fe2HhvJIIGIXN2LDEFKjLz8/M7l0FyCOfkQkP9fHYGnXM9wYv280+2e+HObzDUZYoQ0ykgckEteczmVFr7eM0cIPqwORKMHmvz3oAKC9mzub5gKX+REIchnjYhyNxwQ1chW49S6KCnvad9z3Uq1Wr1QSlb+Hzh0EaO2gcjkikEAMZEkenTSGn4OYnHwtrm7g/LbedSfV1Zf1R5hqwJssLZyOyaWoPPxikD1uSY9S2Q5SVTkVFf3/4ua1wpKWL5klkR5jkghHLwvw137Z17aU/73h84e8jXOYh8bgGGIJEC+qpUq9VqtYoSx6hMIYI/Qv6qkJoIglTsOuWnT3UqhqHpO0dRTBm8U2xvdFNF9n3YjNl1WmTM03lklHxh2PaLqjEhQE5IsSTi5YUz8hp2nbJ5NULyLrgTXRmdqYNS8jJrLgY+MvhHnj01G4b1T9a6ERJZU29yQA4OIhQgcSiBlcHiOM6tyGSSxKJcdTcNZwPV1NElWeEU8c69ZDPLU7sH0WltNj28x0ajAQDVatVMK3ImDmleyuN5I7gobnEbx4CyihGZxDehpnHQm7Dne3M07ExhHfY2Czk1KV9ISMDKHcu/1W3+fQrXZhhIQEscRdXjIUUmK4NkfSLK1DKEjeaZenWdmEAzLJXpDOoJJOuZW87sh83bx3KK5DX7uZHVxrYqXJ3IRQ4/E+4iUvUoyQo5KjTTb2mE8i3oKsgbSpyb74VLOllnmpI4QOIOc1z54LjDQBwmVSUMwzAM+6y+QYqMYEwtXJExyNVZHytaKAWTvlLW4LVIU1kjilvkEQA2g3GRoAHCUhMRZKIfbTyINh4ACA5d0cgahOuW8g6wkh8I9gy1mg4kaX6uU0YZXrgdga0MAgXmznLJ0f4l4m91qc/kzRXoQA4Jg46no6dXq/G62AVGvX8otWnXKSuPJ3UVLApt6E7SJwy+WLCROMzZUzmADIIwm0IKETryiRuuUxYqnsuNwvt5VfSmhajHKK0wN7BQMeQaYYUIMe98rVrGlRL6rEKubK1GePrUx3k4TCpSrRUCoqRooNkMDHYlzs2sgW0ZIcnWld9a0JuZJnxFYqBsY/rozAdsUuYHYSg16xxaicNxHHSUFG7gRBmEBkfGVMMoLaEUOvJJca5TuVS/zpXn5PMCKp7TNIqkutWuUxEKT8k/pCEtraqJAI2C9LcsLJhdrfxyOZ5eEgjXadqkc9OUSqVM+2S+IAtDxG2SktdT4jxfLRW8RBCu44sTXqu9lCfgW/Xvfxc2X7n4YuqRQzCUCtASx3DSYXlcGQD0GRUiE0eOcAOaRqVSiX8IuYQXALjRaJZKit1AtyzdpAO7cLAk9qvnom5nEy4hxJXx1W4YYZT0c4niFqXbK38LXVusOqjcoJoV5bJB7SOKW965ly6cP62je/4QKGFf/tYApAm/W1ighTJIDi8YxxRs3oVDumaxAvLFsOVGAe7YQoBMIZhC7sO+KOMcErijn+eIqiMkAeD5WCOKm8+/eEVQRmiEBgmW6uuafbcy/E6zuK5wYfMAkwEoRBISpNE9QQUpXru6zisk6s/Z/affydNrRnELI/d15gClYpJVk+fpYUG4rqRv5bCFIho4Hpu3z38r1w3ItI0dbL99Fw49KO2L4tZIuCMMQ4Nf1UQcjuMUbuBIhWBM/Vcr/xKyxJVx4uhz47IR5jU/7M5vnEZ8+Qmzh+yIShikXMHw2WsAn+PclM8VLTy6RAoDMoKaz6Obvr43h12aDCUr8epkxex9oZnbsloapOgdcW2RPgFVDq5m5Aojq3l48ofEGuRBtz/bcCJKU4jDEAEyaCCDbJcO+d5cprgy3zptEaRNDEWAfsRLflqubvDYTT5UXThWapwoZwSdZQcHYLlfkSyg6zULSTUaG2+u4JRRQvBMKw2HvedsCeYS35szFCgjK1JW/V+2NOGl8b9UNVD3ZNDgIoTnyAPb074HANWqk8MAPzQzx7ioKjogg2ZKsfN7kw7Szl/hO0m73dbZJrOwfuVGoykIC0GSNkJhDrppYc9cZkagAciyrkCsgUWqGJ/rfpLJZo5P71NmRrWIIsFAqvoJSdV1w0nI+iDkNAuQJXzkDllXSmjI3FjXJHSYJxLGlX+w+i/Q1JpPQe4fjUYDG8jrkFKseG1t7fjx4wUPKgsOT09dW7tFL6larR4/fvyx6tEnnN/f2tpaXV2N43hra0uWQQ5PT1my79de/XusJHx4eurQ9NSRasV1ynLR4PPPnLQcM4aBXLv+f/EPN7e2o7h54tiTQbh+4tiT5585KZfMxbliL+hiGVvcA8MwFGiUCiNvbm3j1fFh4iXw4VDtYv5D35ujMsJoBD1xXF1jGR8yKk2Hp3vqFW9ubeczCV1buxV1egJUThx74traLVzAh6enhPeC5GtZebhUgs2tu7qDlVNFriqMj/H8MyexQLHuV/ic5a98b0753hH49H5r640LFy4AAJ6B4mLyFVjOjbW1NXNx8pT2COPQep7vBiTDkzitS7GztxIJjbPwD6GyG2QJajC733S+vRz6EW19vqpDAioUPLRMCL5K5BFR6TBnzdqMivQy+eeURWbDjyhoCI/rSyuXKYTcNTYokAeW2+DKJwm9QYPooZwD5ikUxc3v1r9JEaKCY3jINXtSA8d/BwDm5+fxHyPnCDOUMrwuxe6jjpM1ZAikshr5LKNmMVU3HvMSFeY3rczEfNhzsPCgvHNKl2clUZoqAk30aZnniozyumDHkrpn9ZDKdboAACAASURBVMJiNxEuEYvSaxRDx+VxGaBj76BnaGM35f+kuDKDw0UICZH1X+/cSwKPcNYAafolUtgAU4Qy4Xcg4Quij3GDLyVNP33q48ojBVNIHMe3naO3nXKOqBCcGbLckQo5kKTdhhcWFbmb9sCYdB45jn8k/tqW7839UGNSNYd79B7Z4ycW1m0ONtFbASrLC6fbbbi5YcrfN6wQoZkTD+UCPX0k8SY9XtJ8FLm0egWXvex+Iri99c2xpSNejtz8dHVKUzRfNyq08aABZl8spBpHqYZgoaMyIWvYghI04Kfn/8p1ylnjykgWNcdxyuDNPoQkETZrTbKxnNHASHOOcsCT4CIsO3w6ilvvwGOZnpvs9UBhWFeFIIqb3rl13y7vM5Vl3KRoqBwYhkiNx1GuWJKYhJ8YWBvXYWrqPWTJeYXEaiv4dOmuyc2MXylbsRkE3qCbiDS8UFEBY+dVyeEJN6BWq22zwss2KXaCDcKeO2h6CbNc9lnoSksK9YqBFR8l54Ug33ZlotK+1BH2jrZlCMTWxXTSh+QH5Ts/D7hILSBIt6mkDyH8JFOAqcwyvrHfbaBPZk8uVEk8YvaVWdUmniQErvvEDNkohoUwcs1l7IgD9CkDhIw++XIUN93euDIeFcIPfvrUx+WTI3ekXgiXojD75Rmvd/IryghKjHOaf5VKryT7yGc2xyPK+/nSao/BIgjXZ2fKGIuJG6lwp/yfNhu1QfoATYiHLv9VeV1lpR86zLz8mMm8mxJieHpk3NEF6fC7+MXMf9IloRpCQizLteRDqi8WUomjVqvNz88Pv56oeZPPlGPm9ub/oDF1afXyH9Y+Ae3NMAzL7fguPHof9lWrjs7VnzrvUeLln0RJ7y95sgqSvKCdRXEzisugCltAPcU+yZWMf9L4xaGCdI9caVJ6XoQq5zQwfNrCDVoaqv3eYsWG41FxEB6R/KhpnDxmF//gATXmUSmB5gZBTqEnYNhp+JM82H77w05NJ/wqJ88Q3CtYf8t8zDhKHJDduGCG3xvDn1giKkiIQbher9enYPNO4/bKym0bU4gcQMV3S3rZ4cvPuUl+lyDS64Kv6EOlAS+HhZXMeAZwbpVjuixFAGD5bII/xWBBVIJoKHXYqaFWywtnMMXGT6oN0MPnBogcpl88FVUJ5A/NQJH8Ye5vb96Hfa9cvfmZ2h/bX3Qk8WAyetyx+IdsTR1+xgoUzR0Uw89KznQzwR6rHsV9ybJ0O7cgBiwPhR8jh1pGrAJYoC+xKxSJ4JUQ6UKZzEDKVWG0wvb8VvMEUjq/CneRAzYmWPMYfKnMKt+ufVZk3NV0hLUBmhuE6xrGjH/sad/bC/feLf0+GGmLCx0o3fTpLC8KKQFgkLg2YUQVzOU9NhPpCnu7q2rYKYvEUdxsNOK9cE9541yz4BFKwsLT7fNkuUB/pG7kJAPL9WbQACQIyd+qfz+Km/zt8OfGx8lZLzVmXKcWCW+BDrP0ueAf8sFoOsmkipKLQS7LmGq8CFgbJ98utZRc4LqHZrgoTWZq4EhfGWYLTjY6rVKvLBbmSoUIK1XF87xarYYMMmTiyKTSG4CPW259pJSikwXWQuFLSLGLNt6jIy/V18/WupYzGqdh/rlOxfcU9gsBFGUkBCmQoi6Ut9oL9z7mPFLz5shoJ0sTGEpAZ4vilDGQoCSvEzlcJdM2qDNS8q9s3J9R3Jyd6Vz6hcUK526sMMbPJv+ci4qJvzy9faf53RkGTIae79b/zYedo68s/hldVGdqTQSiLhkldD/AFFib1FYriQOKqFrcD/iEyCpxgD6a03yqS/XrpVKJz10q3X4f3ncf9m2XDuHnLit0DmkbnTlTHv+IpMpgBDkSGY/EesU/2nggX53FWXaNgqmgG5dFAFnNyQqd14zvEza+RllGoC1aKE1ItCuvN13xeldfptjwElONl7ifv7HxnmC60t2vUg4aqMJik2iSLnFQDcERgrfbMCQXJtb7jgabw5TIUSqVknncYfdarRbFzR+sXkEFtdx+CxkkiiEI158+lS7u4vCEEG+QliKFZgkbi1AWDFjma1KvuLvjBarkd4OHTz6zbgHYGzvlAShJvNe52DH9YLf6rEkDFKMpfE7uIcGwDapmLtBrxJGXtLIesg3TkRbwxobCT6+UO3Sy0miNHekSB4w61S1idX2jtE6owgxINSIazsYraNCqFshoT/vex5xHfha/icbU+7DvjY1f5ehHG/T2aqRMMO7XtCxdKQwYNNssNxIbNs/cXTLJFmA+WLc/0xIySzcGiZ33W9ENkj8ZQ+iQIS9RMCSZOY5HiOo8a/bPfEDGDksNY0zdsRxRkgPu99Z0U0I4ph/jiJAKEbBgYcKD0r7nF89B4o75WfzmnTiu1/fYWJFx0gsbIC3jZGb3xLDa3E5g1zydSQ3d6Sv8kRogD0YCon50OveHuT0CH6fOaKr7OV7UQBwsPkVh/GLnV/OakGSIMJfPUMaVq0ZuWyhwCMYOA6wkDhsr6+DAudnmMel2ZqX0YZi7skzLz+yyzkPCayZTCC/dLo8c69n6rDidfBVf0wMhFTZFAOQblA9QJq1watNBeCxRbzMq/NZge0odfCro8dL4dZNHqdOBPjqTb/UkLPDZ5UvtbADgh/VvyHUPlGIsZJE7CldYLCUOK+IYrX00q0imW2bhy8/ZO3ejuNluA9Y5p0vTkhZqYevYB59bGIb34X2OU0XZBEEjUQ4gnzkTQX5Wm5BklM9t/BegX2BK6B4s3biB2lIZTT44dWA2NnVhevhJGCt/OPJspHRVZQUNlLYOtt9eWjgnbL0G4oDRcYellLADVBU3Y88IZUAh+ep1YVcCuFGDX5qCcPgZdNGZSLV34dHL4Q+iuElxZeSOgd5yO+wqHXOdeZx8bknkrohJA429g/ZMsztgdqYcxU2MypO1NhmG8BDlHivbjPl5dPEdNlxm4y0OkmxdgbV9VnRDKYIRJfmqChoAcLD9tudp48p1sNdZijWUWpYZtiKOcXCsZIJsDRGWJUklmZ44WRnkJaE7TxQ3X7v6OpT2PYB9Na+GZRd+WP8GAOyHR+/DPqx/DwA8fyQ1JjI5eUu4rmBKVIrZtEULDEsTXbnXkcsQEmHB99QhHgTDg800y+WcFCF7zbwToDxlfzk6IV0C7Sy6puL8acuPAisPv3L1JpUst0cWe8eQipsTrIhjOM2ZCoS8J8gHyK13CJiflhzZ011Fd0XBekcd0nu3oOby4p8BQK1W8869tL+9OQWbe9v/eBceffbUf0XnyeRCpj3wPuzbC/fIlAhsYxekIR6KqrxWlFSLoUvg37JURckpICky/eyBQhyqnHxAshhFxMqvZnamfHOjU6zERgsTthb+ZPBpYFc6830Jj5RHiOLzsfdS2Vi4CaicWh5cCHaAqgIWVaqVP+EuLuUxiX2u6fb2mo+krFCbxSyY8f1Oobouot58yu3Socecsu/N1eshRqZiVIif0ZYUhOvLC5Uobn7MeYTuF6+F/8RdS1jYqboG6S+WxVZ9b470I5JElCKP/SP1WfWKC+dPC51ofW8OGUR+v2RUdp1Ku21lU1fdTmfAyf/niJcNpUD4fT0Kt1ulj4BGDZSHTdlPYGxeqUQh4oa50TTHziCOHKBXaDb7McNnz3vK0e8TC+HhhDtSrejiAtBAAEw3jqpHo7j53y5+dk/7XhzHYf0b9vXKgqQH7V74R4BHlL5PTiLsQ5NpwNJcqvutoYoPD583Y3am2wEX2fZItSLH6cirkZYo/v9INcVGZhAimLO5qzW4nda867jIuWjAt4qD7bffgceS8WvDyQm8BnJydUXm/pggpT0CxwibM0Gny0bmxxfFLUNBeo4gXN/c2iYh/8SxJ6O4if0HOMKXn3OlVgD8cvjtpfp1XQIbsQa1L4ji1rW1W9fWbv3R8f/ynx3/p7VabXp6Gps/kGnp4MGD8oBRMsJi/L/culu//h+vrd2Sx6wEVvGnNgiocZw49gR2PMjBGvYG7OS65c2tu7rRuk75bG0OWwRQPMi1tVuHp6fabdi8s420i20KIGkmgNSvfN2/fPfu5/7qFVDtzAZdBvtm4CBxegThOj7kza1tfP7sPTYBSngktWLDr1K1thPHnhDct8IY6CoDRRzHYNdn3sodC6P2yII+N9w8WeVa0oYjbQ7jZ1OaBnHHUxrzyBYAvVul4NlNfiImyHzYOXrG+yM0ppK2nMlFariX/kF3kUSmmGpS0LdCfAeBubQUKTOCDRhN3WbBPmC50Qb/UabnaXDDB+E6951xZ3Cq9Udn57LxKPcJ+4gtW4nDnooGBNkpizPVzMTJtqbtxENQvirXKQtbIn9zynZEm1vb1IwH3/Th6anzz5zkIz9x7EnaKg9PT33t1b+nr1D04N2kqtXq/oP/5NvXt97b+sXa2tpP1q4BwMecRx6U9n3t1e/ZixhKFCgDUxcitDtcW7uFixB3Zn4h/BZf3OHpqRPHFdIHPVjXqXQ2/Dvb+IR/+e7dUgn4ez88PYU7P0phyptynQrOBBQWcHj0c35kEL5uc7861mg0Gmtra407U8DmD29DiRxnnpDKfk64YaCoaDPCHHj11VefffZZmyNtbRyjqiGoBI+eMh9JpqYcK2R2pqzMZVJexU0qX+HBszPlFxY7ux83zt1oNF+7ur680NEOIk1N4Ki33Tyec7t0qObN+d7c0/N/FcXNqTC8D+/bz5J0NWMrCz4CYLKSWSXRhd7J+SO6XZrcH/x9qYyCleUFRUtabqqgC6F4IjSU5/er29JdqaCBHMCiDAKSYWCNMAw/WfvsBxOpkF4ft5sG+oLVYJyr6DIfguiRimzGUQxhSo23HxBcp3ypfv21q1YbAgFD+rI+aJJ7ZV+g8VcVCjekD7EUOOZcBeH6zY0W5V+5TuVSXe0Q/dLKZd+bEzqPdBq4lw4BwDYcEpJ0MSpEPpVqIZmexo1GsxN+wtQZ/DCKW6RWkJJr/0boXnxWfYvgJ+U/DKZTN0mxQYIwhNXgH7we0o2GNsK9N8bPFBhCHmLlt2EYep73Ric3sgzJ/KELoUYcxS1zDp6ZvKK4GcU5TddFIRtxYJ+BAQ1FQNaIBgN8b878npQ/ob/tucOw1+F6oOAOHAx1M5Rxc6P1/ItXZmfKwofA9P8HpX0PYB8xCEWFCAxiGVLB+SIZdtlQOIPOiW5yQzIbnc3G7IrSR2pUAh5m023TsNnozCK6OvskvnnnXrpw/rQwo9BAcB/2uc4+YIKD0up5c6NlJA51QmM/3q5U2BQ3J2QgjiE3Z/Itan/ZRwSa3xOoijv2XkjBHUJoiWF9oqRAHIF/GDwvfNhsDD05V8K1orh5YeXlD1Y/8eH2O3vhXhy/xRnkSyuXSXWSxybwBTundnjtdvtS/Tr/pFQqFTjXLY9/+tQcQErq7ZFqRUccymBtLOCkjHMhdywAPP/iFV4rqF6vY0q0eRrQ35kCyWAollGb4uaEsY7jkN0TAuyno308v059daXuKjgdcercaDRxf8b2lEeqFVpXXLwnBOF6CVPoLMAtJjq4TmUK3nGdShC2Zmce+4uFz/4sfjOO4zh+y3Ecx9kjHG/gC4IhSAx/ODtTdp0y3giXEXR5pYUDVy+PE0NgbFi7DUeqFTlKGCv9oL4ALOoXKYMEKH4hzn30x2tXX0dbz164F8fx4uIiTgPlUCmYmGAfXEsdwscHY00cmewLFmcrywqL8Ik52IZ/hSvqtauvY2ASFuB3nTKuKFqQywun0bQhvHicrJYjv7nR+tLKZdcpW8bOkprje59drFaE0u3/Ln6QKukQuBORK94ylwUh5AsAIfB3gesciYkfw5/Al1YuA8BrV18/W3tKVlv8JDnN7XS0pybbSGqdm+I/4doHvwsqAsCMU51HcXOj9ZXVv52CzVcuvnipfj2KW0hV8t0pDTE2QofvdSNWR24TJWQgjpGkurlO5cL508+/WAB34KPnNCGUFLtwPkOIHu1Iz7/YtXILqunsTGcVLS9UBG0FQF3iHNmEVkupVMKcVOhYUq/jh/itnIfClxnSB7oMtkuHDlQ/ebd9LwjXp+CdMoBsClFCqRnhMATrZiFzGotooLSytHrl5oYorClFJHKcCeycmEVb7XabHhrZvAFgeaEnwBenGUXo4YfEJnz+8GthXDmdRycbKl+3ITAUZwKVYobBlwtMbTTNkYE4RpXqdqRawYQl4XNdz3oDcBEm7vTLwiLPZD3lvw2SCv2CbM/f8ZFq5UhVpA+6BRKPo6SuFP2WVG5IWthxDzH3U9yFR2XpLGJdP1yn7HkeXiuJK3vLwCC6aZoq+ESqztVypJywYI5UO5tEVrGczowSCpELFlWhW7jRaJZKXb4LwvV2uy1vSwEreu46ZbNCyePKQW90M5j5hWr1BJz2Ag3xCTxajLWqQnhh8YzBAWEPSlvgrIFvQmYNnGegsqTI84A72AN9/QiBPuQy3LL+gsdQyXVZmcdb8M69BMaADuglOzJyE4OgT/fDzlH+nC23OGXq2uxM+eaGVlS8cF7RJPFItdP4Dp+evVuN2ynP1p7CJyy8At+bw4e/tHq53e6KBgaRFg0l/I4g2ScAQIgrx8Af5XluNJrYlhhvCh8puXt03CE/+dS8m6EhG3E4jjOSrm5QHHe4TlmQNXSxhjjJ8IrCAUpnIcq0ZDk3rDeiD9SZuaCBE10WSs/WnlpavawiLFNFDBmYrMUjF4hBqB33HzmO4zgfdo5GcVOXkWCT5PrC4hkMeFNKELhWlVlqtOCVkqYAoQ0CJEFiulXXbrexLyTFvxFbySfnVg88LVEMFtrgkprhjSv1l7O1p0g4UnKHUgQekMKSyRcLOYhjhKluvjdnaewIWMtibt7LGhiCVk+ZWYSVwOcuzfhUxQcPwI3RMBvM1JDDcozCkZyvge24a7UaMsj/uPov0ZjKtwr7pGHSrZAiDR5f+WG6TrndbuMj1REHPmFl+lK7rVYZuPscB0ZfycfLaoLrVIhF5VZs0GvtygGd3CFjENyRyRcL9kluiBGmulHVDFoq5s4GmVZUav1LYHsjJ6DZmfLZmpgupQvlFjLukvBzdV+/KOmQMFA/nLlc4Lfq378cfv9jziNYeBnjFCxlHKUH0fArYRlQkJv8ExqzQdtXBmjpoJwtgomUY2n18p3Gd7HQhhJm+uBrXg4zs+QOXTZAbmRd2pkljhHWEMSJYuOgtcw4sIfPOjORnkL1R2VhW36jWKmB5noUdwwoWOVByPXMpH3QCM0/kUeV3I5CF0M8KO3bLh36wQa41U8G4frHnBj7YO4HwHJYBmqT3c+88KdMxzppS7hHZTyFEuhRIqOD4eEYvhKSFfDvg+3bH/U++8rVm/S5MNmCpCWtMrLeDEu5QznxholsEgeMtDkTUXWgqognIJPQoXtVSfWnnoJgNCfwmKXVy6nBTkFvTXMSSahlpLDtW+b4C9jf3vzKwp/y5thBUrNDGB6f2fItB6w7lFy5+3bjTdepUA8q3KOUKoy5kbJSWBPAr861v1QpnRccxmfbZwYDcdDKysqHnaPVqsOt1IYylHJUu1niQFjKHQUqLFnX9c7wqgiweVg6oUP5oc4+SpSBVkzaGwXpQHY9cnQy0wCgN0mUzKjkMSURxu9toWq5seBPMOpZKQgIsoywH3J2062xKG5B6dCPNh5A6SO/Bx+I4lY4P+84znHHWV54Dnp9mUqQ6xpUBg4QhZFOeosQ00HH6LiJJCm83+WFik0Ggw6odgXh+v725n3YV606Lku0JaVGuVFFSQHXTCvcUu4YdGSHATuSOMCOO+R3SUlKmTYfjLyiyB8ew0cTMdAkSkdxUzDoUsq8IIfTRElubY5qbVvOjHp988dx8xXVJqajkoCVwOMfElsZNL43Nt4DAGSQIFxHHRZNIX5HkVFI6Vj82eb5842agsR7D+g6dIW7o2eLSwv1QV3qmgEksLhOpdFoLK/+m8XFxeTJdHYmiv0zPCv7pCoatm4zk888ksiOzKrKaEuBZS1ZLEwUnmQtTER57+JcLvyNf7i9ZftlvyDo3RDLC6dvNDqOBoOFUq58IQ9S+TeHveRF4Fe0J1lUZARjqvLI1FRa5X4r9LizlCD4qewVWHwpKGiELz9HDRz5GxEslDojq6wnKlUV4Y0Ms9SoZXtKjgw1RxFYxm5ra2skTtkclUf5yzj/zEn8A8te8m/JesLmQc+1sH4UFt3yvbkTx5782qvf40Wr5NgBg/Py8PQUsYauTCYkRcaUX6HchKO6tnbLsISUJcI2t7aRK5WcgjW18NLKalS6Cz0o7bt957cfqx79P9Z+vLa29m/Dbytni7nsqOuUAUqCj+mX7949W3uKKoAuL5wR3qAM1ymff+YkHnBt7ZbrVA5PT91oNDfvpNRM8705LFWLylQUN/9teOVzz/gHDx7EN0JB7vzFHZ6eiqQ6tXJIGJ9XFJ96/pmTvvcU5+hhlhpdW1ubnp7OtKLzqyrDTLHPDa6uy/s2Wulx6wuSVl1BUrcaZTHa1oT9TSn08vY5yv2Q+wUCfXdopcGVfDos5rUvt5GuvhGf2TkugRk6NH4hxY7PGdepYBaPHCTm93ZUJBOjoGkS3cvDoK3+RqPT3Ns7t47Bo4agMsGWiWf+ReMfhFZsKO8Iv9XZlWSnm3KcIAkd0RhXOc+sqsBIHSuQ3ZIcZGlWyidrqoNTCXzNNxo9pg0/S00KlFNkERcduiQ/Zx1YDv+05U/MLlVCo9H4yurfTsE7kJhC+FIUlBd+adIa8J/cwMw/4eMhcYk7wlLd1bLCiH2zAGC7dMi8gHVKELWM0v1KSOdRDtJch7l/5LA/7FTjqD3I/Wk+Rv4wn/cOraQYRADMZpZq6wpYGW4OwRXST5EBgTpTjcRm1tB5CnR2GQxLJbfLXvj+XvhHLJn1mdofu0nhryApONxuo2Za5vmskHS6MowcXSq97tgyZrvpfqW8l6XVy1hajVqxcfu3YOzQm0UrZCeW+zmahRF2rcGKHmiTyvST3U8ckMyeAh1X5J+Tv+LvGK+IxV1c1plReU75bJRjyqViwdTHQ7A+OvOBKG7pMuUjVSPSxCNQhsRzqfytLHrI0Vz8t7p7pIWxXTq0nfx2L9z7XvjNu/AoANRqNVJz2u12qdRjI6A7xeoYOvNqkKQLUsy4m5QCM8ShCp9HcfOjM4/8otGNK8cHCIxPeS8Ll7W/kCSgLiGaPSBmXsja280eOfJI8hDHkGsIChDq8STFWkw+y374AieH5NbtljXXTd8oaUBLGY1cITennNPPZd8B9/AnvmGI4tbywmn0aAjvhceDQK9sTCfXSTFEKEpjDf+nMP4obnrnxLj7xK/Zw0HEIKgR/LD+DUzSpafEz8zZyjXWHNUtMF+qe2AQNn8YfvPd3rhyQXvSrXM5Hsxl7coN9c3lEQo3NT7Gjp0ncfCoCmJ38wMV4hSyXIsq8ajj3HH6ghQoIXAZl3f8pKcshY0pZ3+imSt0E1nrQSq53XhTOULldmpjKDGoKkG47jpiuS1+vM6sowuU2laVbr/d2Gw0YkMGqpuU/BHOppsPgrFcMJTwB3Kw/fZdVmhDPo95ysmNNfDkqUKH7nIjifIyII9xdORd3eR5b9OUTBbUlcfQ7BfyI5X5dYI+zwemizXG8/hJ7Lklo+mqeHL9K/W9ZM2CwcUfqRJS5LvTWQcpVJzGaZliiwyyF+7thZ7S7TIlCZemYfPDBGbnB8gDEwpt6B6O+XUAk+/4i05VNwR3UipJ9Yl8yzmPxDHkVLesgZ46uMZ8SnZMR7CX7Viy3BGxtkZoicD5hC5G4eQ+69gUhOu8qbIOJKTIXwVJvonyK6XTgUwMlg4jjH1ynQrAHC08X6oMnJxcHTpJoeJmE4+MpPkDAMD+9uYfOHvi+C3P85yZD1SZxwTXVfjyc7xci5v0u8KaPcoWk/juiEmJyhuNGHoLbbB77NqqgiR23sZmwa1USmOT5udl3gJurJCHOIZcQzCfW1QJyzBe0LcXx4hP+gQHtrR6JXz5OVpU5MShGUa2Un4jlrVF5JVmNKy0ftQJVO+uYdIjkFAwsZX2bRqS8iFjRAn0Vu7B28yXiSeHP5ghyBf1ej0Mw9XVVcdxfhz/art0iJ7PC4tiIyXXqQAoGtPi6xCCYvD2lYU2krN1Shaze2lxkxNZteRbluQ1U+Vh8gPiJCzWrl8UMkeOIsIwHKaq4jplc/yizWOlhW30xrfQ0GgI5QSAwwenACCKmzSqKG7+yVNPHD7YCSukbua4hgFKS6uKUprLC6cNHduT8fSEDy6tXg7C1+kn3IQRhOuvb9zDr04ce+LEsSeT0LUWNhwNwtdPHHsCe9OeOPYk3ovrdPtRnjj2JPd94l1g1j81x4XecFv6OWhCVAlu0mHXstmt780tL5wRojOr1erx48drtdrfrf2Hra2tR+E2RqZi4ozvPeU65c2tbXomJ449OTtTvnb9Fj8tPc8Tx54UYj1/DzZ+WVLXs/nGV/8cAA5PTwkMSyGe1BBXgBBhDMkGZtjG8FRC4PKAWsaGYXjs2LGDBw9m+lVO4+iQawgq1QRCJjJWJgXxT1K95cyh0xPkF8WdXElBYidpVt7SdYJD79g6kq1OZZO9ocl4xH7u0BF/UoTk5Fc9dSiWVi+TRsZlK/N5+AGWsWQ8/sJwJNYrC8L1d+J7P47Xp+CdH7LS7YLrip8WNUQetEbzSqg8zEfFp4SskZGnVtlb0+AzVtqPcbb3XnGA1Tfy1fTLKXFsbW0NOV1FmQiAUDoOZCDBY1N1fjxGeSYRDRV7Xtd7Mbu1812n7HtPQWL/h95pdOLYk743h1ckAUHG5ta2QTeZnSnLVfnabfiTY0+gZMTDWFH0UN4jtY9XjgElFOzzDhYsgAXcXadjGTVLGWhfOP/MSRIB/vLPTm7eMe2x+JCXF878+43Nn9/5z9ulQ9ulQ3vh3j547xH4f/CYX9z5f5FA0V8ZdwAAIABJREFU6eqbW9vXrt+K4hZ2qw/C9V++e/fQ9NTmnW2dQZRUhl++exefJ8qSwmGbW9uY3iJ8zl8cTgD+KK6t3ZqdKeNpOeTzDI478mkPO8kda+4GbA+uNNKiMjSXxZLFwgbILR1shKcF4UL41exMmTv5g3Adi33j1JydKZdK3XghQQnXQVnLk3oyuU75tauvW8a8p1qOKXpF6WrhoERhSiE1HH+j0Wy325hUgm+ZmE5ugiGkIPNkeR4Vgp10MSpkW1//HS0gWGiDWINkCh4yk2qdwfHLn5P/hcQ9bqV6/sUrllUOx8rYkV9VGUkNwRwlFZTAKLKIVdDVNZfFJgmy01owuQnOOdkdiMBZwgMfOSXR3xgekqOq+/72JoV1A/NoUGsojqw1CtjdoYjXWQy6Sh90L8mlu04lQ7g6GV/xnDIt8k90uhIxCI8K0TEIjyunGyR/Df8QALA2vfKir119/bWrrwvVFZS36ToV1+mG1dlzh6vqRtgP6vV61mBzRE7iGFVzJlDFYuk4mErUUSEpSLqQmXumcui6e3Afp+yTQ81ZGBi2LESGwqmD+9iNRpm32wDWccMeGKMdhqHSCSV0SMbzK58bbxZns7n53hwxCLDHcqPRlH+Ob2F2powiBn1OAyOWUUa+5UDi0z0kMAjJF7IbBYeNEcPCS4lUbYAFKOkjFZbc4UrdCEeFvlQV6tBd1GhsgF4Pm1lFkQU3N1qp69AsBN7caHGm581T9FuKGFRO4QzYLiQRXzuTht1gk1q3UbqKECfONWceqPa98Js6iYwmNH8UKHYBayuJR6KCgF2gIFlLl+rXXVXnKhoYDU8XZnaj0SSLDF+ByrcjDFUHMqOap4TAIKjI3IVH98K9u3CITiU8bVyoszNlXXcYHVLpQ0nuNtwxJgrLb/X5++ErLBheZdmx+elTRWW1nQmS/l0AcHOjhdYKw/sTsrP4RCmVerq9QBLTQeYAgR3wE7+n1ml3Et/caGG2qHfuJWUAAgdfirjnl0olajcfhOt4wNnaU/R5u92+VL+Oeg22UATWzUwAmW94XT/CkWqlZG6pmMD35lKPJFkyilvYKs3mzFi6/aT32b9Y+O/2wr1e00ZF7h9MCteF86eVs8735nSz8bWrr3vnXrIPXXn+xSs2B1M74REiv8SBqlGmcmMFwrKxW8Z2sKa40iPVSrvdOYa3AraBsBkq0xyRQWiPevrUHPp35UEqs1dy2Izx6aGW1Bs3VVaaP1gH+abcPC2KW+12G2ldbm0JCU8hCZr9uLMz5dQWkEgT/EKWxi96wjcaTcdxhOemnDDYvSkI119YPCNrkUgcunC+TJ3Mwa5MMfW46t/JkqnRNMdO8qoQcC96YfGMroYVh33gqTIgh4uF1PZVvqghiDjx8IvXoqBMApdUdX0JcWu1UbZTgXQjqwP0HISamoYAEO4Rp2hUZAqZgGjkuFEr48HlPvUcszNl0ubsISgOR6qVn8UV16lslw5Rr08O4UX73hw1AKf3gjqmsi+63AvOEkFaBi2MQRPZHUkchAvnT6euH+Xys2lKqjyP780JhkxI9lsld+jiL7AFMV9CwiRDWpH7IePV+2cNui7eEf6TTB645pmupE6x00E4ktwuSTXGFqdIasFNx2OAlvzcLpw/jUfimGkZgzGS3WW1yIWZcDtuAcB26cGRagW1sIBp3kFvI1G0PfGZI7R6kd9U2nPqnkSIlBP6+yoxWjNHfuKo1Wrz8/MjyZHla9jeAc7/ibuHsNkGrMCc+a343hzv50iR3YL0GEl9AKhlOf4Tp6CwE/IqWEeqFSJHQ4qKDbDgBRb+xNHirs790CSTR3ETJX9cJyibUMAlrVXLHU8XoUeEcqTaNWNDIm1dql9HWxJR26X6dXSNYYE1PCdKnTriICOIUupMgr4eyNH09E8sHRbFTfwDWDdyPklkoSNK+mAYQK9eDvylFGrzGfpB1kbTHDtb4rCEQBw4+c7WnjpSrahKOZSXVq9gaFap1FPNjYpx8QxXvl0IQiadXJccHUj1imUTBm6GQVLNAY/n6fwXVl5+rHoUeleyvE5qtdr+9mYcx/97+O8cx/kDx3lh8TkA8M69RAKUHJEhlPYlBgFmNYRcCHqbQtLt08hLpVJv/liF6BWtLUJ+mhIYXaqsyQgAe+EfzbnzAHBzo4VWWr5FYUKdsGkJxlxzJhv0Jjco5WJk8MFVG83aaJojTz0Owji0g7QE7wkovAkejYoiNJnZ5AguvrSof6oszgAzbdi/eHNdCRxVslw7A1tZWfE8j/sFhKH6LJeffo4uyTAMHcf5wcbv6saD95JqdBS0NtkVnRV4Eh4YItsLdeU/OHgBR2VmTbn9lqF3NMGmYJ8c0+wnefrMF6aV0cy3M6Bqo/0U1smZq0LIlyHTPwyZhUpgigoACEmHySed7NtD0/u5BEEZrvQfTzTwvTlssyIMDD0LpVLp/DMn8Qw2Q8W0V+FU2N/k8PTU0uplvDSPaETWqFarn/vyK5tbdwFKwNIcqAPItbVbm1vbrlP+xlf/HLWGf7+x+crVm9ulQ7fv/LZ5VF979e9TRy48nyhuUcqvMtlkafWyuV3I5tbdz335FZIplMvm8PSUIWfadcp/+WcnUSJot2Hzzl05ERYApuAdZSwppkcTEeDT0yXORHHza69+T1YhKc8YOYvSkZWQk245BtRjJY5jAMi3fvsijn4u3CdcVkDQBpQjp9S3cRZubt09ND1l9gJyYPq8/HlvBFfH/GHmDl0ODoobwry8tnbLdcr/6yv/M7IGZvfjSDChThgk/hZnPyZ3WfZYssx/V/4wSjLx6T96Arr0cwInBcNmq+MOFBAoc+zwwU5SH20eBJk4fG8O+2MJ+z/+ENe/cLnPffkV5YMiQcN1Ksi/qfuHzoDle3Mnjj1ReFr96upq7nCKh8LGgTAn0WJ6iI4y7H26INFEoiyo7eSpJk/5W9+bW1lZWVo498bGe4svvkTKi1Kc5pmBGCPAx2l5R5lAqXo6XRKj6QyJAlGniImJNSgtXX41+Al3efDjdXetSx3g+oXS35E0xNMm/pHOldXSmdWZNUz0RRyjSnVDCJGFuAINuqjN4le+pKRglGhgM5xQsKi7TsX3INl4y2wimjRbKjJOl8PfrqyseF5t8cW/40fKFUB7f1ihy6HuTSI0v2V7cuQQzC7cVMxPjumCSbKptlIWBdcpWUNOO5ZZ1U3qEgm2JwDAivC6u6DLITvQT3iYL/o7lJUlISEm4THSP80VA4XphC04xpM1oE/iGGGqmwCl6UtGUm4/w8ug+eT2FhOiGHDlpaOkTh+7tLj7CbsTzRu+YPgMRlxYefnH8YMfbNzkN0XrkIy1wsyma/GqzrjHCjFO/GBdIjweRls67ahCqKtQQZpbnf2kMxtfk4KTRX5ioGF26A3fpIOF2ohmUNouPToSIrxz6e8XmPmJ7zGCn9hS7uBcP6Aor358sbCjVRVaaXyimH/iOhUAK34hF4wwle11FnmKoF3mbO0pN2mJ4Ko6lXIHvrBB/fcr/8sbGw+g14OIayNKCnywO+2ufLqRiNXdFu6OviKdbmm1m8sHzBfTaHygWq2+dnXdUDbVdcRSzHKtVpDenbDH0viViw1DaVynjPoX/VY4GP9pGZBuL3MJvlJecBT3GPmEUVI5zUB//L24Ay78NUriGGYNQf4OlC/Y5hG71rXOZ2cUVgNfaiDS+0Pa+dGmcBk64nETSeds7SmKyADGfcJMkh34BqUmYF0XhM8FasBoVN1SlC24Aqn9OP7VkWqlVfpIa+O9NzasiqSnHsOvLnAf2kqUhiHoPtue4gbKMSjDyV2nfHxmTxTvaW08sB+kPGbq2idQHjeLCONxVb0gOfhXZqIZIfqK44Dh9lhJdd1bRtrxoE8lUPsw5DjzbvLKrUwOaacrBr3N1hNFWlE3lMpqpwaMKm1+go2A563qliLZPoSv+J26SU9cm+pkBYIbO5WalwDdbKHiLNi/6rHqUcvCH8hNyoN9TYE1pRpLYoWOOwIpoQH6CLTToc+VW0AcRxiGGEqUtVByVhjKjiLMfhMOs38Udw+Dr5fKc0as0DkbRvlItcIXleuUTxx7MgjXhVrnFKC1ubUt3xp+yGua66A8AL226MPj8W8AJeW9o/fUTaqW8/+CTt/TjlsXva2HDkydOK6tk1o4Nu90Kn1izVS32wFH66ylZ0sf+t7c+WdOuk7l8PQUBhP8s+P/FCwcTB0XrybaIopbSnepkmW4d1zpYRXuSK6SWwj68cVCIaqK4ziLi4uNRqPPU9mgqLKjylrnBJ3YwreCxIigyOzkQoT5hJDs87rdO9OdGhycKB9xbw6a93ptpQrapbsgIx9dBUUAbt3M55SxgeyYxMGnlqXwvblL9U4GnU4gNaufCFk6EKpJya4WPjbBQUY/sQwJHUOFpV/iIMfK0MLADGVH7Z+s0uxk1jyVc5QvldmZ8tlad3GS/YJX4m+323Iae6omwk+SI5qbM4J9phy/NWVSSWSX2o/JdWe8P/5M7Y+VGlkqDKtL/py/RLLyYN3mfAsP1RD+zyDJMBIs5WjyIHpKnCxllyWtCM/fnjvMW93wsSO9KpalA80gFsf3gYKMoRKsvNg4lci7mcv6LdLxxBpklbCUKSKpdi7ofXXKYDOZMpT+C4q/kjmUVyqVqUQgGi4g1Ov1OH5zfv6bnuf9OP6Vzf3i80Q7hZBoA8YdImJtaGRPsxL46mk+mBkTkggLHf9SdIzyim5vmWKw5o6BelhyYEcSRya3KAB4514ikxj3U6KLnvcriGI1cSjFDe7plN+oLCAIA75w/jSvZInTkV8xVbKlesiCGOI6FZScfRbopbwpKj+RyNLNxIB6RpkpayjAG7G2ksJXZIFDg1wqeFMCoZsEHoB7ftDbyZk7MijXHj802FDp5Fw64MMIWPem5Cfpm5aZPqQxWHFHgQpL7uLmhAKIw/O8er0+5MIcmYjD1/RJhk4SfbrRBJeivMeaZwaXcoWrRHELYB3XJ05EOr/vzTUajV80/iF8eZEHdAELUoJkqQdSYj6/hHmKR3ELxQq02gq3ptxsycIfSDHdNknAtVrtR6uXAd4zHIOd1ngsmS48h9smIql4om560E3djltR3OS5Kvwx0lP1u/Vf1XYQXRg7D8xLxfC5o0/sSIkDIXCHeQHrppHwyl+7+rpuU02maXfzSX3TXElRaTqdKAD6JEj6Hv8sfnNxcZFzDZf8BQmCM45hMErok+sUzQ1QVXGdsutoQ6F5yJmOzsxDurkhVrFX/iS3rkqP7mD77fvQZQ0US5O4u9OunVUIX58wGJ0QaoZl5Z4xMXbYEsedO3dWVla2tramp6e/+MUvPvLIIwMdliXsjR2G7CYbJDQ/t7R6+elTnZouli+Pd2DkUAr2z56alVmDQAYILsBDIiCg3mHe6Dj7AKsMxO9U99uztad0rMpNJK6+HkegqQkIveR+u/Fmn+/LBkIVH3oOqNeQkVW2ShC4xZpRfNk+LECAHPinumgBxo44jvtUVWzbIwRB8P73v//ChQvvf//7gyDgX9VqtZGkulECpc3B9rux2cPnOhVqEWAJOazL9+awtYLLGgu6ThlZ45O1z/aGXXRGxX00Mq1ESUYpGHd1ClQNX34O/xOmoN/bh0EGjmRp9TIPIXeTBg7LC2fkzRZFpGT8YronPQ3ebuJO47u6ARQLHifOP0cTGB+hTMdKY23UyZFNnyFyrhAkcqj55/2rKv2X0bGVOH76059+4QtfOHDgwKc//emvf/3r/VyyKJCXy2Z3cpPmTKmnxSAoQYen+Frfm8M6IEpxUf4wSMrw6lKkiSCePTUbhuEna5/lMhTFX7lJsxUhNZ4DZV00xxhuMJPdjv+Kx267TtkQICdwpXAhqmbKw0D4kT+Km39Y+2+UoeJ09ULkEXIeCZXoKWmIW1V9by5ima9cqhJmFxngDXIBPX9lbMEQCo72CVviuH//fqVSAYAPfehD9+/fH+SQMgOjwmwy3IRoTjBuzlgRN7FEdmdAqVRKAq67hT8hiXHmUy2Ku70UzCaYj858QGYNYK4K/Cd+i9Tms/Bw7m6wlIZs6EMujEhQkqbwMHUKCzcByL9ClRA0bb33tO/99eKfuknWfG76WF44/a9W3mLmqpTob3yqXJ+SvO/C7OrMEOUTSK02CoMvONonijGODjPVTQkbW5Tkoq/43pws8wc9RSJbZHpU9t3oJY5OYhsPQEIeMRgOXKe8p30vDMMPVj+h7LQUhOR8uZx82J1PxEqGQjIG6OgjdVlyV658dwazMa4lcoLoktNAeuCzM+WPOY/shXsrKysfdo5Wq1Vd8K4NllavGPYZIl/yZ0HClX6SacJvMJLK2YOeO3TxPqphdJPoLO7JFv37YsGeOPbu3dtsNmdmZn7+85/v3btX+NZxnJEUHyULs+WTlXcM7hAVzkx/C74b7sF9+tTHiWjI3JisDYVjQgayxrulx36g9/vwrFbQzCckuEiVlu4n3QOU2xdq1NxbBJ3E8AoYs9G5hi/IJrJzlA8ph8cBF+oDgAewb3FxcU/7HiZJOY6zp/0gtVK58oR3Gm+BivUE8kXdMAjXfa8bQCQ8ZJ1uiNYo37hIU5XoKGN53eHAljgef/zxb3/725///Oe/853vPP744wMdkz2yWpiVYqHrVHBmsJWp1U7ln8vnDML15YVKrzCibrHRaDSQNQzzhuIIhA+VY5Nkhw6jUQAVV9BIWsE4DqUTUSdIC1G2yN1JvIyJMYNQbCIhg7OVzrW5+OLfQekjrQ2A0u8aTqVDFLfK1sHviSzZCbUQnLWpwTKBsTAdSGoOQul0Gx/YEofv+ysrK1/+8pcPHDjw+c9/Xvh2tDUEM8FNGg70flhZXqiw+FEFx5u3BTlngYwdNxpNZdxOo9FYXn35g9VPKMPAOelwKckwmXi1HrK2cAt/JFWj4s8hSori8YVqEKSx4YhKDjfJWb43F/TOFNkISl52Q+55qieebNsGI2sq6C3g2hZslhas0YSEO+zjjND4PTjK6N8XC/bEceDAga9+9au6bzHVrV6vO44zQkuHDXxvbmn1isZkpVZb6IeypRD1CLOaHcXNUqkkxO0ga3yy9i9A5aHkVyHPkXkmcQeB7Knlf/A4C7mvLdGH25tQK0PwL+gWhnJX531zBTMHWY7MpkG3t5Jj71flXzT+4VfxW/sdz3EcpSVrT/vefXif/uSdBAVIFrBgfqYQD0oU0Bk4+d82qivZvAdKHP0v0n4L+RDm5+c9z4vjOI7jhYWFodGHXOYktfAJL8OjPCFu11xgpqI+9kn9tDVhuUCS4V2nghqKshqC4KnJBIH1cE73JnF0vTw4NVONqb5FyjmBM0gUNymfXYZs8BNsT6nBkXwl8wFwsqvX6zghPc+7ePVt/nPM2VU2VQHGwny1mxUoHpNOd8c7e5lru6OVmktYgwstL6SPWmEh51iYAzNWhlObAyHQM7kJDNMOE/N1b8V1KkJOFI9ZEAqCGJpXC7Z3lOFxO/1F4x+QNYTlwVkja1hxIGWyKVVr0sWSiA+171aIaLIcQ9TbYvZsrcfCQpDVH+R6ZYiEfCSFqOJSpK9kMuLJdR+d+cAbG6YcGT68VCcoymW9HSrLFGgjCCnAwskMpRuE645JaLkO/VYAI2xtbW1tbaGgMehSYAIoZIvqa/nenE33GvMxFKkpvGms5YV//8mxJ15YPBNp6pJhQ7NSqUQr6r9+6p/8T6/+bx89fjKKW+02PP9iN3EOJ9bm1nYQrp849qR90acobsoN5SApCyab8ag7HN6Lz0JFMe7TTzoM4G8tuzchXKeMLcvwEoenp7BRHm+MhgdcW7sVsf5vfrcSWmtz6y7+lt8jHo8nBIAgfN11ykmjvDLW9VI+nGtrt97Y+NVvYM/mne472gv3AEB2x/je3PlnTrKfdxtuy6+YGqxRiynsEZVUXetRo/Cm8GGqLGgV7BZGnwyo8FdR9oSdl+SmlJwFDcImpmNp9bLZto/WUE2XI6scGcEriVFer138H3BPps7VPDQAfyIkvxkgCxoIOS6DBiyHIdBPZPE41e/AzIcGq23X58JVNuFCFJchmDxAsoNQIBwAKGtKM8dws91WxOAQ9rc3SWHpdatbKWj4slynTCZhkkHkI0kSsXz+yjcyJth5xOGybgB9wiwK6uwgaLPg3CGL4srhTcE7qKEINrNAlRpPoeWGEVI4o3lukWnDbGGlwyiVTr41hPJUVMqYAqWEX2FyLSReBuGY5G/k0EoQrl+qr8sx6QDwpZXL/Fcyy+AwUieJ61RqNa9eD38c/wpFD0vvrJu0jxMia/hgzLZSXRK9fLNjq7AUZhyFITavT3WDmYuYI+S5a4PeuNJmuw2lUo9Q6rOao3zXQpXnRqPJi/cgqC2IKzWLs9G3CwSFruE/yb1CbkU+sKdPzQk9FpVBLsDYJLXmo/A6qPuMTEZ831YaR3SyGOL4zB7XKddqtdS5RGdG05iblJ5XBuOT0dSmjYtlSGixQkdRbQl2JHFAGndYEkcOUVApzNMEEqYCHyR+9aWVy7LY7Cdl8pRzsfCIYwMo0lyIVpA9jsrFbF4tqclBHMQ4Otuqn/SC42NA7zJvkkQ/JzM2rm3sjYDrx0wxwDYDIZ/AoM6QQ5dcy8qEgFRpka5VFHcUtUh3nqqCMATqZnrEsiholgx1VgClaMBDFXDfVirb3OQhw76ebT+QlwGp+u02YDYwqJ4tX3K6MFNE1iQaw3mIO4SvEhv5ZRIKKCjzhcUzXJtA4oDEN28wWu1vb+5p38Mad4LXwzxIv1M2gWJnKnLn2sAuk20MFZYiiWPINQSztkrAKSIr50G4DrCevOamYaFGcXN54TTaOOgT0AsFjUYDbW/c6qaEecezTLLON7eU+y2bzXRRkS6F0oGglzho+3X1BVDtkQgjBmNNa2n18tOnujojKoNcDg3D8OLFi4kq1LXdCqfCN/ut+veDcB1TYxzHeax61GBA0cXIG0abmsk26JCwHNipEgfC13TWUsJldWhxEvP4HGIN0KcVJWKnaKHQsQb6UJCwzLa6VPrTOSOILILe+PFMkClJmdZJQUpKs7HsR/BZPYFEVs9j0qa3Q752itbR/SSKW+32eqkEAHDhvLZzHYWEBKEiuoTe7Gdqnd4OjUbjX4c3H7BYMkHszS0bpsqVhXhY+mw0zbGzicMsZArgW4owiQ1RwwKE5aF70zw21FdlqfHlZ7kJy7kSoC84quyQoIRmLio+VBo+2PB6mkXQ34I/VeYXHSSGmqMHxSU42X/Jf4hWDzmnBhhZ08F8hsgVFTtfsdCP/e3NXzTehtLv87vOrVPILZ0E9K+w9NlomqNI4qjVavPz80Mud66KpTFV3NRFPQglPFMdnIb3J0SUCzZ2WenQzVel+S2Km965ThZskFTxESoeo1ikS3jNDaECGL8L7spFa7vyAWZyYcifC49OoA8cHgV30zHYmYW3y0qlaRvvjOuUlxeeazQaQbj+xsZ7e9r39rc3g7Dps7YMoF/tpLjxD1HJ0r2yiapSMPzefAqjrqjmFN1M4q+81xGrLZEg56Fg3IFhDdMmLOxyvjeH5ZFJROdD5UwnC7ooQhdLH0eqFV25QLcbp28iXPMYyLu0tHpFaS4xsDnVKCd3DGb9u04F/Sk3N7rJe3Q2HSNESVEVgxENL1StVv+6WkWz678O1x+U9n23/s37sA9qHl5INk+4rN+NfFohmH1sUTxxjKQUmKWxw+CLEZBENLQCKfMlie9UbCPK7LVSKcU9jG4C3drW2YCFT3hzJhokHVm49CGAR2pGUuV0NmaFniIl8mvfkVlSiNL6yECioiaO4SZ2n+VuXXJvYaKjoc6TQPFvxE2MIsNUz5WVFcepYqiI8EMpIUVxpwOqOYom4UJOVViuCgLrMsVxfPz48QJPa4MTx57ARADz48bshtSzUT/0a2u3kvyCcm/2RAt6s12UrBGE65j7YLaK+95ThsSZE8eejOLm5tZdShtR3kLyIabGiOkzm1vbukSJPnGj0bx2/Rbmkmxubc/OlCk9R/jv2totoXe8783J9045HQPC5tb2FLzzH+78F0G4jsNGrRBfOidBzEPxvTmeawMA5585ycfMLd/PPXuqWq1+uvbPf37n/9sL91ZXV+/D+3699X9jrUNMaSHgE1MOEl+icHyfCMOwKEuCbXsESziO43le/2VCMgFXuJsUUDBDoBVLT0QQrqP8jP/1fn4Zp1oYhp7ncTuopRnc0oQpk4W8KZHwYrgR79xLfTpEBRypVpYXziQNH7rpwnwYbrfscycEgxpEyCfUBfv3HlNeXjid25HE4XtzywunlxfOSB6rFnqyqKoQXZof2ds3q6c99Y82HtAOPz8/v7KywptguqrCX3Qe35sb20rFMCAbx6hq+aBgmXqYL1UelX2lkabYHwDMzpTplScug8rKyornedVqlTyFmGrd5x0RhDgrKWG/a8NDrcQsVQW5OiSkAo0yXIkTzo9mSx0vWOaV8WH7Xp6WblTFR34CAqUG4TpWDOXe7l6vlja7kkzX1Wq15s3VarVGoxHH8fz8PAB4XqfIkByPW7iGgijQFwuFE8fIawha7t4soKMCALxuIMIwg29utATT3bfq319eOF2tVulz2VMYSQWB7UHt1M1ZapDsVJZrKejWLimytmWqBZRiUuVYcp9FZyt/KwmM2dqPI/bCPcepvrJ4LvVIsolErCw73aA5/hBHxV081Wq1Wq2islCv18MwjOImeXMFf1DhKNAXC4UTB9YQLPacNsjq4pb3ZHxnNo46ea58pvbHb2y896DUnetB0hiB/bBi8MWkXbRiI7XizJOrAZrB4yzk4SkjRHMgEkuHdyM7dUPiECjDviiZDN+b29/ejDR1QJMou25hWmWoOKSxRsQaLChjt8jWQOfZ336n0WiMYXS5ErvBHQvZY3I2VAUlAAAgAElEQVT9TuXRsvAhzxmhkn90ADoLdJ5CYcXKtZ5yB/9Z/sRPivEInwuESHsmT1o1eF6w8W0/ggnK+b13IZYLwddHFhCuS8qUkXtbJrUObyTpO9FUCptKVS5KMugNFgp+ElIJdbW/8DzLC6dvN95Ex8LvOX+wx5sb89q9xRPHyJsz2cDVNEZ2pVYJ7KtyoteIsap+b3UGhNJlm4k7MrGM4UiKj8BBEmvIMeBRb6ViYNY+wSqUif4sLJ0Vbq2gS/hS0G1CbdqcQDPwVPsBorj5o40HoNdJOdPJ2hAG3VEdefnt8+PJta8UJZLn3O0NVK/Xv7L6t1PwDtpBilpKBfpioXB3LPTWEBwmBEUA/SCGKYs+P9ndhcXporj5y63tE8c7VQJnZ8ovLJ6hA1ynzP2FujyUa2u3cLM9PD0VhOubW9vtNmABu9TKhugdtCmAaInNrbtB2Kmjg35BV1McED3WeOO8TmIysE4pvRuN5uad7UKEatrzyTeJ7yVKagW6SSlDfCBfe/V7J449maqt4JOX/Z26uoH0q/PPnAQoyZZOjmtrt/D819Zuoced8uWE+bC5dRcfI/1Euv2eqVutVqtV5+PH//C9rf+4trb26quv4ud9VuQs0BcLu0ZVAWbm4EUljMdXANZ1+qRgphJOVa+HloFkwGpP8gBQnpymcTHkrHVuHgbFPhkaOBKCJKtNeacYjhno094sgTEUxGIYBmJQiy7Vr/NsN+UxLqszpKyBovsViaJu0tKcvuLGURoeHUOWEZDi3PjTC1TNqGS7RufqrNhyGIarq6vFyiD9YDcRRydl295sRt5B5bc0aYQ4yJWVlfvwKA/o1Gk3qkFS1bnm8kKF5HDZKUg6QiGmMiwIIJ8n6u26FqjKYaZ6uKPe4uY2xlSJlMXk/Yh1chB+hfUHdRDMNPY5dX7S3NucsmCYM0g3SsMtCyprycYOl1Vd49eiV18bPwYpnjiGluqWqRiHDql2BGEhYbwGFton7nCdShTbZugm/+/QhzwGXDOUt5bbF9N7F9ocEyGNQpZ0dC0UZHCjidmYamP1SAzePT0rkemoSI98WjqzjY8suZbCJIxvZ2m1hwVkIlNaT+VL9Jo81NwhjUph71cyCFiUAiyk0TTHDpY4shbyUSLVWslfMLLGg9I+19lHP19avULbRRKJ0FK2HTTkXFJK1fLCGbyjkWQ6EY8IE93659pKxbkhxMK6TqXd7qaWoqEaD7jRaBLRmE2nU/BOq/QRGjO+Yl11PzqMyMU8Z8i9jXKEq0pm0xlKBRguxBkEAObn53ljoyGgyJqjhDGpWmyz8GiqpR7JY0M5BZCDkBtQQWVsx/EYkqaEDRaYbDygaMJUpO7bJEMRiZOq0s+YlRocgldgAwDqfU1V1MmKxB8jfxHl9lut0kcoWMPGyCoICInIo1br+PYgxPVy2MzPKK0tIQHDUqlMmcAgRdUoJhTvVUEU0p8yFWig1r143lmHgN4K9s8WdT8SvuIg1gAAwZuAHpPzz5zksxkS74zLehHheNApg72a6GBsxoMpT8LnlHxl9USKhlx1HX09h6en/vLPTp5/9iQJKZQ9uHlnm6weSZBoCwA+9+VX6J+p+pegQ3Hc3Oj57eGDnVcWhOvosUqibCv0kM8/c5J7jqbgnecXz2E2oC7HjN+yHH9xeHpqafWK/F6kPlKdocqeb2B+GcPV7dsyHTx4EMNSp6ent7a2VldX4zgm/2YYhseOHSuwU9qgVJU4jodTf9TP0twUekMVXKfsdupoN71z68DKUnJJkrOGbgxmI4IgMrhOZXlBrL6pM+NR1DOJvpZ32j/IdIr/J/1LabzQ+TjkCAjhDx4ukWOQdB4sR0wfYmQquuQFO86dxlvAdArD5FGyBr24/nORlE4WAVnjBimwnVJjHMcpfCMfiKqCzX4xMH44SpcymlNXBcPQ3YOk3KXVK0+f+vjZ2lMCa3Dh0/5d6n2uitghA5SxjANFRlI2HWzvwLahEpl3ICnnA8wyRWZIfOmoHczPz5ONwxBOJrMG53qbQDizqgLG8k4c9gqLErgelU3Oc2MgEgc6VoodqBn2lUchbQZzG4RS1iCl2h666YWih2VBPUjiLySvh2iiL9AmYlAZZKDUJoAvMEtPh0EqEU6rGXDXkUlPhixQNxrqYkJyxh1/qvLI5f3DUh7Mwf59iplxHBde6aLgehyjgsqbZao8qjlJma9hrK+B1lB+WKmUITrABm637l46fG+OT2IUWHiaTJAk9Rc4wlREcZOPISkncRqLbvSpjAAABqpCt/aP4jw3Gs3lhdO6LBKyW0uBsNjgQnCOdlkjUFUwkQeAaS/mu3CdMj4QSz9xIWg0GjCAShc72B0rwM9QeVQZvSM2DdsuHcLHHSTtXYG52SB7aJbhePSn8MkK6kri3R4c5tAA16mkdusoEBjJYpDe6Y6yn9kqLFVwdblJzVH5yBcWz8zPf5fkBaVIFSXFVnQrnFOhpb45qjKiq6urg3BxDoo4RpLq5luXopBZP/XFs0aqnbBijP60H57BlSAkjyZ/d2OZgG2VVJCSy0dRt0B2V9QaaKlR3SasXGx0R/ahN/YivRD/Ckn0lJI4Go3GfXhfFDeXF84YxFJDdQI5DCz1jqThDSl3fmVlZWFhYRBnHiBxDMcjS0AusDR2WIqLSQ4F5SC0mERT5u6SPueB+bf8EiRYySswifuu8BMa8uVzQAoVz/xDm6AJ84avS2tWnUfRU+p24yf3YR9KZ/xbYUpgqjuoYsn4jet4UJdET6M15DoUhQEpKYjdo6ogXOs65jaHUb6jfCTFZQVJ9xN7O0U+UGHExMXbGaEwYOVIiD76LGNpTxaCnkXcZzgzqYFm6hdiInSCiRyahfEd9fYmQEl1fFngjiBcX144IyQi2bBGP3WGCgQa6QZ08gFKHKOqIbi80GkvbD6M6zXhy89lil4ne4cu8/JLK5ep/U+BEHZI1GXkWOmk0ozIjFFShGbQPt1AUbmnMwDhEzmlxZ766VpKwYTn2kVJ6+wgXL+tkQ1dp8ITiCn0HtmWXPhcI9MNkiQmw7AHra3U6/WBZsENijhGUkOQXgbvbKY/uOedHWzffvbU0Veu3uQf6vyayi2RrHFR3MR8c8EC0k/ZUQMS816n+yHNZt20DgZTqZhDd2aSOHxvTpdEa8PgZNo0HINZ/8InAIB1Ay+y/q+QiC0ua5VEnillfkok9fTkIJuUQQgdtLZSbNkeGbtKVaGXYfk+SDSleI1q1THLyW5S11Oe3OimZdZTMZEJE7QGt8/4SS0p0Ae5ETh92Dea7RNoo5EvxBehUjEkcL4rRCPgJ+R6nBBzxYnDrEzJuYt9jjAHBmcTJQyQOMa/hiDOho/OfMBLSjy6+tKB9BNItCHhK7dTi6Gnr4ogdKC0POjJZF+vmAw0g271htCteeFzZTiWy3p0c4LuZzBmmUt4FCwdoWUQebgdx5ySkzWW3BIDtYkSBkscQ3as5MBHZz4AvU8ZozlJpuCTg7vide4bwTKPuxN5STGKyWxy7xO6NckPgJ4E3G4WlkwfZB0odlSyBYQow/fmeFVxmc4wZaYf1nCdyvP63gjI/qB3ddHI3aTLLFMPe25zJGnNA7WJEnaVqgISi6NArlM1V1ZWfM975epNWaTk+gieU7bh+T39WcpKKx3mvAifo1AzoCllEYeqKKtFEOgjSoqP9lMfUGcrNR+glIDQfpRjDHTO/e3fBYvgdxtmT0SPbnCKTGfmF124iXTQNlHCoNLqIekjC0Nv7BZ1SnI1P/flV2jly4eRXQPT3uWXh0nxWNA4CNe/8dU/Fw7Aq2BetqElbakEQu72iWNP4DmT3b5pTp025PsXAixizIGNZqO4SR15qYIx3nKmue4mRYaVuNFonjj+pHDAiWNPKPvpfu7Lr9hfV8bm1vZ/3or+zzvTBoFleeH0iWNPbG7dNT/ziFWTpvoJSiHU0P/18PRU6oXs0Wg01tbWnn322ULOZsZAsmMJ8/PzlqXNckMVl90jioMqTVbIXjPoDrghGBLbkuqBGVI/eeVbSOI7DVvcQCXe3FXU0C0yBM8u/6frlC/VOyGh+TI+sIqP8ish6t98a/IBOqPp0ILNU+s/FIiBqyqDTqt3pWr0AuTXrxTndBIjfmhQ8v1Ob6eKZS848n1gqbvk6uL4C7eDKH0QZFmQ82uBeT2VN0VVzqG/dk3mQZIjgz4ntio2VUy5vHmKTerr4A+Nx7+mVi0qBMOxiRIGLnEMoYag2T0mGM8bjUYYhkLKP3/llhC8+hGr8RvFzUv1daUq7rOSH8IxwjixtIT9BtgnlIswSHrK2JsVDAEaSshGUzlIXPicHgU+oqzikixxyBn00PtAlMSaVR4ZNIZWrxMxWInD87wh1AFzrTsPE2vI75UsoJFdQxNuhXXFWuGVFxa77V2EX+EfQSgyi8BEoCmHPSAob5k2dnvioLdgcHYK1UCVh9ExsjpAmWnhy88JT5hHcHG7tdmiAcwtLR/Qf5z+EFB4EfNU7BKvim9RQFCQNTAQg/b/IOxuboLfIR/cpEgPSRY8F3N54cyNRhPbshKwpoPvzfHoz6T0eROgJ5ZxaMihEZgT/1Ij9PA2NYSipnXZBUN8oQy6IdjE+wkfBp2+FsP2s+qAJQKHWTcLdg1xQFpOvcAaJKHIVgY++frf8En6QIc//+pItSLkyChFJ8qXxyOHE+JJMLAGLWDZFKLMuLcX3c1BU8LwZmfKPC2IwsOQL5YXTl+qX7e8rjQMbelAm5yGoWE4gRsCBmvjgOGqXkpjR/jyczq7hnJVkJEMF6rBJF5gcBRPtzObbIYQ38nB92oy+7mqXiFgJ5v0Ew9iAFkx+cNB7Y/aJiAMXhVhnLrSgcpuCbJpZjg2jsL7Hlhi90gcoEmsVLIGaGoLzs5gr40KD+lRrlKcK5fq1/snDgzZwium+mUoa7M3TbM5CD1cLpADSYypvPObS367TrndBoz4pKAyYFbPfE4ZblK50WgKJ5EH73tzP6y/xf+prFTMqUHmcU3M62j6Vww6mU2HXUUcoFJYlKwBGpbBhgmWoQ1R3CyVFJUd8sHSmwvdehxdT9CAzKiZ0gWVtTa4kiLbdEDVcIScMgYq4XxBn5ipB4sVoxFxu3SI+AJJUOlDUZq3hatQSoHuugPFEJLZdBg4cQw51U2mA4PRSE6UurnREnoa62ROSmkr0EhGLgZzyrac8QXDdcHoBoZ/4MqXlzF+mMrIcjq8fCpZ3jEvXVnfpAeoZA1DGVF+odSaQwPFkAM3BAyDOIac6kZZW6lHKi2RmS7ke3kK5BtOSNUfgLkkhUEKbWW5C4YPADllaAYRHLx5AZsN2DokUbbak5svKnTYC8L1Wq3G3xopWUzWUCfRcQobLWvAiGyihN2mqiCePTW71IgflPalypCWASA6JHGrncjxYlepgUcwSh0kppM5ZTj58qBfvTRszGrNGrJV7ODRGCFl03U0I5LXMAhF1hz5DjFa1hhaMpsOw5A4hlxDcE/73uXwzb9e/FObV8tNejoSUUrCPGzEHPMu/zDfMhB4hMLVhAAW4g66NaQPNEMUqMvoCJfC2Ok2uW6VWmFIOltL16Ob/mljYqBRKb9VxmsIplO6qA1rmE3F/WNUNlHCwIkDawjOz88vLCwMgSAbjcbP4jcfq37C0udHNpFkZ1N3A5RhQxY6o0MhmdQUtCpXHhXkDhqwYUiW4GShf7zax24oVoywlEdIlTDEpxJQ0pmdKfveHDovZSifSZBUSBMyEuw2pAHKdyO0iRKGpKpcvHgRbTkDBY8oB72pXwCaSBN5tSJX6FFaQJXxiPxIZBaZI9zBFJtM5BFOIsoC3K1+GjX16T4w1FWj/dzSpWVDGbw4EA3AUhYgMZOCkml4Nj8fHEZrEyUMPAAMhpXty+M1sobfeOde4qn3slFdWRpH5+HnMrku02EIAULmFchtBzly/PJBoFpfyqk15IzwX+m0JPqK2Ts7J0dfz4WVl12nnBouJbwdSmIU9FM6YNCdMTiGnMymwzCIYwjBbUKUlzKm01BTQ7mM+cLTzQzBfkaSbbvdJreucnsfdNaJMmhCBgrwlB3/9KmPCz6IYkFkyu2dNxqdUn0YFDM7U37tqkINxNByrPYcxaLL1hIH22/fhUMPSvvoE9n4asnpPGVhaMQxqjhRGbvBqyLHhrq9HQAx6Njwdn1V2VhePVBHOsrkOs4aoCpZDEkYSI7G9zawZA0AuLnR4ke+dvX1166+PiD6uNFokn5xqX79RqMTPofSwZFqN9hMKCkqrO1M2boC9sI/Emso/TWWrEFRqvZGsf4xkmQ2HQqTOObn5/EPWY4aKE3qIsqDpDUGKR3mbeFGo1kqKUQAJB3zWiIJXGfb83uL+sulJYSKHn2C9nBLKDdwP2lPW0g+DsllON/4w5TZk54nCkTy1bO6ZgiYqKI7LXWcT30RnF8GxP4yhlngKxUFqyo6BWxAiplg1+Bf2RQQFKDbbXAdGojDZofnV79Uv14qlcirSpmvw1SVOQzWEG41yJechoJVJhHGO/eSkPPKIWiCmVBuv3Wg+kldkh7oqUoew5DDzHUb5Kiwg1UV+VH2E8oFnQw3haP0SLViTknBYnZBuP70qY/rJjSfariKkD5mZ8osoW4E/XvMfuV2u51Ei3SS07IyiH3CC+HC+dPy0kWhrN1u49PLRxygjwqFJJ9F9ZNmDiNIsVhdXR0HmyhhpxKHzBpKc0MmGLolpU59vPrZ2lNna08pc9Xk2eY6FcHEICRZDmeCGvyamjKlHQYZXLFigTVwGLMzZaQwIbWknzfOIdiweVzMyKtvjEPghoDMqsrGxsZPfvIT+ufU1NSnPvUp+qdOJSnWzKET2wwhfTZuf0RRy1UZsMzPrOQXrq0IZUcLGZLlkZmSMshMWLi4RCl8cuo9RqNkNUwqi3HwdFg5ElcglImSgsgscfz6179+99136Z+/+c1vCh1POgzPUVlBa1SQ8x2E1G+MYhA0BSmCoJvz2r8iYz/jI2NTZengrvDvZyxWrAS/tI43i7IH4TPRWXlUYshAOocbMNpkNh0yE8fRo0ePHj06iKHYIJV9+1dYZNdsP2HaRB84KsE16zqV5YVKIBXd49GNnDtSq04UBW6YyOSg4ZUy7Ieq64qQA+RkRZEkNTPAwI8Ca1ADnWGyxsiT2XQo3h2LkBWW/h0rljKbUrS2V1WgNzqrQH8HFi5WOgsEt7EcuiqI08OUlnN3bEKQACKMWTBV5Cv/JSx7ekr8c/p7f3sTALZLh8DCOMJZg19oaN2VEGMSJypjGJGj/397ZxNax3XF8asWot0z1lOthWTaYDwPRGTQprK1KRRlEfweBNKNZWhLNzHZRcrCzirdJKs3lGyyC2jhl5VIYCar4kJWlrtwwTa4b0QgEJnSYImSJgtDQF0cv9Ore+feuTNz5975OL+VLL+P8XjmP+ee+z/nADDVrbB85lrppZrBc91s/C4pU+f57V5DcIGqau2EMSssT/+rwhgmOPij0gOJRivah/czJln4FZPwGjYTjl8N1uE0agQR1UHQJsejEmpl3BBwvasSx3EYhnkrZfPmh+Q+YHnLnIUGgo+TFJMP2AEsPvy3Z9MhU+9Vfs3CV9aDCXUSP6jiYYi3jUklu0Y4cGCN3Ubta8HyjesbTw6faSYqnH39yvuzO593BvPAaUxNXbsM9GpSzKbCnXAEQRAEAWys5KqULZZVFqpXDa/UyaxZtmFwnupVL4nm9hP6A84SOi+PNrWaviTmN7l82KA1sFSByIWv75C/qMBpXAtWPvvygcl7X7u83GOvCM8PuXckBESpzlTH2Y165kSRCqfVCxwfHx8fH4OCLi4uGr6rzF7UWrAMk9aZ2bPiTrh/7/7Tx8kzYbg8Y+zJoTK0tlsmv9TvrQXLML5cPgz4JQQa8Jqlfu8ve3/FV967/xT/ytbxGL5yEj+AwwCt+Wjnra1rq2vBytLiy+N8ND367iTlXwSgQQP3aFRf/Wh6dO/gKeQpt66tXljoaTZxHs96sr/7x9f/c/wvNnuGQwoJlBfPHk51Sz3z7/7hdYsnVk8URf1+f3Nz083XFcBdjqOAlaP8DjbGoobZTc26V/8J1W3vq4IgSLvcHu/LZSaYkRne+rjqglf+OFXPZPDsFytpBd8X/nFubi7Xk5/Pc8MV+MtgnX8MTLgZS/xGkrwd46wgoJ7GDQF3EQdj7P79+7lEdG9vbzgcmocnMlvXVnM1m9i6tso/gnj0nwBxx+kpgwesRWBndOvaKmRAlvo9CLDvHTw9PT3928E/t7mRkcC/j7/f2lyFnz/78u+PpkcX+j3rByYfJ/9AvhsdPE6OoM51abG3tbm6tak8txq+O/nvk8NnUDv7+uaq8C2ZLPV7+PokSR4nzwaDYOvaKr4AQpK1YHl7eJV/14WF3tJij8+2OlunlL/sHeAu4mA595ZspZQfTY8m8YPUGgTNW+SiNZOFtFxiW6nR8G50cHN0FWpe2KzWG4o4IP8/OTt/zM3Vn1rVlmrKLEDmqAQVk/jBN9OHa8GKHPPeHu8LlwfWBGNAR+GGQE2Fw+5GVIHCZ1k7DLN3gnYMb31cLO1XAFgRzM3NPU6OXru8DGqicjrYJbUpydnvXcEUqa0vNVyFQTXtzdFVw4uK7yQAl4Gz/0FWY+OGgNPtWMPhTNa3rws4oK8MxOajhrOXrgxW4AbG2m1nds8rg5XZv3TjbnRwenoq5xSg56hwJ0A7X/O2VyxNF0zerg83IJ0hdPFJRZAMoaMfpngEs5zJfB+h/8iVwQoU2uvfZQsYNOfmu0riNOIwyY/WyvQiPCHN41WIO/jO+l5mrOkb3vDyAa+s+tGq2ebE7800qvKtj+SPguWYPKKBmT3MvZTMA01ZpAD1KquvlWqws+Og876XXyOktjuvmsx+3FBBw9+0aF11cPNgVT7EO5ynO6V9PJuJ2p1wX2szW5m1Djm6cT13QsejarDaGzcEahRx1E01eEA7DO1VqaZDIeioWkdSjyEX1uUDmjAyKcGZOsZZcySpO9AmyDX1QkGKR9WoTxdiQ5wKB1OHi3VWDQAaUuqvLX3yT3AKVFpqmUs1NJsdVsrk4Xgwbaz/V/OSlype5q2YBXjhkBsg850cC3x4SZqSE0U8CEcQBIJG1F81AJMwQTPoXM50VC0fJhjudOQqkxc+P1dJm2a5hCVtxbZmUDiwwEf4b/KVimrK9c/jQTh2dnb4JFATz1omj6ZHqcNBVDNWVLeWly6kAhNpdkylSif/k/EON0+gppLa/guRO32B67RqKWlWThRxLRzCWq6VqoFo2mrIpDpcIcHp5TGIqNIlVSsI40IMefoJy7kcY2rhwGWL8LFuApCG3gI+haOhpywvQvShTzoKpg/9HMm86I2bmqPK3NZlVotH5RCDB2/sXD5UvouPQGq7STeq0bicKOJNODqiGoj5aCg+8cGPeqr6OtaW85veoigfhVOM8nBMuecz/JBrwaIRDhlnyY7G5UQR18LBFPnRjgDRh4nPEnuU4m98pe5YiclpxRqgCzqlOleqo+LbjuIvzYXD2Xlu9LPTmwGsoeerJOAKN2n/K08bE7r4OMMwlZDaxVOYfgQSIAuBoBRw5xc4VHgjjo9StbzXt8J3sx1b8wZfmXiIOBhjURSBT66eHZy9o9kidR93qB7squ3SVARfuawUefMjwimCnh3CKknTcFR1hp31Im7uIgXwE3GMRqPRaATyEccxtBRsdORmEb2xwnHcIfccVd3kqmc7+Mcg6YuvLBxTILLuZH7g9nCDT0PKcYcz1WhQMZsKn7Uq2H80SRJIfJBqMK7SVPUAd6wdhqV9uP5SjYbk1RCbD5WUD0Nf/FqwvHn5VfwjKtfZyU+OVAMu+MYZNwT8LFVSgQCks3lTFaoWOIZrFmce6szuASZ7uoybw5IKngeT1Q1vQoXtPEiOyvsyLqeltCOyrpFwAGCkY4xhS3QCwdsGnVGZTb3gdnU8RigVLHIzhF8csdnapHDD0fF4/D37xZ93f8+/AJTF5clpqE9UpnbCAUA4p0+gRlHUcWWRu3vJNwDvBHHZODOVwtu6TBGJGPZke3L47KvoUzkZ6azHEtL0nChSU+FAoihKkoQx1tC6OJfwyxm8H4R71ZcZJO/AmkwMdRCloQ53bJsu2no18pHBBCqMgBsOh6PRqOl74BUhTIrG5Qx/r6a2DixPpiLM0r0Z3QNNMJQM90N29bTsoq27cACDwQDOeBRFMN16Z2fH90HVGhARlA+Bwmt71UaP4faq3vmGOx0qccklGS57hZrQrAZfmdR9qZIKrl8ogaons5rDceJD1XOUccUpqmaiN65vGPYTSu1F4Hep0txiNhXNiDgEBAMIrF98H1TtMKkBgwHXbhIfd6MD+ZdyZa28nOEXVib5YO/7RzJxHHvPsNilkRGHABlAUpGXFZll9RXF9vC9sLuR6fLkoxL5kIq18NkebnwVffqb0Z/4XzrbT2lTThRpg3AAZACpiNvj/SuD3BWuCO5rGO59Zg5qKLanK3TxORvjvMwiVxF2tca4IdAe4QBkA0gr9d4lQvdgB12/9IFPgWbFr5z+2GPfPZ97VfWC6qKtOmwDV0FNhQO2ThhjhU86JFCTJKEMSElSi+5sdT8vRt4Fi6YZR6Xp4fblRJGaCgdQXq0hUCT5QFTdtPRoVgcOYpBUci1YVMJRaVa4rYsUoJG7KuYIBhDqACIoRZkmPcInuFEQvsitpJes6hKVlhk3BFouHEhqBxDfB+Ufw4jjTpjdsgwVRFVWXxihf2J5E6qD7eeW+URlPAvH4eHhw4cP8Y+9Xu+NN96o7uvIAFKAXAUmVoIOw56j+mNQHbabWtgwDFuZE0U8C8cPP/zw/Plz/ONPP/3k4Eth/QIBiNA5mbZgZPTLGVuzEYQKvUyxUB0VrpjkkMSZTbYFDb4y8Swc61z8dmcAAAZDSURBVOvr6+vrvr4d1i+QxIL1C2t1eFkAVXNQKyuR1DVIMTJ9ZWvB8vtOyoLb0eArk5rmOHA7Fn6oNOqDAAT+v5MkiaKo4wlUAStZz+Gtj+UPsaI+JhYMGNFQ/rtMaHdOFKn1dqwXVB1AiDJo5kgKP5h8FJbM62figVf1o523nLmwWmzcECDhSIcMINYxdF6gFggRCj8X0mQWN+9wdyYcbfWJypBwZEAjYGyRt+coAvd/GaOqm/u5U5n1muY46oPGANL6vXq73BxdzSschgNT6kDXLgYSDiNkA0gQBC02FJdE5aEwtHs2SC+QjuREERKOHPAGkDAMgyCYTqfdecjw6F1hqr3V4S2dJaSJegF0cCeOhKMIsgGkIwlUvlQk7x3+aKr0rfuqlLNCR4wbAiQcxeENIB2poOMbqedF7lTcaL1AurZIAUg4ysKvXyAA6U5qPReYGS2sF3wbDvN455XTH8ETXAVdy4kitB1rGTKAqLgT7pdMYaS2FMpEbsZhsd9Xd4wbAiQcVSEYQLrjKawUlQNVAy8cN67/+uboqq2D6fL/KQlHtaCBPUmSbj6arHN7vP/kMHffwNFoZHe/pt0NvjL5+QcffOD7GNrMYDDY3Nzs9/v9fj8MQ9bJ9bBdLvR79w6emr9+nv24Pdz43ei3dg9jb29vOBwuLi7a/dimQMlRF2g6gBAFMDeSbQ83vpn+w/oBdDYnitBSxQM0AiYvQpsfxpg+S8qPjKwiE9HZnChCEYcHDA0gnSqakoHJb/Cz4DfT5EcdtPkaj8c085yEwxt6A0gHXcxsNl92bm6O5TenuukMSIsUgITDP1hBF8dxGIYQgHTHxQzhAyyZDfdKBRPqa5eXt4fKWfZ2Bz530ycqQ8JRF/gRMCAfLa6g49caBXZJ+XwH5jIc0M0wMBUSjtrR7hEw2PWv5Oc4a1nOYzd4aTS0q1Jr+BnabZKPkpi0DkRs7YB0PFct8DPfB0DogOwpXPdvv/32eDyG5FzHcV9QSzlRAYo4mgRV0BXASsRBxg0BijiaxGAw2N3dxQAkiiIMQHASDWGdLkxmywslR71xcnIyHo+Pj4/7/f577713/vx58/cKCVTGGF3ZFdHNBl+ZUMThjclkcu7cuQ8//PDcuXOTyaTAJ4xGo93dXZCMOI7BW03wTKfTkl18yLiRCkUc3vj666/feeedhYWFN99885NPPin8ObwBhCroBJIkKSMclBNVQcLhjRcvXqysrDDGLl68+OLFi/If2NkWytURhiHlRFOhpUrbgAQqRNeQQPV9RE2FcqIaSDi8MT8/f3R0xBj79ttv5+fn7X44GUBKAjlRCtlUkHB449KlS59//vnJyckXX3xx6dKlir4F5GM4HMZxzAcgtH2rh3KiesgA5g3Yjj05OVlYWNjd3V1YWHDwpbCDGwRBRzIgxbr4dLkLsSEkHF0EWyi3fv+lmASQTzQT2lXpInIHEHq6ItTgywQSju7SBQNI3kJ4Mm4YQsJBkAHk/1BO1BDaVSFeQgYQavBlDgkHcQaVASSKonZLCRk3ckFLFSIdfv0CM+javdFAi5RckHAQOoQEqmoETNOhnGheaKlCGIHrlziO22dgD8OQOm7kgiIOIgetNIBQMVsBSDiI3LTJAEINvopBlnOiLLWdoW3iN6ehB8WgHAdRFpUBpP47uJQTLQxFHIRlsACXMeZ3CZAZcVAxW2Eo4iAsgx1AWL0dqFTMVgZKjhKVUHMDCC1SSkIRB1Et9TSAkE+0JBRxEC4wN4A4iAWomK08JByEO0wMIA5igbxNOggZEg7CA6oOIHbDDZjOLfyScqJWIOEgvAEBCHg3IYFqNxZIkkTQIMqJ2oKSo4Rn+A4gjLFKE6hUzGYLEg6iLqhGwNiCitksQksVol5UZAChYja7UMRB1BS7BhAybtiFIg6i1ljpAEI5UeuQcBANQG8AyaxVC8OQjBt2oepYwgM48rrY/cx3AIHfpIYhICg0CLYKSDgIb5Ssaod8JyQvZF0AvQiCII5jyolah5KjRFNRjYDhoZxoRZBwEI1HZQABMzvlRKuAkqNES5ATqIxSG5VBEQfRNiAACYKAdlKqg4SDaCcUa1QK7aoQHsDtWIBCg8ZBwkEQRG5oqUIQRG5IOAiCyM3/AL8Ilv5eeNIHAAAAAElFTkSuQmCC"/>
          <p:cNvSpPr>
            <a:spLocks noChangeAspect="1" noChangeArrowheads="1"/>
          </p:cNvSpPr>
          <p:nvPr/>
        </p:nvSpPr>
        <p:spPr bwMode="auto">
          <a:xfrm>
            <a:off x="155575" y="-18049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5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307975" y="-16525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7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460375" y="-15001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9" descr="data:image/png;base64,iVBORw0KGgoAAAANSUhEUgAAAWgAAAGLCAIAAABlV5+uAAAAA3NCSVQICAjb4U/gAAAACXBIWXMAAA7EAAAOxAGVKw4bAAAgAElEQVR4nO29X4gk15UnfGuYVYMbSXbbEgxVZjyIinyYrobGoGp2B5Y17CxDZ4Kne2DpbD4wy0AK+6NBVX6YHu2yC7vu0kvmgFlwFwz7sNCpHbBkQ4Yw3z7YLCyLSozH0Ck/ZPYYa3EWA227PVZbA60ZqO/hVJw6ef+ce+6Nv5kVP4Sozoy4cTMi7rnnz++cs3FycqJatGjRIgS/VfcEWrRosXr47bon0OIUg8EA/jg8PKx3Ji1aeNFqHE3B4eFhKzJarApawdGiRYtgtIKjRYsWwWgFxwpjMpnMZrO6Z9HiPKJ1jq4kZrPZaDRSSiVJMhqNkgydTqfuqbU4F2gFx+phMpnM5/PDw8PBYLC/v6+Ums1m8/k8TVOQJt1uVynV6/VqnmiL9cVGSwBrCDAcC7BGWGazWZqmSZKAUBgMBtbDJpOJUipNU5UJkVYZaVEsWsGxMphMJmmadrtdVCVcgkM7Syk1n8/n83lr0bQoCq2pshoYDodJkoD6EARqsLQWTYui0AqOpgP8oHt7e51OB9SHaHQ6HaprwGhgIrXKSIsgtKZKozEcDpVS4AE1ITFVhABlhFo0qlVGWrjRahwNBVU0XMckSTKbzQrREagyAkJEZcpIa9G0MNFqHE0EBFxdigY9TJW/pGmMprVoWgBawdEsQMBVuc0TimoEB0Vr0bQAtKZKgwCKhlIKFmQD0Vo0LQCt4GgKIOC6v7+fM3RSGVCIgLBoYzTnCq3gqB8SP2jzAeID/k8JI61Fs5ZoBUfNgIDrmpXwaS2atUcrOGqDS9ForIMjDq1Fs5Zooyr1QBhw9Q6iVnn3pjEa1SojK4VW46gaGHBdM80iAgwFvk3qbThajaNSgNTodruwx+bcXVdd42DQJvU2HK3GUR1o4gkIjhYutEm9DUercVSBkgKujMYxnS92kq0Cr9UctGWKmoBWcJQOPsM1DxjBMU6P+t3dwq/YNLQWTV1oBUeJQI9GSa+yS3CM06NxepTev1PGRRuLNkZTJVofR1mAgGt5UkMplSQJaOxWrLG1YkUbo6kSrcZRPGjAtewdz1rLp/vaN5VS/e7uebBWJDAtGtUqI/nQahwFA80TlTnw6sJ0vlCqFRxK2WI0qqXA50MrOIqE5geF8GHFGKdH8Md0fhw9yHS+UEqtpaXTUuALQSs4ioE14Fp76lp0bAWEzloKDg1tUm8cWsFRABqV4QrKAvk7TnAspvPj8+YiaZN65WgFRy6UHXCNALVQoq2VPGbOeqC1aHicU8Hx5MmT4XD4y1/+8rOf/ezXv/71z3zmMxGDQGu1igvw8NYHVTckx7suEX3uuqK1aDScU8ExHo9ffPHF/f39v/zLvxyPx1/72teCTscerkqpircd3vooVlPIGZdZV7nTWjTq3AqOn/zkJ1/96lcvXbr05S9/+Vvf+lbQudQ8qTjgOk6PeNFQrMaRMy5zHuLB59aiOaeC49mzZ1tbW0qpz3/+88+ePZOfqAVcI5q55gcjC6xLPQ+FNPrc6fz4HDpKzo9Fc04FRwSsAdeK3wPQBVw7ualuZJ8fyxc/qhsR55qTOW+0dwqvRbPSysg5FRwXLlxYLBbb29s/+9nPLly44D0eEk8aE3C17+Suz/P4GnIyQaLlzprBatFQZWTlhMhv1T2BevDKK6985zvfefLkyXe/+91XXnmFOXI2m5WXFx8EqlBoeoF5APPV3dHbzFXMkR/OnMN6B7HOMwjMj1pd9Hq9Xq+3v79/eHiI2QmDwWAwGEwmk5VorHNONY5+vz8cDt94441Lly796Z/+qeuwCjJc5fC6DJgD6M7PHmZZpdP54kqnHq0BeGjrrbOsaFLvORUcly5d+sY3vsEfA4pGcx6bpnGABdHtdieTSa/X43dmdIugl8S6Gh2+1WAfJ1U0Hkzeu927FjoCXvo8hGYoqHu1yRbNORUcPNAPqurOcKXQFrC2+LVvd5LNnWTLFVh1beNW6fPBozDBUaBxkd/SWWk0ufBqKzh0aIkn1WS4en2Q5mrUFn+Wz7rZ7+6CyIB6HKDtQ02wfncXlqLrcoW4V7VB3nr3/WiNIxvw/IZmEE2zaFrBcYZ6M1z55WEuaW0x7yRbB3s3zRN3kq2dZAuO1PLftMsFaQrMbG0yLmblP5i8l52+5m6OCNRu0bSC4xT1BlxBCrCCw+62xL8lGoGW/2YIDqdJogkpUFvcgkMfJ27l4zj53RzrrbPUYtG0guMs8aTegKsve83utnw+5BJW96r1W+u5hmVkma07Thy88tG3kp+Benf0zjkp3VyZRXPeBUcTAq64YkM3xnF6NLj+e8y3hmjg81x096pLQwn1WeaMy6h8KgPwUB7Oagsq1wjeolE5lJFzLTiGw2ET+KBEJ7er9MxCnc6Pd5JN2+d+FwaVLPgthGPAjdrv7oJjVRGtAY+0xlldUw1d+dps87g5kPx+DgUHRbGFV8+p4EA/aC1lQTXgIongd0/nCxQcy4LgWCvhZXM9LFkQZlV0dKxCaMY1jvlDbF+FrXwz9hzt5njr3ffjTlxj5E/qPY+Co1GV/pTus7TszIzG8XTjZTzRVAroaNaALv4NMsJ1FfotjmPGWX0yRV/57qgwN9UgMLNtgYhI6j1fuSqz2WwwGHS7XZoX36jUgIgV8kxdVMtp7FbtwDpyBMNKE3PLX3Eah/HJgknnNT+MSJlxDRUNPs1nPdDpdLQ8GqWUmUdzjgQHVPo7PDxsCGkXoC1dcyVrn/S7uzvJJvVrfLIBgmOhCKNcO7coNqfpemD+qcFM2Gf4Zt5LC0GHKiLj7nxVGAEh0uv1Dg8PUUMfDAbD4fBcmCpMwBU0sUbBaq0gJVQpNU5PWRvj9AgtFJdyAaOFUkKRaWrMzel6oMsSPKwqy1JzXdo6gSA1hEexmbV8ms95ABgs0BBv/QUHX4i8VO1D8pKZ26DpRzzYu2Edp9/dnUweq2UVQwuywGh8xr1G0KDuDO26ptZA/4kRGTwYyKwg4ISuX5eACE2ZMYfKWQM1i86caxoreECSJFlzwVFvKY27o3dca56B9n6HLjbT9oGoKnOuliyH2XGSRYLCpd/ddQU+zK+YQupyGedFsTlyWWmi85WtS0Hbm66tjwP8oPP5vF4+aJDZT86S6ti9Xi9N0+UkFGvYVTQHzWGpnYjJI8uDx5j9QW5U71dyn0i0KCmkgDPFKhYoGo1GuJrWU3AMh0PwgyZJMpvNapkD9VaGn8vFNUOjlXdH78ivi4wvc9ii4jLKrSLxowXJghI6RRSJlfOzDodDKDQBWDfBAZX+MOCaJAkw5KrHco6W6xj7VzxVVHvnnqlPCacEHtZ+dze9fweiM9rl0GFpnUmQl4H5Ceyv4/Nl7DXcrQMWGJpRbkkXB3D65BykSsCaAodgmqa9Xm+tfBxm4kmNlU4IC8vpKeA1C6bWDnUNAI+DRxbEhaDMkSJ+B+EyYF50JjQjcdBohFdl0N4hxIPTkCT1FhiaUSXUE2KCTQ3EZDIxiaRronHQksINoWngm+F67XhGk+t084WTCA7lzoJHpjm/b4cyzSM0jul8AdrQwd5NzT2c3r9zsHfD9PK6qiLH8eKFE86pLKyW1IAwynoyR9HZ29huN95qGib4QuH0QyCARUxACBBwQe5MZvKMlKGhXBPwrTAEw9t6rq8cxxfGf9dOb761AivLGl5YecEBftDmKBoALQARHXpwMUHxQ+HLZyNu6eBDPL6UfDv3XLjq8rsezDvjPsX5rZVRXrh2UHiApjxg8BUxmUxWPhxrJp40FtY1iVmbO8km6OGokMPnfEJqRiuQvnx8yJY98dicv0kzs/6TUUaY08nn0kCyZDTvt/KwUf6wboEoKYOGOkRNrKrgAEVDVd4sXgghmQJNenRAgEIOEgTPsmr+3ldQS2mhm7O1NodrHBpM6Xd3D/ZupPfv7CRbEJoxT9cGFyanOay5ADXHZR/R+BEDTbljZpUHWhG2QgYsQ3OxOkQpVi+qQinkw+FwNptVKTuEkQIzcmnGVvhidpDJ3n3NGU1Q7kgkjoA1ikFrMHUZOhQzmel8YaXAgtPh4WxBf69pFmEFHV9FoqXxwdxjbjhj9UBcBv7/YPLewd5NuFdwiiMNx8IoD83x8aLwRV6G1ACHqFWRh6ilWjmNAzJcUYOqhabh3UKL4ixqxoU1q0VyOqwEkFMRYQg6iBVXOktOTWbkIEpLKOkWP8G4DJ0zVIGnWpL1ci4tphAIXcURYxY4T8YhqpSaz+ew9FZGcFgDrpDzW+U0JNSdIGb08onOpPUIS1tbsYwSHv2LJGCUEf4ScGIoK9+bzGKGZuhVhGIu7ttQ0e9FGR4TyitnsBqCo1EB1+hSdKHrM3T305waank9oJZuXkvy+goFDSPggjQ1gZAtNjoT4WEJ+7aM4GvhY2q8cgYrIDiaE3C1hkVNxHn7KT9ScjwF+FOpNg4ShIZsTV2JCZryk5+etnS1HiY1RkyfpVxTC7rDEkFvVe7y7OdC5SLPJahbtBDVgw+jKBKLVQ0XHE0LuOan7sitFfklNk9+rOnemjbuJaEyEsoVN3EHUJ3LAxYwxJ7B4WIVc9apCmFzlPhvo8QMNMWcN+NGO6AE3nqRblHIBZXvzc2NqtTbWs0Kmn7iPcb97a4t4UJPbJG/Fr+bXIWG9csDQtLHFjPt8WmpDm7CO8lmev+OJingb7M9Aj+U1bmgsqyZ6VIhdd1G006UaxxMGMU1bbwtNDSjlBqnSovOuCBXkfKgMoeoFU3UOMAPCoWG6p7LEiQpkhLT11T18+icDJ894ybwSfr+CdPIbhyb2xu/pHxzfkq+HJ/gsIj1cgd7N83QjMqiM1niDJdKl8cr5EWxsknoEKVLsnGCAwOuTZMaGoRGvkk9Gp8WCnX6Qa2KLgPskEDPEkoia5TXNTG1LPJM34FXexeCXxU+nc4SFgnNuPPOFsQc3z0r1P0chALdonKHKMZiVeGCY5Ah7vSmZbhSmA4C3hUPJEtgWGqWvLlcg14yM3qiJcjKnQXmt3zXSE1Ll7++8iCId0ze2eli1pu+Z/zcNkj8Og9i5VqP9x5TIFvU6xB1oWDBQcuoBwH9oGirYzOYxsL18EilnC36oUZAIluTrl0zrxoMq7kVIUEWT4x4q6jPEgnvAGvFwGzmAeVthG8/H30wFTpG0nn1FHlsSK4AmhOQ021ckITbIkwVL6+cQSOco9bWak1TOqwvk2m3e7uiL7sAd5XtPeBNYrwouBUnk8l09iNFusAG6bE7ySbUIjcnCYLp5OT0Q1OC4E/g54xj2tjcduo3M4haLqf+YPIeuG8fTI6AMzY97QhhGlnHvD7FfG6l/JvwckNRVZQLd9MXW4hblOGVW0Fjsap2wYE9XGsUE8K8A+uT9vZAxzJWwgG9X6nl5QrYSTZNrlceIAHE131WZGFBPMXM0JNrHIoEcayieSfZenP/tL7Z9LQjRPBOzsAqd7wDmokzikRt+NwZbZCIOTOICKNoiDRVHj169FcE3/ve9yIGaUJrNQmFnIFgm+WU3rhEA3SvRPDQraO5PtS+stYclWnjC7XsPXG5Lb2T9y5dvqCZnGhvPiYvrOk2YKIy0Rk+cxcNOpex5pozD7PQRigiBcdvfvObXxA8efIk6HSaeBI3gQLB8CARrkfiZSXyg+egSJ++TEIyKw9tkVh9q/nEK6eqLH/uvEoQ058PlPJzYEaTB3SEAPHBqht69C2/OhntEKWIFBxXr179GsHt27fl504mk9Fo1JDEk0wnj38YQVkVGgeBj4aC5w+coK665HEzN0p1+JVhng+unWINQlsvF8SyzxnE4S+tYXnCOsXWWjunEAWQPz2/1Ih2iEJxc/xnKeFY+ocGUDRUY3yfmh7oPixSa9DWVZC73qzZC8EU+Ce8u3HGjhaX0UgfoYkb+BVKOjDplU2CKJ8MYmCeOE6PrJqIl55nPgiXyWAVedaZ2CetTyCSzyJ50N45uCoPR6Bg5ygTi6V+0Pl8XnEBHi94t3m0IxMHdwVQGPh8Zv5ME+/ITN9GhNcBDKOh84/OivaOtbanVss/k0oxE6ZXOIIJMl3uwo0zH6dHB3s3x0YrBlP1yMSr3nNXMufMdBUVAfJqgvzt0pDfIUpRUVRFC7hCAZ7aBYcm0Q/2IpsJj9Mjbdlo48PrspNsBfU0sr5h1oAfJY/KB2cmrB3JT9skU2hXoeKJWdVwWPe1b3qmvjS+JSrhJdHTykbmHLSQh22EBR2Hv2h0JNVKL8bXDB3AmrBjMBqNojO/ZrOZRqoqnXJuzXCtvgCPF3yeBX+u5MlF6AWMXk0RITXM+bC2mGfmDA9F4haVxy80Sec6ODTEY70Q2InmbO+O3o62U4IsSvMqOCszGRqJha5LyHnlVpiJY+UKjiYEXOWQPNedZPPe6zcgx0krBezgR50N7lsVm7B102FNp0NRSQqa6c64aT945MlnUcatY0QeHyWVh0jpwV6GqHVuEtj0O0sSkHDaQSEwid+NviqZd8niqSkkjKKhLFMFDKokSZoQcHWBMbYpkMaD0fjsyKVSwN7dlXm9IKuFDouG9DhdmlscnRwGz5JlzlY1pvAXmDTlyhZhTwkuJqAMeRoxgm980T2Rh0gZ20eiTJnuEvN1Nc3P0EIbQpSicTSq0l8QrCnbkKhGmxho38IfHzw6Xl4zFjqQ67rmV6CRIhkcqZz+37A8CFbuhdFopIZunnF8U9C8Lm9vLm+/S+NQRcwd7ND5bBiUsapg5lCmInB520msMqdh5QF6b4ipD1ph/jqTDm89xTsf7/tQlENUi8WqMjSO5jC7eLgc8mYEQV4InzrMigqg0LczdG1bx4QBGY+mHLDpCavsKC70cBbjgP9P54u7o3em8+ODvZuogrFrb5FVSDpNY4ERxD/EojWEei5or2y1ZKHoIX+rx5QIdJEKkynCnEc/j0OUR5EaB/hB6zVPQrzWlmcjpCfa3tqwq7vG5AnFoRoHu4YttnooJOfSW8qHWkEGaRYZ/mTNhjfMQEh+OyNiyr3duFDl9DA6t37WpIpqc9RhqdjHGqTpUHeJV7jkdIjyKExwQEnhnAT4/JgG5oaakL0xlrcWJyAfxxxE2yRNF2bgmP5MmWLB+D6Z9HzlDltqn6OPyXUVfib8pUOd0NOzHGL7to/iw9R9NJsrXGbpkk5DgQ5RMxarChEckHgCAdderwedGesCT+Km4O1t+elee9UFl4bvZT26gHEZ6ynmC8pkytEB+Yu6Ih1BM3ed6B7Qc5Wg5COHGIp0smrBDuUzdTUjNOjtdU0yT6ENE9YinnkFh9ZarQnI6VcXu8TsVAX4ltldofwv6OTYZRpeNdfaFgK6RvZJ61kcE0cOzfIyNnxdlEjkJhzjq9xl4bm7BwymlriP1Lf6KVtXVYM1XivkmzhOD8hgsKJAXjmDeMFhba1WL+RmQhBfwDGCM4QZZALAUqdJKKFrmxx8Nh++HCaCp2ni1bE+GDgRrMco910VhnvdStzSP11CmVEiTA8uT1GjV4RzJW2rcWR+/nSG2pyD3KJ0HESxvHIGkYKDCbh2u93JZJJ7YjGQ63v845FQD3EQ66YRkdtivvehzhrrpr2sccRwQLRQNM7q1vVXtVas/K++df1V/iq841NyFW2GAFj5Jycny95K+6uCsRtQ3Jhes9bT4dFrwpSnri9/out35tX5t6sMP6MZi1VxgoNvrdYQOnlOF6mEgs04I/jkDgi+esOWEetc4jXMCZwVmB70zY72tmJMxDqINn/m3uK5sObN09GO20k2rX50GsQxZyj8IcITrXQSEBYYpoHfQifDxJjLYIi6ECY4mtZaTYPcNR3kPMt5mK2grsfh5/WZMzBdnnI6g200KenIa/3xPg6XnaLNQXJPNAHkSvqwlheM4MuYb50wdGV6xzCmq1maZkEWc/xiHaJeBAgOUDSanHgi9w7Qb1HG0wcznR9bWaSmZstcBYbFfYPWvxj7OsVaOewS5OePa2+nWXwI//Z6MSNgHYeRAtbDlGwXKWR7MCkn1jnkBxP3rcYhSiESHOAHbXjiiQnva4GMbLXspISQRM6nnkkifetY9oM6k7u8V6fy7rmTj/HzaIlDRt5a9lw4ozySANCt6696K2sqWbxAcgCZj13AkQPCMtO8MMVWOJcnRhEu1SGqFTdH+AUHBFxLmFLBsFqMriM1Yp8VVtVa/hr5VJ6lFyvINlZZTwPI++53d19SHy47F/P6d3CEg70bGxsbrllJJNRb776vGQWo2ZnShA9UZSRrPYHFPFKyYoWrWhie1440TZ6sYhBfmtjOgsu+td+cg9H96omXXK4KzXCFvyubVlGY2srVmPKiv9zEgLo/45xk1nPNcRgtlwf0DcGfliQJJEGGTpKZG/6Nv8Jlu3kp3kjNxjo03ddOozzp/TsPZ4u33j2aOjKMKSDbEP6GEfgr8vBaPWaFCyadxOXphCeVVUJT3ipB2q+gb69V0n3u5Kfdbq9674FT49ACrlDvr8KJFYOcrOqiQjPM1hEXKNXePKioVpSXQbsQ/h2UcLH87TFtbacdfKWzRc03FyRZtsp9PzX9UaxunE6V0vaUUlpTPjNAA3LnYO8muLQ0io0kJJ9FdnWXOcXnTn76kXr5h49+JfktcXD1frcLDmvAtaQ0OwbWWtIu5CQOW31p3l3FN6Y9HGDE+WPEE09gLQNMWWCJXUb+6fE+eFEEf0+ikiyISmj5gdTgdZM1dJslyERiYv/g2Ppk42Kpj95V4tMuOObz+Xw+Hw6Hk8mE6sAVo5A7IjR3XcGIPDoLnAvsTNfWPfUVwug7OiQo/c0u0oFPwSenwaWFcQdAXIxDmGUrHF9It5fcVWuFQeX2j/q0M7uWqv3zuZOPX1CPf7Hxe97plQSnqXJ4eAgelzRNB4NBXRIkp60RNIKVPSGMyaMqi7Vt4HNUmphQMT8sdZT0s7ZgdBw4Pa7yqARwFYaczs+fP0bzIDAGCw7lFWReyO0UU1Owuq5c2i6VAhmpz0MqN+nIVp30JfUhlRrlbRsu2AUH0MY7nU6v19vf3wcjpWIJInePew/z3la6OcgpTxToxIJY5pv7Z2Fd4SQdE3NuZWTCuV4a1GVcQVOtsplwkgBwZ/LsUkrWZC6EsjhaD6WrV5F4tktaCaniDCNO23XkkXJNJ9Vu2udOfvpz9QXJVHPCFYtV8gpgyC2B6OxoNEqSJEmSCjgn1shIEMa+1gd43x9M3qPRR/zW7H5uXsJaAHInOV62JjimuXBkMya6k+wq9dOgYWkJVetsKfJwT5Wjayz5JKxsmkY5v3X9VXhkD2eeNg5Kqbujd8xUPaHkxUQB7b7x3g3tn96nP50vpnO9W8p0foydq//n5K+63dd++OjvJaOVh+BcFdRBQBQNBgNwhZQwt1Pk93WFuEgt5TyEgY8Hk/fMaeTnVtJN0oU4XUbYVyUPbPoFp9AxPxN8HFm04gYKI0yZeXP/pqbiWTGdL/KE2M1Jxt00rKtgllBhqOjgEAVvJXV7VW+q2DWOXq83GAx4baLT6YAtA3RXaPjY7XaLIszT0IZX6ZCwdPiingDXlqVpIhl/Sc+J8O54JtPcC693PRpTWS8yFy5vb25s+O88bQTnjXx5R8OHGB1EMyVmiBdMTz4MfRzA3Fv+ZAuECL4brjGRIUpf5n53F4qtBk1DiPl87jJVCqgABuLj8PCwPFdI6F5tUvRyEzpONZGsr8pNfN6YhGKYOMEedRfMuEwEzLoSRlQ4WCE62PNv8sLApwrkm/PeH7MAh2s+QU8kzv9FocmsKSkX1nc3RlE+XnlOW94Fpt2i1MchREmuEB8Lk7JrNpGIrQiLRqK2MPjg0bG5V1D0u7vj9FS+eAmjPFwNQeNcJNokYQQzQBAhNUC98p4o2Z8lXiQK1zjUecFci/mnfAJevix/Il6dz3vAs/5u9r9x8+ffsWrg1Dhy1uPJ6Qox3yEmCAcPD1NRNYcfyhGX1BAuRe10l2EptNitwNxZraRgNtpxUF9VDfgz8Q8ttyViCY0FhdfRfLMy1umUprZmC+Zhyrix+HlEcZD8PB0AZtDIa4WZcOl9/3PyP7DQRvXuDCs4UwWMjpwWBxoymgThh/VShimQQ0FiovqqLpwPYhKHzeUXZWEthXUlXOxo8LRIxSr82YlnLzrTqEUYNvamHaJZJFBzCs58tY4AflbaG4H2Z5DMzchFsPyu508eJ0kHTYbKIilMLFbxgqPb7RZIM9ckSIQrxPWYTVXCmg7gcKcFmbiceaz5LyNeSisNVP6iRBQlDyLLmIAwYZ/0i2MOFhbyYelkW8qhe0pWIH8WBmvkVoDLdBXG+Mz3xMorv6A+/j+PPtFOrzEQC3AKDsibUiV0nXTxyqghUyD7m99egpQCjc8zJcV+TAslTvMXhn5d8HKxg1yDEkuErjSGHioUo0VFnfkjGReJdw4IkwmKns4glhefjaLxymuXFwin4KgmHZZKEEUMGYd30F6Vy3akJXtCmHrADut0qmsWimS9uTJQlJjn7p2eOVvTNegj3Qb4Ptn02WOXNgSKklxiMrl23mkYl7a4vXAO/ayznHXmWpgc/xbGhmzPQp/2C+rxR+pl+m1+I6solNJ0OgJQ4hgNmc2TH3/u5KfPnzzWDhPvBmePkE9M5h8zU+IR/nCp394FSUdGXwbPsMwPPoQZBznDza3YH6Mrx6spSGYrEbWmjUY9rBhi580WcxDvc6dH0kFMOQIp859sXMTj+Te5cFiLmyM4waGVh6kGnU7nC52rxxu/D7J28+THmyc/fv7kMXDmhL1dATnpOpe3N7M+9XrPJPMqVt8BAwH1uCJTNs8r2F+q0upJ+pRk2XqvyNwQysSjn7vaMrguZwoL6y0yuXxBFhnvlNGkBo4vGbwaeARHLcV74CZ+snHx6cbLxxu/f7zx+0qpF9RjkCDfnnxfMMKpyPBxwLnHjHFEGuDYSTY1annc43S9izmHrR6oR+89bqsAACAASURBVDChGXX6LJwSSm6nSMwxzbhwmTbmUHdHb5u3XfIgMIFVKIVdrWTB0/yV65d3kq0/6X1Jiy57TZsq0RRThcfTjZd/sfF7IEHSdOJlheAtZpr9KtlbaI481TvuBLtOUHnx+RcCehFSSFI2GORhIpjIYi43vHz8QowmZO4Ij1+eQLxPOo+gvzt6G2O6X9z+9P+d/wgYon22Mm6p1oq10TRFMzUO5wsEEuRre/8hT4qdO6xrNkCxPBszzTw0eZQmm2s58t6rS5AzmVWrcs5AslrAn+0N9/CDmHQ4BgV6bcQOC91DESR8oekv/D0ajfb3900quny0QuCqGIjgBEdddUYlGWsmrwxZIXL/AvWHHezdwI7N1DFmtUpyCnsYx7uihG9tGezjkFCOqNaJZBwmIQBIpZQ2Yj0sZzDbNaAX9Irm9CBsxIgSvEXD4XBvb0+dBqE8ZYrrNWZ/WykFia2qjqqicaBKLybpqixBZj6fP69eeqYuar4lhPaYrfkaNNWljAwitIpJ1kPwPolZlen9O18ZvP47nT8oZM2E5n25WjcC3nr3/du9axJnMBvNXSh1tiAZnZGZiRBwLeYq3tOn801FEgiwisfUUd8cPmEaONYefDXxW0opTGxtArR7hBmoGqvP+nIAK+Rf9v6dIs5UM6aLp2sG5E6yaXYty+8HtcKkP8QRxvDvC+of5AKOd4JEkOK8IRXvOHx6rjAzLT9Vhw4eJ4VBktKuN/gVYwNC+NLKK49LXM4JPharvM7R6lvPU/oNXdhaGjuj+I3TI+pMVTZWiFUEWBM0c76LWJ8O/on178akl6o8jGciLqcupxPENg2PC6Pf3XWFRQ/2buD9YVR6KtMZCV6gzoVX2Uk2wXnJZ75LYJ35cycf05R5jR6S35gtA02Mqmgio29r7C7cXZ9uvAwxXWSFgAR57uRjLwNde3KxiusxdfJDLVKNWcSHKr3jW/8uFlT2mfCGh5S7FLjKtmhMeLEeRq/OZ9kWspZMtpWkViCdhvYHcy7wyn+n8wfkmILzM8tA4wRHUJaRCdfyRlYISJAX1OP/OvzPWorddL6wFubNnT+ib5XmD4x+OVBbeaY+FTeC/EKurwT+0WPlrq4Gp3vzRLCMWJwEv7y9yeTvmlNy/V751Ukyy8LkmCKAV05yFxZ0o6pFanhjscorOHq9XhM6P4Y8Lc/yBglCWCFnSbpa9gG9qDBHRvliuuURyZ8puye4oEt4HBAu7R1zPZjeWhKliX4exB5GQMmCPulcQWdoXs7FtpKx1M7WPB3KlALIEDUdKxLqcElixRuLVYVXACsJJSnhTzde3t9fCsd8Tn1qMnlsFncap0de/pLKVAl8F0EdGKdHhJd9Wois2Ec+To9yCg7w+UvWbRAg4qPULt+Ub2xr1Lo8gVyRDqXUdH4MOsuVztab+zdVJg3l2U988Eg7WJGb5lI3nj95bMb+rMxmuDkQo4GEwOrdpRqWwrHwhxlhmc1m1Xe11fBg8t7t3jXvYUEvFr6v4EDuvvZNKH8wGAySJHn+5FfY5UgiNZRBRoBSfWq5m1EZ8d3pfOGKPctHONi7eXf0tvyNPNi7gYxJAQc314ueM9KhlPrg0angoO72nWRrnEpJ5cIjAaabQzsX3jQ+ZT4Tu3QaELLZwsguz38pD7+tfPSNbrc7Go1UoRXMgzDO8lBlgoN7scx9Vbvvn2xc/ERd/EJy9Xe3P/PX8+9vnvxYKfURywqhJUKnWe1M5lmWoV7m33+0TVKCh7PF7d61fnf3weQ9xnywtqrRMM5alvCXu9IRaWpgHDmSOyLdZ6EObH6ez518/C+S537wSG/gqG17zFuE4kM+JTmY4uYIkXMUS4HV6+8oZMlBrhqGNkjoZMmL/sNHv7Km2EGSLoWZQau9YWZWaPTzzplFIi9pV8jlsmGl601CBmEar1FYS8BZZ1Kl9xFj8/8iee4j9ZJWiiWCr0G56gWCKW6OCPBxVNC0jYd3x5CQzWmUVymFAzIUo6cbLz9VSin1/MnjF9TjCyf/8Ex96pm6CIYMzCp7hKIq5LUYqOn9O/zGbo15H+zddMU4UQfkvZUfPPK3m1GOdFXzcjvJltdR7VVeEBUzMiGTGBii0Iqtn3VFsf78sV4SvUH8Ub/GUVeqG4LyKeTRDeXIEchz9zEcQ1khH85+pB2mXSIuCmBFHomD0cHQwRk9ZWrrhxwHzCv3qjneKzKEOu3ziiX4dL6w8sq1lpTu02t2iFL4NY5OpwM+jiZgnB5hPJ8BNkalMhtjHNY+skEqK7hCnqqXqTMVgBTsnDqkq7tK9IkRXgxQpvLTNOFxeOmqWATMHBbTeXaSLYkg5slm+M84OwU9ZRDi1UwM5sF9e/L9FxxFfJlwEk7YRQIqFnxxc8RqhGMRvNI7Pm0IvGldtP3u7t3RQiLa5UAJstf9N/P5PE3TzZP5R+ql2Wwuj95R4GsHu9CUNJQSj2Ax72EmoT4LOUXSO453KPRcWMeEoI+SKYw+rtou+TsGGCzLtqVdpZQ3IPXcyccvqH9EXrlmd7sFR0AYuEqInKO11BAEWGNUroO17ioaWJ5CXn37k42LvV7vD3v/llYbmkwmpiHDQwv+A2cpSHkpNo+jOBK3XpgLQDkvyv0g8odjzdPzkFPMD8FHzqgbL6kPf/Don+EIobTAVRUc9bo5KKLvIEPFy289UjoDuEL+3/3/oJSazheuwsvCMZUxZ8i5KrZOlwtFuTBciaGwaZOyRs4HAcGp/OvHWjkJs9fkd5XW2kG4RPznTn76c/UFcw7mTDSY8rRsCSKhjaoG5qpI4C17S1F4ytCt66/2s+Y95Cp6Itw4Per1etYUO9fI2ovLbL8ue6Rw5LwK3iVh6QD+6RQixZj9Q6jZmVxyqzBC0MrD4E7W5lCUSVgIJLFY1XyNI6eCQHVCK2WDuYoL4JzTXrJ+d/fhTKOWndGZtRQ7rXT78im6Lm2dW9MUVxem82NUKFzinnkuFG+9+355slK+hq0ABq31ocAjXu5ysHSJ0Ph9Q4KyIsFRVw1BF6w5rC4EeUmsMDVSK1fKDPeYcQRX6XaTV8ZPtVTBIVfXQ450qkjy/LFCfjWTqCofP2NeLCka5lthtmJThqCkF7USCLRO4w0Jyq5YVAXhiqpS0OeqtX23HuaCGeCwGiY7SdgT5XllOLfqXxS5HSRZ6mjQudPqLenIEYDcGckds16IT8PTQF1ajLbykvoQq0nRE/F48Bkr0m+c5vtVr1cKY7Gq4T6OnAECaqQw+qGYjHDWXcX05OVZ3lZeGbhCGrK95AFw9iTOC8mPZYoVg1kk8VNYGSWBDJczYeeSd5pD1Aqsa2dOm6k21gRrRSo4qq8h6EUZLtLL25t9o2u5UK3Nvz8IXSH50We7oha70XkZqyrzEUhGg1qe3jBEZXBRVKyt2EzEzbYJ20mjNQ4eXgahlremfasFO0FeQKUGb33TstXIIFdInrhsBa8gPCb+QrhvMwFRb9YGEDpzzTUctgSfzX++/dzN7pf+pPcl7bdISJ/LL23VhqowFqsaLjgkSWvMt96XFf7on7WM31Kn3E1pdnMFoPXKrKXbmZ8Jin2BlQrj4F3PGHxheL2XtzfT+3cYo6YWf5CG9P6dr1y/fEF9DBmhoB8xqqt5ZyT2b3mPTxiLVXLB0ZAaghry7DAYLtXWlekaHKdH1Cwq6rFpu6tXcfCWbrddwlnAYhrbXzICd0fvuOp9HuzdgFp+Xm5oppJsuUxUub0TB4lm9x+H/53WK1cZZdbtreBCs00OuodpHNBysaSp8EDbgRrnTL5ssentBWa40qvL3at01TGl27WzmNBjlZvz5e3Ng72bWrFPnAZUfvf2UvJKlrKXGW3c6cL/nf8IohLjsz5bp7M9OfFfAn6CxJ0clCZeBsIEB7ZcrAB448xuCRjdSO/f8RWXEl2C+RyfkPmHHPL62i5YL2qWbi/JmZoHO8kmBGJ59RDsQebeYjRXWMbRC9h+Qp8Ls57BIUpVfXqwa9p4DP52OJIXHEXdBApJcXNEgOCAwEqVpQNNkWGqqS4HhHB5u4Ij+Ln5vkY8M223cUU0XK0hcO25oJVur0aCUFOLWX4YPbVqbdr953/mw1nB5tVOsmXVg1xXZ14qrfKwpjtIpm3drtRZjYiAPJo4yD2jqsnO0ZwNVoTL2/UqmJ/TV4GHGez84NGx1ojMrNOvlLq8vWl9wyRaLsKUIHEpdl5M58fIamG0CfjhzH3jEz0otNtohUuJcK06YfF6kN2uGUJZFmDuoXR7OFvg4MxP0xQNOHhjQ2FQDzyswELE5MbaTZVVZY4WBXgXKVscHgl+Th950HaHlRrA26+d+3C2MHdg10scp5ciMxVe682TH5vMVDrb0KgEdlfrd3f/bOh5j5mfgCUnvIvBe//BmWI98vK2nvA+FlRIppNM79/R2N8AjVeO0u3P/+IdybStholWTPTh7DQTl5Y4l0y7PARoHE1Irhc6KYOiLdo7jf+0hcosw+4km5e3N++9fuPW9VdBiTBfAnMPtC6kkt4GCa8stOqHWl7njFyAR8Z6PfUtNxowAi4zcxquS/OAyVulhlLqJfWhlo0S8UO0+6NN7INHS4XLhKUGQ+FtNE0RIDhqT3VjYgQagnZO14Bvvfu+WaLSFoo/vtLZutLZut27BgGCe6/rbVbLoJmG4tb1V/+k96W3Dv/LZ5I/NF0hEZQ2RsJq8NJGlfiGeF0S0/niSqewXBsvTF45/0Mub2/Cf/RDUyTVTkjxork+DhfKYAdqLFJEXFf3K52yGl4IgboPBXalgTiU5gr5X5P/FuoKwZfba2J4b+PYXV5YAx9E63d3T06qE8pCXrlSCnTS9P6dN/dvQiu5e6/fkPtlm2CbaAgTHDXWEERMBW37vHcZ2nPcuv7qreuvqtzCyKqGVFm1CQH0yo2NDTPH35XEyaTYeQG/sRCSi9AB7N2KK5PaWqENXgqATqp9Avqp9cTlJMwqGLFBsVgVIThqtFZceoEEKCPoCLd71273rlGmc/Q7x3OHy4D2iwC4IbvYzcwPNF0hLl4ZGTOgMAqDMVu8vt/dvXX9VUkwkma75wcjC8xCG7d7u6aJqk3MCm/V/mp2naBYrFpFU0X53lf8Chtn9bu7KCOy0pKugsYFFLDVfDFlRM7S+3du966ZrRWZ+cNXEuNLzisz6xXkgatF23S+uN27BlFJ7yAFLrM3929i5EiD6RCdZk2tQ8HkBODIzGF1YZU0Dgp+hWDGFAQLtLw1V+HcwufjKgwVBCvNOe41Cj3LxSujhoxkTJDgpn6kSFFSZqigSj8FLjCrWNxJNj938tN/3f232kPxuiFQ4xPasM2UF4gwwVFjYEWe/2Myx4QlrXI+JGS1Em+CtD4NwKWNu2oXugqFlPG2RaTYIUCCO1Jaz4qSerXI8qw/15037+TnTj68u/faJxsXNVqzN8UuqxqnJSgFeOtK9d0ExWLVipoqgKBCPhQlLS3TRwiviDWq73pTTXXduu+xCle5rkFXip31YKpQWO8DXzOFflXe3gtqKXQOp5+bV3z+5HGSJDTrAn6dvFuF3Otp1hZrVIx2hQWH3JlvRvtce3XOKZkP21XJ0krgcfBE7MXpXHykyl4vMGQudf6Q4ZWBQqEEZohXz48TiEFuEf7WUV65dq5Qn9W8+14NpbF2iooQHHXVEHTkhktfJtNOzr8z2zpa64XkpvNjq7PddXVHZLdBW40Jpl6ZZrVZIawtiDdBTn9QgZsBMwdrvXIlFjrW8aenvT43s4TvG5rmEtFIIQ6hsVgVp3HM5/OG1B8VJxqceQRcW1yEHNESCpSDyGSdZBy1rHDkT7h0sUJUJkGGw+FkMvGGe7wL7/L2JrBvysgohwfHzOEF9RgUq+zIJWEnT3jJ/lhM5wv4OVglDHJ2aCZbZQiNxao8pkqVssO1qoU8AquD2lQNvONgcJd5ruY4Zbzo+YHFtUvqfk54ZS9N58eMKwR0eO80sDV8nlkFPTiExhBF9UcoL0xvPcgIFyeASUVpQn1zQLDg6PV68/m81+sF+WBzgnmoQfqb5ha1ngudWVW2xeFTz8oinDVJaCARWANTzZyEA8p9F5+pi083XvKm2HnHkRQ99iLiRdIKbahA8wRQVLmg5hitK59W772VTECLbnTj9Ggn2bx1fRdoPERenP7TfJaVNXCVgM8QN+d5d/Q2/LSyfwIqXJ9sXPxEXXyqXlakB9VH6qVn6qI8V2U6X1ze9pQ1KhDgEDVdG8rtnLbCmuXISJOKN6T5fB5a2W81oir8WyW/y0yTBLA2kfzH9DoVzqpw8JWNrJNhGGhg5dWlMZkpdh/OfvT8yWNXDR4MzZSRTu6CyyHqAmUqUxVPIhapLixhRRcLeXFzRIzgqD6wwu+KEsZe3Lf8kZWpG2grsa+Uszi4+6v4+RflvUMJAmLRmqRLSWKqQp8R8sopG4UBMpVVFm7Hu8TsWOY/gzTHurAaGocX0feaca+a3tMaPRrp/TtxllF5r1qBXtV+d7fX632hc9WbYid8BLxcQzHExC9ooQ1NcvGYzhc7yWkJSOCVeYWsRhFojnRgsAKCQ1vYGPGmCmHOBivmh+P06INHukypJVNenb1PTfGoq6JfbrpgrCl294b3oZ6D2BXCTQ9fG5csNsIoorArxvsx+sPTw8xhcXNCqwf7gWhXKRDyRtMUMc7RJEmqbM6E9x3vIDiWdpItKOqpBCmGDBg3FZbDxDdgOl+U2tgN+8Vo0zA/rB0FvsHW6GbmTFVKqd9VKk3T0Wj0kXrpueUYR9zl6GPVoBXaQIS40s7MQ14XNv3TVk8WfFhSqkQcYjSO6lPdNEXRtPaZlS8Z31W9wsrjtJ4i73XAn6UcDR/kcYeSwOjbPLFFkQ4JDPgl8X8efbK/v/8ve/9OFVG63ZqoCrA6RLPlLUpI05Z3UBobH3zpuzvCVY8VMFWis13lYByfWlqB9f3uk76zMFtsdADaJvxnu64le81Fri/kJzNhC1ftCZyY+SHq0t7rMutnJzlrCssA2g7E1SszMwOUg8tvFtpQIQkpppPCyxwJVSIKV3gjaKMqWnDUW0NQvvfKucBuF6n++YPJe1bfB6UPv7l/E6mZQTNhZpjndAAIL+s6d6W988Bf5/NA82mgIkPMNGS8pdvpPLVfbU0+NCsPu64unGTE8YxbrSRExGJVHsFRY0WfqbtlbDQeTOwa43R+rBE6rJlsyqj0Je/ZURlcW1xOqeR9Ft6A1J8N7TnEFK4oLJNitzwHT4o6X3k4NBvFhLUbm3nr6AgPZ4syXvVCsKrMUbORkomgO+7tDOI9Egrzu67ehMfP3LE4xxtY4MyuyOfUA2AtpffveOfg5YxiDypkpkIPKu9Po7xybH0kuSEgDqw1UxBopY7TsxsCg/M/B4+JK0pYKlZS44BF6NXiQplC+KJ4F7k5svnqaP0Km5DqxjQxzCPX+MIoXicx5nR5F6r8Hga5QrRCG5B+JnHoqtNMhS3IXWKO0T5h3Jz04ArembhYrIoWHPU2Z4Ibmr8q/+XtTZoDhs8s7oFpZ0HrUG/n1IYg7ieP0yP+p2HXZX4QVdot8pZuN8MoOJMgFSxi/kI+dNMMXkAuU2UymWiV1CqGJFMIQgZgZmOGK36bnX7a5FXle4PpfGApgp5ZxtZhZXwAqnSv8BcySXRW0P7MJQFT7EC/wBS7C+pjkCkINA2Eb8LY14P24WwRVG7abFrcQOQNx1bJBAPI6Zu3rr967/UbB3s3d5Ktk5OTe6/f6C93SDWjvCqffmjmKbnSzPLztafz4yozvlzw3i5JySLGhioctHT7BfXxMwedbDoPk2XMwfCVllLI/F7zbjSKNAyIFxxgGu3v7xc3GRHk9dRu966hVwn+1ih6ZbysptoyTo9OTpRZQBB6AmoSREiLALgKmub5XXESzVvOz9qVEsEvDODFRMzKi2fqolLK7NvAODvNHyJMMg5ihVVWpji0uDliBQhgPKKFsethF064mM4X0DFU+xw+MeP2eaoE5EfE/WTK+UE7FWgfZT0G3IR8/8fpfAGdpy5vb8JowokJxc3Gxgb0A6UfWp8CtNfUOr9Ksh9REjF9LcyDm4zVExyGFhfQhbACDRAuQR231soXNK+JmWH1iErAdd7GcXoEza754sxAHmXyBqAn7pv7N2/3rsnbYvAdqsn4C0WacktwpbOFg7vEE+1Krz1u+EXQxBN+ON+DuoGmSrxztNfrDQaDKgsIujBOjw72/IFupD/BC2qlMxbyhIQMK3DWSo5sOHgvBqQF8r8LFi0jNKm+Jnc9eG8meEblBUQ1ZiA/n40NdbB38+FsMZ0vtAigqTRhV+oHk/dcDXoKR0Rxc8TqaRwm4pQOSQXjOFhTlazk4lUUE6HwRmRd/mMKYfZHKC6of/hk46IWjOchsTWyI4+V0afee6LZD7g8xGWpAFZMcLjT56UJSGr5HXUNCNojKs/A+NAUhJx5il5558id1WnLDcdb774vKcJWI6lBvvGgrC9cyiBKcr0Vjlw8Dqgh2BBrxRsOoAmvO8nZazpeLllMmY5//hfvUOqHUrvd1755eXvzSucsaSqoaK1rShp2ks2DvZvayEhIcb3lDL/bFUJ67uTjnWTzh4/+PmjaTEU8K7xF2FRpWWRCBKWihHqvjcympZIu9Gk20JfhworlqvB+OGEo0XyQWBBIMz41uvR0vpBU2cgPLXWaXtSaDI7T8xab0vDJxkWX1ODTTDDfVCI3JUEH7yAPJu8JUzZ2ks1Qcybo+CDhZa2cQJ8vxFC8ST30LS0KaZoeHh7Gnbtipoq3uoHwW81mZvZwemL+hkBCjAX9X0y4bk5cyvx0vnBVTgga7db1V/kiQHCTXeJYE5qSKzIVK7BgimQcldFqJMdnmumSIenybS3/8xg/9xYfaA5yaRwV1xD0Qq50mCda4zLj07pbVOmoKHpq8juiK7jETXI6P/7i9qfzj8ynFE3nCyhi4hoND5CI7IO9G7zDQivM8b8mP/aOqTLhdXf0Nm9aKqXGKczZb5oBKNV4Oj+GbnVqWd1rmncDkEvjqDjVLZRvJz83SNJXk7FmLfmhqjWDGd9HUfWTvbU58QBJ2TfQ+YWbc2jhMuFLgj9EMj6N8fW7u1gIik4yvX8HqrEXK0HyxGLVapkq2pMDzXC51rm014EJ13ZHvzJ3AHq5y9slxjvgosPh0PwhFfhcTAjLdkngDcdaw2GuoeQWq2Qd3h29g6wf78FaEVPeH+cdk6rPkLlf7IPOE4tV+QVHLTUEsXYx7eQalOVhwiE4LF50mvGJK+dg78ab+0spZyjXisqzuDe8/5F6yfqVq1yoKcgKjObmCSeZkOznQUF35gCwQD+c/ch1P4OmBzB54kF7VTPtEQYFCI7KrBWQwYyA0JJf6YmS8Zl3DmjOprwg557twP2zfj83VcYszL9in268ZK1gICSSZcVj7E3SS4oWSX6yUE3I6SGmB8AdE9pZ8qvLGX2gmwipK81EAaZKmqaDwaACvSOnTuGFK51EGZq5y1VuyjWI4B7snWb355meK5lKaKBRrkropcu2hoTtb4q6VqiFZb20JhODMtOsMXWTl1iqPys6LxZQgMaRJEl0NLgaiHmBzsKwZokEM74LWQnaiWBMCRtzREPyyvILz9pkRHIur6rIA6i8bMojNbBntWRKpoo0dne0yexlj1YFyqYpaLTDTA9r00KwFHkFBwZWaqkDJkxCD9kKnGx0M7PW/MTc/K1pUbXAG1eKmB6syRM2K/65k4+9fU+CigmEAulVXoCI1wSNcjw4NEsP9m4yPiZomoF1SVkhK/UBNwGrFFUxEZTeJoG8jql5aTjXfMkqUDsloPUgih2TuWkHezfeObzLeO9haQkulGvaropH1quA+hNknbkJu5YQmOv3moZwk90cqy04lEB2hN59+Tp3JctbhyJ8hE0l64pYOKgdXlRsxWcBHStWG4UDvN6fnMqaPKcmbtEGyTVvyl8Fmml0cXNEAYIDUt3yjxOK0GdsrlWwPGmhc1WEeWm6P6jrFI9Bf0o/a79YtjTBiQHD0noMH7dixmS+9bpXmra1BoXh+KVu7kN8hQFbIlUTsWJJblZMfU3kD/ZuaO7JLK1gi9Bslqr75HlgyFKn4VtrwgWqxBWTi5kXPSueXtj76h3q3vD+80olSeJN0oWnBiXR82/LZn1zwNhWYMkKSFcTBICXJEtQFFbLiGsOpBrHkydP3njjjddee+2NN9741a9+VeqcIsA8DErugAXcJ11dtcb36N7P816iimFarTRqs7FhCXN+e/J9a/fTYsFmYcZQQhkNxVvl/OnGy28d/hchFSXbAITBGm79QxUf61c5k2WBIY7fyolele0cOWmjSi44xuPxiy++eO/evRdffHE8HtOver1eLaluEcQ7EBmapCjDpDQ9L2Zyh2v+f9L7UuHzkSOO5ZG7ptHCtYbLBtiJcfN3Udem82MaQ6H8Y/g/vIcZS5C7ekmmSlyjaQqp4PjJT37yx3/8x5cuXfryl7/8t3/7t3kuWRKCyqsU60+1jmDNo/WqrJ9sLDU6raXYlzAGgeC5T1Bn2PVDssRTf+8VFe5+krNIDvZuem+1NcWef5HM4zE3QstDcd2ixlI5pILj2bNnW1tbSqnPf/7zz549K3NKIpgPLMihRR2rJQl1awUQrbAt49pAhrgyyguVLU2EVgP9J3PzmY5zKksj4HWWL25/ut/dfe7k49lsNplMiu35xqQRWCGheFh1yca6OeNQTDi2+lQ37wPjT9R2fqtZoTI9tijCtbmT85RE/Cemk6E0qT6USwExIEj39t6ct9593xtVcSUZAT7ZuNjv7r5zeLff3f3ruce/FipVrXmMrnkKj9ROoRdijmRkq/yKEuSPxSq54Lhw4cJisVBK/exnP7tw4YL2bb3N6xFBQp3GyUztgCbg0q/Qtxo1PUtq3Lcn33dlZlu6KwAAIABJREFUvlAc7C21fdMO2Ek2YQ1Xk2JPa2T0u7tmJzRQvF2ztY7m9dcqpTqdDu8KiZOqwngwpNjHKbb0Q/pP/KRpAWkvpILjlVde+c53vvPkyZPvfve7r7zySqlzkiA03cs8kRrM2pLWNvxxegRVzvFz7ep5bAfrhL0UFZrObxVwpUKblZU5CjIFtBJvAFL+1Lz7tjk9L+THh/rR+ER76htiqwo00caRCo5+v//rX//6jTfe+PWvf93v97VvG6JxqMCXRhiXQZ6Y+Tn0fw2dJIWVvOBK2yf/XGRz2FKEeRmxccVJPT6xQqNCMC6MnWTz8ra0trD3190b3p/NZkXt3qDEaTVEhedKCKBatB4URrgotQEL94/mj8UqOQHs0qVL3/jGN1zfdjqd0Wg0mUySJKkl2w3Bk8GYDLSxu14pNLtf/mSTdoovw/VtpthZUzzp5xFbU0RBcG0CjgSwBY0a7CRbd0fOxP/0/h2mJhDMEH6m9wc+3Xh5Oj9WgsjucycfP1OfYn6COqPt7Wa1fzjWHJAJ6bnWrCWzuMF4uSOHykhfoLK5Ir55kD8WqwrPVammNkc0iyaItEfOWmrhxwfkigp5mIvEag8z2bdWLckYM6/Ic9mM8gtN5wtGawOfBbhjJbMV8kEuqI+hVT0D/Gm8GYgVm4IQlCfRQGulMMEBhTn29/drr80RvRj4cjh03VrpGBjyKMRDOTXK9jByTTkmH5p4EgRr/RFtVgBvIhyfvqGU0vZzE96Ybk4U5YMwA/DMDoFoIOu8SMGBbo6yrRVzk/dWSeE/z4a1FPJx+b01mpZre88ThTGnZ05Dnck15yafrb0z/668XQg7H2kfEGZpAeXfmzDKD6IEMV2lVL+7+5Xrl5kDXJBkABcYpi2V9FVILFataFo93eQhgY3WK5YYwy64lqUiIRtt04D3lQodcA3i+jw5OSkwh93FfOOjM0oprUy2KThCJ8k3hWVsKIqDvZsHezenWVEcqziTpM9IUhPH6VGnE+MU9AoF+fs29VUbXZW47Kpmx/YdDb5oqqsGydPlWYlaqiJ6YVGgQI9CGzG5mD3E9c6xn59lW7nonv2snVroPL3BUa+JAaFuTF9WBk1O3ko+KJAhhDVTNr1/R9s8hJR55bDLTKcp46pvCArTOKpMddPsdiEtJy7mp3kiraa7Rie3Wq3A0ZJMgEEouZD69s0AqibgvLTxuNl6TYwrnbPC6+biB5+RROhLVm/Efu46pU9aJTGnm9+ugbqhVtRUKRX8w6Nvp+kTAclivhnPn/xcq3IO/IUi5ns6E9dXJnWKHoz7m4TcGQpJThpPkRIOwiPPfbY+zWX3lr3dhFrOD+Dli5nPUl4YJWdxc8SaCA7JjY4gCEqMW0MlWXKVzWazt9MfPN14SS37PqxFccsGkgJMtwj9Ff2slVT+K0oSbb3xl5z78JVOfJxLIrAk0wM3HK9yUiHV2KRYRJGCo8YaghKyuRzyoVx1euFlms1maZp+snERnX9ag2XTW9nPygiWAW1D04LKsCXSFnmS9cYfI1kApjGlgfApLB3hJTBHfkH9/OmGXv5LOKyQcMw42q0z5BNbmoY10TiUP2aGHO1Nb07n9KyEV7wi8+3J99M03d/fdx0GUQmQFNRrU17QHj1zjPeBD50e7N2A/7QSrXkgyUPJHAo3I7Jy5E5feYLcdL6APTKIGcDSXnSmaRlKR85G0xTrIDhw/+QfTN/dUc31vPM8vHF6tL+/b7V6kFgBs9LmQ2UcZV4Uy24yl5MZ9dS4KiormEYT2LwXkqgt3uS0ZUY2Fz3BRI+cOTi+w46VUoPBwHTlgkliBoOaEIUtJEsFUGQ4ttfrDQaDQlwvQaBMp4M9p6eK/nOZhbE5JcWEhf5CL0zus5ZEMzXq0NJ4B6Q/LH9b5BbEcOT6tv7s5gpRBSlH916/YV5OA711/H3IJn98sHez+9o3g5Jxgp54r9f7QueqNZSzk2zBewguHi0sDU/WG6tueER2VXkcVvAZbhpooprJBJFXXmAwNgrVwvvERE+Vu3V2ZTA9IAgzVo2SN46tq5T64NGx926bQtYFl+CzQqtOZs1MYy5kXmIymfzd7H8nSQLbJypxEHyhKS3jlNJnquilUiyKN1UqLgVmuJREDyC9f4eaNoWIiYi5WQ1gGwd5yXPWPyvUXkpqBsOhts7Ey/KSwMsTwwnw4yCBXcI3VUox9T4FF9IH7/V6QOgeDAb3hvfpnF3qQ7+7607PLdg/WlQsVhUuOJIkGY1Gw+Gw2GHlCHqDhS8rOvNzzSwb00Uw01JLKEDGaW7U8hQTxkyzelU1Mosp1PhbF2QVSrih8uQRHA17ZbiONL1gLo2s0+n0er3Dw0OIwcORTLSRd8yx068TxQuObrdbSBaNEK7cDclZVOmwnpXFEW4y20IQbELBwvkx/6Zd710okH8RyNpaaIsKAs/CZu7I4ObxYPKekj1cUzpTaCKA+mWZX80Qvaww9ZHBYDAcDlGC8C9e81FKVKXKWj68/u89i+5O2nLFPuPm6fDyRTfjYGZiHsOETpEMQgsI9svvSqv9hNu9a65cWJAghmNV27pFFj7jRgnCTrL1leuXkyRBB4c4EUakFlll0NONlw8PD9GKuTX499P58Ww2o7/dFPrFypQCY7GqcOdokiS1NGfS4PVIU3lP4ykYlGF4xJe3N690tvKHXehsGTWYKkdaip0i3S15RFf6coFORjNVtAvBrwOmLMYgoDgNLFo4gI+wqpCl65358yePkyT5wbs/7Z92ddHprdaKXkFXsa75TqcDhgxUPEvTdDpfPK8u/qe9/4futeUV/mqu4IAagsWOycAbU3RB295xcT6cLSDD1Th+oYz+JkUtRetsSXTgTCXRornmh3S2ioR1mdp8caDX5ddzv7sLycpga+DMsTrew9niz/+Cy08bp0fp/TtK7RbyK6bz43++/Xvj9EhtvAzZw/Q5oiCGi0aEPFyseZLMfXq7fqfzB/v7u5PJJE3T0WjU7XafqYs7nUSRfOXon1k21oEAZoV8dxovFZu2n4UvE/nE7vyL8zK4PDUMu9k8gIx2rAh5PHQyEtDrmrx7622kh0UsCe8pcuORib9q/6RZAnIIne6AXq+HdfOm88V/Hf7nyWQCockm8ziKFxzVN2eyIiiJAOHKPTGpjci5AFeIWvakhj5y655mTc9nDtP0W+vBBUZwwUJxTMkSUWb+yYCSHbwHC1UDb1odc7w5PY2Dzw9C9RdTgnQ6HZAgULsXJUghKDAWq0oSHJW1SmCeenTaG7OH029nsxkqF+BJZRzvcZ5U02/nUoOz40+lm8bgQh8q9pREf2r+jjASnph5mGuFm17n6WlNQL+PpsCwF8+aNa8L5C5+w5AHiakOUoYEKQRra6oojqDpKTDHnAJ/DIfDHz76e5MFYGam0ASZ/Bqv1aTS4jK4p9E5qEzXIOSxvJxx0M6EN9k8DF0e46w/AIaxMifIJsoLCc28QLgiXMroEUNfDN5KtcpZ/lVssgRZYco5venot6eLx8VAF+xd+ll0cd4b3r/Z7f7gL/4/pdSDyXu3e9fMYSHyUoaNOj7tMGKJXJjTgB+Cr6x5K8ZZul1cFw9e4xN6T9/ct/cWoKLWOyu+OUsQ8CbQAgh4lXF6dLB3E0NC+DMh3Ym/IdadQCK70cSgntR6exgVLzgqS3XDfQn3T+K7zrVix+5kOaXUR+olTGB76933ieBY4KWtm4/mWz05UVc6W6FO+ykpI0o/ZH4IKiDmlFAZoa+vPBbDO5JIHMHyA+mt40eg6cIo4LSrFxiA8PqJFAkJgZQRCrj8k7RKEPq5C0UVN0essMYBzsiI6gzeYzRVRTvlg0fHmipL46beLDu0hB9M3ut3d8dpmHHu2rgc7tUlm8WcG7IY8HMMOed/y/FyjDnjUoK0A8wHDaIZd36Js+Zg7wboCC+onx9v/L73eNMjyxNS8Vuq/3qz6ePUUipBlFKDwQAaG1WWm77SgqPEFFJe6TA2Jb1/n3Y85IZFiDkromkFjrkdT0lVAQ2gGfHF35l5oqHEHLD8ie6VdLmcqe9DSG/L5hMmpvkDUPeBG2gyfSDiJrEBTea+BCAper3ebDabz+eVSZBSnKN11RBUgjifMNTCuMfMI2nOKBOUkQQg8pDZreD1eTMiQ78Fb6UmNeQ7JBN2cc1H7jukS5Ff3liseGqU5+Nhmx4XVGZ2BVmlYmnpACswuQ6J7TQ1pljaqCovqjKfz6uXHWNBkTh6AL8G0O0vuS7zT0Vi+NbP1VJ89LRwQ2kp8wtonqZNYLrcbkoRojf+E7NghLW/JAFI3hawPs0Hk/eCAu1v7scwa6wwfdLZ5/ZMIrlzt0BYJUghjaYpyg3H1iI7mG+zTNNNrcynFRBuxKoK7LDH/MaOGocWRoV3y0rx1ARcUWmv4/SIquuU62Fd5/Cht0qrC94q517NTujQwTKLcDPphO+O3p4KGkRGwLyNy99iZRC+V2ZZRYlRgoDxUuzgpQiOXq83n897vV6VZQSFecq07Kh3H7g1+PfP1KeiJnP2otAcMPo5OFmtC9IUcEWlvWrBWvqVdf/MCFHHpqfQnI8p3SSRb9d8XB9aHS7ancTuEwd7N05ORLpPTpaNTZ08JvlEm6iy9Zc7gRfCW+Mxn88Lr3Sxws5RDXTzdLv6PFYotnSE0b7QufqJUkr9fehkPnh0FpfR1qFmApizBTdqeanxXtcA4SacTVJzQIJJhQIOCanj04Q0NU6PHs4WXq/qsiBzBobMyXsxPi1ruPXBo3eUQPcR57mc+sJN1Yy+XfRbTPOjCKLS5wEQxgpnfKwnc1T4eiH9iZI7Ia/pX23/4/D1fxPqhKdw6bG4h2ffWjNK7ALO9KTmSahz3SWrZHFt2ti1QPtc7lYwSRmuCfOHmSuZmpDTLLeon9VP0xqsCfu/uu6DVX3zvofwssHfJXm1RqMR9ugoEGUJjupT3SLoQBn9aQs542BWDIfDbrfb6XTwWV7e3uw7eql7oe26mqN0asupcSXL4g5Pk+tCgXwT9hhLkMU8SxNwpvYuWQwuz7E2YfmcKUOMngIGwhe3P40GP/ihQ3N2prbKIPIwnAtl0AuGw+He3l7hw6pSBUdlqW5WSB6exikG3Rulhsos54O9G+CZj5iAw/RduFR0TR/JDjhdWlkj0rPJRLvreU3KKs74s8anpSvOzrrduyYrMrTlHVk4Z8kpZmBSEoyTHG/GqlSOB5QfJRkpgDUxVSSbtgmTfPF2+gOUGopU8YZ/UnagcFYS7obplbSGNqyeVNQ+5LNSjj1Tm5JrLTmIKlimbOksyklBw0qL0cjvqoRDpdyPniGw8sNqmibjG1K+GEqVSNO0vOq/ZTlHK64haD6qaUiPFdBv7w3vf7Jx0WykhKCjwTIAVqXXWeCd7dhIXRsbNaOsTl9r0q2ZneWdgHzy3gFp4t9OstXvnom8zNQ6TfTAXETvtYSTYYh25oDYGMmk9pjUtT4pMsiPb+4KZeQ6ejGZTErNgitL4+h0OvWaKkrwttED7g3vQ+TVqzMvJ4BzZERXContSH2r1Bgf5oThGOqEA7qHyU+J7tUsh0ZsX776Vt8ReoSvkNnJwKsi0WkInb6alEEOCOiY0MnRuJNcrXOrmVkXii3bY2JNwrEuordc6Xi68dJOsvXDR0fMFoEO+TxTtcLq+KBJ8dmHel4MfIi69Dg9OxJzSeETaB0Gf+fMQNdukVasmAnBMmYOQuuulh1T5GqczhdQcFSps0R487lTrznOjQ++uH4gTZisQAEpzyeKKNHH0YQagsIgn8o4Tt6zNGxsbGifRL8WDN+UfmI63qyzxZpUcZPhwadsuKaE8kU7/q1336e8T1iu6f07916/gZJa/kP4Z6dpRsv/dDJrGDC96emFhKMVglJ9oohyBUc11ookkhf0VRDLCP7YSTbvvX4DUzms9oKvQpTF8WFOxurN4ecm/FwO7YrCYsU0Ak0/dzFBoBISxEqLik0wIo+5jdRUREIqijkvH79sipeGUn2iiHWIqgQ5q8hZflKABOBWONi7qfVVyEgiZ5yLiOqBzGbu5a142dx5vB5Wfjq5nL1yj3Zu9TC0DE8yrhZTP9i7CTJu2U3uyQaoUuMo2yeKKFdwpGlaV349Qh7akJxlHsOMg0XPvUO5YLWoGU/qMvdpycahS53KMrWcFCOM7LrUBwSfyiEIBvt1AQ0SJ6tS6gX186cbL1u/cil97vjrGcOtYrXCCijJUU2CWImCQytSVB6ovQB647KH3KLoettiT+fHms9PMgG1/AKZfll5qr73cozvw+SD0J2TyjJQl0Ibo9KrCxU6ubPTDIVizAik263rr4L9gosWfo7hbgoGa8jYFStXmTgN1ShZ1RgpgNKjKtXIvyzcuMRBzJaHvuFPJpO/nv9KObYdxDg9snZ1QywzBc8ijsJQDtoyZkiFh4OlTosDL+X7Ue3AKMDHVe7j8WDyHnN/+OQ0LTxEP8dkEJRuViWIFh+FHeLPhp40Ni+YOZu3Tp2Gw5H6cawl+9GfUwGq8Yki1iEcq71Y8NhcBgKqc94VIs/s1EKn1pcMgBEEzOuH3b77WtiOZJowY0fZmOlyByDztmQUCb1BoYa+UcJ7Oj82g0rWKbkCRiYilhn+orj6hsYE7CaSKengxpq1WpcndlYVtewo7Gg0gkYK1aBcH0ctNQQZa3M2m6Vpur+/L7RIzTe+390Fc8OaDelKnURQz0LhcKnTfOqExlLD9Jx+Vj0ITIMsb/jsc4YyK5mY1WrzenxdxxcXdnFx7UQxLxOa67Qk8VF4EXMv1iGqosGVoIVSQ5H3ANwirqHkrG0t5VT+HvPc0yBYX2XDS2pP6sGzaN0g07NLP/dWD9SYmsZ1zbiyyIG6sbExTo/GWc1RcEVlFPKzplMo7/hJuuZgk7Cc16ZGVOkTRayDqWLCdDQsS42FEtOKXEqm+Vo/mLxHjBe7DW+dKv0nbXFC312at5JHz3fRQOQTDrycc7amZSF3oFJf73S+uNLZMi0F0GjQkSQvt+GqzO5yhZourYrzU6r0iSLK1Th6vV6VqW4AM+hApYZSCoiJQWVmKCCDy3ytKQ/KpfVYx0dakUmFotZB9k+ujnGQeq+WlQLXhPF3Wa0zCnNi/H0wlSP+AG0a8AhcfcKXJ1ZA8x2XxVev6lEZcUPDemocikh9TWpYj+SHMrcUYcIV05mFXtqq+9APtWiRN5bJw+UKnWZNDJdTyE93dcMVcnZiP2sKDafD3xIXAJ1JiHEXnNobZAy6tCQm1TBn58A8SNO0Sp8oYt0Eh7YtfHH707zU0IDJETScZoqAOKOAnXNYs5I8F6V2nEaXsMVcjhVRHJgoKXEbnWbNQ81RoZ/I+ruEOr952Dg9unX9VUX8PnDA8yePx+ljRUw/lN0oL3i5bBoyNWocFSSzuVC64IBUt8pUKW0l/N32P3qlhubywDdJKeVaz3IzhL7Q0NAElRcMK5geGUaU0B+IBZZD+QJgrnv9f8pwuOLEJMr/lc7WW+9KtTmWnWkvArw8bVNLOotwoYybTCb97u7TjZetlQdwn3DP1i5ZhMydYlExcUND6VGVemsI/k7nD7zH9JeLidJ+RS4IV6n2Cmqlj11/j9lKdijXaP4LFM4MTSG1ssj4E0N3V+GAIdErf2oM/BMKzTNnIZBW4138rhBYLUpHLT5RxLqFYyOMW5NMyb8HQVkJzARoWEHoF1RKSVpJSWBVUiR3j+GYa19pTA3MAKA+VJcIs16OjShZPJd8PNg7ju1bV3PvqhNV6vKJItZc41Ay2aHRIoV+BNplxxXpcA3lTXt1TZvZFYuSaPyA7l+kB1C0QhtZZHQL9SO4abyGpV3C+5U13sHcGS0hBU7pk+ZJki521WscZRf48qJ0wQE1BAeDQQVFfVwOtqBB4D32Krda5ivDrVhOe9t0He+iZkkmzM+BXl0wYU9aqvVDMwSu3IU2AGhheZMJJfTQZS+MaM6KOL/hnxCnR5osfthf7r3mGor/FQWiRp8ooiJTpZqIkev9iKBmMqf0A0uf029JHprFv6Bp+8JpmxoK0jrROsCrZ84RJ+nTFXR0/SLXz5FDkBOklxFgjnS9A16Ge06sazKbC1WEY6sJrMxms8lkYs15DYp34ub5cLbgs2MBO8kWz0qU79tTPTteSliAs2j6nFpigniKnptj0pxa2zzNjC8pZdYaAUHsJJsnJ6cJ8hpvxTv/CCmAI0t8RtpUbeZtFWyOipPZXKhC46jAzQEsL6ZAi7y4Bjkrchc1SwRq77RrMqa1L84iO85IpZyk89opdHq8Q4H+BLqZ8yObPxDz0EmcaDPOD8Jn/QDBlHZjogdbn8jD2dmAcECfFA1UZ3k9lurKJaH6ZDYX1oEAhtzQH7iLd499xTUAVFi89e772B9EAtzwYQfLyjQsMj3iTJTIE8D5zZAa/0FxFl4eSdJeP3h0jPdTWzO0rwoFLk5ttkzNsX7WrtnbMtqchhXz+bzT6fzwkW7c0Z9DP8S/r3S2rO8PzZ1HFbWkNhSQzFZGI9gIFCY4BoMB/FGxHiXMlKft4xmYG75kQV7e3nxz397GNSuupZdy8I5JD3ZNW4tBalOdzhfT+Sbzky9vb+4km7d71+Dch7PFdL6AnVliF7gKYXg9TXVxtJnAmXVKGuuUgVZCrSQyWL3EDQ2FCQ6QFyg+KHq93mAwKCN6ZM2UhwbRHzw67R4G60FldEl+QDOPSyI4zDLF/IlBai2T82JQtnW/g/UnP5wtbl1/1VQKYFOFzyWNV2CDNUWMS5/Cz300GX3zD+XFukd21iXxUlpqR0N8oogVNlXM7DUQGfDa4WvqUjI1QKlb6wsUXdPBCvpG3rr+6k6ytbFxqsZbEz0lcVOVOVa1vG/r5L03ROxYWVzp2DPQrckj2rkuIf7Bo+ONDUWF4MmJunX9VSjDQY+8vL0ZVPVrOj/ezCwps+Sai9se8QKUgYb4RBGryhw1pUa/u/vm/lmPgr5R6o6Hay1FuEi9NBCsKn67d+1KZ2s6P77du8aU4YMfolnONiYIR2qUUOm1U3iAmBMyKYMSw7RvQQ9ajhxtpvfvQBkOCUFLg5c2Xj0TlEcTiBsaggXHo0eP/orge9/7nuSsYmsIejPl4+B6n0JfI+IQtUAS/rBOzKwWYz1M+5uymxjvQ1AYGFevy2fpFWoMb911wK3rZ/VKNIdCqDPSnSlnP6Bes6VpRgogWHD85je/+QXBkydPypgWg5KkBoPQ90bIOwi6is2Z5zwsSArQXFJtGpj+Z+7qIP6YYb1MNmsElCGAUpXQXNgoy5gp8aBUlBoz5U00yieKCPZxXL169erVq2VMRYJSpYZ7G5SSwRR544t9+TQXKaM7HOzpmoXEU4vHTOeLPuk1oU6X5ZZW+F/5Fhh11rpyXsxbqpG+rDCLRaMIuzs6+/Dy9ia4YE5Olvy1fOZxv7sr8XNV5vioPZnNheLDsfCH5sgpJLBSva6B4GkgtNCGliAfUaCQLlr8SpJdrhzKDh/+1LyAvB6hxCwy7wZu0mSEDlQsiqHdXuRoYTkypRT0PYE5TCaTj9RLxz5/aqPiKXUV+PKi4HAsjzzis2yp4eVEMd8C6SsTHBy3woXpfAHyglamwnJkKnNDmC2XJD9kKusRFUqv0C4E89csFOsGTq9olC9amra1BxI8i6lRkYxGi0x+6k6y9fzJY3lWkflV9bGVBvpEEVWHY9M0HY1Ge3t7QeKjYl0jSwDfpBu4OKMhhkKmOfxcU8IxmSNdLl7r+MucKCaFVCeSYYwDhR3yZTHlFCQRM9vpUvc5XTGx3jrNlnERt6IXeXPiKc30iSKqExxJkiRJAtZKUIp9NVJD2/M1w175XqksYcEahvS/xNFcQ6we6JUm1rUkIbxZiWSQge6Y0lnNUS+lhTd8TEXJS9zSTrdNb6lRI/yfOG6czqOKNY5m+kQR1fE4aKqbXI7mkRpBVI6+rf8QBb+2XYUzI6K5AF5tpu0UMFmerxkxJa3V6fS0Y6zTiDP7gaLCH8PEXyXTU+6MQeuY+JTpjfKWGmCuXhIa6xNFNJoAVqWFosmFftbqMQh8iDF0HNeS4AvkuPBgcuRlgpjrHOfwcLY4OTkJuqL1EtYrMunC9J8PJh7+hTm4/OaH5jGVh1o6s4WiHo1DiIZrayasPtSIpH4YJ1riCOcmEXN4lpfcTRV+72QQ6OP0Humag6shk2RMOkM8HnP8771+1gpLyX5OIViJ1746wQE1BOXHD4fDbrfbZG1NA7P18avu8rZOBoeXOKL9On+KSyi4jvGSuBDWIl30lMvbm9DoBP6PgH2embZJgRXCeyIGaHCGWt1AyJM82Lt57/Ubt66/Sg8uz9/RcJ8ooqFJbisnNZSAWeT6FnJMXVEP+TvqNcKpp5YNdiAnRZpggtwK+uEHj45BTCBfA7gbt3vXwG8KpgRvAeGcg2Kly9zZ0xHm8zndyTEuAz+W4enQvOGy0bRkNhcqFRzCGoKrKDWUb93GkcECBcfZurXm3U6XerhxrgGrr1eoF+CEmQo9lHPxZ0OuSA8JuzLH6KEra5gZqvhox0iKLVSG5hT48qJS56jEzVGs1MiTvMCkq1qhLTM+r1wO+YkZ9VPPu73du2bGXLwUMvl1rZ4CITR7AbqumLcuKJvW/MQVLbJ+hZ+XVMjLhZXwiSKaZaoUrmtUtpnQ7HUsIAhbLrRQnc4XDH3T7FG0PDKndCDhndnhAZSW6v05wkIbylh78rwedbrhb0KGK9wcJJJh61lJ1hmdmDVa5Gob7qa9HbfEDQYNEhwraqEg+ram8+pMLecXv6dtAiMBKeE9FBobShF1w11oQ/8hWlzDmr2mHFEJrCpqAu4bTCxnKFSTd5okkvDxy0bziRsaKjVVer1emqbWr1ZdatA0kzxwLNfIZcNoFsgfw2ljGJLRXGxGgS4O+PhohMkmYV55TQ9+nbI0AAAMSUlEQVTrwdkp9SfR196ZLRQ1EMCGw6FGOV91qVEgXAZCxFCZ88++z0eLOcmqs16UJqcxMCuPgFD2TpinhDA9HGpPh21yMpsLNQiObrdL9Y7GSg15rb0C4S0RHjJUALdKOA1lLGwJVVwtaQSe7JKp3jRzC3PnJHNmfBbwRwQhuFSsCnFDQ9WCo9vt0t4QjZUaStC2vnDw3IrQ0fiFFDcNbUDXkTb3pCjy4pqz0D/KjIyxG6slVaPSsVo+UUSduSpNlhpNQ2iynJz0abuW50IShwJDHmPOcvlB8PR+dxconpiZxgSkKJ4/edztdpuTNQ9YOZ8ooraoykpIjYoj+d6tPs75H1qhhy5yWppkWV7sKo9FczZboTNSo3tqPxZdtpRpupNsQUXFcXoE4Vv+pzEqUi09EBpb4MuLqjUOCKyshNRQ+Wggof0ZtM0Q0qvk9Xs0aNRJ+U5Lc/aRM2Zm7k/ZRq3Kp/JYz2WqCnlXtXmA6U/lw7rVKyOr6BNF1KZxNF9qVAx4p2nHeaiXiQuVIXQwmRo4OCME+6T1HEOsINeyJI9gwTQ6jZ3E3rHJqgQZ5kyQlrTA3n2UCZbevwMUsg9nj30jVMo9X1GfKKIGwXF4eDiZTAaDQbfbXVEDrwxAkyH3t1vy11pSpzs/4Cq4Vsfp0cHeTRRwWDdMyEyRcysgFUAraMgQZ0HSTSbPCRJ8q7NWViWZzYV6NI5er9fr9SaTSZqmaZpCScFVsV9KQoHbncsQyMPdMJWae6/fMBmitMk2z/jSmtpb00lcE6aCKfCnKGS4q8yIs4ZySnVvrVAymwt1Us6x/uh8Ph8MBq32UQiYrK24HRW8Htq5khXLky80w8TBSXUJDmel4uXTl07pd3cpOzMTTKcyDv5DUVWe2QIvfC1dPgpE/bkqnU6n0+mAAgLi4zzrHfnhZUAFjrbU5y0UEmKFa3xv/i4/Ky1/h9cg8lBpQ7GixA0NDao52uv1Dg8PgVc6HA4L7DV7ruBlSQSOZmkNGXE6Px85kUz54jXZdRdawdH5fJ4kiXfCZWPVfaKIBgkOQKfT2d/fB5E8GAwmk4mrl0IrWawI6tXkRVDymAYvuRvGZGp5hia2kM/1m6BV8am+3AZgNBqtupECaJzgAIDxAm5nUEDMvLgmbCA8qn81JYU25KMtM7KC+zyYXAzthtB+V5IRlM1zYT1RUHC0hsJfK03c0FC/j4MHOlChBVy32+31equi71X/ai6nh532aqKux/Fy82rtYGM0jZcRsNiAWGEU6VFayHacHnkLLPOFy7TojNKJZJUGWRmsyksrRNMFBwAcqEopcKAqpdZGchcLLKhF2zJm9HA98ZTC2yBSBQZ0va3eYFZ3R3rBUY1Ipq18ibWlKUrCCZeN9fCJIlZDcCCsBJC6J9UUTOcLAYUsV830wotlaSwypdSDyXsHezcx98SbjKt1vTcju22BrzKwYoIDoBFAwH6pe1LFA4uJio8vfkmbH0ZfxeoEZeieqDSRqzOFhe0Jdaomd4aG1U1mc6GhzlEJqAN1MBiYDtRVR/UFQSi8odBQuAog8yBdqZ0lOZZNGw+ZvXqsk08UscKCA9ESQApHsWQQwFvvvp9HDkrCzLXLCBNr5hNFrIPgALgIIOuniVSAwtPP869tQYqa85j/OPzvdQXv14a4oaGhPg4InSilQi1DSmDHCO76yfuyEcStkID0MYmJjwr4KcdMJ8n5fF5LnZ41SGZzoaEax+HhYU5nUq/X29/f39vbAwfqitovOV/3uHrL8tKBIWMea38UOyVvYaHqsVqd2ULRUI2jKGgEkPNWASSuV5PJ+DQ7GJlaA0OTzcMHUctuUWSUaazT5vA1EGtG3NCw5oID0RJA5IA8epPxqU6r79lrkTHiSd7UcpweWZvCQ41iWv4D0uRRqDVQ3VDr6BNF1Cw4Hj169Dd/8zf4zxdeeOGP/uiPyrvcOSGA5ATDIvMWFjRhrWMYNAJf/Qy+BcFB5d2DyXsbGxuorYzTI/qsy3Z5rHqBLy9qFhy/+c1vfvGLX+A//+mf/qmCizIVQM55FbIyYBUTOUsZmt3erMIOxdy94X2+6XexWGOfKKJmwXH16tWrV6/WdXWwXyCDDuwXtdbqZS1wtHrLlXtmlPnziIOdZBPNrrKxHgW+vGiojwPDsfBHqVofKCDwvOfz+fqlFdQIJqs957C1hFclWG+fKKKhgqN6+1AjgMDjb8VHTjBhVDMdXgioD8TLDs3JWlmqyPnZdRoqOGqEtQJI3ZNaVfCt3nKO2YS0Vw3rl8zmQis47FgbAkiNKj1fOtDbrtEKqA+U/V1/2ivFWiazudBQ5mhzoFUwpAzU2WzWZsEwsPaFpzA9IN5ii97yHHVh7YkbGlqNQwSTAJIkSZqma+88jwZ6N4C4tZNsPpwtbveu0S5NZmzFq0GYXLKGKB3nxCeKaAVHAKgDdTQaJUkym83OzyYTioO9G3RVQyEfLPbF1NdwoZlFetR58okiWsERA5MA0jpQNQi4FQHdcAFBbSIrwzkhbmhoBUc8KAFkpR2oK4EIDaUanDcjBdA6R/PC2wKmRSFgmlfzJ85ms/Kq+Jw3nyii1TgKQ0sAKRXRPXFLbf649slsLrSCo2C4CCAQx21FSRyEzasrxnlIZnOhNVXKgma/pGm6ulKjljarFDxloxZCx3oX+PKi1TjKxXpUAKk35ClrPa3xQUqXdOfTJ4poNY4qsPYtYEqFplDsJJtaCNZ0c5Qt6c6tTxTRahyVoiWARACqBKqswJdSapwepffv0KKBFRM6zq1PFNEKjhogJIC05cgAfPNqIKFWOZ9zlczmQmuq1AaeAHIOWczRiCChRqM1UgCtxlE/TAJIkiTnkMVcEoqtkXHOfaKIVnA0BZQAAuKjzaBrGlo1ENGaKo0DUwGkRb1YaTJOsWg1joZiPQggFE3If8+D1idK0WocjcY6EUBoH7aVQ+sT1bBxwjT5btEwgAN1Pp+vgQISjdDy6IPBIL9ztJBB1gmtxrFK6HQ6+/v7qIBMJhNUQLATTYvCcZ6T2VxofRy14cmTJ8Ph8Je//OVnP/vZr3/965/5zGfk52o9tJVS7ZtdEs5ngS8vWo2jNozH4xdffPHevXsvvvjieDyOGKHX6+3v74PISNO0jb+YyF/FpyVuWNFqHLXhJz/5yVe/+tVLly59+ctf/ta3vhU9jlYBhPbQbpGzik/rE3WhFRy14dmzZ1tbW0qpz3/+88+ePcs/YJtBVzjaZDYXWlNl3QAOVNCuwYFa94xWFa1PlEErOGrDhQsXFouFUupnP/vZhQsXih18nQggteCcF/jyohUcteGVV175zne+8+TJk+9+97uvvPJKSVcB8dHtdtM0pQrI6oZvq2Ggtj5RHi0BrDZAOPbJkyeXLl3a39+/dOlSBReFCG6SJOfEAxJXI7qtLO1FKzjOIyaTyXw+V0qtffwlTgS0PFEv2qjKeUTbAoZBm8wmQSs4zi/OAwEktIpPS9wQohUcLVoCyBlan6gQbVSlxSlaAkhb4EuOVnC0WIKLADKZTNZblLTEjSC0pkoLO6j9MhqNlFLrHWhojZQgtIKjBQdXD+2651UwWp9oKFpTpYUITAuYNcBoNGorbgSh1ThaBGAtCSBtMlsEWsHRIhjrRABpC3zFoaWct8gLUECUUk0jgEj45m2D3ji0Po4WeeEigDQ/gtv6RKPRahwtCgYm4Cql6jUBvBpHm8wWjVbjaFEwsAKIajYDtU1my4PWOdqiFDScANIaKTnRahwtykUzCSAtTzQnWo2jRRWQE0Aq0AXaZLb8aAVHi+ogIYBUoAuEFuloYaIVHC1qgKsCSLHqBnTn1j5sfaKFoBUcLWoDKCDA3QQHarG6wHw+12RQ6xMtCq1ztEXNoBVAlFKlOlDbZLai0AqOFk2BqwVMUWiT2QpEa6q0aBZKIoC0yWzFotU4WjQUxRJAWuJGsWg1jhaNRiEVQFqfaOFoBUeLFQBPAPHmqo1Go5a4USza7NgWNQBbXsetZ1oBBD6xqiEgUNpGsGWgFRwtakPOrHbwd4LzwpQLIC+SJEnTtPWJFo7WOdpiVeFqAUPR+kRLQis4Wqw8XAQQILO3PtEy0DpHW6wJTAeqal0bpaHVOFqsG0ABSZKkjaSUh1ZwtFhPtLpGqWijKi1qAIZjAa1qsHJoBUeLFi2C0ZoqLVq0CEYrOFq0aBGM/x+o/Ie6CHmm2wAAAABJRU5ErkJggg=="/>
          <p:cNvSpPr>
            <a:spLocks noChangeAspect="1" noChangeArrowheads="1"/>
          </p:cNvSpPr>
          <p:nvPr/>
        </p:nvSpPr>
        <p:spPr bwMode="auto">
          <a:xfrm>
            <a:off x="612775" y="-1347788"/>
            <a:ext cx="3429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87524" y="893033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n-lt"/>
              </a:rPr>
              <a:t>Electromagnetic waves with different properties exist - such as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standing waves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728" y="1330960"/>
            <a:ext cx="13400852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9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3021617"/>
            <a:ext cx="9143999" cy="73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de-DE" altLang="de-DE" sz="3200" b="1" smtClean="0">
                <a:solidFill>
                  <a:srgbClr val="004A99"/>
                </a:solidFill>
                <a:latin typeface="+mj-lt"/>
              </a:rPr>
              <a:t>Maxwell‘s Equations</a:t>
            </a:r>
            <a:endParaRPr lang="de-DE" altLang="de-DE" sz="3200" b="1" dirty="0">
              <a:solidFill>
                <a:srgbClr val="004A99"/>
              </a:solidFill>
              <a:latin typeface="+mj-lt"/>
            </a:endParaRP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33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Wave Equation arising from Maxwell‘s Equations 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87524" y="893033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n-lt"/>
              </a:rPr>
              <a:t>All electromagnetic waves in homogeneous media satisfy Maxwell‘s equation, in particular, the wave equation that we will derive here: </a:t>
            </a:r>
          </a:p>
        </p:txBody>
      </p:sp>
      <p:pic>
        <p:nvPicPr>
          <p:cNvPr id="15" name="Grafik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1614767"/>
            <a:ext cx="3132000" cy="480000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28" y="2265761"/>
            <a:ext cx="3730286" cy="548571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97" y="3636320"/>
            <a:ext cx="3792000" cy="48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93" y="4287314"/>
            <a:ext cx="3576000" cy="48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90" y="4938308"/>
            <a:ext cx="4604572" cy="548571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33" y="5657875"/>
            <a:ext cx="4496572" cy="507429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26" y="2985326"/>
            <a:ext cx="3634286" cy="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34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Wave Equation arising from Maxwell‘s Equations 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87524" y="893033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n-lt"/>
              </a:rPr>
              <a:t>All electromagnetic waves in homogeneous media satisfy Maxwell‘s equation, in particular, the wave equation – here we continue its derivation: </a:t>
            </a:r>
          </a:p>
        </p:txBody>
      </p:sp>
      <p:pic>
        <p:nvPicPr>
          <p:cNvPr id="14" name="Grafik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68" y="1628801"/>
            <a:ext cx="4496572" cy="50742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8" y="2423027"/>
            <a:ext cx="4572001" cy="507429"/>
          </a:xfrm>
          <a:prstGeom prst="rect">
            <a:avLst/>
          </a:prstGeom>
        </p:spPr>
      </p:pic>
      <p:grpSp>
        <p:nvGrpSpPr>
          <p:cNvPr id="42" name="Gruppieren 41"/>
          <p:cNvGrpSpPr/>
          <p:nvPr/>
        </p:nvGrpSpPr>
        <p:grpSpPr>
          <a:xfrm>
            <a:off x="143508" y="3217253"/>
            <a:ext cx="8316924" cy="720079"/>
            <a:chOff x="143508" y="2600909"/>
            <a:chExt cx="8316924" cy="720079"/>
          </a:xfrm>
        </p:grpSpPr>
        <p:grpSp>
          <p:nvGrpSpPr>
            <p:cNvPr id="9" name="Gruppieren 8"/>
            <p:cNvGrpSpPr/>
            <p:nvPr/>
          </p:nvGrpSpPr>
          <p:grpSpPr>
            <a:xfrm>
              <a:off x="143508" y="2600909"/>
              <a:ext cx="5544616" cy="720079"/>
              <a:chOff x="143508" y="2456893"/>
              <a:chExt cx="5544616" cy="720079"/>
            </a:xfrm>
          </p:grpSpPr>
          <p:pic>
            <p:nvPicPr>
              <p:cNvPr id="8" name="Grafik 7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535" y="2528900"/>
                <a:ext cx="4572001" cy="507429"/>
              </a:xfrm>
              <a:prstGeom prst="rect">
                <a:avLst/>
              </a:prstGeom>
            </p:spPr>
          </p:pic>
          <p:sp>
            <p:nvSpPr>
              <p:cNvPr id="20" name="Rechteck 19"/>
              <p:cNvSpPr/>
              <p:nvPr/>
            </p:nvSpPr>
            <p:spPr>
              <a:xfrm>
                <a:off x="143508" y="2456893"/>
                <a:ext cx="5544616" cy="72007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Rechteck 21"/>
            <p:cNvSpPr/>
            <p:nvPr/>
          </p:nvSpPr>
          <p:spPr>
            <a:xfrm>
              <a:off x="5832140" y="2776282"/>
              <a:ext cx="262829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800" smtClean="0">
                  <a:latin typeface="+mn-lt"/>
                </a:rPr>
                <a:t>Curl-Curl Equation </a:t>
              </a:r>
            </a:p>
          </p:txBody>
        </p:sp>
      </p:grpSp>
      <p:pic>
        <p:nvPicPr>
          <p:cNvPr id="26" name="Grafik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8" y="4224129"/>
            <a:ext cx="7092001" cy="826286"/>
          </a:xfrm>
          <a:prstGeom prst="rect">
            <a:avLst/>
          </a:prstGeom>
        </p:spPr>
      </p:pic>
      <p:grpSp>
        <p:nvGrpSpPr>
          <p:cNvPr id="41" name="Gruppieren 40"/>
          <p:cNvGrpSpPr/>
          <p:nvPr/>
        </p:nvGrpSpPr>
        <p:grpSpPr>
          <a:xfrm>
            <a:off x="205852" y="5337213"/>
            <a:ext cx="9118676" cy="720079"/>
            <a:chOff x="205852" y="4507434"/>
            <a:chExt cx="9118676" cy="720079"/>
          </a:xfrm>
        </p:grpSpPr>
        <p:grpSp>
          <p:nvGrpSpPr>
            <p:cNvPr id="29" name="Gruppieren 28"/>
            <p:cNvGrpSpPr/>
            <p:nvPr/>
          </p:nvGrpSpPr>
          <p:grpSpPr>
            <a:xfrm>
              <a:off x="205852" y="4507434"/>
              <a:ext cx="5544616" cy="720079"/>
              <a:chOff x="205852" y="4507434"/>
              <a:chExt cx="5544616" cy="720079"/>
            </a:xfrm>
          </p:grpSpPr>
          <p:pic>
            <p:nvPicPr>
              <p:cNvPr id="28" name="Grafik 27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6344" y="4613760"/>
                <a:ext cx="3649715" cy="507429"/>
              </a:xfrm>
              <a:prstGeom prst="rect">
                <a:avLst/>
              </a:prstGeom>
            </p:spPr>
          </p:pic>
          <p:sp>
            <p:nvSpPr>
              <p:cNvPr id="39" name="Rechteck 38"/>
              <p:cNvSpPr/>
              <p:nvPr/>
            </p:nvSpPr>
            <p:spPr>
              <a:xfrm>
                <a:off x="205852" y="4507434"/>
                <a:ext cx="5544616" cy="72007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" name="Rechteck 39"/>
            <p:cNvSpPr/>
            <p:nvPr/>
          </p:nvSpPr>
          <p:spPr>
            <a:xfrm>
              <a:off x="5832140" y="4682807"/>
              <a:ext cx="34923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800" smtClean="0">
                  <a:latin typeface="+mn-lt"/>
                </a:rPr>
                <a:t>Wave Equation (with excitation)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137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Eigenmodes – Solutions of the Homogeneous Wave Equations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87523" y="1304764"/>
            <a:ext cx="8497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n-lt"/>
              </a:rPr>
              <a:t>Eigenmodes are solutions of the wave equation for the non-excited, loss free and charge-free case: </a:t>
            </a:r>
          </a:p>
        </p:txBody>
      </p:sp>
      <p:pic>
        <p:nvPicPr>
          <p:cNvPr id="5" name="Grafik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44" y="1736813"/>
            <a:ext cx="2780572" cy="507429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98" y="2492896"/>
            <a:ext cx="4652572" cy="25885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5" y="3140968"/>
            <a:ext cx="2331429" cy="569143"/>
          </a:xfrm>
          <a:prstGeom prst="rect">
            <a:avLst/>
          </a:prstGeom>
        </p:spPr>
      </p:pic>
      <p:sp>
        <p:nvSpPr>
          <p:cNvPr id="30" name="Rechteck 29"/>
          <p:cNvSpPr/>
          <p:nvPr/>
        </p:nvSpPr>
        <p:spPr>
          <a:xfrm>
            <a:off x="372920" y="3815752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n-lt"/>
              </a:rPr>
              <a:t>The partial differential equation comes with either of these boundary conditions:</a:t>
            </a:r>
            <a:endParaRPr lang="en-US" sz="1800" dirty="0">
              <a:latin typeface="+mn-lt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007604" y="4488130"/>
            <a:ext cx="2472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u="sng" dirty="0" smtClean="0">
                <a:latin typeface="+mn-lt"/>
              </a:rPr>
              <a:t>P</a:t>
            </a:r>
            <a:r>
              <a:rPr lang="en-GB" sz="1800" dirty="0" smtClean="0">
                <a:latin typeface="+mn-lt"/>
              </a:rPr>
              <a:t>erfect </a:t>
            </a:r>
            <a:r>
              <a:rPr lang="en-GB" sz="1800" u="sng" dirty="0" smtClean="0">
                <a:latin typeface="+mn-lt"/>
              </a:rPr>
              <a:t>E</a:t>
            </a:r>
            <a:r>
              <a:rPr lang="en-GB" sz="1800" dirty="0" smtClean="0">
                <a:latin typeface="+mn-lt"/>
              </a:rPr>
              <a:t>lectric </a:t>
            </a:r>
            <a:r>
              <a:rPr lang="en-GB" sz="1800" u="sng" dirty="0" smtClean="0">
                <a:latin typeface="+mn-lt"/>
              </a:rPr>
              <a:t>C</a:t>
            </a:r>
            <a:r>
              <a:rPr lang="en-GB" sz="1800" dirty="0" smtClean="0">
                <a:latin typeface="+mn-lt"/>
              </a:rPr>
              <a:t>onducting</a:t>
            </a:r>
            <a:endParaRPr lang="en-GB" sz="1800" dirty="0">
              <a:latin typeface="+mn-lt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5255870" y="4469864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u="sng" dirty="0" smtClean="0">
                <a:latin typeface="+mn-lt"/>
              </a:rPr>
              <a:t>P</a:t>
            </a:r>
            <a:r>
              <a:rPr lang="en-GB" sz="1800" dirty="0" smtClean="0">
                <a:latin typeface="+mn-lt"/>
              </a:rPr>
              <a:t>erfect </a:t>
            </a:r>
            <a:r>
              <a:rPr lang="en-GB" sz="1800" u="sng" dirty="0" smtClean="0">
                <a:latin typeface="+mn-lt"/>
              </a:rPr>
              <a:t>M</a:t>
            </a:r>
            <a:r>
              <a:rPr lang="en-GB" sz="1800" dirty="0" smtClean="0">
                <a:latin typeface="+mn-lt"/>
              </a:rPr>
              <a:t>agnetic </a:t>
            </a:r>
            <a:r>
              <a:rPr lang="en-GB" sz="1800" u="sng" dirty="0" smtClean="0">
                <a:latin typeface="+mn-lt"/>
              </a:rPr>
              <a:t>C</a:t>
            </a:r>
            <a:r>
              <a:rPr lang="en-GB" sz="1800" dirty="0" smtClean="0">
                <a:latin typeface="+mn-lt"/>
              </a:rPr>
              <a:t>onducting</a:t>
            </a:r>
            <a:endParaRPr lang="en-GB" sz="1800" dirty="0">
              <a:latin typeface="+mn-lt"/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899592" y="5877272"/>
            <a:ext cx="276018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5268200" y="5877272"/>
            <a:ext cx="276018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flipV="1">
            <a:off x="2230520" y="5023336"/>
            <a:ext cx="0" cy="833941"/>
          </a:xfrm>
          <a:prstGeom prst="straightConnector1">
            <a:avLst/>
          </a:prstGeom>
          <a:ln w="28575">
            <a:solidFill>
              <a:srgbClr val="00A9FD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6192180" y="5877272"/>
            <a:ext cx="900100" cy="1"/>
          </a:xfrm>
          <a:prstGeom prst="straightConnector1">
            <a:avLst/>
          </a:prstGeom>
          <a:ln w="28575">
            <a:solidFill>
              <a:srgbClr val="00A9FD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Grafik 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65" y="5251514"/>
            <a:ext cx="1481143" cy="229714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460739"/>
            <a:ext cx="1352572" cy="229714"/>
          </a:xfrm>
          <a:prstGeom prst="rect">
            <a:avLst/>
          </a:prstGeom>
        </p:spPr>
      </p:pic>
      <p:sp>
        <p:nvSpPr>
          <p:cNvPr id="47" name="Rechteck 46"/>
          <p:cNvSpPr/>
          <p:nvPr/>
        </p:nvSpPr>
        <p:spPr>
          <a:xfrm>
            <a:off x="1713452" y="5877273"/>
            <a:ext cx="1058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800" smtClean="0">
                <a:latin typeface="+mn-lt"/>
              </a:rPr>
              <a:t>boundary</a:t>
            </a:r>
            <a:endParaRPr lang="de-DE" sz="1800">
              <a:latin typeface="+mn-lt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6120172" y="5877272"/>
            <a:ext cx="1058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800" smtClean="0">
                <a:latin typeface="+mn-lt"/>
              </a:rPr>
              <a:t>boundary</a:t>
            </a:r>
            <a:endParaRPr lang="de-DE" sz="18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05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6" grpId="0"/>
      <p:bldP spid="31" grpId="0"/>
      <p:bldP spid="47" grpId="0"/>
      <p:bldP spid="4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Electric Field of some Eigenmodes in a Resonator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21" name="Picture 19" descr="C:\Dokumente und Einstellungen\Thomas\Desktop\Folien\modes\mode8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15" b="30638"/>
          <a:stretch>
            <a:fillRect/>
          </a:stretch>
        </p:blipFill>
        <p:spPr bwMode="auto">
          <a:xfrm>
            <a:off x="993825" y="2385157"/>
            <a:ext cx="69246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0" descr="C:\Dokumente und Einstellungen\Thomas\Desktop\Folien\modes\mode11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23" b="32300"/>
          <a:stretch>
            <a:fillRect/>
          </a:stretch>
        </p:blipFill>
        <p:spPr bwMode="auto">
          <a:xfrm>
            <a:off x="971600" y="3586895"/>
            <a:ext cx="7007225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1" descr="C:\Dokumente und Einstellungen\Thomas\Desktop\Folien\modes\mode12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23" b="32300"/>
          <a:stretch>
            <a:fillRect/>
          </a:stretch>
        </p:blipFill>
        <p:spPr bwMode="auto">
          <a:xfrm>
            <a:off x="974775" y="4801332"/>
            <a:ext cx="700722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7" descr="C:\Dokumente und Einstellungen\Thomas\Desktop\Folien\pimode_360.bm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24" b="18971"/>
          <a:stretch>
            <a:fillRect/>
          </a:stretch>
        </p:blipFill>
        <p:spPr bwMode="auto">
          <a:xfrm>
            <a:off x="1066850" y="1051657"/>
            <a:ext cx="672465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hteck 65"/>
          <p:cNvSpPr>
            <a:spLocks noChangeArrowheads="1"/>
          </p:cNvSpPr>
          <p:nvPr/>
        </p:nvSpPr>
        <p:spPr bwMode="auto">
          <a:xfrm>
            <a:off x="7308900" y="1016732"/>
            <a:ext cx="71913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28621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44</a:t>
            </a:fld>
            <a:endParaRPr lang="de-DE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3021617"/>
            <a:ext cx="9143999" cy="73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de-DE" altLang="de-DE" sz="3200" b="1" smtClean="0">
                <a:solidFill>
                  <a:srgbClr val="004A99"/>
                </a:solidFill>
                <a:latin typeface="+mj-lt"/>
              </a:rPr>
              <a:t>Field Attenuation in Conductors</a:t>
            </a:r>
            <a:endParaRPr lang="de-DE" altLang="de-DE" sz="3200" b="1" dirty="0">
              <a:solidFill>
                <a:srgbClr val="004A99"/>
              </a:solidFill>
              <a:latin typeface="+mj-lt"/>
            </a:endParaRP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73189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Influence on Conducting Matter on Waves (I / II)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87524" y="893033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smtClean="0">
                <a:latin typeface="+mn-lt"/>
              </a:rPr>
              <a:t>In conducting matter, Ohmic electric current densities will flow. They are proportional to the electric field strength with the conductivity     as constant:</a:t>
            </a:r>
          </a:p>
        </p:txBody>
      </p:sp>
      <p:pic>
        <p:nvPicPr>
          <p:cNvPr id="8" name="Grafik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33" y="2489523"/>
            <a:ext cx="3824572" cy="50742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1687118"/>
            <a:ext cx="1659429" cy="22971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834" y="1327317"/>
            <a:ext cx="121714" cy="101143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287524" y="2051556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smtClean="0">
                <a:latin typeface="+mn-lt"/>
              </a:rPr>
              <a:t>Replacing the electric current density in the wave equation with the upper relation gives </a:t>
            </a:r>
          </a:p>
        </p:txBody>
      </p:sp>
      <p:sp>
        <p:nvSpPr>
          <p:cNvPr id="18" name="Rechteck 17"/>
          <p:cNvSpPr/>
          <p:nvPr/>
        </p:nvSpPr>
        <p:spPr>
          <a:xfrm>
            <a:off x="287524" y="3095672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smtClean="0">
                <a:latin typeface="+mn-lt"/>
              </a:rPr>
              <a:t>Transforming this equation into frequency domain delivers</a:t>
            </a:r>
          </a:p>
        </p:txBody>
      </p:sp>
      <p:pic>
        <p:nvPicPr>
          <p:cNvPr id="9" name="Grafik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97" y="3605648"/>
            <a:ext cx="3140572" cy="258857"/>
          </a:xfrm>
          <a:prstGeom prst="rect">
            <a:avLst/>
          </a:prstGeom>
        </p:spPr>
      </p:pic>
      <p:sp>
        <p:nvSpPr>
          <p:cNvPr id="24" name="Rechteck 23"/>
          <p:cNvSpPr/>
          <p:nvPr/>
        </p:nvSpPr>
        <p:spPr>
          <a:xfrm>
            <a:off x="287524" y="4077072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smtClean="0">
                <a:latin typeface="+mn-lt"/>
              </a:rPr>
              <a:t>Now, consider a plane wave propagation in +z – direction:</a:t>
            </a:r>
          </a:p>
        </p:txBody>
      </p:sp>
      <p:pic>
        <p:nvPicPr>
          <p:cNvPr id="11" name="Grafik 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3" y="4617132"/>
            <a:ext cx="1779429" cy="262286"/>
          </a:xfrm>
          <a:prstGeom prst="rect">
            <a:avLst/>
          </a:prstGeom>
        </p:spPr>
      </p:pic>
      <p:sp>
        <p:nvSpPr>
          <p:cNvPr id="27" name="Rechteck 26"/>
          <p:cNvSpPr/>
          <p:nvPr/>
        </p:nvSpPr>
        <p:spPr>
          <a:xfrm>
            <a:off x="287524" y="5013176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smtClean="0">
                <a:latin typeface="+mn-lt"/>
              </a:rPr>
              <a:t>Plugging this into the frequency-domain representation of the wave equation gives</a:t>
            </a:r>
          </a:p>
        </p:txBody>
      </p:sp>
      <p:pic>
        <p:nvPicPr>
          <p:cNvPr id="13" name="Grafik 1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16" y="5611554"/>
            <a:ext cx="1829143" cy="26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5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Influence on Conducting Matter on Waves (II / II)</a:t>
            </a:r>
            <a:endParaRPr lang="en-GB" altLang="de-DE" b="1">
              <a:solidFill>
                <a:srgbClr val="003399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87524" y="893033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smtClean="0">
                <a:latin typeface="+mn-lt"/>
              </a:rPr>
              <a:t>The wave number is complex valued</a:t>
            </a:r>
          </a:p>
        </p:txBody>
      </p:sp>
      <p:pic>
        <p:nvPicPr>
          <p:cNvPr id="17" name="Grafik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16" y="1340769"/>
            <a:ext cx="1232572" cy="229714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287524" y="1664804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smtClean="0">
                <a:latin typeface="+mn-lt"/>
              </a:rPr>
              <a:t>with the following real and imaginary parts</a:t>
            </a:r>
          </a:p>
        </p:txBody>
      </p:sp>
      <p:pic>
        <p:nvPicPr>
          <p:cNvPr id="8" name="Grafik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6" y="2168861"/>
            <a:ext cx="4083429" cy="129771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3" y="4440576"/>
            <a:ext cx="3781715" cy="284571"/>
          </a:xfrm>
          <a:prstGeom prst="rect">
            <a:avLst/>
          </a:prstGeom>
        </p:spPr>
      </p:pic>
      <p:sp>
        <p:nvSpPr>
          <p:cNvPr id="28" name="Rechteck 27"/>
          <p:cNvSpPr/>
          <p:nvPr/>
        </p:nvSpPr>
        <p:spPr>
          <a:xfrm>
            <a:off x="287524" y="368102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smtClean="0">
                <a:latin typeface="+mn-lt"/>
              </a:rPr>
              <a:t>The real part describes the propagation of the wave while the imaginary part describes the exponential decay of the field strengt in the conductor</a:t>
            </a:r>
          </a:p>
        </p:txBody>
      </p:sp>
      <p:sp>
        <p:nvSpPr>
          <p:cNvPr id="32" name="Rechteck 31"/>
          <p:cNvSpPr/>
          <p:nvPr/>
        </p:nvSpPr>
        <p:spPr>
          <a:xfrm>
            <a:off x="287524" y="4833156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smtClean="0">
                <a:latin typeface="+mn-lt"/>
              </a:rPr>
              <a:t>The distance which is required for the fields to drop by a factor of          is called penetration depth</a:t>
            </a:r>
          </a:p>
        </p:txBody>
      </p:sp>
      <p:pic>
        <p:nvPicPr>
          <p:cNvPr id="33" name="Grafik 3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907028"/>
            <a:ext cx="313714" cy="20400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2" y="5301208"/>
            <a:ext cx="5166858" cy="74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2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38" y="1364447"/>
            <a:ext cx="8029449" cy="465684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5516" y="476672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Exponential Decay of Amplitudes in Conductors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18856" y="3080242"/>
            <a:ext cx="2263250" cy="81053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772" y="5841268"/>
            <a:ext cx="486318" cy="3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48</a:t>
            </a:fld>
            <a:endParaRPr lang="de-DE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8313" y="468313"/>
            <a:ext cx="8316912" cy="401643"/>
          </a:xfrm>
          <a:prstGeom prst="rect">
            <a:avLst/>
          </a:prstGeom>
          <a:noFill/>
          <a:ln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/>
              <a:t>What we have done</a:t>
            </a:r>
            <a:endParaRPr lang="en-GB" altLang="de-DE" b="1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14413" y="1304764"/>
            <a:ext cx="7118350" cy="378042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Maxwell’s equations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Electromagnetic fields in different materials - material equations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Electrostatic fields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Magnetostatic fields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Electromagnetic waves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en-US" altLang="de-DE" sz="1800" dirty="0" smtClean="0"/>
              <a:t>Field attenuation in conductors</a:t>
            </a:r>
            <a:endParaRPr lang="en-US" altLang="de-DE" sz="1800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790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468313"/>
            <a:ext cx="9144000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altLang="de-DE" b="1" smtClean="0">
                <a:solidFill>
                  <a:srgbClr val="003399"/>
                </a:solidFill>
              </a:rPr>
              <a:t>Maxwell‘s Equations in their Integral Representation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6" name="Picture 3" descr="D:\GIF-Bilder\MAXWELL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340768"/>
            <a:ext cx="3113900" cy="4406717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35" y="1882221"/>
            <a:ext cx="5344762" cy="3323810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143508" y="1340767"/>
            <a:ext cx="5544616" cy="44067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sp>
        <p:nvSpPr>
          <p:cNvPr id="11" name="Rechteck 10"/>
          <p:cNvSpPr/>
          <p:nvPr/>
        </p:nvSpPr>
        <p:spPr>
          <a:xfrm>
            <a:off x="1619672" y="5877272"/>
            <a:ext cx="7362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+mn-lt"/>
              </a:rPr>
              <a:t>Figure: https://upload.wikimedia.org/wikipedia/commons/thumb/1/1e/James_Clerk_Maxwell_big.jpg/390px-James_Clerk_Maxwell_big.jpg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340767"/>
            <a:ext cx="3113900" cy="417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0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11.03.2017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15516" y="468313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de-DE" b="1" dirty="0" smtClean="0">
                <a:solidFill>
                  <a:srgbClr val="003399"/>
                </a:solidFill>
              </a:rPr>
              <a:t>Gauss‘ Law (for Electricity) in Integral Form</a:t>
            </a:r>
            <a:endParaRPr lang="en-US" altLang="de-DE" b="1" dirty="0">
              <a:solidFill>
                <a:srgbClr val="003399"/>
              </a:solidFill>
            </a:endParaRPr>
          </a:p>
        </p:txBody>
      </p:sp>
      <p:grpSp>
        <p:nvGrpSpPr>
          <p:cNvPr id="55" name="Gruppieren 54"/>
          <p:cNvGrpSpPr/>
          <p:nvPr/>
        </p:nvGrpSpPr>
        <p:grpSpPr>
          <a:xfrm>
            <a:off x="252028" y="1052736"/>
            <a:ext cx="8784468" cy="369332"/>
            <a:chOff x="251520" y="1124744"/>
            <a:chExt cx="8784468" cy="369332"/>
          </a:xfrm>
        </p:grpSpPr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251520" y="1124744"/>
              <a:ext cx="878446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de-DE" sz="1800" dirty="0" smtClean="0">
                  <a:latin typeface="+mn-lt"/>
                </a:rPr>
                <a:t>Electric charges       or electric charge densities              generate electric flux densities              .</a:t>
              </a:r>
              <a:endParaRPr lang="en-US" altLang="de-DE" sz="1800" dirty="0">
                <a:latin typeface="+mn-lt"/>
              </a:endParaRPr>
            </a:p>
          </p:txBody>
        </p:sp>
        <p:pic>
          <p:nvPicPr>
            <p:cNvPr id="48" name="Grafik 47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3537" y="1232023"/>
              <a:ext cx="177143" cy="228571"/>
            </a:xfrm>
            <a:prstGeom prst="rect">
              <a:avLst/>
            </a:prstGeom>
          </p:spPr>
        </p:pic>
        <p:pic>
          <p:nvPicPr>
            <p:cNvPr id="50" name="Grafik 4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5261" y="1210560"/>
              <a:ext cx="558857" cy="229714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5828" y="1214873"/>
              <a:ext cx="639429" cy="229714"/>
            </a:xfrm>
            <a:prstGeom prst="rect">
              <a:avLst/>
            </a:prstGeom>
          </p:spPr>
        </p:pic>
      </p:grpSp>
      <p:grpSp>
        <p:nvGrpSpPr>
          <p:cNvPr id="61" name="Gruppieren 60"/>
          <p:cNvGrpSpPr/>
          <p:nvPr/>
        </p:nvGrpSpPr>
        <p:grpSpPr>
          <a:xfrm>
            <a:off x="4248472" y="2642535"/>
            <a:ext cx="4680012" cy="1974597"/>
            <a:chOff x="4103948" y="1664803"/>
            <a:chExt cx="4680012" cy="1974597"/>
          </a:xfrm>
        </p:grpSpPr>
        <p:grpSp>
          <p:nvGrpSpPr>
            <p:cNvPr id="59" name="Gruppieren 58"/>
            <p:cNvGrpSpPr/>
            <p:nvPr/>
          </p:nvGrpSpPr>
          <p:grpSpPr>
            <a:xfrm>
              <a:off x="4103948" y="1876903"/>
              <a:ext cx="4680012" cy="1588101"/>
              <a:chOff x="4031940" y="4267105"/>
              <a:chExt cx="4680012" cy="1588101"/>
            </a:xfrm>
          </p:grpSpPr>
          <p:pic>
            <p:nvPicPr>
              <p:cNvPr id="58" name="Grafik 57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5369" y="4267105"/>
                <a:ext cx="4087619" cy="920000"/>
              </a:xfrm>
              <a:prstGeom prst="rect">
                <a:avLst/>
              </a:prstGeom>
            </p:spPr>
          </p:pic>
          <p:sp>
            <p:nvSpPr>
              <p:cNvPr id="60" name="Text Box 3"/>
              <p:cNvSpPr txBox="1">
                <a:spLocks noChangeArrowheads="1"/>
              </p:cNvSpPr>
              <p:nvPr/>
            </p:nvSpPr>
            <p:spPr bwMode="auto">
              <a:xfrm>
                <a:off x="4031940" y="5265204"/>
                <a:ext cx="1944215" cy="5539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66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571500"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714500"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286000"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7432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32004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657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41148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n-US" altLang="de-DE" sz="1500" dirty="0" smtClean="0">
                    <a:latin typeface="+mn-lt"/>
                  </a:rPr>
                  <a:t>total electric flux through Gaussian surface             </a:t>
                </a:r>
              </a:p>
            </p:txBody>
          </p:sp>
          <p:sp>
            <p:nvSpPr>
              <p:cNvPr id="62" name="Text Box 3"/>
              <p:cNvSpPr txBox="1">
                <a:spLocks noChangeArrowheads="1"/>
              </p:cNvSpPr>
              <p:nvPr/>
            </p:nvSpPr>
            <p:spPr bwMode="auto">
              <a:xfrm>
                <a:off x="6228184" y="5301208"/>
                <a:ext cx="2483768" cy="5539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66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571500"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714500"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286000" defTabSz="7620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7432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32004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657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41148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n-US" altLang="de-DE" sz="1500" dirty="0" smtClean="0">
                    <a:latin typeface="+mn-lt"/>
                  </a:rPr>
                  <a:t>total electric charge enclosed in Gaussian surface             </a:t>
                </a:r>
              </a:p>
            </p:txBody>
          </p:sp>
        </p:grpSp>
        <p:sp>
          <p:nvSpPr>
            <p:cNvPr id="64" name="Rechteck 63"/>
            <p:cNvSpPr/>
            <p:nvPr/>
          </p:nvSpPr>
          <p:spPr>
            <a:xfrm>
              <a:off x="4104670" y="1664803"/>
              <a:ext cx="4679290" cy="197459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3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US" dirty="0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US" dirty="0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US" dirty="0" smtClean="0"/>
              <a:t>Recapitulation of Electromagnetism</a:t>
            </a:r>
          </a:p>
        </p:txBody>
      </p:sp>
    </p:spTree>
    <p:extLst>
      <p:ext uri="{BB962C8B-B14F-4D97-AF65-F5344CB8AC3E}">
        <p14:creationId xmlns:p14="http://schemas.microsoft.com/office/powerpoint/2010/main" val="152409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508" y="468313"/>
            <a:ext cx="9144508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Quick Quiz (I/II) – Value of Net Flux through Surface?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215" y="1702507"/>
            <a:ext cx="2424762" cy="920000"/>
          </a:xfrm>
          <a:prstGeom prst="rect">
            <a:avLst/>
          </a:prstGeom>
        </p:spPr>
      </p:pic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4069785" y="2700606"/>
            <a:ext cx="194421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500" smtClean="0">
                <a:latin typeface="+mn-lt"/>
              </a:rPr>
              <a:t>total electric flux through Gaussian surface             </a:t>
            </a:r>
          </a:p>
        </p:txBody>
      </p:sp>
      <p:sp>
        <p:nvSpPr>
          <p:cNvPr id="64" name="Rechteck 63"/>
          <p:cNvSpPr/>
          <p:nvPr/>
        </p:nvSpPr>
        <p:spPr>
          <a:xfrm>
            <a:off x="4070507" y="1490407"/>
            <a:ext cx="4679290" cy="19745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8428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  <p:pic>
        <p:nvPicPr>
          <p:cNvPr id="26" name="Grafik 2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216" y="1518419"/>
            <a:ext cx="4043810" cy="920000"/>
          </a:xfrm>
          <a:prstGeom prst="rect">
            <a:avLst/>
          </a:prstGeom>
        </p:spPr>
      </p:pic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4069785" y="2516518"/>
            <a:ext cx="194421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500" smtClean="0">
                <a:latin typeface="+mn-lt"/>
              </a:rPr>
              <a:t>total electric flux through Gaussian surface             </a:t>
            </a:r>
          </a:p>
        </p:txBody>
      </p:sp>
      <p:sp>
        <p:nvSpPr>
          <p:cNvPr id="23" name="Rechteck 22"/>
          <p:cNvSpPr/>
          <p:nvPr/>
        </p:nvSpPr>
        <p:spPr>
          <a:xfrm>
            <a:off x="4070507" y="1306319"/>
            <a:ext cx="4679290" cy="19745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3689594" y="3532944"/>
            <a:ext cx="5454914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Total electric flux through the Gaussian surface equals zero since no charges are contained in the volume!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de-DE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Total amount of flux flowing into the Gaussian surface is equal to total amount of flux flowing out of the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de-DE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sz="1800" dirty="0" smtClean="0">
                <a:latin typeface="+mn-lt"/>
              </a:rPr>
              <a:t>Absence of charges in the volume does not mean that the electric displacement fields are zero in the volume</a:t>
            </a:r>
            <a:endParaRPr lang="en-US" altLang="de-DE" sz="1800" dirty="0">
              <a:latin typeface="+mn-lt"/>
            </a:endParaRPr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-508" y="468313"/>
            <a:ext cx="9144508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Quick Quiz (II/II) – Value of Net Flux through Surface?</a:t>
            </a:r>
            <a:endParaRPr lang="en-GB" altLang="de-DE" b="1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57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11.03.2017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15516" y="468313"/>
            <a:ext cx="8496175" cy="4016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20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Gauss‘ Law (for Electricity) – </a:t>
            </a:r>
          </a:p>
          <a:p>
            <a:pPr fontAlgn="auto">
              <a:spcAft>
                <a:spcPts val="0"/>
              </a:spcAft>
            </a:pPr>
            <a:r>
              <a:rPr lang="de-DE" altLang="de-DE" b="1" smtClean="0">
                <a:solidFill>
                  <a:srgbClr val="003399"/>
                </a:solidFill>
              </a:rPr>
              <a:t>from  Integral to Differential  Form</a:t>
            </a:r>
            <a:endParaRPr lang="en-GB" altLang="de-DE" b="1">
              <a:solidFill>
                <a:srgbClr val="003399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938" y="1948911"/>
            <a:ext cx="3537143" cy="735238"/>
          </a:xfrm>
          <a:prstGeom prst="rect">
            <a:avLst/>
          </a:prstGeom>
        </p:spPr>
      </p:pic>
      <p:sp>
        <p:nvSpPr>
          <p:cNvPr id="64" name="Rechteck 63"/>
          <p:cNvSpPr/>
          <p:nvPr/>
        </p:nvSpPr>
        <p:spPr>
          <a:xfrm>
            <a:off x="4573230" y="1736812"/>
            <a:ext cx="3743186" cy="11207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879" y="4973247"/>
            <a:ext cx="2091429" cy="255238"/>
          </a:xfrm>
          <a:prstGeom prst="rect">
            <a:avLst/>
          </a:prstGeom>
        </p:spPr>
      </p:pic>
      <p:sp>
        <p:nvSpPr>
          <p:cNvPr id="33" name="Rechteck 32"/>
          <p:cNvSpPr/>
          <p:nvPr/>
        </p:nvSpPr>
        <p:spPr>
          <a:xfrm>
            <a:off x="4572000" y="4761148"/>
            <a:ext cx="3743186" cy="6480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Gerade Verbindung mit Pfeil 12"/>
          <p:cNvCxnSpPr>
            <a:stCxn id="64" idx="2"/>
            <a:endCxn id="43" idx="0"/>
          </p:cNvCxnSpPr>
          <p:nvPr/>
        </p:nvCxnSpPr>
        <p:spPr>
          <a:xfrm>
            <a:off x="6444823" y="2857516"/>
            <a:ext cx="0" cy="643492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eck 42"/>
          <p:cNvSpPr/>
          <p:nvPr/>
        </p:nvSpPr>
        <p:spPr>
          <a:xfrm>
            <a:off x="4573230" y="3501008"/>
            <a:ext cx="3743186" cy="6480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Gerade Verbindung mit Pfeil 45"/>
          <p:cNvCxnSpPr>
            <a:stCxn id="43" idx="2"/>
            <a:endCxn id="33" idx="0"/>
          </p:cNvCxnSpPr>
          <p:nvPr/>
        </p:nvCxnSpPr>
        <p:spPr>
          <a:xfrm flipH="1">
            <a:off x="6443593" y="4149080"/>
            <a:ext cx="1230" cy="61206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/>
          <p:cNvGrpSpPr/>
          <p:nvPr/>
        </p:nvGrpSpPr>
        <p:grpSpPr>
          <a:xfrm>
            <a:off x="4824028" y="3645024"/>
            <a:ext cx="2919184" cy="369332"/>
            <a:chOff x="4552676" y="3645024"/>
            <a:chExt cx="2919184" cy="369332"/>
          </a:xfrm>
        </p:grpSpPr>
        <p:sp>
          <p:nvSpPr>
            <p:cNvPr id="41" name="Text Box 3"/>
            <p:cNvSpPr txBox="1">
              <a:spLocks noChangeArrowheads="1"/>
            </p:cNvSpPr>
            <p:nvPr/>
          </p:nvSpPr>
          <p:spPr bwMode="auto">
            <a:xfrm>
              <a:off x="4552676" y="3645024"/>
              <a:ext cx="291918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de-DE" altLang="de-DE" sz="1800" smtClean="0">
                  <a:latin typeface="+mn-lt"/>
                </a:rPr>
                <a:t>for infinitely small volumes </a:t>
              </a:r>
            </a:p>
          </p:txBody>
        </p:sp>
        <p:pic>
          <p:nvPicPr>
            <p:cNvPr id="47" name="Grafik 4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0292" y="3753036"/>
              <a:ext cx="168000" cy="159429"/>
            </a:xfrm>
            <a:prstGeom prst="rect">
              <a:avLst/>
            </a:prstGeom>
          </p:spPr>
        </p:pic>
      </p:grpSp>
      <p:sp>
        <p:nvSpPr>
          <p:cNvPr id="34" name="Fußzeilenplatzhalter 3"/>
          <p:cNvSpPr>
            <a:spLocks noGrp="1"/>
          </p:cNvSpPr>
          <p:nvPr>
            <p:ph type="ftr" sz="quarter" idx="15"/>
          </p:nvPr>
        </p:nvSpPr>
        <p:spPr>
          <a:xfrm>
            <a:off x="3743908" y="6357453"/>
            <a:ext cx="4716524" cy="419919"/>
          </a:xfrm>
        </p:spPr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Faculty of Computer Science and Engineering, University of Rostock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U. van Rienen, J. Heller, and T. Flisgen</a:t>
            </a:r>
          </a:p>
          <a:p>
            <a:pPr marL="519113" indent="-519113" algn="l">
              <a:tabLst>
                <a:tab pos="1073150" algn="l"/>
              </a:tabLst>
            </a:pPr>
            <a:r>
              <a:rPr lang="en-GB" smtClean="0"/>
              <a:t>Recapitulation of Electromagnetism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87132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\begin{align*}&#10;\oiint\limits_{\partial \mathbf{\Omega}}\mathbf{D}(\mathbf{r},t)\cdot\mathrm{d}\mathbf{A}&amp;=\iiint\limits_{\mathbf{\Omega}} \rho(\mathbf{r},t)\,\mathrm{d}V\\&#10;\oiint\limits_{\partial\mathbf{\Omega}}\mathbf{B}(\mathbf{r},t)\cdot\mathrm{d}\mathbf{A}&amp;=0\\&#10;\oint\limits_{\partial\mathbf{\Gamma}}\mathbf{E}(\mathbf{r},t)\cdot\mathrm{d}\mathbf{s}&amp;=-\iint\limits_{\mathbf{\Gamma}}\frac{\partial}{\partial t}\mathbf{B}(\mathbf{r},t)\cdot\mathrm{d}\mathbf{A}\\&#10;\oint\limits_{\partial\mathbf{\Gamma}}\mathbf{H}(\mathbf{r},t)\cdot\mathrm{d}\mathbf{s}&amp;=\iint\limits_{\mathbf{\Gamma}}\bigg(\frac{\partial}{\partial t}\mathbf{D}(\mathbf{r},t)+\mathbf{J}(\mathbf{r},t)\bigg)\cdot\mathrm{d}\mathbf{A}\\&#10;\end{align*}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\Omega}$$&#10;&#10;\end{document}"/>
  <p:tag name="IGUANATEXSIZE" val="1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Delta\mathbf{E}(\mathbf{r},t)-\varepsilon\mu\frac{\partial^2}{\partial t^2}\mathbf{E}(\mathbf{r},t)=\mu\sigma\frac{\partial}{\partial t}\mathbf{E}(\mathbf{r},t)$$&#10;&#10;\end{document}"/>
  <p:tag name="IGUANATEXSIZE" val="18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J}(\mathbf{r},t) = \sigma\mathbf{E}(\mathbf{r},t)$$&#10;&#10;\end{document}"/>
  <p:tag name="IGUANATEXSIZE" val="18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sigma$$&#10;&#10;\end{document}"/>
  <p:tag name="IGUANATEXSIZE" val="18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Delta\underline{\mathbf{E}}(\mathbf{r})+\varepsilon\mu\omega^2\underline{\mathbf{E}}(\mathbf{r})=j\omega\mu\sigma\underline{\mathbf{E}}(\mathbf{r})$$&#10;&#10;\end{document}"/>
  <p:tag name="IGUANATEXSIZE" val="18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underline{\mathbf{E}}(\mathbf{r})=\mathbf{e}_x E_0\mathrm{e}^{-j\underline{k}z}$$&#10;\end{document}"/>
  <p:tag name="IGUANATEXSIZE" val="18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underline{k}^2 = \varepsilon\mu\omega^2- j\omega\mu\sigma$$&#10;\end{document}"/>
  <p:tag name="IGUANATEXSIZE" val="18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underline{k} = k'-j k''$$&#10;\end{document}"/>
  <p:tag name="IGUANATEXSIZE" val="18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\begin{align*}&#10;k'&amp;=\frac{\mu\sigma\omega}{2\sqrt{-\frac{1}{2}\varepsilon\mu\omega^2+\frac{1}{2}\sqrt{\mu^2\sigma^2\omega^2+\varepsilon^2\mu^2 \omega^4}}}&#10;\\&#10;k''&amp;=\sqrt{-\frac{1}{2}\varepsilon\mu\omega^2+\frac{1}{2}\sqrt{\mu^2\sigma^2\omega^2+\varepsilon^2\mu^2\omega^4}}&#10;\end{align*}&#10;\end{document}"/>
  <p:tag name="IGUANATEXSIZE" val="18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underline{\mathbf{E}}(\mathbf{r})=\mathbf{e}_x E_0\mathrm{e}^{-j\underline{k}z}=\mathbf{e}_x E_0\mathrm{e}^{-jk'z}\,\mathrm{e}^{-k'' z}$$&#10;\end{document}"/>
  <p:tag name="IGUANATEXSIZE" val="18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rm{e}^{-1}$$&#10;\end{document}"/>
  <p:tag name="IGUANATEXSIZE" val="1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B}(\mathbf{r},t)$$&#10;&#10;\end{document}"/>
  <p:tag name="IGUANATEXSIZE" val="1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delta=\frac{1}{k''}=\frac {\sqrt{2}}{\sqrt{-\varepsilon\mu\omega ^2+\sqrt{\mu^2 \omega^2\left(\sigma ^2+\varepsilon ^2 \omega ^2\right)}}}\approx\sqrt{\frac{2}{\mu\omega\sigma}}$$&#10;\end{document}"/>
  <p:tag name="IGUANATEXSIZE" val="18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frac{\Re\{\underline{\mathbf{E}}(x_0,y_0,z)\}}{\Re\{\underline{\mathbf{E}}(x_0,y_0,0)\}}$$&#10;\end{document}"/>
  <p:tag name="IGUANATEXSIZE" val="18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z / \delta$$&#10;\end{document}"/>
  <p:tag name="IGUANATEXSIZE" val="1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underbrace{\oiint\limits_{\partial \mathbf{\Omega}}\mathbf{B}(\mathbf{r},t)\cdot\mathrm{d}\mathbf{A}}=0$$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cdot\mathbf{B}(\mathbf{r},t)=0$$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oiint\limits_{\partial \mathbf{\Omega}}\mathbf{B}(\mathbf{r},t)\cdot\mathrm{d}\mathbf{A}=0$$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\Omega}$$&#10;&#10;\end{document}"/>
  <p:tag name="IGUANATEXSIZE" val="1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B}(\mathbf{r},t)$$&#10;&#10;\end{document}"/>
  <p:tag name="IGUANATEXSIZE" val="1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\begin{align*}&#10;\oint\limits_{\partial\mathbf{\Gamma}}\mathbf{E}(\mathbf{r},t)\cdot\mathrm{d}\mathbf{s}&amp;=-\iint\limits_\mathbf{\Gamma}\frac{\partial}{\partial t}\mathbf{B}(\mathbf{r},t)\cdot\mathrm{d}\mathbf{A}\\&#10;\end{align*}&#10;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E}(\mathbf{r},t)$$&#10;&#10;\end{document}"/>
  <p:tag name="IGUANATEXSIZE" val="1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\begin{align*}&#10;\oint\limits_{\partial\mathbf{\Gamma}}\mathbf{E}(\mathbf{r},t)\cdot\mathrm{d}\mathbf{s}&amp;=-\iint\limits_\mathbf{\Gamma}\frac{\partial}{\partial t}\mathbf{B}(\mathbf{r},t)\cdot\mathrm{d}\mathbf{A}\\&#10;\end{align*}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underbrace{\oiint\limits_{\partial \mathbf{\Omega}}\mathbf{D}(\mathbf{r},t)\cdot\mathrm{d}\mathbf{A}}=Q=\underbrace{\iiint\limits_{\mathbf{\Omega}} \rho(\mathbf{r},t)\,\mathrm{d}V}$$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\begin{align*}&#10;\oint\limits_{\partial\mathbf{\Gamma}}\mathbf{E}(\mathbf{r},t)\cdot\mathrm{d}\mathbf{s}&amp;=-\iint\limits_\mathbf{\Gamma}\frac{\partial}{\partial t}\mathbf{B}(\mathbf{r},t)\cdot\mathrm{d}\mathbf{A}\\&#10;\end{align*}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\begin{align*}&#10;\oint\limits_{\partial\mathbf{\Gamma}}\mathbf{E}(\mathbf{r},t)\cdot\mathrm{d}\mathbf{s}&amp;=-\iint\limits_\mathbf{\Gamma}\frac{\partial}{\partial t}\mathbf{B}(\mathbf{r},t)\cdot\mathrm{d}\mathbf{A}\\&#10;\end{align*}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mathbf{E}(\mathbf{r},t)=-\frac{\partial}{\partial t}\mathbf{B}(\mathbf{r},t)$$&#10;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\Gamma}$$&#10;&#10;\end{document}"/>
  <p:tag name="IGUANATEXSIZE" val="1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H}(\mathbf{r},t)$$&#10;&#10;\end{document}"/>
  <p:tag name="IGUANATEXSIZE" val="1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J}(\mathbf{r},t)$$&#10;&#10;\end{document}"/>
  <p:tag name="IGUANATEXSIZE" val="1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\begin{align*}&#10;\oint\limits_{\partial\mathbf{\Gamma}}\mathbf{H}(\mathbf{r},t)\cdot\mathrm{d}\mathbf{s}&amp;=\iint\limits_\mathbf{\Gamma}\left(\mathbf{J}(\mathbf{r},t)+\frac{\partial}{\partial t}\mathbf{D}(\mathbf{r},t)\right)\cdot\mathrm{d}\mathbf{A}\\&#10;\end{align*}&#10;&#10;\end{document}"/>
  <p:tag name="IGUANATEXSIZE" val="2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frac{\partial}{\partial t}\mathbf{D}(\mathbf{r},t)$$&#10;&#10;\end{document}"/>
  <p:tag name="IGUANATEXSIZE" val="1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mathbf{H}(\mathbf{r},t)=\mathbf{J}(\mathbf{r},t)+\frac{\partial}{\partial t}\mathbf{D}(\mathbf{r},t)$$&#10;&#10;\end{document}"/>
  <p:tag name="IGUANATEXSIZE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\Gamma}$$&#10;&#10;\end{document}"/>
  <p:tag name="IGUANATEXSIZE" val="1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Q$$&#10;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\begin{align*}&#10;\oint\limits_{\partial\mathbf{\Gamma}}\mathbf{H}(\mathbf{r},t)\cdot\mathrm{d}\mathbf{s}&amp;=\iint\limits_\mathbf{\Gamma}\left(\mathbf{J}(\mathbf{r},t)+\frac{\partial}{\partial t}\mathbf{D}(\mathbf{r},t)\right)\cdot\mathrm{d}\mathbf{A}\\&#10;\end{align*}&#10;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\begin{align*}&#10;\nabla\cdot\mathbf{D}(\mathbf{r},t)&amp;=\rho(\mathbf{r},t)\\&#10;\nabla\cdot\mathbf{B}(\mathbf{r},t)&amp;=0\\&#10;\nabla\times\mathbf{E}(\mathbf{r},t)&amp;=-\frac{\partial}{\partial t}\mathbf{B}(\mathbf{r},t)\\&#10;\nabla\times\mathbf{H}(\mathbf{r},t)&amp;=\frac{\partial}{\partial t}\mathbf{D}(\mathbf{r},t)+\mathbf{J}(\mathbf{r},t)&#10;\end{align*}&#10;&#10;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cdot\mathbf{F}(x,y,z)$$&#10;\end{document}"/>
  <p:tag name="IGUANATEXSIZE" val="1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F}(x,y,z)$$&#10;\end{document}"/>
  <p:tag name="IGUANATEXSIZE" val="1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rm{div}\,\mathbf{F}(x,y,z)$$&#10;\end{document}"/>
  <p:tag name="IGUANATEXSIZE" val="1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cdot\mathbf{F}(x,y,z)=\mathrm{div}\,\mathbf{F}(x,y,z)=\frac{\partial}{\partial x}F_x(x,y,z)+\frac{\partial}{\partial y}F_y(x,y,z)+\frac{\partial}{\partial z}F_z(x,y,z)$$&#10;\end{document}"/>
  <p:tag name="IGUANATEXSIZE" val="1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cdot\mathbf{F}(x,y)$$&#10;\end{document}"/>
  <p:tag name="IGUANATEXSIZE" val="1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F}(x,y)$$&#10;\end{document}"/>
  <p:tag name="IGUANATEXSIZE" val="1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mathbf{F}(x,y,z)$$&#10;\end{document}"/>
  <p:tag name="IGUANATEXSIZE" val="1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F}(x,y,z)$$&#10;\end{document}"/>
  <p:tag name="IGUANATEXSIZE" val="1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rho(\mathbf{r},t)$$&#10;&#10;\end{document}"/>
  <p:tag name="IGUANATEXSIZE" val="1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rm{curl}\,\mathbf{F}(x,y,z)$$&#10;\end{document}"/>
  <p:tag name="IGUANATEXSIZE" val="1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mathbf{F}(x,y,z)=\mathrm{curl}\,\mathbf{F}(x,y,z)=&#10;\left|\begin{pmatrix}&#10;\mathbf{e}_x &amp; \mathbf{e}_y &amp; \mathbf{e}_z\\&#10;\frac{\partial}{\partial x} &amp; \frac{\partial}{\partial y} &amp;\frac{\partial}{\partial z}\\&#10;F_x(x,y,z) &amp; F_y(x,y,z) &amp; F_z(x,y,z)&#10;\end{pmatrix}\right|$$&#10;\end{document}"/>
  <p:tag name="IGUANATEXSIZE" val="1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=\left|&#10;\begin{pmatrix}&#10;\frac{\partial}{\partial y}F_z(x,y,z)-\frac{\partial}{\partial z}F_y(x,y,z)\\&#10;\frac{\partial}{\partial z}F_x(x,y,z)-\frac{\partial}{\partial x}F_z(x,y,z)\\&#10;\frac{\partial}{\partial x}F_y(x,y,z)-\frac{\partial}{\partial y}F_x(x,y,z)&#10;\end{pmatrix}\right|$$&#10;\end{document}"/>
  <p:tag name="IGUANATEXSIZE" val="1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mathbf{F}(x,y,z)$$&#10;\end{document}"/>
  <p:tag name="IGUANATEXSIZE" val="1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F}(x,y,z)$$&#10;\end{document}"/>
  <p:tag name="IGUANATEXSIZE" val="1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athbf{E}(\mathbf{r})$$&#10;\end{document}"/>
  <p:tag name="IGUANATEXSIZE" val="1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athbf{D}(\mathbf{r})$$&#10;\end{document}"/>
  <p:tag name="IGUANATEXSIZE" val="1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athbf{P}(\mathbf{r})$$&#10;\end{document}"/>
  <p:tag name="IGUANATEXSIZE" val="1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varepsilon_0 = 8.85\cdot10^{-12}\textnormal{As}/\textnormal{Vm}$$&#10;\end{document}"/>
  <p:tag name="IGUANATEXSIZE" val="1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varepsilon_r = 1\ldots10^5$$&#10;\end{document}"/>
  <p:tag name="IGUANATEXSIZE" val="1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D}(\mathbf{r},t)$$&#10;&#10;\end{document}"/>
  <p:tag name="IGUANATEXSIZE" val="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\begin{align*}&#10;\mathbf{D}(\mathbf{r})&amp;=\varepsilon_0\mathbf{E}(\mathbf{r})+\mathbf{P}(\mathbf{r})\\&#10;\mathbf{D}(\mathbf{r})&amp;=\varepsilon_0\varepsilon_r\mathbf{E}(\mathbf{r})&#10;\end{align*}&#10;\end{document}"/>
  <p:tag name="IGUANATEXSIZE" val="1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\begin{align*}&#10;\mathbf{B}(\mathbf{r})&amp;=\mu_0\mathbf{H}(\mathbf{r})+\mathbf{M}(\mathbf{r})\\&#10;\mathbf{B}(\mathbf{r})&amp;=\mu_0\mu_r\mathbf{H}(\mathbf{r})&#10;\end{align*}&#10;\end{document}"/>
  <p:tag name="IGUANATEXSIZE" val="1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athbf{B}(\mathbf{r})$$&#10;\end{document}"/>
  <p:tag name="IGUANATEXSIZE" val="1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athbf{M}(\mathbf{r})$$&#10;\end{document}"/>
  <p:tag name="IGUANATEXSIZE" val="1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u_0 = 4\pi\cdot10^{-7}\textnormal{Vs}/\textnormal{Am}$$&#10;\end{document}"/>
  <p:tag name="IGUANATEXSIZE" val="1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u_r = 0\ldots10^3$$&#10;\end{document}"/>
  <p:tag name="IGUANATEXSIZE" val="1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varepsilon_r = \underline{\varepsilon}_r(j\omega)$$&#10;\end{document}"/>
  <p:tag name="IGUANATEXSIZE" val="1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u_r = \underline{\mu}_r(j\omega)$$&#10;\end{document}"/>
  <p:tag name="IGUANATEXSIZE" val="1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varepsilon_r = &#10;\begin{pmatrix}&#10;{\varepsilon}_{xx,r} &amp; {\varepsilon}_{xy,r} &amp; {\varepsilon}_{xz,r}\\&#10;{\varepsilon}_{yx,r} &amp; {\varepsilon}_{yy,r} &amp; {\varepsilon}_{yz,r}\\&#10;{\varepsilon}_{zx,r} &amp; {\varepsilon}_{zy,r} &amp; {\varepsilon}_{zz,r}\\&#10;\end{pmatrix}&#10;$$&#10;\end{document}"/>
  <p:tag name="IGUANATEXSIZE" val="1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u_r = &#10;\begin{pmatrix}&#10;{\mu}_{xx,r} &amp; {\mu}_{xy,r} &amp; {\mu}_{xz,r}\\&#10;{\mu}_{yx,r} &amp; {\mu}_{yy,r} &amp; {\mu}_{yz,r}\\&#10;{\mu}_{zx,r} &amp; {\mu}_{zy,r} &amp; {\mu}_{zz,r}\\&#10;\end{pmatrix}&#10;$$&#10;\end{document}"/>
  <p:tag name="IGUANATEXSIZE" val="1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usepackage{color}&#10;\begin{document}&#10;&#10;&#10;$$\underbrace{\oiint\limits_{\partial \mathbf{\Omega}}\mathbf{D}(\mathbf{r},t)\cdot\mathrm{d}\mathbf{A}}=\textnormal{\color{red}{\bf{???}}}$$&#10;&#10;\end{document}"/>
  <p:tag name="IGUANATEXSIZE" val="2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varepsilon_r = {\varepsilon}_r(\mathbf{E})$$&#10;\end{document}"/>
  <p:tag name="IGUANATEXSIZE" val="1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u_r = {\mu}_r(\mathbf{H})$$&#10;\end{document}"/>
  <p:tag name="IGUANATEXSIZE" val="18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varepsilon_r = {\varepsilon}_r(\mathbf{r})$$&#10;\end{document}"/>
  <p:tag name="IGUANATEXSIZE" val="1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u_r = {\mu}_r(\mathbf{r})$$&#10;\end{document}"/>
  <p:tag name="IGUANATEXSIZE" val="1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\begin{align*}&#10;\mathbf{\nabla} \times \mathbf{E}(\mathbf{r}) &amp;= -\underbrace{\frac{\partial}{\partial t}\mathbf{B}(\mathbf{r})}_\mathbf{0}\\&#10;\mathbf{\nabla} \cdot \mathbf{D}(\mathbf{r}) &amp;=\rho(\mathbf{r})&#10;\end{align*}&#10;\end{document}"/>
  <p:tag name="IGUANATEXSIZE" val="1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$$\mathbf{E}(\mathbf{r}) = - \mathbf{\nabla} \phi(\mathbf{r})$$&#10;&#10;\end{document}"/>
  <p:tag name="IGUANATEXSIZE" val="1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\begin{align*}&#10;\mathbf{\nabla} \times \mathbf{E}(\mathbf{r}) = - \mathbf{\nabla} \times \mathbf{\nabla} \phi(\mathbf{r})&#10;= \mathbf{0}&#10;\end{align*}&#10;\end{document}"/>
  <p:tag name="IGUANATEXSIZE" val="1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athbf{\nabla}\cdot\mathbf{D}(\mathbf{r}) =\rho(\mathbf{r})$$&#10;&#10;&#10;\end{document}"/>
  <p:tag name="IGUANATEXSIZE" val="1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athbf{\nabla} \cdot \mathbf{E}(\mathbf{r}) =\frac{\rho(\mathbf{r})}{\varepsilon}$$&#10;&#10;&#10;\end{document}"/>
  <p:tag name="IGUANATEXSIZE" val="1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$$\mathbf{E}(\mathbf{r}) = - \mathbf{\nabla} \phi(\mathbf{r})$$&#10;&#10;\end{document}"/>
  <p:tag name="IGUANATEXSIZE" val="1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usepackage{color}&#10;\begin{document}&#10;&#10;&#10;$$\underbrace{\oiint\limits_{\partial \mathbf{\Omega}}\mathbf{D}(\mathbf{r},t)\cdot\mathrm{d}\mathbf{A}}={\color{red}{0}}=\iiint\limits_{\mathbf{\Omega}} \underbrace{\rho(\mathbf{r},t)}_{\color{red}{=0\textnormal{!}}}\,\mathrm{d}V$$&#10;&#10;\end{document}"/>
  <p:tag name="IGUANATEXSIZE" val="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Delta \phi(\mathbf{r}) = -\frac{\rho(\mathbf{r})}{\varepsilon}$$&#10;&#10;&#10;\end{document}"/>
  <p:tag name="IGUANATEXSIZE" val="1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varepsilon = \varepsilon_0\varepsilon_r$$&#10;&#10;\end{document}"/>
  <p:tag name="IGUANATEXSIZE" val="1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Delta \phi(\mathbf{r}) = -\frac{\rho(\mathbf{r})}{\varepsilon}$$&#10;&#10;&#10;\end{document}"/>
  <p:tag name="IGUANATEXSIZE" val="1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Delta \phi(\mathbf{r}) = 0$$&#10;&#10;&#10;\end{document}"/>
  <p:tag name="IGUANATEXSIZE" val="18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Delta \phi(\mathbf{r}) = \frac{\partial^2}{\partial x^2} \phi(\mathbf{r})$$&#10;&#10;&#10;\end{document}"/>
  <p:tag name="IGUANATEXSIZE" val="1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B}(\mathbf{r}) = \mathbf{\nabla} \times \mathbf{A}(\mathbf{r})$$&#10;&#10;\end{document}"/>
  <p:tag name="IGUANATEXSIZE" val="1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\nabla} \cdot \mathbf{B}(\mathbf{r}) = \mathbf{\nabla} \cdot \left(\mathbf{\nabla} \times \mathbf{A}(\mathbf{r})\right) = 0$$&#10;&#10;\end{document}"/>
  <p:tag name="IGUANATEXSIZE" val="1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\begin{align*}&#10;{\nabla} \times \mathbf{H}(\mathbf{r}) &amp;= \underbrace{\frac{\partial}{\partial t}\mathbf{D}(\mathbf{r},t)}_\mathbf{0}+\mathbf{J}(\mathbf{r},t)\\&#10;{\nabla} \cdot \mathbf{B}(\mathbf{r})  &amp;=0&#10;\end{align*}&#10;\end{document}"/>
  <p:tag name="IGUANATEXSIZE" val="1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{\nabla} \times \mathbf{H}(\mathbf{r}) = \mathbf{J}(\mathbf{r})$$&#10;&#10;&#10;&#10;\end{document}"/>
  <p:tag name="IGUANATEXSIZE" val="18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\mu = \mu_0\mu_r$$&#10;&#10;\end{document}"/>
  <p:tag name="IGUANATEXSIZE" val="1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oiint\limits_{\partial \mathbf{\Omega}}\mathbf{D}(\mathbf{r},t)\cdot\mathrm{d}\mathbf{A}=\iiint\limits_{\mathbf{\Omega}}\rho(\mathbf{r},t)\,\mathrm{d}V$$&#10;&#10;\end{document}"/>
  <p:tag name="IGUANATEXSIZE" val="2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{\nabla} \times \mathbf{B}(\mathbf{r}) = \mu\mathbf{J}(\mathbf{r})$$&#10;&#10;&#10;&#10;\end{document}"/>
  <p:tag name="IGUANATEXSIZE" val="1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mathbf{B}(\mathbf{r}) = \mathbf{\nabla} \times \mathbf{A}(\mathbf{r})$$&#10;&#10;\end{document}"/>
  <p:tag name="IGUANATEXSIZE" val="1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$${\nabla} \times \mathbf{\nabla} \times \mathbf{A}(\mathbf{r}) = -\Delta\mathbf{A}(\mathbf{r})+\nabla\left(\nabla\cdot\mathbf{A}(\mathbf{r})\right)=\mu\mathbf{J}(\mathbf{r})$$&#10;&#10;&#10;&#10;\end{document}"/>
  <p:tag name="IGUANATEXSIZE" val="1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mathbf{E}(\mathbf{r},t)=-\frac{\partial}{\partial t}\mathbf{B}(\mathbf{r},t)\quad|\nabla\times$$&#10;&#10;\end{document}"/>
  <p:tag name="IGUANATEXSIZE" val="1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nabla\times\mathbf{E}(\mathbf{r},t)=\nabla\times\left(-\frac{\partial}{\partial t}\mathbf{B}(\mathbf{r},t)\right)$$&#10;&#10;\end{document}"/>
  <p:tag name="IGUANATEXSIZE" val="1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nabla\times\mathbf{E}(\mathbf{r},t)=-\frac{\partial}{\partial t}\left(\nabla\times\mu\mathbf{H}(\mathbf{r},t)\right)$$&#10;&#10;\end{document}"/>
  <p:tag name="IGUANATEXSIZE" val="1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nabla\times\mathbf{E}(\mathbf{r},t)=-\mu\frac{\partial}{\partial t}\nabla\times\mathbf{H}(\mathbf{r},t)$$&#10;&#10;\end{document}"/>
  <p:tag name="IGUANATEXSIZE" val="18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nabla\times\mathbf{E}(\mathbf{r},t)=-\mu\frac{\partial}{\partial t}\left(\frac{\partial}{\partial t}\mathbf{D}(\mathbf{r},t)+\mathbf{J}(\mathbf{r},t)&#10;\right)$$&#10;&#10;\end{document}"/>
  <p:tag name="IGUANATEXSIZE" val="1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nabla\times\mathbf{E}(\mathbf{r},t)=-\mu\frac{\partial^2}{\partial t^2}\mathbf{D}(\mathbf{r},t)-\mu\frac{\partial}{\partial t}\mathbf{J}(\mathbf{r},t)$$&#10;&#10;\end{document}"/>
  <p:tag name="IGUANATEXSIZE" val="18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nabla\times\mathbf{E}(\mathbf{r},t)=-\frac{\partial}{\partial t}\left(\nabla\times\mathbf{B}(\mathbf{r},t)\right)$$&#10;&#10;\end{document}"/>
  <p:tag name="IGUANATEXSIZE" val="1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cdot\mathbf{D}(\mathbf{r},t)=\rho(\mathbf{r},t)$$&#10;&#10;\end{document}"/>
  <p:tag name="IGUANATEXSIZE" val="2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nabla\times\mathbf{E}(\mathbf{r},t)=-\mu\frac{\partial^2}{\partial t^2}\mathbf{D}(\mathbf{r},t)-\mu\frac{\partial}{\partial t}\mathbf{J}(\mathbf{r},t)$$&#10;&#10;\end{document}"/>
  <p:tag name="IGUANATEXSIZE" val="1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nabla\times\mathbf{E}(\mathbf{r},t)=-\varepsilon\mu\frac{\partial^2}{\partial t^2}\mathbf{E}(\mathbf{r},t)-\mu\frac{\partial}{\partial t}\mathbf{J}(\mathbf{r},t)$$&#10;&#10;\end{document}"/>
  <p:tag name="IGUANATEXSIZE" val="18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big(\underbrace{\nabla\cdot\mathbf{E}(\mathbf{r},t)}_{\frac{\rho(\mathbf{r},t)}{\varepsilon}}\big)-\Delta\mathbf{E}(\mathbf{r},t)+\varepsilon\mu\frac{\partial^2}{\partial t^2}\mathbf{E}(\mathbf{r},t)=-\mu\frac{\partial}{\partial t}\mathbf{J}(\mathbf{r},t)\quad |\textnormal{if }\rho(\mathbf{r},t)=0$$&#10;&#10;\end{document}"/>
  <p:tag name="IGUANATEXSIZE" val="1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Delta\mathbf{E}(\mathbf{r},t)-\varepsilon\mu\frac{\partial^2}{\partial t^2}\mathbf{E}(\mathbf{r},t)=\mu\frac{\partial}{\partial t}\mathbf{J}(\mathbf{r},t)$$&#10;&#10;\end{document}"/>
  <p:tag name="IGUANATEXSIZE" val="18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nabla\times\nabla\times\mathbf{E}(\mathbf{r},t)+\varepsilon\mu\frac{\partial^2}{\partial t^2}\mathbf{E}(\mathbf{r},t)=-\mu\frac{\partial}{\partial t}\mathbf{J}(\mathbf{r},t)$$&#10;&#10;\end{document}"/>
  <p:tag name="IGUANATEXSIZE" val="18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Delta\mathbf{E}(\mathbf{r},t)-\varepsilon\mu\frac{\partial^2}{\partial t^2}\mathbf{E}(\mathbf{r},t)=\mathbf{0}$$&#10;&#10;\end{document}"/>
  <p:tag name="IGUANATEXSIZE" val="18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Delta\mathbf{E}(\mathbf{r})\cos(\omega t-\varphi)+\varepsilon\mu\omega^2\mathbf{E}(\mathbf{r})\cos(\omega t-\varphi)=\mathbf{0}$$&#10;&#10;\end{document}"/>
  <p:tag name="IGUANATEXSIZE" val="18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pagestyle{empty}&#10;\newcommand{\dwt}{\frac{\mathrm{d}}{\mathrm{d}t}}&#10;\begin{document}&#10;&#10;&#10;$$\Delta\mathbf{E}(\mathbf{r})+\underbrace{\varepsilon\mu\omega^2}_{k^2}\mathbf{E}(\mathbf{r})=\mathbf{0}$$&#10;&#10;\end{document}"/>
  <p:tag name="IGUANATEXSIZE" val="1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usepackage{color}&#10;\pagestyle{empty}&#10;\definecolor{orange}{RGB}{0,169,235}&#10;\newcommand{\dwt}{\frac{\mathrm{d}}{\mathrm{d}t}}&#10;\begin{document}&#10;&#10;\textcolor{orange}{&#10;$$\mathbf{n}\times\mathbf{E}(\mathbf{r},t)=\mathbf{0}$$&#10;}&#10;&#10;\end{document}"/>
  <p:tag name="IGUANATEXSIZE" val="18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esint}&#10;\usepackage{color}&#10;\pagestyle{empty}&#10;\definecolor{orange}{RGB}{0,169,235}&#10;\newcommand{\dwt}{\frac{\mathrm{d}}{\mathrm{d}t}}&#10;\begin{document}&#10;&#10;\textcolor{orange}{&#10;$$\mathbf{n}\cdot\mathbf{E}(\mathbf{r},t)=0$$&#10;}&#10;&#10;\end{document}"/>
  <p:tag name="IGUANATEXSIZE" val="18"/>
</p:tagLst>
</file>

<file path=ppt/theme/theme1.xml><?xml version="1.0" encoding="utf-8"?>
<a:theme xmlns:a="http://schemas.openxmlformats.org/drawingml/2006/main" name="1_Universität">
  <a:themeElements>
    <a:clrScheme name="Universität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4A99"/>
      </a:accent1>
      <a:accent2>
        <a:srgbClr val="1957A0"/>
      </a:accent2>
      <a:accent3>
        <a:srgbClr val="4066AA"/>
      </a:accent3>
      <a:accent4>
        <a:srgbClr val="5C77B4"/>
      </a:accent4>
      <a:accent5>
        <a:srgbClr val="7588BF"/>
      </a:accent5>
      <a:accent6>
        <a:srgbClr val="8E9AC9"/>
      </a:accent6>
      <a:hlink>
        <a:srgbClr val="A5AED5"/>
      </a:hlink>
      <a:folHlink>
        <a:srgbClr val="BCC3E0"/>
      </a:folHlink>
    </a:clrScheme>
    <a:fontScheme name="Benutzerdefiniert 1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ehr viel Text">
  <a:themeElements>
    <a:clrScheme name="Universität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4A99"/>
      </a:accent1>
      <a:accent2>
        <a:srgbClr val="1957A0"/>
      </a:accent2>
      <a:accent3>
        <a:srgbClr val="4066AA"/>
      </a:accent3>
      <a:accent4>
        <a:srgbClr val="5C77B4"/>
      </a:accent4>
      <a:accent5>
        <a:srgbClr val="7588BF"/>
      </a:accent5>
      <a:accent6>
        <a:srgbClr val="8E9AC9"/>
      </a:accent6>
      <a:hlink>
        <a:srgbClr val="A5AED5"/>
      </a:hlink>
      <a:folHlink>
        <a:srgbClr val="BCC3E0"/>
      </a:folHlink>
    </a:clrScheme>
    <a:fontScheme name="Uni_Powerpoint_praesi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2792</Words>
  <Application>Microsoft Office PowerPoint</Application>
  <PresentationFormat>On-screen Show (4:3)</PresentationFormat>
  <Paragraphs>457</Paragraphs>
  <Slides>48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Times New Roman</vt:lpstr>
      <vt:lpstr>Wingdings</vt:lpstr>
      <vt:lpstr>Arial</vt:lpstr>
      <vt:lpstr>Symbol</vt:lpstr>
      <vt:lpstr>Arial Narrow</vt:lpstr>
      <vt:lpstr>Verdana</vt:lpstr>
      <vt:lpstr>1_Universität</vt:lpstr>
      <vt:lpstr>1_sehr viel Text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URZ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r06</dc:creator>
  <cp:lastModifiedBy>Ursula van Rienen</cp:lastModifiedBy>
  <cp:revision>1721</cp:revision>
  <dcterms:created xsi:type="dcterms:W3CDTF">2009-05-15T06:28:25Z</dcterms:created>
  <dcterms:modified xsi:type="dcterms:W3CDTF">2017-03-24T19:46:29Z</dcterms:modified>
</cp:coreProperties>
</file>