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AVI" ContentType="video/x-msvide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  <p:sldMasterId id="2147483673" r:id="rId2"/>
    <p:sldMasterId id="2147483687" r:id="rId3"/>
  </p:sldMasterIdLst>
  <p:notesMasterIdLst>
    <p:notesMasterId r:id="rId102"/>
  </p:notesMasterIdLst>
  <p:sldIdLst>
    <p:sldId id="256" r:id="rId4"/>
    <p:sldId id="257" r:id="rId5"/>
    <p:sldId id="354" r:id="rId6"/>
    <p:sldId id="262" r:id="rId7"/>
    <p:sldId id="378" r:id="rId8"/>
    <p:sldId id="258" r:id="rId9"/>
    <p:sldId id="271" r:id="rId10"/>
    <p:sldId id="291" r:id="rId11"/>
    <p:sldId id="358" r:id="rId12"/>
    <p:sldId id="349" r:id="rId13"/>
    <p:sldId id="260" r:id="rId14"/>
    <p:sldId id="270" r:id="rId15"/>
    <p:sldId id="342" r:id="rId16"/>
    <p:sldId id="350" r:id="rId17"/>
    <p:sldId id="338" r:id="rId18"/>
    <p:sldId id="339" r:id="rId19"/>
    <p:sldId id="340" r:id="rId20"/>
    <p:sldId id="341" r:id="rId21"/>
    <p:sldId id="348" r:id="rId22"/>
    <p:sldId id="351" r:id="rId23"/>
    <p:sldId id="343" r:id="rId24"/>
    <p:sldId id="344" r:id="rId25"/>
    <p:sldId id="345" r:id="rId26"/>
    <p:sldId id="346" r:id="rId27"/>
    <p:sldId id="347" r:id="rId28"/>
    <p:sldId id="352" r:id="rId29"/>
    <p:sldId id="293" r:id="rId30"/>
    <p:sldId id="294" r:id="rId31"/>
    <p:sldId id="326" r:id="rId32"/>
    <p:sldId id="353" r:id="rId33"/>
    <p:sldId id="325" r:id="rId34"/>
    <p:sldId id="309" r:id="rId35"/>
    <p:sldId id="328" r:id="rId36"/>
    <p:sldId id="356" r:id="rId37"/>
    <p:sldId id="357" r:id="rId38"/>
    <p:sldId id="359" r:id="rId39"/>
    <p:sldId id="372" r:id="rId40"/>
    <p:sldId id="302" r:id="rId41"/>
    <p:sldId id="331" r:id="rId42"/>
    <p:sldId id="305" r:id="rId43"/>
    <p:sldId id="286" r:id="rId44"/>
    <p:sldId id="306" r:id="rId45"/>
    <p:sldId id="332" r:id="rId46"/>
    <p:sldId id="333" r:id="rId47"/>
    <p:sldId id="381" r:id="rId48"/>
    <p:sldId id="382" r:id="rId49"/>
    <p:sldId id="383" r:id="rId50"/>
    <p:sldId id="373" r:id="rId51"/>
    <p:sldId id="329" r:id="rId52"/>
    <p:sldId id="330" r:id="rId53"/>
    <p:sldId id="393" r:id="rId54"/>
    <p:sldId id="394" r:id="rId55"/>
    <p:sldId id="395" r:id="rId56"/>
    <p:sldId id="388" r:id="rId57"/>
    <p:sldId id="361" r:id="rId58"/>
    <p:sldId id="315" r:id="rId59"/>
    <p:sldId id="316" r:id="rId60"/>
    <p:sldId id="317" r:id="rId61"/>
    <p:sldId id="319" r:id="rId62"/>
    <p:sldId id="374" r:id="rId63"/>
    <p:sldId id="318" r:id="rId64"/>
    <p:sldId id="362" r:id="rId65"/>
    <p:sldId id="363" r:id="rId66"/>
    <p:sldId id="364" r:id="rId67"/>
    <p:sldId id="365" r:id="rId68"/>
    <p:sldId id="282" r:id="rId69"/>
    <p:sldId id="283" r:id="rId70"/>
    <p:sldId id="366" r:id="rId71"/>
    <p:sldId id="367" r:id="rId72"/>
    <p:sldId id="308" r:id="rId73"/>
    <p:sldId id="384" r:id="rId74"/>
    <p:sldId id="368" r:id="rId75"/>
    <p:sldId id="369" r:id="rId76"/>
    <p:sldId id="370" r:id="rId77"/>
    <p:sldId id="337" r:id="rId78"/>
    <p:sldId id="385" r:id="rId79"/>
    <p:sldId id="387" r:id="rId80"/>
    <p:sldId id="386" r:id="rId81"/>
    <p:sldId id="268" r:id="rId82"/>
    <p:sldId id="371" r:id="rId83"/>
    <p:sldId id="321" r:id="rId84"/>
    <p:sldId id="264" r:id="rId85"/>
    <p:sldId id="322" r:id="rId86"/>
    <p:sldId id="292" r:id="rId87"/>
    <p:sldId id="323" r:id="rId88"/>
    <p:sldId id="391" r:id="rId89"/>
    <p:sldId id="392" r:id="rId90"/>
    <p:sldId id="376" r:id="rId91"/>
    <p:sldId id="285" r:id="rId92"/>
    <p:sldId id="267" r:id="rId93"/>
    <p:sldId id="261" r:id="rId94"/>
    <p:sldId id="304" r:id="rId95"/>
    <p:sldId id="355" r:id="rId96"/>
    <p:sldId id="377" r:id="rId97"/>
    <p:sldId id="379" r:id="rId98"/>
    <p:sldId id="375" r:id="rId99"/>
    <p:sldId id="281" r:id="rId100"/>
    <p:sldId id="320" r:id="rId10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 userDrawn="1">
          <p15:clr>
            <a:srgbClr val="A4A3A4"/>
          </p15:clr>
        </p15:guide>
        <p15:guide id="2" pos="5443" userDrawn="1">
          <p15:clr>
            <a:srgbClr val="A4A3A4"/>
          </p15:clr>
        </p15:guide>
        <p15:guide id="3" pos="340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pos="5239" userDrawn="1">
          <p15:clr>
            <a:srgbClr val="A4A3A4"/>
          </p15:clr>
        </p15:guide>
        <p15:guide id="6" pos="5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1F497D"/>
    <a:srgbClr val="E9EDF4"/>
    <a:srgbClr val="0000FF"/>
    <a:srgbClr val="4A7EBB"/>
    <a:srgbClr val="0E7EBB"/>
    <a:srgbClr val="FFFFFF"/>
    <a:srgbClr val="7A7A7A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435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66" y="66"/>
      </p:cViewPr>
      <p:guideLst>
        <p:guide orient="horz" pos="958"/>
        <p:guide pos="5443"/>
        <p:guide pos="340"/>
        <p:guide pos="2880"/>
        <p:guide pos="5239"/>
        <p:guide pos="58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tableStyles" Target="tableStyle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BBEF48-212F-4572-8DDF-44E002388C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4405AE-F52F-475A-B9B9-A95376D335DD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1.</a:t>
          </a:r>
          <a:endParaRPr lang="en-US" dirty="0">
            <a:latin typeface="Constantia" panose="02030602050306030303" pitchFamily="18" charset="0"/>
          </a:endParaRPr>
        </a:p>
      </dgm:t>
    </dgm:pt>
    <dgm:pt modelId="{E232DC39-ABE0-4167-9D1D-65C2916ECF0A}" type="parTrans" cxnId="{A7CE0466-F926-4F16-AE34-5074A68271ED}">
      <dgm:prSet/>
      <dgm:spPr/>
      <dgm:t>
        <a:bodyPr/>
        <a:lstStyle/>
        <a:p>
          <a:endParaRPr lang="en-US"/>
        </a:p>
      </dgm:t>
    </dgm:pt>
    <dgm:pt modelId="{E16F9885-8EDF-468A-A657-44D249DADEE6}" type="sibTrans" cxnId="{A7CE0466-F926-4F16-AE34-5074A68271ED}">
      <dgm:prSet/>
      <dgm:spPr/>
      <dgm:t>
        <a:bodyPr/>
        <a:lstStyle/>
        <a:p>
          <a:endParaRPr lang="en-US"/>
        </a:p>
      </dgm:t>
    </dgm:pt>
    <dgm:pt modelId="{42D70D72-7D43-4B43-8203-18253F313523}">
      <dgm:prSet phldrT="[Text]" custT="1"/>
      <dgm:spPr/>
      <dgm:t>
        <a:bodyPr/>
        <a:lstStyle/>
        <a:p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Set bending fields in both accelerators the to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same magnetic rigidity</a:t>
          </a:r>
          <a:endParaRPr lang="en-US" sz="1800" dirty="0"/>
        </a:p>
      </dgm:t>
    </dgm:pt>
    <dgm:pt modelId="{21335C54-A362-4A59-A308-A2E057DBA188}" type="parTrans" cxnId="{D04C959B-6661-4F50-8CFA-F139FCE16C0B}">
      <dgm:prSet/>
      <dgm:spPr/>
      <dgm:t>
        <a:bodyPr/>
        <a:lstStyle/>
        <a:p>
          <a:endParaRPr lang="en-US"/>
        </a:p>
      </dgm:t>
    </dgm:pt>
    <dgm:pt modelId="{7D2F7504-A3B1-4C00-9E04-92DD59217809}" type="sibTrans" cxnId="{D04C959B-6661-4F50-8CFA-F139FCE16C0B}">
      <dgm:prSet/>
      <dgm:spPr/>
      <dgm:t>
        <a:bodyPr/>
        <a:lstStyle/>
        <a:p>
          <a:endParaRPr lang="en-US"/>
        </a:p>
      </dgm:t>
    </dgm:pt>
    <dgm:pt modelId="{8CB3E4FD-F7E8-4E71-9BFE-335C98E4C9B0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2.</a:t>
          </a:r>
          <a:endParaRPr lang="en-US" dirty="0"/>
        </a:p>
      </dgm:t>
    </dgm:pt>
    <dgm:pt modelId="{6753DD9D-22AC-4256-A4BE-6A23ECD17B54}" type="parTrans" cxnId="{070810A2-6A13-46E7-A10C-41E7800CC5B5}">
      <dgm:prSet/>
      <dgm:spPr/>
      <dgm:t>
        <a:bodyPr/>
        <a:lstStyle/>
        <a:p>
          <a:endParaRPr lang="en-US"/>
        </a:p>
      </dgm:t>
    </dgm:pt>
    <dgm:pt modelId="{5334CAF1-37B9-468A-87DD-70EF1C1E45A8}" type="sibTrans" cxnId="{070810A2-6A13-46E7-A10C-41E7800CC5B5}">
      <dgm:prSet/>
      <dgm:spPr/>
      <dgm:t>
        <a:bodyPr/>
        <a:lstStyle/>
        <a:p>
          <a:endParaRPr lang="en-US"/>
        </a:p>
      </dgm:t>
    </dgm:pt>
    <dgm:pt modelId="{97C18DB4-B805-4B4E-BCC0-52F7F0A6ADEB}">
      <dgm:prSet phldrT="[Text]" custT="1"/>
      <dgm:spPr/>
      <dgm:t>
        <a:bodyPr/>
        <a:lstStyle/>
        <a:p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Synchronize</a:t>
          </a:r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 sending or receiving accelerator</a:t>
          </a:r>
          <a:endParaRPr lang="en-US" sz="1800" dirty="0"/>
        </a:p>
      </dgm:t>
    </dgm:pt>
    <dgm:pt modelId="{0ACD2E19-C121-4AF5-840A-F66C53B1250D}" type="parTrans" cxnId="{00CAC167-13FD-4261-8DFF-81C16A665D04}">
      <dgm:prSet/>
      <dgm:spPr/>
      <dgm:t>
        <a:bodyPr/>
        <a:lstStyle/>
        <a:p>
          <a:endParaRPr lang="en-US"/>
        </a:p>
      </dgm:t>
    </dgm:pt>
    <dgm:pt modelId="{462E18C7-5419-4248-A364-3F341E461D00}" type="sibTrans" cxnId="{00CAC167-13FD-4261-8DFF-81C16A665D04}">
      <dgm:prSet/>
      <dgm:spPr/>
      <dgm:t>
        <a:bodyPr/>
        <a:lstStyle/>
        <a:p>
          <a:endParaRPr lang="en-US"/>
        </a:p>
      </dgm:t>
    </dgm:pt>
    <dgm:pt modelId="{547F4272-A304-49D4-B4C8-3E4045ADB265}" type="pres">
      <dgm:prSet presAssocID="{F2BBEF48-212F-4572-8DDF-44E002388C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FC698-CE19-4FC8-924B-0D1E872F33E0}" type="pres">
      <dgm:prSet presAssocID="{0C4405AE-F52F-475A-B9B9-A95376D335DD}" presName="composite" presStyleCnt="0"/>
      <dgm:spPr/>
    </dgm:pt>
    <dgm:pt modelId="{AF2B9616-A522-464A-80E7-64CE8B643D01}" type="pres">
      <dgm:prSet presAssocID="{0C4405AE-F52F-475A-B9B9-A95376D335D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186E4-9D8C-4DA9-A7E2-89A769869399}" type="pres">
      <dgm:prSet presAssocID="{0C4405AE-F52F-475A-B9B9-A95376D335DD}" presName="descendantText" presStyleLbl="alignAcc1" presStyleIdx="0" presStyleCnt="2" custLinFactNeighborX="7455" custLinFactNeighborY="-31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67E0-302A-4917-AAB9-D622662F19BE}" type="pres">
      <dgm:prSet presAssocID="{E16F9885-8EDF-468A-A657-44D249DADEE6}" presName="sp" presStyleCnt="0"/>
      <dgm:spPr/>
    </dgm:pt>
    <dgm:pt modelId="{F73EB29B-EC35-43BB-B32A-0A4C21398022}" type="pres">
      <dgm:prSet presAssocID="{8CB3E4FD-F7E8-4E71-9BFE-335C98E4C9B0}" presName="composite" presStyleCnt="0"/>
      <dgm:spPr/>
    </dgm:pt>
    <dgm:pt modelId="{63F6BB5A-E365-47CC-8939-A0A8E7DF83AD}" type="pres">
      <dgm:prSet presAssocID="{8CB3E4FD-F7E8-4E71-9BFE-335C98E4C9B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5AEA7-F452-4897-9AD4-0D6D8C1B78C8}" type="pres">
      <dgm:prSet presAssocID="{8CB3E4FD-F7E8-4E71-9BFE-335C98E4C9B0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4C959B-6661-4F50-8CFA-F139FCE16C0B}" srcId="{0C4405AE-F52F-475A-B9B9-A95376D335DD}" destId="{42D70D72-7D43-4B43-8203-18253F313523}" srcOrd="0" destOrd="0" parTransId="{21335C54-A362-4A59-A308-A2E057DBA188}" sibTransId="{7D2F7504-A3B1-4C00-9E04-92DD59217809}"/>
    <dgm:cxn modelId="{00CAC167-13FD-4261-8DFF-81C16A665D04}" srcId="{8CB3E4FD-F7E8-4E71-9BFE-335C98E4C9B0}" destId="{97C18DB4-B805-4B4E-BCC0-52F7F0A6ADEB}" srcOrd="0" destOrd="0" parTransId="{0ACD2E19-C121-4AF5-840A-F66C53B1250D}" sibTransId="{462E18C7-5419-4248-A364-3F341E461D00}"/>
    <dgm:cxn modelId="{A7CE0466-F926-4F16-AE34-5074A68271ED}" srcId="{F2BBEF48-212F-4572-8DDF-44E002388CE9}" destId="{0C4405AE-F52F-475A-B9B9-A95376D335DD}" srcOrd="0" destOrd="0" parTransId="{E232DC39-ABE0-4167-9D1D-65C2916ECF0A}" sibTransId="{E16F9885-8EDF-468A-A657-44D249DADEE6}"/>
    <dgm:cxn modelId="{382800DB-036E-4B6B-841A-B496E1B5487A}" type="presOf" srcId="{42D70D72-7D43-4B43-8203-18253F313523}" destId="{C45186E4-9D8C-4DA9-A7E2-89A769869399}" srcOrd="0" destOrd="0" presId="urn:microsoft.com/office/officeart/2005/8/layout/chevron2"/>
    <dgm:cxn modelId="{98A5B8FE-C8FE-491B-A14E-FA73DF8D681F}" type="presOf" srcId="{8CB3E4FD-F7E8-4E71-9BFE-335C98E4C9B0}" destId="{63F6BB5A-E365-47CC-8939-A0A8E7DF83AD}" srcOrd="0" destOrd="0" presId="urn:microsoft.com/office/officeart/2005/8/layout/chevron2"/>
    <dgm:cxn modelId="{070810A2-6A13-46E7-A10C-41E7800CC5B5}" srcId="{F2BBEF48-212F-4572-8DDF-44E002388CE9}" destId="{8CB3E4FD-F7E8-4E71-9BFE-335C98E4C9B0}" srcOrd="1" destOrd="0" parTransId="{6753DD9D-22AC-4256-A4BE-6A23ECD17B54}" sibTransId="{5334CAF1-37B9-468A-87DD-70EF1C1E45A8}"/>
    <dgm:cxn modelId="{A87A81C2-652F-4816-8242-FF6D38737D23}" type="presOf" srcId="{97C18DB4-B805-4B4E-BCC0-52F7F0A6ADEB}" destId="{1195AEA7-F452-4897-9AD4-0D6D8C1B78C8}" srcOrd="0" destOrd="0" presId="urn:microsoft.com/office/officeart/2005/8/layout/chevron2"/>
    <dgm:cxn modelId="{E6C6DD61-49CC-412D-8D61-7AA1EF810B16}" type="presOf" srcId="{0C4405AE-F52F-475A-B9B9-A95376D335DD}" destId="{AF2B9616-A522-464A-80E7-64CE8B643D01}" srcOrd="0" destOrd="0" presId="urn:microsoft.com/office/officeart/2005/8/layout/chevron2"/>
    <dgm:cxn modelId="{6632CD24-65D2-418E-A79F-A2567B41AE77}" type="presOf" srcId="{F2BBEF48-212F-4572-8DDF-44E002388CE9}" destId="{547F4272-A304-49D4-B4C8-3E4045ADB265}" srcOrd="0" destOrd="0" presId="urn:microsoft.com/office/officeart/2005/8/layout/chevron2"/>
    <dgm:cxn modelId="{727A063A-F1C3-493A-8E77-E72AA1200C9E}" type="presParOf" srcId="{547F4272-A304-49D4-B4C8-3E4045ADB265}" destId="{121FC698-CE19-4FC8-924B-0D1E872F33E0}" srcOrd="0" destOrd="0" presId="urn:microsoft.com/office/officeart/2005/8/layout/chevron2"/>
    <dgm:cxn modelId="{DF61345F-AC67-4448-BA63-3C8F1C8E8B06}" type="presParOf" srcId="{121FC698-CE19-4FC8-924B-0D1E872F33E0}" destId="{AF2B9616-A522-464A-80E7-64CE8B643D01}" srcOrd="0" destOrd="0" presId="urn:microsoft.com/office/officeart/2005/8/layout/chevron2"/>
    <dgm:cxn modelId="{7215B389-5623-41E2-A4DA-B70B2A5CEA24}" type="presParOf" srcId="{121FC698-CE19-4FC8-924B-0D1E872F33E0}" destId="{C45186E4-9D8C-4DA9-A7E2-89A769869399}" srcOrd="1" destOrd="0" presId="urn:microsoft.com/office/officeart/2005/8/layout/chevron2"/>
    <dgm:cxn modelId="{610407EE-6DA2-4DF3-9DE9-7231354E408C}" type="presParOf" srcId="{547F4272-A304-49D4-B4C8-3E4045ADB265}" destId="{13B267E0-302A-4917-AAB9-D622662F19BE}" srcOrd="1" destOrd="0" presId="urn:microsoft.com/office/officeart/2005/8/layout/chevron2"/>
    <dgm:cxn modelId="{3933F56C-5D7F-4348-9FE6-F7A09A01240A}" type="presParOf" srcId="{547F4272-A304-49D4-B4C8-3E4045ADB265}" destId="{F73EB29B-EC35-43BB-B32A-0A4C21398022}" srcOrd="2" destOrd="0" presId="urn:microsoft.com/office/officeart/2005/8/layout/chevron2"/>
    <dgm:cxn modelId="{8E50FC03-862C-4C73-95BF-2746BB2EFCF6}" type="presParOf" srcId="{F73EB29B-EC35-43BB-B32A-0A4C21398022}" destId="{63F6BB5A-E365-47CC-8939-A0A8E7DF83AD}" srcOrd="0" destOrd="0" presId="urn:microsoft.com/office/officeart/2005/8/layout/chevron2"/>
    <dgm:cxn modelId="{7D1E2EB5-5E32-4F06-9C6C-32AA434904B1}" type="presParOf" srcId="{F73EB29B-EC35-43BB-B32A-0A4C21398022}" destId="{1195AEA7-F452-4897-9AD4-0D6D8C1B78C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BBEF48-212F-4572-8DDF-44E002388C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4405AE-F52F-475A-B9B9-A95376D335DD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3.</a:t>
          </a:r>
          <a:endParaRPr lang="en-US" dirty="0">
            <a:latin typeface="Constantia" panose="02030602050306030303" pitchFamily="18" charset="0"/>
          </a:endParaRPr>
        </a:p>
      </dgm:t>
    </dgm:pt>
    <dgm:pt modelId="{E232DC39-ABE0-4167-9D1D-65C2916ECF0A}" type="parTrans" cxnId="{A7CE0466-F926-4F16-AE34-5074A68271ED}">
      <dgm:prSet/>
      <dgm:spPr/>
      <dgm:t>
        <a:bodyPr/>
        <a:lstStyle/>
        <a:p>
          <a:endParaRPr lang="en-US"/>
        </a:p>
      </dgm:t>
    </dgm:pt>
    <dgm:pt modelId="{E16F9885-8EDF-468A-A657-44D249DADEE6}" type="sibTrans" cxnId="{A7CE0466-F926-4F16-AE34-5074A68271ED}">
      <dgm:prSet/>
      <dgm:spPr/>
      <dgm:t>
        <a:bodyPr/>
        <a:lstStyle/>
        <a:p>
          <a:endParaRPr lang="en-US"/>
        </a:p>
      </dgm:t>
    </dgm:pt>
    <dgm:pt modelId="{42D70D72-7D43-4B43-8203-18253F313523}">
      <dgm:prSet phldrT="[Text]" custT="1"/>
      <dgm:spPr/>
      <dgm:t>
        <a:bodyPr/>
        <a:lstStyle/>
        <a:p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Trigger bump and septum elements</a:t>
          </a:r>
          <a:endParaRPr lang="en-US" sz="1800" dirty="0"/>
        </a:p>
      </dgm:t>
    </dgm:pt>
    <dgm:pt modelId="{21335C54-A362-4A59-A308-A2E057DBA188}" type="parTrans" cxnId="{D04C959B-6661-4F50-8CFA-F139FCE16C0B}">
      <dgm:prSet/>
      <dgm:spPr/>
      <dgm:t>
        <a:bodyPr/>
        <a:lstStyle/>
        <a:p>
          <a:endParaRPr lang="en-US"/>
        </a:p>
      </dgm:t>
    </dgm:pt>
    <dgm:pt modelId="{7D2F7504-A3B1-4C00-9E04-92DD59217809}" type="sibTrans" cxnId="{D04C959B-6661-4F50-8CFA-F139FCE16C0B}">
      <dgm:prSet/>
      <dgm:spPr/>
      <dgm:t>
        <a:bodyPr/>
        <a:lstStyle/>
        <a:p>
          <a:endParaRPr lang="en-US"/>
        </a:p>
      </dgm:t>
    </dgm:pt>
    <dgm:pt modelId="{8CB3E4FD-F7E8-4E71-9BFE-335C98E4C9B0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4.</a:t>
          </a:r>
          <a:endParaRPr lang="en-US" dirty="0"/>
        </a:p>
      </dgm:t>
    </dgm:pt>
    <dgm:pt modelId="{6753DD9D-22AC-4256-A4BE-6A23ECD17B54}" type="parTrans" cxnId="{070810A2-6A13-46E7-A10C-41E7800CC5B5}">
      <dgm:prSet/>
      <dgm:spPr/>
      <dgm:t>
        <a:bodyPr/>
        <a:lstStyle/>
        <a:p>
          <a:endParaRPr lang="en-US"/>
        </a:p>
      </dgm:t>
    </dgm:pt>
    <dgm:pt modelId="{5334CAF1-37B9-468A-87DD-70EF1C1E45A8}" type="sibTrans" cxnId="{070810A2-6A13-46E7-A10C-41E7800CC5B5}">
      <dgm:prSet/>
      <dgm:spPr/>
      <dgm:t>
        <a:bodyPr/>
        <a:lstStyle/>
        <a:p>
          <a:endParaRPr lang="en-US"/>
        </a:p>
      </dgm:t>
    </dgm:pt>
    <dgm:pt modelId="{97C18DB4-B805-4B4E-BCC0-52F7F0A6ADEB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</a:t>
          </a:r>
          <a:r>
            <a:rPr lang="en-GB" sz="1800" b="1" i="1" dirty="0" err="1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</a:t>
          </a:r>
          <a:r>
            <a:rPr lang="en-GB" sz="1800" b="1" baseline="-25000" dirty="0" err="1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rev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 clock </a:t>
          </a:r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(sending/receiving accelerator)</a:t>
          </a:r>
          <a:endParaRPr lang="en-US" sz="1800" dirty="0">
            <a:solidFill>
              <a:schemeClr val="tx1"/>
            </a:solidFill>
          </a:endParaRPr>
        </a:p>
      </dgm:t>
    </dgm:pt>
    <dgm:pt modelId="{0ACD2E19-C121-4AF5-840A-F66C53B1250D}" type="parTrans" cxnId="{00CAC167-13FD-4261-8DFF-81C16A665D04}">
      <dgm:prSet/>
      <dgm:spPr/>
      <dgm:t>
        <a:bodyPr/>
        <a:lstStyle/>
        <a:p>
          <a:endParaRPr lang="en-US"/>
        </a:p>
      </dgm:t>
    </dgm:pt>
    <dgm:pt modelId="{462E18C7-5419-4248-A364-3F341E461D00}" type="sibTrans" cxnId="{00CAC167-13FD-4261-8DFF-81C16A665D04}">
      <dgm:prSet/>
      <dgm:spPr/>
      <dgm:t>
        <a:bodyPr/>
        <a:lstStyle/>
        <a:p>
          <a:endParaRPr lang="en-US"/>
        </a:p>
      </dgm:t>
    </dgm:pt>
    <dgm:pt modelId="{5B218507-A09B-46A1-A1E3-BAB60F6C58EE}">
      <dgm:prSet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5.</a:t>
          </a:r>
          <a:endParaRPr lang="en-US" dirty="0"/>
        </a:p>
      </dgm:t>
    </dgm:pt>
    <dgm:pt modelId="{4381DF0B-4744-458E-A334-11FA91522CAF}" type="parTrans" cxnId="{0294E335-29AD-4A61-B16B-D1C4FB5C9E6B}">
      <dgm:prSet/>
      <dgm:spPr/>
      <dgm:t>
        <a:bodyPr/>
        <a:lstStyle/>
        <a:p>
          <a:endParaRPr lang="en-US"/>
        </a:p>
      </dgm:t>
    </dgm:pt>
    <dgm:pt modelId="{94485A1F-4774-43F0-82CD-CE851953DC31}" type="sibTrans" cxnId="{0294E335-29AD-4A61-B16B-D1C4FB5C9E6B}">
      <dgm:prSet/>
      <dgm:spPr/>
      <dgm:t>
        <a:bodyPr/>
        <a:lstStyle/>
        <a:p>
          <a:endParaRPr lang="en-US"/>
        </a:p>
      </dgm:t>
    </dgm:pt>
    <dgm:pt modelId="{497E4FAC-AE9E-499D-AF9D-FC48B7FC28A0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clock of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fundamental periodicity</a:t>
          </a:r>
          <a:endParaRPr lang="en-US" sz="1800" dirty="0">
            <a:solidFill>
              <a:srgbClr val="1F497D"/>
            </a:solidFill>
          </a:endParaRPr>
        </a:p>
      </dgm:t>
    </dgm:pt>
    <dgm:pt modelId="{CF6DC688-4028-4AA1-B6BD-6C8D5B402EA8}" type="parTrans" cxnId="{03F8D051-610A-4003-87F9-F0281960F137}">
      <dgm:prSet/>
      <dgm:spPr/>
      <dgm:t>
        <a:bodyPr/>
        <a:lstStyle/>
        <a:p>
          <a:endParaRPr lang="en-US"/>
        </a:p>
      </dgm:t>
    </dgm:pt>
    <dgm:pt modelId="{6998CA40-6E2A-4DAE-81D1-F04093DE0998}" type="sibTrans" cxnId="{03F8D051-610A-4003-87F9-F0281960F137}">
      <dgm:prSet/>
      <dgm:spPr/>
      <dgm:t>
        <a:bodyPr/>
        <a:lstStyle/>
        <a:p>
          <a:endParaRPr lang="en-US"/>
        </a:p>
      </dgm:t>
    </dgm:pt>
    <dgm:pt modelId="{EE4ABCF4-9BFA-45E7-9914-BE010EB45869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bucket clock</a:t>
          </a:r>
          <a:endParaRPr lang="en-US" sz="1800" dirty="0">
            <a:solidFill>
              <a:srgbClr val="1F497D"/>
            </a:solidFill>
          </a:endParaRPr>
        </a:p>
      </dgm:t>
    </dgm:pt>
    <dgm:pt modelId="{2E24C2AF-187E-46A4-9071-6BF86F24721F}" type="parTrans" cxnId="{25E431A7-3708-4636-8F0C-8CE92794326B}">
      <dgm:prSet/>
      <dgm:spPr/>
      <dgm:t>
        <a:bodyPr/>
        <a:lstStyle/>
        <a:p>
          <a:endParaRPr lang="en-US"/>
        </a:p>
      </dgm:t>
    </dgm:pt>
    <dgm:pt modelId="{C5CC2B90-E626-4379-AB8E-5A67B24658FD}" type="sibTrans" cxnId="{25E431A7-3708-4636-8F0C-8CE92794326B}">
      <dgm:prSet/>
      <dgm:spPr/>
      <dgm:t>
        <a:bodyPr/>
        <a:lstStyle/>
        <a:p>
          <a:endParaRPr lang="en-US"/>
        </a:p>
      </dgm:t>
    </dgm:pt>
    <dgm:pt modelId="{61C4102B-0610-4209-A7D7-2EFCCD375BA5}">
      <dgm:prSet/>
      <dgm:spPr/>
      <dgm:t>
        <a:bodyPr/>
        <a:lstStyle/>
        <a:p>
          <a:r>
            <a:rPr lang="en-GB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Fine delay</a:t>
          </a:r>
          <a:endParaRPr lang="en-US" dirty="0"/>
        </a:p>
      </dgm:t>
    </dgm:pt>
    <dgm:pt modelId="{9FCF3C07-9D26-40EE-A7CB-8F575C4524D5}" type="parTrans" cxnId="{4B250DEB-3680-40AD-B9FA-7CD7639F21B0}">
      <dgm:prSet/>
      <dgm:spPr/>
      <dgm:t>
        <a:bodyPr/>
        <a:lstStyle/>
        <a:p>
          <a:endParaRPr lang="en-US"/>
        </a:p>
      </dgm:t>
    </dgm:pt>
    <dgm:pt modelId="{F5431F7F-BD83-4120-92B1-B7142C53C6FC}" type="sibTrans" cxnId="{4B250DEB-3680-40AD-B9FA-7CD7639F21B0}">
      <dgm:prSet/>
      <dgm:spPr/>
      <dgm:t>
        <a:bodyPr/>
        <a:lstStyle/>
        <a:p>
          <a:endParaRPr lang="en-US"/>
        </a:p>
      </dgm:t>
    </dgm:pt>
    <dgm:pt modelId="{95D29033-F8E2-4E4A-BC1A-170E254A6CCF}">
      <dgm:prSet/>
      <dgm:spPr/>
      <dgm:t>
        <a:bodyPr/>
        <a:lstStyle/>
        <a:p>
          <a:r>
            <a:rPr lang="en-GB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Ejection and injection kickers </a:t>
          </a:r>
          <a:r>
            <a:rPr lang="en-GB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triggers</a:t>
          </a:r>
          <a:endParaRPr lang="en-US" dirty="0">
            <a:solidFill>
              <a:srgbClr val="1F497D"/>
            </a:solidFill>
          </a:endParaRPr>
        </a:p>
      </dgm:t>
    </dgm:pt>
    <dgm:pt modelId="{48795BD4-C8E3-4341-8CF4-2AB9D52529F2}" type="parTrans" cxnId="{EBC19AB0-5E80-48EC-AC8A-E76DC25CF92A}">
      <dgm:prSet/>
      <dgm:spPr/>
      <dgm:t>
        <a:bodyPr/>
        <a:lstStyle/>
        <a:p>
          <a:endParaRPr lang="en-US"/>
        </a:p>
      </dgm:t>
    </dgm:pt>
    <dgm:pt modelId="{F36332E0-5BCE-4E39-8F51-8C559E146121}" type="sibTrans" cxnId="{EBC19AB0-5E80-48EC-AC8A-E76DC25CF92A}">
      <dgm:prSet/>
      <dgm:spPr/>
      <dgm:t>
        <a:bodyPr/>
        <a:lstStyle/>
        <a:p>
          <a:endParaRPr lang="en-US"/>
        </a:p>
      </dgm:t>
    </dgm:pt>
    <dgm:pt modelId="{547F4272-A304-49D4-B4C8-3E4045ADB265}" type="pres">
      <dgm:prSet presAssocID="{F2BBEF48-212F-4572-8DDF-44E002388C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FC698-CE19-4FC8-924B-0D1E872F33E0}" type="pres">
      <dgm:prSet presAssocID="{0C4405AE-F52F-475A-B9B9-A95376D335DD}" presName="composite" presStyleCnt="0"/>
      <dgm:spPr/>
    </dgm:pt>
    <dgm:pt modelId="{AF2B9616-A522-464A-80E7-64CE8B643D01}" type="pres">
      <dgm:prSet presAssocID="{0C4405AE-F52F-475A-B9B9-A95376D335D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186E4-9D8C-4DA9-A7E2-89A769869399}" type="pres">
      <dgm:prSet presAssocID="{0C4405AE-F52F-475A-B9B9-A95376D335DD}" presName="descendantText" presStyleLbl="alignAcc1" presStyleIdx="0" presStyleCnt="3" custLinFactNeighborX="7455" custLinFactNeighborY="-31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67E0-302A-4917-AAB9-D622662F19BE}" type="pres">
      <dgm:prSet presAssocID="{E16F9885-8EDF-468A-A657-44D249DADEE6}" presName="sp" presStyleCnt="0"/>
      <dgm:spPr/>
    </dgm:pt>
    <dgm:pt modelId="{F73EB29B-EC35-43BB-B32A-0A4C21398022}" type="pres">
      <dgm:prSet presAssocID="{8CB3E4FD-F7E8-4E71-9BFE-335C98E4C9B0}" presName="composite" presStyleCnt="0"/>
      <dgm:spPr/>
    </dgm:pt>
    <dgm:pt modelId="{63F6BB5A-E365-47CC-8939-A0A8E7DF83AD}" type="pres">
      <dgm:prSet presAssocID="{8CB3E4FD-F7E8-4E71-9BFE-335C98E4C9B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5AEA7-F452-4897-9AD4-0D6D8C1B78C8}" type="pres">
      <dgm:prSet presAssocID="{8CB3E4FD-F7E8-4E71-9BFE-335C98E4C9B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686E76-7218-4B1C-94C6-BCBDB865E08B}" type="pres">
      <dgm:prSet presAssocID="{5334CAF1-37B9-468A-87DD-70EF1C1E45A8}" presName="sp" presStyleCnt="0"/>
      <dgm:spPr/>
    </dgm:pt>
    <dgm:pt modelId="{0D0912BE-797B-48A2-8D14-DB6204586F3A}" type="pres">
      <dgm:prSet presAssocID="{5B218507-A09B-46A1-A1E3-BAB60F6C58EE}" presName="composite" presStyleCnt="0"/>
      <dgm:spPr/>
    </dgm:pt>
    <dgm:pt modelId="{FAE2F876-64BE-407A-B452-0E3A2EDC949D}" type="pres">
      <dgm:prSet presAssocID="{5B218507-A09B-46A1-A1E3-BAB60F6C58E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9D63E1-EADC-4C0B-A184-4415E1828D58}" type="pres">
      <dgm:prSet presAssocID="{5B218507-A09B-46A1-A1E3-BAB60F6C58E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4C959B-6661-4F50-8CFA-F139FCE16C0B}" srcId="{0C4405AE-F52F-475A-B9B9-A95376D335DD}" destId="{42D70D72-7D43-4B43-8203-18253F313523}" srcOrd="1" destOrd="0" parTransId="{21335C54-A362-4A59-A308-A2E057DBA188}" sibTransId="{7D2F7504-A3B1-4C00-9E04-92DD59217809}"/>
    <dgm:cxn modelId="{9E8F7876-3A0E-418F-8D80-FD1B926ED73A}" type="presOf" srcId="{497E4FAC-AE9E-499D-AF9D-FC48B7FC28A0}" destId="{C45186E4-9D8C-4DA9-A7E2-89A769869399}" srcOrd="0" destOrd="0" presId="urn:microsoft.com/office/officeart/2005/8/layout/chevron2"/>
    <dgm:cxn modelId="{0294E335-29AD-4A61-B16B-D1C4FB5C9E6B}" srcId="{F2BBEF48-212F-4572-8DDF-44E002388CE9}" destId="{5B218507-A09B-46A1-A1E3-BAB60F6C58EE}" srcOrd="2" destOrd="0" parTransId="{4381DF0B-4744-458E-A334-11FA91522CAF}" sibTransId="{94485A1F-4774-43F0-82CD-CE851953DC31}"/>
    <dgm:cxn modelId="{17D3FFC6-EBA7-4B1E-8BBA-37C8E4F10890}" type="presOf" srcId="{F2BBEF48-212F-4572-8DDF-44E002388CE9}" destId="{547F4272-A304-49D4-B4C8-3E4045ADB265}" srcOrd="0" destOrd="0" presId="urn:microsoft.com/office/officeart/2005/8/layout/chevron2"/>
    <dgm:cxn modelId="{1EDB0DD4-8F27-4131-9C88-95318F349E0F}" type="presOf" srcId="{42D70D72-7D43-4B43-8203-18253F313523}" destId="{C45186E4-9D8C-4DA9-A7E2-89A769869399}" srcOrd="0" destOrd="1" presId="urn:microsoft.com/office/officeart/2005/8/layout/chevron2"/>
    <dgm:cxn modelId="{EBC19AB0-5E80-48EC-AC8A-E76DC25CF92A}" srcId="{5B218507-A09B-46A1-A1E3-BAB60F6C58EE}" destId="{95D29033-F8E2-4E4A-BC1A-170E254A6CCF}" srcOrd="1" destOrd="0" parTransId="{48795BD4-C8E3-4341-8CF4-2AB9D52529F2}" sibTransId="{F36332E0-5BCE-4E39-8F51-8C559E146121}"/>
    <dgm:cxn modelId="{00CAC167-13FD-4261-8DFF-81C16A665D04}" srcId="{8CB3E4FD-F7E8-4E71-9BFE-335C98E4C9B0}" destId="{97C18DB4-B805-4B4E-BCC0-52F7F0A6ADEB}" srcOrd="0" destOrd="0" parTransId="{0ACD2E19-C121-4AF5-840A-F66C53B1250D}" sibTransId="{462E18C7-5419-4248-A364-3F341E461D00}"/>
    <dgm:cxn modelId="{A7CE0466-F926-4F16-AE34-5074A68271ED}" srcId="{F2BBEF48-212F-4572-8DDF-44E002388CE9}" destId="{0C4405AE-F52F-475A-B9B9-A95376D335DD}" srcOrd="0" destOrd="0" parTransId="{E232DC39-ABE0-4167-9D1D-65C2916ECF0A}" sibTransId="{E16F9885-8EDF-468A-A657-44D249DADEE6}"/>
    <dgm:cxn modelId="{4B250DEB-3680-40AD-B9FA-7CD7639F21B0}" srcId="{5B218507-A09B-46A1-A1E3-BAB60F6C58EE}" destId="{61C4102B-0610-4209-A7D7-2EFCCD375BA5}" srcOrd="0" destOrd="0" parTransId="{9FCF3C07-9D26-40EE-A7CB-8F575C4524D5}" sibTransId="{F5431F7F-BD83-4120-92B1-B7142C53C6FC}"/>
    <dgm:cxn modelId="{2E1CC2BF-AA4D-4A9A-8E2F-C14AFD1F8135}" type="presOf" srcId="{61C4102B-0610-4209-A7D7-2EFCCD375BA5}" destId="{C89D63E1-EADC-4C0B-A184-4415E1828D58}" srcOrd="0" destOrd="0" presId="urn:microsoft.com/office/officeart/2005/8/layout/chevron2"/>
    <dgm:cxn modelId="{070810A2-6A13-46E7-A10C-41E7800CC5B5}" srcId="{F2BBEF48-212F-4572-8DDF-44E002388CE9}" destId="{8CB3E4FD-F7E8-4E71-9BFE-335C98E4C9B0}" srcOrd="1" destOrd="0" parTransId="{6753DD9D-22AC-4256-A4BE-6A23ECD17B54}" sibTransId="{5334CAF1-37B9-468A-87DD-70EF1C1E45A8}"/>
    <dgm:cxn modelId="{84623E78-5941-4349-B019-D878AE21BA38}" type="presOf" srcId="{8CB3E4FD-F7E8-4E71-9BFE-335C98E4C9B0}" destId="{63F6BB5A-E365-47CC-8939-A0A8E7DF83AD}" srcOrd="0" destOrd="0" presId="urn:microsoft.com/office/officeart/2005/8/layout/chevron2"/>
    <dgm:cxn modelId="{ABBB651B-941D-4A53-A6E1-906441911F8D}" type="presOf" srcId="{97C18DB4-B805-4B4E-BCC0-52F7F0A6ADEB}" destId="{1195AEA7-F452-4897-9AD4-0D6D8C1B78C8}" srcOrd="0" destOrd="0" presId="urn:microsoft.com/office/officeart/2005/8/layout/chevron2"/>
    <dgm:cxn modelId="{6E091A3E-EFB4-47B5-A9A4-8582AFE35957}" type="presOf" srcId="{EE4ABCF4-9BFA-45E7-9914-BE010EB45869}" destId="{1195AEA7-F452-4897-9AD4-0D6D8C1B78C8}" srcOrd="0" destOrd="1" presId="urn:microsoft.com/office/officeart/2005/8/layout/chevron2"/>
    <dgm:cxn modelId="{03F8D051-610A-4003-87F9-F0281960F137}" srcId="{0C4405AE-F52F-475A-B9B9-A95376D335DD}" destId="{497E4FAC-AE9E-499D-AF9D-FC48B7FC28A0}" srcOrd="0" destOrd="0" parTransId="{CF6DC688-4028-4AA1-B6BD-6C8D5B402EA8}" sibTransId="{6998CA40-6E2A-4DAE-81D1-F04093DE0998}"/>
    <dgm:cxn modelId="{0CFBA73B-9845-44C2-AD44-4CE2E288AB1C}" type="presOf" srcId="{95D29033-F8E2-4E4A-BC1A-170E254A6CCF}" destId="{C89D63E1-EADC-4C0B-A184-4415E1828D58}" srcOrd="0" destOrd="1" presId="urn:microsoft.com/office/officeart/2005/8/layout/chevron2"/>
    <dgm:cxn modelId="{25E431A7-3708-4636-8F0C-8CE92794326B}" srcId="{8CB3E4FD-F7E8-4E71-9BFE-335C98E4C9B0}" destId="{EE4ABCF4-9BFA-45E7-9914-BE010EB45869}" srcOrd="1" destOrd="0" parTransId="{2E24C2AF-187E-46A4-9071-6BF86F24721F}" sibTransId="{C5CC2B90-E626-4379-AB8E-5A67B24658FD}"/>
    <dgm:cxn modelId="{91F1678E-F9CD-4F4A-B57D-8C14AFCC06AA}" type="presOf" srcId="{5B218507-A09B-46A1-A1E3-BAB60F6C58EE}" destId="{FAE2F876-64BE-407A-B452-0E3A2EDC949D}" srcOrd="0" destOrd="0" presId="urn:microsoft.com/office/officeart/2005/8/layout/chevron2"/>
    <dgm:cxn modelId="{2DE8EE7A-FF45-4E92-9A36-8EA1CEAEDF87}" type="presOf" srcId="{0C4405AE-F52F-475A-B9B9-A95376D335DD}" destId="{AF2B9616-A522-464A-80E7-64CE8B643D01}" srcOrd="0" destOrd="0" presId="urn:microsoft.com/office/officeart/2005/8/layout/chevron2"/>
    <dgm:cxn modelId="{C3BACFC8-35CD-4CBF-AE3F-1F59EDE81AFC}" type="presParOf" srcId="{547F4272-A304-49D4-B4C8-3E4045ADB265}" destId="{121FC698-CE19-4FC8-924B-0D1E872F33E0}" srcOrd="0" destOrd="0" presId="urn:microsoft.com/office/officeart/2005/8/layout/chevron2"/>
    <dgm:cxn modelId="{CAEFA90A-6012-462C-9697-11085F573F25}" type="presParOf" srcId="{121FC698-CE19-4FC8-924B-0D1E872F33E0}" destId="{AF2B9616-A522-464A-80E7-64CE8B643D01}" srcOrd="0" destOrd="0" presId="urn:microsoft.com/office/officeart/2005/8/layout/chevron2"/>
    <dgm:cxn modelId="{13119296-9758-4F37-88EB-E78A6678A7E5}" type="presParOf" srcId="{121FC698-CE19-4FC8-924B-0D1E872F33E0}" destId="{C45186E4-9D8C-4DA9-A7E2-89A769869399}" srcOrd="1" destOrd="0" presId="urn:microsoft.com/office/officeart/2005/8/layout/chevron2"/>
    <dgm:cxn modelId="{E4BC94DF-16A6-46CB-B7BF-627DDB801DD3}" type="presParOf" srcId="{547F4272-A304-49D4-B4C8-3E4045ADB265}" destId="{13B267E0-302A-4917-AAB9-D622662F19BE}" srcOrd="1" destOrd="0" presId="urn:microsoft.com/office/officeart/2005/8/layout/chevron2"/>
    <dgm:cxn modelId="{BE6C02D7-732D-49B2-8950-B7C6C868D611}" type="presParOf" srcId="{547F4272-A304-49D4-B4C8-3E4045ADB265}" destId="{F73EB29B-EC35-43BB-B32A-0A4C21398022}" srcOrd="2" destOrd="0" presId="urn:microsoft.com/office/officeart/2005/8/layout/chevron2"/>
    <dgm:cxn modelId="{5C641FD9-45E7-4D77-AABC-A406F5D9DDA3}" type="presParOf" srcId="{F73EB29B-EC35-43BB-B32A-0A4C21398022}" destId="{63F6BB5A-E365-47CC-8939-A0A8E7DF83AD}" srcOrd="0" destOrd="0" presId="urn:microsoft.com/office/officeart/2005/8/layout/chevron2"/>
    <dgm:cxn modelId="{0FC8C785-A361-41B4-B716-9834F77DAEA3}" type="presParOf" srcId="{F73EB29B-EC35-43BB-B32A-0A4C21398022}" destId="{1195AEA7-F452-4897-9AD4-0D6D8C1B78C8}" srcOrd="1" destOrd="0" presId="urn:microsoft.com/office/officeart/2005/8/layout/chevron2"/>
    <dgm:cxn modelId="{2A2358D5-456C-47E1-8283-5EA80B070480}" type="presParOf" srcId="{547F4272-A304-49D4-B4C8-3E4045ADB265}" destId="{F5686E76-7218-4B1C-94C6-BCBDB865E08B}" srcOrd="3" destOrd="0" presId="urn:microsoft.com/office/officeart/2005/8/layout/chevron2"/>
    <dgm:cxn modelId="{2E4285CE-13FB-429A-AFDD-FB94322F22E3}" type="presParOf" srcId="{547F4272-A304-49D4-B4C8-3E4045ADB265}" destId="{0D0912BE-797B-48A2-8D14-DB6204586F3A}" srcOrd="4" destOrd="0" presId="urn:microsoft.com/office/officeart/2005/8/layout/chevron2"/>
    <dgm:cxn modelId="{1C66C01F-724F-40D6-A234-7085B4BA158C}" type="presParOf" srcId="{0D0912BE-797B-48A2-8D14-DB6204586F3A}" destId="{FAE2F876-64BE-407A-B452-0E3A2EDC949D}" srcOrd="0" destOrd="0" presId="urn:microsoft.com/office/officeart/2005/8/layout/chevron2"/>
    <dgm:cxn modelId="{E375F315-C85E-4FF2-A4FA-3293EED6A988}" type="presParOf" srcId="{0D0912BE-797B-48A2-8D14-DB6204586F3A}" destId="{C89D63E1-EADC-4C0B-A184-4415E1828D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BBEF48-212F-4572-8DDF-44E002388C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4405AE-F52F-475A-B9B9-A95376D335DD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1.</a:t>
          </a:r>
          <a:endParaRPr lang="en-US" dirty="0">
            <a:latin typeface="Constantia" panose="02030602050306030303" pitchFamily="18" charset="0"/>
          </a:endParaRPr>
        </a:p>
      </dgm:t>
    </dgm:pt>
    <dgm:pt modelId="{E232DC39-ABE0-4167-9D1D-65C2916ECF0A}" type="parTrans" cxnId="{A7CE0466-F926-4F16-AE34-5074A68271ED}">
      <dgm:prSet/>
      <dgm:spPr/>
      <dgm:t>
        <a:bodyPr/>
        <a:lstStyle/>
        <a:p>
          <a:endParaRPr lang="en-US"/>
        </a:p>
      </dgm:t>
    </dgm:pt>
    <dgm:pt modelId="{E16F9885-8EDF-468A-A657-44D249DADEE6}" type="sibTrans" cxnId="{A7CE0466-F926-4F16-AE34-5074A68271ED}">
      <dgm:prSet/>
      <dgm:spPr/>
      <dgm:t>
        <a:bodyPr/>
        <a:lstStyle/>
        <a:p>
          <a:endParaRPr lang="en-US"/>
        </a:p>
      </dgm:t>
    </dgm:pt>
    <dgm:pt modelId="{42D70D72-7D43-4B43-8203-18253F313523}">
      <dgm:prSet phldrT="[Text]" custT="1"/>
      <dgm:spPr/>
      <dgm:t>
        <a:bodyPr/>
        <a:lstStyle/>
        <a:p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Set bending fields in both accelerators to the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same magnetic rigidity</a:t>
          </a:r>
          <a:endParaRPr lang="en-US" sz="1800" dirty="0"/>
        </a:p>
      </dgm:t>
    </dgm:pt>
    <dgm:pt modelId="{21335C54-A362-4A59-A308-A2E057DBA188}" type="parTrans" cxnId="{D04C959B-6661-4F50-8CFA-F139FCE16C0B}">
      <dgm:prSet/>
      <dgm:spPr/>
      <dgm:t>
        <a:bodyPr/>
        <a:lstStyle/>
        <a:p>
          <a:endParaRPr lang="en-US"/>
        </a:p>
      </dgm:t>
    </dgm:pt>
    <dgm:pt modelId="{7D2F7504-A3B1-4C00-9E04-92DD59217809}" type="sibTrans" cxnId="{D04C959B-6661-4F50-8CFA-F139FCE16C0B}">
      <dgm:prSet/>
      <dgm:spPr/>
      <dgm:t>
        <a:bodyPr/>
        <a:lstStyle/>
        <a:p>
          <a:endParaRPr lang="en-US"/>
        </a:p>
      </dgm:t>
    </dgm:pt>
    <dgm:pt modelId="{8CB3E4FD-F7E8-4E71-9BFE-335C98E4C9B0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2.</a:t>
          </a:r>
          <a:endParaRPr lang="en-US" dirty="0"/>
        </a:p>
      </dgm:t>
    </dgm:pt>
    <dgm:pt modelId="{6753DD9D-22AC-4256-A4BE-6A23ECD17B54}" type="parTrans" cxnId="{070810A2-6A13-46E7-A10C-41E7800CC5B5}">
      <dgm:prSet/>
      <dgm:spPr/>
      <dgm:t>
        <a:bodyPr/>
        <a:lstStyle/>
        <a:p>
          <a:endParaRPr lang="en-US"/>
        </a:p>
      </dgm:t>
    </dgm:pt>
    <dgm:pt modelId="{5334CAF1-37B9-468A-87DD-70EF1C1E45A8}" type="sibTrans" cxnId="{070810A2-6A13-46E7-A10C-41E7800CC5B5}">
      <dgm:prSet/>
      <dgm:spPr/>
      <dgm:t>
        <a:bodyPr/>
        <a:lstStyle/>
        <a:p>
          <a:endParaRPr lang="en-US"/>
        </a:p>
      </dgm:t>
    </dgm:pt>
    <dgm:pt modelId="{97C18DB4-B805-4B4E-BCC0-52F7F0A6ADEB}">
      <dgm:prSet phldrT="[Text]" custT="1"/>
      <dgm:spPr/>
      <dgm:t>
        <a:bodyPr/>
        <a:lstStyle/>
        <a:p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Synchronize</a:t>
          </a:r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 sending or receiving accelerator</a:t>
          </a:r>
          <a:endParaRPr lang="en-US" sz="1800" dirty="0"/>
        </a:p>
      </dgm:t>
    </dgm:pt>
    <dgm:pt modelId="{0ACD2E19-C121-4AF5-840A-F66C53B1250D}" type="parTrans" cxnId="{00CAC167-13FD-4261-8DFF-81C16A665D04}">
      <dgm:prSet/>
      <dgm:spPr/>
      <dgm:t>
        <a:bodyPr/>
        <a:lstStyle/>
        <a:p>
          <a:endParaRPr lang="en-US"/>
        </a:p>
      </dgm:t>
    </dgm:pt>
    <dgm:pt modelId="{462E18C7-5419-4248-A364-3F341E461D00}" type="sibTrans" cxnId="{00CAC167-13FD-4261-8DFF-81C16A665D04}">
      <dgm:prSet/>
      <dgm:spPr/>
      <dgm:t>
        <a:bodyPr/>
        <a:lstStyle/>
        <a:p>
          <a:endParaRPr lang="en-US"/>
        </a:p>
      </dgm:t>
    </dgm:pt>
    <dgm:pt modelId="{547F4272-A304-49D4-B4C8-3E4045ADB265}" type="pres">
      <dgm:prSet presAssocID="{F2BBEF48-212F-4572-8DDF-44E002388C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FC698-CE19-4FC8-924B-0D1E872F33E0}" type="pres">
      <dgm:prSet presAssocID="{0C4405AE-F52F-475A-B9B9-A95376D335DD}" presName="composite" presStyleCnt="0"/>
      <dgm:spPr/>
    </dgm:pt>
    <dgm:pt modelId="{AF2B9616-A522-464A-80E7-64CE8B643D01}" type="pres">
      <dgm:prSet presAssocID="{0C4405AE-F52F-475A-B9B9-A95376D335D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186E4-9D8C-4DA9-A7E2-89A769869399}" type="pres">
      <dgm:prSet presAssocID="{0C4405AE-F52F-475A-B9B9-A95376D335DD}" presName="descendantText" presStyleLbl="alignAcc1" presStyleIdx="0" presStyleCnt="2" custLinFactNeighborX="7455" custLinFactNeighborY="-31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67E0-302A-4917-AAB9-D622662F19BE}" type="pres">
      <dgm:prSet presAssocID="{E16F9885-8EDF-468A-A657-44D249DADEE6}" presName="sp" presStyleCnt="0"/>
      <dgm:spPr/>
    </dgm:pt>
    <dgm:pt modelId="{F73EB29B-EC35-43BB-B32A-0A4C21398022}" type="pres">
      <dgm:prSet presAssocID="{8CB3E4FD-F7E8-4E71-9BFE-335C98E4C9B0}" presName="composite" presStyleCnt="0"/>
      <dgm:spPr/>
    </dgm:pt>
    <dgm:pt modelId="{63F6BB5A-E365-47CC-8939-A0A8E7DF83AD}" type="pres">
      <dgm:prSet presAssocID="{8CB3E4FD-F7E8-4E71-9BFE-335C98E4C9B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5AEA7-F452-4897-9AD4-0D6D8C1B78C8}" type="pres">
      <dgm:prSet presAssocID="{8CB3E4FD-F7E8-4E71-9BFE-335C98E4C9B0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4C959B-6661-4F50-8CFA-F139FCE16C0B}" srcId="{0C4405AE-F52F-475A-B9B9-A95376D335DD}" destId="{42D70D72-7D43-4B43-8203-18253F313523}" srcOrd="0" destOrd="0" parTransId="{21335C54-A362-4A59-A308-A2E057DBA188}" sibTransId="{7D2F7504-A3B1-4C00-9E04-92DD59217809}"/>
    <dgm:cxn modelId="{00CAC167-13FD-4261-8DFF-81C16A665D04}" srcId="{8CB3E4FD-F7E8-4E71-9BFE-335C98E4C9B0}" destId="{97C18DB4-B805-4B4E-BCC0-52F7F0A6ADEB}" srcOrd="0" destOrd="0" parTransId="{0ACD2E19-C121-4AF5-840A-F66C53B1250D}" sibTransId="{462E18C7-5419-4248-A364-3F341E461D00}"/>
    <dgm:cxn modelId="{BE972893-5A1A-47B0-AB20-EF0BA19548EC}" type="presOf" srcId="{F2BBEF48-212F-4572-8DDF-44E002388CE9}" destId="{547F4272-A304-49D4-B4C8-3E4045ADB265}" srcOrd="0" destOrd="0" presId="urn:microsoft.com/office/officeart/2005/8/layout/chevron2"/>
    <dgm:cxn modelId="{A7CE0466-F926-4F16-AE34-5074A68271ED}" srcId="{F2BBEF48-212F-4572-8DDF-44E002388CE9}" destId="{0C4405AE-F52F-475A-B9B9-A95376D335DD}" srcOrd="0" destOrd="0" parTransId="{E232DC39-ABE0-4167-9D1D-65C2916ECF0A}" sibTransId="{E16F9885-8EDF-468A-A657-44D249DADEE6}"/>
    <dgm:cxn modelId="{AA5752A0-290A-45B5-B1FD-C4CDB89E8EE6}" type="presOf" srcId="{42D70D72-7D43-4B43-8203-18253F313523}" destId="{C45186E4-9D8C-4DA9-A7E2-89A769869399}" srcOrd="0" destOrd="0" presId="urn:microsoft.com/office/officeart/2005/8/layout/chevron2"/>
    <dgm:cxn modelId="{EB466003-21DE-4B01-8B5D-FF6CDAEA0CD5}" type="presOf" srcId="{8CB3E4FD-F7E8-4E71-9BFE-335C98E4C9B0}" destId="{63F6BB5A-E365-47CC-8939-A0A8E7DF83AD}" srcOrd="0" destOrd="0" presId="urn:microsoft.com/office/officeart/2005/8/layout/chevron2"/>
    <dgm:cxn modelId="{698D5E8A-8688-4971-92B3-E90152E8EE8B}" type="presOf" srcId="{97C18DB4-B805-4B4E-BCC0-52F7F0A6ADEB}" destId="{1195AEA7-F452-4897-9AD4-0D6D8C1B78C8}" srcOrd="0" destOrd="0" presId="urn:microsoft.com/office/officeart/2005/8/layout/chevron2"/>
    <dgm:cxn modelId="{070810A2-6A13-46E7-A10C-41E7800CC5B5}" srcId="{F2BBEF48-212F-4572-8DDF-44E002388CE9}" destId="{8CB3E4FD-F7E8-4E71-9BFE-335C98E4C9B0}" srcOrd="1" destOrd="0" parTransId="{6753DD9D-22AC-4256-A4BE-6A23ECD17B54}" sibTransId="{5334CAF1-37B9-468A-87DD-70EF1C1E45A8}"/>
    <dgm:cxn modelId="{90364E0D-9FE9-4245-A58D-D6B296607C83}" type="presOf" srcId="{0C4405AE-F52F-475A-B9B9-A95376D335DD}" destId="{AF2B9616-A522-464A-80E7-64CE8B643D01}" srcOrd="0" destOrd="0" presId="urn:microsoft.com/office/officeart/2005/8/layout/chevron2"/>
    <dgm:cxn modelId="{6D772FC4-D8AC-4C79-8689-1D830E6149AF}" type="presParOf" srcId="{547F4272-A304-49D4-B4C8-3E4045ADB265}" destId="{121FC698-CE19-4FC8-924B-0D1E872F33E0}" srcOrd="0" destOrd="0" presId="urn:microsoft.com/office/officeart/2005/8/layout/chevron2"/>
    <dgm:cxn modelId="{B1E87012-6E26-43F2-8E35-49B74DCAD7BD}" type="presParOf" srcId="{121FC698-CE19-4FC8-924B-0D1E872F33E0}" destId="{AF2B9616-A522-464A-80E7-64CE8B643D01}" srcOrd="0" destOrd="0" presId="urn:microsoft.com/office/officeart/2005/8/layout/chevron2"/>
    <dgm:cxn modelId="{2F1DBAB3-48D9-49A4-B1AA-183446A60AE8}" type="presParOf" srcId="{121FC698-CE19-4FC8-924B-0D1E872F33E0}" destId="{C45186E4-9D8C-4DA9-A7E2-89A769869399}" srcOrd="1" destOrd="0" presId="urn:microsoft.com/office/officeart/2005/8/layout/chevron2"/>
    <dgm:cxn modelId="{0A883DE2-7EFA-404F-8F84-A76444E9D9B4}" type="presParOf" srcId="{547F4272-A304-49D4-B4C8-3E4045ADB265}" destId="{13B267E0-302A-4917-AAB9-D622662F19BE}" srcOrd="1" destOrd="0" presId="urn:microsoft.com/office/officeart/2005/8/layout/chevron2"/>
    <dgm:cxn modelId="{5CF630EF-F092-4816-8CA4-0C926996B41A}" type="presParOf" srcId="{547F4272-A304-49D4-B4C8-3E4045ADB265}" destId="{F73EB29B-EC35-43BB-B32A-0A4C21398022}" srcOrd="2" destOrd="0" presId="urn:microsoft.com/office/officeart/2005/8/layout/chevron2"/>
    <dgm:cxn modelId="{CC9FBCCF-E83B-4DB5-B1C9-F5B65939F136}" type="presParOf" srcId="{F73EB29B-EC35-43BB-B32A-0A4C21398022}" destId="{63F6BB5A-E365-47CC-8939-A0A8E7DF83AD}" srcOrd="0" destOrd="0" presId="urn:microsoft.com/office/officeart/2005/8/layout/chevron2"/>
    <dgm:cxn modelId="{9E012B93-099F-4C85-BC49-93D165B0915F}" type="presParOf" srcId="{F73EB29B-EC35-43BB-B32A-0A4C21398022}" destId="{1195AEA7-F452-4897-9AD4-0D6D8C1B78C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2BBEF48-212F-4572-8DDF-44E002388C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4405AE-F52F-475A-B9B9-A95376D335DD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3.</a:t>
          </a:r>
          <a:endParaRPr lang="en-US" dirty="0">
            <a:latin typeface="Constantia" panose="02030602050306030303" pitchFamily="18" charset="0"/>
          </a:endParaRPr>
        </a:p>
      </dgm:t>
    </dgm:pt>
    <dgm:pt modelId="{E232DC39-ABE0-4167-9D1D-65C2916ECF0A}" type="parTrans" cxnId="{A7CE0466-F926-4F16-AE34-5074A68271ED}">
      <dgm:prSet/>
      <dgm:spPr/>
      <dgm:t>
        <a:bodyPr/>
        <a:lstStyle/>
        <a:p>
          <a:endParaRPr lang="en-US"/>
        </a:p>
      </dgm:t>
    </dgm:pt>
    <dgm:pt modelId="{E16F9885-8EDF-468A-A657-44D249DADEE6}" type="sibTrans" cxnId="{A7CE0466-F926-4F16-AE34-5074A68271ED}">
      <dgm:prSet/>
      <dgm:spPr/>
      <dgm:t>
        <a:bodyPr/>
        <a:lstStyle/>
        <a:p>
          <a:endParaRPr lang="en-US"/>
        </a:p>
      </dgm:t>
    </dgm:pt>
    <dgm:pt modelId="{42D70D72-7D43-4B43-8203-18253F313523}">
      <dgm:prSet phldrT="[Text]" custT="1"/>
      <dgm:spPr/>
      <dgm:t>
        <a:bodyPr/>
        <a:lstStyle/>
        <a:p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Trigger bump and septum elements</a:t>
          </a:r>
          <a:endParaRPr lang="en-US" sz="1800" dirty="0"/>
        </a:p>
      </dgm:t>
    </dgm:pt>
    <dgm:pt modelId="{21335C54-A362-4A59-A308-A2E057DBA188}" type="parTrans" cxnId="{D04C959B-6661-4F50-8CFA-F139FCE16C0B}">
      <dgm:prSet/>
      <dgm:spPr/>
      <dgm:t>
        <a:bodyPr/>
        <a:lstStyle/>
        <a:p>
          <a:endParaRPr lang="en-US"/>
        </a:p>
      </dgm:t>
    </dgm:pt>
    <dgm:pt modelId="{7D2F7504-A3B1-4C00-9E04-92DD59217809}" type="sibTrans" cxnId="{D04C959B-6661-4F50-8CFA-F139FCE16C0B}">
      <dgm:prSet/>
      <dgm:spPr/>
      <dgm:t>
        <a:bodyPr/>
        <a:lstStyle/>
        <a:p>
          <a:endParaRPr lang="en-US"/>
        </a:p>
      </dgm:t>
    </dgm:pt>
    <dgm:pt modelId="{8CB3E4FD-F7E8-4E71-9BFE-335C98E4C9B0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4.</a:t>
          </a:r>
          <a:endParaRPr lang="en-US" dirty="0"/>
        </a:p>
      </dgm:t>
    </dgm:pt>
    <dgm:pt modelId="{6753DD9D-22AC-4256-A4BE-6A23ECD17B54}" type="parTrans" cxnId="{070810A2-6A13-46E7-A10C-41E7800CC5B5}">
      <dgm:prSet/>
      <dgm:spPr/>
      <dgm:t>
        <a:bodyPr/>
        <a:lstStyle/>
        <a:p>
          <a:endParaRPr lang="en-US"/>
        </a:p>
      </dgm:t>
    </dgm:pt>
    <dgm:pt modelId="{5334CAF1-37B9-468A-87DD-70EF1C1E45A8}" type="sibTrans" cxnId="{070810A2-6A13-46E7-A10C-41E7800CC5B5}">
      <dgm:prSet/>
      <dgm:spPr/>
      <dgm:t>
        <a:bodyPr/>
        <a:lstStyle/>
        <a:p>
          <a:endParaRPr lang="en-US"/>
        </a:p>
      </dgm:t>
    </dgm:pt>
    <dgm:pt modelId="{97C18DB4-B805-4B4E-BCC0-52F7F0A6ADEB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</a:t>
          </a:r>
          <a:r>
            <a:rPr lang="en-GB" sz="1800" b="1" i="1" dirty="0" err="1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</a:t>
          </a:r>
          <a:r>
            <a:rPr lang="en-GB" sz="1800" b="1" baseline="-25000" dirty="0" err="1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rev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 clock </a:t>
          </a:r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(sending/receiving accelerator)</a:t>
          </a:r>
          <a:endParaRPr lang="en-US" sz="1800" dirty="0">
            <a:solidFill>
              <a:schemeClr val="tx1"/>
            </a:solidFill>
          </a:endParaRPr>
        </a:p>
      </dgm:t>
    </dgm:pt>
    <dgm:pt modelId="{0ACD2E19-C121-4AF5-840A-F66C53B1250D}" type="parTrans" cxnId="{00CAC167-13FD-4261-8DFF-81C16A665D04}">
      <dgm:prSet/>
      <dgm:spPr/>
      <dgm:t>
        <a:bodyPr/>
        <a:lstStyle/>
        <a:p>
          <a:endParaRPr lang="en-US"/>
        </a:p>
      </dgm:t>
    </dgm:pt>
    <dgm:pt modelId="{462E18C7-5419-4248-A364-3F341E461D00}" type="sibTrans" cxnId="{00CAC167-13FD-4261-8DFF-81C16A665D04}">
      <dgm:prSet/>
      <dgm:spPr/>
      <dgm:t>
        <a:bodyPr/>
        <a:lstStyle/>
        <a:p>
          <a:endParaRPr lang="en-US"/>
        </a:p>
      </dgm:t>
    </dgm:pt>
    <dgm:pt modelId="{5B218507-A09B-46A1-A1E3-BAB60F6C58EE}">
      <dgm:prSet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5.</a:t>
          </a:r>
          <a:endParaRPr lang="en-US" dirty="0"/>
        </a:p>
      </dgm:t>
    </dgm:pt>
    <dgm:pt modelId="{4381DF0B-4744-458E-A334-11FA91522CAF}" type="parTrans" cxnId="{0294E335-29AD-4A61-B16B-D1C4FB5C9E6B}">
      <dgm:prSet/>
      <dgm:spPr/>
      <dgm:t>
        <a:bodyPr/>
        <a:lstStyle/>
        <a:p>
          <a:endParaRPr lang="en-US"/>
        </a:p>
      </dgm:t>
    </dgm:pt>
    <dgm:pt modelId="{94485A1F-4774-43F0-82CD-CE851953DC31}" type="sibTrans" cxnId="{0294E335-29AD-4A61-B16B-D1C4FB5C9E6B}">
      <dgm:prSet/>
      <dgm:spPr/>
      <dgm:t>
        <a:bodyPr/>
        <a:lstStyle/>
        <a:p>
          <a:endParaRPr lang="en-US"/>
        </a:p>
      </dgm:t>
    </dgm:pt>
    <dgm:pt modelId="{497E4FAC-AE9E-499D-AF9D-FC48B7FC28A0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clock of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fundamental periodicity</a:t>
          </a:r>
          <a:endParaRPr lang="en-US" sz="1800" dirty="0">
            <a:solidFill>
              <a:srgbClr val="1F497D"/>
            </a:solidFill>
          </a:endParaRPr>
        </a:p>
      </dgm:t>
    </dgm:pt>
    <dgm:pt modelId="{CF6DC688-4028-4AA1-B6BD-6C8D5B402EA8}" type="parTrans" cxnId="{03F8D051-610A-4003-87F9-F0281960F137}">
      <dgm:prSet/>
      <dgm:spPr/>
      <dgm:t>
        <a:bodyPr/>
        <a:lstStyle/>
        <a:p>
          <a:endParaRPr lang="en-US"/>
        </a:p>
      </dgm:t>
    </dgm:pt>
    <dgm:pt modelId="{6998CA40-6E2A-4DAE-81D1-F04093DE0998}" type="sibTrans" cxnId="{03F8D051-610A-4003-87F9-F0281960F137}">
      <dgm:prSet/>
      <dgm:spPr/>
      <dgm:t>
        <a:bodyPr/>
        <a:lstStyle/>
        <a:p>
          <a:endParaRPr lang="en-US"/>
        </a:p>
      </dgm:t>
    </dgm:pt>
    <dgm:pt modelId="{EE4ABCF4-9BFA-45E7-9914-BE010EB45869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bucket clock</a:t>
          </a:r>
          <a:endParaRPr lang="en-US" sz="1800" dirty="0">
            <a:solidFill>
              <a:srgbClr val="1F497D"/>
            </a:solidFill>
          </a:endParaRPr>
        </a:p>
      </dgm:t>
    </dgm:pt>
    <dgm:pt modelId="{2E24C2AF-187E-46A4-9071-6BF86F24721F}" type="parTrans" cxnId="{25E431A7-3708-4636-8F0C-8CE92794326B}">
      <dgm:prSet/>
      <dgm:spPr/>
      <dgm:t>
        <a:bodyPr/>
        <a:lstStyle/>
        <a:p>
          <a:endParaRPr lang="en-US"/>
        </a:p>
      </dgm:t>
    </dgm:pt>
    <dgm:pt modelId="{C5CC2B90-E626-4379-AB8E-5A67B24658FD}" type="sibTrans" cxnId="{25E431A7-3708-4636-8F0C-8CE92794326B}">
      <dgm:prSet/>
      <dgm:spPr/>
      <dgm:t>
        <a:bodyPr/>
        <a:lstStyle/>
        <a:p>
          <a:endParaRPr lang="en-US"/>
        </a:p>
      </dgm:t>
    </dgm:pt>
    <dgm:pt modelId="{61C4102B-0610-4209-A7D7-2EFCCD375BA5}">
      <dgm:prSet/>
      <dgm:spPr/>
      <dgm:t>
        <a:bodyPr/>
        <a:lstStyle/>
        <a:p>
          <a:r>
            <a:rPr lang="en-GB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Fine delay</a:t>
          </a:r>
          <a:endParaRPr lang="en-US" dirty="0"/>
        </a:p>
      </dgm:t>
    </dgm:pt>
    <dgm:pt modelId="{9FCF3C07-9D26-40EE-A7CB-8F575C4524D5}" type="parTrans" cxnId="{4B250DEB-3680-40AD-B9FA-7CD7639F21B0}">
      <dgm:prSet/>
      <dgm:spPr/>
      <dgm:t>
        <a:bodyPr/>
        <a:lstStyle/>
        <a:p>
          <a:endParaRPr lang="en-US"/>
        </a:p>
      </dgm:t>
    </dgm:pt>
    <dgm:pt modelId="{F5431F7F-BD83-4120-92B1-B7142C53C6FC}" type="sibTrans" cxnId="{4B250DEB-3680-40AD-B9FA-7CD7639F21B0}">
      <dgm:prSet/>
      <dgm:spPr/>
      <dgm:t>
        <a:bodyPr/>
        <a:lstStyle/>
        <a:p>
          <a:endParaRPr lang="en-US"/>
        </a:p>
      </dgm:t>
    </dgm:pt>
    <dgm:pt modelId="{95D29033-F8E2-4E4A-BC1A-170E254A6CCF}">
      <dgm:prSet/>
      <dgm:spPr/>
      <dgm:t>
        <a:bodyPr/>
        <a:lstStyle/>
        <a:p>
          <a:r>
            <a:rPr lang="en-GB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Ejection and injection kickers </a:t>
          </a:r>
          <a:r>
            <a:rPr lang="en-GB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triggers</a:t>
          </a:r>
          <a:endParaRPr lang="en-US" dirty="0">
            <a:solidFill>
              <a:srgbClr val="1F497D"/>
            </a:solidFill>
          </a:endParaRPr>
        </a:p>
      </dgm:t>
    </dgm:pt>
    <dgm:pt modelId="{48795BD4-C8E3-4341-8CF4-2AB9D52529F2}" type="parTrans" cxnId="{EBC19AB0-5E80-48EC-AC8A-E76DC25CF92A}">
      <dgm:prSet/>
      <dgm:spPr/>
      <dgm:t>
        <a:bodyPr/>
        <a:lstStyle/>
        <a:p>
          <a:endParaRPr lang="en-US"/>
        </a:p>
      </dgm:t>
    </dgm:pt>
    <dgm:pt modelId="{F36332E0-5BCE-4E39-8F51-8C559E146121}" type="sibTrans" cxnId="{EBC19AB0-5E80-48EC-AC8A-E76DC25CF92A}">
      <dgm:prSet/>
      <dgm:spPr/>
      <dgm:t>
        <a:bodyPr/>
        <a:lstStyle/>
        <a:p>
          <a:endParaRPr lang="en-US"/>
        </a:p>
      </dgm:t>
    </dgm:pt>
    <dgm:pt modelId="{547F4272-A304-49D4-B4C8-3E4045ADB265}" type="pres">
      <dgm:prSet presAssocID="{F2BBEF48-212F-4572-8DDF-44E002388C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FC698-CE19-4FC8-924B-0D1E872F33E0}" type="pres">
      <dgm:prSet presAssocID="{0C4405AE-F52F-475A-B9B9-A95376D335DD}" presName="composite" presStyleCnt="0"/>
      <dgm:spPr/>
    </dgm:pt>
    <dgm:pt modelId="{AF2B9616-A522-464A-80E7-64CE8B643D01}" type="pres">
      <dgm:prSet presAssocID="{0C4405AE-F52F-475A-B9B9-A95376D335D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186E4-9D8C-4DA9-A7E2-89A769869399}" type="pres">
      <dgm:prSet presAssocID="{0C4405AE-F52F-475A-B9B9-A95376D335DD}" presName="descendantText" presStyleLbl="alignAcc1" presStyleIdx="0" presStyleCnt="3" custLinFactNeighborX="7455" custLinFactNeighborY="-31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67E0-302A-4917-AAB9-D622662F19BE}" type="pres">
      <dgm:prSet presAssocID="{E16F9885-8EDF-468A-A657-44D249DADEE6}" presName="sp" presStyleCnt="0"/>
      <dgm:spPr/>
    </dgm:pt>
    <dgm:pt modelId="{F73EB29B-EC35-43BB-B32A-0A4C21398022}" type="pres">
      <dgm:prSet presAssocID="{8CB3E4FD-F7E8-4E71-9BFE-335C98E4C9B0}" presName="composite" presStyleCnt="0"/>
      <dgm:spPr/>
    </dgm:pt>
    <dgm:pt modelId="{63F6BB5A-E365-47CC-8939-A0A8E7DF83AD}" type="pres">
      <dgm:prSet presAssocID="{8CB3E4FD-F7E8-4E71-9BFE-335C98E4C9B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5AEA7-F452-4897-9AD4-0D6D8C1B78C8}" type="pres">
      <dgm:prSet presAssocID="{8CB3E4FD-F7E8-4E71-9BFE-335C98E4C9B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686E76-7218-4B1C-94C6-BCBDB865E08B}" type="pres">
      <dgm:prSet presAssocID="{5334CAF1-37B9-468A-87DD-70EF1C1E45A8}" presName="sp" presStyleCnt="0"/>
      <dgm:spPr/>
    </dgm:pt>
    <dgm:pt modelId="{0D0912BE-797B-48A2-8D14-DB6204586F3A}" type="pres">
      <dgm:prSet presAssocID="{5B218507-A09B-46A1-A1E3-BAB60F6C58EE}" presName="composite" presStyleCnt="0"/>
      <dgm:spPr/>
    </dgm:pt>
    <dgm:pt modelId="{FAE2F876-64BE-407A-B452-0E3A2EDC949D}" type="pres">
      <dgm:prSet presAssocID="{5B218507-A09B-46A1-A1E3-BAB60F6C58E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9D63E1-EADC-4C0B-A184-4415E1828D58}" type="pres">
      <dgm:prSet presAssocID="{5B218507-A09B-46A1-A1E3-BAB60F6C58E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4C959B-6661-4F50-8CFA-F139FCE16C0B}" srcId="{0C4405AE-F52F-475A-B9B9-A95376D335DD}" destId="{42D70D72-7D43-4B43-8203-18253F313523}" srcOrd="1" destOrd="0" parTransId="{21335C54-A362-4A59-A308-A2E057DBA188}" sibTransId="{7D2F7504-A3B1-4C00-9E04-92DD59217809}"/>
    <dgm:cxn modelId="{B7058D89-C0A2-4FBF-846F-3FAA037ADCA1}" type="presOf" srcId="{F2BBEF48-212F-4572-8DDF-44E002388CE9}" destId="{547F4272-A304-49D4-B4C8-3E4045ADB265}" srcOrd="0" destOrd="0" presId="urn:microsoft.com/office/officeart/2005/8/layout/chevron2"/>
    <dgm:cxn modelId="{0294E335-29AD-4A61-B16B-D1C4FB5C9E6B}" srcId="{F2BBEF48-212F-4572-8DDF-44E002388CE9}" destId="{5B218507-A09B-46A1-A1E3-BAB60F6C58EE}" srcOrd="2" destOrd="0" parTransId="{4381DF0B-4744-458E-A334-11FA91522CAF}" sibTransId="{94485A1F-4774-43F0-82CD-CE851953DC31}"/>
    <dgm:cxn modelId="{624DDD15-2F6F-4022-BF60-0833190D76B3}" type="presOf" srcId="{61C4102B-0610-4209-A7D7-2EFCCD375BA5}" destId="{C89D63E1-EADC-4C0B-A184-4415E1828D58}" srcOrd="0" destOrd="0" presId="urn:microsoft.com/office/officeart/2005/8/layout/chevron2"/>
    <dgm:cxn modelId="{EBC19AB0-5E80-48EC-AC8A-E76DC25CF92A}" srcId="{5B218507-A09B-46A1-A1E3-BAB60F6C58EE}" destId="{95D29033-F8E2-4E4A-BC1A-170E254A6CCF}" srcOrd="1" destOrd="0" parTransId="{48795BD4-C8E3-4341-8CF4-2AB9D52529F2}" sibTransId="{F36332E0-5BCE-4E39-8F51-8C559E146121}"/>
    <dgm:cxn modelId="{91CA45C6-FD28-447A-BCED-16A4FD7F0B35}" type="presOf" srcId="{95D29033-F8E2-4E4A-BC1A-170E254A6CCF}" destId="{C89D63E1-EADC-4C0B-A184-4415E1828D58}" srcOrd="0" destOrd="1" presId="urn:microsoft.com/office/officeart/2005/8/layout/chevron2"/>
    <dgm:cxn modelId="{00CAC167-13FD-4261-8DFF-81C16A665D04}" srcId="{8CB3E4FD-F7E8-4E71-9BFE-335C98E4C9B0}" destId="{97C18DB4-B805-4B4E-BCC0-52F7F0A6ADEB}" srcOrd="0" destOrd="0" parTransId="{0ACD2E19-C121-4AF5-840A-F66C53B1250D}" sibTransId="{462E18C7-5419-4248-A364-3F341E461D00}"/>
    <dgm:cxn modelId="{A7CE0466-F926-4F16-AE34-5074A68271ED}" srcId="{F2BBEF48-212F-4572-8DDF-44E002388CE9}" destId="{0C4405AE-F52F-475A-B9B9-A95376D335DD}" srcOrd="0" destOrd="0" parTransId="{E232DC39-ABE0-4167-9D1D-65C2916ECF0A}" sibTransId="{E16F9885-8EDF-468A-A657-44D249DADEE6}"/>
    <dgm:cxn modelId="{4B250DEB-3680-40AD-B9FA-7CD7639F21B0}" srcId="{5B218507-A09B-46A1-A1E3-BAB60F6C58EE}" destId="{61C4102B-0610-4209-A7D7-2EFCCD375BA5}" srcOrd="0" destOrd="0" parTransId="{9FCF3C07-9D26-40EE-A7CB-8F575C4524D5}" sibTransId="{F5431F7F-BD83-4120-92B1-B7142C53C6FC}"/>
    <dgm:cxn modelId="{6D1728E8-DBED-437B-866C-9C4170AEB741}" type="presOf" srcId="{5B218507-A09B-46A1-A1E3-BAB60F6C58EE}" destId="{FAE2F876-64BE-407A-B452-0E3A2EDC949D}" srcOrd="0" destOrd="0" presId="urn:microsoft.com/office/officeart/2005/8/layout/chevron2"/>
    <dgm:cxn modelId="{D42D4525-56A4-4713-8317-A78BD7430C92}" type="presOf" srcId="{EE4ABCF4-9BFA-45E7-9914-BE010EB45869}" destId="{1195AEA7-F452-4897-9AD4-0D6D8C1B78C8}" srcOrd="0" destOrd="1" presId="urn:microsoft.com/office/officeart/2005/8/layout/chevron2"/>
    <dgm:cxn modelId="{EFFA5E81-4BBA-4FA5-AE4D-04C710BD088D}" type="presOf" srcId="{42D70D72-7D43-4B43-8203-18253F313523}" destId="{C45186E4-9D8C-4DA9-A7E2-89A769869399}" srcOrd="0" destOrd="1" presId="urn:microsoft.com/office/officeart/2005/8/layout/chevron2"/>
    <dgm:cxn modelId="{070810A2-6A13-46E7-A10C-41E7800CC5B5}" srcId="{F2BBEF48-212F-4572-8DDF-44E002388CE9}" destId="{8CB3E4FD-F7E8-4E71-9BFE-335C98E4C9B0}" srcOrd="1" destOrd="0" parTransId="{6753DD9D-22AC-4256-A4BE-6A23ECD17B54}" sibTransId="{5334CAF1-37B9-468A-87DD-70EF1C1E45A8}"/>
    <dgm:cxn modelId="{65F334DC-48EF-460A-BC15-9287DCD15AE9}" type="presOf" srcId="{97C18DB4-B805-4B4E-BCC0-52F7F0A6ADEB}" destId="{1195AEA7-F452-4897-9AD4-0D6D8C1B78C8}" srcOrd="0" destOrd="0" presId="urn:microsoft.com/office/officeart/2005/8/layout/chevron2"/>
    <dgm:cxn modelId="{A7575F7F-E5B4-421B-B92C-373BE2463B25}" type="presOf" srcId="{0C4405AE-F52F-475A-B9B9-A95376D335DD}" destId="{AF2B9616-A522-464A-80E7-64CE8B643D01}" srcOrd="0" destOrd="0" presId="urn:microsoft.com/office/officeart/2005/8/layout/chevron2"/>
    <dgm:cxn modelId="{03F8D051-610A-4003-87F9-F0281960F137}" srcId="{0C4405AE-F52F-475A-B9B9-A95376D335DD}" destId="{497E4FAC-AE9E-499D-AF9D-FC48B7FC28A0}" srcOrd="0" destOrd="0" parTransId="{CF6DC688-4028-4AA1-B6BD-6C8D5B402EA8}" sibTransId="{6998CA40-6E2A-4DAE-81D1-F04093DE0998}"/>
    <dgm:cxn modelId="{45EC1399-0658-49F3-BAD7-0F4D409EB1F8}" type="presOf" srcId="{8CB3E4FD-F7E8-4E71-9BFE-335C98E4C9B0}" destId="{63F6BB5A-E365-47CC-8939-A0A8E7DF83AD}" srcOrd="0" destOrd="0" presId="urn:microsoft.com/office/officeart/2005/8/layout/chevron2"/>
    <dgm:cxn modelId="{503B8DFA-5E4E-4832-BB61-D12B3216F46D}" type="presOf" srcId="{497E4FAC-AE9E-499D-AF9D-FC48B7FC28A0}" destId="{C45186E4-9D8C-4DA9-A7E2-89A769869399}" srcOrd="0" destOrd="0" presId="urn:microsoft.com/office/officeart/2005/8/layout/chevron2"/>
    <dgm:cxn modelId="{25E431A7-3708-4636-8F0C-8CE92794326B}" srcId="{8CB3E4FD-F7E8-4E71-9BFE-335C98E4C9B0}" destId="{EE4ABCF4-9BFA-45E7-9914-BE010EB45869}" srcOrd="1" destOrd="0" parTransId="{2E24C2AF-187E-46A4-9071-6BF86F24721F}" sibTransId="{C5CC2B90-E626-4379-AB8E-5A67B24658FD}"/>
    <dgm:cxn modelId="{22CAADF1-C3C3-4C1F-B953-298655F3E820}" type="presParOf" srcId="{547F4272-A304-49D4-B4C8-3E4045ADB265}" destId="{121FC698-CE19-4FC8-924B-0D1E872F33E0}" srcOrd="0" destOrd="0" presId="urn:microsoft.com/office/officeart/2005/8/layout/chevron2"/>
    <dgm:cxn modelId="{C2CB216A-C47C-440B-B2C5-8425F15D57EC}" type="presParOf" srcId="{121FC698-CE19-4FC8-924B-0D1E872F33E0}" destId="{AF2B9616-A522-464A-80E7-64CE8B643D01}" srcOrd="0" destOrd="0" presId="urn:microsoft.com/office/officeart/2005/8/layout/chevron2"/>
    <dgm:cxn modelId="{448C61B0-4C5B-4657-82F2-B29B9990D532}" type="presParOf" srcId="{121FC698-CE19-4FC8-924B-0D1E872F33E0}" destId="{C45186E4-9D8C-4DA9-A7E2-89A769869399}" srcOrd="1" destOrd="0" presId="urn:microsoft.com/office/officeart/2005/8/layout/chevron2"/>
    <dgm:cxn modelId="{0F69DB52-44B6-49AF-95B7-DC9EF16AB4EA}" type="presParOf" srcId="{547F4272-A304-49D4-B4C8-3E4045ADB265}" destId="{13B267E0-302A-4917-AAB9-D622662F19BE}" srcOrd="1" destOrd="0" presId="urn:microsoft.com/office/officeart/2005/8/layout/chevron2"/>
    <dgm:cxn modelId="{5DF01E11-0B98-4A98-94C1-F867D8699C24}" type="presParOf" srcId="{547F4272-A304-49D4-B4C8-3E4045ADB265}" destId="{F73EB29B-EC35-43BB-B32A-0A4C21398022}" srcOrd="2" destOrd="0" presId="urn:microsoft.com/office/officeart/2005/8/layout/chevron2"/>
    <dgm:cxn modelId="{A67A502A-310F-47CB-93EE-D14377D82F3A}" type="presParOf" srcId="{F73EB29B-EC35-43BB-B32A-0A4C21398022}" destId="{63F6BB5A-E365-47CC-8939-A0A8E7DF83AD}" srcOrd="0" destOrd="0" presId="urn:microsoft.com/office/officeart/2005/8/layout/chevron2"/>
    <dgm:cxn modelId="{E7EFF570-E2CB-471B-B19E-CD41C75F8352}" type="presParOf" srcId="{F73EB29B-EC35-43BB-B32A-0A4C21398022}" destId="{1195AEA7-F452-4897-9AD4-0D6D8C1B78C8}" srcOrd="1" destOrd="0" presId="urn:microsoft.com/office/officeart/2005/8/layout/chevron2"/>
    <dgm:cxn modelId="{BAD93BFB-FB62-41D0-94C7-6D93DE028486}" type="presParOf" srcId="{547F4272-A304-49D4-B4C8-3E4045ADB265}" destId="{F5686E76-7218-4B1C-94C6-BCBDB865E08B}" srcOrd="3" destOrd="0" presId="urn:microsoft.com/office/officeart/2005/8/layout/chevron2"/>
    <dgm:cxn modelId="{91D99931-4CBC-4893-B9A9-E0740494ACA6}" type="presParOf" srcId="{547F4272-A304-49D4-B4C8-3E4045ADB265}" destId="{0D0912BE-797B-48A2-8D14-DB6204586F3A}" srcOrd="4" destOrd="0" presId="urn:microsoft.com/office/officeart/2005/8/layout/chevron2"/>
    <dgm:cxn modelId="{137379F2-B84D-4478-A463-FFCA9F1BBC85}" type="presParOf" srcId="{0D0912BE-797B-48A2-8D14-DB6204586F3A}" destId="{FAE2F876-64BE-407A-B452-0E3A2EDC949D}" srcOrd="0" destOrd="0" presId="urn:microsoft.com/office/officeart/2005/8/layout/chevron2"/>
    <dgm:cxn modelId="{96939638-B071-4E72-917C-A35042845736}" type="presParOf" srcId="{0D0912BE-797B-48A2-8D14-DB6204586F3A}" destId="{C89D63E1-EADC-4C0B-A184-4415E1828D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BBEF48-212F-4572-8DDF-44E002388C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4405AE-F52F-475A-B9B9-A95376D335DD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1.</a:t>
          </a:r>
          <a:endParaRPr lang="en-US" dirty="0">
            <a:latin typeface="Constantia" panose="02030602050306030303" pitchFamily="18" charset="0"/>
          </a:endParaRPr>
        </a:p>
      </dgm:t>
    </dgm:pt>
    <dgm:pt modelId="{E232DC39-ABE0-4167-9D1D-65C2916ECF0A}" type="parTrans" cxnId="{A7CE0466-F926-4F16-AE34-5074A68271ED}">
      <dgm:prSet/>
      <dgm:spPr/>
      <dgm:t>
        <a:bodyPr/>
        <a:lstStyle/>
        <a:p>
          <a:endParaRPr lang="en-US"/>
        </a:p>
      </dgm:t>
    </dgm:pt>
    <dgm:pt modelId="{E16F9885-8EDF-468A-A657-44D249DADEE6}" type="sibTrans" cxnId="{A7CE0466-F926-4F16-AE34-5074A68271ED}">
      <dgm:prSet/>
      <dgm:spPr/>
      <dgm:t>
        <a:bodyPr/>
        <a:lstStyle/>
        <a:p>
          <a:endParaRPr lang="en-US"/>
        </a:p>
      </dgm:t>
    </dgm:pt>
    <dgm:pt modelId="{42D70D72-7D43-4B43-8203-18253F313523}">
      <dgm:prSet phldrT="[Text]" custT="1"/>
      <dgm:spPr/>
      <dgm:t>
        <a:bodyPr/>
        <a:lstStyle/>
        <a:p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Set bending fields in both accelerators to the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same magnetic rigidity</a:t>
          </a:r>
          <a:endParaRPr lang="en-US" sz="1800" dirty="0"/>
        </a:p>
      </dgm:t>
    </dgm:pt>
    <dgm:pt modelId="{21335C54-A362-4A59-A308-A2E057DBA188}" type="parTrans" cxnId="{D04C959B-6661-4F50-8CFA-F139FCE16C0B}">
      <dgm:prSet/>
      <dgm:spPr/>
      <dgm:t>
        <a:bodyPr/>
        <a:lstStyle/>
        <a:p>
          <a:endParaRPr lang="en-US"/>
        </a:p>
      </dgm:t>
    </dgm:pt>
    <dgm:pt modelId="{7D2F7504-A3B1-4C00-9E04-92DD59217809}" type="sibTrans" cxnId="{D04C959B-6661-4F50-8CFA-F139FCE16C0B}">
      <dgm:prSet/>
      <dgm:spPr/>
      <dgm:t>
        <a:bodyPr/>
        <a:lstStyle/>
        <a:p>
          <a:endParaRPr lang="en-US"/>
        </a:p>
      </dgm:t>
    </dgm:pt>
    <dgm:pt modelId="{8CB3E4FD-F7E8-4E71-9BFE-335C98E4C9B0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2.</a:t>
          </a:r>
          <a:endParaRPr lang="en-US" dirty="0"/>
        </a:p>
      </dgm:t>
    </dgm:pt>
    <dgm:pt modelId="{6753DD9D-22AC-4256-A4BE-6A23ECD17B54}" type="parTrans" cxnId="{070810A2-6A13-46E7-A10C-41E7800CC5B5}">
      <dgm:prSet/>
      <dgm:spPr/>
      <dgm:t>
        <a:bodyPr/>
        <a:lstStyle/>
        <a:p>
          <a:endParaRPr lang="en-US"/>
        </a:p>
      </dgm:t>
    </dgm:pt>
    <dgm:pt modelId="{5334CAF1-37B9-468A-87DD-70EF1C1E45A8}" type="sibTrans" cxnId="{070810A2-6A13-46E7-A10C-41E7800CC5B5}">
      <dgm:prSet/>
      <dgm:spPr/>
      <dgm:t>
        <a:bodyPr/>
        <a:lstStyle/>
        <a:p>
          <a:endParaRPr lang="en-US"/>
        </a:p>
      </dgm:t>
    </dgm:pt>
    <dgm:pt modelId="{97C18DB4-B805-4B4E-BCC0-52F7F0A6ADEB}">
      <dgm:prSet phldrT="[Text]" custT="1"/>
      <dgm:spPr/>
      <dgm:t>
        <a:bodyPr/>
        <a:lstStyle/>
        <a:p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Synchronize</a:t>
          </a:r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 sending or receiving accelerator</a:t>
          </a:r>
          <a:endParaRPr lang="en-US" sz="1800" dirty="0"/>
        </a:p>
      </dgm:t>
    </dgm:pt>
    <dgm:pt modelId="{0ACD2E19-C121-4AF5-840A-F66C53B1250D}" type="parTrans" cxnId="{00CAC167-13FD-4261-8DFF-81C16A665D04}">
      <dgm:prSet/>
      <dgm:spPr/>
      <dgm:t>
        <a:bodyPr/>
        <a:lstStyle/>
        <a:p>
          <a:endParaRPr lang="en-US"/>
        </a:p>
      </dgm:t>
    </dgm:pt>
    <dgm:pt modelId="{462E18C7-5419-4248-A364-3F341E461D00}" type="sibTrans" cxnId="{00CAC167-13FD-4261-8DFF-81C16A665D04}">
      <dgm:prSet/>
      <dgm:spPr/>
      <dgm:t>
        <a:bodyPr/>
        <a:lstStyle/>
        <a:p>
          <a:endParaRPr lang="en-US"/>
        </a:p>
      </dgm:t>
    </dgm:pt>
    <dgm:pt modelId="{547F4272-A304-49D4-B4C8-3E4045ADB265}" type="pres">
      <dgm:prSet presAssocID="{F2BBEF48-212F-4572-8DDF-44E002388C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FC698-CE19-4FC8-924B-0D1E872F33E0}" type="pres">
      <dgm:prSet presAssocID="{0C4405AE-F52F-475A-B9B9-A95376D335DD}" presName="composite" presStyleCnt="0"/>
      <dgm:spPr/>
    </dgm:pt>
    <dgm:pt modelId="{AF2B9616-A522-464A-80E7-64CE8B643D01}" type="pres">
      <dgm:prSet presAssocID="{0C4405AE-F52F-475A-B9B9-A95376D335D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186E4-9D8C-4DA9-A7E2-89A769869399}" type="pres">
      <dgm:prSet presAssocID="{0C4405AE-F52F-475A-B9B9-A95376D335DD}" presName="descendantText" presStyleLbl="alignAcc1" presStyleIdx="0" presStyleCnt="2" custLinFactNeighborX="7455" custLinFactNeighborY="-31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67E0-302A-4917-AAB9-D622662F19BE}" type="pres">
      <dgm:prSet presAssocID="{E16F9885-8EDF-468A-A657-44D249DADEE6}" presName="sp" presStyleCnt="0"/>
      <dgm:spPr/>
    </dgm:pt>
    <dgm:pt modelId="{F73EB29B-EC35-43BB-B32A-0A4C21398022}" type="pres">
      <dgm:prSet presAssocID="{8CB3E4FD-F7E8-4E71-9BFE-335C98E4C9B0}" presName="composite" presStyleCnt="0"/>
      <dgm:spPr/>
    </dgm:pt>
    <dgm:pt modelId="{63F6BB5A-E365-47CC-8939-A0A8E7DF83AD}" type="pres">
      <dgm:prSet presAssocID="{8CB3E4FD-F7E8-4E71-9BFE-335C98E4C9B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5AEA7-F452-4897-9AD4-0D6D8C1B78C8}" type="pres">
      <dgm:prSet presAssocID="{8CB3E4FD-F7E8-4E71-9BFE-335C98E4C9B0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70B38B-B7B3-41E3-A905-B12B36E50525}" type="presOf" srcId="{97C18DB4-B805-4B4E-BCC0-52F7F0A6ADEB}" destId="{1195AEA7-F452-4897-9AD4-0D6D8C1B78C8}" srcOrd="0" destOrd="0" presId="urn:microsoft.com/office/officeart/2005/8/layout/chevron2"/>
    <dgm:cxn modelId="{D04C959B-6661-4F50-8CFA-F139FCE16C0B}" srcId="{0C4405AE-F52F-475A-B9B9-A95376D335DD}" destId="{42D70D72-7D43-4B43-8203-18253F313523}" srcOrd="0" destOrd="0" parTransId="{21335C54-A362-4A59-A308-A2E057DBA188}" sibTransId="{7D2F7504-A3B1-4C00-9E04-92DD59217809}"/>
    <dgm:cxn modelId="{FA53EFAD-4ED8-44C5-A5C5-F48B2F4D8692}" type="presOf" srcId="{8CB3E4FD-F7E8-4E71-9BFE-335C98E4C9B0}" destId="{63F6BB5A-E365-47CC-8939-A0A8E7DF83AD}" srcOrd="0" destOrd="0" presId="urn:microsoft.com/office/officeart/2005/8/layout/chevron2"/>
    <dgm:cxn modelId="{00CAC167-13FD-4261-8DFF-81C16A665D04}" srcId="{8CB3E4FD-F7E8-4E71-9BFE-335C98E4C9B0}" destId="{97C18DB4-B805-4B4E-BCC0-52F7F0A6ADEB}" srcOrd="0" destOrd="0" parTransId="{0ACD2E19-C121-4AF5-840A-F66C53B1250D}" sibTransId="{462E18C7-5419-4248-A364-3F341E461D00}"/>
    <dgm:cxn modelId="{A7CE0466-F926-4F16-AE34-5074A68271ED}" srcId="{F2BBEF48-212F-4572-8DDF-44E002388CE9}" destId="{0C4405AE-F52F-475A-B9B9-A95376D335DD}" srcOrd="0" destOrd="0" parTransId="{E232DC39-ABE0-4167-9D1D-65C2916ECF0A}" sibTransId="{E16F9885-8EDF-468A-A657-44D249DADEE6}"/>
    <dgm:cxn modelId="{070810A2-6A13-46E7-A10C-41E7800CC5B5}" srcId="{F2BBEF48-212F-4572-8DDF-44E002388CE9}" destId="{8CB3E4FD-F7E8-4E71-9BFE-335C98E4C9B0}" srcOrd="1" destOrd="0" parTransId="{6753DD9D-22AC-4256-A4BE-6A23ECD17B54}" sibTransId="{5334CAF1-37B9-468A-87DD-70EF1C1E45A8}"/>
    <dgm:cxn modelId="{1795AD54-A1D3-4EDA-A36A-2E4DC83FA60F}" type="presOf" srcId="{F2BBEF48-212F-4572-8DDF-44E002388CE9}" destId="{547F4272-A304-49D4-B4C8-3E4045ADB265}" srcOrd="0" destOrd="0" presId="urn:microsoft.com/office/officeart/2005/8/layout/chevron2"/>
    <dgm:cxn modelId="{AE645AD5-64C0-4A24-B892-8CF392EAE213}" type="presOf" srcId="{42D70D72-7D43-4B43-8203-18253F313523}" destId="{C45186E4-9D8C-4DA9-A7E2-89A769869399}" srcOrd="0" destOrd="0" presId="urn:microsoft.com/office/officeart/2005/8/layout/chevron2"/>
    <dgm:cxn modelId="{9B4A3AF2-CB70-44D2-AF4F-4F8E49BEB690}" type="presOf" srcId="{0C4405AE-F52F-475A-B9B9-A95376D335DD}" destId="{AF2B9616-A522-464A-80E7-64CE8B643D01}" srcOrd="0" destOrd="0" presId="urn:microsoft.com/office/officeart/2005/8/layout/chevron2"/>
    <dgm:cxn modelId="{54E78849-CEA7-4FC7-A6A4-DBD1570030DB}" type="presParOf" srcId="{547F4272-A304-49D4-B4C8-3E4045ADB265}" destId="{121FC698-CE19-4FC8-924B-0D1E872F33E0}" srcOrd="0" destOrd="0" presId="urn:microsoft.com/office/officeart/2005/8/layout/chevron2"/>
    <dgm:cxn modelId="{5E640382-FD98-48E6-89FC-33812025EFEE}" type="presParOf" srcId="{121FC698-CE19-4FC8-924B-0D1E872F33E0}" destId="{AF2B9616-A522-464A-80E7-64CE8B643D01}" srcOrd="0" destOrd="0" presId="urn:microsoft.com/office/officeart/2005/8/layout/chevron2"/>
    <dgm:cxn modelId="{FBD50DAE-82A2-495A-88E1-0498484B0E05}" type="presParOf" srcId="{121FC698-CE19-4FC8-924B-0D1E872F33E0}" destId="{C45186E4-9D8C-4DA9-A7E2-89A769869399}" srcOrd="1" destOrd="0" presId="urn:microsoft.com/office/officeart/2005/8/layout/chevron2"/>
    <dgm:cxn modelId="{33142E77-A835-4F54-A9DF-003F207421E1}" type="presParOf" srcId="{547F4272-A304-49D4-B4C8-3E4045ADB265}" destId="{13B267E0-302A-4917-AAB9-D622662F19BE}" srcOrd="1" destOrd="0" presId="urn:microsoft.com/office/officeart/2005/8/layout/chevron2"/>
    <dgm:cxn modelId="{7F0F4986-DC94-481B-88A3-2369555E6555}" type="presParOf" srcId="{547F4272-A304-49D4-B4C8-3E4045ADB265}" destId="{F73EB29B-EC35-43BB-B32A-0A4C21398022}" srcOrd="2" destOrd="0" presId="urn:microsoft.com/office/officeart/2005/8/layout/chevron2"/>
    <dgm:cxn modelId="{F4854F4A-5372-4CBE-803C-85A808E999C3}" type="presParOf" srcId="{F73EB29B-EC35-43BB-B32A-0A4C21398022}" destId="{63F6BB5A-E365-47CC-8939-A0A8E7DF83AD}" srcOrd="0" destOrd="0" presId="urn:microsoft.com/office/officeart/2005/8/layout/chevron2"/>
    <dgm:cxn modelId="{68F72AAB-8E33-402A-B423-B701ED69E507}" type="presParOf" srcId="{F73EB29B-EC35-43BB-B32A-0A4C21398022}" destId="{1195AEA7-F452-4897-9AD4-0D6D8C1B78C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BBEF48-212F-4572-8DDF-44E002388C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4405AE-F52F-475A-B9B9-A95376D335DD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3.</a:t>
          </a:r>
          <a:endParaRPr lang="en-US" dirty="0">
            <a:latin typeface="Constantia" panose="02030602050306030303" pitchFamily="18" charset="0"/>
          </a:endParaRPr>
        </a:p>
      </dgm:t>
    </dgm:pt>
    <dgm:pt modelId="{E232DC39-ABE0-4167-9D1D-65C2916ECF0A}" type="parTrans" cxnId="{A7CE0466-F926-4F16-AE34-5074A68271ED}">
      <dgm:prSet/>
      <dgm:spPr/>
      <dgm:t>
        <a:bodyPr/>
        <a:lstStyle/>
        <a:p>
          <a:endParaRPr lang="en-US"/>
        </a:p>
      </dgm:t>
    </dgm:pt>
    <dgm:pt modelId="{E16F9885-8EDF-468A-A657-44D249DADEE6}" type="sibTrans" cxnId="{A7CE0466-F926-4F16-AE34-5074A68271ED}">
      <dgm:prSet/>
      <dgm:spPr/>
      <dgm:t>
        <a:bodyPr/>
        <a:lstStyle/>
        <a:p>
          <a:endParaRPr lang="en-US"/>
        </a:p>
      </dgm:t>
    </dgm:pt>
    <dgm:pt modelId="{42D70D72-7D43-4B43-8203-18253F313523}">
      <dgm:prSet phldrT="[Text]" custT="1"/>
      <dgm:spPr/>
      <dgm:t>
        <a:bodyPr/>
        <a:lstStyle/>
        <a:p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Trigger bump and septum elements</a:t>
          </a:r>
          <a:endParaRPr lang="en-US" sz="1800" dirty="0"/>
        </a:p>
      </dgm:t>
    </dgm:pt>
    <dgm:pt modelId="{21335C54-A362-4A59-A308-A2E057DBA188}" type="parTrans" cxnId="{D04C959B-6661-4F50-8CFA-F139FCE16C0B}">
      <dgm:prSet/>
      <dgm:spPr/>
      <dgm:t>
        <a:bodyPr/>
        <a:lstStyle/>
        <a:p>
          <a:endParaRPr lang="en-US"/>
        </a:p>
      </dgm:t>
    </dgm:pt>
    <dgm:pt modelId="{7D2F7504-A3B1-4C00-9E04-92DD59217809}" type="sibTrans" cxnId="{D04C959B-6661-4F50-8CFA-F139FCE16C0B}">
      <dgm:prSet/>
      <dgm:spPr/>
      <dgm:t>
        <a:bodyPr/>
        <a:lstStyle/>
        <a:p>
          <a:endParaRPr lang="en-US"/>
        </a:p>
      </dgm:t>
    </dgm:pt>
    <dgm:pt modelId="{8CB3E4FD-F7E8-4E71-9BFE-335C98E4C9B0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4.</a:t>
          </a:r>
          <a:endParaRPr lang="en-US" dirty="0"/>
        </a:p>
      </dgm:t>
    </dgm:pt>
    <dgm:pt modelId="{6753DD9D-22AC-4256-A4BE-6A23ECD17B54}" type="parTrans" cxnId="{070810A2-6A13-46E7-A10C-41E7800CC5B5}">
      <dgm:prSet/>
      <dgm:spPr/>
      <dgm:t>
        <a:bodyPr/>
        <a:lstStyle/>
        <a:p>
          <a:endParaRPr lang="en-US"/>
        </a:p>
      </dgm:t>
    </dgm:pt>
    <dgm:pt modelId="{5334CAF1-37B9-468A-87DD-70EF1C1E45A8}" type="sibTrans" cxnId="{070810A2-6A13-46E7-A10C-41E7800CC5B5}">
      <dgm:prSet/>
      <dgm:spPr/>
      <dgm:t>
        <a:bodyPr/>
        <a:lstStyle/>
        <a:p>
          <a:endParaRPr lang="en-US"/>
        </a:p>
      </dgm:t>
    </dgm:pt>
    <dgm:pt modelId="{97C18DB4-B805-4B4E-BCC0-52F7F0A6ADEB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</a:t>
          </a:r>
          <a:r>
            <a:rPr lang="en-GB" sz="1800" b="1" i="1" dirty="0" err="1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</a:t>
          </a:r>
          <a:r>
            <a:rPr lang="en-GB" sz="1800" b="1" baseline="-25000" dirty="0" err="1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rev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 clock </a:t>
          </a:r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(sending/receiving accelerator)</a:t>
          </a:r>
          <a:endParaRPr lang="en-US" sz="1800" dirty="0">
            <a:solidFill>
              <a:schemeClr val="tx1"/>
            </a:solidFill>
          </a:endParaRPr>
        </a:p>
      </dgm:t>
    </dgm:pt>
    <dgm:pt modelId="{0ACD2E19-C121-4AF5-840A-F66C53B1250D}" type="parTrans" cxnId="{00CAC167-13FD-4261-8DFF-81C16A665D04}">
      <dgm:prSet/>
      <dgm:spPr/>
      <dgm:t>
        <a:bodyPr/>
        <a:lstStyle/>
        <a:p>
          <a:endParaRPr lang="en-US"/>
        </a:p>
      </dgm:t>
    </dgm:pt>
    <dgm:pt modelId="{462E18C7-5419-4248-A364-3F341E461D00}" type="sibTrans" cxnId="{00CAC167-13FD-4261-8DFF-81C16A665D04}">
      <dgm:prSet/>
      <dgm:spPr/>
      <dgm:t>
        <a:bodyPr/>
        <a:lstStyle/>
        <a:p>
          <a:endParaRPr lang="en-US"/>
        </a:p>
      </dgm:t>
    </dgm:pt>
    <dgm:pt modelId="{5B218507-A09B-46A1-A1E3-BAB60F6C58EE}">
      <dgm:prSet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5.</a:t>
          </a:r>
          <a:endParaRPr lang="en-US" dirty="0"/>
        </a:p>
      </dgm:t>
    </dgm:pt>
    <dgm:pt modelId="{4381DF0B-4744-458E-A334-11FA91522CAF}" type="parTrans" cxnId="{0294E335-29AD-4A61-B16B-D1C4FB5C9E6B}">
      <dgm:prSet/>
      <dgm:spPr/>
      <dgm:t>
        <a:bodyPr/>
        <a:lstStyle/>
        <a:p>
          <a:endParaRPr lang="en-US"/>
        </a:p>
      </dgm:t>
    </dgm:pt>
    <dgm:pt modelId="{94485A1F-4774-43F0-82CD-CE851953DC31}" type="sibTrans" cxnId="{0294E335-29AD-4A61-B16B-D1C4FB5C9E6B}">
      <dgm:prSet/>
      <dgm:spPr/>
      <dgm:t>
        <a:bodyPr/>
        <a:lstStyle/>
        <a:p>
          <a:endParaRPr lang="en-US"/>
        </a:p>
      </dgm:t>
    </dgm:pt>
    <dgm:pt modelId="{497E4FAC-AE9E-499D-AF9D-FC48B7FC28A0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clock of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fundamental periodicity</a:t>
          </a:r>
          <a:endParaRPr lang="en-US" sz="1800" dirty="0">
            <a:solidFill>
              <a:srgbClr val="1F497D"/>
            </a:solidFill>
          </a:endParaRPr>
        </a:p>
      </dgm:t>
    </dgm:pt>
    <dgm:pt modelId="{CF6DC688-4028-4AA1-B6BD-6C8D5B402EA8}" type="parTrans" cxnId="{03F8D051-610A-4003-87F9-F0281960F137}">
      <dgm:prSet/>
      <dgm:spPr/>
      <dgm:t>
        <a:bodyPr/>
        <a:lstStyle/>
        <a:p>
          <a:endParaRPr lang="en-US"/>
        </a:p>
      </dgm:t>
    </dgm:pt>
    <dgm:pt modelId="{6998CA40-6E2A-4DAE-81D1-F04093DE0998}" type="sibTrans" cxnId="{03F8D051-610A-4003-87F9-F0281960F137}">
      <dgm:prSet/>
      <dgm:spPr/>
      <dgm:t>
        <a:bodyPr/>
        <a:lstStyle/>
        <a:p>
          <a:endParaRPr lang="en-US"/>
        </a:p>
      </dgm:t>
    </dgm:pt>
    <dgm:pt modelId="{EE4ABCF4-9BFA-45E7-9914-BE010EB45869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bucket clock</a:t>
          </a:r>
          <a:endParaRPr lang="en-US" sz="1800" dirty="0">
            <a:solidFill>
              <a:srgbClr val="1F497D"/>
            </a:solidFill>
          </a:endParaRPr>
        </a:p>
      </dgm:t>
    </dgm:pt>
    <dgm:pt modelId="{2E24C2AF-187E-46A4-9071-6BF86F24721F}" type="parTrans" cxnId="{25E431A7-3708-4636-8F0C-8CE92794326B}">
      <dgm:prSet/>
      <dgm:spPr/>
      <dgm:t>
        <a:bodyPr/>
        <a:lstStyle/>
        <a:p>
          <a:endParaRPr lang="en-US"/>
        </a:p>
      </dgm:t>
    </dgm:pt>
    <dgm:pt modelId="{C5CC2B90-E626-4379-AB8E-5A67B24658FD}" type="sibTrans" cxnId="{25E431A7-3708-4636-8F0C-8CE92794326B}">
      <dgm:prSet/>
      <dgm:spPr/>
      <dgm:t>
        <a:bodyPr/>
        <a:lstStyle/>
        <a:p>
          <a:endParaRPr lang="en-US"/>
        </a:p>
      </dgm:t>
    </dgm:pt>
    <dgm:pt modelId="{61C4102B-0610-4209-A7D7-2EFCCD375BA5}">
      <dgm:prSet/>
      <dgm:spPr/>
      <dgm:t>
        <a:bodyPr/>
        <a:lstStyle/>
        <a:p>
          <a:r>
            <a:rPr lang="en-GB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Fine delay</a:t>
          </a:r>
          <a:endParaRPr lang="en-US" dirty="0"/>
        </a:p>
      </dgm:t>
    </dgm:pt>
    <dgm:pt modelId="{9FCF3C07-9D26-40EE-A7CB-8F575C4524D5}" type="parTrans" cxnId="{4B250DEB-3680-40AD-B9FA-7CD7639F21B0}">
      <dgm:prSet/>
      <dgm:spPr/>
      <dgm:t>
        <a:bodyPr/>
        <a:lstStyle/>
        <a:p>
          <a:endParaRPr lang="en-US"/>
        </a:p>
      </dgm:t>
    </dgm:pt>
    <dgm:pt modelId="{F5431F7F-BD83-4120-92B1-B7142C53C6FC}" type="sibTrans" cxnId="{4B250DEB-3680-40AD-B9FA-7CD7639F21B0}">
      <dgm:prSet/>
      <dgm:spPr/>
      <dgm:t>
        <a:bodyPr/>
        <a:lstStyle/>
        <a:p>
          <a:endParaRPr lang="en-US"/>
        </a:p>
      </dgm:t>
    </dgm:pt>
    <dgm:pt modelId="{95D29033-F8E2-4E4A-BC1A-170E254A6CCF}">
      <dgm:prSet/>
      <dgm:spPr/>
      <dgm:t>
        <a:bodyPr/>
        <a:lstStyle/>
        <a:p>
          <a:r>
            <a:rPr lang="en-GB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Ejection and injection kickers </a:t>
          </a:r>
          <a:r>
            <a:rPr lang="en-GB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triggers</a:t>
          </a:r>
          <a:endParaRPr lang="en-US" dirty="0"/>
        </a:p>
      </dgm:t>
    </dgm:pt>
    <dgm:pt modelId="{48795BD4-C8E3-4341-8CF4-2AB9D52529F2}" type="parTrans" cxnId="{EBC19AB0-5E80-48EC-AC8A-E76DC25CF92A}">
      <dgm:prSet/>
      <dgm:spPr/>
      <dgm:t>
        <a:bodyPr/>
        <a:lstStyle/>
        <a:p>
          <a:endParaRPr lang="en-US"/>
        </a:p>
      </dgm:t>
    </dgm:pt>
    <dgm:pt modelId="{F36332E0-5BCE-4E39-8F51-8C559E146121}" type="sibTrans" cxnId="{EBC19AB0-5E80-48EC-AC8A-E76DC25CF92A}">
      <dgm:prSet/>
      <dgm:spPr/>
      <dgm:t>
        <a:bodyPr/>
        <a:lstStyle/>
        <a:p>
          <a:endParaRPr lang="en-US"/>
        </a:p>
      </dgm:t>
    </dgm:pt>
    <dgm:pt modelId="{547F4272-A304-49D4-B4C8-3E4045ADB265}" type="pres">
      <dgm:prSet presAssocID="{F2BBEF48-212F-4572-8DDF-44E002388C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FC698-CE19-4FC8-924B-0D1E872F33E0}" type="pres">
      <dgm:prSet presAssocID="{0C4405AE-F52F-475A-B9B9-A95376D335DD}" presName="composite" presStyleCnt="0"/>
      <dgm:spPr/>
    </dgm:pt>
    <dgm:pt modelId="{AF2B9616-A522-464A-80E7-64CE8B643D01}" type="pres">
      <dgm:prSet presAssocID="{0C4405AE-F52F-475A-B9B9-A95376D335D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186E4-9D8C-4DA9-A7E2-89A769869399}" type="pres">
      <dgm:prSet presAssocID="{0C4405AE-F52F-475A-B9B9-A95376D335DD}" presName="descendantText" presStyleLbl="alignAcc1" presStyleIdx="0" presStyleCnt="3" custLinFactNeighborX="7455" custLinFactNeighborY="-31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67E0-302A-4917-AAB9-D622662F19BE}" type="pres">
      <dgm:prSet presAssocID="{E16F9885-8EDF-468A-A657-44D249DADEE6}" presName="sp" presStyleCnt="0"/>
      <dgm:spPr/>
    </dgm:pt>
    <dgm:pt modelId="{F73EB29B-EC35-43BB-B32A-0A4C21398022}" type="pres">
      <dgm:prSet presAssocID="{8CB3E4FD-F7E8-4E71-9BFE-335C98E4C9B0}" presName="composite" presStyleCnt="0"/>
      <dgm:spPr/>
    </dgm:pt>
    <dgm:pt modelId="{63F6BB5A-E365-47CC-8939-A0A8E7DF83AD}" type="pres">
      <dgm:prSet presAssocID="{8CB3E4FD-F7E8-4E71-9BFE-335C98E4C9B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5AEA7-F452-4897-9AD4-0D6D8C1B78C8}" type="pres">
      <dgm:prSet presAssocID="{8CB3E4FD-F7E8-4E71-9BFE-335C98E4C9B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686E76-7218-4B1C-94C6-BCBDB865E08B}" type="pres">
      <dgm:prSet presAssocID="{5334CAF1-37B9-468A-87DD-70EF1C1E45A8}" presName="sp" presStyleCnt="0"/>
      <dgm:spPr/>
    </dgm:pt>
    <dgm:pt modelId="{0D0912BE-797B-48A2-8D14-DB6204586F3A}" type="pres">
      <dgm:prSet presAssocID="{5B218507-A09B-46A1-A1E3-BAB60F6C58EE}" presName="composite" presStyleCnt="0"/>
      <dgm:spPr/>
    </dgm:pt>
    <dgm:pt modelId="{FAE2F876-64BE-407A-B452-0E3A2EDC949D}" type="pres">
      <dgm:prSet presAssocID="{5B218507-A09B-46A1-A1E3-BAB60F6C58E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9D63E1-EADC-4C0B-A184-4415E1828D58}" type="pres">
      <dgm:prSet presAssocID="{5B218507-A09B-46A1-A1E3-BAB60F6C58E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4C959B-6661-4F50-8CFA-F139FCE16C0B}" srcId="{0C4405AE-F52F-475A-B9B9-A95376D335DD}" destId="{42D70D72-7D43-4B43-8203-18253F313523}" srcOrd="1" destOrd="0" parTransId="{21335C54-A362-4A59-A308-A2E057DBA188}" sibTransId="{7D2F7504-A3B1-4C00-9E04-92DD59217809}"/>
    <dgm:cxn modelId="{0294E335-29AD-4A61-B16B-D1C4FB5C9E6B}" srcId="{F2BBEF48-212F-4572-8DDF-44E002388CE9}" destId="{5B218507-A09B-46A1-A1E3-BAB60F6C58EE}" srcOrd="2" destOrd="0" parTransId="{4381DF0B-4744-458E-A334-11FA91522CAF}" sibTransId="{94485A1F-4774-43F0-82CD-CE851953DC31}"/>
    <dgm:cxn modelId="{87A3CC99-A736-47AC-A033-D026EBCDFC5C}" type="presOf" srcId="{0C4405AE-F52F-475A-B9B9-A95376D335DD}" destId="{AF2B9616-A522-464A-80E7-64CE8B643D01}" srcOrd="0" destOrd="0" presId="urn:microsoft.com/office/officeart/2005/8/layout/chevron2"/>
    <dgm:cxn modelId="{EBC19AB0-5E80-48EC-AC8A-E76DC25CF92A}" srcId="{5B218507-A09B-46A1-A1E3-BAB60F6C58EE}" destId="{95D29033-F8E2-4E4A-BC1A-170E254A6CCF}" srcOrd="1" destOrd="0" parTransId="{48795BD4-C8E3-4341-8CF4-2AB9D52529F2}" sibTransId="{F36332E0-5BCE-4E39-8F51-8C559E146121}"/>
    <dgm:cxn modelId="{00CAC167-13FD-4261-8DFF-81C16A665D04}" srcId="{8CB3E4FD-F7E8-4E71-9BFE-335C98E4C9B0}" destId="{97C18DB4-B805-4B4E-BCC0-52F7F0A6ADEB}" srcOrd="0" destOrd="0" parTransId="{0ACD2E19-C121-4AF5-840A-F66C53B1250D}" sibTransId="{462E18C7-5419-4248-A364-3F341E461D00}"/>
    <dgm:cxn modelId="{D7C9DB1E-68C9-4129-9AAC-05A124273A83}" type="presOf" srcId="{497E4FAC-AE9E-499D-AF9D-FC48B7FC28A0}" destId="{C45186E4-9D8C-4DA9-A7E2-89A769869399}" srcOrd="0" destOrd="0" presId="urn:microsoft.com/office/officeart/2005/8/layout/chevron2"/>
    <dgm:cxn modelId="{A7CE0466-F926-4F16-AE34-5074A68271ED}" srcId="{F2BBEF48-212F-4572-8DDF-44E002388CE9}" destId="{0C4405AE-F52F-475A-B9B9-A95376D335DD}" srcOrd="0" destOrd="0" parTransId="{E232DC39-ABE0-4167-9D1D-65C2916ECF0A}" sibTransId="{E16F9885-8EDF-468A-A657-44D249DADEE6}"/>
    <dgm:cxn modelId="{0415A623-C8C3-4E52-9EA4-2E4E9134B753}" type="presOf" srcId="{61C4102B-0610-4209-A7D7-2EFCCD375BA5}" destId="{C89D63E1-EADC-4C0B-A184-4415E1828D58}" srcOrd="0" destOrd="0" presId="urn:microsoft.com/office/officeart/2005/8/layout/chevron2"/>
    <dgm:cxn modelId="{E9264D1F-EE11-4028-8F3F-0642D5B29E38}" type="presOf" srcId="{5B218507-A09B-46A1-A1E3-BAB60F6C58EE}" destId="{FAE2F876-64BE-407A-B452-0E3A2EDC949D}" srcOrd="0" destOrd="0" presId="urn:microsoft.com/office/officeart/2005/8/layout/chevron2"/>
    <dgm:cxn modelId="{4B250DEB-3680-40AD-B9FA-7CD7639F21B0}" srcId="{5B218507-A09B-46A1-A1E3-BAB60F6C58EE}" destId="{61C4102B-0610-4209-A7D7-2EFCCD375BA5}" srcOrd="0" destOrd="0" parTransId="{9FCF3C07-9D26-40EE-A7CB-8F575C4524D5}" sibTransId="{F5431F7F-BD83-4120-92B1-B7142C53C6FC}"/>
    <dgm:cxn modelId="{D46CC0CD-A095-4B5C-A2DE-D0DA62880F38}" type="presOf" srcId="{EE4ABCF4-9BFA-45E7-9914-BE010EB45869}" destId="{1195AEA7-F452-4897-9AD4-0D6D8C1B78C8}" srcOrd="0" destOrd="1" presId="urn:microsoft.com/office/officeart/2005/8/layout/chevron2"/>
    <dgm:cxn modelId="{070810A2-6A13-46E7-A10C-41E7800CC5B5}" srcId="{F2BBEF48-212F-4572-8DDF-44E002388CE9}" destId="{8CB3E4FD-F7E8-4E71-9BFE-335C98E4C9B0}" srcOrd="1" destOrd="0" parTransId="{6753DD9D-22AC-4256-A4BE-6A23ECD17B54}" sibTransId="{5334CAF1-37B9-468A-87DD-70EF1C1E45A8}"/>
    <dgm:cxn modelId="{0584586A-C913-4E5E-9532-5874405CE36F}" type="presOf" srcId="{97C18DB4-B805-4B4E-BCC0-52F7F0A6ADEB}" destId="{1195AEA7-F452-4897-9AD4-0D6D8C1B78C8}" srcOrd="0" destOrd="0" presId="urn:microsoft.com/office/officeart/2005/8/layout/chevron2"/>
    <dgm:cxn modelId="{03F8D051-610A-4003-87F9-F0281960F137}" srcId="{0C4405AE-F52F-475A-B9B9-A95376D335DD}" destId="{497E4FAC-AE9E-499D-AF9D-FC48B7FC28A0}" srcOrd="0" destOrd="0" parTransId="{CF6DC688-4028-4AA1-B6BD-6C8D5B402EA8}" sibTransId="{6998CA40-6E2A-4DAE-81D1-F04093DE0998}"/>
    <dgm:cxn modelId="{B322E03C-28EA-452E-BEB5-0E2410E90785}" type="presOf" srcId="{F2BBEF48-212F-4572-8DDF-44E002388CE9}" destId="{547F4272-A304-49D4-B4C8-3E4045ADB265}" srcOrd="0" destOrd="0" presId="urn:microsoft.com/office/officeart/2005/8/layout/chevron2"/>
    <dgm:cxn modelId="{95D812E4-BA6E-495D-84ED-242665600698}" type="presOf" srcId="{8CB3E4FD-F7E8-4E71-9BFE-335C98E4C9B0}" destId="{63F6BB5A-E365-47CC-8939-A0A8E7DF83AD}" srcOrd="0" destOrd="0" presId="urn:microsoft.com/office/officeart/2005/8/layout/chevron2"/>
    <dgm:cxn modelId="{3BE54CDC-EBF9-4202-856C-3FA215C1E171}" type="presOf" srcId="{95D29033-F8E2-4E4A-BC1A-170E254A6CCF}" destId="{C89D63E1-EADC-4C0B-A184-4415E1828D58}" srcOrd="0" destOrd="1" presId="urn:microsoft.com/office/officeart/2005/8/layout/chevron2"/>
    <dgm:cxn modelId="{25E431A7-3708-4636-8F0C-8CE92794326B}" srcId="{8CB3E4FD-F7E8-4E71-9BFE-335C98E4C9B0}" destId="{EE4ABCF4-9BFA-45E7-9914-BE010EB45869}" srcOrd="1" destOrd="0" parTransId="{2E24C2AF-187E-46A4-9071-6BF86F24721F}" sibTransId="{C5CC2B90-E626-4379-AB8E-5A67B24658FD}"/>
    <dgm:cxn modelId="{155E35F0-F76D-495C-B6CF-D2C8DAF2FCC8}" type="presOf" srcId="{42D70D72-7D43-4B43-8203-18253F313523}" destId="{C45186E4-9D8C-4DA9-A7E2-89A769869399}" srcOrd="0" destOrd="1" presId="urn:microsoft.com/office/officeart/2005/8/layout/chevron2"/>
    <dgm:cxn modelId="{DB339939-4131-4B20-8511-931E2FBAA60F}" type="presParOf" srcId="{547F4272-A304-49D4-B4C8-3E4045ADB265}" destId="{121FC698-CE19-4FC8-924B-0D1E872F33E0}" srcOrd="0" destOrd="0" presId="urn:microsoft.com/office/officeart/2005/8/layout/chevron2"/>
    <dgm:cxn modelId="{C9E28B35-EBCA-4FCE-BEC1-CD928E8A6001}" type="presParOf" srcId="{121FC698-CE19-4FC8-924B-0D1E872F33E0}" destId="{AF2B9616-A522-464A-80E7-64CE8B643D01}" srcOrd="0" destOrd="0" presId="urn:microsoft.com/office/officeart/2005/8/layout/chevron2"/>
    <dgm:cxn modelId="{4A6E16F7-3223-44F6-84DD-04F6C7BD70E0}" type="presParOf" srcId="{121FC698-CE19-4FC8-924B-0D1E872F33E0}" destId="{C45186E4-9D8C-4DA9-A7E2-89A769869399}" srcOrd="1" destOrd="0" presId="urn:microsoft.com/office/officeart/2005/8/layout/chevron2"/>
    <dgm:cxn modelId="{14763350-1D7A-47DF-943C-BB16403C1562}" type="presParOf" srcId="{547F4272-A304-49D4-B4C8-3E4045ADB265}" destId="{13B267E0-302A-4917-AAB9-D622662F19BE}" srcOrd="1" destOrd="0" presId="urn:microsoft.com/office/officeart/2005/8/layout/chevron2"/>
    <dgm:cxn modelId="{37AE174A-ECB5-4570-BC3D-C88C4B09184E}" type="presParOf" srcId="{547F4272-A304-49D4-B4C8-3E4045ADB265}" destId="{F73EB29B-EC35-43BB-B32A-0A4C21398022}" srcOrd="2" destOrd="0" presId="urn:microsoft.com/office/officeart/2005/8/layout/chevron2"/>
    <dgm:cxn modelId="{E88C6231-8A81-4F78-9D97-7240B2C37C24}" type="presParOf" srcId="{F73EB29B-EC35-43BB-B32A-0A4C21398022}" destId="{63F6BB5A-E365-47CC-8939-A0A8E7DF83AD}" srcOrd="0" destOrd="0" presId="urn:microsoft.com/office/officeart/2005/8/layout/chevron2"/>
    <dgm:cxn modelId="{88A52AFA-3FE4-4734-BE8F-E5F718627196}" type="presParOf" srcId="{F73EB29B-EC35-43BB-B32A-0A4C21398022}" destId="{1195AEA7-F452-4897-9AD4-0D6D8C1B78C8}" srcOrd="1" destOrd="0" presId="urn:microsoft.com/office/officeart/2005/8/layout/chevron2"/>
    <dgm:cxn modelId="{FD103A3C-EA8D-4C4C-88CD-67D5A0321B86}" type="presParOf" srcId="{547F4272-A304-49D4-B4C8-3E4045ADB265}" destId="{F5686E76-7218-4B1C-94C6-BCBDB865E08B}" srcOrd="3" destOrd="0" presId="urn:microsoft.com/office/officeart/2005/8/layout/chevron2"/>
    <dgm:cxn modelId="{0317649D-298E-4950-9F96-424616E21D75}" type="presParOf" srcId="{547F4272-A304-49D4-B4C8-3E4045ADB265}" destId="{0D0912BE-797B-48A2-8D14-DB6204586F3A}" srcOrd="4" destOrd="0" presId="urn:microsoft.com/office/officeart/2005/8/layout/chevron2"/>
    <dgm:cxn modelId="{F2219829-9B61-4066-B8B5-C367024CA020}" type="presParOf" srcId="{0D0912BE-797B-48A2-8D14-DB6204586F3A}" destId="{FAE2F876-64BE-407A-B452-0E3A2EDC949D}" srcOrd="0" destOrd="0" presId="urn:microsoft.com/office/officeart/2005/8/layout/chevron2"/>
    <dgm:cxn modelId="{265CE881-CB01-493F-82DA-3AB821C44DE3}" type="presParOf" srcId="{0D0912BE-797B-48A2-8D14-DB6204586F3A}" destId="{C89D63E1-EADC-4C0B-A184-4415E1828D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2BBEF48-212F-4572-8DDF-44E002388C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4405AE-F52F-475A-B9B9-A95376D335DD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1.</a:t>
          </a:r>
          <a:endParaRPr lang="en-US" dirty="0">
            <a:latin typeface="Constantia" panose="02030602050306030303" pitchFamily="18" charset="0"/>
          </a:endParaRPr>
        </a:p>
      </dgm:t>
    </dgm:pt>
    <dgm:pt modelId="{E232DC39-ABE0-4167-9D1D-65C2916ECF0A}" type="parTrans" cxnId="{A7CE0466-F926-4F16-AE34-5074A68271ED}">
      <dgm:prSet/>
      <dgm:spPr/>
      <dgm:t>
        <a:bodyPr/>
        <a:lstStyle/>
        <a:p>
          <a:endParaRPr lang="en-US"/>
        </a:p>
      </dgm:t>
    </dgm:pt>
    <dgm:pt modelId="{E16F9885-8EDF-468A-A657-44D249DADEE6}" type="sibTrans" cxnId="{A7CE0466-F926-4F16-AE34-5074A68271ED}">
      <dgm:prSet/>
      <dgm:spPr/>
      <dgm:t>
        <a:bodyPr/>
        <a:lstStyle/>
        <a:p>
          <a:endParaRPr lang="en-US"/>
        </a:p>
      </dgm:t>
    </dgm:pt>
    <dgm:pt modelId="{42D70D72-7D43-4B43-8203-18253F313523}">
      <dgm:prSet phldrT="[Text]" custT="1"/>
      <dgm:spPr/>
      <dgm:t>
        <a:bodyPr/>
        <a:lstStyle/>
        <a:p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Set bending fields in both accelerators to the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same magnetic rigidity</a:t>
          </a:r>
          <a:endParaRPr lang="en-US" sz="1800" dirty="0"/>
        </a:p>
      </dgm:t>
    </dgm:pt>
    <dgm:pt modelId="{21335C54-A362-4A59-A308-A2E057DBA188}" type="parTrans" cxnId="{D04C959B-6661-4F50-8CFA-F139FCE16C0B}">
      <dgm:prSet/>
      <dgm:spPr/>
      <dgm:t>
        <a:bodyPr/>
        <a:lstStyle/>
        <a:p>
          <a:endParaRPr lang="en-US"/>
        </a:p>
      </dgm:t>
    </dgm:pt>
    <dgm:pt modelId="{7D2F7504-A3B1-4C00-9E04-92DD59217809}" type="sibTrans" cxnId="{D04C959B-6661-4F50-8CFA-F139FCE16C0B}">
      <dgm:prSet/>
      <dgm:spPr/>
      <dgm:t>
        <a:bodyPr/>
        <a:lstStyle/>
        <a:p>
          <a:endParaRPr lang="en-US"/>
        </a:p>
      </dgm:t>
    </dgm:pt>
    <dgm:pt modelId="{8CB3E4FD-F7E8-4E71-9BFE-335C98E4C9B0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2.</a:t>
          </a:r>
          <a:endParaRPr lang="en-US" dirty="0"/>
        </a:p>
      </dgm:t>
    </dgm:pt>
    <dgm:pt modelId="{6753DD9D-22AC-4256-A4BE-6A23ECD17B54}" type="parTrans" cxnId="{070810A2-6A13-46E7-A10C-41E7800CC5B5}">
      <dgm:prSet/>
      <dgm:spPr/>
      <dgm:t>
        <a:bodyPr/>
        <a:lstStyle/>
        <a:p>
          <a:endParaRPr lang="en-US"/>
        </a:p>
      </dgm:t>
    </dgm:pt>
    <dgm:pt modelId="{5334CAF1-37B9-468A-87DD-70EF1C1E45A8}" type="sibTrans" cxnId="{070810A2-6A13-46E7-A10C-41E7800CC5B5}">
      <dgm:prSet/>
      <dgm:spPr/>
      <dgm:t>
        <a:bodyPr/>
        <a:lstStyle/>
        <a:p>
          <a:endParaRPr lang="en-US"/>
        </a:p>
      </dgm:t>
    </dgm:pt>
    <dgm:pt modelId="{97C18DB4-B805-4B4E-BCC0-52F7F0A6ADEB}">
      <dgm:prSet phldrT="[Text]" custT="1"/>
      <dgm:spPr/>
      <dgm:t>
        <a:bodyPr/>
        <a:lstStyle/>
        <a:p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Synchronize</a:t>
          </a:r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 sending or receiving accelerator</a:t>
          </a:r>
          <a:endParaRPr lang="en-US" sz="1800" dirty="0"/>
        </a:p>
      </dgm:t>
    </dgm:pt>
    <dgm:pt modelId="{0ACD2E19-C121-4AF5-840A-F66C53B1250D}" type="parTrans" cxnId="{00CAC167-13FD-4261-8DFF-81C16A665D04}">
      <dgm:prSet/>
      <dgm:spPr/>
      <dgm:t>
        <a:bodyPr/>
        <a:lstStyle/>
        <a:p>
          <a:endParaRPr lang="en-US"/>
        </a:p>
      </dgm:t>
    </dgm:pt>
    <dgm:pt modelId="{462E18C7-5419-4248-A364-3F341E461D00}" type="sibTrans" cxnId="{00CAC167-13FD-4261-8DFF-81C16A665D04}">
      <dgm:prSet/>
      <dgm:spPr/>
      <dgm:t>
        <a:bodyPr/>
        <a:lstStyle/>
        <a:p>
          <a:endParaRPr lang="en-US"/>
        </a:p>
      </dgm:t>
    </dgm:pt>
    <dgm:pt modelId="{547F4272-A304-49D4-B4C8-3E4045ADB265}" type="pres">
      <dgm:prSet presAssocID="{F2BBEF48-212F-4572-8DDF-44E002388C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FC698-CE19-4FC8-924B-0D1E872F33E0}" type="pres">
      <dgm:prSet presAssocID="{0C4405AE-F52F-475A-B9B9-A95376D335DD}" presName="composite" presStyleCnt="0"/>
      <dgm:spPr/>
    </dgm:pt>
    <dgm:pt modelId="{AF2B9616-A522-464A-80E7-64CE8B643D01}" type="pres">
      <dgm:prSet presAssocID="{0C4405AE-F52F-475A-B9B9-A95376D335D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186E4-9D8C-4DA9-A7E2-89A769869399}" type="pres">
      <dgm:prSet presAssocID="{0C4405AE-F52F-475A-B9B9-A95376D335DD}" presName="descendantText" presStyleLbl="alignAcc1" presStyleIdx="0" presStyleCnt="2" custLinFactNeighborX="7455" custLinFactNeighborY="-31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67E0-302A-4917-AAB9-D622662F19BE}" type="pres">
      <dgm:prSet presAssocID="{E16F9885-8EDF-468A-A657-44D249DADEE6}" presName="sp" presStyleCnt="0"/>
      <dgm:spPr/>
    </dgm:pt>
    <dgm:pt modelId="{F73EB29B-EC35-43BB-B32A-0A4C21398022}" type="pres">
      <dgm:prSet presAssocID="{8CB3E4FD-F7E8-4E71-9BFE-335C98E4C9B0}" presName="composite" presStyleCnt="0"/>
      <dgm:spPr/>
    </dgm:pt>
    <dgm:pt modelId="{63F6BB5A-E365-47CC-8939-A0A8E7DF83AD}" type="pres">
      <dgm:prSet presAssocID="{8CB3E4FD-F7E8-4E71-9BFE-335C98E4C9B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5AEA7-F452-4897-9AD4-0D6D8C1B78C8}" type="pres">
      <dgm:prSet presAssocID="{8CB3E4FD-F7E8-4E71-9BFE-335C98E4C9B0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3D1A9D-F98D-40CC-B7F7-06EDAA73F53A}" type="presOf" srcId="{8CB3E4FD-F7E8-4E71-9BFE-335C98E4C9B0}" destId="{63F6BB5A-E365-47CC-8939-A0A8E7DF83AD}" srcOrd="0" destOrd="0" presId="urn:microsoft.com/office/officeart/2005/8/layout/chevron2"/>
    <dgm:cxn modelId="{00CAC167-13FD-4261-8DFF-81C16A665D04}" srcId="{8CB3E4FD-F7E8-4E71-9BFE-335C98E4C9B0}" destId="{97C18DB4-B805-4B4E-BCC0-52F7F0A6ADEB}" srcOrd="0" destOrd="0" parTransId="{0ACD2E19-C121-4AF5-840A-F66C53B1250D}" sibTransId="{462E18C7-5419-4248-A364-3F341E461D00}"/>
    <dgm:cxn modelId="{070810A2-6A13-46E7-A10C-41E7800CC5B5}" srcId="{F2BBEF48-212F-4572-8DDF-44E002388CE9}" destId="{8CB3E4FD-F7E8-4E71-9BFE-335C98E4C9B0}" srcOrd="1" destOrd="0" parTransId="{6753DD9D-22AC-4256-A4BE-6A23ECD17B54}" sibTransId="{5334CAF1-37B9-468A-87DD-70EF1C1E45A8}"/>
    <dgm:cxn modelId="{A7CE0466-F926-4F16-AE34-5074A68271ED}" srcId="{F2BBEF48-212F-4572-8DDF-44E002388CE9}" destId="{0C4405AE-F52F-475A-B9B9-A95376D335DD}" srcOrd="0" destOrd="0" parTransId="{E232DC39-ABE0-4167-9D1D-65C2916ECF0A}" sibTransId="{E16F9885-8EDF-468A-A657-44D249DADEE6}"/>
    <dgm:cxn modelId="{D04C959B-6661-4F50-8CFA-F139FCE16C0B}" srcId="{0C4405AE-F52F-475A-B9B9-A95376D335DD}" destId="{42D70D72-7D43-4B43-8203-18253F313523}" srcOrd="0" destOrd="0" parTransId="{21335C54-A362-4A59-A308-A2E057DBA188}" sibTransId="{7D2F7504-A3B1-4C00-9E04-92DD59217809}"/>
    <dgm:cxn modelId="{874B3745-74C3-4E69-A596-1D01FD932F57}" type="presOf" srcId="{0C4405AE-F52F-475A-B9B9-A95376D335DD}" destId="{AF2B9616-A522-464A-80E7-64CE8B643D01}" srcOrd="0" destOrd="0" presId="urn:microsoft.com/office/officeart/2005/8/layout/chevron2"/>
    <dgm:cxn modelId="{05F9B159-866C-4DC2-A73B-B6AB25C58180}" type="presOf" srcId="{97C18DB4-B805-4B4E-BCC0-52F7F0A6ADEB}" destId="{1195AEA7-F452-4897-9AD4-0D6D8C1B78C8}" srcOrd="0" destOrd="0" presId="urn:microsoft.com/office/officeart/2005/8/layout/chevron2"/>
    <dgm:cxn modelId="{B38F0EA1-8126-4BE3-9FF5-F441281BFDA5}" type="presOf" srcId="{42D70D72-7D43-4B43-8203-18253F313523}" destId="{C45186E4-9D8C-4DA9-A7E2-89A769869399}" srcOrd="0" destOrd="0" presId="urn:microsoft.com/office/officeart/2005/8/layout/chevron2"/>
    <dgm:cxn modelId="{78F8DEFB-376C-4C67-AE83-38E8F6112D16}" type="presOf" srcId="{F2BBEF48-212F-4572-8DDF-44E002388CE9}" destId="{547F4272-A304-49D4-B4C8-3E4045ADB265}" srcOrd="0" destOrd="0" presId="urn:microsoft.com/office/officeart/2005/8/layout/chevron2"/>
    <dgm:cxn modelId="{70539ECC-0F1C-4670-9445-54F7931D0C8F}" type="presParOf" srcId="{547F4272-A304-49D4-B4C8-3E4045ADB265}" destId="{121FC698-CE19-4FC8-924B-0D1E872F33E0}" srcOrd="0" destOrd="0" presId="urn:microsoft.com/office/officeart/2005/8/layout/chevron2"/>
    <dgm:cxn modelId="{80ED27BD-882A-42F3-8DA5-2BCEE717CF21}" type="presParOf" srcId="{121FC698-CE19-4FC8-924B-0D1E872F33E0}" destId="{AF2B9616-A522-464A-80E7-64CE8B643D01}" srcOrd="0" destOrd="0" presId="urn:microsoft.com/office/officeart/2005/8/layout/chevron2"/>
    <dgm:cxn modelId="{2C07A43F-4601-4AA1-882E-0CFC5E26D983}" type="presParOf" srcId="{121FC698-CE19-4FC8-924B-0D1E872F33E0}" destId="{C45186E4-9D8C-4DA9-A7E2-89A769869399}" srcOrd="1" destOrd="0" presId="urn:microsoft.com/office/officeart/2005/8/layout/chevron2"/>
    <dgm:cxn modelId="{75F98CC7-39B8-4C17-A59B-56F1342A370D}" type="presParOf" srcId="{547F4272-A304-49D4-B4C8-3E4045ADB265}" destId="{13B267E0-302A-4917-AAB9-D622662F19BE}" srcOrd="1" destOrd="0" presId="urn:microsoft.com/office/officeart/2005/8/layout/chevron2"/>
    <dgm:cxn modelId="{5B066BD3-326E-4DAE-80BC-C8AF9BE71767}" type="presParOf" srcId="{547F4272-A304-49D4-B4C8-3E4045ADB265}" destId="{F73EB29B-EC35-43BB-B32A-0A4C21398022}" srcOrd="2" destOrd="0" presId="urn:microsoft.com/office/officeart/2005/8/layout/chevron2"/>
    <dgm:cxn modelId="{F9F1A744-A085-4C2F-842A-1667AEDE2975}" type="presParOf" srcId="{F73EB29B-EC35-43BB-B32A-0A4C21398022}" destId="{63F6BB5A-E365-47CC-8939-A0A8E7DF83AD}" srcOrd="0" destOrd="0" presId="urn:microsoft.com/office/officeart/2005/8/layout/chevron2"/>
    <dgm:cxn modelId="{047B4F80-FD55-46DC-B2C1-0741F7E9BA03}" type="presParOf" srcId="{F73EB29B-EC35-43BB-B32A-0A4C21398022}" destId="{1195AEA7-F452-4897-9AD4-0D6D8C1B78C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2BBEF48-212F-4572-8DDF-44E002388C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4405AE-F52F-475A-B9B9-A95376D335DD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3.</a:t>
          </a:r>
          <a:endParaRPr lang="en-US" dirty="0">
            <a:latin typeface="Constantia" panose="02030602050306030303" pitchFamily="18" charset="0"/>
          </a:endParaRPr>
        </a:p>
      </dgm:t>
    </dgm:pt>
    <dgm:pt modelId="{E232DC39-ABE0-4167-9D1D-65C2916ECF0A}" type="parTrans" cxnId="{A7CE0466-F926-4F16-AE34-5074A68271ED}">
      <dgm:prSet/>
      <dgm:spPr/>
      <dgm:t>
        <a:bodyPr/>
        <a:lstStyle/>
        <a:p>
          <a:endParaRPr lang="en-US"/>
        </a:p>
      </dgm:t>
    </dgm:pt>
    <dgm:pt modelId="{E16F9885-8EDF-468A-A657-44D249DADEE6}" type="sibTrans" cxnId="{A7CE0466-F926-4F16-AE34-5074A68271ED}">
      <dgm:prSet/>
      <dgm:spPr/>
      <dgm:t>
        <a:bodyPr/>
        <a:lstStyle/>
        <a:p>
          <a:endParaRPr lang="en-US"/>
        </a:p>
      </dgm:t>
    </dgm:pt>
    <dgm:pt modelId="{42D70D72-7D43-4B43-8203-18253F313523}">
      <dgm:prSet phldrT="[Text]" custT="1"/>
      <dgm:spPr/>
      <dgm:t>
        <a:bodyPr/>
        <a:lstStyle/>
        <a:p>
          <a:r>
            <a:rPr lang="en-GB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rPr>
            <a:t>Trigger bump and septum elements</a:t>
          </a:r>
          <a:endParaRPr lang="en-US" sz="1800" dirty="0"/>
        </a:p>
      </dgm:t>
    </dgm:pt>
    <dgm:pt modelId="{21335C54-A362-4A59-A308-A2E057DBA188}" type="parTrans" cxnId="{D04C959B-6661-4F50-8CFA-F139FCE16C0B}">
      <dgm:prSet/>
      <dgm:spPr/>
      <dgm:t>
        <a:bodyPr/>
        <a:lstStyle/>
        <a:p>
          <a:endParaRPr lang="en-US"/>
        </a:p>
      </dgm:t>
    </dgm:pt>
    <dgm:pt modelId="{7D2F7504-A3B1-4C00-9E04-92DD59217809}" type="sibTrans" cxnId="{D04C959B-6661-4F50-8CFA-F139FCE16C0B}">
      <dgm:prSet/>
      <dgm:spPr/>
      <dgm:t>
        <a:bodyPr/>
        <a:lstStyle/>
        <a:p>
          <a:endParaRPr lang="en-US"/>
        </a:p>
      </dgm:t>
    </dgm:pt>
    <dgm:pt modelId="{8CB3E4FD-F7E8-4E71-9BFE-335C98E4C9B0}">
      <dgm:prSet phldrT="[Text]"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4.</a:t>
          </a:r>
          <a:endParaRPr lang="en-US" dirty="0"/>
        </a:p>
      </dgm:t>
    </dgm:pt>
    <dgm:pt modelId="{6753DD9D-22AC-4256-A4BE-6A23ECD17B54}" type="parTrans" cxnId="{070810A2-6A13-46E7-A10C-41E7800CC5B5}">
      <dgm:prSet/>
      <dgm:spPr/>
      <dgm:t>
        <a:bodyPr/>
        <a:lstStyle/>
        <a:p>
          <a:endParaRPr lang="en-US"/>
        </a:p>
      </dgm:t>
    </dgm:pt>
    <dgm:pt modelId="{5334CAF1-37B9-468A-87DD-70EF1C1E45A8}" type="sibTrans" cxnId="{070810A2-6A13-46E7-A10C-41E7800CC5B5}">
      <dgm:prSet/>
      <dgm:spPr/>
      <dgm:t>
        <a:bodyPr/>
        <a:lstStyle/>
        <a:p>
          <a:endParaRPr lang="en-US"/>
        </a:p>
      </dgm:t>
    </dgm:pt>
    <dgm:pt modelId="{97C18DB4-B805-4B4E-BCC0-52F7F0A6ADEB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</a:t>
          </a:r>
          <a:r>
            <a:rPr lang="en-GB" sz="1800" b="1" i="1" dirty="0" err="1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</a:t>
          </a:r>
          <a:r>
            <a:rPr lang="en-GB" sz="1800" b="1" baseline="-25000" dirty="0" err="1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rev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 clock </a:t>
          </a:r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(sending/receiving accelerator)</a:t>
          </a:r>
          <a:endParaRPr lang="en-US" sz="1800" dirty="0">
            <a:solidFill>
              <a:schemeClr val="tx1"/>
            </a:solidFill>
          </a:endParaRPr>
        </a:p>
      </dgm:t>
    </dgm:pt>
    <dgm:pt modelId="{0ACD2E19-C121-4AF5-840A-F66C53B1250D}" type="parTrans" cxnId="{00CAC167-13FD-4261-8DFF-81C16A665D04}">
      <dgm:prSet/>
      <dgm:spPr/>
      <dgm:t>
        <a:bodyPr/>
        <a:lstStyle/>
        <a:p>
          <a:endParaRPr lang="en-US"/>
        </a:p>
      </dgm:t>
    </dgm:pt>
    <dgm:pt modelId="{462E18C7-5419-4248-A364-3F341E461D00}" type="sibTrans" cxnId="{00CAC167-13FD-4261-8DFF-81C16A665D04}">
      <dgm:prSet/>
      <dgm:spPr/>
      <dgm:t>
        <a:bodyPr/>
        <a:lstStyle/>
        <a:p>
          <a:endParaRPr lang="en-US"/>
        </a:p>
      </dgm:t>
    </dgm:pt>
    <dgm:pt modelId="{5B218507-A09B-46A1-A1E3-BAB60F6C58EE}">
      <dgm:prSet/>
      <dgm:spPr/>
      <dgm:t>
        <a:bodyPr/>
        <a:lstStyle/>
        <a:p>
          <a:r>
            <a:rPr lang="en-US" dirty="0" smtClean="0">
              <a:latin typeface="Constantia" panose="02030602050306030303" pitchFamily="18" charset="0"/>
            </a:rPr>
            <a:t>5.</a:t>
          </a:r>
          <a:endParaRPr lang="en-US" dirty="0"/>
        </a:p>
      </dgm:t>
    </dgm:pt>
    <dgm:pt modelId="{4381DF0B-4744-458E-A334-11FA91522CAF}" type="parTrans" cxnId="{0294E335-29AD-4A61-B16B-D1C4FB5C9E6B}">
      <dgm:prSet/>
      <dgm:spPr/>
      <dgm:t>
        <a:bodyPr/>
        <a:lstStyle/>
        <a:p>
          <a:endParaRPr lang="en-US"/>
        </a:p>
      </dgm:t>
    </dgm:pt>
    <dgm:pt modelId="{94485A1F-4774-43F0-82CD-CE851953DC31}" type="sibTrans" cxnId="{0294E335-29AD-4A61-B16B-D1C4FB5C9E6B}">
      <dgm:prSet/>
      <dgm:spPr/>
      <dgm:t>
        <a:bodyPr/>
        <a:lstStyle/>
        <a:p>
          <a:endParaRPr lang="en-US"/>
        </a:p>
      </dgm:t>
    </dgm:pt>
    <dgm:pt modelId="{497E4FAC-AE9E-499D-AF9D-FC48B7FC28A0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clock of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fundamental periodicity</a:t>
          </a:r>
          <a:endParaRPr lang="en-US" sz="1800" dirty="0">
            <a:solidFill>
              <a:srgbClr val="1F497D"/>
            </a:solidFill>
          </a:endParaRPr>
        </a:p>
      </dgm:t>
    </dgm:pt>
    <dgm:pt modelId="{CF6DC688-4028-4AA1-B6BD-6C8D5B402EA8}" type="parTrans" cxnId="{03F8D051-610A-4003-87F9-F0281960F137}">
      <dgm:prSet/>
      <dgm:spPr/>
      <dgm:t>
        <a:bodyPr/>
        <a:lstStyle/>
        <a:p>
          <a:endParaRPr lang="en-US"/>
        </a:p>
      </dgm:t>
    </dgm:pt>
    <dgm:pt modelId="{6998CA40-6E2A-4DAE-81D1-F04093DE0998}" type="sibTrans" cxnId="{03F8D051-610A-4003-87F9-F0281960F137}">
      <dgm:prSet/>
      <dgm:spPr/>
      <dgm:t>
        <a:bodyPr/>
        <a:lstStyle/>
        <a:p>
          <a:endParaRPr lang="en-US"/>
        </a:p>
      </dgm:t>
    </dgm:pt>
    <dgm:pt modelId="{EE4ABCF4-9BFA-45E7-9914-BE010EB45869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Start counting </a:t>
          </a:r>
          <a:r>
            <a: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bucket clock</a:t>
          </a:r>
          <a:endParaRPr lang="en-US" sz="1800" dirty="0">
            <a:solidFill>
              <a:srgbClr val="1F497D"/>
            </a:solidFill>
          </a:endParaRPr>
        </a:p>
      </dgm:t>
    </dgm:pt>
    <dgm:pt modelId="{2E24C2AF-187E-46A4-9071-6BF86F24721F}" type="parTrans" cxnId="{25E431A7-3708-4636-8F0C-8CE92794326B}">
      <dgm:prSet/>
      <dgm:spPr/>
      <dgm:t>
        <a:bodyPr/>
        <a:lstStyle/>
        <a:p>
          <a:endParaRPr lang="en-US"/>
        </a:p>
      </dgm:t>
    </dgm:pt>
    <dgm:pt modelId="{C5CC2B90-E626-4379-AB8E-5A67B24658FD}" type="sibTrans" cxnId="{25E431A7-3708-4636-8F0C-8CE92794326B}">
      <dgm:prSet/>
      <dgm:spPr/>
      <dgm:t>
        <a:bodyPr/>
        <a:lstStyle/>
        <a:p>
          <a:endParaRPr lang="en-US"/>
        </a:p>
      </dgm:t>
    </dgm:pt>
    <dgm:pt modelId="{61C4102B-0610-4209-A7D7-2EFCCD375BA5}">
      <dgm:prSet/>
      <dgm:spPr/>
      <dgm:t>
        <a:bodyPr/>
        <a:lstStyle/>
        <a:p>
          <a:r>
            <a:rPr lang="en-GB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Fine delay</a:t>
          </a:r>
          <a:endParaRPr lang="en-US" dirty="0"/>
        </a:p>
      </dgm:t>
    </dgm:pt>
    <dgm:pt modelId="{9FCF3C07-9D26-40EE-A7CB-8F575C4524D5}" type="parTrans" cxnId="{4B250DEB-3680-40AD-B9FA-7CD7639F21B0}">
      <dgm:prSet/>
      <dgm:spPr/>
      <dgm:t>
        <a:bodyPr/>
        <a:lstStyle/>
        <a:p>
          <a:endParaRPr lang="en-US"/>
        </a:p>
      </dgm:t>
    </dgm:pt>
    <dgm:pt modelId="{F5431F7F-BD83-4120-92B1-B7142C53C6FC}" type="sibTrans" cxnId="{4B250DEB-3680-40AD-B9FA-7CD7639F21B0}">
      <dgm:prSet/>
      <dgm:spPr/>
      <dgm:t>
        <a:bodyPr/>
        <a:lstStyle/>
        <a:p>
          <a:endParaRPr lang="en-US"/>
        </a:p>
      </dgm:t>
    </dgm:pt>
    <dgm:pt modelId="{95D29033-F8E2-4E4A-BC1A-170E254A6CCF}">
      <dgm:prSet/>
      <dgm:spPr/>
      <dgm:t>
        <a:bodyPr/>
        <a:lstStyle/>
        <a:p>
          <a:r>
            <a:rPr lang="en-GB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Ejection and injection kickers </a:t>
          </a:r>
          <a:r>
            <a:rPr lang="en-GB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rPr>
            <a:t>triggers</a:t>
          </a:r>
          <a:endParaRPr lang="en-US" dirty="0"/>
        </a:p>
      </dgm:t>
    </dgm:pt>
    <dgm:pt modelId="{48795BD4-C8E3-4341-8CF4-2AB9D52529F2}" type="parTrans" cxnId="{EBC19AB0-5E80-48EC-AC8A-E76DC25CF92A}">
      <dgm:prSet/>
      <dgm:spPr/>
      <dgm:t>
        <a:bodyPr/>
        <a:lstStyle/>
        <a:p>
          <a:endParaRPr lang="en-US"/>
        </a:p>
      </dgm:t>
    </dgm:pt>
    <dgm:pt modelId="{F36332E0-5BCE-4E39-8F51-8C559E146121}" type="sibTrans" cxnId="{EBC19AB0-5E80-48EC-AC8A-E76DC25CF92A}">
      <dgm:prSet/>
      <dgm:spPr/>
      <dgm:t>
        <a:bodyPr/>
        <a:lstStyle/>
        <a:p>
          <a:endParaRPr lang="en-US"/>
        </a:p>
      </dgm:t>
    </dgm:pt>
    <dgm:pt modelId="{547F4272-A304-49D4-B4C8-3E4045ADB265}" type="pres">
      <dgm:prSet presAssocID="{F2BBEF48-212F-4572-8DDF-44E002388C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FC698-CE19-4FC8-924B-0D1E872F33E0}" type="pres">
      <dgm:prSet presAssocID="{0C4405AE-F52F-475A-B9B9-A95376D335DD}" presName="composite" presStyleCnt="0"/>
      <dgm:spPr/>
    </dgm:pt>
    <dgm:pt modelId="{AF2B9616-A522-464A-80E7-64CE8B643D01}" type="pres">
      <dgm:prSet presAssocID="{0C4405AE-F52F-475A-B9B9-A95376D335D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186E4-9D8C-4DA9-A7E2-89A769869399}" type="pres">
      <dgm:prSet presAssocID="{0C4405AE-F52F-475A-B9B9-A95376D335DD}" presName="descendantText" presStyleLbl="alignAcc1" presStyleIdx="0" presStyleCnt="3" custLinFactNeighborX="7455" custLinFactNeighborY="-31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67E0-302A-4917-AAB9-D622662F19BE}" type="pres">
      <dgm:prSet presAssocID="{E16F9885-8EDF-468A-A657-44D249DADEE6}" presName="sp" presStyleCnt="0"/>
      <dgm:spPr/>
    </dgm:pt>
    <dgm:pt modelId="{F73EB29B-EC35-43BB-B32A-0A4C21398022}" type="pres">
      <dgm:prSet presAssocID="{8CB3E4FD-F7E8-4E71-9BFE-335C98E4C9B0}" presName="composite" presStyleCnt="0"/>
      <dgm:spPr/>
    </dgm:pt>
    <dgm:pt modelId="{63F6BB5A-E365-47CC-8939-A0A8E7DF83AD}" type="pres">
      <dgm:prSet presAssocID="{8CB3E4FD-F7E8-4E71-9BFE-335C98E4C9B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5AEA7-F452-4897-9AD4-0D6D8C1B78C8}" type="pres">
      <dgm:prSet presAssocID="{8CB3E4FD-F7E8-4E71-9BFE-335C98E4C9B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686E76-7218-4B1C-94C6-BCBDB865E08B}" type="pres">
      <dgm:prSet presAssocID="{5334CAF1-37B9-468A-87DD-70EF1C1E45A8}" presName="sp" presStyleCnt="0"/>
      <dgm:spPr/>
    </dgm:pt>
    <dgm:pt modelId="{0D0912BE-797B-48A2-8D14-DB6204586F3A}" type="pres">
      <dgm:prSet presAssocID="{5B218507-A09B-46A1-A1E3-BAB60F6C58EE}" presName="composite" presStyleCnt="0"/>
      <dgm:spPr/>
    </dgm:pt>
    <dgm:pt modelId="{FAE2F876-64BE-407A-B452-0E3A2EDC949D}" type="pres">
      <dgm:prSet presAssocID="{5B218507-A09B-46A1-A1E3-BAB60F6C58E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9D63E1-EADC-4C0B-A184-4415E1828D58}" type="pres">
      <dgm:prSet presAssocID="{5B218507-A09B-46A1-A1E3-BAB60F6C58E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4C959B-6661-4F50-8CFA-F139FCE16C0B}" srcId="{0C4405AE-F52F-475A-B9B9-A95376D335DD}" destId="{42D70D72-7D43-4B43-8203-18253F313523}" srcOrd="1" destOrd="0" parTransId="{21335C54-A362-4A59-A308-A2E057DBA188}" sibTransId="{7D2F7504-A3B1-4C00-9E04-92DD59217809}"/>
    <dgm:cxn modelId="{0294E335-29AD-4A61-B16B-D1C4FB5C9E6B}" srcId="{F2BBEF48-212F-4572-8DDF-44E002388CE9}" destId="{5B218507-A09B-46A1-A1E3-BAB60F6C58EE}" srcOrd="2" destOrd="0" parTransId="{4381DF0B-4744-458E-A334-11FA91522CAF}" sibTransId="{94485A1F-4774-43F0-82CD-CE851953DC31}"/>
    <dgm:cxn modelId="{602D597C-6059-482F-8BCF-4A4B3BCD2B0D}" type="presOf" srcId="{42D70D72-7D43-4B43-8203-18253F313523}" destId="{C45186E4-9D8C-4DA9-A7E2-89A769869399}" srcOrd="0" destOrd="1" presId="urn:microsoft.com/office/officeart/2005/8/layout/chevron2"/>
    <dgm:cxn modelId="{EBC19AB0-5E80-48EC-AC8A-E76DC25CF92A}" srcId="{5B218507-A09B-46A1-A1E3-BAB60F6C58EE}" destId="{95D29033-F8E2-4E4A-BC1A-170E254A6CCF}" srcOrd="1" destOrd="0" parTransId="{48795BD4-C8E3-4341-8CF4-2AB9D52529F2}" sibTransId="{F36332E0-5BCE-4E39-8F51-8C559E146121}"/>
    <dgm:cxn modelId="{00CAC167-13FD-4261-8DFF-81C16A665D04}" srcId="{8CB3E4FD-F7E8-4E71-9BFE-335C98E4C9B0}" destId="{97C18DB4-B805-4B4E-BCC0-52F7F0A6ADEB}" srcOrd="0" destOrd="0" parTransId="{0ACD2E19-C121-4AF5-840A-F66C53B1250D}" sibTransId="{462E18C7-5419-4248-A364-3F341E461D00}"/>
    <dgm:cxn modelId="{A7CE0466-F926-4F16-AE34-5074A68271ED}" srcId="{F2BBEF48-212F-4572-8DDF-44E002388CE9}" destId="{0C4405AE-F52F-475A-B9B9-A95376D335DD}" srcOrd="0" destOrd="0" parTransId="{E232DC39-ABE0-4167-9D1D-65C2916ECF0A}" sibTransId="{E16F9885-8EDF-468A-A657-44D249DADEE6}"/>
    <dgm:cxn modelId="{4B250DEB-3680-40AD-B9FA-7CD7639F21B0}" srcId="{5B218507-A09B-46A1-A1E3-BAB60F6C58EE}" destId="{61C4102B-0610-4209-A7D7-2EFCCD375BA5}" srcOrd="0" destOrd="0" parTransId="{9FCF3C07-9D26-40EE-A7CB-8F575C4524D5}" sibTransId="{F5431F7F-BD83-4120-92B1-B7142C53C6FC}"/>
    <dgm:cxn modelId="{1E0E5BFF-18F2-409B-A383-B310F490FE90}" type="presOf" srcId="{8CB3E4FD-F7E8-4E71-9BFE-335C98E4C9B0}" destId="{63F6BB5A-E365-47CC-8939-A0A8E7DF83AD}" srcOrd="0" destOrd="0" presId="urn:microsoft.com/office/officeart/2005/8/layout/chevron2"/>
    <dgm:cxn modelId="{D27AE982-DD4F-40A1-8713-73F359AF415B}" type="presOf" srcId="{EE4ABCF4-9BFA-45E7-9914-BE010EB45869}" destId="{1195AEA7-F452-4897-9AD4-0D6D8C1B78C8}" srcOrd="0" destOrd="1" presId="urn:microsoft.com/office/officeart/2005/8/layout/chevron2"/>
    <dgm:cxn modelId="{070810A2-6A13-46E7-A10C-41E7800CC5B5}" srcId="{F2BBEF48-212F-4572-8DDF-44E002388CE9}" destId="{8CB3E4FD-F7E8-4E71-9BFE-335C98E4C9B0}" srcOrd="1" destOrd="0" parTransId="{6753DD9D-22AC-4256-A4BE-6A23ECD17B54}" sibTransId="{5334CAF1-37B9-468A-87DD-70EF1C1E45A8}"/>
    <dgm:cxn modelId="{F63B111A-0B1E-4F50-B3AF-3AF205F2C050}" type="presOf" srcId="{F2BBEF48-212F-4572-8DDF-44E002388CE9}" destId="{547F4272-A304-49D4-B4C8-3E4045ADB265}" srcOrd="0" destOrd="0" presId="urn:microsoft.com/office/officeart/2005/8/layout/chevron2"/>
    <dgm:cxn modelId="{5C782EF7-8988-4388-A51B-C964B7C3EDCC}" type="presOf" srcId="{5B218507-A09B-46A1-A1E3-BAB60F6C58EE}" destId="{FAE2F876-64BE-407A-B452-0E3A2EDC949D}" srcOrd="0" destOrd="0" presId="urn:microsoft.com/office/officeart/2005/8/layout/chevron2"/>
    <dgm:cxn modelId="{03F8D051-610A-4003-87F9-F0281960F137}" srcId="{0C4405AE-F52F-475A-B9B9-A95376D335DD}" destId="{497E4FAC-AE9E-499D-AF9D-FC48B7FC28A0}" srcOrd="0" destOrd="0" parTransId="{CF6DC688-4028-4AA1-B6BD-6C8D5B402EA8}" sibTransId="{6998CA40-6E2A-4DAE-81D1-F04093DE0998}"/>
    <dgm:cxn modelId="{C52DAA8A-5AD8-4265-A99A-AF5C4BC0D285}" type="presOf" srcId="{61C4102B-0610-4209-A7D7-2EFCCD375BA5}" destId="{C89D63E1-EADC-4C0B-A184-4415E1828D58}" srcOrd="0" destOrd="0" presId="urn:microsoft.com/office/officeart/2005/8/layout/chevron2"/>
    <dgm:cxn modelId="{B402B671-AAAB-4F28-926E-28E4E75E63FE}" type="presOf" srcId="{97C18DB4-B805-4B4E-BCC0-52F7F0A6ADEB}" destId="{1195AEA7-F452-4897-9AD4-0D6D8C1B78C8}" srcOrd="0" destOrd="0" presId="urn:microsoft.com/office/officeart/2005/8/layout/chevron2"/>
    <dgm:cxn modelId="{779F8366-C0F4-4EE1-9A21-7B6D1E699619}" type="presOf" srcId="{497E4FAC-AE9E-499D-AF9D-FC48B7FC28A0}" destId="{C45186E4-9D8C-4DA9-A7E2-89A769869399}" srcOrd="0" destOrd="0" presId="urn:microsoft.com/office/officeart/2005/8/layout/chevron2"/>
    <dgm:cxn modelId="{20764D96-EBC6-4371-8E65-A82B900BDC46}" type="presOf" srcId="{0C4405AE-F52F-475A-B9B9-A95376D335DD}" destId="{AF2B9616-A522-464A-80E7-64CE8B643D01}" srcOrd="0" destOrd="0" presId="urn:microsoft.com/office/officeart/2005/8/layout/chevron2"/>
    <dgm:cxn modelId="{25E431A7-3708-4636-8F0C-8CE92794326B}" srcId="{8CB3E4FD-F7E8-4E71-9BFE-335C98E4C9B0}" destId="{EE4ABCF4-9BFA-45E7-9914-BE010EB45869}" srcOrd="1" destOrd="0" parTransId="{2E24C2AF-187E-46A4-9071-6BF86F24721F}" sibTransId="{C5CC2B90-E626-4379-AB8E-5A67B24658FD}"/>
    <dgm:cxn modelId="{179D903A-1BDA-4E18-B669-1CF9166EB3C2}" type="presOf" srcId="{95D29033-F8E2-4E4A-BC1A-170E254A6CCF}" destId="{C89D63E1-EADC-4C0B-A184-4415E1828D58}" srcOrd="0" destOrd="1" presId="urn:microsoft.com/office/officeart/2005/8/layout/chevron2"/>
    <dgm:cxn modelId="{89F553A4-FF4B-42BF-89B2-E0C6F2BF2E8F}" type="presParOf" srcId="{547F4272-A304-49D4-B4C8-3E4045ADB265}" destId="{121FC698-CE19-4FC8-924B-0D1E872F33E0}" srcOrd="0" destOrd="0" presId="urn:microsoft.com/office/officeart/2005/8/layout/chevron2"/>
    <dgm:cxn modelId="{3ECE133F-ADB5-4948-A6B0-4F06F640013B}" type="presParOf" srcId="{121FC698-CE19-4FC8-924B-0D1E872F33E0}" destId="{AF2B9616-A522-464A-80E7-64CE8B643D01}" srcOrd="0" destOrd="0" presId="urn:microsoft.com/office/officeart/2005/8/layout/chevron2"/>
    <dgm:cxn modelId="{F260621B-A3E2-483C-BCE2-5DE9A4732592}" type="presParOf" srcId="{121FC698-CE19-4FC8-924B-0D1E872F33E0}" destId="{C45186E4-9D8C-4DA9-A7E2-89A769869399}" srcOrd="1" destOrd="0" presId="urn:microsoft.com/office/officeart/2005/8/layout/chevron2"/>
    <dgm:cxn modelId="{B3698614-022E-4478-9769-75C2126BE27A}" type="presParOf" srcId="{547F4272-A304-49D4-B4C8-3E4045ADB265}" destId="{13B267E0-302A-4917-AAB9-D622662F19BE}" srcOrd="1" destOrd="0" presId="urn:microsoft.com/office/officeart/2005/8/layout/chevron2"/>
    <dgm:cxn modelId="{F472B1F7-CD02-4F2F-8767-4A91649B21F7}" type="presParOf" srcId="{547F4272-A304-49D4-B4C8-3E4045ADB265}" destId="{F73EB29B-EC35-43BB-B32A-0A4C21398022}" srcOrd="2" destOrd="0" presId="urn:microsoft.com/office/officeart/2005/8/layout/chevron2"/>
    <dgm:cxn modelId="{8D138CC2-BD6D-4B6D-8491-2569B829F4AE}" type="presParOf" srcId="{F73EB29B-EC35-43BB-B32A-0A4C21398022}" destId="{63F6BB5A-E365-47CC-8939-A0A8E7DF83AD}" srcOrd="0" destOrd="0" presId="urn:microsoft.com/office/officeart/2005/8/layout/chevron2"/>
    <dgm:cxn modelId="{961FFAFF-0469-464D-97D0-6C2EBA70D202}" type="presParOf" srcId="{F73EB29B-EC35-43BB-B32A-0A4C21398022}" destId="{1195AEA7-F452-4897-9AD4-0D6D8C1B78C8}" srcOrd="1" destOrd="0" presId="urn:microsoft.com/office/officeart/2005/8/layout/chevron2"/>
    <dgm:cxn modelId="{62FEB619-5D34-437E-BB7C-E1D9311B4748}" type="presParOf" srcId="{547F4272-A304-49D4-B4C8-3E4045ADB265}" destId="{F5686E76-7218-4B1C-94C6-BCBDB865E08B}" srcOrd="3" destOrd="0" presId="urn:microsoft.com/office/officeart/2005/8/layout/chevron2"/>
    <dgm:cxn modelId="{936341C1-E948-40A7-98E4-24AC818775C4}" type="presParOf" srcId="{547F4272-A304-49D4-B4C8-3E4045ADB265}" destId="{0D0912BE-797B-48A2-8D14-DB6204586F3A}" srcOrd="4" destOrd="0" presId="urn:microsoft.com/office/officeart/2005/8/layout/chevron2"/>
    <dgm:cxn modelId="{FDFFB4E6-B48B-43B5-8DA2-3E564503D330}" type="presParOf" srcId="{0D0912BE-797B-48A2-8D14-DB6204586F3A}" destId="{FAE2F876-64BE-407A-B452-0E3A2EDC949D}" srcOrd="0" destOrd="0" presId="urn:microsoft.com/office/officeart/2005/8/layout/chevron2"/>
    <dgm:cxn modelId="{A5C62F97-9BBA-48A6-B950-0A7CA3ADC6E4}" type="presParOf" srcId="{0D0912BE-797B-48A2-8D14-DB6204586F3A}" destId="{C89D63E1-EADC-4C0B-A184-4415E1828D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AB228-66D7-4178-B178-0E97D9C7B00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1BC3C-79C8-4B9B-9B4F-47E7D28F4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1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35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46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84318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A3FEB8-EDEC-4D0C-A41D-4188330CD612}" type="slidenum">
              <a:rPr lang="en-GB" altLang="en-US"/>
              <a:pPr/>
              <a:t>58</a:t>
            </a:fld>
            <a:endParaRPr lang="en-GB" alt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06149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38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041160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39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56598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7710C1-31CB-49A2-A3B9-B403AEC3529F}" type="slidenum">
              <a:rPr lang="en-GB" altLang="en-US"/>
              <a:pPr/>
              <a:t>40</a:t>
            </a:fld>
            <a:endParaRPr lang="en-GB" alt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207457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41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625538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42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63994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43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04529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44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584975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45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9475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5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06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</p:spPr>
        <p:txBody>
          <a:bodyPr/>
          <a:lstStyle>
            <a:lvl1pPr>
              <a:defRPr/>
            </a:lvl1pPr>
          </a:lstStyle>
          <a:p>
            <a:fld id="{A088278B-602F-4761-8AFA-2E4E210A78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21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254B4-384A-4F8D-BF73-B2E43D706DE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25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05AAC-56DC-4B0D-8B15-70719D54B7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43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1D76B-4FB4-45C0-A0AB-54BCB98512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842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5862" cy="4114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981200"/>
            <a:ext cx="3815862" cy="4114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2275A-7176-4588-8699-BFC25A3BA9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73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F9700-CC28-4C0C-BD28-C001C1B2FD3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133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C43B3-3C69-4060-9337-111886CB69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29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73FDB-164F-47D2-AF74-C20F687C4F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166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15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EDC77-D86A-4C98-ADA9-720DF058FA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473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79D20-A2B0-49FD-943B-4387921C03A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7903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2B9CB-01BA-45A1-9B2B-B86ADA9E61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1391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8862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3708" y="77788"/>
            <a:ext cx="509954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97D2D-B4BC-4C1B-8498-0E19873D10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5645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63163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3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1846">
                <a:solidFill>
                  <a:schemeClr val="bg1"/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1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92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323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10845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60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43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500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45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51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8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35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01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27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38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89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795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2711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26656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096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8792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1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9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7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8FBA4-C6E0-4CBF-BEE8-0B817CC3FC8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 algn="r"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5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92"/>
            </a:lvl1pPr>
          </a:lstStyle>
          <a:p>
            <a:pPr eaLnBrk="0" fontAlgn="base" hangingPunct="0"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92"/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 algn="r"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1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tx1"/>
          </a:solidFill>
          <a:latin typeface="+mn-lt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chemeClr val="tx1"/>
          </a:solidFill>
          <a:latin typeface="+mn-lt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 algn="r"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51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844083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8.png"/><Relationship Id="rId4" Type="http://schemas.openxmlformats.org/officeDocument/2006/relationships/oleObject" Target="../embeddings/oleObject1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microsoft.com/office/2007/relationships/media" Target="file:///E:\Heiko\Presentations\2017-03_SynchronizationTimingLectureCAS\SFTPROInjection90DegreePhaseErrorCompensatedStable_compressed.AVI" TargetMode="External"/><Relationship Id="rId7" Type="http://schemas.openxmlformats.org/officeDocument/2006/relationships/image" Target="../media/image69.png"/><Relationship Id="rId2" Type="http://schemas.openxmlformats.org/officeDocument/2006/relationships/video" Target="file:///E:\Heiko\Presentations\2017-03_SynchronizationTimingLectureCAS\SFTPROInjection90DegreePhaseError_compressed.AVI" TargetMode="External"/><Relationship Id="rId1" Type="http://schemas.microsoft.com/office/2007/relationships/media" Target="file:///E:\Heiko\Presentations\2017-03_SynchronizationTimingLectureCAS\SFTPROInjection90DegreePhaseError_compressed.AVI" TargetMode="Externa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video" Target="file:///E:\Heiko\Presentations\2017-03_SynchronizationTimingLectureCAS\SFTPROInjection90DegreePhaseErrorCompensatedStable_compressed.AVI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1.png"/><Relationship Id="rId5" Type="http://schemas.openxmlformats.org/officeDocument/2006/relationships/image" Target="../media/image68.png"/><Relationship Id="rId4" Type="http://schemas.openxmlformats.org/officeDocument/2006/relationships/oleObject" Target="../embeddings/oleObject2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7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8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7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2.png"/><Relationship Id="rId5" Type="http://schemas.openxmlformats.org/officeDocument/2006/relationships/image" Target="../media/image68.png"/><Relationship Id="rId4" Type="http://schemas.openxmlformats.org/officeDocument/2006/relationships/oleObject" Target="../embeddings/oleObject4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10" Type="http://schemas.openxmlformats.org/officeDocument/2006/relationships/image" Target="../media/image16.gif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0.png"/><Relationship Id="rId11" Type="http://schemas.openxmlformats.org/officeDocument/2006/relationships/image" Target="../media/image75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gif"/><Relationship Id="rId2" Type="http://schemas.openxmlformats.org/officeDocument/2006/relationships/image" Target="../media/image97.gif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image" Target="../media/image102.gif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gif"/><Relationship Id="rId2" Type="http://schemas.openxmlformats.org/officeDocument/2006/relationships/image" Target="../media/image104.gif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8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gi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gif"/><Relationship Id="rId2" Type="http://schemas.openxmlformats.org/officeDocument/2006/relationships/image" Target="../media/image114.gif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6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media" Target="file:///E:\Heiko\Presentations\2017-03_SynchronizationTimingLectureCAS\SFTPROInjectionMissMatch_compressed.AVI" TargetMode="External"/><Relationship Id="rId7" Type="http://schemas.openxmlformats.org/officeDocument/2006/relationships/image" Target="../media/image139.png"/><Relationship Id="rId2" Type="http://schemas.openxmlformats.org/officeDocument/2006/relationships/video" Target="file:///E:\Heiko\Presentations\2017-03_SynchronizationTimingLectureCAS\SFTPROInjectionMatched_compressed.AVI" TargetMode="External"/><Relationship Id="rId1" Type="http://schemas.microsoft.com/office/2007/relationships/media" Target="file:///E:\Heiko\Presentations\2017-03_SynchronizationTimingLectureCAS\SFTPROInjectionMatched_compressed.AVI" TargetMode="External"/><Relationship Id="rId6" Type="http://schemas.openxmlformats.org/officeDocument/2006/relationships/image" Target="../media/image138.png"/><Relationship Id="rId5" Type="http://schemas.openxmlformats.org/officeDocument/2006/relationships/slideLayout" Target="../slideLayouts/slideLayout4.xml"/><Relationship Id="rId4" Type="http://schemas.openxmlformats.org/officeDocument/2006/relationships/video" Target="file:///E:\Heiko\Presentations\2017-03_SynchronizationTimingLectureCAS\SFTPROInjectionMissMatch_compressed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hyperlink" Target="http://cds.cern.ch/record/1125475/files/AB-Note-2008-042%20MD.pdf" TargetMode="External"/><Relationship Id="rId3" Type="http://schemas.openxmlformats.org/officeDocument/2006/relationships/hyperlink" Target="http://cds.cern.ch/record/225609" TargetMode="External"/><Relationship Id="rId7" Type="http://schemas.openxmlformats.org/officeDocument/2006/relationships/hyperlink" Target="http://cds.cern.ch/record/104153/files/cm-p00047617.pdf" TargetMode="External"/><Relationship Id="rId2" Type="http://schemas.openxmlformats.org/officeDocument/2006/relationships/hyperlink" Target="https://cds.cern.ch/record/2255149/files/Garoby_PS-RF-Note84-6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as.web.cern.ch/cas/Greece-2011/Lectures/Loehl.pdf" TargetMode="External"/><Relationship Id="rId5" Type="http://schemas.openxmlformats.org/officeDocument/2006/relationships/hyperlink" Target="https://cas.web.cern.ch/cas/Norway-2013/Lectures/Schlarb.pptx" TargetMode="External"/><Relationship Id="rId4" Type="http://schemas.openxmlformats.org/officeDocument/2006/relationships/hyperlink" Target="http://cas.web.cern.ch/cas/Poland2015/Lectures/Presentations/99Thursday08/Gallo.pdf" TargetMode="External"/><Relationship Id="rId9" Type="http://schemas.openxmlformats.org/officeDocument/2006/relationships/hyperlink" Target="http://cds.cern.ch/record/2038693/files/CERN%20ACC%202015%20019.pdf" TargetMode="Externa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nstantia" panose="02030602050306030303" pitchFamily="18" charset="0"/>
              </a:rPr>
              <a:t>Timing, Synchronization &amp; Longitudinal Aspects   I </a:t>
            </a:r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9513"/>
            <a:ext cx="6858000" cy="16557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Constantia" panose="02030602050306030303" pitchFamily="18" charset="0"/>
              </a:rPr>
              <a:t>H. Damerau</a:t>
            </a:r>
          </a:p>
          <a:p>
            <a:r>
              <a:rPr lang="en-GB" sz="2100" b="1" dirty="0" smtClean="0">
                <a:latin typeface="Constantia" panose="02030602050306030303" pitchFamily="18" charset="0"/>
              </a:rPr>
              <a:t>CERN</a:t>
            </a:r>
            <a:endParaRPr lang="en-US" sz="2100" b="1" dirty="0" smtClean="0">
              <a:latin typeface="Constantia" panose="02030602050306030303" pitchFamily="18" charset="0"/>
            </a:endParaRPr>
          </a:p>
          <a:p>
            <a:endParaRPr lang="en-GB" sz="2100" dirty="0">
              <a:latin typeface="Constantia" panose="02030602050306030303" pitchFamily="18" charset="0"/>
            </a:endParaRPr>
          </a:p>
          <a:p>
            <a:endParaRPr lang="en-US" sz="2100" dirty="0">
              <a:latin typeface="Constantia" panose="020306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32536" y="49213"/>
            <a:ext cx="943428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0" y="3040062"/>
            <a:ext cx="1474787" cy="1474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02" y="3040063"/>
            <a:ext cx="2262957" cy="1474787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11487" y="551815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13 March 2017</a:t>
            </a:r>
            <a:endParaRPr lang="en-US" sz="2000" dirty="0">
              <a:solidFill>
                <a:srgbClr val="000000"/>
              </a:solidFill>
              <a:latin typeface="Constantia" panose="02030602050306030303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63700" y="4603750"/>
            <a:ext cx="56769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CAS Course on</a:t>
            </a:r>
          </a:p>
          <a:p>
            <a:pPr algn="ctr"/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Beam Injection, Extraction and Transfer</a:t>
            </a:r>
            <a:endParaRPr lang="en-GB" sz="2100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8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Noise on signals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05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5715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Degradation of signal quality due to noise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Amplitude and/or phase jitter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What is the difference between a coherent signal and noise?</a:t>
            </a:r>
            <a:endParaRPr lang="en-US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Amplitude of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coherent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quasi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monochromatic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signal (at 200</a:t>
            </a:r>
            <a:r>
              <a:rPr lang="en-GB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 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MHz) is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independent of observation bandwidth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Incoherent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noise power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(dominated by spectrum analyzer front-end amplifier/mixer) is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proportional to bandwidth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Thermal noise power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Noisy signals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442" y="1787106"/>
            <a:ext cx="3907808" cy="25944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12" y="3198220"/>
            <a:ext cx="1658884" cy="12441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232" y="1787106"/>
            <a:ext cx="1370844" cy="849923"/>
          </a:xfrm>
          <a:prstGeom prst="rect">
            <a:avLst/>
          </a:prstGeom>
        </p:spPr>
      </p:pic>
      <p:sp>
        <p:nvSpPr>
          <p:cNvPr id="5" name="Curved Left Arrow 4"/>
          <p:cNvSpPr/>
          <p:nvPr/>
        </p:nvSpPr>
        <p:spPr>
          <a:xfrm>
            <a:off x="2277208" y="2417446"/>
            <a:ext cx="404446" cy="1851660"/>
          </a:xfrm>
          <a:prstGeom prst="curved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Left Arrow Callout 8"/>
          <p:cNvSpPr/>
          <p:nvPr/>
        </p:nvSpPr>
        <p:spPr>
          <a:xfrm>
            <a:off x="2493126" y="2244169"/>
            <a:ext cx="1506524" cy="429745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Constantia" panose="02030602050306030303" pitchFamily="18" charset="0"/>
              </a:rPr>
              <a:t>Noise</a:t>
            </a:r>
            <a:endParaRPr lang="en-US" b="1" dirty="0">
              <a:latin typeface="Constantia" panose="02030602050306030303" pitchFamily="18" charset="0"/>
            </a:endParaRPr>
          </a:p>
        </p:txBody>
      </p:sp>
      <p:sp>
        <p:nvSpPr>
          <p:cNvPr id="10" name="Left Arrow Callout 9"/>
          <p:cNvSpPr/>
          <p:nvPr/>
        </p:nvSpPr>
        <p:spPr>
          <a:xfrm>
            <a:off x="2493126" y="3951790"/>
            <a:ext cx="1506524" cy="429745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Constantia" panose="02030602050306030303" pitchFamily="18" charset="0"/>
              </a:rPr>
              <a:t>Noise</a:t>
            </a:r>
            <a:endParaRPr lang="en-US" b="1" dirty="0">
              <a:latin typeface="Constantia" panose="02030602050306030303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58050" y="6134100"/>
            <a:ext cx="1346200" cy="3905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64389" y="6086475"/>
            <a:ext cx="331336" cy="5206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501" y="6132311"/>
            <a:ext cx="4971600" cy="46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64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627" y="4222176"/>
            <a:ext cx="3960659" cy="562620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4419600" y="5627076"/>
            <a:ext cx="3276600" cy="9144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209" y="5700908"/>
            <a:ext cx="3090615" cy="762454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Compare noise power with carrier power as reference</a:t>
            </a:r>
            <a:endParaRPr lang="en-US" sz="21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Analysis of phase noise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06064"/>
            <a:ext cx="3898900" cy="2763345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3136900" y="1257300"/>
            <a:ext cx="12700" cy="2378536"/>
          </a:xfrm>
          <a:prstGeom prst="line">
            <a:avLst/>
          </a:prstGeom>
          <a:ln w="22225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03550" y="1577975"/>
            <a:ext cx="882650" cy="0"/>
          </a:xfrm>
          <a:prstGeom prst="line">
            <a:avLst/>
          </a:prstGeom>
          <a:ln w="22225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619500" y="1571625"/>
            <a:ext cx="6350" cy="1209761"/>
          </a:xfrm>
          <a:prstGeom prst="line">
            <a:avLst/>
          </a:prstGeom>
          <a:ln w="25400">
            <a:solidFill>
              <a:srgbClr val="0000FF"/>
            </a:solidFill>
            <a:prstDash val="solid"/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06800" y="1890368"/>
            <a:ext cx="1756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Ratio of carrier to noise: </a:t>
            </a:r>
            <a:r>
              <a:rPr lang="en-US" sz="1600" b="1" dirty="0" err="1" smtClean="0">
                <a:solidFill>
                  <a:srgbClr val="0000FF"/>
                </a:solidFill>
                <a:latin typeface="Constantia" pitchFamily="18" charset="0"/>
              </a:rPr>
              <a:t>dBc</a:t>
            </a:r>
            <a:endParaRPr lang="en-GB" sz="16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738562" y="3386498"/>
            <a:ext cx="270000" cy="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3178181" y="3386498"/>
            <a:ext cx="270000" cy="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399213" y="3205749"/>
            <a:ext cx="434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en-US" sz="1600" b="1" i="1" dirty="0" err="1" smtClean="0">
                <a:solidFill>
                  <a:schemeClr val="bg1"/>
                </a:solidFill>
                <a:latin typeface="Constantia" pitchFamily="18" charset="0"/>
              </a:rPr>
              <a:t>f</a:t>
            </a:r>
            <a:endParaRPr lang="en-GB" sz="1600" b="1" i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8450" y="2913361"/>
            <a:ext cx="2325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Bandwidth   </a:t>
            </a:r>
            <a:r>
              <a:rPr lang="en-US" sz="1600" b="1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D</a:t>
            </a:r>
            <a:r>
              <a:rPr lang="en-US" sz="1600" b="1" i="1" dirty="0" err="1" smtClean="0">
                <a:solidFill>
                  <a:srgbClr val="0000FF"/>
                </a:solidFill>
                <a:latin typeface="Constantia" pitchFamily="18" charset="0"/>
              </a:rPr>
              <a:t>f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= 1 Hz for normalization</a:t>
            </a:r>
            <a:endParaRPr lang="en-GB" sz="16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539750" y="4266434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Noise power density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Its integral is the phase jitter and using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5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he jitter in time becomes  </a:t>
            </a:r>
            <a:endParaRPr lang="en-US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300" y="4996432"/>
            <a:ext cx="1066800" cy="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05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301" y="5671896"/>
            <a:ext cx="3247200" cy="418843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 phase noise of a synthesized lab generator</a:t>
            </a:r>
            <a:endParaRPr lang="en-US" sz="21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Typical phase noise plots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1384300"/>
            <a:ext cx="4489450" cy="3367088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311523"/>
              </p:ext>
            </p:extLst>
          </p:nvPr>
        </p:nvGraphicFramePr>
        <p:xfrm>
          <a:off x="5520873" y="4108632"/>
          <a:ext cx="3178628" cy="245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442"/>
                <a:gridCol w="1268186"/>
              </a:tblGrid>
              <a:tr h="259028">
                <a:tc>
                  <a:txBody>
                    <a:bodyPr/>
                    <a:lstStyle/>
                    <a:p>
                      <a:r>
                        <a:rPr lang="en-US" sz="1700" i="0" smtClean="0">
                          <a:latin typeface="Constantia" panose="02030602050306030303" pitchFamily="18" charset="0"/>
                        </a:rPr>
                        <a:t>Frequency</a:t>
                      </a:r>
                      <a:r>
                        <a:rPr lang="en-US" sz="1700" i="0" baseline="0" smtClean="0">
                          <a:latin typeface="Constantia" panose="02030602050306030303" pitchFamily="18" charset="0"/>
                        </a:rPr>
                        <a:t> range</a:t>
                      </a:r>
                      <a:endParaRPr lang="en-US" sz="1700" i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700" i="1" dirty="0" err="1" smtClean="0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US" sz="1700" baseline="-25000" dirty="0" err="1" smtClean="0">
                          <a:latin typeface="Constantia" panose="02030602050306030303" pitchFamily="18" charset="0"/>
                        </a:rPr>
                        <a:t>rms</a:t>
                      </a:r>
                      <a:r>
                        <a:rPr lang="en-US" sz="1700" baseline="0" dirty="0" smtClean="0">
                          <a:latin typeface="Constantia" panose="02030602050306030303" pitchFamily="18" charset="0"/>
                        </a:rPr>
                        <a:t> [fs]</a:t>
                      </a:r>
                      <a:endParaRPr lang="en-US" sz="1700" baseline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59028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10…100 Hz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12.4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59028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100 Hz …1</a:t>
                      </a:r>
                      <a:r>
                        <a:rPr lang="en-US" sz="1700" baseline="0" dirty="0" smtClean="0">
                          <a:latin typeface="Constantia" panose="02030602050306030303" pitchFamily="18" charset="0"/>
                        </a:rPr>
                        <a:t> k</a:t>
                      </a:r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Hz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5.4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59028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1…10</a:t>
                      </a:r>
                      <a:r>
                        <a:rPr lang="en-US" sz="1700" baseline="0" dirty="0" smtClean="0">
                          <a:latin typeface="Constantia" panose="02030602050306030303" pitchFamily="18" charset="0"/>
                        </a:rPr>
                        <a:t> kHz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5.4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59028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10…100 kHz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11.1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59028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100 kHz…1 MHz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13.0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59028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onstantia" panose="02030602050306030303" pitchFamily="18" charset="0"/>
                        </a:rPr>
                        <a:t>Total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smtClean="0">
                          <a:latin typeface="Constantia" panose="02030602050306030303" pitchFamily="18" charset="0"/>
                        </a:rPr>
                        <a:t>31.0</a:t>
                      </a:r>
                      <a:endParaRPr lang="en-US" sz="17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788" y="1418176"/>
            <a:ext cx="3287032" cy="2062612"/>
          </a:xfrm>
          <a:prstGeom prst="rect">
            <a:avLst/>
          </a:prstGeom>
        </p:spPr>
      </p:pic>
      <p:sp>
        <p:nvSpPr>
          <p:cNvPr id="11" name="Down Arrow 10"/>
          <p:cNvSpPr/>
          <p:nvPr/>
        </p:nvSpPr>
        <p:spPr>
          <a:xfrm rot="16200000">
            <a:off x="4800640" y="2041565"/>
            <a:ext cx="725714" cy="4525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6883441" y="3579152"/>
            <a:ext cx="725714" cy="4525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507199" y="1773908"/>
            <a:ext cx="1801530" cy="1351147"/>
            <a:chOff x="2120028" y="5057320"/>
            <a:chExt cx="1801530" cy="1351147"/>
          </a:xfrm>
        </p:grpSpPr>
        <p:sp>
          <p:nvSpPr>
            <p:cNvPr id="14" name="Rectangle 13"/>
            <p:cNvSpPr/>
            <p:nvPr/>
          </p:nvSpPr>
          <p:spPr>
            <a:xfrm>
              <a:off x="2305050" y="5392602"/>
              <a:ext cx="889000" cy="506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0028" y="5057320"/>
              <a:ext cx="1801530" cy="1351147"/>
            </a:xfrm>
            <a:prstGeom prst="rect">
              <a:avLst/>
            </a:prstGeom>
          </p:spPr>
        </p:pic>
      </p:grp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44287" y="4916352"/>
            <a:ext cx="47307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Note: jitter values can be added as square root of quadratic sum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7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7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Convenient split to relevant ranges</a:t>
            </a:r>
            <a:endParaRPr lang="en-US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50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Signal transmission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4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Thermal drift of long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coaxial cables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or optical fibres 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Thermal coefficient of </a:t>
            </a:r>
            <a:b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delay: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Transmission of reference signals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888" y="1431956"/>
            <a:ext cx="3233935" cy="306477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287349" y="1507123"/>
            <a:ext cx="24715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Constantia" pitchFamily="18" charset="0"/>
              </a:rPr>
              <a:t>RG223 coaxial cable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539750" y="4692969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Example: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 km long RG223 cable with ~10 </a:t>
            </a:r>
            <a:r>
              <a:rPr lang="en-GB" sz="2100" b="1" dirty="0" err="1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m</a:t>
            </a:r>
            <a:r>
              <a:rPr lang="en-GB" sz="21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delay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 of only 1° C (room temperature) changes delay by ~0.5 ns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1.8° at 10 MHz (CERN PS),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but 73° </a:t>
            </a:r>
            <a:r>
              <a:rPr lang="en-GB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at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400 </a:t>
            </a:r>
            <a:r>
              <a:rPr lang="en-GB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MHz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(LHC)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44500" indent="-444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Optical fibres are typically 10…100 times more stable </a:t>
            </a:r>
          </a:p>
          <a:p>
            <a:pPr marL="444500" indent="-444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What to do if this is still not sufficient?</a:t>
            </a:r>
            <a:endParaRPr lang="en-GB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00" y="2344969"/>
            <a:ext cx="3070157" cy="5502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6536058" y="2529834"/>
            <a:ext cx="3660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onstantia" pitchFamily="18" charset="0"/>
              </a:rPr>
              <a:t>Lutes/</a:t>
            </a:r>
            <a:r>
              <a:rPr lang="en-US" sz="1200" b="1" dirty="0" err="1" smtClean="0">
                <a:latin typeface="Constantia" pitchFamily="18" charset="0"/>
              </a:rPr>
              <a:t>Diener</a:t>
            </a:r>
            <a:r>
              <a:rPr lang="en-US" sz="1200" b="1" dirty="0" smtClean="0">
                <a:latin typeface="Constantia" pitchFamily="18" charset="0"/>
              </a:rPr>
              <a:t>, NASA TDA Progress Report 42-99</a:t>
            </a:r>
            <a:endParaRPr lang="en-GB" sz="1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00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Measured drift of optical fibres over long distance standard optical fibre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Drift by about 1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 insufficient for requirements of setup</a:t>
            </a: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Active compensation of delay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Transmission of reference signals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04637" y="1628775"/>
            <a:ext cx="6134726" cy="3513121"/>
            <a:chOff x="1616579" y="1560690"/>
            <a:chExt cx="6134726" cy="3513121"/>
          </a:xfrm>
        </p:grpSpPr>
        <p:grpSp>
          <p:nvGrpSpPr>
            <p:cNvPr id="4" name="Group 3"/>
            <p:cNvGrpSpPr/>
            <p:nvPr/>
          </p:nvGrpSpPr>
          <p:grpSpPr>
            <a:xfrm>
              <a:off x="1747319" y="1783533"/>
              <a:ext cx="5797534" cy="3032911"/>
              <a:chOff x="389298" y="1946981"/>
              <a:chExt cx="5797534" cy="303291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74" t="6976" r="8093" b="11976"/>
              <a:stretch/>
            </p:blipFill>
            <p:spPr>
              <a:xfrm>
                <a:off x="389298" y="1946981"/>
                <a:ext cx="5797534" cy="3032911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2814638" y="2069305"/>
                <a:ext cx="669131" cy="2602707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996343" y="2069305"/>
                <a:ext cx="513405" cy="2602708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755689" y="2069305"/>
                <a:ext cx="61931" cy="2602708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042387" y="1560690"/>
              <a:ext cx="54176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nstantia" pitchFamily="18" charset="0"/>
                </a:rPr>
                <a:t>Measured temperature and delay drift of ~6.3 km fiber</a:t>
              </a:r>
              <a:endParaRPr lang="en-GB" sz="1600" b="1" dirty="0">
                <a:solidFill>
                  <a:srgbClr val="FF0000"/>
                </a:solidFill>
                <a:latin typeface="Constantia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60532" y="4735257"/>
              <a:ext cx="54176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nstantia" pitchFamily="18" charset="0"/>
                </a:rPr>
                <a:t>Time</a:t>
              </a:r>
              <a:endParaRPr lang="en-GB" sz="1600" b="1" dirty="0">
                <a:solidFill>
                  <a:srgbClr val="FF0000"/>
                </a:solidFill>
                <a:latin typeface="Constantia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317564" y="3053321"/>
              <a:ext cx="29058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0000FF"/>
                  </a:solidFill>
                  <a:latin typeface="Constantia" pitchFamily="18" charset="0"/>
                </a:rPr>
                <a:t>Temperature [°C]</a:t>
              </a:r>
              <a:r>
                <a:rPr lang="en-GB" sz="1400" b="1" dirty="0" smtClean="0">
                  <a:latin typeface="Constantia" pitchFamily="18" charset="0"/>
                </a:rPr>
                <a:t>, </a:t>
              </a:r>
              <a:r>
                <a:rPr lang="en-GB" sz="1400" b="1" dirty="0" err="1" smtClean="0">
                  <a:latin typeface="Symbol" panose="05050102010706020507" pitchFamily="18" charset="2"/>
                </a:rPr>
                <a:t>Df</a:t>
              </a:r>
              <a:r>
                <a:rPr lang="en-GB" sz="1400" b="1" dirty="0" smtClean="0">
                  <a:latin typeface="Constantia" pitchFamily="18" charset="0"/>
                </a:rPr>
                <a:t> at 200 MHz</a:t>
              </a:r>
              <a:endParaRPr lang="en-GB" sz="1400" b="1" dirty="0">
                <a:solidFill>
                  <a:srgbClr val="FF0000"/>
                </a:solidFill>
                <a:latin typeface="Constantia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7052696" y="3022542"/>
              <a:ext cx="1027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itchFamily="18" charset="0"/>
                </a:rPr>
                <a:t>1.67 ns</a:t>
              </a:r>
              <a:endParaRPr lang="en-GB" b="1" dirty="0">
                <a:solidFill>
                  <a:srgbClr val="FF0000"/>
                </a:solidFill>
                <a:latin typeface="Constantia" pitchFamily="18" charset="0"/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7593615" y="3611958"/>
              <a:ext cx="0" cy="89660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 flipV="1">
              <a:off x="7593615" y="1905383"/>
              <a:ext cx="0" cy="896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048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84" y="1406525"/>
            <a:ext cx="3107192" cy="4524480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>
            <a:off x="4137885" y="956776"/>
            <a:ext cx="46486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sym typeface="Symbol"/>
              </a:rPr>
              <a:t>Precise synchronization of proton beam from CERN SPS with plasma wake-field experiment AWAKE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6AC-C5C3-41A5-825B-02209D99FCC9}" type="slidenum">
              <a:rPr lang="en-US" smtClean="0">
                <a:latin typeface="Constantia" panose="02030602050306030303" pitchFamily="18" charset="0"/>
              </a:rPr>
              <a:pPr/>
              <a:t>16</a:t>
            </a:fld>
            <a:endParaRPr lang="en-US" dirty="0">
              <a:latin typeface="Constantia" panose="02030602050306030303" pitchFamily="18" charset="0"/>
            </a:endParaRPr>
          </a:p>
        </p:txBody>
      </p:sp>
      <p:pic>
        <p:nvPicPr>
          <p:cNvPr id="14" name="Content Placeholder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9" r="19524"/>
          <a:stretch/>
        </p:blipFill>
        <p:spPr>
          <a:xfrm rot="16200000">
            <a:off x="4716416" y="2596903"/>
            <a:ext cx="2471174" cy="270734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98328" y="2388152"/>
            <a:ext cx="270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Constantia" panose="02030602050306030303" pitchFamily="18" charset="0"/>
              </a:rPr>
              <a:t>Prototype hardware</a:t>
            </a:r>
            <a:endParaRPr lang="en-US" b="1" dirty="0"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83958" y="1005334"/>
            <a:ext cx="2605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tantia" panose="02030602050306030303" pitchFamily="18" charset="0"/>
              </a:rPr>
              <a:t>Simplified diagram</a:t>
            </a:r>
            <a:endParaRPr lang="en-GB" sz="2000" b="1" dirty="0">
              <a:latin typeface="Constantia" panose="02030602050306030303" pitchFamily="18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Example: Active drift compensation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750" y="6153637"/>
            <a:ext cx="2986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D. Barrientos, J. Molendijk</a:t>
            </a:r>
          </a:p>
        </p:txBody>
      </p:sp>
      <p:sp>
        <p:nvSpPr>
          <p:cNvPr id="2" name="Oval 1"/>
          <p:cNvSpPr/>
          <p:nvPr/>
        </p:nvSpPr>
        <p:spPr>
          <a:xfrm>
            <a:off x="2350294" y="3222867"/>
            <a:ext cx="509588" cy="50958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36400" y="5249383"/>
            <a:ext cx="46486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385D8A"/>
                </a:solidFill>
                <a:latin typeface="Constantia" panose="02030602050306030303" pitchFamily="18" charset="0"/>
                <a:sym typeface="Symbol"/>
              </a:rPr>
              <a:t>Expect picosecond precision over several kilometres</a:t>
            </a:r>
            <a:endParaRPr lang="en-GB" sz="2100" b="1" dirty="0" smtClean="0">
              <a:solidFill>
                <a:srgbClr val="385D8A"/>
              </a:solidFill>
              <a:latin typeface="Constantia" panose="02030602050306030303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2044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Transmission of reference signals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t="18206" r="10656" b="3954"/>
          <a:stretch/>
        </p:blipFill>
        <p:spPr>
          <a:xfrm>
            <a:off x="5610201" y="1222360"/>
            <a:ext cx="3030561" cy="234525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657827" y="3819940"/>
            <a:ext cx="3303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Precision difficult to evaluate without 2</a:t>
            </a:r>
            <a:r>
              <a:rPr lang="en-GB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‘reference’ link</a:t>
            </a:r>
            <a:endParaRPr lang="en-US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Arrival of two beams in AWAKE experiment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stable to better ~100 </a:t>
            </a:r>
            <a:r>
              <a:rPr lang="en-GB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over months</a:t>
            </a:r>
            <a:endParaRPr lang="en-US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28" y="2241535"/>
            <a:ext cx="5310198" cy="19329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75" y="3928479"/>
            <a:ext cx="4919225" cy="1893902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>
            <a:off x="6019800" y="1400175"/>
            <a:ext cx="0" cy="2167444"/>
          </a:xfrm>
          <a:prstGeom prst="straightConnector1">
            <a:avLst/>
          </a:prstGeom>
          <a:ln w="31750">
            <a:solidFill>
              <a:schemeClr val="bg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39750" y="6153637"/>
            <a:ext cx="2986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D. Barrientos, J. Molendijk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9751" y="956776"/>
            <a:ext cx="479424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sym typeface="Symbol"/>
              </a:rPr>
              <a:t>Total delay composed of coarse (steps of 10 </a:t>
            </a:r>
            <a:r>
              <a:rPr lang="en-GB" sz="2100" b="1" dirty="0" err="1" smtClean="0">
                <a:latin typeface="Constantia" panose="02030602050306030303" pitchFamily="18" charset="0"/>
                <a:sym typeface="Symbol"/>
              </a:rPr>
              <a:t>ps</a:t>
            </a:r>
            <a:r>
              <a:rPr lang="en-GB" sz="2100" b="1" dirty="0" smtClean="0">
                <a:latin typeface="Constantia" panose="02030602050306030303" pitchFamily="18" charset="0"/>
                <a:sym typeface="Symbol"/>
              </a:rPr>
              <a:t>) and fine ~30 </a:t>
            </a:r>
            <a:r>
              <a:rPr lang="en-GB" sz="2100" b="1" dirty="0" err="1" smtClean="0">
                <a:latin typeface="Constantia" panose="02030602050306030303" pitchFamily="18" charset="0"/>
                <a:sym typeface="Symbol"/>
              </a:rPr>
              <a:t>ps</a:t>
            </a:r>
            <a:r>
              <a:rPr lang="en-GB" sz="2100" b="1" dirty="0" smtClean="0">
                <a:latin typeface="Constantia" panose="02030602050306030303" pitchFamily="18" charset="0"/>
                <a:sym typeface="Symbol"/>
              </a:rPr>
              <a:t> range: </a:t>
            </a:r>
            <a:r>
              <a:rPr lang="en-GB" sz="2100" b="1" dirty="0" smtClean="0">
                <a:latin typeface="Symbol" panose="05050102010706020507" pitchFamily="18" charset="2"/>
                <a:sym typeface="Symbol"/>
              </a:rPr>
              <a:t>t</a:t>
            </a:r>
            <a:r>
              <a:rPr lang="en-GB" sz="2100" b="1" dirty="0" smtClean="0">
                <a:latin typeface="Constantia" panose="02030602050306030303" pitchFamily="18" charset="0"/>
                <a:sym typeface="Symbol"/>
              </a:rPr>
              <a:t> = </a:t>
            </a:r>
            <a:r>
              <a:rPr lang="en-GB" sz="2100" b="1" dirty="0" err="1" smtClean="0">
                <a:latin typeface="Symbol" panose="05050102010706020507" pitchFamily="18" charset="2"/>
                <a:sym typeface="Symbol"/>
              </a:rPr>
              <a:t>t</a:t>
            </a:r>
            <a:r>
              <a:rPr lang="en-GB" sz="2100" b="1" baseline="-25000" dirty="0" err="1" smtClean="0">
                <a:latin typeface="Constantia" panose="02030602050306030303" pitchFamily="18" charset="0"/>
                <a:sym typeface="Symbol"/>
              </a:rPr>
              <a:t>coarse</a:t>
            </a:r>
            <a:r>
              <a:rPr lang="en-GB" sz="2100" b="1" dirty="0" smtClean="0">
                <a:latin typeface="Constantia" panose="02030602050306030303" pitchFamily="18" charset="0"/>
                <a:sym typeface="Symbol"/>
              </a:rPr>
              <a:t> + </a:t>
            </a:r>
            <a:r>
              <a:rPr lang="en-GB" sz="2100" b="1" dirty="0" err="1" smtClean="0">
                <a:latin typeface="Symbol" panose="05050102010706020507" pitchFamily="18" charset="2"/>
                <a:sym typeface="Symbol"/>
              </a:rPr>
              <a:t>t</a:t>
            </a:r>
            <a:r>
              <a:rPr lang="en-GB" sz="2100" b="1" baseline="-25000" dirty="0" err="1" smtClean="0">
                <a:latin typeface="Constantia" panose="02030602050306030303" pitchFamily="18" charset="0"/>
                <a:sym typeface="Symbol"/>
              </a:rPr>
              <a:t>fine</a:t>
            </a:r>
            <a:endParaRPr lang="en-GB" sz="2100" b="1" baseline="-25000" dirty="0" smtClean="0">
              <a:solidFill>
                <a:srgbClr val="385D8A"/>
              </a:solidFill>
              <a:latin typeface="Constantia" panose="02030602050306030303" pitchFamily="18" charset="0"/>
              <a:sym typeface="Symbol" panose="05050102010706020507" pitchFamily="18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32763" y="1628775"/>
            <a:ext cx="831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/>
            <a:r>
              <a:rPr lang="en-GB" sz="1600" b="1" dirty="0" smtClean="0">
                <a:solidFill>
                  <a:schemeClr val="bg1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1 ns</a:t>
            </a:r>
          </a:p>
        </p:txBody>
      </p:sp>
    </p:spTree>
    <p:extLst>
      <p:ext uri="{BB962C8B-B14F-4D97-AF65-F5344CB8AC3E}">
        <p14:creationId xmlns:p14="http://schemas.microsoft.com/office/powerpoint/2010/main" val="32550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 of transmission methods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0" y="5788026"/>
            <a:ext cx="2689229" cy="106997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242657" y="835818"/>
            <a:ext cx="29876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dirty="0" smtClean="0"/>
              <a:t>Various approaches:</a:t>
            </a:r>
            <a:endParaRPr lang="en-GB" dirty="0" smtClean="0"/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330200" y="1434650"/>
            <a:ext cx="1868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1600" b="1" dirty="0" smtClean="0"/>
              <a:t>1) RF distribution</a:t>
            </a:r>
            <a:endParaRPr lang="en-GB" sz="1600" b="1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731838" y="1880738"/>
            <a:ext cx="422275" cy="579437"/>
            <a:chOff x="731838" y="1880738"/>
            <a:chExt cx="422275" cy="579437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784225" y="2039488"/>
              <a:ext cx="301625" cy="30162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731838" y="1880738"/>
              <a:ext cx="422275" cy="579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en-US" sz="3200" dirty="0" smtClean="0"/>
                <a:t>~</a:t>
              </a:r>
              <a:endParaRPr lang="en-GB" sz="3200" dirty="0" smtClean="0"/>
            </a:p>
          </p:txBody>
        </p:sp>
      </p:grpSp>
      <p:sp>
        <p:nvSpPr>
          <p:cNvPr id="35" name="Line 7"/>
          <p:cNvSpPr>
            <a:spLocks noChangeShapeType="1"/>
          </p:cNvSpPr>
          <p:nvPr/>
        </p:nvSpPr>
        <p:spPr bwMode="auto">
          <a:xfrm>
            <a:off x="1074738" y="2180775"/>
            <a:ext cx="6955630" cy="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1023938" y="1783900"/>
            <a:ext cx="14747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1200" b="1" dirty="0" smtClean="0">
                <a:solidFill>
                  <a:srgbClr val="0070C0"/>
                </a:solidFill>
              </a:rPr>
              <a:t>f ~ 100MHz …GHz</a:t>
            </a:r>
            <a:endParaRPr lang="en-GB" sz="1200" b="1" dirty="0" smtClean="0">
              <a:solidFill>
                <a:srgbClr val="0070C0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3516330" y="2241100"/>
            <a:ext cx="3263883" cy="107964"/>
            <a:chOff x="3516330" y="2241100"/>
            <a:chExt cx="3263883" cy="107964"/>
          </a:xfrm>
        </p:grpSpPr>
        <p:grpSp>
          <p:nvGrpSpPr>
            <p:cNvPr id="38" name="Group 10"/>
            <p:cNvGrpSpPr>
              <a:grpSpLocks/>
            </p:cNvGrpSpPr>
            <p:nvPr/>
          </p:nvGrpSpPr>
          <p:grpSpPr bwMode="auto">
            <a:xfrm>
              <a:off x="3516330" y="2241100"/>
              <a:ext cx="331789" cy="100012"/>
              <a:chOff x="2228" y="1652"/>
              <a:chExt cx="209" cy="63"/>
            </a:xfrm>
          </p:grpSpPr>
          <p:sp>
            <p:nvSpPr>
              <p:cNvPr id="45" name="Line 8"/>
              <p:cNvSpPr>
                <a:spLocks noChangeShapeType="1"/>
              </p:cNvSpPr>
              <p:nvPr/>
            </p:nvSpPr>
            <p:spPr bwMode="auto">
              <a:xfrm flipV="1">
                <a:off x="2228" y="1652"/>
                <a:ext cx="209" cy="2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>
                  <a:solidFill>
                    <a:srgbClr val="9C9E9F"/>
                  </a:solidFill>
                </a:endParaRPr>
              </a:p>
            </p:txBody>
          </p:sp>
          <p:sp>
            <p:nvSpPr>
              <p:cNvPr id="46" name="Line 9"/>
              <p:cNvSpPr>
                <a:spLocks noChangeShapeType="1"/>
              </p:cNvSpPr>
              <p:nvPr/>
            </p:nvSpPr>
            <p:spPr bwMode="auto">
              <a:xfrm>
                <a:off x="2431" y="1652"/>
                <a:ext cx="0" cy="63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>
                  <a:solidFill>
                    <a:srgbClr val="9C9E9F"/>
                  </a:solidFill>
                </a:endParaRPr>
              </a:p>
            </p:txBody>
          </p:sp>
        </p:grpSp>
        <p:grpSp>
          <p:nvGrpSpPr>
            <p:cNvPr id="39" name="Group 11"/>
            <p:cNvGrpSpPr>
              <a:grpSpLocks/>
            </p:cNvGrpSpPr>
            <p:nvPr/>
          </p:nvGrpSpPr>
          <p:grpSpPr bwMode="auto">
            <a:xfrm>
              <a:off x="4860936" y="2249051"/>
              <a:ext cx="342901" cy="100013"/>
              <a:chOff x="2221" y="1652"/>
              <a:chExt cx="216" cy="63"/>
            </a:xfrm>
          </p:grpSpPr>
          <p:sp>
            <p:nvSpPr>
              <p:cNvPr id="43" name="Line 12"/>
              <p:cNvSpPr>
                <a:spLocks noChangeShapeType="1"/>
              </p:cNvSpPr>
              <p:nvPr/>
            </p:nvSpPr>
            <p:spPr bwMode="auto">
              <a:xfrm>
                <a:off x="2221" y="1652"/>
                <a:ext cx="216" cy="0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>
                  <a:solidFill>
                    <a:srgbClr val="9C9E9F"/>
                  </a:solidFill>
                </a:endParaRPr>
              </a:p>
            </p:txBody>
          </p:sp>
          <p:sp>
            <p:nvSpPr>
              <p:cNvPr id="44" name="Line 13"/>
              <p:cNvSpPr>
                <a:spLocks noChangeShapeType="1"/>
              </p:cNvSpPr>
              <p:nvPr/>
            </p:nvSpPr>
            <p:spPr bwMode="auto">
              <a:xfrm>
                <a:off x="2431" y="1652"/>
                <a:ext cx="0" cy="63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>
                  <a:solidFill>
                    <a:srgbClr val="9C9E9F"/>
                  </a:solidFill>
                </a:endParaRPr>
              </a:p>
            </p:txBody>
          </p:sp>
        </p:grpSp>
        <p:grpSp>
          <p:nvGrpSpPr>
            <p:cNvPr id="40" name="Group 14"/>
            <p:cNvGrpSpPr>
              <a:grpSpLocks/>
            </p:cNvGrpSpPr>
            <p:nvPr/>
          </p:nvGrpSpPr>
          <p:grpSpPr bwMode="auto">
            <a:xfrm>
              <a:off x="6465888" y="2243439"/>
              <a:ext cx="314325" cy="104774"/>
              <a:chOff x="2239" y="1649"/>
              <a:chExt cx="198" cy="66"/>
            </a:xfrm>
          </p:grpSpPr>
          <p:sp>
            <p:nvSpPr>
              <p:cNvPr id="41" name="Line 15"/>
              <p:cNvSpPr>
                <a:spLocks noChangeShapeType="1"/>
              </p:cNvSpPr>
              <p:nvPr/>
            </p:nvSpPr>
            <p:spPr bwMode="auto">
              <a:xfrm>
                <a:off x="2239" y="1649"/>
                <a:ext cx="198" cy="3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>
                  <a:solidFill>
                    <a:srgbClr val="9C9E9F"/>
                  </a:solidFill>
                </a:endParaRPr>
              </a:p>
            </p:txBody>
          </p:sp>
          <p:sp>
            <p:nvSpPr>
              <p:cNvPr id="42" name="Line 16"/>
              <p:cNvSpPr>
                <a:spLocks noChangeShapeType="1"/>
              </p:cNvSpPr>
              <p:nvPr/>
            </p:nvSpPr>
            <p:spPr bwMode="auto">
              <a:xfrm>
                <a:off x="2431" y="1652"/>
                <a:ext cx="0" cy="63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>
                  <a:solidFill>
                    <a:srgbClr val="9C9E9F"/>
                  </a:solidFill>
                </a:endParaRPr>
              </a:p>
            </p:txBody>
          </p:sp>
        </p:grpSp>
      </p:grpSp>
      <p:grpSp>
        <p:nvGrpSpPr>
          <p:cNvPr id="47" name="Group 98"/>
          <p:cNvGrpSpPr>
            <a:grpSpLocks/>
          </p:cNvGrpSpPr>
          <p:nvPr/>
        </p:nvGrpSpPr>
        <p:grpSpPr bwMode="auto">
          <a:xfrm>
            <a:off x="2354263" y="1477513"/>
            <a:ext cx="4927600" cy="633412"/>
            <a:chOff x="1231" y="1159"/>
            <a:chExt cx="3085" cy="2431"/>
          </a:xfrm>
        </p:grpSpPr>
        <p:sp>
          <p:nvSpPr>
            <p:cNvPr id="48" name="Freeform 99"/>
            <p:cNvSpPr>
              <a:spLocks/>
            </p:cNvSpPr>
            <p:nvPr/>
          </p:nvSpPr>
          <p:spPr bwMode="auto">
            <a:xfrm>
              <a:off x="1231" y="1159"/>
              <a:ext cx="1301" cy="2431"/>
            </a:xfrm>
            <a:custGeom>
              <a:avLst/>
              <a:gdLst>
                <a:gd name="T0" fmla="*/ 16 w 1301"/>
                <a:gd name="T1" fmla="*/ 2177 h 2431"/>
                <a:gd name="T2" fmla="*/ 47 w 1301"/>
                <a:gd name="T3" fmla="*/ 2353 h 2431"/>
                <a:gd name="T4" fmla="*/ 78 w 1301"/>
                <a:gd name="T5" fmla="*/ 2431 h 2431"/>
                <a:gd name="T6" fmla="*/ 109 w 1301"/>
                <a:gd name="T7" fmla="*/ 2400 h 2431"/>
                <a:gd name="T8" fmla="*/ 140 w 1301"/>
                <a:gd name="T9" fmla="*/ 2260 h 2431"/>
                <a:gd name="T10" fmla="*/ 171 w 1301"/>
                <a:gd name="T11" fmla="*/ 2032 h 2431"/>
                <a:gd name="T12" fmla="*/ 203 w 1301"/>
                <a:gd name="T13" fmla="*/ 1726 h 2431"/>
                <a:gd name="T14" fmla="*/ 234 w 1301"/>
                <a:gd name="T15" fmla="*/ 1379 h 2431"/>
                <a:gd name="T16" fmla="*/ 265 w 1301"/>
                <a:gd name="T17" fmla="*/ 1016 h 2431"/>
                <a:gd name="T18" fmla="*/ 296 w 1301"/>
                <a:gd name="T19" fmla="*/ 669 h 2431"/>
                <a:gd name="T20" fmla="*/ 327 w 1301"/>
                <a:gd name="T21" fmla="*/ 373 h 2431"/>
                <a:gd name="T22" fmla="*/ 358 w 1301"/>
                <a:gd name="T23" fmla="*/ 150 h 2431"/>
                <a:gd name="T24" fmla="*/ 389 w 1301"/>
                <a:gd name="T25" fmla="*/ 21 h 2431"/>
                <a:gd name="T26" fmla="*/ 420 w 1301"/>
                <a:gd name="T27" fmla="*/ 5 h 2431"/>
                <a:gd name="T28" fmla="*/ 451 w 1301"/>
                <a:gd name="T29" fmla="*/ 93 h 2431"/>
                <a:gd name="T30" fmla="*/ 482 w 1301"/>
                <a:gd name="T31" fmla="*/ 280 h 2431"/>
                <a:gd name="T32" fmla="*/ 514 w 1301"/>
                <a:gd name="T33" fmla="*/ 555 h 2431"/>
                <a:gd name="T34" fmla="*/ 545 w 1301"/>
                <a:gd name="T35" fmla="*/ 886 h 2431"/>
                <a:gd name="T36" fmla="*/ 576 w 1301"/>
                <a:gd name="T37" fmla="*/ 1244 h 2431"/>
                <a:gd name="T38" fmla="*/ 607 w 1301"/>
                <a:gd name="T39" fmla="*/ 1602 h 2431"/>
                <a:gd name="T40" fmla="*/ 633 w 1301"/>
                <a:gd name="T41" fmla="*/ 1928 h 2431"/>
                <a:gd name="T42" fmla="*/ 664 w 1301"/>
                <a:gd name="T43" fmla="*/ 2188 h 2431"/>
                <a:gd name="T44" fmla="*/ 695 w 1301"/>
                <a:gd name="T45" fmla="*/ 2364 h 2431"/>
                <a:gd name="T46" fmla="*/ 726 w 1301"/>
                <a:gd name="T47" fmla="*/ 2431 h 2431"/>
                <a:gd name="T48" fmla="*/ 757 w 1301"/>
                <a:gd name="T49" fmla="*/ 2395 h 2431"/>
                <a:gd name="T50" fmla="*/ 788 w 1301"/>
                <a:gd name="T51" fmla="*/ 2250 h 2431"/>
                <a:gd name="T52" fmla="*/ 819 w 1301"/>
                <a:gd name="T53" fmla="*/ 2017 h 2431"/>
                <a:gd name="T54" fmla="*/ 850 w 1301"/>
                <a:gd name="T55" fmla="*/ 1711 h 2431"/>
                <a:gd name="T56" fmla="*/ 882 w 1301"/>
                <a:gd name="T57" fmla="*/ 1358 h 2431"/>
                <a:gd name="T58" fmla="*/ 913 w 1301"/>
                <a:gd name="T59" fmla="*/ 995 h 2431"/>
                <a:gd name="T60" fmla="*/ 944 w 1301"/>
                <a:gd name="T61" fmla="*/ 648 h 2431"/>
                <a:gd name="T62" fmla="*/ 975 w 1301"/>
                <a:gd name="T63" fmla="*/ 358 h 2431"/>
                <a:gd name="T64" fmla="*/ 1006 w 1301"/>
                <a:gd name="T65" fmla="*/ 140 h 2431"/>
                <a:gd name="T66" fmla="*/ 1037 w 1301"/>
                <a:gd name="T67" fmla="*/ 21 h 2431"/>
                <a:gd name="T68" fmla="*/ 1068 w 1301"/>
                <a:gd name="T69" fmla="*/ 5 h 2431"/>
                <a:gd name="T70" fmla="*/ 1099 w 1301"/>
                <a:gd name="T71" fmla="*/ 98 h 2431"/>
                <a:gd name="T72" fmla="*/ 1130 w 1301"/>
                <a:gd name="T73" fmla="*/ 295 h 2431"/>
                <a:gd name="T74" fmla="*/ 1161 w 1301"/>
                <a:gd name="T75" fmla="*/ 570 h 2431"/>
                <a:gd name="T76" fmla="*/ 1193 w 1301"/>
                <a:gd name="T77" fmla="*/ 902 h 2431"/>
                <a:gd name="T78" fmla="*/ 1224 w 1301"/>
                <a:gd name="T79" fmla="*/ 1265 h 2431"/>
                <a:gd name="T80" fmla="*/ 1250 w 1301"/>
                <a:gd name="T81" fmla="*/ 1623 h 2431"/>
                <a:gd name="T82" fmla="*/ 1281 w 1301"/>
                <a:gd name="T83" fmla="*/ 1944 h 24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301" h="2431">
                  <a:moveTo>
                    <a:pt x="0" y="2006"/>
                  </a:moveTo>
                  <a:lnTo>
                    <a:pt x="6" y="2094"/>
                  </a:lnTo>
                  <a:lnTo>
                    <a:pt x="16" y="2177"/>
                  </a:lnTo>
                  <a:lnTo>
                    <a:pt x="26" y="2245"/>
                  </a:lnTo>
                  <a:lnTo>
                    <a:pt x="37" y="2307"/>
                  </a:lnTo>
                  <a:lnTo>
                    <a:pt x="47" y="2353"/>
                  </a:lnTo>
                  <a:lnTo>
                    <a:pt x="57" y="2390"/>
                  </a:lnTo>
                  <a:lnTo>
                    <a:pt x="68" y="2416"/>
                  </a:lnTo>
                  <a:lnTo>
                    <a:pt x="78" y="2431"/>
                  </a:lnTo>
                  <a:lnTo>
                    <a:pt x="88" y="2431"/>
                  </a:lnTo>
                  <a:lnTo>
                    <a:pt x="99" y="2421"/>
                  </a:lnTo>
                  <a:lnTo>
                    <a:pt x="109" y="2400"/>
                  </a:lnTo>
                  <a:lnTo>
                    <a:pt x="120" y="2364"/>
                  </a:lnTo>
                  <a:lnTo>
                    <a:pt x="130" y="2317"/>
                  </a:lnTo>
                  <a:lnTo>
                    <a:pt x="140" y="2260"/>
                  </a:lnTo>
                  <a:lnTo>
                    <a:pt x="151" y="2193"/>
                  </a:lnTo>
                  <a:lnTo>
                    <a:pt x="161" y="2115"/>
                  </a:lnTo>
                  <a:lnTo>
                    <a:pt x="171" y="2032"/>
                  </a:lnTo>
                  <a:lnTo>
                    <a:pt x="182" y="1939"/>
                  </a:lnTo>
                  <a:lnTo>
                    <a:pt x="192" y="1835"/>
                  </a:lnTo>
                  <a:lnTo>
                    <a:pt x="203" y="1726"/>
                  </a:lnTo>
                  <a:lnTo>
                    <a:pt x="213" y="1612"/>
                  </a:lnTo>
                  <a:lnTo>
                    <a:pt x="223" y="1498"/>
                  </a:lnTo>
                  <a:lnTo>
                    <a:pt x="234" y="1379"/>
                  </a:lnTo>
                  <a:lnTo>
                    <a:pt x="244" y="1254"/>
                  </a:lnTo>
                  <a:lnTo>
                    <a:pt x="254" y="1135"/>
                  </a:lnTo>
                  <a:lnTo>
                    <a:pt x="265" y="1016"/>
                  </a:lnTo>
                  <a:lnTo>
                    <a:pt x="275" y="897"/>
                  </a:lnTo>
                  <a:lnTo>
                    <a:pt x="285" y="778"/>
                  </a:lnTo>
                  <a:lnTo>
                    <a:pt x="296" y="669"/>
                  </a:lnTo>
                  <a:lnTo>
                    <a:pt x="306" y="560"/>
                  </a:lnTo>
                  <a:lnTo>
                    <a:pt x="317" y="461"/>
                  </a:lnTo>
                  <a:lnTo>
                    <a:pt x="327" y="373"/>
                  </a:lnTo>
                  <a:lnTo>
                    <a:pt x="337" y="285"/>
                  </a:lnTo>
                  <a:lnTo>
                    <a:pt x="348" y="212"/>
                  </a:lnTo>
                  <a:lnTo>
                    <a:pt x="358" y="150"/>
                  </a:lnTo>
                  <a:lnTo>
                    <a:pt x="368" y="93"/>
                  </a:lnTo>
                  <a:lnTo>
                    <a:pt x="379" y="52"/>
                  </a:lnTo>
                  <a:lnTo>
                    <a:pt x="389" y="21"/>
                  </a:lnTo>
                  <a:lnTo>
                    <a:pt x="399" y="5"/>
                  </a:lnTo>
                  <a:lnTo>
                    <a:pt x="410" y="0"/>
                  </a:lnTo>
                  <a:lnTo>
                    <a:pt x="420" y="5"/>
                  </a:lnTo>
                  <a:lnTo>
                    <a:pt x="431" y="21"/>
                  </a:lnTo>
                  <a:lnTo>
                    <a:pt x="441" y="52"/>
                  </a:lnTo>
                  <a:lnTo>
                    <a:pt x="451" y="93"/>
                  </a:lnTo>
                  <a:lnTo>
                    <a:pt x="462" y="145"/>
                  </a:lnTo>
                  <a:lnTo>
                    <a:pt x="472" y="207"/>
                  </a:lnTo>
                  <a:lnTo>
                    <a:pt x="482" y="280"/>
                  </a:lnTo>
                  <a:lnTo>
                    <a:pt x="493" y="363"/>
                  </a:lnTo>
                  <a:lnTo>
                    <a:pt x="503" y="456"/>
                  </a:lnTo>
                  <a:lnTo>
                    <a:pt x="514" y="555"/>
                  </a:lnTo>
                  <a:lnTo>
                    <a:pt x="524" y="658"/>
                  </a:lnTo>
                  <a:lnTo>
                    <a:pt x="534" y="767"/>
                  </a:lnTo>
                  <a:lnTo>
                    <a:pt x="545" y="886"/>
                  </a:lnTo>
                  <a:lnTo>
                    <a:pt x="555" y="1006"/>
                  </a:lnTo>
                  <a:lnTo>
                    <a:pt x="565" y="1125"/>
                  </a:lnTo>
                  <a:lnTo>
                    <a:pt x="576" y="1244"/>
                  </a:lnTo>
                  <a:lnTo>
                    <a:pt x="586" y="1368"/>
                  </a:lnTo>
                  <a:lnTo>
                    <a:pt x="596" y="1488"/>
                  </a:lnTo>
                  <a:lnTo>
                    <a:pt x="607" y="1602"/>
                  </a:lnTo>
                  <a:lnTo>
                    <a:pt x="617" y="1716"/>
                  </a:lnTo>
                  <a:lnTo>
                    <a:pt x="622" y="1825"/>
                  </a:lnTo>
                  <a:lnTo>
                    <a:pt x="633" y="1928"/>
                  </a:lnTo>
                  <a:lnTo>
                    <a:pt x="643" y="2022"/>
                  </a:lnTo>
                  <a:lnTo>
                    <a:pt x="653" y="2110"/>
                  </a:lnTo>
                  <a:lnTo>
                    <a:pt x="664" y="2188"/>
                  </a:lnTo>
                  <a:lnTo>
                    <a:pt x="674" y="2255"/>
                  </a:lnTo>
                  <a:lnTo>
                    <a:pt x="685" y="2317"/>
                  </a:lnTo>
                  <a:lnTo>
                    <a:pt x="695" y="2364"/>
                  </a:lnTo>
                  <a:lnTo>
                    <a:pt x="705" y="2395"/>
                  </a:lnTo>
                  <a:lnTo>
                    <a:pt x="716" y="2421"/>
                  </a:lnTo>
                  <a:lnTo>
                    <a:pt x="726" y="2431"/>
                  </a:lnTo>
                  <a:lnTo>
                    <a:pt x="736" y="2431"/>
                  </a:lnTo>
                  <a:lnTo>
                    <a:pt x="747" y="2421"/>
                  </a:lnTo>
                  <a:lnTo>
                    <a:pt x="757" y="2395"/>
                  </a:lnTo>
                  <a:lnTo>
                    <a:pt x="768" y="2359"/>
                  </a:lnTo>
                  <a:lnTo>
                    <a:pt x="778" y="2312"/>
                  </a:lnTo>
                  <a:lnTo>
                    <a:pt x="788" y="2250"/>
                  </a:lnTo>
                  <a:lnTo>
                    <a:pt x="799" y="2182"/>
                  </a:lnTo>
                  <a:lnTo>
                    <a:pt x="809" y="2105"/>
                  </a:lnTo>
                  <a:lnTo>
                    <a:pt x="819" y="2017"/>
                  </a:lnTo>
                  <a:lnTo>
                    <a:pt x="830" y="1918"/>
                  </a:lnTo>
                  <a:lnTo>
                    <a:pt x="840" y="1820"/>
                  </a:lnTo>
                  <a:lnTo>
                    <a:pt x="850" y="1711"/>
                  </a:lnTo>
                  <a:lnTo>
                    <a:pt x="861" y="1597"/>
                  </a:lnTo>
                  <a:lnTo>
                    <a:pt x="871" y="1477"/>
                  </a:lnTo>
                  <a:lnTo>
                    <a:pt x="882" y="1358"/>
                  </a:lnTo>
                  <a:lnTo>
                    <a:pt x="892" y="1234"/>
                  </a:lnTo>
                  <a:lnTo>
                    <a:pt x="902" y="1114"/>
                  </a:lnTo>
                  <a:lnTo>
                    <a:pt x="913" y="995"/>
                  </a:lnTo>
                  <a:lnTo>
                    <a:pt x="923" y="876"/>
                  </a:lnTo>
                  <a:lnTo>
                    <a:pt x="933" y="762"/>
                  </a:lnTo>
                  <a:lnTo>
                    <a:pt x="944" y="648"/>
                  </a:lnTo>
                  <a:lnTo>
                    <a:pt x="954" y="544"/>
                  </a:lnTo>
                  <a:lnTo>
                    <a:pt x="965" y="446"/>
                  </a:lnTo>
                  <a:lnTo>
                    <a:pt x="975" y="358"/>
                  </a:lnTo>
                  <a:lnTo>
                    <a:pt x="985" y="275"/>
                  </a:lnTo>
                  <a:lnTo>
                    <a:pt x="996" y="202"/>
                  </a:lnTo>
                  <a:lnTo>
                    <a:pt x="1006" y="140"/>
                  </a:lnTo>
                  <a:lnTo>
                    <a:pt x="1016" y="88"/>
                  </a:lnTo>
                  <a:lnTo>
                    <a:pt x="1027" y="47"/>
                  </a:lnTo>
                  <a:lnTo>
                    <a:pt x="1037" y="21"/>
                  </a:lnTo>
                  <a:lnTo>
                    <a:pt x="1047" y="0"/>
                  </a:lnTo>
                  <a:lnTo>
                    <a:pt x="1058" y="0"/>
                  </a:lnTo>
                  <a:lnTo>
                    <a:pt x="1068" y="5"/>
                  </a:lnTo>
                  <a:lnTo>
                    <a:pt x="1079" y="26"/>
                  </a:lnTo>
                  <a:lnTo>
                    <a:pt x="1089" y="57"/>
                  </a:lnTo>
                  <a:lnTo>
                    <a:pt x="1099" y="98"/>
                  </a:lnTo>
                  <a:lnTo>
                    <a:pt x="1110" y="155"/>
                  </a:lnTo>
                  <a:lnTo>
                    <a:pt x="1120" y="218"/>
                  </a:lnTo>
                  <a:lnTo>
                    <a:pt x="1130" y="295"/>
                  </a:lnTo>
                  <a:lnTo>
                    <a:pt x="1141" y="378"/>
                  </a:lnTo>
                  <a:lnTo>
                    <a:pt x="1151" y="472"/>
                  </a:lnTo>
                  <a:lnTo>
                    <a:pt x="1161" y="570"/>
                  </a:lnTo>
                  <a:lnTo>
                    <a:pt x="1172" y="679"/>
                  </a:lnTo>
                  <a:lnTo>
                    <a:pt x="1182" y="788"/>
                  </a:lnTo>
                  <a:lnTo>
                    <a:pt x="1193" y="902"/>
                  </a:lnTo>
                  <a:lnTo>
                    <a:pt x="1203" y="1021"/>
                  </a:lnTo>
                  <a:lnTo>
                    <a:pt x="1213" y="1146"/>
                  </a:lnTo>
                  <a:lnTo>
                    <a:pt x="1224" y="1265"/>
                  </a:lnTo>
                  <a:lnTo>
                    <a:pt x="1234" y="1389"/>
                  </a:lnTo>
                  <a:lnTo>
                    <a:pt x="1239" y="1508"/>
                  </a:lnTo>
                  <a:lnTo>
                    <a:pt x="1250" y="1623"/>
                  </a:lnTo>
                  <a:lnTo>
                    <a:pt x="1260" y="1737"/>
                  </a:lnTo>
                  <a:lnTo>
                    <a:pt x="1270" y="1845"/>
                  </a:lnTo>
                  <a:lnTo>
                    <a:pt x="1281" y="1944"/>
                  </a:lnTo>
                  <a:lnTo>
                    <a:pt x="1291" y="2037"/>
                  </a:lnTo>
                  <a:lnTo>
                    <a:pt x="1301" y="2125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9" name="Freeform 100"/>
            <p:cNvSpPr>
              <a:spLocks/>
            </p:cNvSpPr>
            <p:nvPr/>
          </p:nvSpPr>
          <p:spPr bwMode="auto">
            <a:xfrm>
              <a:off x="2532" y="1159"/>
              <a:ext cx="1307" cy="2431"/>
            </a:xfrm>
            <a:custGeom>
              <a:avLst/>
              <a:gdLst>
                <a:gd name="T0" fmla="*/ 21 w 1307"/>
                <a:gd name="T1" fmla="*/ 2265 h 2431"/>
                <a:gd name="T2" fmla="*/ 52 w 1307"/>
                <a:gd name="T3" fmla="*/ 2400 h 2431"/>
                <a:gd name="T4" fmla="*/ 83 w 1307"/>
                <a:gd name="T5" fmla="*/ 2431 h 2431"/>
                <a:gd name="T6" fmla="*/ 114 w 1307"/>
                <a:gd name="T7" fmla="*/ 2353 h 2431"/>
                <a:gd name="T8" fmla="*/ 146 w 1307"/>
                <a:gd name="T9" fmla="*/ 2172 h 2431"/>
                <a:gd name="T10" fmla="*/ 177 w 1307"/>
                <a:gd name="T11" fmla="*/ 1902 h 2431"/>
                <a:gd name="T12" fmla="*/ 208 w 1307"/>
                <a:gd name="T13" fmla="*/ 1576 h 2431"/>
                <a:gd name="T14" fmla="*/ 239 w 1307"/>
                <a:gd name="T15" fmla="*/ 1218 h 2431"/>
                <a:gd name="T16" fmla="*/ 270 w 1307"/>
                <a:gd name="T17" fmla="*/ 855 h 2431"/>
                <a:gd name="T18" fmla="*/ 301 w 1307"/>
                <a:gd name="T19" fmla="*/ 529 h 2431"/>
                <a:gd name="T20" fmla="*/ 332 w 1307"/>
                <a:gd name="T21" fmla="*/ 259 h 2431"/>
                <a:gd name="T22" fmla="*/ 363 w 1307"/>
                <a:gd name="T23" fmla="*/ 78 h 2431"/>
                <a:gd name="T24" fmla="*/ 394 w 1307"/>
                <a:gd name="T25" fmla="*/ 0 h 2431"/>
                <a:gd name="T26" fmla="*/ 425 w 1307"/>
                <a:gd name="T27" fmla="*/ 31 h 2431"/>
                <a:gd name="T28" fmla="*/ 457 w 1307"/>
                <a:gd name="T29" fmla="*/ 166 h 2431"/>
                <a:gd name="T30" fmla="*/ 488 w 1307"/>
                <a:gd name="T31" fmla="*/ 394 h 2431"/>
                <a:gd name="T32" fmla="*/ 519 w 1307"/>
                <a:gd name="T33" fmla="*/ 695 h 2431"/>
                <a:gd name="T34" fmla="*/ 550 w 1307"/>
                <a:gd name="T35" fmla="*/ 1042 h 2431"/>
                <a:gd name="T36" fmla="*/ 576 w 1307"/>
                <a:gd name="T37" fmla="*/ 1410 h 2431"/>
                <a:gd name="T38" fmla="*/ 607 w 1307"/>
                <a:gd name="T39" fmla="*/ 1752 h 2431"/>
                <a:gd name="T40" fmla="*/ 638 w 1307"/>
                <a:gd name="T41" fmla="*/ 2053 h 2431"/>
                <a:gd name="T42" fmla="*/ 669 w 1307"/>
                <a:gd name="T43" fmla="*/ 2276 h 2431"/>
                <a:gd name="T44" fmla="*/ 700 w 1307"/>
                <a:gd name="T45" fmla="*/ 2405 h 2431"/>
                <a:gd name="T46" fmla="*/ 731 w 1307"/>
                <a:gd name="T47" fmla="*/ 2431 h 2431"/>
                <a:gd name="T48" fmla="*/ 762 w 1307"/>
                <a:gd name="T49" fmla="*/ 2343 h 2431"/>
                <a:gd name="T50" fmla="*/ 794 w 1307"/>
                <a:gd name="T51" fmla="*/ 2156 h 2431"/>
                <a:gd name="T52" fmla="*/ 825 w 1307"/>
                <a:gd name="T53" fmla="*/ 1887 h 2431"/>
                <a:gd name="T54" fmla="*/ 856 w 1307"/>
                <a:gd name="T55" fmla="*/ 1555 h 2431"/>
                <a:gd name="T56" fmla="*/ 887 w 1307"/>
                <a:gd name="T57" fmla="*/ 1197 h 2431"/>
                <a:gd name="T58" fmla="*/ 918 w 1307"/>
                <a:gd name="T59" fmla="*/ 835 h 2431"/>
                <a:gd name="T60" fmla="*/ 949 w 1307"/>
                <a:gd name="T61" fmla="*/ 513 h 2431"/>
                <a:gd name="T62" fmla="*/ 980 w 1307"/>
                <a:gd name="T63" fmla="*/ 249 h 2431"/>
                <a:gd name="T64" fmla="*/ 1011 w 1307"/>
                <a:gd name="T65" fmla="*/ 72 h 2431"/>
                <a:gd name="T66" fmla="*/ 1042 w 1307"/>
                <a:gd name="T67" fmla="*/ 0 h 2431"/>
                <a:gd name="T68" fmla="*/ 1073 w 1307"/>
                <a:gd name="T69" fmla="*/ 36 h 2431"/>
                <a:gd name="T70" fmla="*/ 1105 w 1307"/>
                <a:gd name="T71" fmla="*/ 176 h 2431"/>
                <a:gd name="T72" fmla="*/ 1136 w 1307"/>
                <a:gd name="T73" fmla="*/ 409 h 2431"/>
                <a:gd name="T74" fmla="*/ 1167 w 1307"/>
                <a:gd name="T75" fmla="*/ 715 h 2431"/>
                <a:gd name="T76" fmla="*/ 1193 w 1307"/>
                <a:gd name="T77" fmla="*/ 1063 h 2431"/>
                <a:gd name="T78" fmla="*/ 1224 w 1307"/>
                <a:gd name="T79" fmla="*/ 1426 h 2431"/>
                <a:gd name="T80" fmla="*/ 1255 w 1307"/>
                <a:gd name="T81" fmla="*/ 1773 h 2431"/>
                <a:gd name="T82" fmla="*/ 1286 w 1307"/>
                <a:gd name="T83" fmla="*/ 2068 h 24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307" h="2431">
                  <a:moveTo>
                    <a:pt x="0" y="2125"/>
                  </a:moveTo>
                  <a:lnTo>
                    <a:pt x="11" y="2198"/>
                  </a:lnTo>
                  <a:lnTo>
                    <a:pt x="21" y="2265"/>
                  </a:lnTo>
                  <a:lnTo>
                    <a:pt x="32" y="2322"/>
                  </a:lnTo>
                  <a:lnTo>
                    <a:pt x="42" y="2369"/>
                  </a:lnTo>
                  <a:lnTo>
                    <a:pt x="52" y="2400"/>
                  </a:lnTo>
                  <a:lnTo>
                    <a:pt x="63" y="2426"/>
                  </a:lnTo>
                  <a:lnTo>
                    <a:pt x="73" y="2431"/>
                  </a:lnTo>
                  <a:lnTo>
                    <a:pt x="83" y="2431"/>
                  </a:lnTo>
                  <a:lnTo>
                    <a:pt x="94" y="2416"/>
                  </a:lnTo>
                  <a:lnTo>
                    <a:pt x="104" y="2390"/>
                  </a:lnTo>
                  <a:lnTo>
                    <a:pt x="114" y="2353"/>
                  </a:lnTo>
                  <a:lnTo>
                    <a:pt x="125" y="2302"/>
                  </a:lnTo>
                  <a:lnTo>
                    <a:pt x="135" y="2239"/>
                  </a:lnTo>
                  <a:lnTo>
                    <a:pt x="146" y="2172"/>
                  </a:lnTo>
                  <a:lnTo>
                    <a:pt x="156" y="2089"/>
                  </a:lnTo>
                  <a:lnTo>
                    <a:pt x="166" y="2001"/>
                  </a:lnTo>
                  <a:lnTo>
                    <a:pt x="177" y="1902"/>
                  </a:lnTo>
                  <a:lnTo>
                    <a:pt x="187" y="1799"/>
                  </a:lnTo>
                  <a:lnTo>
                    <a:pt x="197" y="1690"/>
                  </a:lnTo>
                  <a:lnTo>
                    <a:pt x="208" y="1576"/>
                  </a:lnTo>
                  <a:lnTo>
                    <a:pt x="218" y="1457"/>
                  </a:lnTo>
                  <a:lnTo>
                    <a:pt x="229" y="1337"/>
                  </a:lnTo>
                  <a:lnTo>
                    <a:pt x="239" y="1218"/>
                  </a:lnTo>
                  <a:lnTo>
                    <a:pt x="249" y="1094"/>
                  </a:lnTo>
                  <a:lnTo>
                    <a:pt x="260" y="975"/>
                  </a:lnTo>
                  <a:lnTo>
                    <a:pt x="270" y="855"/>
                  </a:lnTo>
                  <a:lnTo>
                    <a:pt x="280" y="741"/>
                  </a:lnTo>
                  <a:lnTo>
                    <a:pt x="291" y="632"/>
                  </a:lnTo>
                  <a:lnTo>
                    <a:pt x="301" y="529"/>
                  </a:lnTo>
                  <a:lnTo>
                    <a:pt x="311" y="430"/>
                  </a:lnTo>
                  <a:lnTo>
                    <a:pt x="322" y="342"/>
                  </a:lnTo>
                  <a:lnTo>
                    <a:pt x="332" y="259"/>
                  </a:lnTo>
                  <a:lnTo>
                    <a:pt x="343" y="192"/>
                  </a:lnTo>
                  <a:lnTo>
                    <a:pt x="353" y="130"/>
                  </a:lnTo>
                  <a:lnTo>
                    <a:pt x="363" y="78"/>
                  </a:lnTo>
                  <a:lnTo>
                    <a:pt x="374" y="41"/>
                  </a:lnTo>
                  <a:lnTo>
                    <a:pt x="384" y="15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5" y="5"/>
                  </a:lnTo>
                  <a:lnTo>
                    <a:pt x="425" y="31"/>
                  </a:lnTo>
                  <a:lnTo>
                    <a:pt x="436" y="62"/>
                  </a:lnTo>
                  <a:lnTo>
                    <a:pt x="446" y="109"/>
                  </a:lnTo>
                  <a:lnTo>
                    <a:pt x="457" y="166"/>
                  </a:lnTo>
                  <a:lnTo>
                    <a:pt x="467" y="233"/>
                  </a:lnTo>
                  <a:lnTo>
                    <a:pt x="477" y="306"/>
                  </a:lnTo>
                  <a:lnTo>
                    <a:pt x="488" y="394"/>
                  </a:lnTo>
                  <a:lnTo>
                    <a:pt x="498" y="487"/>
                  </a:lnTo>
                  <a:lnTo>
                    <a:pt x="508" y="586"/>
                  </a:lnTo>
                  <a:lnTo>
                    <a:pt x="519" y="695"/>
                  </a:lnTo>
                  <a:lnTo>
                    <a:pt x="529" y="809"/>
                  </a:lnTo>
                  <a:lnTo>
                    <a:pt x="540" y="923"/>
                  </a:lnTo>
                  <a:lnTo>
                    <a:pt x="550" y="1042"/>
                  </a:lnTo>
                  <a:lnTo>
                    <a:pt x="555" y="1166"/>
                  </a:lnTo>
                  <a:lnTo>
                    <a:pt x="565" y="1286"/>
                  </a:lnTo>
                  <a:lnTo>
                    <a:pt x="576" y="1410"/>
                  </a:lnTo>
                  <a:lnTo>
                    <a:pt x="586" y="1529"/>
                  </a:lnTo>
                  <a:lnTo>
                    <a:pt x="597" y="1643"/>
                  </a:lnTo>
                  <a:lnTo>
                    <a:pt x="607" y="1752"/>
                  </a:lnTo>
                  <a:lnTo>
                    <a:pt x="617" y="1861"/>
                  </a:lnTo>
                  <a:lnTo>
                    <a:pt x="628" y="1959"/>
                  </a:lnTo>
                  <a:lnTo>
                    <a:pt x="638" y="2053"/>
                  </a:lnTo>
                  <a:lnTo>
                    <a:pt x="648" y="2136"/>
                  </a:lnTo>
                  <a:lnTo>
                    <a:pt x="659" y="2213"/>
                  </a:lnTo>
                  <a:lnTo>
                    <a:pt x="669" y="2276"/>
                  </a:lnTo>
                  <a:lnTo>
                    <a:pt x="679" y="2333"/>
                  </a:lnTo>
                  <a:lnTo>
                    <a:pt x="690" y="2374"/>
                  </a:lnTo>
                  <a:lnTo>
                    <a:pt x="700" y="2405"/>
                  </a:lnTo>
                  <a:lnTo>
                    <a:pt x="711" y="2426"/>
                  </a:lnTo>
                  <a:lnTo>
                    <a:pt x="721" y="2431"/>
                  </a:lnTo>
                  <a:lnTo>
                    <a:pt x="731" y="2431"/>
                  </a:lnTo>
                  <a:lnTo>
                    <a:pt x="742" y="2410"/>
                  </a:lnTo>
                  <a:lnTo>
                    <a:pt x="752" y="2385"/>
                  </a:lnTo>
                  <a:lnTo>
                    <a:pt x="762" y="2343"/>
                  </a:lnTo>
                  <a:lnTo>
                    <a:pt x="773" y="2291"/>
                  </a:lnTo>
                  <a:lnTo>
                    <a:pt x="783" y="2229"/>
                  </a:lnTo>
                  <a:lnTo>
                    <a:pt x="794" y="2156"/>
                  </a:lnTo>
                  <a:lnTo>
                    <a:pt x="804" y="2074"/>
                  </a:lnTo>
                  <a:lnTo>
                    <a:pt x="814" y="1985"/>
                  </a:lnTo>
                  <a:lnTo>
                    <a:pt x="825" y="1887"/>
                  </a:lnTo>
                  <a:lnTo>
                    <a:pt x="835" y="1783"/>
                  </a:lnTo>
                  <a:lnTo>
                    <a:pt x="845" y="1669"/>
                  </a:lnTo>
                  <a:lnTo>
                    <a:pt x="856" y="1555"/>
                  </a:lnTo>
                  <a:lnTo>
                    <a:pt x="866" y="1436"/>
                  </a:lnTo>
                  <a:lnTo>
                    <a:pt x="876" y="1317"/>
                  </a:lnTo>
                  <a:lnTo>
                    <a:pt x="887" y="1197"/>
                  </a:lnTo>
                  <a:lnTo>
                    <a:pt x="897" y="1073"/>
                  </a:lnTo>
                  <a:lnTo>
                    <a:pt x="908" y="954"/>
                  </a:lnTo>
                  <a:lnTo>
                    <a:pt x="918" y="835"/>
                  </a:lnTo>
                  <a:lnTo>
                    <a:pt x="928" y="720"/>
                  </a:lnTo>
                  <a:lnTo>
                    <a:pt x="939" y="612"/>
                  </a:lnTo>
                  <a:lnTo>
                    <a:pt x="949" y="513"/>
                  </a:lnTo>
                  <a:lnTo>
                    <a:pt x="959" y="415"/>
                  </a:lnTo>
                  <a:lnTo>
                    <a:pt x="970" y="327"/>
                  </a:lnTo>
                  <a:lnTo>
                    <a:pt x="980" y="249"/>
                  </a:lnTo>
                  <a:lnTo>
                    <a:pt x="991" y="181"/>
                  </a:lnTo>
                  <a:lnTo>
                    <a:pt x="1001" y="119"/>
                  </a:lnTo>
                  <a:lnTo>
                    <a:pt x="1011" y="72"/>
                  </a:lnTo>
                  <a:lnTo>
                    <a:pt x="1022" y="36"/>
                  </a:lnTo>
                  <a:lnTo>
                    <a:pt x="1032" y="10"/>
                  </a:lnTo>
                  <a:lnTo>
                    <a:pt x="1042" y="0"/>
                  </a:lnTo>
                  <a:lnTo>
                    <a:pt x="1053" y="0"/>
                  </a:lnTo>
                  <a:lnTo>
                    <a:pt x="1063" y="10"/>
                  </a:lnTo>
                  <a:lnTo>
                    <a:pt x="1073" y="36"/>
                  </a:lnTo>
                  <a:lnTo>
                    <a:pt x="1084" y="67"/>
                  </a:lnTo>
                  <a:lnTo>
                    <a:pt x="1094" y="114"/>
                  </a:lnTo>
                  <a:lnTo>
                    <a:pt x="1105" y="176"/>
                  </a:lnTo>
                  <a:lnTo>
                    <a:pt x="1115" y="244"/>
                  </a:lnTo>
                  <a:lnTo>
                    <a:pt x="1125" y="321"/>
                  </a:lnTo>
                  <a:lnTo>
                    <a:pt x="1136" y="409"/>
                  </a:lnTo>
                  <a:lnTo>
                    <a:pt x="1146" y="503"/>
                  </a:lnTo>
                  <a:lnTo>
                    <a:pt x="1156" y="606"/>
                  </a:lnTo>
                  <a:lnTo>
                    <a:pt x="1167" y="715"/>
                  </a:lnTo>
                  <a:lnTo>
                    <a:pt x="1172" y="829"/>
                  </a:lnTo>
                  <a:lnTo>
                    <a:pt x="1182" y="943"/>
                  </a:lnTo>
                  <a:lnTo>
                    <a:pt x="1193" y="1063"/>
                  </a:lnTo>
                  <a:lnTo>
                    <a:pt x="1203" y="1187"/>
                  </a:lnTo>
                  <a:lnTo>
                    <a:pt x="1213" y="1306"/>
                  </a:lnTo>
                  <a:lnTo>
                    <a:pt x="1224" y="1426"/>
                  </a:lnTo>
                  <a:lnTo>
                    <a:pt x="1234" y="1545"/>
                  </a:lnTo>
                  <a:lnTo>
                    <a:pt x="1245" y="1664"/>
                  </a:lnTo>
                  <a:lnTo>
                    <a:pt x="1255" y="1773"/>
                  </a:lnTo>
                  <a:lnTo>
                    <a:pt x="1265" y="1877"/>
                  </a:lnTo>
                  <a:lnTo>
                    <a:pt x="1276" y="1975"/>
                  </a:lnTo>
                  <a:lnTo>
                    <a:pt x="1286" y="2068"/>
                  </a:lnTo>
                  <a:lnTo>
                    <a:pt x="1296" y="2151"/>
                  </a:lnTo>
                  <a:lnTo>
                    <a:pt x="1307" y="2224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0" name="Freeform 101"/>
            <p:cNvSpPr>
              <a:spLocks/>
            </p:cNvSpPr>
            <p:nvPr/>
          </p:nvSpPr>
          <p:spPr bwMode="auto">
            <a:xfrm>
              <a:off x="3839" y="1159"/>
              <a:ext cx="477" cy="2431"/>
            </a:xfrm>
            <a:custGeom>
              <a:avLst/>
              <a:gdLst>
                <a:gd name="T0" fmla="*/ 0 w 477"/>
                <a:gd name="T1" fmla="*/ 2224 h 2431"/>
                <a:gd name="T2" fmla="*/ 10 w 477"/>
                <a:gd name="T3" fmla="*/ 2286 h 2431"/>
                <a:gd name="T4" fmla="*/ 20 w 477"/>
                <a:gd name="T5" fmla="*/ 2338 h 2431"/>
                <a:gd name="T6" fmla="*/ 31 w 477"/>
                <a:gd name="T7" fmla="*/ 2379 h 2431"/>
                <a:gd name="T8" fmla="*/ 41 w 477"/>
                <a:gd name="T9" fmla="*/ 2410 h 2431"/>
                <a:gd name="T10" fmla="*/ 52 w 477"/>
                <a:gd name="T11" fmla="*/ 2426 h 2431"/>
                <a:gd name="T12" fmla="*/ 62 w 477"/>
                <a:gd name="T13" fmla="*/ 2431 h 2431"/>
                <a:gd name="T14" fmla="*/ 72 w 477"/>
                <a:gd name="T15" fmla="*/ 2426 h 2431"/>
                <a:gd name="T16" fmla="*/ 83 w 477"/>
                <a:gd name="T17" fmla="*/ 2410 h 2431"/>
                <a:gd name="T18" fmla="*/ 93 w 477"/>
                <a:gd name="T19" fmla="*/ 2379 h 2431"/>
                <a:gd name="T20" fmla="*/ 103 w 477"/>
                <a:gd name="T21" fmla="*/ 2338 h 2431"/>
                <a:gd name="T22" fmla="*/ 114 w 477"/>
                <a:gd name="T23" fmla="*/ 2281 h 2431"/>
                <a:gd name="T24" fmla="*/ 124 w 477"/>
                <a:gd name="T25" fmla="*/ 2219 h 2431"/>
                <a:gd name="T26" fmla="*/ 134 w 477"/>
                <a:gd name="T27" fmla="*/ 2146 h 2431"/>
                <a:gd name="T28" fmla="*/ 145 w 477"/>
                <a:gd name="T29" fmla="*/ 2058 h 2431"/>
                <a:gd name="T30" fmla="*/ 155 w 477"/>
                <a:gd name="T31" fmla="*/ 1970 h 2431"/>
                <a:gd name="T32" fmla="*/ 166 w 477"/>
                <a:gd name="T33" fmla="*/ 1871 h 2431"/>
                <a:gd name="T34" fmla="*/ 176 w 477"/>
                <a:gd name="T35" fmla="*/ 1762 h 2431"/>
                <a:gd name="T36" fmla="*/ 186 w 477"/>
                <a:gd name="T37" fmla="*/ 1654 h 2431"/>
                <a:gd name="T38" fmla="*/ 197 w 477"/>
                <a:gd name="T39" fmla="*/ 1534 h 2431"/>
                <a:gd name="T40" fmla="*/ 207 w 477"/>
                <a:gd name="T41" fmla="*/ 1415 h 2431"/>
                <a:gd name="T42" fmla="*/ 217 w 477"/>
                <a:gd name="T43" fmla="*/ 1296 h 2431"/>
                <a:gd name="T44" fmla="*/ 228 w 477"/>
                <a:gd name="T45" fmla="*/ 1177 h 2431"/>
                <a:gd name="T46" fmla="*/ 238 w 477"/>
                <a:gd name="T47" fmla="*/ 1052 h 2431"/>
                <a:gd name="T48" fmla="*/ 249 w 477"/>
                <a:gd name="T49" fmla="*/ 933 h 2431"/>
                <a:gd name="T50" fmla="*/ 259 w 477"/>
                <a:gd name="T51" fmla="*/ 819 h 2431"/>
                <a:gd name="T52" fmla="*/ 269 w 477"/>
                <a:gd name="T53" fmla="*/ 705 h 2431"/>
                <a:gd name="T54" fmla="*/ 280 w 477"/>
                <a:gd name="T55" fmla="*/ 596 h 2431"/>
                <a:gd name="T56" fmla="*/ 290 w 477"/>
                <a:gd name="T57" fmla="*/ 492 h 2431"/>
                <a:gd name="T58" fmla="*/ 300 w 477"/>
                <a:gd name="T59" fmla="*/ 399 h 2431"/>
                <a:gd name="T60" fmla="*/ 311 w 477"/>
                <a:gd name="T61" fmla="*/ 316 h 2431"/>
                <a:gd name="T62" fmla="*/ 321 w 477"/>
                <a:gd name="T63" fmla="*/ 238 h 2431"/>
                <a:gd name="T64" fmla="*/ 331 w 477"/>
                <a:gd name="T65" fmla="*/ 171 h 2431"/>
                <a:gd name="T66" fmla="*/ 342 w 477"/>
                <a:gd name="T67" fmla="*/ 114 h 2431"/>
                <a:gd name="T68" fmla="*/ 352 w 477"/>
                <a:gd name="T69" fmla="*/ 67 h 2431"/>
                <a:gd name="T70" fmla="*/ 363 w 477"/>
                <a:gd name="T71" fmla="*/ 31 h 2431"/>
                <a:gd name="T72" fmla="*/ 373 w 477"/>
                <a:gd name="T73" fmla="*/ 10 h 2431"/>
                <a:gd name="T74" fmla="*/ 383 w 477"/>
                <a:gd name="T75" fmla="*/ 0 h 2431"/>
                <a:gd name="T76" fmla="*/ 394 w 477"/>
                <a:gd name="T77" fmla="*/ 0 h 2431"/>
                <a:gd name="T78" fmla="*/ 404 w 477"/>
                <a:gd name="T79" fmla="*/ 15 h 2431"/>
                <a:gd name="T80" fmla="*/ 414 w 477"/>
                <a:gd name="T81" fmla="*/ 41 h 2431"/>
                <a:gd name="T82" fmla="*/ 425 w 477"/>
                <a:gd name="T83" fmla="*/ 78 h 2431"/>
                <a:gd name="T84" fmla="*/ 435 w 477"/>
                <a:gd name="T85" fmla="*/ 124 h 2431"/>
                <a:gd name="T86" fmla="*/ 445 w 477"/>
                <a:gd name="T87" fmla="*/ 187 h 2431"/>
                <a:gd name="T88" fmla="*/ 456 w 477"/>
                <a:gd name="T89" fmla="*/ 254 h 2431"/>
                <a:gd name="T90" fmla="*/ 466 w 477"/>
                <a:gd name="T91" fmla="*/ 337 h 2431"/>
                <a:gd name="T92" fmla="*/ 477 w 477"/>
                <a:gd name="T93" fmla="*/ 425 h 243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77" h="2431">
                  <a:moveTo>
                    <a:pt x="0" y="2224"/>
                  </a:moveTo>
                  <a:lnTo>
                    <a:pt x="10" y="2286"/>
                  </a:lnTo>
                  <a:lnTo>
                    <a:pt x="20" y="2338"/>
                  </a:lnTo>
                  <a:lnTo>
                    <a:pt x="31" y="2379"/>
                  </a:lnTo>
                  <a:lnTo>
                    <a:pt x="41" y="2410"/>
                  </a:lnTo>
                  <a:lnTo>
                    <a:pt x="52" y="2426"/>
                  </a:lnTo>
                  <a:lnTo>
                    <a:pt x="62" y="2431"/>
                  </a:lnTo>
                  <a:lnTo>
                    <a:pt x="72" y="2426"/>
                  </a:lnTo>
                  <a:lnTo>
                    <a:pt x="83" y="2410"/>
                  </a:lnTo>
                  <a:lnTo>
                    <a:pt x="93" y="2379"/>
                  </a:lnTo>
                  <a:lnTo>
                    <a:pt x="103" y="2338"/>
                  </a:lnTo>
                  <a:lnTo>
                    <a:pt x="114" y="2281"/>
                  </a:lnTo>
                  <a:lnTo>
                    <a:pt x="124" y="2219"/>
                  </a:lnTo>
                  <a:lnTo>
                    <a:pt x="134" y="2146"/>
                  </a:lnTo>
                  <a:lnTo>
                    <a:pt x="145" y="2058"/>
                  </a:lnTo>
                  <a:lnTo>
                    <a:pt x="155" y="1970"/>
                  </a:lnTo>
                  <a:lnTo>
                    <a:pt x="166" y="1871"/>
                  </a:lnTo>
                  <a:lnTo>
                    <a:pt x="176" y="1762"/>
                  </a:lnTo>
                  <a:lnTo>
                    <a:pt x="186" y="1654"/>
                  </a:lnTo>
                  <a:lnTo>
                    <a:pt x="197" y="1534"/>
                  </a:lnTo>
                  <a:lnTo>
                    <a:pt x="207" y="1415"/>
                  </a:lnTo>
                  <a:lnTo>
                    <a:pt x="217" y="1296"/>
                  </a:lnTo>
                  <a:lnTo>
                    <a:pt x="228" y="1177"/>
                  </a:lnTo>
                  <a:lnTo>
                    <a:pt x="238" y="1052"/>
                  </a:lnTo>
                  <a:lnTo>
                    <a:pt x="249" y="933"/>
                  </a:lnTo>
                  <a:lnTo>
                    <a:pt x="259" y="819"/>
                  </a:lnTo>
                  <a:lnTo>
                    <a:pt x="269" y="705"/>
                  </a:lnTo>
                  <a:lnTo>
                    <a:pt x="280" y="596"/>
                  </a:lnTo>
                  <a:lnTo>
                    <a:pt x="290" y="492"/>
                  </a:lnTo>
                  <a:lnTo>
                    <a:pt x="300" y="399"/>
                  </a:lnTo>
                  <a:lnTo>
                    <a:pt x="311" y="316"/>
                  </a:lnTo>
                  <a:lnTo>
                    <a:pt x="321" y="238"/>
                  </a:lnTo>
                  <a:lnTo>
                    <a:pt x="331" y="171"/>
                  </a:lnTo>
                  <a:lnTo>
                    <a:pt x="342" y="114"/>
                  </a:lnTo>
                  <a:lnTo>
                    <a:pt x="352" y="67"/>
                  </a:lnTo>
                  <a:lnTo>
                    <a:pt x="363" y="31"/>
                  </a:lnTo>
                  <a:lnTo>
                    <a:pt x="373" y="1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4" y="15"/>
                  </a:lnTo>
                  <a:lnTo>
                    <a:pt x="414" y="41"/>
                  </a:lnTo>
                  <a:lnTo>
                    <a:pt x="425" y="78"/>
                  </a:lnTo>
                  <a:lnTo>
                    <a:pt x="435" y="124"/>
                  </a:lnTo>
                  <a:lnTo>
                    <a:pt x="445" y="187"/>
                  </a:lnTo>
                  <a:lnTo>
                    <a:pt x="456" y="254"/>
                  </a:lnTo>
                  <a:lnTo>
                    <a:pt x="466" y="337"/>
                  </a:lnTo>
                  <a:lnTo>
                    <a:pt x="477" y="425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51" name="Line 102"/>
          <p:cNvSpPr>
            <a:spLocks noChangeShapeType="1"/>
          </p:cNvSpPr>
          <p:nvPr/>
        </p:nvSpPr>
        <p:spPr bwMode="auto">
          <a:xfrm>
            <a:off x="7104063" y="1990275"/>
            <a:ext cx="401637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grpSp>
        <p:nvGrpSpPr>
          <p:cNvPr id="52" name="Group 89"/>
          <p:cNvGrpSpPr>
            <a:grpSpLocks/>
          </p:cNvGrpSpPr>
          <p:nvPr/>
        </p:nvGrpSpPr>
        <p:grpSpPr bwMode="auto">
          <a:xfrm>
            <a:off x="2244726" y="2342700"/>
            <a:ext cx="4927600" cy="180975"/>
            <a:chOff x="1231" y="1159"/>
            <a:chExt cx="3085" cy="2431"/>
          </a:xfrm>
        </p:grpSpPr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1231" y="1159"/>
              <a:ext cx="1301" cy="2431"/>
            </a:xfrm>
            <a:custGeom>
              <a:avLst/>
              <a:gdLst>
                <a:gd name="T0" fmla="*/ 16 w 1301"/>
                <a:gd name="T1" fmla="*/ 2177 h 2431"/>
                <a:gd name="T2" fmla="*/ 47 w 1301"/>
                <a:gd name="T3" fmla="*/ 2353 h 2431"/>
                <a:gd name="T4" fmla="*/ 78 w 1301"/>
                <a:gd name="T5" fmla="*/ 2431 h 2431"/>
                <a:gd name="T6" fmla="*/ 109 w 1301"/>
                <a:gd name="T7" fmla="*/ 2400 h 2431"/>
                <a:gd name="T8" fmla="*/ 140 w 1301"/>
                <a:gd name="T9" fmla="*/ 2260 h 2431"/>
                <a:gd name="T10" fmla="*/ 171 w 1301"/>
                <a:gd name="T11" fmla="*/ 2032 h 2431"/>
                <a:gd name="T12" fmla="*/ 203 w 1301"/>
                <a:gd name="T13" fmla="*/ 1726 h 2431"/>
                <a:gd name="T14" fmla="*/ 234 w 1301"/>
                <a:gd name="T15" fmla="*/ 1379 h 2431"/>
                <a:gd name="T16" fmla="*/ 265 w 1301"/>
                <a:gd name="T17" fmla="*/ 1016 h 2431"/>
                <a:gd name="T18" fmla="*/ 296 w 1301"/>
                <a:gd name="T19" fmla="*/ 669 h 2431"/>
                <a:gd name="T20" fmla="*/ 327 w 1301"/>
                <a:gd name="T21" fmla="*/ 373 h 2431"/>
                <a:gd name="T22" fmla="*/ 358 w 1301"/>
                <a:gd name="T23" fmla="*/ 150 h 2431"/>
                <a:gd name="T24" fmla="*/ 389 w 1301"/>
                <a:gd name="T25" fmla="*/ 21 h 2431"/>
                <a:gd name="T26" fmla="*/ 420 w 1301"/>
                <a:gd name="T27" fmla="*/ 5 h 2431"/>
                <a:gd name="T28" fmla="*/ 451 w 1301"/>
                <a:gd name="T29" fmla="*/ 93 h 2431"/>
                <a:gd name="T30" fmla="*/ 482 w 1301"/>
                <a:gd name="T31" fmla="*/ 280 h 2431"/>
                <a:gd name="T32" fmla="*/ 514 w 1301"/>
                <a:gd name="T33" fmla="*/ 555 h 2431"/>
                <a:gd name="T34" fmla="*/ 545 w 1301"/>
                <a:gd name="T35" fmla="*/ 886 h 2431"/>
                <a:gd name="T36" fmla="*/ 576 w 1301"/>
                <a:gd name="T37" fmla="*/ 1244 h 2431"/>
                <a:gd name="T38" fmla="*/ 607 w 1301"/>
                <a:gd name="T39" fmla="*/ 1602 h 2431"/>
                <a:gd name="T40" fmla="*/ 633 w 1301"/>
                <a:gd name="T41" fmla="*/ 1928 h 2431"/>
                <a:gd name="T42" fmla="*/ 664 w 1301"/>
                <a:gd name="T43" fmla="*/ 2188 h 2431"/>
                <a:gd name="T44" fmla="*/ 695 w 1301"/>
                <a:gd name="T45" fmla="*/ 2364 h 2431"/>
                <a:gd name="T46" fmla="*/ 726 w 1301"/>
                <a:gd name="T47" fmla="*/ 2431 h 2431"/>
                <a:gd name="T48" fmla="*/ 757 w 1301"/>
                <a:gd name="T49" fmla="*/ 2395 h 2431"/>
                <a:gd name="T50" fmla="*/ 788 w 1301"/>
                <a:gd name="T51" fmla="*/ 2250 h 2431"/>
                <a:gd name="T52" fmla="*/ 819 w 1301"/>
                <a:gd name="T53" fmla="*/ 2017 h 2431"/>
                <a:gd name="T54" fmla="*/ 850 w 1301"/>
                <a:gd name="T55" fmla="*/ 1711 h 2431"/>
                <a:gd name="T56" fmla="*/ 882 w 1301"/>
                <a:gd name="T57" fmla="*/ 1358 h 2431"/>
                <a:gd name="T58" fmla="*/ 913 w 1301"/>
                <a:gd name="T59" fmla="*/ 995 h 2431"/>
                <a:gd name="T60" fmla="*/ 944 w 1301"/>
                <a:gd name="T61" fmla="*/ 648 h 2431"/>
                <a:gd name="T62" fmla="*/ 975 w 1301"/>
                <a:gd name="T63" fmla="*/ 358 h 2431"/>
                <a:gd name="T64" fmla="*/ 1006 w 1301"/>
                <a:gd name="T65" fmla="*/ 140 h 2431"/>
                <a:gd name="T66" fmla="*/ 1037 w 1301"/>
                <a:gd name="T67" fmla="*/ 21 h 2431"/>
                <a:gd name="T68" fmla="*/ 1068 w 1301"/>
                <a:gd name="T69" fmla="*/ 5 h 2431"/>
                <a:gd name="T70" fmla="*/ 1099 w 1301"/>
                <a:gd name="T71" fmla="*/ 98 h 2431"/>
                <a:gd name="T72" fmla="*/ 1130 w 1301"/>
                <a:gd name="T73" fmla="*/ 295 h 2431"/>
                <a:gd name="T74" fmla="*/ 1161 w 1301"/>
                <a:gd name="T75" fmla="*/ 570 h 2431"/>
                <a:gd name="T76" fmla="*/ 1193 w 1301"/>
                <a:gd name="T77" fmla="*/ 902 h 2431"/>
                <a:gd name="T78" fmla="*/ 1224 w 1301"/>
                <a:gd name="T79" fmla="*/ 1265 h 2431"/>
                <a:gd name="T80" fmla="*/ 1250 w 1301"/>
                <a:gd name="T81" fmla="*/ 1623 h 2431"/>
                <a:gd name="T82" fmla="*/ 1281 w 1301"/>
                <a:gd name="T83" fmla="*/ 1944 h 24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301" h="2431">
                  <a:moveTo>
                    <a:pt x="0" y="2006"/>
                  </a:moveTo>
                  <a:lnTo>
                    <a:pt x="6" y="2094"/>
                  </a:lnTo>
                  <a:lnTo>
                    <a:pt x="16" y="2177"/>
                  </a:lnTo>
                  <a:lnTo>
                    <a:pt x="26" y="2245"/>
                  </a:lnTo>
                  <a:lnTo>
                    <a:pt x="37" y="2307"/>
                  </a:lnTo>
                  <a:lnTo>
                    <a:pt x="47" y="2353"/>
                  </a:lnTo>
                  <a:lnTo>
                    <a:pt x="57" y="2390"/>
                  </a:lnTo>
                  <a:lnTo>
                    <a:pt x="68" y="2416"/>
                  </a:lnTo>
                  <a:lnTo>
                    <a:pt x="78" y="2431"/>
                  </a:lnTo>
                  <a:lnTo>
                    <a:pt x="88" y="2431"/>
                  </a:lnTo>
                  <a:lnTo>
                    <a:pt x="99" y="2421"/>
                  </a:lnTo>
                  <a:lnTo>
                    <a:pt x="109" y="2400"/>
                  </a:lnTo>
                  <a:lnTo>
                    <a:pt x="120" y="2364"/>
                  </a:lnTo>
                  <a:lnTo>
                    <a:pt x="130" y="2317"/>
                  </a:lnTo>
                  <a:lnTo>
                    <a:pt x="140" y="2260"/>
                  </a:lnTo>
                  <a:lnTo>
                    <a:pt x="151" y="2193"/>
                  </a:lnTo>
                  <a:lnTo>
                    <a:pt x="161" y="2115"/>
                  </a:lnTo>
                  <a:lnTo>
                    <a:pt x="171" y="2032"/>
                  </a:lnTo>
                  <a:lnTo>
                    <a:pt x="182" y="1939"/>
                  </a:lnTo>
                  <a:lnTo>
                    <a:pt x="192" y="1835"/>
                  </a:lnTo>
                  <a:lnTo>
                    <a:pt x="203" y="1726"/>
                  </a:lnTo>
                  <a:lnTo>
                    <a:pt x="213" y="1612"/>
                  </a:lnTo>
                  <a:lnTo>
                    <a:pt x="223" y="1498"/>
                  </a:lnTo>
                  <a:lnTo>
                    <a:pt x="234" y="1379"/>
                  </a:lnTo>
                  <a:lnTo>
                    <a:pt x="244" y="1254"/>
                  </a:lnTo>
                  <a:lnTo>
                    <a:pt x="254" y="1135"/>
                  </a:lnTo>
                  <a:lnTo>
                    <a:pt x="265" y="1016"/>
                  </a:lnTo>
                  <a:lnTo>
                    <a:pt x="275" y="897"/>
                  </a:lnTo>
                  <a:lnTo>
                    <a:pt x="285" y="778"/>
                  </a:lnTo>
                  <a:lnTo>
                    <a:pt x="296" y="669"/>
                  </a:lnTo>
                  <a:lnTo>
                    <a:pt x="306" y="560"/>
                  </a:lnTo>
                  <a:lnTo>
                    <a:pt x="317" y="461"/>
                  </a:lnTo>
                  <a:lnTo>
                    <a:pt x="327" y="373"/>
                  </a:lnTo>
                  <a:lnTo>
                    <a:pt x="337" y="285"/>
                  </a:lnTo>
                  <a:lnTo>
                    <a:pt x="348" y="212"/>
                  </a:lnTo>
                  <a:lnTo>
                    <a:pt x="358" y="150"/>
                  </a:lnTo>
                  <a:lnTo>
                    <a:pt x="368" y="93"/>
                  </a:lnTo>
                  <a:lnTo>
                    <a:pt x="379" y="52"/>
                  </a:lnTo>
                  <a:lnTo>
                    <a:pt x="389" y="21"/>
                  </a:lnTo>
                  <a:lnTo>
                    <a:pt x="399" y="5"/>
                  </a:lnTo>
                  <a:lnTo>
                    <a:pt x="410" y="0"/>
                  </a:lnTo>
                  <a:lnTo>
                    <a:pt x="420" y="5"/>
                  </a:lnTo>
                  <a:lnTo>
                    <a:pt x="431" y="21"/>
                  </a:lnTo>
                  <a:lnTo>
                    <a:pt x="441" y="52"/>
                  </a:lnTo>
                  <a:lnTo>
                    <a:pt x="451" y="93"/>
                  </a:lnTo>
                  <a:lnTo>
                    <a:pt x="462" y="145"/>
                  </a:lnTo>
                  <a:lnTo>
                    <a:pt x="472" y="207"/>
                  </a:lnTo>
                  <a:lnTo>
                    <a:pt x="482" y="280"/>
                  </a:lnTo>
                  <a:lnTo>
                    <a:pt x="493" y="363"/>
                  </a:lnTo>
                  <a:lnTo>
                    <a:pt x="503" y="456"/>
                  </a:lnTo>
                  <a:lnTo>
                    <a:pt x="514" y="555"/>
                  </a:lnTo>
                  <a:lnTo>
                    <a:pt x="524" y="658"/>
                  </a:lnTo>
                  <a:lnTo>
                    <a:pt x="534" y="767"/>
                  </a:lnTo>
                  <a:lnTo>
                    <a:pt x="545" y="886"/>
                  </a:lnTo>
                  <a:lnTo>
                    <a:pt x="555" y="1006"/>
                  </a:lnTo>
                  <a:lnTo>
                    <a:pt x="565" y="1125"/>
                  </a:lnTo>
                  <a:lnTo>
                    <a:pt x="576" y="1244"/>
                  </a:lnTo>
                  <a:lnTo>
                    <a:pt x="586" y="1368"/>
                  </a:lnTo>
                  <a:lnTo>
                    <a:pt x="596" y="1488"/>
                  </a:lnTo>
                  <a:lnTo>
                    <a:pt x="607" y="1602"/>
                  </a:lnTo>
                  <a:lnTo>
                    <a:pt x="617" y="1716"/>
                  </a:lnTo>
                  <a:lnTo>
                    <a:pt x="622" y="1825"/>
                  </a:lnTo>
                  <a:lnTo>
                    <a:pt x="633" y="1928"/>
                  </a:lnTo>
                  <a:lnTo>
                    <a:pt x="643" y="2022"/>
                  </a:lnTo>
                  <a:lnTo>
                    <a:pt x="653" y="2110"/>
                  </a:lnTo>
                  <a:lnTo>
                    <a:pt x="664" y="2188"/>
                  </a:lnTo>
                  <a:lnTo>
                    <a:pt x="674" y="2255"/>
                  </a:lnTo>
                  <a:lnTo>
                    <a:pt x="685" y="2317"/>
                  </a:lnTo>
                  <a:lnTo>
                    <a:pt x="695" y="2364"/>
                  </a:lnTo>
                  <a:lnTo>
                    <a:pt x="705" y="2395"/>
                  </a:lnTo>
                  <a:lnTo>
                    <a:pt x="716" y="2421"/>
                  </a:lnTo>
                  <a:lnTo>
                    <a:pt x="726" y="2431"/>
                  </a:lnTo>
                  <a:lnTo>
                    <a:pt x="736" y="2431"/>
                  </a:lnTo>
                  <a:lnTo>
                    <a:pt x="747" y="2421"/>
                  </a:lnTo>
                  <a:lnTo>
                    <a:pt x="757" y="2395"/>
                  </a:lnTo>
                  <a:lnTo>
                    <a:pt x="768" y="2359"/>
                  </a:lnTo>
                  <a:lnTo>
                    <a:pt x="778" y="2312"/>
                  </a:lnTo>
                  <a:lnTo>
                    <a:pt x="788" y="2250"/>
                  </a:lnTo>
                  <a:lnTo>
                    <a:pt x="799" y="2182"/>
                  </a:lnTo>
                  <a:lnTo>
                    <a:pt x="809" y="2105"/>
                  </a:lnTo>
                  <a:lnTo>
                    <a:pt x="819" y="2017"/>
                  </a:lnTo>
                  <a:lnTo>
                    <a:pt x="830" y="1918"/>
                  </a:lnTo>
                  <a:lnTo>
                    <a:pt x="840" y="1820"/>
                  </a:lnTo>
                  <a:lnTo>
                    <a:pt x="850" y="1711"/>
                  </a:lnTo>
                  <a:lnTo>
                    <a:pt x="861" y="1597"/>
                  </a:lnTo>
                  <a:lnTo>
                    <a:pt x="871" y="1477"/>
                  </a:lnTo>
                  <a:lnTo>
                    <a:pt x="882" y="1358"/>
                  </a:lnTo>
                  <a:lnTo>
                    <a:pt x="892" y="1234"/>
                  </a:lnTo>
                  <a:lnTo>
                    <a:pt x="902" y="1114"/>
                  </a:lnTo>
                  <a:lnTo>
                    <a:pt x="913" y="995"/>
                  </a:lnTo>
                  <a:lnTo>
                    <a:pt x="923" y="876"/>
                  </a:lnTo>
                  <a:lnTo>
                    <a:pt x="933" y="762"/>
                  </a:lnTo>
                  <a:lnTo>
                    <a:pt x="944" y="648"/>
                  </a:lnTo>
                  <a:lnTo>
                    <a:pt x="954" y="544"/>
                  </a:lnTo>
                  <a:lnTo>
                    <a:pt x="965" y="446"/>
                  </a:lnTo>
                  <a:lnTo>
                    <a:pt x="975" y="358"/>
                  </a:lnTo>
                  <a:lnTo>
                    <a:pt x="985" y="275"/>
                  </a:lnTo>
                  <a:lnTo>
                    <a:pt x="996" y="202"/>
                  </a:lnTo>
                  <a:lnTo>
                    <a:pt x="1006" y="140"/>
                  </a:lnTo>
                  <a:lnTo>
                    <a:pt x="1016" y="88"/>
                  </a:lnTo>
                  <a:lnTo>
                    <a:pt x="1027" y="47"/>
                  </a:lnTo>
                  <a:lnTo>
                    <a:pt x="1037" y="21"/>
                  </a:lnTo>
                  <a:lnTo>
                    <a:pt x="1047" y="0"/>
                  </a:lnTo>
                  <a:lnTo>
                    <a:pt x="1058" y="0"/>
                  </a:lnTo>
                  <a:lnTo>
                    <a:pt x="1068" y="5"/>
                  </a:lnTo>
                  <a:lnTo>
                    <a:pt x="1079" y="26"/>
                  </a:lnTo>
                  <a:lnTo>
                    <a:pt x="1089" y="57"/>
                  </a:lnTo>
                  <a:lnTo>
                    <a:pt x="1099" y="98"/>
                  </a:lnTo>
                  <a:lnTo>
                    <a:pt x="1110" y="155"/>
                  </a:lnTo>
                  <a:lnTo>
                    <a:pt x="1120" y="218"/>
                  </a:lnTo>
                  <a:lnTo>
                    <a:pt x="1130" y="295"/>
                  </a:lnTo>
                  <a:lnTo>
                    <a:pt x="1141" y="378"/>
                  </a:lnTo>
                  <a:lnTo>
                    <a:pt x="1151" y="472"/>
                  </a:lnTo>
                  <a:lnTo>
                    <a:pt x="1161" y="570"/>
                  </a:lnTo>
                  <a:lnTo>
                    <a:pt x="1172" y="679"/>
                  </a:lnTo>
                  <a:lnTo>
                    <a:pt x="1182" y="788"/>
                  </a:lnTo>
                  <a:lnTo>
                    <a:pt x="1193" y="902"/>
                  </a:lnTo>
                  <a:lnTo>
                    <a:pt x="1203" y="1021"/>
                  </a:lnTo>
                  <a:lnTo>
                    <a:pt x="1213" y="1146"/>
                  </a:lnTo>
                  <a:lnTo>
                    <a:pt x="1224" y="1265"/>
                  </a:lnTo>
                  <a:lnTo>
                    <a:pt x="1234" y="1389"/>
                  </a:lnTo>
                  <a:lnTo>
                    <a:pt x="1239" y="1508"/>
                  </a:lnTo>
                  <a:lnTo>
                    <a:pt x="1250" y="1623"/>
                  </a:lnTo>
                  <a:lnTo>
                    <a:pt x="1260" y="1737"/>
                  </a:lnTo>
                  <a:lnTo>
                    <a:pt x="1270" y="1845"/>
                  </a:lnTo>
                  <a:lnTo>
                    <a:pt x="1281" y="1944"/>
                  </a:lnTo>
                  <a:lnTo>
                    <a:pt x="1291" y="2037"/>
                  </a:lnTo>
                  <a:lnTo>
                    <a:pt x="1301" y="2125"/>
                  </a:lnTo>
                </a:path>
              </a:pathLst>
            </a:custGeom>
            <a:noFill/>
            <a:ln w="1587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2532" y="1159"/>
              <a:ext cx="1307" cy="2431"/>
            </a:xfrm>
            <a:custGeom>
              <a:avLst/>
              <a:gdLst>
                <a:gd name="T0" fmla="*/ 21 w 1307"/>
                <a:gd name="T1" fmla="*/ 2265 h 2431"/>
                <a:gd name="T2" fmla="*/ 52 w 1307"/>
                <a:gd name="T3" fmla="*/ 2400 h 2431"/>
                <a:gd name="T4" fmla="*/ 83 w 1307"/>
                <a:gd name="T5" fmla="*/ 2431 h 2431"/>
                <a:gd name="T6" fmla="*/ 114 w 1307"/>
                <a:gd name="T7" fmla="*/ 2353 h 2431"/>
                <a:gd name="T8" fmla="*/ 146 w 1307"/>
                <a:gd name="T9" fmla="*/ 2172 h 2431"/>
                <a:gd name="T10" fmla="*/ 177 w 1307"/>
                <a:gd name="T11" fmla="*/ 1902 h 2431"/>
                <a:gd name="T12" fmla="*/ 208 w 1307"/>
                <a:gd name="T13" fmla="*/ 1576 h 2431"/>
                <a:gd name="T14" fmla="*/ 239 w 1307"/>
                <a:gd name="T15" fmla="*/ 1218 h 2431"/>
                <a:gd name="T16" fmla="*/ 270 w 1307"/>
                <a:gd name="T17" fmla="*/ 855 h 2431"/>
                <a:gd name="T18" fmla="*/ 301 w 1307"/>
                <a:gd name="T19" fmla="*/ 529 h 2431"/>
                <a:gd name="T20" fmla="*/ 332 w 1307"/>
                <a:gd name="T21" fmla="*/ 259 h 2431"/>
                <a:gd name="T22" fmla="*/ 363 w 1307"/>
                <a:gd name="T23" fmla="*/ 78 h 2431"/>
                <a:gd name="T24" fmla="*/ 394 w 1307"/>
                <a:gd name="T25" fmla="*/ 0 h 2431"/>
                <a:gd name="T26" fmla="*/ 425 w 1307"/>
                <a:gd name="T27" fmla="*/ 31 h 2431"/>
                <a:gd name="T28" fmla="*/ 457 w 1307"/>
                <a:gd name="T29" fmla="*/ 166 h 2431"/>
                <a:gd name="T30" fmla="*/ 488 w 1307"/>
                <a:gd name="T31" fmla="*/ 394 h 2431"/>
                <a:gd name="T32" fmla="*/ 519 w 1307"/>
                <a:gd name="T33" fmla="*/ 695 h 2431"/>
                <a:gd name="T34" fmla="*/ 550 w 1307"/>
                <a:gd name="T35" fmla="*/ 1042 h 2431"/>
                <a:gd name="T36" fmla="*/ 576 w 1307"/>
                <a:gd name="T37" fmla="*/ 1410 h 2431"/>
                <a:gd name="T38" fmla="*/ 607 w 1307"/>
                <a:gd name="T39" fmla="*/ 1752 h 2431"/>
                <a:gd name="T40" fmla="*/ 638 w 1307"/>
                <a:gd name="T41" fmla="*/ 2053 h 2431"/>
                <a:gd name="T42" fmla="*/ 669 w 1307"/>
                <a:gd name="T43" fmla="*/ 2276 h 2431"/>
                <a:gd name="T44" fmla="*/ 700 w 1307"/>
                <a:gd name="T45" fmla="*/ 2405 h 2431"/>
                <a:gd name="T46" fmla="*/ 731 w 1307"/>
                <a:gd name="T47" fmla="*/ 2431 h 2431"/>
                <a:gd name="T48" fmla="*/ 762 w 1307"/>
                <a:gd name="T49" fmla="*/ 2343 h 2431"/>
                <a:gd name="T50" fmla="*/ 794 w 1307"/>
                <a:gd name="T51" fmla="*/ 2156 h 2431"/>
                <a:gd name="T52" fmla="*/ 825 w 1307"/>
                <a:gd name="T53" fmla="*/ 1887 h 2431"/>
                <a:gd name="T54" fmla="*/ 856 w 1307"/>
                <a:gd name="T55" fmla="*/ 1555 h 2431"/>
                <a:gd name="T56" fmla="*/ 887 w 1307"/>
                <a:gd name="T57" fmla="*/ 1197 h 2431"/>
                <a:gd name="T58" fmla="*/ 918 w 1307"/>
                <a:gd name="T59" fmla="*/ 835 h 2431"/>
                <a:gd name="T60" fmla="*/ 949 w 1307"/>
                <a:gd name="T61" fmla="*/ 513 h 2431"/>
                <a:gd name="T62" fmla="*/ 980 w 1307"/>
                <a:gd name="T63" fmla="*/ 249 h 2431"/>
                <a:gd name="T64" fmla="*/ 1011 w 1307"/>
                <a:gd name="T65" fmla="*/ 72 h 2431"/>
                <a:gd name="T66" fmla="*/ 1042 w 1307"/>
                <a:gd name="T67" fmla="*/ 0 h 2431"/>
                <a:gd name="T68" fmla="*/ 1073 w 1307"/>
                <a:gd name="T69" fmla="*/ 36 h 2431"/>
                <a:gd name="T70" fmla="*/ 1105 w 1307"/>
                <a:gd name="T71" fmla="*/ 176 h 2431"/>
                <a:gd name="T72" fmla="*/ 1136 w 1307"/>
                <a:gd name="T73" fmla="*/ 409 h 2431"/>
                <a:gd name="T74" fmla="*/ 1167 w 1307"/>
                <a:gd name="T75" fmla="*/ 715 h 2431"/>
                <a:gd name="T76" fmla="*/ 1193 w 1307"/>
                <a:gd name="T77" fmla="*/ 1063 h 2431"/>
                <a:gd name="T78" fmla="*/ 1224 w 1307"/>
                <a:gd name="T79" fmla="*/ 1426 h 2431"/>
                <a:gd name="T80" fmla="*/ 1255 w 1307"/>
                <a:gd name="T81" fmla="*/ 1773 h 2431"/>
                <a:gd name="T82" fmla="*/ 1286 w 1307"/>
                <a:gd name="T83" fmla="*/ 2068 h 24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307" h="2431">
                  <a:moveTo>
                    <a:pt x="0" y="2125"/>
                  </a:moveTo>
                  <a:lnTo>
                    <a:pt x="11" y="2198"/>
                  </a:lnTo>
                  <a:lnTo>
                    <a:pt x="21" y="2265"/>
                  </a:lnTo>
                  <a:lnTo>
                    <a:pt x="32" y="2322"/>
                  </a:lnTo>
                  <a:lnTo>
                    <a:pt x="42" y="2369"/>
                  </a:lnTo>
                  <a:lnTo>
                    <a:pt x="52" y="2400"/>
                  </a:lnTo>
                  <a:lnTo>
                    <a:pt x="63" y="2426"/>
                  </a:lnTo>
                  <a:lnTo>
                    <a:pt x="73" y="2431"/>
                  </a:lnTo>
                  <a:lnTo>
                    <a:pt x="83" y="2431"/>
                  </a:lnTo>
                  <a:lnTo>
                    <a:pt x="94" y="2416"/>
                  </a:lnTo>
                  <a:lnTo>
                    <a:pt x="104" y="2390"/>
                  </a:lnTo>
                  <a:lnTo>
                    <a:pt x="114" y="2353"/>
                  </a:lnTo>
                  <a:lnTo>
                    <a:pt x="125" y="2302"/>
                  </a:lnTo>
                  <a:lnTo>
                    <a:pt x="135" y="2239"/>
                  </a:lnTo>
                  <a:lnTo>
                    <a:pt x="146" y="2172"/>
                  </a:lnTo>
                  <a:lnTo>
                    <a:pt x="156" y="2089"/>
                  </a:lnTo>
                  <a:lnTo>
                    <a:pt x="166" y="2001"/>
                  </a:lnTo>
                  <a:lnTo>
                    <a:pt x="177" y="1902"/>
                  </a:lnTo>
                  <a:lnTo>
                    <a:pt x="187" y="1799"/>
                  </a:lnTo>
                  <a:lnTo>
                    <a:pt x="197" y="1690"/>
                  </a:lnTo>
                  <a:lnTo>
                    <a:pt x="208" y="1576"/>
                  </a:lnTo>
                  <a:lnTo>
                    <a:pt x="218" y="1457"/>
                  </a:lnTo>
                  <a:lnTo>
                    <a:pt x="229" y="1337"/>
                  </a:lnTo>
                  <a:lnTo>
                    <a:pt x="239" y="1218"/>
                  </a:lnTo>
                  <a:lnTo>
                    <a:pt x="249" y="1094"/>
                  </a:lnTo>
                  <a:lnTo>
                    <a:pt x="260" y="975"/>
                  </a:lnTo>
                  <a:lnTo>
                    <a:pt x="270" y="855"/>
                  </a:lnTo>
                  <a:lnTo>
                    <a:pt x="280" y="741"/>
                  </a:lnTo>
                  <a:lnTo>
                    <a:pt x="291" y="632"/>
                  </a:lnTo>
                  <a:lnTo>
                    <a:pt x="301" y="529"/>
                  </a:lnTo>
                  <a:lnTo>
                    <a:pt x="311" y="430"/>
                  </a:lnTo>
                  <a:lnTo>
                    <a:pt x="322" y="342"/>
                  </a:lnTo>
                  <a:lnTo>
                    <a:pt x="332" y="259"/>
                  </a:lnTo>
                  <a:lnTo>
                    <a:pt x="343" y="192"/>
                  </a:lnTo>
                  <a:lnTo>
                    <a:pt x="353" y="130"/>
                  </a:lnTo>
                  <a:lnTo>
                    <a:pt x="363" y="78"/>
                  </a:lnTo>
                  <a:lnTo>
                    <a:pt x="374" y="41"/>
                  </a:lnTo>
                  <a:lnTo>
                    <a:pt x="384" y="15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5" y="5"/>
                  </a:lnTo>
                  <a:lnTo>
                    <a:pt x="425" y="31"/>
                  </a:lnTo>
                  <a:lnTo>
                    <a:pt x="436" y="62"/>
                  </a:lnTo>
                  <a:lnTo>
                    <a:pt x="446" y="109"/>
                  </a:lnTo>
                  <a:lnTo>
                    <a:pt x="457" y="166"/>
                  </a:lnTo>
                  <a:lnTo>
                    <a:pt x="467" y="233"/>
                  </a:lnTo>
                  <a:lnTo>
                    <a:pt x="477" y="306"/>
                  </a:lnTo>
                  <a:lnTo>
                    <a:pt x="488" y="394"/>
                  </a:lnTo>
                  <a:lnTo>
                    <a:pt x="498" y="487"/>
                  </a:lnTo>
                  <a:lnTo>
                    <a:pt x="508" y="586"/>
                  </a:lnTo>
                  <a:lnTo>
                    <a:pt x="519" y="695"/>
                  </a:lnTo>
                  <a:lnTo>
                    <a:pt x="529" y="809"/>
                  </a:lnTo>
                  <a:lnTo>
                    <a:pt x="540" y="923"/>
                  </a:lnTo>
                  <a:lnTo>
                    <a:pt x="550" y="1042"/>
                  </a:lnTo>
                  <a:lnTo>
                    <a:pt x="555" y="1166"/>
                  </a:lnTo>
                  <a:lnTo>
                    <a:pt x="565" y="1286"/>
                  </a:lnTo>
                  <a:lnTo>
                    <a:pt x="576" y="1410"/>
                  </a:lnTo>
                  <a:lnTo>
                    <a:pt x="586" y="1529"/>
                  </a:lnTo>
                  <a:lnTo>
                    <a:pt x="597" y="1643"/>
                  </a:lnTo>
                  <a:lnTo>
                    <a:pt x="607" y="1752"/>
                  </a:lnTo>
                  <a:lnTo>
                    <a:pt x="617" y="1861"/>
                  </a:lnTo>
                  <a:lnTo>
                    <a:pt x="628" y="1959"/>
                  </a:lnTo>
                  <a:lnTo>
                    <a:pt x="638" y="2053"/>
                  </a:lnTo>
                  <a:lnTo>
                    <a:pt x="648" y="2136"/>
                  </a:lnTo>
                  <a:lnTo>
                    <a:pt x="659" y="2213"/>
                  </a:lnTo>
                  <a:lnTo>
                    <a:pt x="669" y="2276"/>
                  </a:lnTo>
                  <a:lnTo>
                    <a:pt x="679" y="2333"/>
                  </a:lnTo>
                  <a:lnTo>
                    <a:pt x="690" y="2374"/>
                  </a:lnTo>
                  <a:lnTo>
                    <a:pt x="700" y="2405"/>
                  </a:lnTo>
                  <a:lnTo>
                    <a:pt x="711" y="2426"/>
                  </a:lnTo>
                  <a:lnTo>
                    <a:pt x="721" y="2431"/>
                  </a:lnTo>
                  <a:lnTo>
                    <a:pt x="731" y="2431"/>
                  </a:lnTo>
                  <a:lnTo>
                    <a:pt x="742" y="2410"/>
                  </a:lnTo>
                  <a:lnTo>
                    <a:pt x="752" y="2385"/>
                  </a:lnTo>
                  <a:lnTo>
                    <a:pt x="762" y="2343"/>
                  </a:lnTo>
                  <a:lnTo>
                    <a:pt x="773" y="2291"/>
                  </a:lnTo>
                  <a:lnTo>
                    <a:pt x="783" y="2229"/>
                  </a:lnTo>
                  <a:lnTo>
                    <a:pt x="794" y="2156"/>
                  </a:lnTo>
                  <a:lnTo>
                    <a:pt x="804" y="2074"/>
                  </a:lnTo>
                  <a:lnTo>
                    <a:pt x="814" y="1985"/>
                  </a:lnTo>
                  <a:lnTo>
                    <a:pt x="825" y="1887"/>
                  </a:lnTo>
                  <a:lnTo>
                    <a:pt x="835" y="1783"/>
                  </a:lnTo>
                  <a:lnTo>
                    <a:pt x="845" y="1669"/>
                  </a:lnTo>
                  <a:lnTo>
                    <a:pt x="856" y="1555"/>
                  </a:lnTo>
                  <a:lnTo>
                    <a:pt x="866" y="1436"/>
                  </a:lnTo>
                  <a:lnTo>
                    <a:pt x="876" y="1317"/>
                  </a:lnTo>
                  <a:lnTo>
                    <a:pt x="887" y="1197"/>
                  </a:lnTo>
                  <a:lnTo>
                    <a:pt x="897" y="1073"/>
                  </a:lnTo>
                  <a:lnTo>
                    <a:pt x="908" y="954"/>
                  </a:lnTo>
                  <a:lnTo>
                    <a:pt x="918" y="835"/>
                  </a:lnTo>
                  <a:lnTo>
                    <a:pt x="928" y="720"/>
                  </a:lnTo>
                  <a:lnTo>
                    <a:pt x="939" y="612"/>
                  </a:lnTo>
                  <a:lnTo>
                    <a:pt x="949" y="513"/>
                  </a:lnTo>
                  <a:lnTo>
                    <a:pt x="959" y="415"/>
                  </a:lnTo>
                  <a:lnTo>
                    <a:pt x="970" y="327"/>
                  </a:lnTo>
                  <a:lnTo>
                    <a:pt x="980" y="249"/>
                  </a:lnTo>
                  <a:lnTo>
                    <a:pt x="991" y="181"/>
                  </a:lnTo>
                  <a:lnTo>
                    <a:pt x="1001" y="119"/>
                  </a:lnTo>
                  <a:lnTo>
                    <a:pt x="1011" y="72"/>
                  </a:lnTo>
                  <a:lnTo>
                    <a:pt x="1022" y="36"/>
                  </a:lnTo>
                  <a:lnTo>
                    <a:pt x="1032" y="10"/>
                  </a:lnTo>
                  <a:lnTo>
                    <a:pt x="1042" y="0"/>
                  </a:lnTo>
                  <a:lnTo>
                    <a:pt x="1053" y="0"/>
                  </a:lnTo>
                  <a:lnTo>
                    <a:pt x="1063" y="10"/>
                  </a:lnTo>
                  <a:lnTo>
                    <a:pt x="1073" y="36"/>
                  </a:lnTo>
                  <a:lnTo>
                    <a:pt x="1084" y="67"/>
                  </a:lnTo>
                  <a:lnTo>
                    <a:pt x="1094" y="114"/>
                  </a:lnTo>
                  <a:lnTo>
                    <a:pt x="1105" y="176"/>
                  </a:lnTo>
                  <a:lnTo>
                    <a:pt x="1115" y="244"/>
                  </a:lnTo>
                  <a:lnTo>
                    <a:pt x="1125" y="321"/>
                  </a:lnTo>
                  <a:lnTo>
                    <a:pt x="1136" y="409"/>
                  </a:lnTo>
                  <a:lnTo>
                    <a:pt x="1146" y="503"/>
                  </a:lnTo>
                  <a:lnTo>
                    <a:pt x="1156" y="606"/>
                  </a:lnTo>
                  <a:lnTo>
                    <a:pt x="1167" y="715"/>
                  </a:lnTo>
                  <a:lnTo>
                    <a:pt x="1172" y="829"/>
                  </a:lnTo>
                  <a:lnTo>
                    <a:pt x="1182" y="943"/>
                  </a:lnTo>
                  <a:lnTo>
                    <a:pt x="1193" y="1063"/>
                  </a:lnTo>
                  <a:lnTo>
                    <a:pt x="1203" y="1187"/>
                  </a:lnTo>
                  <a:lnTo>
                    <a:pt x="1213" y="1306"/>
                  </a:lnTo>
                  <a:lnTo>
                    <a:pt x="1224" y="1426"/>
                  </a:lnTo>
                  <a:lnTo>
                    <a:pt x="1234" y="1545"/>
                  </a:lnTo>
                  <a:lnTo>
                    <a:pt x="1245" y="1664"/>
                  </a:lnTo>
                  <a:lnTo>
                    <a:pt x="1255" y="1773"/>
                  </a:lnTo>
                  <a:lnTo>
                    <a:pt x="1265" y="1877"/>
                  </a:lnTo>
                  <a:lnTo>
                    <a:pt x="1276" y="1975"/>
                  </a:lnTo>
                  <a:lnTo>
                    <a:pt x="1286" y="2068"/>
                  </a:lnTo>
                  <a:lnTo>
                    <a:pt x="1296" y="2151"/>
                  </a:lnTo>
                  <a:lnTo>
                    <a:pt x="1307" y="2224"/>
                  </a:lnTo>
                </a:path>
              </a:pathLst>
            </a:custGeom>
            <a:noFill/>
            <a:ln w="1587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3839" y="1159"/>
              <a:ext cx="477" cy="2431"/>
            </a:xfrm>
            <a:custGeom>
              <a:avLst/>
              <a:gdLst>
                <a:gd name="T0" fmla="*/ 0 w 477"/>
                <a:gd name="T1" fmla="*/ 2224 h 2431"/>
                <a:gd name="T2" fmla="*/ 10 w 477"/>
                <a:gd name="T3" fmla="*/ 2286 h 2431"/>
                <a:gd name="T4" fmla="*/ 20 w 477"/>
                <a:gd name="T5" fmla="*/ 2338 h 2431"/>
                <a:gd name="T6" fmla="*/ 31 w 477"/>
                <a:gd name="T7" fmla="*/ 2379 h 2431"/>
                <a:gd name="T8" fmla="*/ 41 w 477"/>
                <a:gd name="T9" fmla="*/ 2410 h 2431"/>
                <a:gd name="T10" fmla="*/ 52 w 477"/>
                <a:gd name="T11" fmla="*/ 2426 h 2431"/>
                <a:gd name="T12" fmla="*/ 62 w 477"/>
                <a:gd name="T13" fmla="*/ 2431 h 2431"/>
                <a:gd name="T14" fmla="*/ 72 w 477"/>
                <a:gd name="T15" fmla="*/ 2426 h 2431"/>
                <a:gd name="T16" fmla="*/ 83 w 477"/>
                <a:gd name="T17" fmla="*/ 2410 h 2431"/>
                <a:gd name="T18" fmla="*/ 93 w 477"/>
                <a:gd name="T19" fmla="*/ 2379 h 2431"/>
                <a:gd name="T20" fmla="*/ 103 w 477"/>
                <a:gd name="T21" fmla="*/ 2338 h 2431"/>
                <a:gd name="T22" fmla="*/ 114 w 477"/>
                <a:gd name="T23" fmla="*/ 2281 h 2431"/>
                <a:gd name="T24" fmla="*/ 124 w 477"/>
                <a:gd name="T25" fmla="*/ 2219 h 2431"/>
                <a:gd name="T26" fmla="*/ 134 w 477"/>
                <a:gd name="T27" fmla="*/ 2146 h 2431"/>
                <a:gd name="T28" fmla="*/ 145 w 477"/>
                <a:gd name="T29" fmla="*/ 2058 h 2431"/>
                <a:gd name="T30" fmla="*/ 155 w 477"/>
                <a:gd name="T31" fmla="*/ 1970 h 2431"/>
                <a:gd name="T32" fmla="*/ 166 w 477"/>
                <a:gd name="T33" fmla="*/ 1871 h 2431"/>
                <a:gd name="T34" fmla="*/ 176 w 477"/>
                <a:gd name="T35" fmla="*/ 1762 h 2431"/>
                <a:gd name="T36" fmla="*/ 186 w 477"/>
                <a:gd name="T37" fmla="*/ 1654 h 2431"/>
                <a:gd name="T38" fmla="*/ 197 w 477"/>
                <a:gd name="T39" fmla="*/ 1534 h 2431"/>
                <a:gd name="T40" fmla="*/ 207 w 477"/>
                <a:gd name="T41" fmla="*/ 1415 h 2431"/>
                <a:gd name="T42" fmla="*/ 217 w 477"/>
                <a:gd name="T43" fmla="*/ 1296 h 2431"/>
                <a:gd name="T44" fmla="*/ 228 w 477"/>
                <a:gd name="T45" fmla="*/ 1177 h 2431"/>
                <a:gd name="T46" fmla="*/ 238 w 477"/>
                <a:gd name="T47" fmla="*/ 1052 h 2431"/>
                <a:gd name="T48" fmla="*/ 249 w 477"/>
                <a:gd name="T49" fmla="*/ 933 h 2431"/>
                <a:gd name="T50" fmla="*/ 259 w 477"/>
                <a:gd name="T51" fmla="*/ 819 h 2431"/>
                <a:gd name="T52" fmla="*/ 269 w 477"/>
                <a:gd name="T53" fmla="*/ 705 h 2431"/>
                <a:gd name="T54" fmla="*/ 280 w 477"/>
                <a:gd name="T55" fmla="*/ 596 h 2431"/>
                <a:gd name="T56" fmla="*/ 290 w 477"/>
                <a:gd name="T57" fmla="*/ 492 h 2431"/>
                <a:gd name="T58" fmla="*/ 300 w 477"/>
                <a:gd name="T59" fmla="*/ 399 h 2431"/>
                <a:gd name="T60" fmla="*/ 311 w 477"/>
                <a:gd name="T61" fmla="*/ 316 h 2431"/>
                <a:gd name="T62" fmla="*/ 321 w 477"/>
                <a:gd name="T63" fmla="*/ 238 h 2431"/>
                <a:gd name="T64" fmla="*/ 331 w 477"/>
                <a:gd name="T65" fmla="*/ 171 h 2431"/>
                <a:gd name="T66" fmla="*/ 342 w 477"/>
                <a:gd name="T67" fmla="*/ 114 h 2431"/>
                <a:gd name="T68" fmla="*/ 352 w 477"/>
                <a:gd name="T69" fmla="*/ 67 h 2431"/>
                <a:gd name="T70" fmla="*/ 363 w 477"/>
                <a:gd name="T71" fmla="*/ 31 h 2431"/>
                <a:gd name="T72" fmla="*/ 373 w 477"/>
                <a:gd name="T73" fmla="*/ 10 h 2431"/>
                <a:gd name="T74" fmla="*/ 383 w 477"/>
                <a:gd name="T75" fmla="*/ 0 h 2431"/>
                <a:gd name="T76" fmla="*/ 394 w 477"/>
                <a:gd name="T77" fmla="*/ 0 h 2431"/>
                <a:gd name="T78" fmla="*/ 404 w 477"/>
                <a:gd name="T79" fmla="*/ 15 h 2431"/>
                <a:gd name="T80" fmla="*/ 414 w 477"/>
                <a:gd name="T81" fmla="*/ 41 h 2431"/>
                <a:gd name="T82" fmla="*/ 425 w 477"/>
                <a:gd name="T83" fmla="*/ 78 h 2431"/>
                <a:gd name="T84" fmla="*/ 435 w 477"/>
                <a:gd name="T85" fmla="*/ 124 h 2431"/>
                <a:gd name="T86" fmla="*/ 445 w 477"/>
                <a:gd name="T87" fmla="*/ 187 h 2431"/>
                <a:gd name="T88" fmla="*/ 456 w 477"/>
                <a:gd name="T89" fmla="*/ 254 h 2431"/>
                <a:gd name="T90" fmla="*/ 466 w 477"/>
                <a:gd name="T91" fmla="*/ 337 h 2431"/>
                <a:gd name="T92" fmla="*/ 477 w 477"/>
                <a:gd name="T93" fmla="*/ 425 h 243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77" h="2431">
                  <a:moveTo>
                    <a:pt x="0" y="2224"/>
                  </a:moveTo>
                  <a:lnTo>
                    <a:pt x="10" y="2286"/>
                  </a:lnTo>
                  <a:lnTo>
                    <a:pt x="20" y="2338"/>
                  </a:lnTo>
                  <a:lnTo>
                    <a:pt x="31" y="2379"/>
                  </a:lnTo>
                  <a:lnTo>
                    <a:pt x="41" y="2410"/>
                  </a:lnTo>
                  <a:lnTo>
                    <a:pt x="52" y="2426"/>
                  </a:lnTo>
                  <a:lnTo>
                    <a:pt x="62" y="2431"/>
                  </a:lnTo>
                  <a:lnTo>
                    <a:pt x="72" y="2426"/>
                  </a:lnTo>
                  <a:lnTo>
                    <a:pt x="83" y="2410"/>
                  </a:lnTo>
                  <a:lnTo>
                    <a:pt x="93" y="2379"/>
                  </a:lnTo>
                  <a:lnTo>
                    <a:pt x="103" y="2338"/>
                  </a:lnTo>
                  <a:lnTo>
                    <a:pt x="114" y="2281"/>
                  </a:lnTo>
                  <a:lnTo>
                    <a:pt x="124" y="2219"/>
                  </a:lnTo>
                  <a:lnTo>
                    <a:pt x="134" y="2146"/>
                  </a:lnTo>
                  <a:lnTo>
                    <a:pt x="145" y="2058"/>
                  </a:lnTo>
                  <a:lnTo>
                    <a:pt x="155" y="1970"/>
                  </a:lnTo>
                  <a:lnTo>
                    <a:pt x="166" y="1871"/>
                  </a:lnTo>
                  <a:lnTo>
                    <a:pt x="176" y="1762"/>
                  </a:lnTo>
                  <a:lnTo>
                    <a:pt x="186" y="1654"/>
                  </a:lnTo>
                  <a:lnTo>
                    <a:pt x="197" y="1534"/>
                  </a:lnTo>
                  <a:lnTo>
                    <a:pt x="207" y="1415"/>
                  </a:lnTo>
                  <a:lnTo>
                    <a:pt x="217" y="1296"/>
                  </a:lnTo>
                  <a:lnTo>
                    <a:pt x="228" y="1177"/>
                  </a:lnTo>
                  <a:lnTo>
                    <a:pt x="238" y="1052"/>
                  </a:lnTo>
                  <a:lnTo>
                    <a:pt x="249" y="933"/>
                  </a:lnTo>
                  <a:lnTo>
                    <a:pt x="259" y="819"/>
                  </a:lnTo>
                  <a:lnTo>
                    <a:pt x="269" y="705"/>
                  </a:lnTo>
                  <a:lnTo>
                    <a:pt x="280" y="596"/>
                  </a:lnTo>
                  <a:lnTo>
                    <a:pt x="290" y="492"/>
                  </a:lnTo>
                  <a:lnTo>
                    <a:pt x="300" y="399"/>
                  </a:lnTo>
                  <a:lnTo>
                    <a:pt x="311" y="316"/>
                  </a:lnTo>
                  <a:lnTo>
                    <a:pt x="321" y="238"/>
                  </a:lnTo>
                  <a:lnTo>
                    <a:pt x="331" y="171"/>
                  </a:lnTo>
                  <a:lnTo>
                    <a:pt x="342" y="114"/>
                  </a:lnTo>
                  <a:lnTo>
                    <a:pt x="352" y="67"/>
                  </a:lnTo>
                  <a:lnTo>
                    <a:pt x="363" y="31"/>
                  </a:lnTo>
                  <a:lnTo>
                    <a:pt x="373" y="1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4" y="15"/>
                  </a:lnTo>
                  <a:lnTo>
                    <a:pt x="414" y="41"/>
                  </a:lnTo>
                  <a:lnTo>
                    <a:pt x="425" y="78"/>
                  </a:lnTo>
                  <a:lnTo>
                    <a:pt x="435" y="124"/>
                  </a:lnTo>
                  <a:lnTo>
                    <a:pt x="445" y="187"/>
                  </a:lnTo>
                  <a:lnTo>
                    <a:pt x="456" y="254"/>
                  </a:lnTo>
                  <a:lnTo>
                    <a:pt x="466" y="337"/>
                  </a:lnTo>
                  <a:lnTo>
                    <a:pt x="477" y="425"/>
                  </a:lnTo>
                </a:path>
              </a:pathLst>
            </a:custGeom>
            <a:noFill/>
            <a:ln w="1587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56" name="Line 97"/>
          <p:cNvSpPr>
            <a:spLocks noChangeShapeType="1"/>
          </p:cNvSpPr>
          <p:nvPr/>
        </p:nvSpPr>
        <p:spPr bwMode="auto">
          <a:xfrm>
            <a:off x="7512051" y="2061712"/>
            <a:ext cx="7938" cy="250825"/>
          </a:xfrm>
          <a:prstGeom prst="line">
            <a:avLst/>
          </a:prstGeom>
          <a:noFill/>
          <a:ln w="28575">
            <a:solidFill>
              <a:srgbClr val="9C9E9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7" name="Line 103"/>
          <p:cNvSpPr>
            <a:spLocks noChangeShapeType="1"/>
          </p:cNvSpPr>
          <p:nvPr/>
        </p:nvSpPr>
        <p:spPr bwMode="auto">
          <a:xfrm flipH="1">
            <a:off x="2168526" y="2399850"/>
            <a:ext cx="271463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grpSp>
        <p:nvGrpSpPr>
          <p:cNvPr id="58" name="Group 57"/>
          <p:cNvGrpSpPr/>
          <p:nvPr/>
        </p:nvGrpSpPr>
        <p:grpSpPr>
          <a:xfrm>
            <a:off x="1312863" y="2239512"/>
            <a:ext cx="622301" cy="422275"/>
            <a:chOff x="1312863" y="2239512"/>
            <a:chExt cx="622301" cy="422275"/>
          </a:xfrm>
        </p:grpSpPr>
        <p:grpSp>
          <p:nvGrpSpPr>
            <p:cNvPr id="59" name="Group 90"/>
            <p:cNvGrpSpPr>
              <a:grpSpLocks/>
            </p:cNvGrpSpPr>
            <p:nvPr/>
          </p:nvGrpSpPr>
          <p:grpSpPr bwMode="auto">
            <a:xfrm>
              <a:off x="1312863" y="2239512"/>
              <a:ext cx="241300" cy="100013"/>
              <a:chOff x="2285" y="1652"/>
              <a:chExt cx="152" cy="63"/>
            </a:xfrm>
          </p:grpSpPr>
          <p:sp>
            <p:nvSpPr>
              <p:cNvPr id="66" name="Line 91"/>
              <p:cNvSpPr>
                <a:spLocks noChangeShapeType="1"/>
              </p:cNvSpPr>
              <p:nvPr/>
            </p:nvSpPr>
            <p:spPr bwMode="auto">
              <a:xfrm flipV="1">
                <a:off x="2285" y="1652"/>
                <a:ext cx="152" cy="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7" name="Line 92"/>
              <p:cNvSpPr>
                <a:spLocks noChangeShapeType="1"/>
              </p:cNvSpPr>
              <p:nvPr/>
            </p:nvSpPr>
            <p:spPr bwMode="auto">
              <a:xfrm>
                <a:off x="2431" y="1652"/>
                <a:ext cx="0" cy="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60" name="Group 93"/>
            <p:cNvGrpSpPr>
              <a:grpSpLocks/>
            </p:cNvGrpSpPr>
            <p:nvPr/>
          </p:nvGrpSpPr>
          <p:grpSpPr bwMode="auto">
            <a:xfrm flipH="1">
              <a:off x="1603376" y="2239512"/>
              <a:ext cx="211138" cy="100013"/>
              <a:chOff x="2285" y="1652"/>
              <a:chExt cx="152" cy="63"/>
            </a:xfrm>
          </p:grpSpPr>
          <p:sp>
            <p:nvSpPr>
              <p:cNvPr id="64" name="Line 94"/>
              <p:cNvSpPr>
                <a:spLocks noChangeShapeType="1"/>
              </p:cNvSpPr>
              <p:nvPr/>
            </p:nvSpPr>
            <p:spPr bwMode="auto">
              <a:xfrm>
                <a:off x="2285" y="1658"/>
                <a:ext cx="15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5" name="Line 95"/>
              <p:cNvSpPr>
                <a:spLocks noChangeShapeType="1"/>
              </p:cNvSpPr>
              <p:nvPr/>
            </p:nvSpPr>
            <p:spPr bwMode="auto">
              <a:xfrm>
                <a:off x="2431" y="1652"/>
                <a:ext cx="0" cy="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61" name="AutoShape 96"/>
            <p:cNvSpPr>
              <a:spLocks noChangeArrowheads="1"/>
            </p:cNvSpPr>
            <p:nvPr/>
          </p:nvSpPr>
          <p:spPr bwMode="auto">
            <a:xfrm>
              <a:off x="1477963" y="2333175"/>
              <a:ext cx="190500" cy="190500"/>
            </a:xfrm>
            <a:prstGeom prst="flowChartSummingJunction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2" name="Line 104"/>
            <p:cNvSpPr>
              <a:spLocks noChangeShapeType="1"/>
            </p:cNvSpPr>
            <p:nvPr/>
          </p:nvSpPr>
          <p:spPr bwMode="auto">
            <a:xfrm>
              <a:off x="1566863" y="2542725"/>
              <a:ext cx="0" cy="1111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3" name="Line 105"/>
            <p:cNvSpPr>
              <a:spLocks noChangeShapeType="1"/>
            </p:cNvSpPr>
            <p:nvPr/>
          </p:nvSpPr>
          <p:spPr bwMode="auto">
            <a:xfrm>
              <a:off x="1555751" y="2661787"/>
              <a:ext cx="37941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68" name="Line 106"/>
          <p:cNvSpPr>
            <a:spLocks noChangeShapeType="1"/>
          </p:cNvSpPr>
          <p:nvPr/>
        </p:nvSpPr>
        <p:spPr bwMode="auto">
          <a:xfrm flipV="1">
            <a:off x="1938338" y="2269675"/>
            <a:ext cx="0" cy="392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9" name="Oval 107"/>
          <p:cNvSpPr>
            <a:spLocks noChangeArrowheads="1"/>
          </p:cNvSpPr>
          <p:nvPr/>
        </p:nvSpPr>
        <p:spPr bwMode="auto">
          <a:xfrm>
            <a:off x="1878013" y="2099812"/>
            <a:ext cx="131763" cy="1412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70" name="Line 108"/>
          <p:cNvSpPr>
            <a:spLocks noChangeShapeType="1"/>
          </p:cNvSpPr>
          <p:nvPr/>
        </p:nvSpPr>
        <p:spPr bwMode="auto">
          <a:xfrm flipV="1">
            <a:off x="1847851" y="2090287"/>
            <a:ext cx="252413" cy="141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8" name="Line 102"/>
          <p:cNvSpPr>
            <a:spLocks noChangeShapeType="1"/>
          </p:cNvSpPr>
          <p:nvPr/>
        </p:nvSpPr>
        <p:spPr bwMode="auto">
          <a:xfrm>
            <a:off x="7816851" y="2120389"/>
            <a:ext cx="401637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grpSp>
        <p:nvGrpSpPr>
          <p:cNvPr id="79" name="Group 78"/>
          <p:cNvGrpSpPr/>
          <p:nvPr/>
        </p:nvGrpSpPr>
        <p:grpSpPr>
          <a:xfrm>
            <a:off x="328613" y="2849563"/>
            <a:ext cx="7902574" cy="1296987"/>
            <a:chOff x="328613" y="2849563"/>
            <a:chExt cx="7902574" cy="1296987"/>
          </a:xfrm>
        </p:grpSpPr>
        <p:grpSp>
          <p:nvGrpSpPr>
            <p:cNvPr id="80" name="Group 422"/>
            <p:cNvGrpSpPr>
              <a:grpSpLocks/>
            </p:cNvGrpSpPr>
            <p:nvPr/>
          </p:nvGrpSpPr>
          <p:grpSpPr bwMode="auto">
            <a:xfrm>
              <a:off x="328613" y="2849563"/>
              <a:ext cx="7567612" cy="1296987"/>
              <a:chOff x="207" y="1795"/>
              <a:chExt cx="4767" cy="817"/>
            </a:xfrm>
          </p:grpSpPr>
          <p:sp>
            <p:nvSpPr>
              <p:cNvPr id="82" name="Text Box 109"/>
              <p:cNvSpPr txBox="1">
                <a:spLocks noChangeArrowheads="1"/>
              </p:cNvSpPr>
              <p:nvPr/>
            </p:nvSpPr>
            <p:spPr bwMode="auto">
              <a:xfrm>
                <a:off x="207" y="1795"/>
                <a:ext cx="1385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 typeface="Wingdings" pitchFamily="2" charset="2"/>
                  <a:buNone/>
                  <a:defRPr/>
                </a:pPr>
                <a:r>
                  <a:rPr lang="en-US" sz="1600" b="1" smtClean="0"/>
                  <a:t>2) Carrier is optically</a:t>
                </a:r>
                <a:endParaRPr lang="en-GB" sz="1600" b="1" smtClean="0"/>
              </a:p>
            </p:txBody>
          </p:sp>
          <p:sp>
            <p:nvSpPr>
              <p:cNvPr id="83" name="Oval 110"/>
              <p:cNvSpPr>
                <a:spLocks noChangeArrowheads="1"/>
              </p:cNvSpPr>
              <p:nvPr/>
            </p:nvSpPr>
            <p:spPr bwMode="auto">
              <a:xfrm>
                <a:off x="613" y="2316"/>
                <a:ext cx="190" cy="19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84" name="Text Box 111"/>
              <p:cNvSpPr txBox="1">
                <a:spLocks noChangeArrowheads="1"/>
              </p:cNvSpPr>
              <p:nvPr/>
            </p:nvSpPr>
            <p:spPr bwMode="auto">
              <a:xfrm>
                <a:off x="586" y="2210"/>
                <a:ext cx="266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 typeface="Wingdings" pitchFamily="2" charset="2"/>
                  <a:buNone/>
                  <a:defRPr/>
                </a:pPr>
                <a:r>
                  <a:rPr lang="en-US" sz="3200" dirty="0" smtClean="0"/>
                  <a:t>~</a:t>
                </a:r>
                <a:endParaRPr lang="en-GB" sz="3200" dirty="0" smtClean="0"/>
              </a:p>
            </p:txBody>
          </p:sp>
          <p:sp>
            <p:nvSpPr>
              <p:cNvPr id="85" name="Line 112"/>
              <p:cNvSpPr>
                <a:spLocks noChangeShapeType="1"/>
              </p:cNvSpPr>
              <p:nvPr/>
            </p:nvSpPr>
            <p:spPr bwMode="auto">
              <a:xfrm>
                <a:off x="567" y="2215"/>
                <a:ext cx="440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86" name="Group 123"/>
              <p:cNvGrpSpPr>
                <a:grpSpLocks/>
              </p:cNvGrpSpPr>
              <p:nvPr/>
            </p:nvGrpSpPr>
            <p:grpSpPr bwMode="auto">
              <a:xfrm>
                <a:off x="1449" y="1886"/>
                <a:ext cx="3104" cy="114"/>
                <a:chOff x="1231" y="1159"/>
                <a:chExt cx="3085" cy="2431"/>
              </a:xfrm>
            </p:grpSpPr>
            <p:sp>
              <p:nvSpPr>
                <p:cNvPr id="123" name="Freeform 124"/>
                <p:cNvSpPr>
                  <a:spLocks/>
                </p:cNvSpPr>
                <p:nvPr/>
              </p:nvSpPr>
              <p:spPr bwMode="auto">
                <a:xfrm>
                  <a:off x="1231" y="1159"/>
                  <a:ext cx="1301" cy="2431"/>
                </a:xfrm>
                <a:custGeom>
                  <a:avLst/>
                  <a:gdLst>
                    <a:gd name="T0" fmla="*/ 16 w 1301"/>
                    <a:gd name="T1" fmla="*/ 2177 h 2431"/>
                    <a:gd name="T2" fmla="*/ 47 w 1301"/>
                    <a:gd name="T3" fmla="*/ 2353 h 2431"/>
                    <a:gd name="T4" fmla="*/ 78 w 1301"/>
                    <a:gd name="T5" fmla="*/ 2431 h 2431"/>
                    <a:gd name="T6" fmla="*/ 109 w 1301"/>
                    <a:gd name="T7" fmla="*/ 2400 h 2431"/>
                    <a:gd name="T8" fmla="*/ 140 w 1301"/>
                    <a:gd name="T9" fmla="*/ 2260 h 2431"/>
                    <a:gd name="T10" fmla="*/ 171 w 1301"/>
                    <a:gd name="T11" fmla="*/ 2032 h 2431"/>
                    <a:gd name="T12" fmla="*/ 203 w 1301"/>
                    <a:gd name="T13" fmla="*/ 1726 h 2431"/>
                    <a:gd name="T14" fmla="*/ 234 w 1301"/>
                    <a:gd name="T15" fmla="*/ 1379 h 2431"/>
                    <a:gd name="T16" fmla="*/ 265 w 1301"/>
                    <a:gd name="T17" fmla="*/ 1016 h 2431"/>
                    <a:gd name="T18" fmla="*/ 296 w 1301"/>
                    <a:gd name="T19" fmla="*/ 669 h 2431"/>
                    <a:gd name="T20" fmla="*/ 327 w 1301"/>
                    <a:gd name="T21" fmla="*/ 373 h 2431"/>
                    <a:gd name="T22" fmla="*/ 358 w 1301"/>
                    <a:gd name="T23" fmla="*/ 150 h 2431"/>
                    <a:gd name="T24" fmla="*/ 389 w 1301"/>
                    <a:gd name="T25" fmla="*/ 21 h 2431"/>
                    <a:gd name="T26" fmla="*/ 420 w 1301"/>
                    <a:gd name="T27" fmla="*/ 5 h 2431"/>
                    <a:gd name="T28" fmla="*/ 451 w 1301"/>
                    <a:gd name="T29" fmla="*/ 93 h 2431"/>
                    <a:gd name="T30" fmla="*/ 482 w 1301"/>
                    <a:gd name="T31" fmla="*/ 280 h 2431"/>
                    <a:gd name="T32" fmla="*/ 514 w 1301"/>
                    <a:gd name="T33" fmla="*/ 555 h 2431"/>
                    <a:gd name="T34" fmla="*/ 545 w 1301"/>
                    <a:gd name="T35" fmla="*/ 886 h 2431"/>
                    <a:gd name="T36" fmla="*/ 576 w 1301"/>
                    <a:gd name="T37" fmla="*/ 1244 h 2431"/>
                    <a:gd name="T38" fmla="*/ 607 w 1301"/>
                    <a:gd name="T39" fmla="*/ 1602 h 2431"/>
                    <a:gd name="T40" fmla="*/ 633 w 1301"/>
                    <a:gd name="T41" fmla="*/ 1928 h 2431"/>
                    <a:gd name="T42" fmla="*/ 664 w 1301"/>
                    <a:gd name="T43" fmla="*/ 2188 h 2431"/>
                    <a:gd name="T44" fmla="*/ 695 w 1301"/>
                    <a:gd name="T45" fmla="*/ 2364 h 2431"/>
                    <a:gd name="T46" fmla="*/ 726 w 1301"/>
                    <a:gd name="T47" fmla="*/ 2431 h 2431"/>
                    <a:gd name="T48" fmla="*/ 757 w 1301"/>
                    <a:gd name="T49" fmla="*/ 2395 h 2431"/>
                    <a:gd name="T50" fmla="*/ 788 w 1301"/>
                    <a:gd name="T51" fmla="*/ 2250 h 2431"/>
                    <a:gd name="T52" fmla="*/ 819 w 1301"/>
                    <a:gd name="T53" fmla="*/ 2017 h 2431"/>
                    <a:gd name="T54" fmla="*/ 850 w 1301"/>
                    <a:gd name="T55" fmla="*/ 1711 h 2431"/>
                    <a:gd name="T56" fmla="*/ 882 w 1301"/>
                    <a:gd name="T57" fmla="*/ 1358 h 2431"/>
                    <a:gd name="T58" fmla="*/ 913 w 1301"/>
                    <a:gd name="T59" fmla="*/ 995 h 2431"/>
                    <a:gd name="T60" fmla="*/ 944 w 1301"/>
                    <a:gd name="T61" fmla="*/ 648 h 2431"/>
                    <a:gd name="T62" fmla="*/ 975 w 1301"/>
                    <a:gd name="T63" fmla="*/ 358 h 2431"/>
                    <a:gd name="T64" fmla="*/ 1006 w 1301"/>
                    <a:gd name="T65" fmla="*/ 140 h 2431"/>
                    <a:gd name="T66" fmla="*/ 1037 w 1301"/>
                    <a:gd name="T67" fmla="*/ 21 h 2431"/>
                    <a:gd name="T68" fmla="*/ 1068 w 1301"/>
                    <a:gd name="T69" fmla="*/ 5 h 2431"/>
                    <a:gd name="T70" fmla="*/ 1099 w 1301"/>
                    <a:gd name="T71" fmla="*/ 98 h 2431"/>
                    <a:gd name="T72" fmla="*/ 1130 w 1301"/>
                    <a:gd name="T73" fmla="*/ 295 h 2431"/>
                    <a:gd name="T74" fmla="*/ 1161 w 1301"/>
                    <a:gd name="T75" fmla="*/ 570 h 2431"/>
                    <a:gd name="T76" fmla="*/ 1193 w 1301"/>
                    <a:gd name="T77" fmla="*/ 902 h 2431"/>
                    <a:gd name="T78" fmla="*/ 1224 w 1301"/>
                    <a:gd name="T79" fmla="*/ 1265 h 2431"/>
                    <a:gd name="T80" fmla="*/ 1250 w 1301"/>
                    <a:gd name="T81" fmla="*/ 1623 h 2431"/>
                    <a:gd name="T82" fmla="*/ 1281 w 1301"/>
                    <a:gd name="T83" fmla="*/ 1944 h 243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1301" h="2431">
                      <a:moveTo>
                        <a:pt x="0" y="2006"/>
                      </a:moveTo>
                      <a:lnTo>
                        <a:pt x="6" y="2094"/>
                      </a:lnTo>
                      <a:lnTo>
                        <a:pt x="16" y="2177"/>
                      </a:lnTo>
                      <a:lnTo>
                        <a:pt x="26" y="2245"/>
                      </a:lnTo>
                      <a:lnTo>
                        <a:pt x="37" y="2307"/>
                      </a:lnTo>
                      <a:lnTo>
                        <a:pt x="47" y="2353"/>
                      </a:lnTo>
                      <a:lnTo>
                        <a:pt x="57" y="2390"/>
                      </a:lnTo>
                      <a:lnTo>
                        <a:pt x="68" y="2416"/>
                      </a:lnTo>
                      <a:lnTo>
                        <a:pt x="78" y="2431"/>
                      </a:lnTo>
                      <a:lnTo>
                        <a:pt x="88" y="2431"/>
                      </a:lnTo>
                      <a:lnTo>
                        <a:pt x="99" y="2421"/>
                      </a:lnTo>
                      <a:lnTo>
                        <a:pt x="109" y="2400"/>
                      </a:lnTo>
                      <a:lnTo>
                        <a:pt x="120" y="2364"/>
                      </a:lnTo>
                      <a:lnTo>
                        <a:pt x="130" y="2317"/>
                      </a:lnTo>
                      <a:lnTo>
                        <a:pt x="140" y="2260"/>
                      </a:lnTo>
                      <a:lnTo>
                        <a:pt x="151" y="2193"/>
                      </a:lnTo>
                      <a:lnTo>
                        <a:pt x="161" y="2115"/>
                      </a:lnTo>
                      <a:lnTo>
                        <a:pt x="171" y="2032"/>
                      </a:lnTo>
                      <a:lnTo>
                        <a:pt x="182" y="1939"/>
                      </a:lnTo>
                      <a:lnTo>
                        <a:pt x="192" y="1835"/>
                      </a:lnTo>
                      <a:lnTo>
                        <a:pt x="203" y="1726"/>
                      </a:lnTo>
                      <a:lnTo>
                        <a:pt x="213" y="1612"/>
                      </a:lnTo>
                      <a:lnTo>
                        <a:pt x="223" y="1498"/>
                      </a:lnTo>
                      <a:lnTo>
                        <a:pt x="234" y="1379"/>
                      </a:lnTo>
                      <a:lnTo>
                        <a:pt x="244" y="1254"/>
                      </a:lnTo>
                      <a:lnTo>
                        <a:pt x="254" y="1135"/>
                      </a:lnTo>
                      <a:lnTo>
                        <a:pt x="265" y="1016"/>
                      </a:lnTo>
                      <a:lnTo>
                        <a:pt x="275" y="897"/>
                      </a:lnTo>
                      <a:lnTo>
                        <a:pt x="285" y="778"/>
                      </a:lnTo>
                      <a:lnTo>
                        <a:pt x="296" y="669"/>
                      </a:lnTo>
                      <a:lnTo>
                        <a:pt x="306" y="560"/>
                      </a:lnTo>
                      <a:lnTo>
                        <a:pt x="317" y="461"/>
                      </a:lnTo>
                      <a:lnTo>
                        <a:pt x="327" y="373"/>
                      </a:lnTo>
                      <a:lnTo>
                        <a:pt x="337" y="285"/>
                      </a:lnTo>
                      <a:lnTo>
                        <a:pt x="348" y="212"/>
                      </a:lnTo>
                      <a:lnTo>
                        <a:pt x="358" y="150"/>
                      </a:lnTo>
                      <a:lnTo>
                        <a:pt x="368" y="93"/>
                      </a:lnTo>
                      <a:lnTo>
                        <a:pt x="379" y="52"/>
                      </a:lnTo>
                      <a:lnTo>
                        <a:pt x="389" y="21"/>
                      </a:lnTo>
                      <a:lnTo>
                        <a:pt x="399" y="5"/>
                      </a:lnTo>
                      <a:lnTo>
                        <a:pt x="410" y="0"/>
                      </a:lnTo>
                      <a:lnTo>
                        <a:pt x="420" y="5"/>
                      </a:lnTo>
                      <a:lnTo>
                        <a:pt x="431" y="21"/>
                      </a:lnTo>
                      <a:lnTo>
                        <a:pt x="441" y="52"/>
                      </a:lnTo>
                      <a:lnTo>
                        <a:pt x="451" y="93"/>
                      </a:lnTo>
                      <a:lnTo>
                        <a:pt x="462" y="145"/>
                      </a:lnTo>
                      <a:lnTo>
                        <a:pt x="472" y="207"/>
                      </a:lnTo>
                      <a:lnTo>
                        <a:pt x="482" y="280"/>
                      </a:lnTo>
                      <a:lnTo>
                        <a:pt x="493" y="363"/>
                      </a:lnTo>
                      <a:lnTo>
                        <a:pt x="503" y="456"/>
                      </a:lnTo>
                      <a:lnTo>
                        <a:pt x="514" y="555"/>
                      </a:lnTo>
                      <a:lnTo>
                        <a:pt x="524" y="658"/>
                      </a:lnTo>
                      <a:lnTo>
                        <a:pt x="534" y="767"/>
                      </a:lnTo>
                      <a:lnTo>
                        <a:pt x="545" y="886"/>
                      </a:lnTo>
                      <a:lnTo>
                        <a:pt x="555" y="1006"/>
                      </a:lnTo>
                      <a:lnTo>
                        <a:pt x="565" y="1125"/>
                      </a:lnTo>
                      <a:lnTo>
                        <a:pt x="576" y="1244"/>
                      </a:lnTo>
                      <a:lnTo>
                        <a:pt x="586" y="1368"/>
                      </a:lnTo>
                      <a:lnTo>
                        <a:pt x="596" y="1488"/>
                      </a:lnTo>
                      <a:lnTo>
                        <a:pt x="607" y="1602"/>
                      </a:lnTo>
                      <a:lnTo>
                        <a:pt x="617" y="1716"/>
                      </a:lnTo>
                      <a:lnTo>
                        <a:pt x="622" y="1825"/>
                      </a:lnTo>
                      <a:lnTo>
                        <a:pt x="633" y="1928"/>
                      </a:lnTo>
                      <a:lnTo>
                        <a:pt x="643" y="2022"/>
                      </a:lnTo>
                      <a:lnTo>
                        <a:pt x="653" y="2110"/>
                      </a:lnTo>
                      <a:lnTo>
                        <a:pt x="664" y="2188"/>
                      </a:lnTo>
                      <a:lnTo>
                        <a:pt x="674" y="2255"/>
                      </a:lnTo>
                      <a:lnTo>
                        <a:pt x="685" y="2317"/>
                      </a:lnTo>
                      <a:lnTo>
                        <a:pt x="695" y="2364"/>
                      </a:lnTo>
                      <a:lnTo>
                        <a:pt x="705" y="2395"/>
                      </a:lnTo>
                      <a:lnTo>
                        <a:pt x="716" y="2421"/>
                      </a:lnTo>
                      <a:lnTo>
                        <a:pt x="726" y="2431"/>
                      </a:lnTo>
                      <a:lnTo>
                        <a:pt x="736" y="2431"/>
                      </a:lnTo>
                      <a:lnTo>
                        <a:pt x="747" y="2421"/>
                      </a:lnTo>
                      <a:lnTo>
                        <a:pt x="757" y="2395"/>
                      </a:lnTo>
                      <a:lnTo>
                        <a:pt x="768" y="2359"/>
                      </a:lnTo>
                      <a:lnTo>
                        <a:pt x="778" y="2312"/>
                      </a:lnTo>
                      <a:lnTo>
                        <a:pt x="788" y="2250"/>
                      </a:lnTo>
                      <a:lnTo>
                        <a:pt x="799" y="2182"/>
                      </a:lnTo>
                      <a:lnTo>
                        <a:pt x="809" y="2105"/>
                      </a:lnTo>
                      <a:lnTo>
                        <a:pt x="819" y="2017"/>
                      </a:lnTo>
                      <a:lnTo>
                        <a:pt x="830" y="1918"/>
                      </a:lnTo>
                      <a:lnTo>
                        <a:pt x="840" y="1820"/>
                      </a:lnTo>
                      <a:lnTo>
                        <a:pt x="850" y="1711"/>
                      </a:lnTo>
                      <a:lnTo>
                        <a:pt x="861" y="1597"/>
                      </a:lnTo>
                      <a:lnTo>
                        <a:pt x="871" y="1477"/>
                      </a:lnTo>
                      <a:lnTo>
                        <a:pt x="882" y="1358"/>
                      </a:lnTo>
                      <a:lnTo>
                        <a:pt x="892" y="1234"/>
                      </a:lnTo>
                      <a:lnTo>
                        <a:pt x="902" y="1114"/>
                      </a:lnTo>
                      <a:lnTo>
                        <a:pt x="913" y="995"/>
                      </a:lnTo>
                      <a:lnTo>
                        <a:pt x="923" y="876"/>
                      </a:lnTo>
                      <a:lnTo>
                        <a:pt x="933" y="762"/>
                      </a:lnTo>
                      <a:lnTo>
                        <a:pt x="944" y="648"/>
                      </a:lnTo>
                      <a:lnTo>
                        <a:pt x="954" y="544"/>
                      </a:lnTo>
                      <a:lnTo>
                        <a:pt x="965" y="446"/>
                      </a:lnTo>
                      <a:lnTo>
                        <a:pt x="975" y="358"/>
                      </a:lnTo>
                      <a:lnTo>
                        <a:pt x="985" y="275"/>
                      </a:lnTo>
                      <a:lnTo>
                        <a:pt x="996" y="202"/>
                      </a:lnTo>
                      <a:lnTo>
                        <a:pt x="1006" y="140"/>
                      </a:lnTo>
                      <a:lnTo>
                        <a:pt x="1016" y="88"/>
                      </a:lnTo>
                      <a:lnTo>
                        <a:pt x="1027" y="47"/>
                      </a:lnTo>
                      <a:lnTo>
                        <a:pt x="1037" y="21"/>
                      </a:lnTo>
                      <a:lnTo>
                        <a:pt x="1047" y="0"/>
                      </a:lnTo>
                      <a:lnTo>
                        <a:pt x="1058" y="0"/>
                      </a:lnTo>
                      <a:lnTo>
                        <a:pt x="1068" y="5"/>
                      </a:lnTo>
                      <a:lnTo>
                        <a:pt x="1079" y="26"/>
                      </a:lnTo>
                      <a:lnTo>
                        <a:pt x="1089" y="57"/>
                      </a:lnTo>
                      <a:lnTo>
                        <a:pt x="1099" y="98"/>
                      </a:lnTo>
                      <a:lnTo>
                        <a:pt x="1110" y="155"/>
                      </a:lnTo>
                      <a:lnTo>
                        <a:pt x="1120" y="218"/>
                      </a:lnTo>
                      <a:lnTo>
                        <a:pt x="1130" y="295"/>
                      </a:lnTo>
                      <a:lnTo>
                        <a:pt x="1141" y="378"/>
                      </a:lnTo>
                      <a:lnTo>
                        <a:pt x="1151" y="472"/>
                      </a:lnTo>
                      <a:lnTo>
                        <a:pt x="1161" y="570"/>
                      </a:lnTo>
                      <a:lnTo>
                        <a:pt x="1172" y="679"/>
                      </a:lnTo>
                      <a:lnTo>
                        <a:pt x="1182" y="788"/>
                      </a:lnTo>
                      <a:lnTo>
                        <a:pt x="1193" y="902"/>
                      </a:lnTo>
                      <a:lnTo>
                        <a:pt x="1203" y="1021"/>
                      </a:lnTo>
                      <a:lnTo>
                        <a:pt x="1213" y="1146"/>
                      </a:lnTo>
                      <a:lnTo>
                        <a:pt x="1224" y="1265"/>
                      </a:lnTo>
                      <a:lnTo>
                        <a:pt x="1234" y="1389"/>
                      </a:lnTo>
                      <a:lnTo>
                        <a:pt x="1239" y="1508"/>
                      </a:lnTo>
                      <a:lnTo>
                        <a:pt x="1250" y="1623"/>
                      </a:lnTo>
                      <a:lnTo>
                        <a:pt x="1260" y="1737"/>
                      </a:lnTo>
                      <a:lnTo>
                        <a:pt x="1270" y="1845"/>
                      </a:lnTo>
                      <a:lnTo>
                        <a:pt x="1281" y="1944"/>
                      </a:lnTo>
                      <a:lnTo>
                        <a:pt x="1291" y="2037"/>
                      </a:lnTo>
                      <a:lnTo>
                        <a:pt x="1301" y="2125"/>
                      </a:lnTo>
                    </a:path>
                  </a:pathLst>
                </a:custGeom>
                <a:noFill/>
                <a:ln w="158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4" name="Freeform 125"/>
                <p:cNvSpPr>
                  <a:spLocks/>
                </p:cNvSpPr>
                <p:nvPr/>
              </p:nvSpPr>
              <p:spPr bwMode="auto">
                <a:xfrm>
                  <a:off x="2532" y="1159"/>
                  <a:ext cx="1307" cy="2431"/>
                </a:xfrm>
                <a:custGeom>
                  <a:avLst/>
                  <a:gdLst>
                    <a:gd name="T0" fmla="*/ 21 w 1307"/>
                    <a:gd name="T1" fmla="*/ 2265 h 2431"/>
                    <a:gd name="T2" fmla="*/ 52 w 1307"/>
                    <a:gd name="T3" fmla="*/ 2400 h 2431"/>
                    <a:gd name="T4" fmla="*/ 83 w 1307"/>
                    <a:gd name="T5" fmla="*/ 2431 h 2431"/>
                    <a:gd name="T6" fmla="*/ 114 w 1307"/>
                    <a:gd name="T7" fmla="*/ 2353 h 2431"/>
                    <a:gd name="T8" fmla="*/ 146 w 1307"/>
                    <a:gd name="T9" fmla="*/ 2172 h 2431"/>
                    <a:gd name="T10" fmla="*/ 177 w 1307"/>
                    <a:gd name="T11" fmla="*/ 1902 h 2431"/>
                    <a:gd name="T12" fmla="*/ 208 w 1307"/>
                    <a:gd name="T13" fmla="*/ 1576 h 2431"/>
                    <a:gd name="T14" fmla="*/ 239 w 1307"/>
                    <a:gd name="T15" fmla="*/ 1218 h 2431"/>
                    <a:gd name="T16" fmla="*/ 270 w 1307"/>
                    <a:gd name="T17" fmla="*/ 855 h 2431"/>
                    <a:gd name="T18" fmla="*/ 301 w 1307"/>
                    <a:gd name="T19" fmla="*/ 529 h 2431"/>
                    <a:gd name="T20" fmla="*/ 332 w 1307"/>
                    <a:gd name="T21" fmla="*/ 259 h 2431"/>
                    <a:gd name="T22" fmla="*/ 363 w 1307"/>
                    <a:gd name="T23" fmla="*/ 78 h 2431"/>
                    <a:gd name="T24" fmla="*/ 394 w 1307"/>
                    <a:gd name="T25" fmla="*/ 0 h 2431"/>
                    <a:gd name="T26" fmla="*/ 425 w 1307"/>
                    <a:gd name="T27" fmla="*/ 31 h 2431"/>
                    <a:gd name="T28" fmla="*/ 457 w 1307"/>
                    <a:gd name="T29" fmla="*/ 166 h 2431"/>
                    <a:gd name="T30" fmla="*/ 488 w 1307"/>
                    <a:gd name="T31" fmla="*/ 394 h 2431"/>
                    <a:gd name="T32" fmla="*/ 519 w 1307"/>
                    <a:gd name="T33" fmla="*/ 695 h 2431"/>
                    <a:gd name="T34" fmla="*/ 550 w 1307"/>
                    <a:gd name="T35" fmla="*/ 1042 h 2431"/>
                    <a:gd name="T36" fmla="*/ 576 w 1307"/>
                    <a:gd name="T37" fmla="*/ 1410 h 2431"/>
                    <a:gd name="T38" fmla="*/ 607 w 1307"/>
                    <a:gd name="T39" fmla="*/ 1752 h 2431"/>
                    <a:gd name="T40" fmla="*/ 638 w 1307"/>
                    <a:gd name="T41" fmla="*/ 2053 h 2431"/>
                    <a:gd name="T42" fmla="*/ 669 w 1307"/>
                    <a:gd name="T43" fmla="*/ 2276 h 2431"/>
                    <a:gd name="T44" fmla="*/ 700 w 1307"/>
                    <a:gd name="T45" fmla="*/ 2405 h 2431"/>
                    <a:gd name="T46" fmla="*/ 731 w 1307"/>
                    <a:gd name="T47" fmla="*/ 2431 h 2431"/>
                    <a:gd name="T48" fmla="*/ 762 w 1307"/>
                    <a:gd name="T49" fmla="*/ 2343 h 2431"/>
                    <a:gd name="T50" fmla="*/ 794 w 1307"/>
                    <a:gd name="T51" fmla="*/ 2156 h 2431"/>
                    <a:gd name="T52" fmla="*/ 825 w 1307"/>
                    <a:gd name="T53" fmla="*/ 1887 h 2431"/>
                    <a:gd name="T54" fmla="*/ 856 w 1307"/>
                    <a:gd name="T55" fmla="*/ 1555 h 2431"/>
                    <a:gd name="T56" fmla="*/ 887 w 1307"/>
                    <a:gd name="T57" fmla="*/ 1197 h 2431"/>
                    <a:gd name="T58" fmla="*/ 918 w 1307"/>
                    <a:gd name="T59" fmla="*/ 835 h 2431"/>
                    <a:gd name="T60" fmla="*/ 949 w 1307"/>
                    <a:gd name="T61" fmla="*/ 513 h 2431"/>
                    <a:gd name="T62" fmla="*/ 980 w 1307"/>
                    <a:gd name="T63" fmla="*/ 249 h 2431"/>
                    <a:gd name="T64" fmla="*/ 1011 w 1307"/>
                    <a:gd name="T65" fmla="*/ 72 h 2431"/>
                    <a:gd name="T66" fmla="*/ 1042 w 1307"/>
                    <a:gd name="T67" fmla="*/ 0 h 2431"/>
                    <a:gd name="T68" fmla="*/ 1073 w 1307"/>
                    <a:gd name="T69" fmla="*/ 36 h 2431"/>
                    <a:gd name="T70" fmla="*/ 1105 w 1307"/>
                    <a:gd name="T71" fmla="*/ 176 h 2431"/>
                    <a:gd name="T72" fmla="*/ 1136 w 1307"/>
                    <a:gd name="T73" fmla="*/ 409 h 2431"/>
                    <a:gd name="T74" fmla="*/ 1167 w 1307"/>
                    <a:gd name="T75" fmla="*/ 715 h 2431"/>
                    <a:gd name="T76" fmla="*/ 1193 w 1307"/>
                    <a:gd name="T77" fmla="*/ 1063 h 2431"/>
                    <a:gd name="T78" fmla="*/ 1224 w 1307"/>
                    <a:gd name="T79" fmla="*/ 1426 h 2431"/>
                    <a:gd name="T80" fmla="*/ 1255 w 1307"/>
                    <a:gd name="T81" fmla="*/ 1773 h 2431"/>
                    <a:gd name="T82" fmla="*/ 1286 w 1307"/>
                    <a:gd name="T83" fmla="*/ 2068 h 243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1307" h="2431">
                      <a:moveTo>
                        <a:pt x="0" y="2125"/>
                      </a:moveTo>
                      <a:lnTo>
                        <a:pt x="11" y="2198"/>
                      </a:lnTo>
                      <a:lnTo>
                        <a:pt x="21" y="2265"/>
                      </a:lnTo>
                      <a:lnTo>
                        <a:pt x="32" y="2322"/>
                      </a:lnTo>
                      <a:lnTo>
                        <a:pt x="42" y="2369"/>
                      </a:lnTo>
                      <a:lnTo>
                        <a:pt x="52" y="2400"/>
                      </a:lnTo>
                      <a:lnTo>
                        <a:pt x="63" y="2426"/>
                      </a:lnTo>
                      <a:lnTo>
                        <a:pt x="73" y="2431"/>
                      </a:lnTo>
                      <a:lnTo>
                        <a:pt x="83" y="2431"/>
                      </a:lnTo>
                      <a:lnTo>
                        <a:pt x="94" y="2416"/>
                      </a:lnTo>
                      <a:lnTo>
                        <a:pt x="104" y="2390"/>
                      </a:lnTo>
                      <a:lnTo>
                        <a:pt x="114" y="2353"/>
                      </a:lnTo>
                      <a:lnTo>
                        <a:pt x="125" y="2302"/>
                      </a:lnTo>
                      <a:lnTo>
                        <a:pt x="135" y="2239"/>
                      </a:lnTo>
                      <a:lnTo>
                        <a:pt x="146" y="2172"/>
                      </a:lnTo>
                      <a:lnTo>
                        <a:pt x="156" y="2089"/>
                      </a:lnTo>
                      <a:lnTo>
                        <a:pt x="166" y="2001"/>
                      </a:lnTo>
                      <a:lnTo>
                        <a:pt x="177" y="1902"/>
                      </a:lnTo>
                      <a:lnTo>
                        <a:pt x="187" y="1799"/>
                      </a:lnTo>
                      <a:lnTo>
                        <a:pt x="197" y="1690"/>
                      </a:lnTo>
                      <a:lnTo>
                        <a:pt x="208" y="1576"/>
                      </a:lnTo>
                      <a:lnTo>
                        <a:pt x="218" y="1457"/>
                      </a:lnTo>
                      <a:lnTo>
                        <a:pt x="229" y="1337"/>
                      </a:lnTo>
                      <a:lnTo>
                        <a:pt x="239" y="1218"/>
                      </a:lnTo>
                      <a:lnTo>
                        <a:pt x="249" y="1094"/>
                      </a:lnTo>
                      <a:lnTo>
                        <a:pt x="260" y="975"/>
                      </a:lnTo>
                      <a:lnTo>
                        <a:pt x="270" y="855"/>
                      </a:lnTo>
                      <a:lnTo>
                        <a:pt x="280" y="741"/>
                      </a:lnTo>
                      <a:lnTo>
                        <a:pt x="291" y="632"/>
                      </a:lnTo>
                      <a:lnTo>
                        <a:pt x="301" y="529"/>
                      </a:lnTo>
                      <a:lnTo>
                        <a:pt x="311" y="430"/>
                      </a:lnTo>
                      <a:lnTo>
                        <a:pt x="322" y="342"/>
                      </a:lnTo>
                      <a:lnTo>
                        <a:pt x="332" y="259"/>
                      </a:lnTo>
                      <a:lnTo>
                        <a:pt x="343" y="192"/>
                      </a:lnTo>
                      <a:lnTo>
                        <a:pt x="353" y="130"/>
                      </a:lnTo>
                      <a:lnTo>
                        <a:pt x="363" y="78"/>
                      </a:lnTo>
                      <a:lnTo>
                        <a:pt x="374" y="41"/>
                      </a:lnTo>
                      <a:lnTo>
                        <a:pt x="384" y="15"/>
                      </a:lnTo>
                      <a:lnTo>
                        <a:pt x="394" y="0"/>
                      </a:lnTo>
                      <a:lnTo>
                        <a:pt x="405" y="0"/>
                      </a:lnTo>
                      <a:lnTo>
                        <a:pt x="415" y="5"/>
                      </a:lnTo>
                      <a:lnTo>
                        <a:pt x="425" y="31"/>
                      </a:lnTo>
                      <a:lnTo>
                        <a:pt x="436" y="62"/>
                      </a:lnTo>
                      <a:lnTo>
                        <a:pt x="446" y="109"/>
                      </a:lnTo>
                      <a:lnTo>
                        <a:pt x="457" y="166"/>
                      </a:lnTo>
                      <a:lnTo>
                        <a:pt x="467" y="233"/>
                      </a:lnTo>
                      <a:lnTo>
                        <a:pt x="477" y="306"/>
                      </a:lnTo>
                      <a:lnTo>
                        <a:pt x="488" y="394"/>
                      </a:lnTo>
                      <a:lnTo>
                        <a:pt x="498" y="487"/>
                      </a:lnTo>
                      <a:lnTo>
                        <a:pt x="508" y="586"/>
                      </a:lnTo>
                      <a:lnTo>
                        <a:pt x="519" y="695"/>
                      </a:lnTo>
                      <a:lnTo>
                        <a:pt x="529" y="809"/>
                      </a:lnTo>
                      <a:lnTo>
                        <a:pt x="540" y="923"/>
                      </a:lnTo>
                      <a:lnTo>
                        <a:pt x="550" y="1042"/>
                      </a:lnTo>
                      <a:lnTo>
                        <a:pt x="555" y="1166"/>
                      </a:lnTo>
                      <a:lnTo>
                        <a:pt x="565" y="1286"/>
                      </a:lnTo>
                      <a:lnTo>
                        <a:pt x="576" y="1410"/>
                      </a:lnTo>
                      <a:lnTo>
                        <a:pt x="586" y="1529"/>
                      </a:lnTo>
                      <a:lnTo>
                        <a:pt x="597" y="1643"/>
                      </a:lnTo>
                      <a:lnTo>
                        <a:pt x="607" y="1752"/>
                      </a:lnTo>
                      <a:lnTo>
                        <a:pt x="617" y="1861"/>
                      </a:lnTo>
                      <a:lnTo>
                        <a:pt x="628" y="1959"/>
                      </a:lnTo>
                      <a:lnTo>
                        <a:pt x="638" y="2053"/>
                      </a:lnTo>
                      <a:lnTo>
                        <a:pt x="648" y="2136"/>
                      </a:lnTo>
                      <a:lnTo>
                        <a:pt x="659" y="2213"/>
                      </a:lnTo>
                      <a:lnTo>
                        <a:pt x="669" y="2276"/>
                      </a:lnTo>
                      <a:lnTo>
                        <a:pt x="679" y="2333"/>
                      </a:lnTo>
                      <a:lnTo>
                        <a:pt x="690" y="2374"/>
                      </a:lnTo>
                      <a:lnTo>
                        <a:pt x="700" y="2405"/>
                      </a:lnTo>
                      <a:lnTo>
                        <a:pt x="711" y="2426"/>
                      </a:lnTo>
                      <a:lnTo>
                        <a:pt x="721" y="2431"/>
                      </a:lnTo>
                      <a:lnTo>
                        <a:pt x="731" y="2431"/>
                      </a:lnTo>
                      <a:lnTo>
                        <a:pt x="742" y="2410"/>
                      </a:lnTo>
                      <a:lnTo>
                        <a:pt x="752" y="2385"/>
                      </a:lnTo>
                      <a:lnTo>
                        <a:pt x="762" y="2343"/>
                      </a:lnTo>
                      <a:lnTo>
                        <a:pt x="773" y="2291"/>
                      </a:lnTo>
                      <a:lnTo>
                        <a:pt x="783" y="2229"/>
                      </a:lnTo>
                      <a:lnTo>
                        <a:pt x="794" y="2156"/>
                      </a:lnTo>
                      <a:lnTo>
                        <a:pt x="804" y="2074"/>
                      </a:lnTo>
                      <a:lnTo>
                        <a:pt x="814" y="1985"/>
                      </a:lnTo>
                      <a:lnTo>
                        <a:pt x="825" y="1887"/>
                      </a:lnTo>
                      <a:lnTo>
                        <a:pt x="835" y="1783"/>
                      </a:lnTo>
                      <a:lnTo>
                        <a:pt x="845" y="1669"/>
                      </a:lnTo>
                      <a:lnTo>
                        <a:pt x="856" y="1555"/>
                      </a:lnTo>
                      <a:lnTo>
                        <a:pt x="866" y="1436"/>
                      </a:lnTo>
                      <a:lnTo>
                        <a:pt x="876" y="1317"/>
                      </a:lnTo>
                      <a:lnTo>
                        <a:pt x="887" y="1197"/>
                      </a:lnTo>
                      <a:lnTo>
                        <a:pt x="897" y="1073"/>
                      </a:lnTo>
                      <a:lnTo>
                        <a:pt x="908" y="954"/>
                      </a:lnTo>
                      <a:lnTo>
                        <a:pt x="918" y="835"/>
                      </a:lnTo>
                      <a:lnTo>
                        <a:pt x="928" y="720"/>
                      </a:lnTo>
                      <a:lnTo>
                        <a:pt x="939" y="612"/>
                      </a:lnTo>
                      <a:lnTo>
                        <a:pt x="949" y="513"/>
                      </a:lnTo>
                      <a:lnTo>
                        <a:pt x="959" y="415"/>
                      </a:lnTo>
                      <a:lnTo>
                        <a:pt x="970" y="327"/>
                      </a:lnTo>
                      <a:lnTo>
                        <a:pt x="980" y="249"/>
                      </a:lnTo>
                      <a:lnTo>
                        <a:pt x="991" y="181"/>
                      </a:lnTo>
                      <a:lnTo>
                        <a:pt x="1001" y="119"/>
                      </a:lnTo>
                      <a:lnTo>
                        <a:pt x="1011" y="72"/>
                      </a:lnTo>
                      <a:lnTo>
                        <a:pt x="1022" y="36"/>
                      </a:lnTo>
                      <a:lnTo>
                        <a:pt x="1032" y="10"/>
                      </a:lnTo>
                      <a:lnTo>
                        <a:pt x="1042" y="0"/>
                      </a:lnTo>
                      <a:lnTo>
                        <a:pt x="1053" y="0"/>
                      </a:lnTo>
                      <a:lnTo>
                        <a:pt x="1063" y="10"/>
                      </a:lnTo>
                      <a:lnTo>
                        <a:pt x="1073" y="36"/>
                      </a:lnTo>
                      <a:lnTo>
                        <a:pt x="1084" y="67"/>
                      </a:lnTo>
                      <a:lnTo>
                        <a:pt x="1094" y="114"/>
                      </a:lnTo>
                      <a:lnTo>
                        <a:pt x="1105" y="176"/>
                      </a:lnTo>
                      <a:lnTo>
                        <a:pt x="1115" y="244"/>
                      </a:lnTo>
                      <a:lnTo>
                        <a:pt x="1125" y="321"/>
                      </a:lnTo>
                      <a:lnTo>
                        <a:pt x="1136" y="409"/>
                      </a:lnTo>
                      <a:lnTo>
                        <a:pt x="1146" y="503"/>
                      </a:lnTo>
                      <a:lnTo>
                        <a:pt x="1156" y="606"/>
                      </a:lnTo>
                      <a:lnTo>
                        <a:pt x="1167" y="715"/>
                      </a:lnTo>
                      <a:lnTo>
                        <a:pt x="1172" y="829"/>
                      </a:lnTo>
                      <a:lnTo>
                        <a:pt x="1182" y="943"/>
                      </a:lnTo>
                      <a:lnTo>
                        <a:pt x="1193" y="1063"/>
                      </a:lnTo>
                      <a:lnTo>
                        <a:pt x="1203" y="1187"/>
                      </a:lnTo>
                      <a:lnTo>
                        <a:pt x="1213" y="1306"/>
                      </a:lnTo>
                      <a:lnTo>
                        <a:pt x="1224" y="1426"/>
                      </a:lnTo>
                      <a:lnTo>
                        <a:pt x="1234" y="1545"/>
                      </a:lnTo>
                      <a:lnTo>
                        <a:pt x="1245" y="1664"/>
                      </a:lnTo>
                      <a:lnTo>
                        <a:pt x="1255" y="1773"/>
                      </a:lnTo>
                      <a:lnTo>
                        <a:pt x="1265" y="1877"/>
                      </a:lnTo>
                      <a:lnTo>
                        <a:pt x="1276" y="1975"/>
                      </a:lnTo>
                      <a:lnTo>
                        <a:pt x="1286" y="2068"/>
                      </a:lnTo>
                      <a:lnTo>
                        <a:pt x="1296" y="2151"/>
                      </a:lnTo>
                      <a:lnTo>
                        <a:pt x="1307" y="2224"/>
                      </a:lnTo>
                    </a:path>
                  </a:pathLst>
                </a:custGeom>
                <a:noFill/>
                <a:ln w="158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" name="Freeform 126"/>
                <p:cNvSpPr>
                  <a:spLocks/>
                </p:cNvSpPr>
                <p:nvPr/>
              </p:nvSpPr>
              <p:spPr bwMode="auto">
                <a:xfrm>
                  <a:off x="3839" y="1159"/>
                  <a:ext cx="477" cy="2431"/>
                </a:xfrm>
                <a:custGeom>
                  <a:avLst/>
                  <a:gdLst>
                    <a:gd name="T0" fmla="*/ 0 w 477"/>
                    <a:gd name="T1" fmla="*/ 2224 h 2431"/>
                    <a:gd name="T2" fmla="*/ 10 w 477"/>
                    <a:gd name="T3" fmla="*/ 2286 h 2431"/>
                    <a:gd name="T4" fmla="*/ 20 w 477"/>
                    <a:gd name="T5" fmla="*/ 2338 h 2431"/>
                    <a:gd name="T6" fmla="*/ 31 w 477"/>
                    <a:gd name="T7" fmla="*/ 2379 h 2431"/>
                    <a:gd name="T8" fmla="*/ 41 w 477"/>
                    <a:gd name="T9" fmla="*/ 2410 h 2431"/>
                    <a:gd name="T10" fmla="*/ 52 w 477"/>
                    <a:gd name="T11" fmla="*/ 2426 h 2431"/>
                    <a:gd name="T12" fmla="*/ 62 w 477"/>
                    <a:gd name="T13" fmla="*/ 2431 h 2431"/>
                    <a:gd name="T14" fmla="*/ 72 w 477"/>
                    <a:gd name="T15" fmla="*/ 2426 h 2431"/>
                    <a:gd name="T16" fmla="*/ 83 w 477"/>
                    <a:gd name="T17" fmla="*/ 2410 h 2431"/>
                    <a:gd name="T18" fmla="*/ 93 w 477"/>
                    <a:gd name="T19" fmla="*/ 2379 h 2431"/>
                    <a:gd name="T20" fmla="*/ 103 w 477"/>
                    <a:gd name="T21" fmla="*/ 2338 h 2431"/>
                    <a:gd name="T22" fmla="*/ 114 w 477"/>
                    <a:gd name="T23" fmla="*/ 2281 h 2431"/>
                    <a:gd name="T24" fmla="*/ 124 w 477"/>
                    <a:gd name="T25" fmla="*/ 2219 h 2431"/>
                    <a:gd name="T26" fmla="*/ 134 w 477"/>
                    <a:gd name="T27" fmla="*/ 2146 h 2431"/>
                    <a:gd name="T28" fmla="*/ 145 w 477"/>
                    <a:gd name="T29" fmla="*/ 2058 h 2431"/>
                    <a:gd name="T30" fmla="*/ 155 w 477"/>
                    <a:gd name="T31" fmla="*/ 1970 h 2431"/>
                    <a:gd name="T32" fmla="*/ 166 w 477"/>
                    <a:gd name="T33" fmla="*/ 1871 h 2431"/>
                    <a:gd name="T34" fmla="*/ 176 w 477"/>
                    <a:gd name="T35" fmla="*/ 1762 h 2431"/>
                    <a:gd name="T36" fmla="*/ 186 w 477"/>
                    <a:gd name="T37" fmla="*/ 1654 h 2431"/>
                    <a:gd name="T38" fmla="*/ 197 w 477"/>
                    <a:gd name="T39" fmla="*/ 1534 h 2431"/>
                    <a:gd name="T40" fmla="*/ 207 w 477"/>
                    <a:gd name="T41" fmla="*/ 1415 h 2431"/>
                    <a:gd name="T42" fmla="*/ 217 w 477"/>
                    <a:gd name="T43" fmla="*/ 1296 h 2431"/>
                    <a:gd name="T44" fmla="*/ 228 w 477"/>
                    <a:gd name="T45" fmla="*/ 1177 h 2431"/>
                    <a:gd name="T46" fmla="*/ 238 w 477"/>
                    <a:gd name="T47" fmla="*/ 1052 h 2431"/>
                    <a:gd name="T48" fmla="*/ 249 w 477"/>
                    <a:gd name="T49" fmla="*/ 933 h 2431"/>
                    <a:gd name="T50" fmla="*/ 259 w 477"/>
                    <a:gd name="T51" fmla="*/ 819 h 2431"/>
                    <a:gd name="T52" fmla="*/ 269 w 477"/>
                    <a:gd name="T53" fmla="*/ 705 h 2431"/>
                    <a:gd name="T54" fmla="*/ 280 w 477"/>
                    <a:gd name="T55" fmla="*/ 596 h 2431"/>
                    <a:gd name="T56" fmla="*/ 290 w 477"/>
                    <a:gd name="T57" fmla="*/ 492 h 2431"/>
                    <a:gd name="T58" fmla="*/ 300 w 477"/>
                    <a:gd name="T59" fmla="*/ 399 h 2431"/>
                    <a:gd name="T60" fmla="*/ 311 w 477"/>
                    <a:gd name="T61" fmla="*/ 316 h 2431"/>
                    <a:gd name="T62" fmla="*/ 321 w 477"/>
                    <a:gd name="T63" fmla="*/ 238 h 2431"/>
                    <a:gd name="T64" fmla="*/ 331 w 477"/>
                    <a:gd name="T65" fmla="*/ 171 h 2431"/>
                    <a:gd name="T66" fmla="*/ 342 w 477"/>
                    <a:gd name="T67" fmla="*/ 114 h 2431"/>
                    <a:gd name="T68" fmla="*/ 352 w 477"/>
                    <a:gd name="T69" fmla="*/ 67 h 2431"/>
                    <a:gd name="T70" fmla="*/ 363 w 477"/>
                    <a:gd name="T71" fmla="*/ 31 h 2431"/>
                    <a:gd name="T72" fmla="*/ 373 w 477"/>
                    <a:gd name="T73" fmla="*/ 10 h 2431"/>
                    <a:gd name="T74" fmla="*/ 383 w 477"/>
                    <a:gd name="T75" fmla="*/ 0 h 2431"/>
                    <a:gd name="T76" fmla="*/ 394 w 477"/>
                    <a:gd name="T77" fmla="*/ 0 h 2431"/>
                    <a:gd name="T78" fmla="*/ 404 w 477"/>
                    <a:gd name="T79" fmla="*/ 15 h 2431"/>
                    <a:gd name="T80" fmla="*/ 414 w 477"/>
                    <a:gd name="T81" fmla="*/ 41 h 2431"/>
                    <a:gd name="T82" fmla="*/ 425 w 477"/>
                    <a:gd name="T83" fmla="*/ 78 h 2431"/>
                    <a:gd name="T84" fmla="*/ 435 w 477"/>
                    <a:gd name="T85" fmla="*/ 124 h 2431"/>
                    <a:gd name="T86" fmla="*/ 445 w 477"/>
                    <a:gd name="T87" fmla="*/ 187 h 2431"/>
                    <a:gd name="T88" fmla="*/ 456 w 477"/>
                    <a:gd name="T89" fmla="*/ 254 h 2431"/>
                    <a:gd name="T90" fmla="*/ 466 w 477"/>
                    <a:gd name="T91" fmla="*/ 337 h 2431"/>
                    <a:gd name="T92" fmla="*/ 477 w 477"/>
                    <a:gd name="T93" fmla="*/ 425 h 2431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77" h="2431">
                      <a:moveTo>
                        <a:pt x="0" y="2224"/>
                      </a:moveTo>
                      <a:lnTo>
                        <a:pt x="10" y="2286"/>
                      </a:lnTo>
                      <a:lnTo>
                        <a:pt x="20" y="2338"/>
                      </a:lnTo>
                      <a:lnTo>
                        <a:pt x="31" y="2379"/>
                      </a:lnTo>
                      <a:lnTo>
                        <a:pt x="41" y="2410"/>
                      </a:lnTo>
                      <a:lnTo>
                        <a:pt x="52" y="2426"/>
                      </a:lnTo>
                      <a:lnTo>
                        <a:pt x="62" y="2431"/>
                      </a:lnTo>
                      <a:lnTo>
                        <a:pt x="72" y="2426"/>
                      </a:lnTo>
                      <a:lnTo>
                        <a:pt x="83" y="2410"/>
                      </a:lnTo>
                      <a:lnTo>
                        <a:pt x="93" y="2379"/>
                      </a:lnTo>
                      <a:lnTo>
                        <a:pt x="103" y="2338"/>
                      </a:lnTo>
                      <a:lnTo>
                        <a:pt x="114" y="2281"/>
                      </a:lnTo>
                      <a:lnTo>
                        <a:pt x="124" y="2219"/>
                      </a:lnTo>
                      <a:lnTo>
                        <a:pt x="134" y="2146"/>
                      </a:lnTo>
                      <a:lnTo>
                        <a:pt x="145" y="2058"/>
                      </a:lnTo>
                      <a:lnTo>
                        <a:pt x="155" y="1970"/>
                      </a:lnTo>
                      <a:lnTo>
                        <a:pt x="166" y="1871"/>
                      </a:lnTo>
                      <a:lnTo>
                        <a:pt x="176" y="1762"/>
                      </a:lnTo>
                      <a:lnTo>
                        <a:pt x="186" y="1654"/>
                      </a:lnTo>
                      <a:lnTo>
                        <a:pt x="197" y="1534"/>
                      </a:lnTo>
                      <a:lnTo>
                        <a:pt x="207" y="1415"/>
                      </a:lnTo>
                      <a:lnTo>
                        <a:pt x="217" y="1296"/>
                      </a:lnTo>
                      <a:lnTo>
                        <a:pt x="228" y="1177"/>
                      </a:lnTo>
                      <a:lnTo>
                        <a:pt x="238" y="1052"/>
                      </a:lnTo>
                      <a:lnTo>
                        <a:pt x="249" y="933"/>
                      </a:lnTo>
                      <a:lnTo>
                        <a:pt x="259" y="819"/>
                      </a:lnTo>
                      <a:lnTo>
                        <a:pt x="269" y="705"/>
                      </a:lnTo>
                      <a:lnTo>
                        <a:pt x="280" y="596"/>
                      </a:lnTo>
                      <a:lnTo>
                        <a:pt x="290" y="492"/>
                      </a:lnTo>
                      <a:lnTo>
                        <a:pt x="300" y="399"/>
                      </a:lnTo>
                      <a:lnTo>
                        <a:pt x="311" y="316"/>
                      </a:lnTo>
                      <a:lnTo>
                        <a:pt x="321" y="238"/>
                      </a:lnTo>
                      <a:lnTo>
                        <a:pt x="331" y="171"/>
                      </a:lnTo>
                      <a:lnTo>
                        <a:pt x="342" y="114"/>
                      </a:lnTo>
                      <a:lnTo>
                        <a:pt x="352" y="67"/>
                      </a:lnTo>
                      <a:lnTo>
                        <a:pt x="363" y="31"/>
                      </a:lnTo>
                      <a:lnTo>
                        <a:pt x="373" y="10"/>
                      </a:lnTo>
                      <a:lnTo>
                        <a:pt x="383" y="0"/>
                      </a:lnTo>
                      <a:lnTo>
                        <a:pt x="394" y="0"/>
                      </a:lnTo>
                      <a:lnTo>
                        <a:pt x="404" y="15"/>
                      </a:lnTo>
                      <a:lnTo>
                        <a:pt x="414" y="41"/>
                      </a:lnTo>
                      <a:lnTo>
                        <a:pt x="425" y="78"/>
                      </a:lnTo>
                      <a:lnTo>
                        <a:pt x="435" y="124"/>
                      </a:lnTo>
                      <a:lnTo>
                        <a:pt x="445" y="187"/>
                      </a:lnTo>
                      <a:lnTo>
                        <a:pt x="456" y="254"/>
                      </a:lnTo>
                      <a:lnTo>
                        <a:pt x="466" y="337"/>
                      </a:lnTo>
                      <a:lnTo>
                        <a:pt x="477" y="425"/>
                      </a:lnTo>
                    </a:path>
                  </a:pathLst>
                </a:custGeom>
                <a:noFill/>
                <a:ln w="158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87" name="Group 127"/>
              <p:cNvGrpSpPr>
                <a:grpSpLocks/>
              </p:cNvGrpSpPr>
              <p:nvPr/>
            </p:nvGrpSpPr>
            <p:grpSpPr bwMode="auto">
              <a:xfrm rot="10800000">
                <a:off x="721" y="2506"/>
                <a:ext cx="227" cy="69"/>
                <a:chOff x="2285" y="1652"/>
                <a:chExt cx="143" cy="63"/>
              </a:xfrm>
            </p:grpSpPr>
            <p:sp>
              <p:nvSpPr>
                <p:cNvPr id="121" name="Line 128"/>
                <p:cNvSpPr>
                  <a:spLocks noChangeShapeType="1"/>
                </p:cNvSpPr>
                <p:nvPr/>
              </p:nvSpPr>
              <p:spPr bwMode="auto">
                <a:xfrm>
                  <a:off x="2285" y="1658"/>
                  <a:ext cx="143" cy="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22" name="Line 129"/>
                <p:cNvSpPr>
                  <a:spLocks noChangeShapeType="1"/>
                </p:cNvSpPr>
                <p:nvPr/>
              </p:nvSpPr>
              <p:spPr bwMode="auto">
                <a:xfrm>
                  <a:off x="2428" y="1652"/>
                  <a:ext cx="0" cy="6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88" name="Group 130"/>
              <p:cNvGrpSpPr>
                <a:grpSpLocks/>
              </p:cNvGrpSpPr>
              <p:nvPr/>
            </p:nvGrpSpPr>
            <p:grpSpPr bwMode="auto">
              <a:xfrm flipH="1">
                <a:off x="1010" y="2244"/>
                <a:ext cx="133" cy="71"/>
                <a:chOff x="2290" y="1644"/>
                <a:chExt cx="152" cy="71"/>
              </a:xfrm>
            </p:grpSpPr>
            <p:sp>
              <p:nvSpPr>
                <p:cNvPr id="119" name="Line 131"/>
                <p:cNvSpPr>
                  <a:spLocks noChangeShapeType="1"/>
                </p:cNvSpPr>
                <p:nvPr/>
              </p:nvSpPr>
              <p:spPr bwMode="auto">
                <a:xfrm>
                  <a:off x="2290" y="1644"/>
                  <a:ext cx="15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20" name="Line 132"/>
                <p:cNvSpPr>
                  <a:spLocks noChangeShapeType="1"/>
                </p:cNvSpPr>
                <p:nvPr/>
              </p:nvSpPr>
              <p:spPr bwMode="auto">
                <a:xfrm>
                  <a:off x="2431" y="1652"/>
                  <a:ext cx="0" cy="6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sp>
            <p:nvSpPr>
              <p:cNvPr id="89" name="AutoShape 133"/>
              <p:cNvSpPr>
                <a:spLocks noChangeArrowheads="1"/>
              </p:cNvSpPr>
              <p:nvPr/>
            </p:nvSpPr>
            <p:spPr bwMode="auto">
              <a:xfrm>
                <a:off x="960" y="2492"/>
                <a:ext cx="120" cy="120"/>
              </a:xfrm>
              <a:prstGeom prst="flowChartSummingJunction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0" name="Line 134"/>
              <p:cNvSpPr>
                <a:spLocks noChangeShapeType="1"/>
              </p:cNvSpPr>
              <p:nvPr/>
            </p:nvSpPr>
            <p:spPr bwMode="auto">
              <a:xfrm flipH="1">
                <a:off x="4751" y="2126"/>
                <a:ext cx="0" cy="191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1" name="Line 135"/>
              <p:cNvSpPr>
                <a:spLocks noChangeShapeType="1"/>
              </p:cNvSpPr>
              <p:nvPr/>
            </p:nvSpPr>
            <p:spPr bwMode="auto">
              <a:xfrm>
                <a:off x="4479" y="2095"/>
                <a:ext cx="253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" name="Line 136"/>
              <p:cNvSpPr>
                <a:spLocks noChangeShapeType="1"/>
              </p:cNvSpPr>
              <p:nvPr/>
            </p:nvSpPr>
            <p:spPr bwMode="auto">
              <a:xfrm flipH="1">
                <a:off x="1370" y="2353"/>
                <a:ext cx="171" cy="0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3" name="Line 138"/>
              <p:cNvSpPr>
                <a:spLocks noChangeShapeType="1"/>
              </p:cNvSpPr>
              <p:nvPr/>
            </p:nvSpPr>
            <p:spPr bwMode="auto">
              <a:xfrm>
                <a:off x="1073" y="2563"/>
                <a:ext cx="1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4" name="Line 139"/>
              <p:cNvSpPr>
                <a:spLocks noChangeShapeType="1"/>
              </p:cNvSpPr>
              <p:nvPr/>
            </p:nvSpPr>
            <p:spPr bwMode="auto">
              <a:xfrm flipH="1" flipV="1">
                <a:off x="1225" y="2271"/>
                <a:ext cx="3" cy="2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5" name="Oval 140"/>
              <p:cNvSpPr>
                <a:spLocks noChangeArrowheads="1"/>
              </p:cNvSpPr>
              <p:nvPr/>
            </p:nvSpPr>
            <p:spPr bwMode="auto">
              <a:xfrm>
                <a:off x="1187" y="2164"/>
                <a:ext cx="83" cy="8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6" name="Line 141"/>
              <p:cNvSpPr>
                <a:spLocks noChangeShapeType="1"/>
              </p:cNvSpPr>
              <p:nvPr/>
            </p:nvSpPr>
            <p:spPr bwMode="auto">
              <a:xfrm flipV="1">
                <a:off x="1168" y="2158"/>
                <a:ext cx="159" cy="8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97" name="Group 147"/>
              <p:cNvGrpSpPr>
                <a:grpSpLocks/>
              </p:cNvGrpSpPr>
              <p:nvPr/>
            </p:nvGrpSpPr>
            <p:grpSpPr bwMode="auto">
              <a:xfrm>
                <a:off x="1460" y="2296"/>
                <a:ext cx="3104" cy="114"/>
                <a:chOff x="1231" y="1159"/>
                <a:chExt cx="3085" cy="2431"/>
              </a:xfrm>
            </p:grpSpPr>
            <p:sp>
              <p:nvSpPr>
                <p:cNvPr id="116" name="Freeform 148"/>
                <p:cNvSpPr>
                  <a:spLocks/>
                </p:cNvSpPr>
                <p:nvPr/>
              </p:nvSpPr>
              <p:spPr bwMode="auto">
                <a:xfrm>
                  <a:off x="1231" y="1159"/>
                  <a:ext cx="1301" cy="2431"/>
                </a:xfrm>
                <a:custGeom>
                  <a:avLst/>
                  <a:gdLst>
                    <a:gd name="T0" fmla="*/ 16 w 1301"/>
                    <a:gd name="T1" fmla="*/ 2177 h 2431"/>
                    <a:gd name="T2" fmla="*/ 47 w 1301"/>
                    <a:gd name="T3" fmla="*/ 2353 h 2431"/>
                    <a:gd name="T4" fmla="*/ 78 w 1301"/>
                    <a:gd name="T5" fmla="*/ 2431 h 2431"/>
                    <a:gd name="T6" fmla="*/ 109 w 1301"/>
                    <a:gd name="T7" fmla="*/ 2400 h 2431"/>
                    <a:gd name="T8" fmla="*/ 140 w 1301"/>
                    <a:gd name="T9" fmla="*/ 2260 h 2431"/>
                    <a:gd name="T10" fmla="*/ 171 w 1301"/>
                    <a:gd name="T11" fmla="*/ 2032 h 2431"/>
                    <a:gd name="T12" fmla="*/ 203 w 1301"/>
                    <a:gd name="T13" fmla="*/ 1726 h 2431"/>
                    <a:gd name="T14" fmla="*/ 234 w 1301"/>
                    <a:gd name="T15" fmla="*/ 1379 h 2431"/>
                    <a:gd name="T16" fmla="*/ 265 w 1301"/>
                    <a:gd name="T17" fmla="*/ 1016 h 2431"/>
                    <a:gd name="T18" fmla="*/ 296 w 1301"/>
                    <a:gd name="T19" fmla="*/ 669 h 2431"/>
                    <a:gd name="T20" fmla="*/ 327 w 1301"/>
                    <a:gd name="T21" fmla="*/ 373 h 2431"/>
                    <a:gd name="T22" fmla="*/ 358 w 1301"/>
                    <a:gd name="T23" fmla="*/ 150 h 2431"/>
                    <a:gd name="T24" fmla="*/ 389 w 1301"/>
                    <a:gd name="T25" fmla="*/ 21 h 2431"/>
                    <a:gd name="T26" fmla="*/ 420 w 1301"/>
                    <a:gd name="T27" fmla="*/ 5 h 2431"/>
                    <a:gd name="T28" fmla="*/ 451 w 1301"/>
                    <a:gd name="T29" fmla="*/ 93 h 2431"/>
                    <a:gd name="T30" fmla="*/ 482 w 1301"/>
                    <a:gd name="T31" fmla="*/ 280 h 2431"/>
                    <a:gd name="T32" fmla="*/ 514 w 1301"/>
                    <a:gd name="T33" fmla="*/ 555 h 2431"/>
                    <a:gd name="T34" fmla="*/ 545 w 1301"/>
                    <a:gd name="T35" fmla="*/ 886 h 2431"/>
                    <a:gd name="T36" fmla="*/ 576 w 1301"/>
                    <a:gd name="T37" fmla="*/ 1244 h 2431"/>
                    <a:gd name="T38" fmla="*/ 607 w 1301"/>
                    <a:gd name="T39" fmla="*/ 1602 h 2431"/>
                    <a:gd name="T40" fmla="*/ 633 w 1301"/>
                    <a:gd name="T41" fmla="*/ 1928 h 2431"/>
                    <a:gd name="T42" fmla="*/ 664 w 1301"/>
                    <a:gd name="T43" fmla="*/ 2188 h 2431"/>
                    <a:gd name="T44" fmla="*/ 695 w 1301"/>
                    <a:gd name="T45" fmla="*/ 2364 h 2431"/>
                    <a:gd name="T46" fmla="*/ 726 w 1301"/>
                    <a:gd name="T47" fmla="*/ 2431 h 2431"/>
                    <a:gd name="T48" fmla="*/ 757 w 1301"/>
                    <a:gd name="T49" fmla="*/ 2395 h 2431"/>
                    <a:gd name="T50" fmla="*/ 788 w 1301"/>
                    <a:gd name="T51" fmla="*/ 2250 h 2431"/>
                    <a:gd name="T52" fmla="*/ 819 w 1301"/>
                    <a:gd name="T53" fmla="*/ 2017 h 2431"/>
                    <a:gd name="T54" fmla="*/ 850 w 1301"/>
                    <a:gd name="T55" fmla="*/ 1711 h 2431"/>
                    <a:gd name="T56" fmla="*/ 882 w 1301"/>
                    <a:gd name="T57" fmla="*/ 1358 h 2431"/>
                    <a:gd name="T58" fmla="*/ 913 w 1301"/>
                    <a:gd name="T59" fmla="*/ 995 h 2431"/>
                    <a:gd name="T60" fmla="*/ 944 w 1301"/>
                    <a:gd name="T61" fmla="*/ 648 h 2431"/>
                    <a:gd name="T62" fmla="*/ 975 w 1301"/>
                    <a:gd name="T63" fmla="*/ 358 h 2431"/>
                    <a:gd name="T64" fmla="*/ 1006 w 1301"/>
                    <a:gd name="T65" fmla="*/ 140 h 2431"/>
                    <a:gd name="T66" fmla="*/ 1037 w 1301"/>
                    <a:gd name="T67" fmla="*/ 21 h 2431"/>
                    <a:gd name="T68" fmla="*/ 1068 w 1301"/>
                    <a:gd name="T69" fmla="*/ 5 h 2431"/>
                    <a:gd name="T70" fmla="*/ 1099 w 1301"/>
                    <a:gd name="T71" fmla="*/ 98 h 2431"/>
                    <a:gd name="T72" fmla="*/ 1130 w 1301"/>
                    <a:gd name="T73" fmla="*/ 295 h 2431"/>
                    <a:gd name="T74" fmla="*/ 1161 w 1301"/>
                    <a:gd name="T75" fmla="*/ 570 h 2431"/>
                    <a:gd name="T76" fmla="*/ 1193 w 1301"/>
                    <a:gd name="T77" fmla="*/ 902 h 2431"/>
                    <a:gd name="T78" fmla="*/ 1224 w 1301"/>
                    <a:gd name="T79" fmla="*/ 1265 h 2431"/>
                    <a:gd name="T80" fmla="*/ 1250 w 1301"/>
                    <a:gd name="T81" fmla="*/ 1623 h 2431"/>
                    <a:gd name="T82" fmla="*/ 1281 w 1301"/>
                    <a:gd name="T83" fmla="*/ 1944 h 243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1301" h="2431">
                      <a:moveTo>
                        <a:pt x="0" y="2006"/>
                      </a:moveTo>
                      <a:lnTo>
                        <a:pt x="6" y="2094"/>
                      </a:lnTo>
                      <a:lnTo>
                        <a:pt x="16" y="2177"/>
                      </a:lnTo>
                      <a:lnTo>
                        <a:pt x="26" y="2245"/>
                      </a:lnTo>
                      <a:lnTo>
                        <a:pt x="37" y="2307"/>
                      </a:lnTo>
                      <a:lnTo>
                        <a:pt x="47" y="2353"/>
                      </a:lnTo>
                      <a:lnTo>
                        <a:pt x="57" y="2390"/>
                      </a:lnTo>
                      <a:lnTo>
                        <a:pt x="68" y="2416"/>
                      </a:lnTo>
                      <a:lnTo>
                        <a:pt x="78" y="2431"/>
                      </a:lnTo>
                      <a:lnTo>
                        <a:pt x="88" y="2431"/>
                      </a:lnTo>
                      <a:lnTo>
                        <a:pt x="99" y="2421"/>
                      </a:lnTo>
                      <a:lnTo>
                        <a:pt x="109" y="2400"/>
                      </a:lnTo>
                      <a:lnTo>
                        <a:pt x="120" y="2364"/>
                      </a:lnTo>
                      <a:lnTo>
                        <a:pt x="130" y="2317"/>
                      </a:lnTo>
                      <a:lnTo>
                        <a:pt x="140" y="2260"/>
                      </a:lnTo>
                      <a:lnTo>
                        <a:pt x="151" y="2193"/>
                      </a:lnTo>
                      <a:lnTo>
                        <a:pt x="161" y="2115"/>
                      </a:lnTo>
                      <a:lnTo>
                        <a:pt x="171" y="2032"/>
                      </a:lnTo>
                      <a:lnTo>
                        <a:pt x="182" y="1939"/>
                      </a:lnTo>
                      <a:lnTo>
                        <a:pt x="192" y="1835"/>
                      </a:lnTo>
                      <a:lnTo>
                        <a:pt x="203" y="1726"/>
                      </a:lnTo>
                      <a:lnTo>
                        <a:pt x="213" y="1612"/>
                      </a:lnTo>
                      <a:lnTo>
                        <a:pt x="223" y="1498"/>
                      </a:lnTo>
                      <a:lnTo>
                        <a:pt x="234" y="1379"/>
                      </a:lnTo>
                      <a:lnTo>
                        <a:pt x="244" y="1254"/>
                      </a:lnTo>
                      <a:lnTo>
                        <a:pt x="254" y="1135"/>
                      </a:lnTo>
                      <a:lnTo>
                        <a:pt x="265" y="1016"/>
                      </a:lnTo>
                      <a:lnTo>
                        <a:pt x="275" y="897"/>
                      </a:lnTo>
                      <a:lnTo>
                        <a:pt x="285" y="778"/>
                      </a:lnTo>
                      <a:lnTo>
                        <a:pt x="296" y="669"/>
                      </a:lnTo>
                      <a:lnTo>
                        <a:pt x="306" y="560"/>
                      </a:lnTo>
                      <a:lnTo>
                        <a:pt x="317" y="461"/>
                      </a:lnTo>
                      <a:lnTo>
                        <a:pt x="327" y="373"/>
                      </a:lnTo>
                      <a:lnTo>
                        <a:pt x="337" y="285"/>
                      </a:lnTo>
                      <a:lnTo>
                        <a:pt x="348" y="212"/>
                      </a:lnTo>
                      <a:lnTo>
                        <a:pt x="358" y="150"/>
                      </a:lnTo>
                      <a:lnTo>
                        <a:pt x="368" y="93"/>
                      </a:lnTo>
                      <a:lnTo>
                        <a:pt x="379" y="52"/>
                      </a:lnTo>
                      <a:lnTo>
                        <a:pt x="389" y="21"/>
                      </a:lnTo>
                      <a:lnTo>
                        <a:pt x="399" y="5"/>
                      </a:lnTo>
                      <a:lnTo>
                        <a:pt x="410" y="0"/>
                      </a:lnTo>
                      <a:lnTo>
                        <a:pt x="420" y="5"/>
                      </a:lnTo>
                      <a:lnTo>
                        <a:pt x="431" y="21"/>
                      </a:lnTo>
                      <a:lnTo>
                        <a:pt x="441" y="52"/>
                      </a:lnTo>
                      <a:lnTo>
                        <a:pt x="451" y="93"/>
                      </a:lnTo>
                      <a:lnTo>
                        <a:pt x="462" y="145"/>
                      </a:lnTo>
                      <a:lnTo>
                        <a:pt x="472" y="207"/>
                      </a:lnTo>
                      <a:lnTo>
                        <a:pt x="482" y="280"/>
                      </a:lnTo>
                      <a:lnTo>
                        <a:pt x="493" y="363"/>
                      </a:lnTo>
                      <a:lnTo>
                        <a:pt x="503" y="456"/>
                      </a:lnTo>
                      <a:lnTo>
                        <a:pt x="514" y="555"/>
                      </a:lnTo>
                      <a:lnTo>
                        <a:pt x="524" y="658"/>
                      </a:lnTo>
                      <a:lnTo>
                        <a:pt x="534" y="767"/>
                      </a:lnTo>
                      <a:lnTo>
                        <a:pt x="545" y="886"/>
                      </a:lnTo>
                      <a:lnTo>
                        <a:pt x="555" y="1006"/>
                      </a:lnTo>
                      <a:lnTo>
                        <a:pt x="565" y="1125"/>
                      </a:lnTo>
                      <a:lnTo>
                        <a:pt x="576" y="1244"/>
                      </a:lnTo>
                      <a:lnTo>
                        <a:pt x="586" y="1368"/>
                      </a:lnTo>
                      <a:lnTo>
                        <a:pt x="596" y="1488"/>
                      </a:lnTo>
                      <a:lnTo>
                        <a:pt x="607" y="1602"/>
                      </a:lnTo>
                      <a:lnTo>
                        <a:pt x="617" y="1716"/>
                      </a:lnTo>
                      <a:lnTo>
                        <a:pt x="622" y="1825"/>
                      </a:lnTo>
                      <a:lnTo>
                        <a:pt x="633" y="1928"/>
                      </a:lnTo>
                      <a:lnTo>
                        <a:pt x="643" y="2022"/>
                      </a:lnTo>
                      <a:lnTo>
                        <a:pt x="653" y="2110"/>
                      </a:lnTo>
                      <a:lnTo>
                        <a:pt x="664" y="2188"/>
                      </a:lnTo>
                      <a:lnTo>
                        <a:pt x="674" y="2255"/>
                      </a:lnTo>
                      <a:lnTo>
                        <a:pt x="685" y="2317"/>
                      </a:lnTo>
                      <a:lnTo>
                        <a:pt x="695" y="2364"/>
                      </a:lnTo>
                      <a:lnTo>
                        <a:pt x="705" y="2395"/>
                      </a:lnTo>
                      <a:lnTo>
                        <a:pt x="716" y="2421"/>
                      </a:lnTo>
                      <a:lnTo>
                        <a:pt x="726" y="2431"/>
                      </a:lnTo>
                      <a:lnTo>
                        <a:pt x="736" y="2431"/>
                      </a:lnTo>
                      <a:lnTo>
                        <a:pt x="747" y="2421"/>
                      </a:lnTo>
                      <a:lnTo>
                        <a:pt x="757" y="2395"/>
                      </a:lnTo>
                      <a:lnTo>
                        <a:pt x="768" y="2359"/>
                      </a:lnTo>
                      <a:lnTo>
                        <a:pt x="778" y="2312"/>
                      </a:lnTo>
                      <a:lnTo>
                        <a:pt x="788" y="2250"/>
                      </a:lnTo>
                      <a:lnTo>
                        <a:pt x="799" y="2182"/>
                      </a:lnTo>
                      <a:lnTo>
                        <a:pt x="809" y="2105"/>
                      </a:lnTo>
                      <a:lnTo>
                        <a:pt x="819" y="2017"/>
                      </a:lnTo>
                      <a:lnTo>
                        <a:pt x="830" y="1918"/>
                      </a:lnTo>
                      <a:lnTo>
                        <a:pt x="840" y="1820"/>
                      </a:lnTo>
                      <a:lnTo>
                        <a:pt x="850" y="1711"/>
                      </a:lnTo>
                      <a:lnTo>
                        <a:pt x="861" y="1597"/>
                      </a:lnTo>
                      <a:lnTo>
                        <a:pt x="871" y="1477"/>
                      </a:lnTo>
                      <a:lnTo>
                        <a:pt x="882" y="1358"/>
                      </a:lnTo>
                      <a:lnTo>
                        <a:pt x="892" y="1234"/>
                      </a:lnTo>
                      <a:lnTo>
                        <a:pt x="902" y="1114"/>
                      </a:lnTo>
                      <a:lnTo>
                        <a:pt x="913" y="995"/>
                      </a:lnTo>
                      <a:lnTo>
                        <a:pt x="923" y="876"/>
                      </a:lnTo>
                      <a:lnTo>
                        <a:pt x="933" y="762"/>
                      </a:lnTo>
                      <a:lnTo>
                        <a:pt x="944" y="648"/>
                      </a:lnTo>
                      <a:lnTo>
                        <a:pt x="954" y="544"/>
                      </a:lnTo>
                      <a:lnTo>
                        <a:pt x="965" y="446"/>
                      </a:lnTo>
                      <a:lnTo>
                        <a:pt x="975" y="358"/>
                      </a:lnTo>
                      <a:lnTo>
                        <a:pt x="985" y="275"/>
                      </a:lnTo>
                      <a:lnTo>
                        <a:pt x="996" y="202"/>
                      </a:lnTo>
                      <a:lnTo>
                        <a:pt x="1006" y="140"/>
                      </a:lnTo>
                      <a:lnTo>
                        <a:pt x="1016" y="88"/>
                      </a:lnTo>
                      <a:lnTo>
                        <a:pt x="1027" y="47"/>
                      </a:lnTo>
                      <a:lnTo>
                        <a:pt x="1037" y="21"/>
                      </a:lnTo>
                      <a:lnTo>
                        <a:pt x="1047" y="0"/>
                      </a:lnTo>
                      <a:lnTo>
                        <a:pt x="1058" y="0"/>
                      </a:lnTo>
                      <a:lnTo>
                        <a:pt x="1068" y="5"/>
                      </a:lnTo>
                      <a:lnTo>
                        <a:pt x="1079" y="26"/>
                      </a:lnTo>
                      <a:lnTo>
                        <a:pt x="1089" y="57"/>
                      </a:lnTo>
                      <a:lnTo>
                        <a:pt x="1099" y="98"/>
                      </a:lnTo>
                      <a:lnTo>
                        <a:pt x="1110" y="155"/>
                      </a:lnTo>
                      <a:lnTo>
                        <a:pt x="1120" y="218"/>
                      </a:lnTo>
                      <a:lnTo>
                        <a:pt x="1130" y="295"/>
                      </a:lnTo>
                      <a:lnTo>
                        <a:pt x="1141" y="378"/>
                      </a:lnTo>
                      <a:lnTo>
                        <a:pt x="1151" y="472"/>
                      </a:lnTo>
                      <a:lnTo>
                        <a:pt x="1161" y="570"/>
                      </a:lnTo>
                      <a:lnTo>
                        <a:pt x="1172" y="679"/>
                      </a:lnTo>
                      <a:lnTo>
                        <a:pt x="1182" y="788"/>
                      </a:lnTo>
                      <a:lnTo>
                        <a:pt x="1193" y="902"/>
                      </a:lnTo>
                      <a:lnTo>
                        <a:pt x="1203" y="1021"/>
                      </a:lnTo>
                      <a:lnTo>
                        <a:pt x="1213" y="1146"/>
                      </a:lnTo>
                      <a:lnTo>
                        <a:pt x="1224" y="1265"/>
                      </a:lnTo>
                      <a:lnTo>
                        <a:pt x="1234" y="1389"/>
                      </a:lnTo>
                      <a:lnTo>
                        <a:pt x="1239" y="1508"/>
                      </a:lnTo>
                      <a:lnTo>
                        <a:pt x="1250" y="1623"/>
                      </a:lnTo>
                      <a:lnTo>
                        <a:pt x="1260" y="1737"/>
                      </a:lnTo>
                      <a:lnTo>
                        <a:pt x="1270" y="1845"/>
                      </a:lnTo>
                      <a:lnTo>
                        <a:pt x="1281" y="1944"/>
                      </a:lnTo>
                      <a:lnTo>
                        <a:pt x="1291" y="2037"/>
                      </a:lnTo>
                      <a:lnTo>
                        <a:pt x="1301" y="2125"/>
                      </a:lnTo>
                    </a:path>
                  </a:pathLst>
                </a:custGeom>
                <a:noFill/>
                <a:ln w="15875">
                  <a:solidFill>
                    <a:srgbClr val="FF33C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17" name="Freeform 149"/>
                <p:cNvSpPr>
                  <a:spLocks/>
                </p:cNvSpPr>
                <p:nvPr/>
              </p:nvSpPr>
              <p:spPr bwMode="auto">
                <a:xfrm>
                  <a:off x="2532" y="1159"/>
                  <a:ext cx="1307" cy="2431"/>
                </a:xfrm>
                <a:custGeom>
                  <a:avLst/>
                  <a:gdLst>
                    <a:gd name="T0" fmla="*/ 21 w 1307"/>
                    <a:gd name="T1" fmla="*/ 2265 h 2431"/>
                    <a:gd name="T2" fmla="*/ 52 w 1307"/>
                    <a:gd name="T3" fmla="*/ 2400 h 2431"/>
                    <a:gd name="T4" fmla="*/ 83 w 1307"/>
                    <a:gd name="T5" fmla="*/ 2431 h 2431"/>
                    <a:gd name="T6" fmla="*/ 114 w 1307"/>
                    <a:gd name="T7" fmla="*/ 2353 h 2431"/>
                    <a:gd name="T8" fmla="*/ 146 w 1307"/>
                    <a:gd name="T9" fmla="*/ 2172 h 2431"/>
                    <a:gd name="T10" fmla="*/ 177 w 1307"/>
                    <a:gd name="T11" fmla="*/ 1902 h 2431"/>
                    <a:gd name="T12" fmla="*/ 208 w 1307"/>
                    <a:gd name="T13" fmla="*/ 1576 h 2431"/>
                    <a:gd name="T14" fmla="*/ 239 w 1307"/>
                    <a:gd name="T15" fmla="*/ 1218 h 2431"/>
                    <a:gd name="T16" fmla="*/ 270 w 1307"/>
                    <a:gd name="T17" fmla="*/ 855 h 2431"/>
                    <a:gd name="T18" fmla="*/ 301 w 1307"/>
                    <a:gd name="T19" fmla="*/ 529 h 2431"/>
                    <a:gd name="T20" fmla="*/ 332 w 1307"/>
                    <a:gd name="T21" fmla="*/ 259 h 2431"/>
                    <a:gd name="T22" fmla="*/ 363 w 1307"/>
                    <a:gd name="T23" fmla="*/ 78 h 2431"/>
                    <a:gd name="T24" fmla="*/ 394 w 1307"/>
                    <a:gd name="T25" fmla="*/ 0 h 2431"/>
                    <a:gd name="T26" fmla="*/ 425 w 1307"/>
                    <a:gd name="T27" fmla="*/ 31 h 2431"/>
                    <a:gd name="T28" fmla="*/ 457 w 1307"/>
                    <a:gd name="T29" fmla="*/ 166 h 2431"/>
                    <a:gd name="T30" fmla="*/ 488 w 1307"/>
                    <a:gd name="T31" fmla="*/ 394 h 2431"/>
                    <a:gd name="T32" fmla="*/ 519 w 1307"/>
                    <a:gd name="T33" fmla="*/ 695 h 2431"/>
                    <a:gd name="T34" fmla="*/ 550 w 1307"/>
                    <a:gd name="T35" fmla="*/ 1042 h 2431"/>
                    <a:gd name="T36" fmla="*/ 576 w 1307"/>
                    <a:gd name="T37" fmla="*/ 1410 h 2431"/>
                    <a:gd name="T38" fmla="*/ 607 w 1307"/>
                    <a:gd name="T39" fmla="*/ 1752 h 2431"/>
                    <a:gd name="T40" fmla="*/ 638 w 1307"/>
                    <a:gd name="T41" fmla="*/ 2053 h 2431"/>
                    <a:gd name="T42" fmla="*/ 669 w 1307"/>
                    <a:gd name="T43" fmla="*/ 2276 h 2431"/>
                    <a:gd name="T44" fmla="*/ 700 w 1307"/>
                    <a:gd name="T45" fmla="*/ 2405 h 2431"/>
                    <a:gd name="T46" fmla="*/ 731 w 1307"/>
                    <a:gd name="T47" fmla="*/ 2431 h 2431"/>
                    <a:gd name="T48" fmla="*/ 762 w 1307"/>
                    <a:gd name="T49" fmla="*/ 2343 h 2431"/>
                    <a:gd name="T50" fmla="*/ 794 w 1307"/>
                    <a:gd name="T51" fmla="*/ 2156 h 2431"/>
                    <a:gd name="T52" fmla="*/ 825 w 1307"/>
                    <a:gd name="T53" fmla="*/ 1887 h 2431"/>
                    <a:gd name="T54" fmla="*/ 856 w 1307"/>
                    <a:gd name="T55" fmla="*/ 1555 h 2431"/>
                    <a:gd name="T56" fmla="*/ 887 w 1307"/>
                    <a:gd name="T57" fmla="*/ 1197 h 2431"/>
                    <a:gd name="T58" fmla="*/ 918 w 1307"/>
                    <a:gd name="T59" fmla="*/ 835 h 2431"/>
                    <a:gd name="T60" fmla="*/ 949 w 1307"/>
                    <a:gd name="T61" fmla="*/ 513 h 2431"/>
                    <a:gd name="T62" fmla="*/ 980 w 1307"/>
                    <a:gd name="T63" fmla="*/ 249 h 2431"/>
                    <a:gd name="T64" fmla="*/ 1011 w 1307"/>
                    <a:gd name="T65" fmla="*/ 72 h 2431"/>
                    <a:gd name="T66" fmla="*/ 1042 w 1307"/>
                    <a:gd name="T67" fmla="*/ 0 h 2431"/>
                    <a:gd name="T68" fmla="*/ 1073 w 1307"/>
                    <a:gd name="T69" fmla="*/ 36 h 2431"/>
                    <a:gd name="T70" fmla="*/ 1105 w 1307"/>
                    <a:gd name="T71" fmla="*/ 176 h 2431"/>
                    <a:gd name="T72" fmla="*/ 1136 w 1307"/>
                    <a:gd name="T73" fmla="*/ 409 h 2431"/>
                    <a:gd name="T74" fmla="*/ 1167 w 1307"/>
                    <a:gd name="T75" fmla="*/ 715 h 2431"/>
                    <a:gd name="T76" fmla="*/ 1193 w 1307"/>
                    <a:gd name="T77" fmla="*/ 1063 h 2431"/>
                    <a:gd name="T78" fmla="*/ 1224 w 1307"/>
                    <a:gd name="T79" fmla="*/ 1426 h 2431"/>
                    <a:gd name="T80" fmla="*/ 1255 w 1307"/>
                    <a:gd name="T81" fmla="*/ 1773 h 2431"/>
                    <a:gd name="T82" fmla="*/ 1286 w 1307"/>
                    <a:gd name="T83" fmla="*/ 2068 h 243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1307" h="2431">
                      <a:moveTo>
                        <a:pt x="0" y="2125"/>
                      </a:moveTo>
                      <a:lnTo>
                        <a:pt x="11" y="2198"/>
                      </a:lnTo>
                      <a:lnTo>
                        <a:pt x="21" y="2265"/>
                      </a:lnTo>
                      <a:lnTo>
                        <a:pt x="32" y="2322"/>
                      </a:lnTo>
                      <a:lnTo>
                        <a:pt x="42" y="2369"/>
                      </a:lnTo>
                      <a:lnTo>
                        <a:pt x="52" y="2400"/>
                      </a:lnTo>
                      <a:lnTo>
                        <a:pt x="63" y="2426"/>
                      </a:lnTo>
                      <a:lnTo>
                        <a:pt x="73" y="2431"/>
                      </a:lnTo>
                      <a:lnTo>
                        <a:pt x="83" y="2431"/>
                      </a:lnTo>
                      <a:lnTo>
                        <a:pt x="94" y="2416"/>
                      </a:lnTo>
                      <a:lnTo>
                        <a:pt x="104" y="2390"/>
                      </a:lnTo>
                      <a:lnTo>
                        <a:pt x="114" y="2353"/>
                      </a:lnTo>
                      <a:lnTo>
                        <a:pt x="125" y="2302"/>
                      </a:lnTo>
                      <a:lnTo>
                        <a:pt x="135" y="2239"/>
                      </a:lnTo>
                      <a:lnTo>
                        <a:pt x="146" y="2172"/>
                      </a:lnTo>
                      <a:lnTo>
                        <a:pt x="156" y="2089"/>
                      </a:lnTo>
                      <a:lnTo>
                        <a:pt x="166" y="2001"/>
                      </a:lnTo>
                      <a:lnTo>
                        <a:pt x="177" y="1902"/>
                      </a:lnTo>
                      <a:lnTo>
                        <a:pt x="187" y="1799"/>
                      </a:lnTo>
                      <a:lnTo>
                        <a:pt x="197" y="1690"/>
                      </a:lnTo>
                      <a:lnTo>
                        <a:pt x="208" y="1576"/>
                      </a:lnTo>
                      <a:lnTo>
                        <a:pt x="218" y="1457"/>
                      </a:lnTo>
                      <a:lnTo>
                        <a:pt x="229" y="1337"/>
                      </a:lnTo>
                      <a:lnTo>
                        <a:pt x="239" y="1218"/>
                      </a:lnTo>
                      <a:lnTo>
                        <a:pt x="249" y="1094"/>
                      </a:lnTo>
                      <a:lnTo>
                        <a:pt x="260" y="975"/>
                      </a:lnTo>
                      <a:lnTo>
                        <a:pt x="270" y="855"/>
                      </a:lnTo>
                      <a:lnTo>
                        <a:pt x="280" y="741"/>
                      </a:lnTo>
                      <a:lnTo>
                        <a:pt x="291" y="632"/>
                      </a:lnTo>
                      <a:lnTo>
                        <a:pt x="301" y="529"/>
                      </a:lnTo>
                      <a:lnTo>
                        <a:pt x="311" y="430"/>
                      </a:lnTo>
                      <a:lnTo>
                        <a:pt x="322" y="342"/>
                      </a:lnTo>
                      <a:lnTo>
                        <a:pt x="332" y="259"/>
                      </a:lnTo>
                      <a:lnTo>
                        <a:pt x="343" y="192"/>
                      </a:lnTo>
                      <a:lnTo>
                        <a:pt x="353" y="130"/>
                      </a:lnTo>
                      <a:lnTo>
                        <a:pt x="363" y="78"/>
                      </a:lnTo>
                      <a:lnTo>
                        <a:pt x="374" y="41"/>
                      </a:lnTo>
                      <a:lnTo>
                        <a:pt x="384" y="15"/>
                      </a:lnTo>
                      <a:lnTo>
                        <a:pt x="394" y="0"/>
                      </a:lnTo>
                      <a:lnTo>
                        <a:pt x="405" y="0"/>
                      </a:lnTo>
                      <a:lnTo>
                        <a:pt x="415" y="5"/>
                      </a:lnTo>
                      <a:lnTo>
                        <a:pt x="425" y="31"/>
                      </a:lnTo>
                      <a:lnTo>
                        <a:pt x="436" y="62"/>
                      </a:lnTo>
                      <a:lnTo>
                        <a:pt x="446" y="109"/>
                      </a:lnTo>
                      <a:lnTo>
                        <a:pt x="457" y="166"/>
                      </a:lnTo>
                      <a:lnTo>
                        <a:pt x="467" y="233"/>
                      </a:lnTo>
                      <a:lnTo>
                        <a:pt x="477" y="306"/>
                      </a:lnTo>
                      <a:lnTo>
                        <a:pt x="488" y="394"/>
                      </a:lnTo>
                      <a:lnTo>
                        <a:pt x="498" y="487"/>
                      </a:lnTo>
                      <a:lnTo>
                        <a:pt x="508" y="586"/>
                      </a:lnTo>
                      <a:lnTo>
                        <a:pt x="519" y="695"/>
                      </a:lnTo>
                      <a:lnTo>
                        <a:pt x="529" y="809"/>
                      </a:lnTo>
                      <a:lnTo>
                        <a:pt x="540" y="923"/>
                      </a:lnTo>
                      <a:lnTo>
                        <a:pt x="550" y="1042"/>
                      </a:lnTo>
                      <a:lnTo>
                        <a:pt x="555" y="1166"/>
                      </a:lnTo>
                      <a:lnTo>
                        <a:pt x="565" y="1286"/>
                      </a:lnTo>
                      <a:lnTo>
                        <a:pt x="576" y="1410"/>
                      </a:lnTo>
                      <a:lnTo>
                        <a:pt x="586" y="1529"/>
                      </a:lnTo>
                      <a:lnTo>
                        <a:pt x="597" y="1643"/>
                      </a:lnTo>
                      <a:lnTo>
                        <a:pt x="607" y="1752"/>
                      </a:lnTo>
                      <a:lnTo>
                        <a:pt x="617" y="1861"/>
                      </a:lnTo>
                      <a:lnTo>
                        <a:pt x="628" y="1959"/>
                      </a:lnTo>
                      <a:lnTo>
                        <a:pt x="638" y="2053"/>
                      </a:lnTo>
                      <a:lnTo>
                        <a:pt x="648" y="2136"/>
                      </a:lnTo>
                      <a:lnTo>
                        <a:pt x="659" y="2213"/>
                      </a:lnTo>
                      <a:lnTo>
                        <a:pt x="669" y="2276"/>
                      </a:lnTo>
                      <a:lnTo>
                        <a:pt x="679" y="2333"/>
                      </a:lnTo>
                      <a:lnTo>
                        <a:pt x="690" y="2374"/>
                      </a:lnTo>
                      <a:lnTo>
                        <a:pt x="700" y="2405"/>
                      </a:lnTo>
                      <a:lnTo>
                        <a:pt x="711" y="2426"/>
                      </a:lnTo>
                      <a:lnTo>
                        <a:pt x="721" y="2431"/>
                      </a:lnTo>
                      <a:lnTo>
                        <a:pt x="731" y="2431"/>
                      </a:lnTo>
                      <a:lnTo>
                        <a:pt x="742" y="2410"/>
                      </a:lnTo>
                      <a:lnTo>
                        <a:pt x="752" y="2385"/>
                      </a:lnTo>
                      <a:lnTo>
                        <a:pt x="762" y="2343"/>
                      </a:lnTo>
                      <a:lnTo>
                        <a:pt x="773" y="2291"/>
                      </a:lnTo>
                      <a:lnTo>
                        <a:pt x="783" y="2229"/>
                      </a:lnTo>
                      <a:lnTo>
                        <a:pt x="794" y="2156"/>
                      </a:lnTo>
                      <a:lnTo>
                        <a:pt x="804" y="2074"/>
                      </a:lnTo>
                      <a:lnTo>
                        <a:pt x="814" y="1985"/>
                      </a:lnTo>
                      <a:lnTo>
                        <a:pt x="825" y="1887"/>
                      </a:lnTo>
                      <a:lnTo>
                        <a:pt x="835" y="1783"/>
                      </a:lnTo>
                      <a:lnTo>
                        <a:pt x="845" y="1669"/>
                      </a:lnTo>
                      <a:lnTo>
                        <a:pt x="856" y="1555"/>
                      </a:lnTo>
                      <a:lnTo>
                        <a:pt x="866" y="1436"/>
                      </a:lnTo>
                      <a:lnTo>
                        <a:pt x="876" y="1317"/>
                      </a:lnTo>
                      <a:lnTo>
                        <a:pt x="887" y="1197"/>
                      </a:lnTo>
                      <a:lnTo>
                        <a:pt x="897" y="1073"/>
                      </a:lnTo>
                      <a:lnTo>
                        <a:pt x="908" y="954"/>
                      </a:lnTo>
                      <a:lnTo>
                        <a:pt x="918" y="835"/>
                      </a:lnTo>
                      <a:lnTo>
                        <a:pt x="928" y="720"/>
                      </a:lnTo>
                      <a:lnTo>
                        <a:pt x="939" y="612"/>
                      </a:lnTo>
                      <a:lnTo>
                        <a:pt x="949" y="513"/>
                      </a:lnTo>
                      <a:lnTo>
                        <a:pt x="959" y="415"/>
                      </a:lnTo>
                      <a:lnTo>
                        <a:pt x="970" y="327"/>
                      </a:lnTo>
                      <a:lnTo>
                        <a:pt x="980" y="249"/>
                      </a:lnTo>
                      <a:lnTo>
                        <a:pt x="991" y="181"/>
                      </a:lnTo>
                      <a:lnTo>
                        <a:pt x="1001" y="119"/>
                      </a:lnTo>
                      <a:lnTo>
                        <a:pt x="1011" y="72"/>
                      </a:lnTo>
                      <a:lnTo>
                        <a:pt x="1022" y="36"/>
                      </a:lnTo>
                      <a:lnTo>
                        <a:pt x="1032" y="10"/>
                      </a:lnTo>
                      <a:lnTo>
                        <a:pt x="1042" y="0"/>
                      </a:lnTo>
                      <a:lnTo>
                        <a:pt x="1053" y="0"/>
                      </a:lnTo>
                      <a:lnTo>
                        <a:pt x="1063" y="10"/>
                      </a:lnTo>
                      <a:lnTo>
                        <a:pt x="1073" y="36"/>
                      </a:lnTo>
                      <a:lnTo>
                        <a:pt x="1084" y="67"/>
                      </a:lnTo>
                      <a:lnTo>
                        <a:pt x="1094" y="114"/>
                      </a:lnTo>
                      <a:lnTo>
                        <a:pt x="1105" y="176"/>
                      </a:lnTo>
                      <a:lnTo>
                        <a:pt x="1115" y="244"/>
                      </a:lnTo>
                      <a:lnTo>
                        <a:pt x="1125" y="321"/>
                      </a:lnTo>
                      <a:lnTo>
                        <a:pt x="1136" y="409"/>
                      </a:lnTo>
                      <a:lnTo>
                        <a:pt x="1146" y="503"/>
                      </a:lnTo>
                      <a:lnTo>
                        <a:pt x="1156" y="606"/>
                      </a:lnTo>
                      <a:lnTo>
                        <a:pt x="1167" y="715"/>
                      </a:lnTo>
                      <a:lnTo>
                        <a:pt x="1172" y="829"/>
                      </a:lnTo>
                      <a:lnTo>
                        <a:pt x="1182" y="943"/>
                      </a:lnTo>
                      <a:lnTo>
                        <a:pt x="1193" y="1063"/>
                      </a:lnTo>
                      <a:lnTo>
                        <a:pt x="1203" y="1187"/>
                      </a:lnTo>
                      <a:lnTo>
                        <a:pt x="1213" y="1306"/>
                      </a:lnTo>
                      <a:lnTo>
                        <a:pt x="1224" y="1426"/>
                      </a:lnTo>
                      <a:lnTo>
                        <a:pt x="1234" y="1545"/>
                      </a:lnTo>
                      <a:lnTo>
                        <a:pt x="1245" y="1664"/>
                      </a:lnTo>
                      <a:lnTo>
                        <a:pt x="1255" y="1773"/>
                      </a:lnTo>
                      <a:lnTo>
                        <a:pt x="1265" y="1877"/>
                      </a:lnTo>
                      <a:lnTo>
                        <a:pt x="1276" y="1975"/>
                      </a:lnTo>
                      <a:lnTo>
                        <a:pt x="1286" y="2068"/>
                      </a:lnTo>
                      <a:lnTo>
                        <a:pt x="1296" y="2151"/>
                      </a:lnTo>
                      <a:lnTo>
                        <a:pt x="1307" y="2224"/>
                      </a:lnTo>
                    </a:path>
                  </a:pathLst>
                </a:custGeom>
                <a:noFill/>
                <a:ln w="15875">
                  <a:solidFill>
                    <a:srgbClr val="FF33C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18" name="Freeform 150"/>
                <p:cNvSpPr>
                  <a:spLocks/>
                </p:cNvSpPr>
                <p:nvPr/>
              </p:nvSpPr>
              <p:spPr bwMode="auto">
                <a:xfrm>
                  <a:off x="3839" y="1159"/>
                  <a:ext cx="477" cy="2431"/>
                </a:xfrm>
                <a:custGeom>
                  <a:avLst/>
                  <a:gdLst>
                    <a:gd name="T0" fmla="*/ 0 w 477"/>
                    <a:gd name="T1" fmla="*/ 2224 h 2431"/>
                    <a:gd name="T2" fmla="*/ 10 w 477"/>
                    <a:gd name="T3" fmla="*/ 2286 h 2431"/>
                    <a:gd name="T4" fmla="*/ 20 w 477"/>
                    <a:gd name="T5" fmla="*/ 2338 h 2431"/>
                    <a:gd name="T6" fmla="*/ 31 w 477"/>
                    <a:gd name="T7" fmla="*/ 2379 h 2431"/>
                    <a:gd name="T8" fmla="*/ 41 w 477"/>
                    <a:gd name="T9" fmla="*/ 2410 h 2431"/>
                    <a:gd name="T10" fmla="*/ 52 w 477"/>
                    <a:gd name="T11" fmla="*/ 2426 h 2431"/>
                    <a:gd name="T12" fmla="*/ 62 w 477"/>
                    <a:gd name="T13" fmla="*/ 2431 h 2431"/>
                    <a:gd name="T14" fmla="*/ 72 w 477"/>
                    <a:gd name="T15" fmla="*/ 2426 h 2431"/>
                    <a:gd name="T16" fmla="*/ 83 w 477"/>
                    <a:gd name="T17" fmla="*/ 2410 h 2431"/>
                    <a:gd name="T18" fmla="*/ 93 w 477"/>
                    <a:gd name="T19" fmla="*/ 2379 h 2431"/>
                    <a:gd name="T20" fmla="*/ 103 w 477"/>
                    <a:gd name="T21" fmla="*/ 2338 h 2431"/>
                    <a:gd name="T22" fmla="*/ 114 w 477"/>
                    <a:gd name="T23" fmla="*/ 2281 h 2431"/>
                    <a:gd name="T24" fmla="*/ 124 w 477"/>
                    <a:gd name="T25" fmla="*/ 2219 h 2431"/>
                    <a:gd name="T26" fmla="*/ 134 w 477"/>
                    <a:gd name="T27" fmla="*/ 2146 h 2431"/>
                    <a:gd name="T28" fmla="*/ 145 w 477"/>
                    <a:gd name="T29" fmla="*/ 2058 h 2431"/>
                    <a:gd name="T30" fmla="*/ 155 w 477"/>
                    <a:gd name="T31" fmla="*/ 1970 h 2431"/>
                    <a:gd name="T32" fmla="*/ 166 w 477"/>
                    <a:gd name="T33" fmla="*/ 1871 h 2431"/>
                    <a:gd name="T34" fmla="*/ 176 w 477"/>
                    <a:gd name="T35" fmla="*/ 1762 h 2431"/>
                    <a:gd name="T36" fmla="*/ 186 w 477"/>
                    <a:gd name="T37" fmla="*/ 1654 h 2431"/>
                    <a:gd name="T38" fmla="*/ 197 w 477"/>
                    <a:gd name="T39" fmla="*/ 1534 h 2431"/>
                    <a:gd name="T40" fmla="*/ 207 w 477"/>
                    <a:gd name="T41" fmla="*/ 1415 h 2431"/>
                    <a:gd name="T42" fmla="*/ 217 w 477"/>
                    <a:gd name="T43" fmla="*/ 1296 h 2431"/>
                    <a:gd name="T44" fmla="*/ 228 w 477"/>
                    <a:gd name="T45" fmla="*/ 1177 h 2431"/>
                    <a:gd name="T46" fmla="*/ 238 w 477"/>
                    <a:gd name="T47" fmla="*/ 1052 h 2431"/>
                    <a:gd name="T48" fmla="*/ 249 w 477"/>
                    <a:gd name="T49" fmla="*/ 933 h 2431"/>
                    <a:gd name="T50" fmla="*/ 259 w 477"/>
                    <a:gd name="T51" fmla="*/ 819 h 2431"/>
                    <a:gd name="T52" fmla="*/ 269 w 477"/>
                    <a:gd name="T53" fmla="*/ 705 h 2431"/>
                    <a:gd name="T54" fmla="*/ 280 w 477"/>
                    <a:gd name="T55" fmla="*/ 596 h 2431"/>
                    <a:gd name="T56" fmla="*/ 290 w 477"/>
                    <a:gd name="T57" fmla="*/ 492 h 2431"/>
                    <a:gd name="T58" fmla="*/ 300 w 477"/>
                    <a:gd name="T59" fmla="*/ 399 h 2431"/>
                    <a:gd name="T60" fmla="*/ 311 w 477"/>
                    <a:gd name="T61" fmla="*/ 316 h 2431"/>
                    <a:gd name="T62" fmla="*/ 321 w 477"/>
                    <a:gd name="T63" fmla="*/ 238 h 2431"/>
                    <a:gd name="T64" fmla="*/ 331 w 477"/>
                    <a:gd name="T65" fmla="*/ 171 h 2431"/>
                    <a:gd name="T66" fmla="*/ 342 w 477"/>
                    <a:gd name="T67" fmla="*/ 114 h 2431"/>
                    <a:gd name="T68" fmla="*/ 352 w 477"/>
                    <a:gd name="T69" fmla="*/ 67 h 2431"/>
                    <a:gd name="T70" fmla="*/ 363 w 477"/>
                    <a:gd name="T71" fmla="*/ 31 h 2431"/>
                    <a:gd name="T72" fmla="*/ 373 w 477"/>
                    <a:gd name="T73" fmla="*/ 10 h 2431"/>
                    <a:gd name="T74" fmla="*/ 383 w 477"/>
                    <a:gd name="T75" fmla="*/ 0 h 2431"/>
                    <a:gd name="T76" fmla="*/ 394 w 477"/>
                    <a:gd name="T77" fmla="*/ 0 h 2431"/>
                    <a:gd name="T78" fmla="*/ 404 w 477"/>
                    <a:gd name="T79" fmla="*/ 15 h 2431"/>
                    <a:gd name="T80" fmla="*/ 414 w 477"/>
                    <a:gd name="T81" fmla="*/ 41 h 2431"/>
                    <a:gd name="T82" fmla="*/ 425 w 477"/>
                    <a:gd name="T83" fmla="*/ 78 h 2431"/>
                    <a:gd name="T84" fmla="*/ 435 w 477"/>
                    <a:gd name="T85" fmla="*/ 124 h 2431"/>
                    <a:gd name="T86" fmla="*/ 445 w 477"/>
                    <a:gd name="T87" fmla="*/ 187 h 2431"/>
                    <a:gd name="T88" fmla="*/ 456 w 477"/>
                    <a:gd name="T89" fmla="*/ 254 h 2431"/>
                    <a:gd name="T90" fmla="*/ 466 w 477"/>
                    <a:gd name="T91" fmla="*/ 337 h 2431"/>
                    <a:gd name="T92" fmla="*/ 477 w 477"/>
                    <a:gd name="T93" fmla="*/ 425 h 2431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77" h="2431">
                      <a:moveTo>
                        <a:pt x="0" y="2224"/>
                      </a:moveTo>
                      <a:lnTo>
                        <a:pt x="10" y="2286"/>
                      </a:lnTo>
                      <a:lnTo>
                        <a:pt x="20" y="2338"/>
                      </a:lnTo>
                      <a:lnTo>
                        <a:pt x="31" y="2379"/>
                      </a:lnTo>
                      <a:lnTo>
                        <a:pt x="41" y="2410"/>
                      </a:lnTo>
                      <a:lnTo>
                        <a:pt x="52" y="2426"/>
                      </a:lnTo>
                      <a:lnTo>
                        <a:pt x="62" y="2431"/>
                      </a:lnTo>
                      <a:lnTo>
                        <a:pt x="72" y="2426"/>
                      </a:lnTo>
                      <a:lnTo>
                        <a:pt x="83" y="2410"/>
                      </a:lnTo>
                      <a:lnTo>
                        <a:pt x="93" y="2379"/>
                      </a:lnTo>
                      <a:lnTo>
                        <a:pt x="103" y="2338"/>
                      </a:lnTo>
                      <a:lnTo>
                        <a:pt x="114" y="2281"/>
                      </a:lnTo>
                      <a:lnTo>
                        <a:pt x="124" y="2219"/>
                      </a:lnTo>
                      <a:lnTo>
                        <a:pt x="134" y="2146"/>
                      </a:lnTo>
                      <a:lnTo>
                        <a:pt x="145" y="2058"/>
                      </a:lnTo>
                      <a:lnTo>
                        <a:pt x="155" y="1970"/>
                      </a:lnTo>
                      <a:lnTo>
                        <a:pt x="166" y="1871"/>
                      </a:lnTo>
                      <a:lnTo>
                        <a:pt x="176" y="1762"/>
                      </a:lnTo>
                      <a:lnTo>
                        <a:pt x="186" y="1654"/>
                      </a:lnTo>
                      <a:lnTo>
                        <a:pt x="197" y="1534"/>
                      </a:lnTo>
                      <a:lnTo>
                        <a:pt x="207" y="1415"/>
                      </a:lnTo>
                      <a:lnTo>
                        <a:pt x="217" y="1296"/>
                      </a:lnTo>
                      <a:lnTo>
                        <a:pt x="228" y="1177"/>
                      </a:lnTo>
                      <a:lnTo>
                        <a:pt x="238" y="1052"/>
                      </a:lnTo>
                      <a:lnTo>
                        <a:pt x="249" y="933"/>
                      </a:lnTo>
                      <a:lnTo>
                        <a:pt x="259" y="819"/>
                      </a:lnTo>
                      <a:lnTo>
                        <a:pt x="269" y="705"/>
                      </a:lnTo>
                      <a:lnTo>
                        <a:pt x="280" y="596"/>
                      </a:lnTo>
                      <a:lnTo>
                        <a:pt x="290" y="492"/>
                      </a:lnTo>
                      <a:lnTo>
                        <a:pt x="300" y="399"/>
                      </a:lnTo>
                      <a:lnTo>
                        <a:pt x="311" y="316"/>
                      </a:lnTo>
                      <a:lnTo>
                        <a:pt x="321" y="238"/>
                      </a:lnTo>
                      <a:lnTo>
                        <a:pt x="331" y="171"/>
                      </a:lnTo>
                      <a:lnTo>
                        <a:pt x="342" y="114"/>
                      </a:lnTo>
                      <a:lnTo>
                        <a:pt x="352" y="67"/>
                      </a:lnTo>
                      <a:lnTo>
                        <a:pt x="363" y="31"/>
                      </a:lnTo>
                      <a:lnTo>
                        <a:pt x="373" y="10"/>
                      </a:lnTo>
                      <a:lnTo>
                        <a:pt x="383" y="0"/>
                      </a:lnTo>
                      <a:lnTo>
                        <a:pt x="394" y="0"/>
                      </a:lnTo>
                      <a:lnTo>
                        <a:pt x="404" y="15"/>
                      </a:lnTo>
                      <a:lnTo>
                        <a:pt x="414" y="41"/>
                      </a:lnTo>
                      <a:lnTo>
                        <a:pt x="425" y="78"/>
                      </a:lnTo>
                      <a:lnTo>
                        <a:pt x="435" y="124"/>
                      </a:lnTo>
                      <a:lnTo>
                        <a:pt x="445" y="187"/>
                      </a:lnTo>
                      <a:lnTo>
                        <a:pt x="456" y="254"/>
                      </a:lnTo>
                      <a:lnTo>
                        <a:pt x="466" y="337"/>
                      </a:lnTo>
                      <a:lnTo>
                        <a:pt x="477" y="425"/>
                      </a:lnTo>
                    </a:path>
                  </a:pathLst>
                </a:custGeom>
                <a:noFill/>
                <a:ln w="15875">
                  <a:solidFill>
                    <a:srgbClr val="FF33C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98" name="Line 151"/>
              <p:cNvSpPr>
                <a:spLocks noChangeShapeType="1"/>
              </p:cNvSpPr>
              <p:nvPr/>
            </p:nvSpPr>
            <p:spPr bwMode="auto">
              <a:xfrm>
                <a:off x="1455" y="1981"/>
                <a:ext cx="0" cy="19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9" name="Line 152"/>
              <p:cNvSpPr>
                <a:spLocks noChangeShapeType="1"/>
              </p:cNvSpPr>
              <p:nvPr/>
            </p:nvSpPr>
            <p:spPr bwMode="auto">
              <a:xfrm>
                <a:off x="4568" y="1911"/>
                <a:ext cx="0" cy="25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0" name="Line 153"/>
              <p:cNvSpPr>
                <a:spLocks noChangeShapeType="1"/>
              </p:cNvSpPr>
              <p:nvPr/>
            </p:nvSpPr>
            <p:spPr bwMode="auto">
              <a:xfrm flipH="1" flipV="1">
                <a:off x="1460" y="2168"/>
                <a:ext cx="310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1" name="Rectangle 155"/>
              <p:cNvSpPr>
                <a:spLocks noChangeArrowheads="1"/>
              </p:cNvSpPr>
              <p:nvPr/>
            </p:nvSpPr>
            <p:spPr bwMode="auto">
              <a:xfrm>
                <a:off x="608" y="2152"/>
                <a:ext cx="196" cy="11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 algn="ctr">
                  <a:buFont typeface="Wingdings" pitchFamily="2" charset="2"/>
                  <a:buNone/>
                  <a:defRPr/>
                </a:pPr>
                <a:r>
                  <a:rPr lang="en-US" sz="1100" b="1" dirty="0"/>
                  <a:t>MZT</a:t>
                </a:r>
                <a:endParaRPr lang="en-GB" sz="1100" b="1" dirty="0"/>
              </a:p>
            </p:txBody>
          </p:sp>
          <p:sp>
            <p:nvSpPr>
              <p:cNvPr id="102" name="Line 157"/>
              <p:cNvSpPr>
                <a:spLocks noChangeShapeType="1"/>
              </p:cNvSpPr>
              <p:nvPr/>
            </p:nvSpPr>
            <p:spPr bwMode="auto">
              <a:xfrm flipV="1">
                <a:off x="708" y="2260"/>
                <a:ext cx="0" cy="5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103" name="Group 160"/>
              <p:cNvGrpSpPr>
                <a:grpSpLocks/>
              </p:cNvGrpSpPr>
              <p:nvPr/>
            </p:nvGrpSpPr>
            <p:grpSpPr bwMode="auto">
              <a:xfrm>
                <a:off x="974" y="2311"/>
                <a:ext cx="88" cy="94"/>
                <a:chOff x="1374" y="2944"/>
                <a:chExt cx="88" cy="94"/>
              </a:xfrm>
            </p:grpSpPr>
            <p:sp>
              <p:nvSpPr>
                <p:cNvPr id="114" name="AutoShape 158"/>
                <p:cNvSpPr>
                  <a:spLocks noChangeArrowheads="1"/>
                </p:cNvSpPr>
                <p:nvPr/>
              </p:nvSpPr>
              <p:spPr bwMode="auto">
                <a:xfrm>
                  <a:off x="1380" y="2956"/>
                  <a:ext cx="76" cy="82"/>
                </a:xfrm>
                <a:prstGeom prst="triangle">
                  <a:avLst>
                    <a:gd name="adj" fmla="val 50000"/>
                  </a:avLst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15" name="Line 159"/>
                <p:cNvSpPr>
                  <a:spLocks noChangeShapeType="1"/>
                </p:cNvSpPr>
                <p:nvPr/>
              </p:nvSpPr>
              <p:spPr bwMode="auto">
                <a:xfrm>
                  <a:off x="1374" y="2944"/>
                  <a:ext cx="8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sp>
            <p:nvSpPr>
              <p:cNvPr id="104" name="Line 161"/>
              <p:cNvSpPr>
                <a:spLocks noChangeShapeType="1"/>
              </p:cNvSpPr>
              <p:nvPr/>
            </p:nvSpPr>
            <p:spPr bwMode="auto">
              <a:xfrm>
                <a:off x="1018" y="2399"/>
                <a:ext cx="0" cy="7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105" name="Group 162"/>
              <p:cNvGrpSpPr>
                <a:grpSpLocks/>
              </p:cNvGrpSpPr>
              <p:nvPr/>
            </p:nvGrpSpPr>
            <p:grpSpPr bwMode="auto">
              <a:xfrm rot="-5400000">
                <a:off x="4804" y="2173"/>
                <a:ext cx="88" cy="94"/>
                <a:chOff x="1374" y="2944"/>
                <a:chExt cx="88" cy="94"/>
              </a:xfrm>
            </p:grpSpPr>
            <p:sp>
              <p:nvSpPr>
                <p:cNvPr id="112" name="AutoShape 163"/>
                <p:cNvSpPr>
                  <a:spLocks noChangeArrowheads="1"/>
                </p:cNvSpPr>
                <p:nvPr/>
              </p:nvSpPr>
              <p:spPr bwMode="auto">
                <a:xfrm>
                  <a:off x="1381" y="2956"/>
                  <a:ext cx="76" cy="8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13" name="Line 164"/>
                <p:cNvSpPr>
                  <a:spLocks noChangeShapeType="1"/>
                </p:cNvSpPr>
                <p:nvPr/>
              </p:nvSpPr>
              <p:spPr bwMode="auto">
                <a:xfrm>
                  <a:off x="1374" y="2944"/>
                  <a:ext cx="8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grpSp>
            <p:nvGrpSpPr>
              <p:cNvPr id="106" name="Group 165"/>
              <p:cNvGrpSpPr>
                <a:grpSpLocks/>
              </p:cNvGrpSpPr>
              <p:nvPr/>
            </p:nvGrpSpPr>
            <p:grpSpPr bwMode="auto">
              <a:xfrm rot="5400000">
                <a:off x="473" y="2159"/>
                <a:ext cx="88" cy="94"/>
                <a:chOff x="1374" y="2944"/>
                <a:chExt cx="88" cy="94"/>
              </a:xfrm>
            </p:grpSpPr>
            <p:sp>
              <p:nvSpPr>
                <p:cNvPr id="110" name="AutoShape 166"/>
                <p:cNvSpPr>
                  <a:spLocks noChangeArrowheads="1"/>
                </p:cNvSpPr>
                <p:nvPr/>
              </p:nvSpPr>
              <p:spPr bwMode="auto">
                <a:xfrm>
                  <a:off x="1380" y="2956"/>
                  <a:ext cx="76" cy="82"/>
                </a:xfrm>
                <a:prstGeom prst="triangle">
                  <a:avLst>
                    <a:gd name="adj" fmla="val 50000"/>
                  </a:avLst>
                </a:prstGeom>
                <a:noFill/>
                <a:ln w="1905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11" name="Line 167"/>
                <p:cNvSpPr>
                  <a:spLocks noChangeShapeType="1"/>
                </p:cNvSpPr>
                <p:nvPr/>
              </p:nvSpPr>
              <p:spPr bwMode="auto">
                <a:xfrm>
                  <a:off x="1374" y="2944"/>
                  <a:ext cx="8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sp>
            <p:nvSpPr>
              <p:cNvPr id="107" name="Line 168"/>
              <p:cNvSpPr>
                <a:spLocks noChangeShapeType="1"/>
              </p:cNvSpPr>
              <p:nvPr/>
            </p:nvSpPr>
            <p:spPr bwMode="auto">
              <a:xfrm flipV="1">
                <a:off x="474" y="2082"/>
                <a:ext cx="51" cy="6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8" name="Line 169"/>
              <p:cNvSpPr>
                <a:spLocks noChangeShapeType="1"/>
              </p:cNvSpPr>
              <p:nvPr/>
            </p:nvSpPr>
            <p:spPr bwMode="auto">
              <a:xfrm flipV="1">
                <a:off x="523" y="2095"/>
                <a:ext cx="51" cy="6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9" name="Text Box 307"/>
              <p:cNvSpPr txBox="1">
                <a:spLocks noChangeArrowheads="1"/>
              </p:cNvSpPr>
              <p:nvPr/>
            </p:nvSpPr>
            <p:spPr bwMode="auto">
              <a:xfrm>
                <a:off x="668" y="1975"/>
                <a:ext cx="45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 typeface="Wingdings" pitchFamily="2" charset="2"/>
                  <a:buNone/>
                  <a:defRPr/>
                </a:pPr>
                <a:r>
                  <a:rPr lang="en-US" sz="1200" b="1" dirty="0" smtClean="0">
                    <a:solidFill>
                      <a:srgbClr val="FF00FF"/>
                    </a:solidFill>
                  </a:rPr>
                  <a:t>f ~ GHz</a:t>
                </a:r>
                <a:endParaRPr lang="en-GB" sz="1200" b="1" dirty="0" smtClean="0">
                  <a:solidFill>
                    <a:srgbClr val="FF00FF"/>
                  </a:solidFill>
                </a:endParaRPr>
              </a:p>
            </p:txBody>
          </p:sp>
        </p:grpSp>
        <p:sp>
          <p:nvSpPr>
            <p:cNvPr id="81" name="Line 102"/>
            <p:cNvSpPr>
              <a:spLocks noChangeShapeType="1"/>
            </p:cNvSpPr>
            <p:nvPr/>
          </p:nvSpPr>
          <p:spPr bwMode="auto">
            <a:xfrm>
              <a:off x="7829550" y="3454400"/>
              <a:ext cx="401637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307975" y="4184650"/>
            <a:ext cx="7904955" cy="1217613"/>
            <a:chOff x="307975" y="4184650"/>
            <a:chExt cx="7904955" cy="1217613"/>
          </a:xfrm>
        </p:grpSpPr>
        <p:grpSp>
          <p:nvGrpSpPr>
            <p:cNvPr id="127" name="Group 126"/>
            <p:cNvGrpSpPr>
              <a:grpSpLocks/>
            </p:cNvGrpSpPr>
            <p:nvPr/>
          </p:nvGrpSpPr>
          <p:grpSpPr bwMode="auto">
            <a:xfrm>
              <a:off x="307975" y="4184650"/>
              <a:ext cx="7588251" cy="1217613"/>
              <a:chOff x="307975" y="4184650"/>
              <a:chExt cx="7588250" cy="1217613"/>
            </a:xfrm>
          </p:grpSpPr>
          <p:grpSp>
            <p:nvGrpSpPr>
              <p:cNvPr id="129" name="Group 3"/>
              <p:cNvGrpSpPr>
                <a:grpSpLocks/>
              </p:cNvGrpSpPr>
              <p:nvPr/>
            </p:nvGrpSpPr>
            <p:grpSpPr bwMode="auto">
              <a:xfrm>
                <a:off x="307975" y="4184650"/>
                <a:ext cx="7588250" cy="1217613"/>
                <a:chOff x="307975" y="4184650"/>
                <a:chExt cx="7588250" cy="1217613"/>
              </a:xfrm>
            </p:grpSpPr>
            <p:grpSp>
              <p:nvGrpSpPr>
                <p:cNvPr id="133" name="Group 423"/>
                <p:cNvGrpSpPr>
                  <a:grpSpLocks/>
                </p:cNvGrpSpPr>
                <p:nvPr/>
              </p:nvGrpSpPr>
              <p:grpSpPr bwMode="auto">
                <a:xfrm>
                  <a:off x="307975" y="4184650"/>
                  <a:ext cx="7588250" cy="1217613"/>
                  <a:chOff x="194" y="2636"/>
                  <a:chExt cx="4780" cy="767"/>
                </a:xfrm>
              </p:grpSpPr>
              <p:sp>
                <p:nvSpPr>
                  <p:cNvPr id="140" name="Text Box 1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4" y="2636"/>
                    <a:ext cx="2101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857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marL="342900" indent="-342900"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1pPr>
                    <a:lvl2pPr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2pPr>
                    <a:lvl3pPr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3pPr>
                    <a:lvl4pPr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4pPr>
                    <a:lvl5pPr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9pPr>
                  </a:lstStyle>
                  <a:p>
                    <a:pPr eaLnBrk="1" hangingPunct="1">
                      <a:spcBef>
                        <a:spcPct val="20000"/>
                      </a:spcBef>
                      <a:buFont typeface="Wingdings" pitchFamily="2" charset="2"/>
                      <a:buNone/>
                      <a:defRPr/>
                    </a:pPr>
                    <a:r>
                      <a:rPr lang="en-US" sz="1600" b="1" dirty="0" smtClean="0"/>
                      <a:t>3) Carrier is optically + detection</a:t>
                    </a:r>
                    <a:endParaRPr lang="en-GB" sz="1600" b="1" dirty="0" smtClean="0"/>
                  </a:p>
                </p:txBody>
              </p:sp>
              <p:sp>
                <p:nvSpPr>
                  <p:cNvPr id="141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688" y="3093"/>
                    <a:ext cx="4286" cy="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142" name="Text Box 17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6" y="2843"/>
                    <a:ext cx="620" cy="17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857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marL="342900" indent="-342900"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1pPr>
                    <a:lvl2pPr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2pPr>
                    <a:lvl3pPr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3pPr>
                    <a:lvl4pPr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4pPr>
                    <a:lvl5pPr eaLnBrk="0" hangingPunct="0">
                      <a:spcBef>
                        <a:spcPct val="0"/>
                      </a:spcBef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112" charset="-128"/>
                      </a:defRPr>
                    </a:lvl9pPr>
                  </a:lstStyle>
                  <a:p>
                    <a:pPr eaLnBrk="1" hangingPunct="1">
                      <a:spcBef>
                        <a:spcPct val="20000"/>
                      </a:spcBef>
                      <a:buFont typeface="Wingdings" pitchFamily="2" charset="2"/>
                      <a:buNone/>
                      <a:defRPr/>
                    </a:pPr>
                    <a:r>
                      <a:rPr lang="en-US" sz="1200" b="1" dirty="0" smtClean="0">
                        <a:solidFill>
                          <a:srgbClr val="FF00FF"/>
                        </a:solidFill>
                      </a:rPr>
                      <a:t>f ~ 200 THz</a:t>
                    </a:r>
                    <a:endParaRPr lang="en-GB" sz="1200" b="1" dirty="0" smtClean="0">
                      <a:solidFill>
                        <a:srgbClr val="FF00FF"/>
                      </a:solidFill>
                    </a:endParaRPr>
                  </a:p>
                </p:txBody>
              </p:sp>
              <p:sp>
                <p:nvSpPr>
                  <p:cNvPr id="143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4334" y="2954"/>
                    <a:ext cx="25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grpSp>
                <p:nvGrpSpPr>
                  <p:cNvPr id="144" name="Group 196"/>
                  <p:cNvGrpSpPr>
                    <a:grpSpLocks/>
                  </p:cNvGrpSpPr>
                  <p:nvPr/>
                </p:nvGrpSpPr>
                <p:grpSpPr bwMode="auto">
                  <a:xfrm>
                    <a:off x="852" y="3127"/>
                    <a:ext cx="138" cy="66"/>
                    <a:chOff x="2299" y="1649"/>
                    <a:chExt cx="138" cy="66"/>
                  </a:xfrm>
                </p:grpSpPr>
                <p:sp>
                  <p:nvSpPr>
                    <p:cNvPr id="224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99" y="1649"/>
                      <a:ext cx="138" cy="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225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31" y="1652"/>
                      <a:ext cx="0" cy="6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45" name="Group 199"/>
                  <p:cNvGrpSpPr>
                    <a:grpSpLocks/>
                  </p:cNvGrpSpPr>
                  <p:nvPr/>
                </p:nvGrpSpPr>
                <p:grpSpPr bwMode="auto">
                  <a:xfrm flipH="1">
                    <a:off x="1021" y="3128"/>
                    <a:ext cx="112" cy="65"/>
                    <a:chOff x="2309" y="1650"/>
                    <a:chExt cx="128" cy="65"/>
                  </a:xfrm>
                </p:grpSpPr>
                <p:sp>
                  <p:nvSpPr>
                    <p:cNvPr id="222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9" y="1650"/>
                      <a:ext cx="128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223" name="Line 2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31" y="1652"/>
                      <a:ext cx="0" cy="6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de-DE"/>
                    </a:p>
                  </p:txBody>
                </p:sp>
              </p:grpSp>
              <p:sp>
                <p:nvSpPr>
                  <p:cNvPr id="146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4751" y="3016"/>
                    <a:ext cx="2" cy="154"/>
                  </a:xfrm>
                  <a:prstGeom prst="line">
                    <a:avLst/>
                  </a:prstGeom>
                  <a:noFill/>
                  <a:ln w="28575">
                    <a:solidFill>
                      <a:srgbClr val="9C9E9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147" name="Line 20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377" y="3231"/>
                    <a:ext cx="17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CC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148" name="Line 20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04" y="3297"/>
                    <a:ext cx="0" cy="99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149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004" y="3403"/>
                    <a:ext cx="22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150" name="Line 2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32" y="3149"/>
                    <a:ext cx="0" cy="24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151" name="Oval 208"/>
                  <p:cNvSpPr>
                    <a:spLocks noChangeArrowheads="1"/>
                  </p:cNvSpPr>
                  <p:nvPr/>
                </p:nvSpPr>
                <p:spPr bwMode="auto">
                  <a:xfrm>
                    <a:off x="1194" y="3042"/>
                    <a:ext cx="83" cy="89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152" name="Line 2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75" y="3036"/>
                    <a:ext cx="159" cy="89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grpSp>
                <p:nvGrpSpPr>
                  <p:cNvPr id="153" name="Group 273"/>
                  <p:cNvGrpSpPr>
                    <a:grpSpLocks/>
                  </p:cNvGrpSpPr>
                  <p:nvPr/>
                </p:nvGrpSpPr>
                <p:grpSpPr bwMode="auto">
                  <a:xfrm>
                    <a:off x="1586" y="2810"/>
                    <a:ext cx="2732" cy="222"/>
                    <a:chOff x="1587" y="3241"/>
                    <a:chExt cx="2732" cy="222"/>
                  </a:xfrm>
                </p:grpSpPr>
                <p:grpSp>
                  <p:nvGrpSpPr>
                    <p:cNvPr id="190" name="Group 1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7" y="3252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219" name="Freeform 1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20" name="Freeform 1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21" name="Freeform 1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91" name="Group 2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21" y="3251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216" name="Freeform 2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" name="Freeform 2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8" name="Freeform 2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92" name="Group 2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55" y="3250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213" name="Freeform 2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4" name="Freeform 2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" name="Freeform 2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93" name="Group 2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0" y="3242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210" name="Freeform 2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1" name="Freeform 2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2" name="Freeform 2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94" name="Group 2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18" y="3241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207" name="Freeform 2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08" name="Freeform 2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09" name="Freeform 2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95" name="Group 2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54" y="3241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204" name="Freeform 2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05" name="Freeform 2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06" name="Freeform 2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96" name="Group 2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89" y="3247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201" name="Freeform 2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02" name="Freeform 2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03" name="Freeform 2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97" name="Group 2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24" y="3253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198" name="Freeform 2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99" name="Freeform 2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00" name="Freeform 2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54" name="Group 238"/>
                  <p:cNvGrpSpPr>
                    <a:grpSpLocks/>
                  </p:cNvGrpSpPr>
                  <p:nvPr/>
                </p:nvGrpSpPr>
                <p:grpSpPr bwMode="auto">
                  <a:xfrm>
                    <a:off x="960" y="3203"/>
                    <a:ext cx="88" cy="94"/>
                    <a:chOff x="1374" y="2944"/>
                    <a:chExt cx="88" cy="94"/>
                  </a:xfrm>
                </p:grpSpPr>
                <p:sp>
                  <p:nvSpPr>
                    <p:cNvPr id="188" name="AutoShape 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0" y="2956"/>
                      <a:ext cx="76" cy="82"/>
                    </a:xfrm>
                    <a:prstGeom prst="triangle">
                      <a:avLst>
                        <a:gd name="adj" fmla="val 50000"/>
                      </a:avLst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89" name="Line 2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74" y="2944"/>
                      <a:ext cx="88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55" name="Group 274"/>
                  <p:cNvGrpSpPr>
                    <a:grpSpLocks/>
                  </p:cNvGrpSpPr>
                  <p:nvPr/>
                </p:nvGrpSpPr>
                <p:grpSpPr bwMode="auto">
                  <a:xfrm>
                    <a:off x="1592" y="3150"/>
                    <a:ext cx="2732" cy="89"/>
                    <a:chOff x="1587" y="3241"/>
                    <a:chExt cx="2732" cy="222"/>
                  </a:xfrm>
                </p:grpSpPr>
                <p:grpSp>
                  <p:nvGrpSpPr>
                    <p:cNvPr id="156" name="Group 2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7" y="3252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185" name="Freeform 2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86" name="Freeform 2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87" name="Freeform 2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57" name="Group 2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21" y="3251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182" name="Freeform 2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83" name="Freeform 2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84" name="Freeform 2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58" name="Group 28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55" y="3250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179" name="Freeform 2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80" name="Freeform 2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81" name="Freeform 2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59" name="Group 2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0" y="3242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176" name="Freeform 2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77" name="Freeform 2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78" name="Freeform 2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0" name="Group 2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18" y="3241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173" name="Freeform 2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74" name="Freeform 2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75" name="Freeform 2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1" name="Group 2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54" y="3241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170" name="Freeform 2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71" name="Freeform 2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72" name="Freeform 2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2" name="Group 29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89" y="3247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167" name="Freeform 3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68" name="Freeform 3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69" name="Freeform 3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3" name="Group 3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24" y="3253"/>
                      <a:ext cx="395" cy="210"/>
                      <a:chOff x="1231" y="1159"/>
                      <a:chExt cx="3085" cy="2431"/>
                    </a:xfrm>
                  </p:grpSpPr>
                  <p:sp>
                    <p:nvSpPr>
                      <p:cNvPr id="164" name="Freeform 3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31" y="1159"/>
                        <a:ext cx="1301" cy="2431"/>
                      </a:xfrm>
                      <a:custGeom>
                        <a:avLst/>
                        <a:gdLst>
                          <a:gd name="T0" fmla="*/ 16 w 1301"/>
                          <a:gd name="T1" fmla="*/ 2177 h 2431"/>
                          <a:gd name="T2" fmla="*/ 47 w 1301"/>
                          <a:gd name="T3" fmla="*/ 2353 h 2431"/>
                          <a:gd name="T4" fmla="*/ 78 w 1301"/>
                          <a:gd name="T5" fmla="*/ 2431 h 2431"/>
                          <a:gd name="T6" fmla="*/ 109 w 1301"/>
                          <a:gd name="T7" fmla="*/ 2400 h 2431"/>
                          <a:gd name="T8" fmla="*/ 140 w 1301"/>
                          <a:gd name="T9" fmla="*/ 2260 h 2431"/>
                          <a:gd name="T10" fmla="*/ 171 w 1301"/>
                          <a:gd name="T11" fmla="*/ 2032 h 2431"/>
                          <a:gd name="T12" fmla="*/ 203 w 1301"/>
                          <a:gd name="T13" fmla="*/ 1726 h 2431"/>
                          <a:gd name="T14" fmla="*/ 234 w 1301"/>
                          <a:gd name="T15" fmla="*/ 1379 h 2431"/>
                          <a:gd name="T16" fmla="*/ 265 w 1301"/>
                          <a:gd name="T17" fmla="*/ 1016 h 2431"/>
                          <a:gd name="T18" fmla="*/ 296 w 1301"/>
                          <a:gd name="T19" fmla="*/ 669 h 2431"/>
                          <a:gd name="T20" fmla="*/ 327 w 1301"/>
                          <a:gd name="T21" fmla="*/ 373 h 2431"/>
                          <a:gd name="T22" fmla="*/ 358 w 1301"/>
                          <a:gd name="T23" fmla="*/ 150 h 2431"/>
                          <a:gd name="T24" fmla="*/ 389 w 1301"/>
                          <a:gd name="T25" fmla="*/ 21 h 2431"/>
                          <a:gd name="T26" fmla="*/ 420 w 1301"/>
                          <a:gd name="T27" fmla="*/ 5 h 2431"/>
                          <a:gd name="T28" fmla="*/ 451 w 1301"/>
                          <a:gd name="T29" fmla="*/ 93 h 2431"/>
                          <a:gd name="T30" fmla="*/ 482 w 1301"/>
                          <a:gd name="T31" fmla="*/ 280 h 2431"/>
                          <a:gd name="T32" fmla="*/ 514 w 1301"/>
                          <a:gd name="T33" fmla="*/ 555 h 2431"/>
                          <a:gd name="T34" fmla="*/ 545 w 1301"/>
                          <a:gd name="T35" fmla="*/ 886 h 2431"/>
                          <a:gd name="T36" fmla="*/ 576 w 1301"/>
                          <a:gd name="T37" fmla="*/ 1244 h 2431"/>
                          <a:gd name="T38" fmla="*/ 607 w 1301"/>
                          <a:gd name="T39" fmla="*/ 1602 h 2431"/>
                          <a:gd name="T40" fmla="*/ 633 w 1301"/>
                          <a:gd name="T41" fmla="*/ 1928 h 2431"/>
                          <a:gd name="T42" fmla="*/ 664 w 1301"/>
                          <a:gd name="T43" fmla="*/ 2188 h 2431"/>
                          <a:gd name="T44" fmla="*/ 695 w 1301"/>
                          <a:gd name="T45" fmla="*/ 2364 h 2431"/>
                          <a:gd name="T46" fmla="*/ 726 w 1301"/>
                          <a:gd name="T47" fmla="*/ 2431 h 2431"/>
                          <a:gd name="T48" fmla="*/ 757 w 1301"/>
                          <a:gd name="T49" fmla="*/ 2395 h 2431"/>
                          <a:gd name="T50" fmla="*/ 788 w 1301"/>
                          <a:gd name="T51" fmla="*/ 2250 h 2431"/>
                          <a:gd name="T52" fmla="*/ 819 w 1301"/>
                          <a:gd name="T53" fmla="*/ 2017 h 2431"/>
                          <a:gd name="T54" fmla="*/ 850 w 1301"/>
                          <a:gd name="T55" fmla="*/ 1711 h 2431"/>
                          <a:gd name="T56" fmla="*/ 882 w 1301"/>
                          <a:gd name="T57" fmla="*/ 1358 h 2431"/>
                          <a:gd name="T58" fmla="*/ 913 w 1301"/>
                          <a:gd name="T59" fmla="*/ 995 h 2431"/>
                          <a:gd name="T60" fmla="*/ 944 w 1301"/>
                          <a:gd name="T61" fmla="*/ 648 h 2431"/>
                          <a:gd name="T62" fmla="*/ 975 w 1301"/>
                          <a:gd name="T63" fmla="*/ 358 h 2431"/>
                          <a:gd name="T64" fmla="*/ 1006 w 1301"/>
                          <a:gd name="T65" fmla="*/ 140 h 2431"/>
                          <a:gd name="T66" fmla="*/ 1037 w 1301"/>
                          <a:gd name="T67" fmla="*/ 21 h 2431"/>
                          <a:gd name="T68" fmla="*/ 1068 w 1301"/>
                          <a:gd name="T69" fmla="*/ 5 h 2431"/>
                          <a:gd name="T70" fmla="*/ 1099 w 1301"/>
                          <a:gd name="T71" fmla="*/ 98 h 2431"/>
                          <a:gd name="T72" fmla="*/ 1130 w 1301"/>
                          <a:gd name="T73" fmla="*/ 295 h 2431"/>
                          <a:gd name="T74" fmla="*/ 1161 w 1301"/>
                          <a:gd name="T75" fmla="*/ 570 h 2431"/>
                          <a:gd name="T76" fmla="*/ 1193 w 1301"/>
                          <a:gd name="T77" fmla="*/ 902 h 2431"/>
                          <a:gd name="T78" fmla="*/ 1224 w 1301"/>
                          <a:gd name="T79" fmla="*/ 1265 h 2431"/>
                          <a:gd name="T80" fmla="*/ 1250 w 1301"/>
                          <a:gd name="T81" fmla="*/ 1623 h 2431"/>
                          <a:gd name="T82" fmla="*/ 1281 w 1301"/>
                          <a:gd name="T83" fmla="*/ 1944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1" h="2431">
                            <a:moveTo>
                              <a:pt x="0" y="2006"/>
                            </a:moveTo>
                            <a:lnTo>
                              <a:pt x="6" y="2094"/>
                            </a:lnTo>
                            <a:lnTo>
                              <a:pt x="16" y="2177"/>
                            </a:lnTo>
                            <a:lnTo>
                              <a:pt x="26" y="2245"/>
                            </a:lnTo>
                            <a:lnTo>
                              <a:pt x="37" y="2307"/>
                            </a:lnTo>
                            <a:lnTo>
                              <a:pt x="47" y="2353"/>
                            </a:lnTo>
                            <a:lnTo>
                              <a:pt x="57" y="2390"/>
                            </a:lnTo>
                            <a:lnTo>
                              <a:pt x="68" y="2416"/>
                            </a:lnTo>
                            <a:lnTo>
                              <a:pt x="78" y="2431"/>
                            </a:lnTo>
                            <a:lnTo>
                              <a:pt x="88" y="2431"/>
                            </a:lnTo>
                            <a:lnTo>
                              <a:pt x="99" y="2421"/>
                            </a:lnTo>
                            <a:lnTo>
                              <a:pt x="109" y="2400"/>
                            </a:lnTo>
                            <a:lnTo>
                              <a:pt x="120" y="2364"/>
                            </a:lnTo>
                            <a:lnTo>
                              <a:pt x="130" y="2317"/>
                            </a:lnTo>
                            <a:lnTo>
                              <a:pt x="140" y="2260"/>
                            </a:lnTo>
                            <a:lnTo>
                              <a:pt x="151" y="2193"/>
                            </a:lnTo>
                            <a:lnTo>
                              <a:pt x="161" y="2115"/>
                            </a:lnTo>
                            <a:lnTo>
                              <a:pt x="171" y="2032"/>
                            </a:lnTo>
                            <a:lnTo>
                              <a:pt x="182" y="1939"/>
                            </a:lnTo>
                            <a:lnTo>
                              <a:pt x="192" y="1835"/>
                            </a:lnTo>
                            <a:lnTo>
                              <a:pt x="203" y="1726"/>
                            </a:lnTo>
                            <a:lnTo>
                              <a:pt x="213" y="1612"/>
                            </a:lnTo>
                            <a:lnTo>
                              <a:pt x="223" y="1498"/>
                            </a:lnTo>
                            <a:lnTo>
                              <a:pt x="234" y="1379"/>
                            </a:lnTo>
                            <a:lnTo>
                              <a:pt x="244" y="1254"/>
                            </a:lnTo>
                            <a:lnTo>
                              <a:pt x="254" y="1135"/>
                            </a:lnTo>
                            <a:lnTo>
                              <a:pt x="265" y="1016"/>
                            </a:lnTo>
                            <a:lnTo>
                              <a:pt x="275" y="897"/>
                            </a:lnTo>
                            <a:lnTo>
                              <a:pt x="285" y="778"/>
                            </a:lnTo>
                            <a:lnTo>
                              <a:pt x="296" y="669"/>
                            </a:lnTo>
                            <a:lnTo>
                              <a:pt x="306" y="560"/>
                            </a:lnTo>
                            <a:lnTo>
                              <a:pt x="317" y="461"/>
                            </a:lnTo>
                            <a:lnTo>
                              <a:pt x="327" y="373"/>
                            </a:lnTo>
                            <a:lnTo>
                              <a:pt x="337" y="285"/>
                            </a:lnTo>
                            <a:lnTo>
                              <a:pt x="348" y="212"/>
                            </a:lnTo>
                            <a:lnTo>
                              <a:pt x="358" y="150"/>
                            </a:lnTo>
                            <a:lnTo>
                              <a:pt x="368" y="93"/>
                            </a:lnTo>
                            <a:lnTo>
                              <a:pt x="379" y="52"/>
                            </a:lnTo>
                            <a:lnTo>
                              <a:pt x="389" y="21"/>
                            </a:lnTo>
                            <a:lnTo>
                              <a:pt x="399" y="5"/>
                            </a:lnTo>
                            <a:lnTo>
                              <a:pt x="410" y="0"/>
                            </a:lnTo>
                            <a:lnTo>
                              <a:pt x="420" y="5"/>
                            </a:lnTo>
                            <a:lnTo>
                              <a:pt x="431" y="21"/>
                            </a:lnTo>
                            <a:lnTo>
                              <a:pt x="441" y="52"/>
                            </a:lnTo>
                            <a:lnTo>
                              <a:pt x="451" y="93"/>
                            </a:lnTo>
                            <a:lnTo>
                              <a:pt x="462" y="145"/>
                            </a:lnTo>
                            <a:lnTo>
                              <a:pt x="472" y="207"/>
                            </a:lnTo>
                            <a:lnTo>
                              <a:pt x="482" y="280"/>
                            </a:lnTo>
                            <a:lnTo>
                              <a:pt x="493" y="363"/>
                            </a:lnTo>
                            <a:lnTo>
                              <a:pt x="503" y="456"/>
                            </a:lnTo>
                            <a:lnTo>
                              <a:pt x="514" y="555"/>
                            </a:lnTo>
                            <a:lnTo>
                              <a:pt x="524" y="658"/>
                            </a:lnTo>
                            <a:lnTo>
                              <a:pt x="534" y="767"/>
                            </a:lnTo>
                            <a:lnTo>
                              <a:pt x="545" y="886"/>
                            </a:lnTo>
                            <a:lnTo>
                              <a:pt x="555" y="1006"/>
                            </a:lnTo>
                            <a:lnTo>
                              <a:pt x="565" y="1125"/>
                            </a:lnTo>
                            <a:lnTo>
                              <a:pt x="576" y="1244"/>
                            </a:lnTo>
                            <a:lnTo>
                              <a:pt x="586" y="1368"/>
                            </a:lnTo>
                            <a:lnTo>
                              <a:pt x="596" y="1488"/>
                            </a:lnTo>
                            <a:lnTo>
                              <a:pt x="607" y="1602"/>
                            </a:lnTo>
                            <a:lnTo>
                              <a:pt x="617" y="1716"/>
                            </a:lnTo>
                            <a:lnTo>
                              <a:pt x="622" y="1825"/>
                            </a:lnTo>
                            <a:lnTo>
                              <a:pt x="633" y="1928"/>
                            </a:lnTo>
                            <a:lnTo>
                              <a:pt x="643" y="2022"/>
                            </a:lnTo>
                            <a:lnTo>
                              <a:pt x="653" y="2110"/>
                            </a:lnTo>
                            <a:lnTo>
                              <a:pt x="664" y="2188"/>
                            </a:lnTo>
                            <a:lnTo>
                              <a:pt x="674" y="2255"/>
                            </a:lnTo>
                            <a:lnTo>
                              <a:pt x="685" y="2317"/>
                            </a:lnTo>
                            <a:lnTo>
                              <a:pt x="695" y="2364"/>
                            </a:lnTo>
                            <a:lnTo>
                              <a:pt x="705" y="2395"/>
                            </a:lnTo>
                            <a:lnTo>
                              <a:pt x="716" y="2421"/>
                            </a:lnTo>
                            <a:lnTo>
                              <a:pt x="726" y="2431"/>
                            </a:lnTo>
                            <a:lnTo>
                              <a:pt x="736" y="2431"/>
                            </a:lnTo>
                            <a:lnTo>
                              <a:pt x="747" y="2421"/>
                            </a:lnTo>
                            <a:lnTo>
                              <a:pt x="757" y="2395"/>
                            </a:lnTo>
                            <a:lnTo>
                              <a:pt x="768" y="2359"/>
                            </a:lnTo>
                            <a:lnTo>
                              <a:pt x="778" y="2312"/>
                            </a:lnTo>
                            <a:lnTo>
                              <a:pt x="788" y="2250"/>
                            </a:lnTo>
                            <a:lnTo>
                              <a:pt x="799" y="2182"/>
                            </a:lnTo>
                            <a:lnTo>
                              <a:pt x="809" y="2105"/>
                            </a:lnTo>
                            <a:lnTo>
                              <a:pt x="819" y="2017"/>
                            </a:lnTo>
                            <a:lnTo>
                              <a:pt x="830" y="1918"/>
                            </a:lnTo>
                            <a:lnTo>
                              <a:pt x="840" y="1820"/>
                            </a:lnTo>
                            <a:lnTo>
                              <a:pt x="850" y="1711"/>
                            </a:lnTo>
                            <a:lnTo>
                              <a:pt x="861" y="1597"/>
                            </a:lnTo>
                            <a:lnTo>
                              <a:pt x="871" y="1477"/>
                            </a:lnTo>
                            <a:lnTo>
                              <a:pt x="882" y="1358"/>
                            </a:lnTo>
                            <a:lnTo>
                              <a:pt x="892" y="1234"/>
                            </a:lnTo>
                            <a:lnTo>
                              <a:pt x="902" y="1114"/>
                            </a:lnTo>
                            <a:lnTo>
                              <a:pt x="913" y="995"/>
                            </a:lnTo>
                            <a:lnTo>
                              <a:pt x="923" y="876"/>
                            </a:lnTo>
                            <a:lnTo>
                              <a:pt x="933" y="762"/>
                            </a:lnTo>
                            <a:lnTo>
                              <a:pt x="944" y="648"/>
                            </a:lnTo>
                            <a:lnTo>
                              <a:pt x="954" y="544"/>
                            </a:lnTo>
                            <a:lnTo>
                              <a:pt x="965" y="446"/>
                            </a:lnTo>
                            <a:lnTo>
                              <a:pt x="975" y="358"/>
                            </a:lnTo>
                            <a:lnTo>
                              <a:pt x="985" y="275"/>
                            </a:lnTo>
                            <a:lnTo>
                              <a:pt x="996" y="202"/>
                            </a:lnTo>
                            <a:lnTo>
                              <a:pt x="1006" y="140"/>
                            </a:lnTo>
                            <a:lnTo>
                              <a:pt x="1016" y="88"/>
                            </a:lnTo>
                            <a:lnTo>
                              <a:pt x="1027" y="47"/>
                            </a:lnTo>
                            <a:lnTo>
                              <a:pt x="1037" y="21"/>
                            </a:lnTo>
                            <a:lnTo>
                              <a:pt x="1047" y="0"/>
                            </a:lnTo>
                            <a:lnTo>
                              <a:pt x="1058" y="0"/>
                            </a:lnTo>
                            <a:lnTo>
                              <a:pt x="1068" y="5"/>
                            </a:lnTo>
                            <a:lnTo>
                              <a:pt x="1079" y="26"/>
                            </a:lnTo>
                            <a:lnTo>
                              <a:pt x="1089" y="57"/>
                            </a:lnTo>
                            <a:lnTo>
                              <a:pt x="1099" y="98"/>
                            </a:lnTo>
                            <a:lnTo>
                              <a:pt x="1110" y="155"/>
                            </a:lnTo>
                            <a:lnTo>
                              <a:pt x="1120" y="218"/>
                            </a:lnTo>
                            <a:lnTo>
                              <a:pt x="1130" y="295"/>
                            </a:lnTo>
                            <a:lnTo>
                              <a:pt x="1141" y="378"/>
                            </a:lnTo>
                            <a:lnTo>
                              <a:pt x="1151" y="472"/>
                            </a:lnTo>
                            <a:lnTo>
                              <a:pt x="1161" y="570"/>
                            </a:lnTo>
                            <a:lnTo>
                              <a:pt x="1172" y="679"/>
                            </a:lnTo>
                            <a:lnTo>
                              <a:pt x="1182" y="788"/>
                            </a:lnTo>
                            <a:lnTo>
                              <a:pt x="1193" y="902"/>
                            </a:lnTo>
                            <a:lnTo>
                              <a:pt x="1203" y="1021"/>
                            </a:lnTo>
                            <a:lnTo>
                              <a:pt x="1213" y="1146"/>
                            </a:lnTo>
                            <a:lnTo>
                              <a:pt x="1224" y="1265"/>
                            </a:lnTo>
                            <a:lnTo>
                              <a:pt x="1234" y="1389"/>
                            </a:lnTo>
                            <a:lnTo>
                              <a:pt x="1239" y="1508"/>
                            </a:lnTo>
                            <a:lnTo>
                              <a:pt x="1250" y="1623"/>
                            </a:lnTo>
                            <a:lnTo>
                              <a:pt x="1260" y="1737"/>
                            </a:lnTo>
                            <a:lnTo>
                              <a:pt x="1270" y="1845"/>
                            </a:lnTo>
                            <a:lnTo>
                              <a:pt x="1281" y="1944"/>
                            </a:lnTo>
                            <a:lnTo>
                              <a:pt x="1291" y="2037"/>
                            </a:lnTo>
                            <a:lnTo>
                              <a:pt x="1301" y="21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65" name="Freeform 3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2" y="1159"/>
                        <a:ext cx="1307" cy="2431"/>
                      </a:xfrm>
                      <a:custGeom>
                        <a:avLst/>
                        <a:gdLst>
                          <a:gd name="T0" fmla="*/ 21 w 1307"/>
                          <a:gd name="T1" fmla="*/ 2265 h 2431"/>
                          <a:gd name="T2" fmla="*/ 52 w 1307"/>
                          <a:gd name="T3" fmla="*/ 2400 h 2431"/>
                          <a:gd name="T4" fmla="*/ 83 w 1307"/>
                          <a:gd name="T5" fmla="*/ 2431 h 2431"/>
                          <a:gd name="T6" fmla="*/ 114 w 1307"/>
                          <a:gd name="T7" fmla="*/ 2353 h 2431"/>
                          <a:gd name="T8" fmla="*/ 146 w 1307"/>
                          <a:gd name="T9" fmla="*/ 2172 h 2431"/>
                          <a:gd name="T10" fmla="*/ 177 w 1307"/>
                          <a:gd name="T11" fmla="*/ 1902 h 2431"/>
                          <a:gd name="T12" fmla="*/ 208 w 1307"/>
                          <a:gd name="T13" fmla="*/ 1576 h 2431"/>
                          <a:gd name="T14" fmla="*/ 239 w 1307"/>
                          <a:gd name="T15" fmla="*/ 1218 h 2431"/>
                          <a:gd name="T16" fmla="*/ 270 w 1307"/>
                          <a:gd name="T17" fmla="*/ 855 h 2431"/>
                          <a:gd name="T18" fmla="*/ 301 w 1307"/>
                          <a:gd name="T19" fmla="*/ 529 h 2431"/>
                          <a:gd name="T20" fmla="*/ 332 w 1307"/>
                          <a:gd name="T21" fmla="*/ 259 h 2431"/>
                          <a:gd name="T22" fmla="*/ 363 w 1307"/>
                          <a:gd name="T23" fmla="*/ 78 h 2431"/>
                          <a:gd name="T24" fmla="*/ 394 w 1307"/>
                          <a:gd name="T25" fmla="*/ 0 h 2431"/>
                          <a:gd name="T26" fmla="*/ 425 w 1307"/>
                          <a:gd name="T27" fmla="*/ 31 h 2431"/>
                          <a:gd name="T28" fmla="*/ 457 w 1307"/>
                          <a:gd name="T29" fmla="*/ 166 h 2431"/>
                          <a:gd name="T30" fmla="*/ 488 w 1307"/>
                          <a:gd name="T31" fmla="*/ 394 h 2431"/>
                          <a:gd name="T32" fmla="*/ 519 w 1307"/>
                          <a:gd name="T33" fmla="*/ 695 h 2431"/>
                          <a:gd name="T34" fmla="*/ 550 w 1307"/>
                          <a:gd name="T35" fmla="*/ 1042 h 2431"/>
                          <a:gd name="T36" fmla="*/ 576 w 1307"/>
                          <a:gd name="T37" fmla="*/ 1410 h 2431"/>
                          <a:gd name="T38" fmla="*/ 607 w 1307"/>
                          <a:gd name="T39" fmla="*/ 1752 h 2431"/>
                          <a:gd name="T40" fmla="*/ 638 w 1307"/>
                          <a:gd name="T41" fmla="*/ 2053 h 2431"/>
                          <a:gd name="T42" fmla="*/ 669 w 1307"/>
                          <a:gd name="T43" fmla="*/ 2276 h 2431"/>
                          <a:gd name="T44" fmla="*/ 700 w 1307"/>
                          <a:gd name="T45" fmla="*/ 2405 h 2431"/>
                          <a:gd name="T46" fmla="*/ 731 w 1307"/>
                          <a:gd name="T47" fmla="*/ 2431 h 2431"/>
                          <a:gd name="T48" fmla="*/ 762 w 1307"/>
                          <a:gd name="T49" fmla="*/ 2343 h 2431"/>
                          <a:gd name="T50" fmla="*/ 794 w 1307"/>
                          <a:gd name="T51" fmla="*/ 2156 h 2431"/>
                          <a:gd name="T52" fmla="*/ 825 w 1307"/>
                          <a:gd name="T53" fmla="*/ 1887 h 2431"/>
                          <a:gd name="T54" fmla="*/ 856 w 1307"/>
                          <a:gd name="T55" fmla="*/ 1555 h 2431"/>
                          <a:gd name="T56" fmla="*/ 887 w 1307"/>
                          <a:gd name="T57" fmla="*/ 1197 h 2431"/>
                          <a:gd name="T58" fmla="*/ 918 w 1307"/>
                          <a:gd name="T59" fmla="*/ 835 h 2431"/>
                          <a:gd name="T60" fmla="*/ 949 w 1307"/>
                          <a:gd name="T61" fmla="*/ 513 h 2431"/>
                          <a:gd name="T62" fmla="*/ 980 w 1307"/>
                          <a:gd name="T63" fmla="*/ 249 h 2431"/>
                          <a:gd name="T64" fmla="*/ 1011 w 1307"/>
                          <a:gd name="T65" fmla="*/ 72 h 2431"/>
                          <a:gd name="T66" fmla="*/ 1042 w 1307"/>
                          <a:gd name="T67" fmla="*/ 0 h 2431"/>
                          <a:gd name="T68" fmla="*/ 1073 w 1307"/>
                          <a:gd name="T69" fmla="*/ 36 h 2431"/>
                          <a:gd name="T70" fmla="*/ 1105 w 1307"/>
                          <a:gd name="T71" fmla="*/ 176 h 2431"/>
                          <a:gd name="T72" fmla="*/ 1136 w 1307"/>
                          <a:gd name="T73" fmla="*/ 409 h 2431"/>
                          <a:gd name="T74" fmla="*/ 1167 w 1307"/>
                          <a:gd name="T75" fmla="*/ 715 h 2431"/>
                          <a:gd name="T76" fmla="*/ 1193 w 1307"/>
                          <a:gd name="T77" fmla="*/ 1063 h 2431"/>
                          <a:gd name="T78" fmla="*/ 1224 w 1307"/>
                          <a:gd name="T79" fmla="*/ 1426 h 2431"/>
                          <a:gd name="T80" fmla="*/ 1255 w 1307"/>
                          <a:gd name="T81" fmla="*/ 1773 h 2431"/>
                          <a:gd name="T82" fmla="*/ 1286 w 1307"/>
                          <a:gd name="T83" fmla="*/ 2068 h 2431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307" h="2431">
                            <a:moveTo>
                              <a:pt x="0" y="2125"/>
                            </a:moveTo>
                            <a:lnTo>
                              <a:pt x="11" y="2198"/>
                            </a:lnTo>
                            <a:lnTo>
                              <a:pt x="21" y="2265"/>
                            </a:lnTo>
                            <a:lnTo>
                              <a:pt x="32" y="2322"/>
                            </a:lnTo>
                            <a:lnTo>
                              <a:pt x="42" y="2369"/>
                            </a:lnTo>
                            <a:lnTo>
                              <a:pt x="52" y="2400"/>
                            </a:lnTo>
                            <a:lnTo>
                              <a:pt x="63" y="2426"/>
                            </a:lnTo>
                            <a:lnTo>
                              <a:pt x="73" y="2431"/>
                            </a:lnTo>
                            <a:lnTo>
                              <a:pt x="83" y="2431"/>
                            </a:lnTo>
                            <a:lnTo>
                              <a:pt x="94" y="2416"/>
                            </a:lnTo>
                            <a:lnTo>
                              <a:pt x="104" y="2390"/>
                            </a:lnTo>
                            <a:lnTo>
                              <a:pt x="114" y="2353"/>
                            </a:lnTo>
                            <a:lnTo>
                              <a:pt x="125" y="2302"/>
                            </a:lnTo>
                            <a:lnTo>
                              <a:pt x="135" y="2239"/>
                            </a:lnTo>
                            <a:lnTo>
                              <a:pt x="146" y="2172"/>
                            </a:lnTo>
                            <a:lnTo>
                              <a:pt x="156" y="2089"/>
                            </a:lnTo>
                            <a:lnTo>
                              <a:pt x="166" y="2001"/>
                            </a:lnTo>
                            <a:lnTo>
                              <a:pt x="177" y="1902"/>
                            </a:lnTo>
                            <a:lnTo>
                              <a:pt x="187" y="1799"/>
                            </a:lnTo>
                            <a:lnTo>
                              <a:pt x="197" y="1690"/>
                            </a:lnTo>
                            <a:lnTo>
                              <a:pt x="208" y="1576"/>
                            </a:lnTo>
                            <a:lnTo>
                              <a:pt x="218" y="1457"/>
                            </a:lnTo>
                            <a:lnTo>
                              <a:pt x="229" y="1337"/>
                            </a:lnTo>
                            <a:lnTo>
                              <a:pt x="239" y="1218"/>
                            </a:lnTo>
                            <a:lnTo>
                              <a:pt x="249" y="1094"/>
                            </a:lnTo>
                            <a:lnTo>
                              <a:pt x="260" y="975"/>
                            </a:lnTo>
                            <a:lnTo>
                              <a:pt x="270" y="855"/>
                            </a:lnTo>
                            <a:lnTo>
                              <a:pt x="280" y="741"/>
                            </a:lnTo>
                            <a:lnTo>
                              <a:pt x="291" y="632"/>
                            </a:lnTo>
                            <a:lnTo>
                              <a:pt x="301" y="529"/>
                            </a:lnTo>
                            <a:lnTo>
                              <a:pt x="311" y="430"/>
                            </a:lnTo>
                            <a:lnTo>
                              <a:pt x="322" y="342"/>
                            </a:lnTo>
                            <a:lnTo>
                              <a:pt x="332" y="259"/>
                            </a:lnTo>
                            <a:lnTo>
                              <a:pt x="343" y="192"/>
                            </a:lnTo>
                            <a:lnTo>
                              <a:pt x="353" y="130"/>
                            </a:lnTo>
                            <a:lnTo>
                              <a:pt x="363" y="78"/>
                            </a:lnTo>
                            <a:lnTo>
                              <a:pt x="374" y="41"/>
                            </a:lnTo>
                            <a:lnTo>
                              <a:pt x="384" y="15"/>
                            </a:lnTo>
                            <a:lnTo>
                              <a:pt x="394" y="0"/>
                            </a:lnTo>
                            <a:lnTo>
                              <a:pt x="405" y="0"/>
                            </a:lnTo>
                            <a:lnTo>
                              <a:pt x="415" y="5"/>
                            </a:lnTo>
                            <a:lnTo>
                              <a:pt x="425" y="31"/>
                            </a:lnTo>
                            <a:lnTo>
                              <a:pt x="436" y="62"/>
                            </a:lnTo>
                            <a:lnTo>
                              <a:pt x="446" y="109"/>
                            </a:lnTo>
                            <a:lnTo>
                              <a:pt x="457" y="166"/>
                            </a:lnTo>
                            <a:lnTo>
                              <a:pt x="467" y="233"/>
                            </a:lnTo>
                            <a:lnTo>
                              <a:pt x="477" y="306"/>
                            </a:lnTo>
                            <a:lnTo>
                              <a:pt x="488" y="394"/>
                            </a:lnTo>
                            <a:lnTo>
                              <a:pt x="498" y="487"/>
                            </a:lnTo>
                            <a:lnTo>
                              <a:pt x="508" y="586"/>
                            </a:lnTo>
                            <a:lnTo>
                              <a:pt x="519" y="695"/>
                            </a:lnTo>
                            <a:lnTo>
                              <a:pt x="529" y="809"/>
                            </a:lnTo>
                            <a:lnTo>
                              <a:pt x="540" y="923"/>
                            </a:lnTo>
                            <a:lnTo>
                              <a:pt x="550" y="1042"/>
                            </a:lnTo>
                            <a:lnTo>
                              <a:pt x="555" y="1166"/>
                            </a:lnTo>
                            <a:lnTo>
                              <a:pt x="565" y="1286"/>
                            </a:lnTo>
                            <a:lnTo>
                              <a:pt x="576" y="1410"/>
                            </a:lnTo>
                            <a:lnTo>
                              <a:pt x="586" y="1529"/>
                            </a:lnTo>
                            <a:lnTo>
                              <a:pt x="597" y="1643"/>
                            </a:lnTo>
                            <a:lnTo>
                              <a:pt x="607" y="1752"/>
                            </a:lnTo>
                            <a:lnTo>
                              <a:pt x="617" y="1861"/>
                            </a:lnTo>
                            <a:lnTo>
                              <a:pt x="628" y="1959"/>
                            </a:lnTo>
                            <a:lnTo>
                              <a:pt x="638" y="2053"/>
                            </a:lnTo>
                            <a:lnTo>
                              <a:pt x="648" y="2136"/>
                            </a:lnTo>
                            <a:lnTo>
                              <a:pt x="659" y="2213"/>
                            </a:lnTo>
                            <a:lnTo>
                              <a:pt x="669" y="2276"/>
                            </a:lnTo>
                            <a:lnTo>
                              <a:pt x="679" y="2333"/>
                            </a:lnTo>
                            <a:lnTo>
                              <a:pt x="690" y="2374"/>
                            </a:lnTo>
                            <a:lnTo>
                              <a:pt x="700" y="2405"/>
                            </a:lnTo>
                            <a:lnTo>
                              <a:pt x="711" y="2426"/>
                            </a:lnTo>
                            <a:lnTo>
                              <a:pt x="721" y="2431"/>
                            </a:lnTo>
                            <a:lnTo>
                              <a:pt x="731" y="2431"/>
                            </a:lnTo>
                            <a:lnTo>
                              <a:pt x="742" y="2410"/>
                            </a:lnTo>
                            <a:lnTo>
                              <a:pt x="752" y="2385"/>
                            </a:lnTo>
                            <a:lnTo>
                              <a:pt x="762" y="2343"/>
                            </a:lnTo>
                            <a:lnTo>
                              <a:pt x="773" y="2291"/>
                            </a:lnTo>
                            <a:lnTo>
                              <a:pt x="783" y="2229"/>
                            </a:lnTo>
                            <a:lnTo>
                              <a:pt x="794" y="2156"/>
                            </a:lnTo>
                            <a:lnTo>
                              <a:pt x="804" y="2074"/>
                            </a:lnTo>
                            <a:lnTo>
                              <a:pt x="814" y="1985"/>
                            </a:lnTo>
                            <a:lnTo>
                              <a:pt x="825" y="1887"/>
                            </a:lnTo>
                            <a:lnTo>
                              <a:pt x="835" y="1783"/>
                            </a:lnTo>
                            <a:lnTo>
                              <a:pt x="845" y="1669"/>
                            </a:lnTo>
                            <a:lnTo>
                              <a:pt x="856" y="1555"/>
                            </a:lnTo>
                            <a:lnTo>
                              <a:pt x="866" y="1436"/>
                            </a:lnTo>
                            <a:lnTo>
                              <a:pt x="876" y="1317"/>
                            </a:lnTo>
                            <a:lnTo>
                              <a:pt x="887" y="1197"/>
                            </a:lnTo>
                            <a:lnTo>
                              <a:pt x="897" y="1073"/>
                            </a:lnTo>
                            <a:lnTo>
                              <a:pt x="908" y="954"/>
                            </a:lnTo>
                            <a:lnTo>
                              <a:pt x="918" y="835"/>
                            </a:lnTo>
                            <a:lnTo>
                              <a:pt x="928" y="720"/>
                            </a:lnTo>
                            <a:lnTo>
                              <a:pt x="939" y="612"/>
                            </a:lnTo>
                            <a:lnTo>
                              <a:pt x="949" y="513"/>
                            </a:lnTo>
                            <a:lnTo>
                              <a:pt x="959" y="415"/>
                            </a:lnTo>
                            <a:lnTo>
                              <a:pt x="970" y="327"/>
                            </a:lnTo>
                            <a:lnTo>
                              <a:pt x="980" y="249"/>
                            </a:lnTo>
                            <a:lnTo>
                              <a:pt x="991" y="181"/>
                            </a:lnTo>
                            <a:lnTo>
                              <a:pt x="1001" y="119"/>
                            </a:lnTo>
                            <a:lnTo>
                              <a:pt x="1011" y="72"/>
                            </a:lnTo>
                            <a:lnTo>
                              <a:pt x="1022" y="36"/>
                            </a:lnTo>
                            <a:lnTo>
                              <a:pt x="1032" y="10"/>
                            </a:lnTo>
                            <a:lnTo>
                              <a:pt x="1042" y="0"/>
                            </a:lnTo>
                            <a:lnTo>
                              <a:pt x="1053" y="0"/>
                            </a:lnTo>
                            <a:lnTo>
                              <a:pt x="1063" y="10"/>
                            </a:lnTo>
                            <a:lnTo>
                              <a:pt x="1073" y="36"/>
                            </a:lnTo>
                            <a:lnTo>
                              <a:pt x="1084" y="67"/>
                            </a:lnTo>
                            <a:lnTo>
                              <a:pt x="1094" y="114"/>
                            </a:lnTo>
                            <a:lnTo>
                              <a:pt x="1105" y="176"/>
                            </a:lnTo>
                            <a:lnTo>
                              <a:pt x="1115" y="244"/>
                            </a:lnTo>
                            <a:lnTo>
                              <a:pt x="1125" y="321"/>
                            </a:lnTo>
                            <a:lnTo>
                              <a:pt x="1136" y="409"/>
                            </a:lnTo>
                            <a:lnTo>
                              <a:pt x="1146" y="503"/>
                            </a:lnTo>
                            <a:lnTo>
                              <a:pt x="1156" y="606"/>
                            </a:lnTo>
                            <a:lnTo>
                              <a:pt x="1167" y="715"/>
                            </a:lnTo>
                            <a:lnTo>
                              <a:pt x="1172" y="829"/>
                            </a:lnTo>
                            <a:lnTo>
                              <a:pt x="1182" y="943"/>
                            </a:lnTo>
                            <a:lnTo>
                              <a:pt x="1193" y="1063"/>
                            </a:lnTo>
                            <a:lnTo>
                              <a:pt x="1203" y="1187"/>
                            </a:lnTo>
                            <a:lnTo>
                              <a:pt x="1213" y="1306"/>
                            </a:lnTo>
                            <a:lnTo>
                              <a:pt x="1224" y="1426"/>
                            </a:lnTo>
                            <a:lnTo>
                              <a:pt x="1234" y="1545"/>
                            </a:lnTo>
                            <a:lnTo>
                              <a:pt x="1245" y="1664"/>
                            </a:lnTo>
                            <a:lnTo>
                              <a:pt x="1255" y="1773"/>
                            </a:lnTo>
                            <a:lnTo>
                              <a:pt x="1265" y="1877"/>
                            </a:lnTo>
                            <a:lnTo>
                              <a:pt x="1276" y="1975"/>
                            </a:lnTo>
                            <a:lnTo>
                              <a:pt x="1286" y="2068"/>
                            </a:lnTo>
                            <a:lnTo>
                              <a:pt x="1296" y="2151"/>
                            </a:lnTo>
                            <a:lnTo>
                              <a:pt x="1307" y="2224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66" name="Freeform 3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9" y="1159"/>
                        <a:ext cx="477" cy="2431"/>
                      </a:xfrm>
                      <a:custGeom>
                        <a:avLst/>
                        <a:gdLst>
                          <a:gd name="T0" fmla="*/ 0 w 477"/>
                          <a:gd name="T1" fmla="*/ 2224 h 2431"/>
                          <a:gd name="T2" fmla="*/ 10 w 477"/>
                          <a:gd name="T3" fmla="*/ 2286 h 2431"/>
                          <a:gd name="T4" fmla="*/ 20 w 477"/>
                          <a:gd name="T5" fmla="*/ 2338 h 2431"/>
                          <a:gd name="T6" fmla="*/ 31 w 477"/>
                          <a:gd name="T7" fmla="*/ 2379 h 2431"/>
                          <a:gd name="T8" fmla="*/ 41 w 477"/>
                          <a:gd name="T9" fmla="*/ 2410 h 2431"/>
                          <a:gd name="T10" fmla="*/ 52 w 477"/>
                          <a:gd name="T11" fmla="*/ 2426 h 2431"/>
                          <a:gd name="T12" fmla="*/ 62 w 477"/>
                          <a:gd name="T13" fmla="*/ 2431 h 2431"/>
                          <a:gd name="T14" fmla="*/ 72 w 477"/>
                          <a:gd name="T15" fmla="*/ 2426 h 2431"/>
                          <a:gd name="T16" fmla="*/ 83 w 477"/>
                          <a:gd name="T17" fmla="*/ 2410 h 2431"/>
                          <a:gd name="T18" fmla="*/ 93 w 477"/>
                          <a:gd name="T19" fmla="*/ 2379 h 2431"/>
                          <a:gd name="T20" fmla="*/ 103 w 477"/>
                          <a:gd name="T21" fmla="*/ 2338 h 2431"/>
                          <a:gd name="T22" fmla="*/ 114 w 477"/>
                          <a:gd name="T23" fmla="*/ 2281 h 2431"/>
                          <a:gd name="T24" fmla="*/ 124 w 477"/>
                          <a:gd name="T25" fmla="*/ 2219 h 2431"/>
                          <a:gd name="T26" fmla="*/ 134 w 477"/>
                          <a:gd name="T27" fmla="*/ 2146 h 2431"/>
                          <a:gd name="T28" fmla="*/ 145 w 477"/>
                          <a:gd name="T29" fmla="*/ 2058 h 2431"/>
                          <a:gd name="T30" fmla="*/ 155 w 477"/>
                          <a:gd name="T31" fmla="*/ 1970 h 2431"/>
                          <a:gd name="T32" fmla="*/ 166 w 477"/>
                          <a:gd name="T33" fmla="*/ 1871 h 2431"/>
                          <a:gd name="T34" fmla="*/ 176 w 477"/>
                          <a:gd name="T35" fmla="*/ 1762 h 2431"/>
                          <a:gd name="T36" fmla="*/ 186 w 477"/>
                          <a:gd name="T37" fmla="*/ 1654 h 2431"/>
                          <a:gd name="T38" fmla="*/ 197 w 477"/>
                          <a:gd name="T39" fmla="*/ 1534 h 2431"/>
                          <a:gd name="T40" fmla="*/ 207 w 477"/>
                          <a:gd name="T41" fmla="*/ 1415 h 2431"/>
                          <a:gd name="T42" fmla="*/ 217 w 477"/>
                          <a:gd name="T43" fmla="*/ 1296 h 2431"/>
                          <a:gd name="T44" fmla="*/ 228 w 477"/>
                          <a:gd name="T45" fmla="*/ 1177 h 2431"/>
                          <a:gd name="T46" fmla="*/ 238 w 477"/>
                          <a:gd name="T47" fmla="*/ 1052 h 2431"/>
                          <a:gd name="T48" fmla="*/ 249 w 477"/>
                          <a:gd name="T49" fmla="*/ 933 h 2431"/>
                          <a:gd name="T50" fmla="*/ 259 w 477"/>
                          <a:gd name="T51" fmla="*/ 819 h 2431"/>
                          <a:gd name="T52" fmla="*/ 269 w 477"/>
                          <a:gd name="T53" fmla="*/ 705 h 2431"/>
                          <a:gd name="T54" fmla="*/ 280 w 477"/>
                          <a:gd name="T55" fmla="*/ 596 h 2431"/>
                          <a:gd name="T56" fmla="*/ 290 w 477"/>
                          <a:gd name="T57" fmla="*/ 492 h 2431"/>
                          <a:gd name="T58" fmla="*/ 300 w 477"/>
                          <a:gd name="T59" fmla="*/ 399 h 2431"/>
                          <a:gd name="T60" fmla="*/ 311 w 477"/>
                          <a:gd name="T61" fmla="*/ 316 h 2431"/>
                          <a:gd name="T62" fmla="*/ 321 w 477"/>
                          <a:gd name="T63" fmla="*/ 238 h 2431"/>
                          <a:gd name="T64" fmla="*/ 331 w 477"/>
                          <a:gd name="T65" fmla="*/ 171 h 2431"/>
                          <a:gd name="T66" fmla="*/ 342 w 477"/>
                          <a:gd name="T67" fmla="*/ 114 h 2431"/>
                          <a:gd name="T68" fmla="*/ 352 w 477"/>
                          <a:gd name="T69" fmla="*/ 67 h 2431"/>
                          <a:gd name="T70" fmla="*/ 363 w 477"/>
                          <a:gd name="T71" fmla="*/ 31 h 2431"/>
                          <a:gd name="T72" fmla="*/ 373 w 477"/>
                          <a:gd name="T73" fmla="*/ 10 h 2431"/>
                          <a:gd name="T74" fmla="*/ 383 w 477"/>
                          <a:gd name="T75" fmla="*/ 0 h 2431"/>
                          <a:gd name="T76" fmla="*/ 394 w 477"/>
                          <a:gd name="T77" fmla="*/ 0 h 2431"/>
                          <a:gd name="T78" fmla="*/ 404 w 477"/>
                          <a:gd name="T79" fmla="*/ 15 h 2431"/>
                          <a:gd name="T80" fmla="*/ 414 w 477"/>
                          <a:gd name="T81" fmla="*/ 41 h 2431"/>
                          <a:gd name="T82" fmla="*/ 425 w 477"/>
                          <a:gd name="T83" fmla="*/ 78 h 2431"/>
                          <a:gd name="T84" fmla="*/ 435 w 477"/>
                          <a:gd name="T85" fmla="*/ 124 h 2431"/>
                          <a:gd name="T86" fmla="*/ 445 w 477"/>
                          <a:gd name="T87" fmla="*/ 187 h 2431"/>
                          <a:gd name="T88" fmla="*/ 456 w 477"/>
                          <a:gd name="T89" fmla="*/ 254 h 2431"/>
                          <a:gd name="T90" fmla="*/ 466 w 477"/>
                          <a:gd name="T91" fmla="*/ 337 h 2431"/>
                          <a:gd name="T92" fmla="*/ 477 w 477"/>
                          <a:gd name="T93" fmla="*/ 425 h 2431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0" t="0" r="r" b="b"/>
                        <a:pathLst>
                          <a:path w="477" h="2431">
                            <a:moveTo>
                              <a:pt x="0" y="2224"/>
                            </a:moveTo>
                            <a:lnTo>
                              <a:pt x="10" y="2286"/>
                            </a:lnTo>
                            <a:lnTo>
                              <a:pt x="20" y="2338"/>
                            </a:lnTo>
                            <a:lnTo>
                              <a:pt x="31" y="2379"/>
                            </a:lnTo>
                            <a:lnTo>
                              <a:pt x="41" y="2410"/>
                            </a:lnTo>
                            <a:lnTo>
                              <a:pt x="52" y="2426"/>
                            </a:lnTo>
                            <a:lnTo>
                              <a:pt x="62" y="2431"/>
                            </a:lnTo>
                            <a:lnTo>
                              <a:pt x="72" y="2426"/>
                            </a:lnTo>
                            <a:lnTo>
                              <a:pt x="83" y="2410"/>
                            </a:lnTo>
                            <a:lnTo>
                              <a:pt x="93" y="2379"/>
                            </a:lnTo>
                            <a:lnTo>
                              <a:pt x="103" y="2338"/>
                            </a:lnTo>
                            <a:lnTo>
                              <a:pt x="114" y="2281"/>
                            </a:lnTo>
                            <a:lnTo>
                              <a:pt x="124" y="2219"/>
                            </a:lnTo>
                            <a:lnTo>
                              <a:pt x="134" y="2146"/>
                            </a:lnTo>
                            <a:lnTo>
                              <a:pt x="145" y="2058"/>
                            </a:lnTo>
                            <a:lnTo>
                              <a:pt x="155" y="1970"/>
                            </a:lnTo>
                            <a:lnTo>
                              <a:pt x="166" y="1871"/>
                            </a:lnTo>
                            <a:lnTo>
                              <a:pt x="176" y="1762"/>
                            </a:lnTo>
                            <a:lnTo>
                              <a:pt x="186" y="1654"/>
                            </a:lnTo>
                            <a:lnTo>
                              <a:pt x="197" y="1534"/>
                            </a:lnTo>
                            <a:lnTo>
                              <a:pt x="207" y="1415"/>
                            </a:lnTo>
                            <a:lnTo>
                              <a:pt x="217" y="1296"/>
                            </a:lnTo>
                            <a:lnTo>
                              <a:pt x="228" y="1177"/>
                            </a:lnTo>
                            <a:lnTo>
                              <a:pt x="238" y="1052"/>
                            </a:lnTo>
                            <a:lnTo>
                              <a:pt x="249" y="933"/>
                            </a:lnTo>
                            <a:lnTo>
                              <a:pt x="259" y="819"/>
                            </a:lnTo>
                            <a:lnTo>
                              <a:pt x="269" y="705"/>
                            </a:lnTo>
                            <a:lnTo>
                              <a:pt x="280" y="596"/>
                            </a:lnTo>
                            <a:lnTo>
                              <a:pt x="290" y="492"/>
                            </a:lnTo>
                            <a:lnTo>
                              <a:pt x="300" y="399"/>
                            </a:lnTo>
                            <a:lnTo>
                              <a:pt x="311" y="316"/>
                            </a:lnTo>
                            <a:lnTo>
                              <a:pt x="321" y="238"/>
                            </a:lnTo>
                            <a:lnTo>
                              <a:pt x="331" y="171"/>
                            </a:lnTo>
                            <a:lnTo>
                              <a:pt x="342" y="114"/>
                            </a:lnTo>
                            <a:lnTo>
                              <a:pt x="352" y="67"/>
                            </a:lnTo>
                            <a:lnTo>
                              <a:pt x="363" y="31"/>
                            </a:lnTo>
                            <a:lnTo>
                              <a:pt x="373" y="10"/>
                            </a:lnTo>
                            <a:lnTo>
                              <a:pt x="383" y="0"/>
                            </a:lnTo>
                            <a:lnTo>
                              <a:pt x="394" y="0"/>
                            </a:lnTo>
                            <a:lnTo>
                              <a:pt x="404" y="15"/>
                            </a:lnTo>
                            <a:lnTo>
                              <a:pt x="414" y="41"/>
                            </a:lnTo>
                            <a:lnTo>
                              <a:pt x="425" y="78"/>
                            </a:lnTo>
                            <a:lnTo>
                              <a:pt x="435" y="124"/>
                            </a:lnTo>
                            <a:lnTo>
                              <a:pt x="445" y="187"/>
                            </a:lnTo>
                            <a:lnTo>
                              <a:pt x="456" y="254"/>
                            </a:lnTo>
                            <a:lnTo>
                              <a:pt x="466" y="337"/>
                            </a:lnTo>
                            <a:lnTo>
                              <a:pt x="477" y="425"/>
                            </a:lnTo>
                          </a:path>
                        </a:pathLst>
                      </a:custGeom>
                      <a:noFill/>
                      <a:ln w="15875">
                        <a:solidFill>
                          <a:srgbClr val="FF33CC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34" name="Group 2"/>
                <p:cNvGrpSpPr>
                  <a:grpSpLocks/>
                </p:cNvGrpSpPr>
                <p:nvPr/>
              </p:nvGrpSpPr>
              <p:grpSpPr bwMode="auto">
                <a:xfrm>
                  <a:off x="920750" y="4721224"/>
                  <a:ext cx="165100" cy="273339"/>
                  <a:chOff x="920750" y="4721224"/>
                  <a:chExt cx="165100" cy="273339"/>
                </a:xfrm>
              </p:grpSpPr>
              <p:grpSp>
                <p:nvGrpSpPr>
                  <p:cNvPr id="135" name="Group 1"/>
                  <p:cNvGrpSpPr>
                    <a:grpSpLocks/>
                  </p:cNvGrpSpPr>
                  <p:nvPr/>
                </p:nvGrpSpPr>
                <p:grpSpPr bwMode="auto">
                  <a:xfrm>
                    <a:off x="920750" y="4721224"/>
                    <a:ext cx="165100" cy="257176"/>
                    <a:chOff x="898525" y="3457575"/>
                    <a:chExt cx="165100" cy="257176"/>
                  </a:xfrm>
                </p:grpSpPr>
                <p:sp>
                  <p:nvSpPr>
                    <p:cNvPr id="137" name="AutoShape 166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903288" y="3589338"/>
                      <a:ext cx="120650" cy="130175"/>
                    </a:xfrm>
                    <a:prstGeom prst="triangle">
                      <a:avLst>
                        <a:gd name="adj" fmla="val 50000"/>
                      </a:avLst>
                    </a:prstGeom>
                    <a:noFill/>
                    <a:ln w="19050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38" name="Line 16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04875" y="3457576"/>
                      <a:ext cx="80963" cy="10001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39" name="Line 16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82663" y="3478214"/>
                      <a:ext cx="80962" cy="10001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de-DE"/>
                    </a:p>
                  </p:txBody>
                </p:sp>
              </p:grpSp>
              <p:sp>
                <p:nvSpPr>
                  <p:cNvPr id="136" name="Line 167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1011238" y="4924425"/>
                    <a:ext cx="13970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</p:grpSp>
          </p:grpSp>
          <p:grpSp>
            <p:nvGrpSpPr>
              <p:cNvPr id="130" name="Group 4"/>
              <p:cNvGrpSpPr>
                <a:grpSpLocks/>
              </p:cNvGrpSpPr>
              <p:nvPr/>
            </p:nvGrpSpPr>
            <p:grpSpPr bwMode="auto">
              <a:xfrm>
                <a:off x="7627937" y="4833938"/>
                <a:ext cx="149225" cy="149225"/>
                <a:chOff x="7772400" y="3605215"/>
                <a:chExt cx="149225" cy="149225"/>
              </a:xfrm>
            </p:grpSpPr>
            <p:sp>
              <p:nvSpPr>
                <p:cNvPr id="131" name="AutoShape 163"/>
                <p:cNvSpPr>
                  <a:spLocks noChangeArrowheads="1"/>
                </p:cNvSpPr>
                <p:nvPr/>
              </p:nvSpPr>
              <p:spPr bwMode="auto">
                <a:xfrm rot="16200000">
                  <a:off x="7796213" y="3629027"/>
                  <a:ext cx="120650" cy="130175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32" name="Line 164"/>
                <p:cNvSpPr>
                  <a:spLocks noChangeShapeType="1"/>
                </p:cNvSpPr>
                <p:nvPr/>
              </p:nvSpPr>
              <p:spPr bwMode="auto">
                <a:xfrm rot="16200000">
                  <a:off x="7702550" y="3675065"/>
                  <a:ext cx="1397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  <p:sp>
          <p:nvSpPr>
            <p:cNvPr id="128" name="Line 102"/>
            <p:cNvSpPr>
              <a:spLocks noChangeShapeType="1"/>
            </p:cNvSpPr>
            <p:nvPr/>
          </p:nvSpPr>
          <p:spPr bwMode="auto">
            <a:xfrm>
              <a:off x="7811293" y="4865625"/>
              <a:ext cx="401637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226" name="TextBox 225"/>
          <p:cNvSpPr txBox="1"/>
          <p:nvPr/>
        </p:nvSpPr>
        <p:spPr>
          <a:xfrm>
            <a:off x="3044334" y="1312455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standard</a:t>
            </a:r>
            <a:endParaRPr lang="de-DE" sz="1050" b="1" dirty="0"/>
          </a:p>
        </p:txBody>
      </p:sp>
      <p:sp>
        <p:nvSpPr>
          <p:cNvPr id="227" name="TextBox 226"/>
          <p:cNvSpPr txBox="1"/>
          <p:nvPr/>
        </p:nvSpPr>
        <p:spPr>
          <a:xfrm>
            <a:off x="4023262" y="1300580"/>
            <a:ext cx="1075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>
                <a:solidFill>
                  <a:srgbClr val="00B050"/>
                </a:solidFill>
              </a:rPr>
              <a:t>reflectometer</a:t>
            </a:r>
            <a:endParaRPr lang="de-DE" sz="1050" b="1" dirty="0">
              <a:solidFill>
                <a:srgbClr val="00B050"/>
              </a:solidFill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5369605" y="1316386"/>
            <a:ext cx="1138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9C9E9F"/>
                </a:solidFill>
              </a:rPr>
              <a:t>interferometer</a:t>
            </a:r>
            <a:endParaRPr lang="de-DE" sz="1050" b="1" dirty="0">
              <a:solidFill>
                <a:srgbClr val="9C9E9F"/>
              </a:solidFill>
            </a:endParaRPr>
          </a:p>
        </p:txBody>
      </p:sp>
      <p:grpSp>
        <p:nvGrpSpPr>
          <p:cNvPr id="229" name="Group 228"/>
          <p:cNvGrpSpPr/>
          <p:nvPr/>
        </p:nvGrpSpPr>
        <p:grpSpPr>
          <a:xfrm>
            <a:off x="6112642" y="2241100"/>
            <a:ext cx="658047" cy="477838"/>
            <a:chOff x="6112642" y="2241100"/>
            <a:chExt cx="658047" cy="477838"/>
          </a:xfrm>
        </p:grpSpPr>
        <p:grpSp>
          <p:nvGrpSpPr>
            <p:cNvPr id="230" name="Group 229"/>
            <p:cNvGrpSpPr/>
            <p:nvPr/>
          </p:nvGrpSpPr>
          <p:grpSpPr>
            <a:xfrm>
              <a:off x="6112642" y="2241100"/>
              <a:ext cx="658047" cy="357187"/>
              <a:chOff x="6112642" y="2241100"/>
              <a:chExt cx="658047" cy="357187"/>
            </a:xfrm>
          </p:grpSpPr>
          <p:grpSp>
            <p:nvGrpSpPr>
              <p:cNvPr id="232" name="Group 14"/>
              <p:cNvGrpSpPr>
                <a:grpSpLocks/>
              </p:cNvGrpSpPr>
              <p:nvPr/>
            </p:nvGrpSpPr>
            <p:grpSpPr bwMode="auto">
              <a:xfrm flipH="1">
                <a:off x="6112642" y="2241100"/>
                <a:ext cx="319087" cy="104774"/>
                <a:chOff x="2239" y="1649"/>
                <a:chExt cx="198" cy="66"/>
              </a:xfrm>
            </p:grpSpPr>
            <p:sp>
              <p:nvSpPr>
                <p:cNvPr id="237" name="Line 15"/>
                <p:cNvSpPr>
                  <a:spLocks noChangeShapeType="1"/>
                </p:cNvSpPr>
                <p:nvPr/>
              </p:nvSpPr>
              <p:spPr bwMode="auto">
                <a:xfrm>
                  <a:off x="2239" y="1649"/>
                  <a:ext cx="198" cy="3"/>
                </a:xfrm>
                <a:prstGeom prst="line">
                  <a:avLst/>
                </a:prstGeom>
                <a:noFill/>
                <a:ln w="28575">
                  <a:solidFill>
                    <a:srgbClr val="9C9E9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>
                    <a:solidFill>
                      <a:srgbClr val="9C9E9F"/>
                    </a:solidFill>
                  </a:endParaRPr>
                </a:p>
              </p:txBody>
            </p:sp>
            <p:sp>
              <p:nvSpPr>
                <p:cNvPr id="238" name="Line 16"/>
                <p:cNvSpPr>
                  <a:spLocks noChangeShapeType="1"/>
                </p:cNvSpPr>
                <p:nvPr/>
              </p:nvSpPr>
              <p:spPr bwMode="auto">
                <a:xfrm>
                  <a:off x="2431" y="1652"/>
                  <a:ext cx="0" cy="63"/>
                </a:xfrm>
                <a:prstGeom prst="line">
                  <a:avLst/>
                </a:prstGeom>
                <a:noFill/>
                <a:ln w="28575">
                  <a:solidFill>
                    <a:srgbClr val="9C9E9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>
                    <a:solidFill>
                      <a:srgbClr val="9C9E9F"/>
                    </a:solidFill>
                  </a:endParaRPr>
                </a:p>
              </p:txBody>
            </p:sp>
          </p:grpSp>
          <p:cxnSp>
            <p:nvCxnSpPr>
              <p:cNvPr id="233" name="Straight Connector 232"/>
              <p:cNvCxnSpPr>
                <a:stCxn id="238" idx="1"/>
                <a:endCxn id="42" idx="1"/>
              </p:cNvCxnSpPr>
              <p:nvPr/>
            </p:nvCxnSpPr>
            <p:spPr bwMode="auto">
              <a:xfrm>
                <a:off x="6122310" y="2345874"/>
                <a:ext cx="648379" cy="233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C9E9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4" name="Straight Connector 233"/>
              <p:cNvCxnSpPr/>
              <p:nvPr/>
            </p:nvCxnSpPr>
            <p:spPr bwMode="auto">
              <a:xfrm>
                <a:off x="6431729" y="2349051"/>
                <a:ext cx="0" cy="2492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C9E9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5" name="Oval 107"/>
              <p:cNvSpPr>
                <a:spLocks noChangeArrowheads="1"/>
              </p:cNvSpPr>
              <p:nvPr/>
            </p:nvSpPr>
            <p:spPr bwMode="auto">
              <a:xfrm>
                <a:off x="6541856" y="2287137"/>
                <a:ext cx="131763" cy="1412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solidFill>
                    <a:srgbClr val="9C9E9F"/>
                  </a:solidFill>
                </a:endParaRPr>
              </a:p>
            </p:txBody>
          </p:sp>
          <p:sp>
            <p:nvSpPr>
              <p:cNvPr id="236" name="Line 108"/>
              <p:cNvSpPr>
                <a:spLocks noChangeShapeType="1"/>
              </p:cNvSpPr>
              <p:nvPr/>
            </p:nvSpPr>
            <p:spPr bwMode="auto">
              <a:xfrm flipV="1">
                <a:off x="6511694" y="2277612"/>
                <a:ext cx="252413" cy="141288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>
                  <a:solidFill>
                    <a:srgbClr val="9C9E9F"/>
                  </a:solidFill>
                </a:endParaRPr>
              </a:p>
            </p:txBody>
          </p:sp>
        </p:grpSp>
        <p:sp>
          <p:nvSpPr>
            <p:cNvPr id="231" name="Line 102"/>
            <p:cNvSpPr>
              <a:spLocks noChangeShapeType="1"/>
            </p:cNvSpPr>
            <p:nvPr/>
          </p:nvSpPr>
          <p:spPr bwMode="auto">
            <a:xfrm>
              <a:off x="6483297" y="2467662"/>
              <a:ext cx="0" cy="251276"/>
            </a:xfrm>
            <a:prstGeom prst="line">
              <a:avLst/>
            </a:prstGeom>
            <a:noFill/>
            <a:ln w="28575">
              <a:solidFill>
                <a:srgbClr val="9C9E9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9C9E9F"/>
                </a:solidFill>
              </a:endParaRPr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4518247" y="2239512"/>
            <a:ext cx="658047" cy="477838"/>
            <a:chOff x="6112642" y="2241100"/>
            <a:chExt cx="658047" cy="477838"/>
          </a:xfrm>
        </p:grpSpPr>
        <p:grpSp>
          <p:nvGrpSpPr>
            <p:cNvPr id="240" name="Group 239"/>
            <p:cNvGrpSpPr/>
            <p:nvPr/>
          </p:nvGrpSpPr>
          <p:grpSpPr>
            <a:xfrm>
              <a:off x="6112642" y="2241100"/>
              <a:ext cx="658047" cy="357187"/>
              <a:chOff x="6112642" y="2241100"/>
              <a:chExt cx="658047" cy="357187"/>
            </a:xfrm>
          </p:grpSpPr>
          <p:grpSp>
            <p:nvGrpSpPr>
              <p:cNvPr id="242" name="Group 14"/>
              <p:cNvGrpSpPr>
                <a:grpSpLocks/>
              </p:cNvGrpSpPr>
              <p:nvPr/>
            </p:nvGrpSpPr>
            <p:grpSpPr bwMode="auto">
              <a:xfrm flipH="1">
                <a:off x="6112642" y="2241100"/>
                <a:ext cx="319087" cy="104774"/>
                <a:chOff x="2239" y="1649"/>
                <a:chExt cx="198" cy="66"/>
              </a:xfrm>
            </p:grpSpPr>
            <p:sp>
              <p:nvSpPr>
                <p:cNvPr id="247" name="Line 15"/>
                <p:cNvSpPr>
                  <a:spLocks noChangeShapeType="1"/>
                </p:cNvSpPr>
                <p:nvPr/>
              </p:nvSpPr>
              <p:spPr bwMode="auto">
                <a:xfrm>
                  <a:off x="2239" y="1649"/>
                  <a:ext cx="198" cy="3"/>
                </a:xfrm>
                <a:prstGeom prst="line">
                  <a:avLst/>
                </a:prstGeom>
                <a:noFill/>
                <a:ln w="28575">
                  <a:solidFill>
                    <a:srgbClr val="9C9E9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48" name="Line 16"/>
                <p:cNvSpPr>
                  <a:spLocks noChangeShapeType="1"/>
                </p:cNvSpPr>
                <p:nvPr/>
              </p:nvSpPr>
              <p:spPr bwMode="auto">
                <a:xfrm>
                  <a:off x="2431" y="1652"/>
                  <a:ext cx="0" cy="63"/>
                </a:xfrm>
                <a:prstGeom prst="line">
                  <a:avLst/>
                </a:prstGeom>
                <a:noFill/>
                <a:ln w="28575">
                  <a:solidFill>
                    <a:srgbClr val="9C9E9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cxnSp>
            <p:nvCxnSpPr>
              <p:cNvPr id="243" name="Straight Connector 242"/>
              <p:cNvCxnSpPr>
                <a:stCxn id="248" idx="1"/>
              </p:cNvCxnSpPr>
              <p:nvPr/>
            </p:nvCxnSpPr>
            <p:spPr bwMode="auto">
              <a:xfrm>
                <a:off x="6122310" y="2345874"/>
                <a:ext cx="648379" cy="233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C9E9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Straight Connector 243"/>
              <p:cNvCxnSpPr/>
              <p:nvPr/>
            </p:nvCxnSpPr>
            <p:spPr bwMode="auto">
              <a:xfrm>
                <a:off x="6431729" y="2349051"/>
                <a:ext cx="0" cy="2492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C9E9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5" name="Oval 107"/>
              <p:cNvSpPr>
                <a:spLocks noChangeArrowheads="1"/>
              </p:cNvSpPr>
              <p:nvPr/>
            </p:nvSpPr>
            <p:spPr bwMode="auto">
              <a:xfrm>
                <a:off x="6541856" y="2287137"/>
                <a:ext cx="131763" cy="1412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46" name="Line 108"/>
              <p:cNvSpPr>
                <a:spLocks noChangeShapeType="1"/>
              </p:cNvSpPr>
              <p:nvPr/>
            </p:nvSpPr>
            <p:spPr bwMode="auto">
              <a:xfrm flipV="1">
                <a:off x="6511694" y="2277612"/>
                <a:ext cx="252413" cy="141288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241" name="Line 102"/>
            <p:cNvSpPr>
              <a:spLocks noChangeShapeType="1"/>
            </p:cNvSpPr>
            <p:nvPr/>
          </p:nvSpPr>
          <p:spPr bwMode="auto">
            <a:xfrm>
              <a:off x="6483297" y="2467662"/>
              <a:ext cx="0" cy="251276"/>
            </a:xfrm>
            <a:prstGeom prst="line">
              <a:avLst/>
            </a:prstGeom>
            <a:noFill/>
            <a:ln w="28575">
              <a:solidFill>
                <a:srgbClr val="9C9E9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249" name="Group 248"/>
          <p:cNvGrpSpPr/>
          <p:nvPr/>
        </p:nvGrpSpPr>
        <p:grpSpPr>
          <a:xfrm>
            <a:off x="3170957" y="2239443"/>
            <a:ext cx="658047" cy="477838"/>
            <a:chOff x="6112642" y="2241100"/>
            <a:chExt cx="658047" cy="477838"/>
          </a:xfrm>
        </p:grpSpPr>
        <p:grpSp>
          <p:nvGrpSpPr>
            <p:cNvPr id="250" name="Group 249"/>
            <p:cNvGrpSpPr/>
            <p:nvPr/>
          </p:nvGrpSpPr>
          <p:grpSpPr>
            <a:xfrm>
              <a:off x="6112642" y="2241100"/>
              <a:ext cx="658047" cy="357187"/>
              <a:chOff x="6112642" y="2241100"/>
              <a:chExt cx="658047" cy="357187"/>
            </a:xfrm>
          </p:grpSpPr>
          <p:grpSp>
            <p:nvGrpSpPr>
              <p:cNvPr id="252" name="Group 14"/>
              <p:cNvGrpSpPr>
                <a:grpSpLocks/>
              </p:cNvGrpSpPr>
              <p:nvPr/>
            </p:nvGrpSpPr>
            <p:grpSpPr bwMode="auto">
              <a:xfrm flipH="1">
                <a:off x="6112642" y="2241100"/>
                <a:ext cx="319087" cy="104774"/>
                <a:chOff x="2239" y="1649"/>
                <a:chExt cx="198" cy="66"/>
              </a:xfrm>
            </p:grpSpPr>
            <p:sp>
              <p:nvSpPr>
                <p:cNvPr id="257" name="Line 15"/>
                <p:cNvSpPr>
                  <a:spLocks noChangeShapeType="1"/>
                </p:cNvSpPr>
                <p:nvPr/>
              </p:nvSpPr>
              <p:spPr bwMode="auto">
                <a:xfrm>
                  <a:off x="2239" y="1649"/>
                  <a:ext cx="198" cy="3"/>
                </a:xfrm>
                <a:prstGeom prst="line">
                  <a:avLst/>
                </a:prstGeom>
                <a:noFill/>
                <a:ln w="28575">
                  <a:solidFill>
                    <a:srgbClr val="9C9E9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58" name="Line 16"/>
                <p:cNvSpPr>
                  <a:spLocks noChangeShapeType="1"/>
                </p:cNvSpPr>
                <p:nvPr/>
              </p:nvSpPr>
              <p:spPr bwMode="auto">
                <a:xfrm>
                  <a:off x="2431" y="1652"/>
                  <a:ext cx="0" cy="63"/>
                </a:xfrm>
                <a:prstGeom prst="line">
                  <a:avLst/>
                </a:prstGeom>
                <a:noFill/>
                <a:ln w="28575">
                  <a:solidFill>
                    <a:srgbClr val="9C9E9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cxnSp>
            <p:nvCxnSpPr>
              <p:cNvPr id="253" name="Straight Connector 252"/>
              <p:cNvCxnSpPr>
                <a:stCxn id="258" idx="1"/>
              </p:cNvCxnSpPr>
              <p:nvPr/>
            </p:nvCxnSpPr>
            <p:spPr bwMode="auto">
              <a:xfrm>
                <a:off x="6122310" y="2345874"/>
                <a:ext cx="648379" cy="233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C9E9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4" name="Straight Connector 253"/>
              <p:cNvCxnSpPr/>
              <p:nvPr/>
            </p:nvCxnSpPr>
            <p:spPr bwMode="auto">
              <a:xfrm>
                <a:off x="6431729" y="2349051"/>
                <a:ext cx="0" cy="2492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C9E9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5" name="Oval 107"/>
              <p:cNvSpPr>
                <a:spLocks noChangeArrowheads="1"/>
              </p:cNvSpPr>
              <p:nvPr/>
            </p:nvSpPr>
            <p:spPr bwMode="auto">
              <a:xfrm>
                <a:off x="6541856" y="2287137"/>
                <a:ext cx="131763" cy="1412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9C9E9F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56" name="Line 108"/>
              <p:cNvSpPr>
                <a:spLocks noChangeShapeType="1"/>
              </p:cNvSpPr>
              <p:nvPr/>
            </p:nvSpPr>
            <p:spPr bwMode="auto">
              <a:xfrm flipV="1">
                <a:off x="6511694" y="2277612"/>
                <a:ext cx="252413" cy="141288"/>
              </a:xfrm>
              <a:prstGeom prst="line">
                <a:avLst/>
              </a:prstGeom>
              <a:noFill/>
              <a:ln w="28575">
                <a:solidFill>
                  <a:srgbClr val="9C9E9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251" name="Line 102"/>
            <p:cNvSpPr>
              <a:spLocks noChangeShapeType="1"/>
            </p:cNvSpPr>
            <p:nvPr/>
          </p:nvSpPr>
          <p:spPr bwMode="auto">
            <a:xfrm>
              <a:off x="6483297" y="2467662"/>
              <a:ext cx="0" cy="251276"/>
            </a:xfrm>
            <a:prstGeom prst="line">
              <a:avLst/>
            </a:prstGeom>
            <a:noFill/>
            <a:ln w="28575">
              <a:solidFill>
                <a:srgbClr val="9C9E9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259" name="Line 91"/>
          <p:cNvSpPr>
            <a:spLocks noChangeShapeType="1"/>
          </p:cNvSpPr>
          <p:nvPr/>
        </p:nvSpPr>
        <p:spPr bwMode="auto">
          <a:xfrm>
            <a:off x="8027192" y="2172199"/>
            <a:ext cx="3175" cy="185581"/>
          </a:xfrm>
          <a:prstGeom prst="line">
            <a:avLst/>
          </a:prstGeom>
          <a:noFill/>
          <a:ln w="28575">
            <a:solidFill>
              <a:srgbClr val="9C9E9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60" name="Line 94"/>
          <p:cNvSpPr>
            <a:spLocks noChangeShapeType="1"/>
          </p:cNvSpPr>
          <p:nvPr/>
        </p:nvSpPr>
        <p:spPr bwMode="auto">
          <a:xfrm flipH="1">
            <a:off x="8131050" y="2464635"/>
            <a:ext cx="211138" cy="0"/>
          </a:xfrm>
          <a:prstGeom prst="line">
            <a:avLst/>
          </a:prstGeom>
          <a:noFill/>
          <a:ln w="28575">
            <a:solidFill>
              <a:srgbClr val="9C9E9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61" name="AutoShape 96"/>
          <p:cNvSpPr>
            <a:spLocks noChangeArrowheads="1"/>
          </p:cNvSpPr>
          <p:nvPr/>
        </p:nvSpPr>
        <p:spPr bwMode="auto">
          <a:xfrm>
            <a:off x="7934294" y="2356925"/>
            <a:ext cx="190500" cy="190500"/>
          </a:xfrm>
          <a:prstGeom prst="flowChartSummingJunction">
            <a:avLst/>
          </a:prstGeom>
          <a:noFill/>
          <a:ln w="28575">
            <a:solidFill>
              <a:srgbClr val="9C9E9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262" name="Line 105"/>
          <p:cNvSpPr>
            <a:spLocks noChangeShapeType="1"/>
          </p:cNvSpPr>
          <p:nvPr/>
        </p:nvSpPr>
        <p:spPr bwMode="auto">
          <a:xfrm>
            <a:off x="7734301" y="2472012"/>
            <a:ext cx="211137" cy="69"/>
          </a:xfrm>
          <a:prstGeom prst="line">
            <a:avLst/>
          </a:prstGeom>
          <a:noFill/>
          <a:ln w="28575">
            <a:solidFill>
              <a:srgbClr val="9C9E9F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grpSp>
        <p:nvGrpSpPr>
          <p:cNvPr id="263" name="Group 262"/>
          <p:cNvGrpSpPr/>
          <p:nvPr/>
        </p:nvGrpSpPr>
        <p:grpSpPr>
          <a:xfrm>
            <a:off x="8277162" y="2163374"/>
            <a:ext cx="422275" cy="579437"/>
            <a:chOff x="731838" y="1880738"/>
            <a:chExt cx="422275" cy="579437"/>
          </a:xfrm>
        </p:grpSpPr>
        <p:sp>
          <p:nvSpPr>
            <p:cNvPr id="264" name="Text Box 6"/>
            <p:cNvSpPr txBox="1">
              <a:spLocks noChangeArrowheads="1"/>
            </p:cNvSpPr>
            <p:nvPr/>
          </p:nvSpPr>
          <p:spPr bwMode="auto">
            <a:xfrm>
              <a:off x="731838" y="1880738"/>
              <a:ext cx="422275" cy="579437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en-US" sz="3200" dirty="0" smtClean="0">
                  <a:solidFill>
                    <a:srgbClr val="9C9E9F"/>
                  </a:solidFill>
                </a:rPr>
                <a:t>~</a:t>
              </a:r>
              <a:endParaRPr lang="en-GB" sz="3200" dirty="0" smtClean="0">
                <a:solidFill>
                  <a:srgbClr val="9C9E9F"/>
                </a:solidFill>
              </a:endParaRPr>
            </a:p>
          </p:txBody>
        </p:sp>
        <p:sp>
          <p:nvSpPr>
            <p:cNvPr id="265" name="Oval 5"/>
            <p:cNvSpPr>
              <a:spLocks noChangeArrowheads="1"/>
            </p:cNvSpPr>
            <p:nvPr/>
          </p:nvSpPr>
          <p:spPr bwMode="auto">
            <a:xfrm>
              <a:off x="784225" y="2039488"/>
              <a:ext cx="301625" cy="301625"/>
            </a:xfrm>
            <a:prstGeom prst="ellipse">
              <a:avLst/>
            </a:prstGeom>
            <a:noFill/>
            <a:ln w="28575">
              <a:solidFill>
                <a:srgbClr val="9C9E9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266" name="TextBox 265"/>
          <p:cNvSpPr txBox="1"/>
          <p:nvPr/>
        </p:nvSpPr>
        <p:spPr>
          <a:xfrm>
            <a:off x="8645121" y="2348675"/>
            <a:ext cx="401072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9C9E9F"/>
                </a:solidFill>
              </a:rPr>
              <a:t>MO</a:t>
            </a:r>
            <a:endParaRPr lang="de-DE" sz="1050" b="1" dirty="0">
              <a:solidFill>
                <a:srgbClr val="9C9E9F"/>
              </a:solidFill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377700" y="2049073"/>
            <a:ext cx="370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LO</a:t>
            </a:r>
            <a:endParaRPr lang="de-DE" sz="1050" b="1" dirty="0"/>
          </a:p>
        </p:txBody>
      </p:sp>
      <p:grpSp>
        <p:nvGrpSpPr>
          <p:cNvPr id="268" name="Group 267"/>
          <p:cNvGrpSpPr/>
          <p:nvPr/>
        </p:nvGrpSpPr>
        <p:grpSpPr>
          <a:xfrm>
            <a:off x="254003" y="5380038"/>
            <a:ext cx="7977184" cy="1035050"/>
            <a:chOff x="254003" y="5380038"/>
            <a:chExt cx="7977184" cy="1035050"/>
          </a:xfrm>
        </p:grpSpPr>
        <p:grpSp>
          <p:nvGrpSpPr>
            <p:cNvPr id="269" name="Group 268"/>
            <p:cNvGrpSpPr/>
            <p:nvPr/>
          </p:nvGrpSpPr>
          <p:grpSpPr>
            <a:xfrm>
              <a:off x="254003" y="5380038"/>
              <a:ext cx="7977184" cy="1035050"/>
              <a:chOff x="254003" y="5380038"/>
              <a:chExt cx="7977184" cy="1035050"/>
            </a:xfrm>
          </p:grpSpPr>
          <p:grpSp>
            <p:nvGrpSpPr>
              <p:cNvPr id="273" name="Group 424"/>
              <p:cNvGrpSpPr>
                <a:grpSpLocks/>
              </p:cNvGrpSpPr>
              <p:nvPr/>
            </p:nvGrpSpPr>
            <p:grpSpPr bwMode="auto">
              <a:xfrm>
                <a:off x="254003" y="5380038"/>
                <a:ext cx="7642229" cy="1035050"/>
                <a:chOff x="160" y="3389"/>
                <a:chExt cx="4814" cy="652"/>
              </a:xfrm>
            </p:grpSpPr>
            <p:sp>
              <p:nvSpPr>
                <p:cNvPr id="275" name="Text Box 308"/>
                <p:cNvSpPr txBox="1">
                  <a:spLocks noChangeArrowheads="1"/>
                </p:cNvSpPr>
                <p:nvPr/>
              </p:nvSpPr>
              <p:spPr bwMode="auto">
                <a:xfrm>
                  <a:off x="219" y="3389"/>
                  <a:ext cx="1604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chemeClr val="fol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marL="342900" indent="-342900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1pPr>
                  <a:lvl2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2pPr>
                  <a:lvl3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3pPr>
                  <a:lvl4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4pPr>
                  <a:lvl5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 typeface="Wingdings" pitchFamily="2" charset="2"/>
                    <a:buNone/>
                    <a:defRPr/>
                  </a:pPr>
                  <a:r>
                    <a:rPr lang="en-US" sz="1600" b="1" dirty="0" smtClean="0"/>
                    <a:t>4) Pulsed optical source</a:t>
                  </a:r>
                  <a:endParaRPr lang="en-GB" sz="1600" b="1" dirty="0" smtClean="0"/>
                </a:p>
              </p:txBody>
            </p:sp>
            <p:sp>
              <p:nvSpPr>
                <p:cNvPr id="276" name="Line 311"/>
                <p:cNvSpPr>
                  <a:spLocks noChangeShapeType="1"/>
                </p:cNvSpPr>
                <p:nvPr/>
              </p:nvSpPr>
              <p:spPr bwMode="auto">
                <a:xfrm>
                  <a:off x="713" y="3768"/>
                  <a:ext cx="4261" cy="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77" name="Text Box 312"/>
                <p:cNvSpPr txBox="1">
                  <a:spLocks noChangeArrowheads="1"/>
                </p:cNvSpPr>
                <p:nvPr/>
              </p:nvSpPr>
              <p:spPr bwMode="auto">
                <a:xfrm>
                  <a:off x="681" y="3538"/>
                  <a:ext cx="57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chemeClr val="fol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marL="342900" indent="-342900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1pPr>
                  <a:lvl2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2pPr>
                  <a:lvl3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3pPr>
                  <a:lvl4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4pPr>
                  <a:lvl5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 typeface="Wingdings" pitchFamily="2" charset="2"/>
                    <a:buNone/>
                    <a:defRPr/>
                  </a:pPr>
                  <a:r>
                    <a:rPr lang="en-US" sz="1200" b="1" dirty="0" smtClean="0">
                      <a:solidFill>
                        <a:srgbClr val="FF00FF"/>
                      </a:solidFill>
                      <a:sym typeface="Symbol" pitchFamily="18" charset="2"/>
                    </a:rPr>
                    <a:t></a:t>
                  </a:r>
                  <a:r>
                    <a:rPr lang="en-US" sz="1200" b="1" dirty="0" smtClean="0">
                      <a:solidFill>
                        <a:srgbClr val="FF00FF"/>
                      </a:solidFill>
                    </a:rPr>
                    <a:t>f ~ 5 THz</a:t>
                  </a:r>
                  <a:endParaRPr lang="en-GB" sz="1200" b="1" dirty="0" smtClean="0">
                    <a:solidFill>
                      <a:srgbClr val="FF00FF"/>
                    </a:solidFill>
                  </a:endParaRPr>
                </a:p>
              </p:txBody>
            </p:sp>
            <p:sp>
              <p:nvSpPr>
                <p:cNvPr id="278" name="Line 313"/>
                <p:cNvSpPr>
                  <a:spLocks noChangeShapeType="1"/>
                </p:cNvSpPr>
                <p:nvPr/>
              </p:nvSpPr>
              <p:spPr bwMode="auto">
                <a:xfrm>
                  <a:off x="4359" y="3629"/>
                  <a:ext cx="253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grpSp>
              <p:nvGrpSpPr>
                <p:cNvPr id="279" name="Group 314"/>
                <p:cNvGrpSpPr>
                  <a:grpSpLocks/>
                </p:cNvGrpSpPr>
                <p:nvPr/>
              </p:nvGrpSpPr>
              <p:grpSpPr bwMode="auto">
                <a:xfrm>
                  <a:off x="863" y="3805"/>
                  <a:ext cx="152" cy="63"/>
                  <a:chOff x="2285" y="1652"/>
                  <a:chExt cx="152" cy="63"/>
                </a:xfrm>
              </p:grpSpPr>
              <p:sp>
                <p:nvSpPr>
                  <p:cNvPr id="307" name="Line 3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85" y="1652"/>
                    <a:ext cx="152" cy="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308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2431" y="1652"/>
                    <a:ext cx="0" cy="63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280" name="Group 317"/>
                <p:cNvGrpSpPr>
                  <a:grpSpLocks/>
                </p:cNvGrpSpPr>
                <p:nvPr/>
              </p:nvGrpSpPr>
              <p:grpSpPr bwMode="auto">
                <a:xfrm flipH="1">
                  <a:off x="1046" y="3805"/>
                  <a:ext cx="133" cy="63"/>
                  <a:chOff x="2285" y="1652"/>
                  <a:chExt cx="152" cy="63"/>
                </a:xfrm>
              </p:grpSpPr>
              <p:sp>
                <p:nvSpPr>
                  <p:cNvPr id="305" name="Line 3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85" y="1652"/>
                    <a:ext cx="152" cy="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30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2431" y="1652"/>
                    <a:ext cx="0" cy="63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</p:grpSp>
            <p:sp>
              <p:nvSpPr>
                <p:cNvPr id="281" name="Line 320"/>
                <p:cNvSpPr>
                  <a:spLocks noChangeShapeType="1"/>
                </p:cNvSpPr>
                <p:nvPr/>
              </p:nvSpPr>
              <p:spPr bwMode="auto">
                <a:xfrm flipH="1">
                  <a:off x="4748" y="3690"/>
                  <a:ext cx="3" cy="155"/>
                </a:xfrm>
                <a:prstGeom prst="line">
                  <a:avLst/>
                </a:prstGeom>
                <a:noFill/>
                <a:ln w="28575">
                  <a:solidFill>
                    <a:srgbClr val="9C9E9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82" name="Line 321"/>
                <p:cNvSpPr>
                  <a:spLocks noChangeShapeType="1"/>
                </p:cNvSpPr>
                <p:nvPr/>
              </p:nvSpPr>
              <p:spPr bwMode="auto">
                <a:xfrm flipH="1">
                  <a:off x="1408" y="3824"/>
                  <a:ext cx="171" cy="0"/>
                </a:xfrm>
                <a:prstGeom prst="line">
                  <a:avLst/>
                </a:prstGeom>
                <a:noFill/>
                <a:ln w="28575">
                  <a:solidFill>
                    <a:srgbClr val="FF33CC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83" name="Line 322"/>
                <p:cNvSpPr>
                  <a:spLocks noChangeShapeType="1"/>
                </p:cNvSpPr>
                <p:nvPr/>
              </p:nvSpPr>
              <p:spPr bwMode="auto">
                <a:xfrm>
                  <a:off x="1023" y="3996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84" name="Line 323"/>
                <p:cNvSpPr>
                  <a:spLocks noChangeShapeType="1"/>
                </p:cNvSpPr>
                <p:nvPr/>
              </p:nvSpPr>
              <p:spPr bwMode="auto">
                <a:xfrm>
                  <a:off x="1029" y="4040"/>
                  <a:ext cx="22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85" name="Line 324"/>
                <p:cNvSpPr>
                  <a:spLocks noChangeShapeType="1"/>
                </p:cNvSpPr>
                <p:nvPr/>
              </p:nvSpPr>
              <p:spPr bwMode="auto">
                <a:xfrm flipV="1">
                  <a:off x="1257" y="3824"/>
                  <a:ext cx="0" cy="209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86" name="Oval 325"/>
                <p:cNvSpPr>
                  <a:spLocks noChangeArrowheads="1"/>
                </p:cNvSpPr>
                <p:nvPr/>
              </p:nvSpPr>
              <p:spPr bwMode="auto">
                <a:xfrm>
                  <a:off x="1219" y="3717"/>
                  <a:ext cx="83" cy="8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87" name="Line 326"/>
                <p:cNvSpPr>
                  <a:spLocks noChangeShapeType="1"/>
                </p:cNvSpPr>
                <p:nvPr/>
              </p:nvSpPr>
              <p:spPr bwMode="auto">
                <a:xfrm flipV="1">
                  <a:off x="1200" y="3711"/>
                  <a:ext cx="159" cy="89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88" name="Rectangle 396"/>
                <p:cNvSpPr>
                  <a:spLocks noChangeArrowheads="1"/>
                </p:cNvSpPr>
                <p:nvPr/>
              </p:nvSpPr>
              <p:spPr bwMode="auto">
                <a:xfrm>
                  <a:off x="937" y="3884"/>
                  <a:ext cx="190" cy="101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342900" indent="-342900" algn="ctr">
                    <a:buFont typeface="Wingdings" pitchFamily="2" charset="2"/>
                    <a:buNone/>
                    <a:defRPr/>
                  </a:pPr>
                  <a:r>
                    <a:rPr lang="en-US" sz="1050" b="1" dirty="0"/>
                    <a:t>OXC</a:t>
                  </a:r>
                  <a:endParaRPr lang="en-GB" sz="1050" b="1" dirty="0"/>
                </a:p>
              </p:txBody>
            </p:sp>
            <p:sp>
              <p:nvSpPr>
                <p:cNvPr id="289" name="Line 398"/>
                <p:cNvSpPr>
                  <a:spLocks noChangeShapeType="1"/>
                </p:cNvSpPr>
                <p:nvPr/>
              </p:nvSpPr>
              <p:spPr bwMode="auto">
                <a:xfrm flipH="1">
                  <a:off x="1519" y="3551"/>
                  <a:ext cx="6" cy="1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90" name="Line 399"/>
                <p:cNvSpPr>
                  <a:spLocks noChangeShapeType="1"/>
                </p:cNvSpPr>
                <p:nvPr/>
              </p:nvSpPr>
              <p:spPr bwMode="auto">
                <a:xfrm flipH="1">
                  <a:off x="2417" y="3551"/>
                  <a:ext cx="6" cy="1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91" name="Line 400"/>
                <p:cNvSpPr>
                  <a:spLocks noChangeShapeType="1"/>
                </p:cNvSpPr>
                <p:nvPr/>
              </p:nvSpPr>
              <p:spPr bwMode="auto">
                <a:xfrm flipH="1">
                  <a:off x="1948" y="3549"/>
                  <a:ext cx="6" cy="1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92" name="Line 401"/>
                <p:cNvSpPr>
                  <a:spLocks noChangeShapeType="1"/>
                </p:cNvSpPr>
                <p:nvPr/>
              </p:nvSpPr>
              <p:spPr bwMode="auto">
                <a:xfrm flipH="1">
                  <a:off x="2872" y="3551"/>
                  <a:ext cx="6" cy="1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93" name="Line 402"/>
                <p:cNvSpPr>
                  <a:spLocks noChangeShapeType="1"/>
                </p:cNvSpPr>
                <p:nvPr/>
              </p:nvSpPr>
              <p:spPr bwMode="auto">
                <a:xfrm flipH="1">
                  <a:off x="3327" y="3563"/>
                  <a:ext cx="6" cy="1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94" name="Line 403"/>
                <p:cNvSpPr>
                  <a:spLocks noChangeShapeType="1"/>
                </p:cNvSpPr>
                <p:nvPr/>
              </p:nvSpPr>
              <p:spPr bwMode="auto">
                <a:xfrm flipH="1">
                  <a:off x="3776" y="3562"/>
                  <a:ext cx="6" cy="1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95" name="Line 404"/>
                <p:cNvSpPr>
                  <a:spLocks noChangeShapeType="1"/>
                </p:cNvSpPr>
                <p:nvPr/>
              </p:nvSpPr>
              <p:spPr bwMode="auto">
                <a:xfrm flipH="1">
                  <a:off x="4238" y="3561"/>
                  <a:ext cx="6" cy="1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grpSp>
              <p:nvGrpSpPr>
                <p:cNvPr id="296" name="Group 412"/>
                <p:cNvGrpSpPr>
                  <a:grpSpLocks/>
                </p:cNvGrpSpPr>
                <p:nvPr/>
              </p:nvGrpSpPr>
              <p:grpSpPr bwMode="auto">
                <a:xfrm>
                  <a:off x="1691" y="3796"/>
                  <a:ext cx="2725" cy="78"/>
                  <a:chOff x="1727" y="3820"/>
                  <a:chExt cx="2725" cy="192"/>
                </a:xfrm>
              </p:grpSpPr>
              <p:sp>
                <p:nvSpPr>
                  <p:cNvPr id="298" name="Line 40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27" y="3822"/>
                    <a:ext cx="6" cy="177"/>
                  </a:xfrm>
                  <a:prstGeom prst="line">
                    <a:avLst/>
                  </a:prstGeom>
                  <a:noFill/>
                  <a:ln w="28575">
                    <a:solidFill>
                      <a:srgbClr val="FF33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299" name="Line 40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25" y="3822"/>
                    <a:ext cx="6" cy="177"/>
                  </a:xfrm>
                  <a:prstGeom prst="line">
                    <a:avLst/>
                  </a:prstGeom>
                  <a:noFill/>
                  <a:ln w="28575">
                    <a:solidFill>
                      <a:srgbClr val="FF33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300" name="Line 40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56" y="3820"/>
                    <a:ext cx="6" cy="177"/>
                  </a:xfrm>
                  <a:prstGeom prst="line">
                    <a:avLst/>
                  </a:prstGeom>
                  <a:noFill/>
                  <a:ln w="28575">
                    <a:solidFill>
                      <a:srgbClr val="FF33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301" name="Line 4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80" y="3822"/>
                    <a:ext cx="6" cy="177"/>
                  </a:xfrm>
                  <a:prstGeom prst="line">
                    <a:avLst/>
                  </a:prstGeom>
                  <a:noFill/>
                  <a:ln w="28575">
                    <a:solidFill>
                      <a:srgbClr val="FF33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302" name="Line 4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5" y="3835"/>
                    <a:ext cx="6" cy="177"/>
                  </a:xfrm>
                  <a:prstGeom prst="line">
                    <a:avLst/>
                  </a:prstGeom>
                  <a:noFill/>
                  <a:ln w="28575">
                    <a:solidFill>
                      <a:srgbClr val="FF33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303" name="Line 4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3832"/>
                    <a:ext cx="6" cy="18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304" name="Line 4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46" y="3832"/>
                    <a:ext cx="6" cy="177"/>
                  </a:xfrm>
                  <a:prstGeom prst="line">
                    <a:avLst/>
                  </a:prstGeom>
                  <a:noFill/>
                  <a:ln w="28575">
                    <a:solidFill>
                      <a:srgbClr val="FF33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</p:grpSp>
            <p:sp>
              <p:nvSpPr>
                <p:cNvPr id="297" name="Text Box 414"/>
                <p:cNvSpPr txBox="1">
                  <a:spLocks noChangeArrowheads="1"/>
                </p:cNvSpPr>
                <p:nvPr/>
              </p:nvSpPr>
              <p:spPr bwMode="auto">
                <a:xfrm>
                  <a:off x="160" y="3646"/>
                  <a:ext cx="552" cy="247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marL="342900" indent="-342900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1pPr>
                  <a:lvl2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2pPr>
                  <a:lvl3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3pPr>
                  <a:lvl4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4pPr>
                  <a:lvl5pPr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 typeface="Wingdings" pitchFamily="2" charset="2"/>
                    <a:buNone/>
                    <a:defRPr/>
                  </a:pPr>
                  <a:r>
                    <a:rPr lang="en-US" sz="900" b="1" dirty="0" smtClean="0"/>
                    <a:t>Mode locked</a:t>
                  </a:r>
                </a:p>
                <a:p>
                  <a:pPr eaLnBrk="1" hangingPunct="1">
                    <a:spcBef>
                      <a:spcPct val="20000"/>
                    </a:spcBef>
                    <a:buFont typeface="Wingdings" pitchFamily="2" charset="2"/>
                    <a:buNone/>
                    <a:defRPr/>
                  </a:pPr>
                  <a:r>
                    <a:rPr lang="en-US" sz="900" b="1" dirty="0" smtClean="0"/>
                    <a:t>Laser</a:t>
                  </a:r>
                  <a:endParaRPr lang="en-GB" sz="900" b="1" dirty="0" smtClean="0"/>
                </a:p>
              </p:txBody>
            </p:sp>
          </p:grpSp>
          <p:sp>
            <p:nvSpPr>
              <p:cNvPr id="274" name="Line 102"/>
              <p:cNvSpPr>
                <a:spLocks noChangeShapeType="1"/>
              </p:cNvSpPr>
              <p:nvPr/>
            </p:nvSpPr>
            <p:spPr bwMode="auto">
              <a:xfrm>
                <a:off x="7829550" y="5929313"/>
                <a:ext cx="401637" cy="0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270" name="Group 448"/>
            <p:cNvGrpSpPr>
              <a:grpSpLocks/>
            </p:cNvGrpSpPr>
            <p:nvPr/>
          </p:nvGrpSpPr>
          <p:grpSpPr bwMode="auto">
            <a:xfrm>
              <a:off x="7650163" y="5921375"/>
              <a:ext cx="149225" cy="139700"/>
              <a:chOff x="7772401" y="3605213"/>
              <a:chExt cx="149224" cy="139700"/>
            </a:xfrm>
            <a:solidFill>
              <a:schemeClr val="bg1"/>
            </a:solidFill>
          </p:grpSpPr>
          <p:sp>
            <p:nvSpPr>
              <p:cNvPr id="271" name="AutoShape 163"/>
              <p:cNvSpPr>
                <a:spLocks noChangeArrowheads="1"/>
              </p:cNvSpPr>
              <p:nvPr/>
            </p:nvSpPr>
            <p:spPr bwMode="auto">
              <a:xfrm rot="16200000">
                <a:off x="7796213" y="3609975"/>
                <a:ext cx="120650" cy="130174"/>
              </a:xfrm>
              <a:prstGeom prst="triangle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72" name="Line 164"/>
              <p:cNvSpPr>
                <a:spLocks noChangeShapeType="1"/>
              </p:cNvSpPr>
              <p:nvPr/>
            </p:nvSpPr>
            <p:spPr bwMode="auto">
              <a:xfrm rot="16200000">
                <a:off x="7702551" y="3675063"/>
                <a:ext cx="139700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</p:grpSp>
      <p:sp>
        <p:nvSpPr>
          <p:cNvPr id="309" name="TextBox 308"/>
          <p:cNvSpPr txBox="1"/>
          <p:nvPr/>
        </p:nvSpPr>
        <p:spPr>
          <a:xfrm>
            <a:off x="8235207" y="1596689"/>
            <a:ext cx="732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SLAC</a:t>
            </a:r>
          </a:p>
          <a:p>
            <a:r>
              <a:rPr lang="en-US" sz="1200" b="1" i="1" dirty="0" smtClean="0"/>
              <a:t>FLASH</a:t>
            </a:r>
          </a:p>
          <a:p>
            <a:r>
              <a:rPr lang="en-US" sz="1200" b="1" i="1" dirty="0" smtClean="0"/>
              <a:t>E-XFEL</a:t>
            </a:r>
            <a:endParaRPr lang="de-DE" sz="1200" b="1" i="1" dirty="0"/>
          </a:p>
        </p:txBody>
      </p:sp>
      <p:sp>
        <p:nvSpPr>
          <p:cNvPr id="310" name="TextBox 309"/>
          <p:cNvSpPr txBox="1"/>
          <p:nvPr/>
        </p:nvSpPr>
        <p:spPr>
          <a:xfrm>
            <a:off x="8182863" y="3050692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SwissFEL</a:t>
            </a:r>
            <a:endParaRPr lang="de-DE" sz="1200" b="1" i="1" dirty="0"/>
          </a:p>
        </p:txBody>
      </p:sp>
      <p:sp>
        <p:nvSpPr>
          <p:cNvPr id="311" name="TextBox 310"/>
          <p:cNvSpPr txBox="1"/>
          <p:nvPr/>
        </p:nvSpPr>
        <p:spPr>
          <a:xfrm>
            <a:off x="8231187" y="4318655"/>
            <a:ext cx="7136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SLAC</a:t>
            </a:r>
          </a:p>
          <a:p>
            <a:r>
              <a:rPr lang="en-US" sz="1200" b="1" i="1" dirty="0" smtClean="0"/>
              <a:t>FERMI</a:t>
            </a:r>
          </a:p>
          <a:p>
            <a:r>
              <a:rPr lang="en-US" sz="1200" b="1" i="1" dirty="0" smtClean="0"/>
              <a:t>(LBNL)</a:t>
            </a:r>
          </a:p>
          <a:p>
            <a:r>
              <a:rPr lang="en-US" sz="1200" b="1" i="1" dirty="0" smtClean="0"/>
              <a:t>SACLA</a:t>
            </a:r>
            <a:endParaRPr lang="de-DE" sz="1200" b="1" i="1" dirty="0"/>
          </a:p>
        </p:txBody>
      </p:sp>
      <p:sp>
        <p:nvSpPr>
          <p:cNvPr id="312" name="TextBox 311"/>
          <p:cNvSpPr txBox="1"/>
          <p:nvPr/>
        </p:nvSpPr>
        <p:spPr>
          <a:xfrm>
            <a:off x="8194037" y="5372428"/>
            <a:ext cx="9124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FERMI</a:t>
            </a:r>
          </a:p>
          <a:p>
            <a:r>
              <a:rPr lang="en-US" sz="1200" b="1" i="1" dirty="0" smtClean="0"/>
              <a:t>FLASH</a:t>
            </a:r>
          </a:p>
          <a:p>
            <a:r>
              <a:rPr lang="en-US" sz="1200" b="1" i="1" dirty="0" smtClean="0"/>
              <a:t>E-XFEL</a:t>
            </a:r>
          </a:p>
          <a:p>
            <a:r>
              <a:rPr lang="en-US" sz="1200" b="1" i="1" dirty="0" err="1" smtClean="0"/>
              <a:t>SwissFEL</a:t>
            </a:r>
            <a:endParaRPr lang="de-DE" sz="1200" b="1" i="1" dirty="0"/>
          </a:p>
        </p:txBody>
      </p:sp>
      <p:sp>
        <p:nvSpPr>
          <p:cNvPr id="313" name="TextBox 312"/>
          <p:cNvSpPr txBox="1"/>
          <p:nvPr/>
        </p:nvSpPr>
        <p:spPr>
          <a:xfrm>
            <a:off x="5931756" y="6413501"/>
            <a:ext cx="2986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algn="r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H. </a:t>
            </a:r>
            <a:r>
              <a:rPr lang="en-GB" sz="1600" b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Schlarb</a:t>
            </a:r>
            <a:endParaRPr lang="en-GB" sz="1600" b="1" dirty="0" smtClean="0">
              <a:latin typeface="Constantia" panose="02030602050306030303" pitchFamily="18" charset="0"/>
              <a:sym typeface="Symbol" panose="05050102010706020507" pitchFamily="18" charset="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973155" y="819676"/>
            <a:ext cx="1014412" cy="698767"/>
            <a:chOff x="7973155" y="819676"/>
            <a:chExt cx="1014412" cy="698767"/>
          </a:xfrm>
        </p:grpSpPr>
        <p:sp>
          <p:nvSpPr>
            <p:cNvPr id="72" name="Text Box 415"/>
            <p:cNvSpPr txBox="1">
              <a:spLocks noChangeArrowheads="1"/>
            </p:cNvSpPr>
            <p:nvPr/>
          </p:nvSpPr>
          <p:spPr bwMode="auto">
            <a:xfrm>
              <a:off x="8041417" y="856456"/>
              <a:ext cx="40908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en-GB" sz="1800" dirty="0" smtClean="0">
                  <a:latin typeface="Constantia" panose="02030602050306030303" pitchFamily="18" charset="0"/>
                  <a:sym typeface="Symbol" pitchFamily="18" charset="2"/>
                </a:rPr>
                <a:t></a:t>
              </a:r>
              <a:r>
                <a:rPr lang="en-GB" sz="1800" i="1" dirty="0" smtClean="0">
                  <a:latin typeface="Constantia" panose="02030602050306030303" pitchFamily="18" charset="0"/>
                  <a:sym typeface="Symbol" pitchFamily="18" charset="2"/>
                </a:rPr>
                <a:t>t</a:t>
              </a:r>
            </a:p>
          </p:txBody>
        </p:sp>
        <p:sp>
          <p:nvSpPr>
            <p:cNvPr id="73" name="Line 416"/>
            <p:cNvSpPr>
              <a:spLocks noChangeShapeType="1"/>
            </p:cNvSpPr>
            <p:nvPr/>
          </p:nvSpPr>
          <p:spPr bwMode="auto">
            <a:xfrm>
              <a:off x="8132400" y="1167606"/>
              <a:ext cx="1809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de-DE">
                <a:latin typeface="Constantia" panose="02030602050306030303" pitchFamily="18" charset="0"/>
              </a:endParaRPr>
            </a:p>
          </p:txBody>
        </p:sp>
        <p:sp>
          <p:nvSpPr>
            <p:cNvPr id="74" name="Line 418"/>
            <p:cNvSpPr>
              <a:spLocks noChangeShapeType="1"/>
            </p:cNvSpPr>
            <p:nvPr/>
          </p:nvSpPr>
          <p:spPr bwMode="auto">
            <a:xfrm flipV="1">
              <a:off x="8573230" y="1166018"/>
              <a:ext cx="1920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de-DE">
                <a:latin typeface="Constantia" panose="02030602050306030303" pitchFamily="18" charset="0"/>
              </a:endParaRPr>
            </a:p>
          </p:txBody>
        </p:sp>
        <p:sp>
          <p:nvSpPr>
            <p:cNvPr id="75" name="Text Box 419"/>
            <p:cNvSpPr txBox="1">
              <a:spLocks noChangeArrowheads="1"/>
            </p:cNvSpPr>
            <p:nvPr/>
          </p:nvSpPr>
          <p:spPr bwMode="auto">
            <a:xfrm>
              <a:off x="8101742" y="1119981"/>
              <a:ext cx="692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en-GB" sz="1800" i="1" dirty="0" smtClean="0">
                  <a:latin typeface="Constantia" panose="02030602050306030303" pitchFamily="18" charset="0"/>
                  <a:sym typeface="Symbol" pitchFamily="18" charset="2"/>
                </a:rPr>
                <a:t>t</a:t>
              </a:r>
              <a:r>
                <a:rPr lang="en-GB" sz="1800" dirty="0" smtClean="0">
                  <a:latin typeface="Constantia" panose="02030602050306030303" pitchFamily="18" charset="0"/>
                  <a:sym typeface="Symbol" pitchFamily="18" charset="2"/>
                </a:rPr>
                <a:t>      </a:t>
              </a:r>
              <a:r>
                <a:rPr lang="en-GB" sz="1800" i="1" dirty="0" smtClean="0">
                  <a:latin typeface="Constantia" panose="02030602050306030303" pitchFamily="18" charset="0"/>
                  <a:sym typeface="Symbol" pitchFamily="18" charset="2"/>
                </a:rPr>
                <a:t>f</a:t>
              </a:r>
            </a:p>
          </p:txBody>
        </p:sp>
        <p:sp>
          <p:nvSpPr>
            <p:cNvPr id="76" name="Text Box 420"/>
            <p:cNvSpPr txBox="1">
              <a:spLocks noChangeArrowheads="1"/>
            </p:cNvSpPr>
            <p:nvPr/>
          </p:nvSpPr>
          <p:spPr bwMode="auto">
            <a:xfrm>
              <a:off x="8292242" y="1008856"/>
              <a:ext cx="3175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en-US" sz="1800" smtClean="0">
                  <a:latin typeface="Constantia" panose="02030602050306030303" pitchFamily="18" charset="0"/>
                </a:rPr>
                <a:t>=</a:t>
              </a:r>
              <a:endParaRPr lang="en-GB" sz="1800" smtClean="0">
                <a:latin typeface="Constantia" panose="02030602050306030303" pitchFamily="18" charset="0"/>
              </a:endParaRPr>
            </a:p>
          </p:txBody>
        </p:sp>
        <p:sp>
          <p:nvSpPr>
            <p:cNvPr id="77" name="Rectangle 421"/>
            <p:cNvSpPr>
              <a:spLocks noChangeArrowheads="1"/>
            </p:cNvSpPr>
            <p:nvPr/>
          </p:nvSpPr>
          <p:spPr bwMode="auto">
            <a:xfrm>
              <a:off x="7973155" y="835818"/>
              <a:ext cx="1014412" cy="68262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Constantia" panose="02030602050306030303" pitchFamily="18" charset="0"/>
              </a:endParaRPr>
            </a:p>
          </p:txBody>
        </p:sp>
        <p:sp>
          <p:nvSpPr>
            <p:cNvPr id="314" name="Text Box 415"/>
            <p:cNvSpPr txBox="1">
              <a:spLocks noChangeArrowheads="1"/>
            </p:cNvSpPr>
            <p:nvPr/>
          </p:nvSpPr>
          <p:spPr bwMode="auto">
            <a:xfrm>
              <a:off x="8473217" y="819676"/>
              <a:ext cx="39466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en-GB" sz="1800" dirty="0" smtClean="0">
                  <a:latin typeface="Constantia" panose="02030602050306030303" pitchFamily="18" charset="0"/>
                  <a:sym typeface="Symbol" pitchFamily="18" charset="2"/>
                </a:rPr>
                <a:t></a:t>
              </a:r>
              <a:r>
                <a:rPr lang="en-GB" sz="1800" i="1" dirty="0" smtClean="0">
                  <a:latin typeface="Constantia" panose="02030602050306030303" pitchFamily="18" charset="0"/>
                  <a:sym typeface="Symbol" pitchFamily="18" charset="2"/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82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977900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General concepts</a:t>
            </a:r>
            <a:endParaRPr lang="en-US" sz="28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 smtClean="0">
                <a:solidFill>
                  <a:prstClr val="black"/>
                </a:solidFill>
                <a:latin typeface="Constantia" pitchFamily="18" charset="0"/>
              </a:rPr>
              <a:t>Signals with noise, transmission of RF signals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Constantia" pitchFamily="18" charset="0"/>
              </a:rPr>
              <a:t>Phase detectors and dividers</a:t>
            </a:r>
            <a:endParaRPr lang="en-US" sz="1800" b="1" dirty="0">
              <a:solidFill>
                <a:prstClr val="black"/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Beam transfer</a:t>
            </a:r>
            <a:endParaRPr lang="en-US" sz="28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1800" b="1" dirty="0" smtClean="0">
                <a:latin typeface="Constantia" pitchFamily="18" charset="0"/>
              </a:rPr>
              <a:t>Fundamental periodicity</a:t>
            </a:r>
            <a:endParaRPr lang="pl-PL" sz="1800" b="1" dirty="0" smtClean="0"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1800" b="1" dirty="0" smtClean="0">
                <a:latin typeface="Constantia" pitchFamily="18" charset="0"/>
              </a:rPr>
              <a:t>Transfer between circular lepton accelerators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 smtClean="0"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Transfer between hadron accelerators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latin typeface="Constantia" pitchFamily="18" charset="0"/>
              </a:rPr>
              <a:t>Beam phase loop, bucket numbering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Transfer process: Synchronization, transfer triggers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Longitudinal matching</a:t>
            </a:r>
            <a:endParaRPr lang="en-GB" sz="18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Summary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8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Phase detection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39750" y="5651500"/>
            <a:ext cx="7943850" cy="97853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Two signals at different frequencies </a:t>
            </a:r>
            <a:r>
              <a:rPr lang="en-GB" sz="21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hase difference, </a:t>
            </a:r>
            <a:r>
              <a:rPr lang="en-GB" sz="2100" b="1" dirty="0" err="1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Df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, between both signals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changes linearly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Ambiguity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to distinguish between </a:t>
            </a:r>
            <a:r>
              <a:rPr lang="en-GB" sz="2100" b="1" dirty="0" err="1" smtClean="0"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Df</a:t>
            </a: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 = -</a:t>
            </a:r>
            <a:r>
              <a:rPr lang="en-GB" sz="2100" b="1" dirty="0" smtClean="0"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p</a:t>
            </a: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, </a:t>
            </a:r>
            <a:r>
              <a:rPr lang="en-GB" sz="2100" b="1" dirty="0" smtClean="0"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p</a:t>
            </a: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, -3</a:t>
            </a:r>
            <a:r>
              <a:rPr lang="en-GB" sz="2100" b="1" dirty="0" smtClean="0"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p</a:t>
            </a: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, 3</a:t>
            </a:r>
            <a:r>
              <a:rPr lang="en-GB" sz="2100" b="1" dirty="0" smtClean="0"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p</a:t>
            </a: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,...</a:t>
            </a: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Saw-tooth in phase means </a:t>
            </a:r>
            <a:r>
              <a:rPr lang="en-GB" sz="2100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constant frequency difference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6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Equivalence of                                                                               frequency and phase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30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Frequency and phase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1470787"/>
            <a:ext cx="5886450" cy="24821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925" y="5717892"/>
            <a:ext cx="3978276" cy="8613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38800" y="5879630"/>
            <a:ext cx="73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nstantia" pitchFamily="18" charset="0"/>
                <a:sym typeface="Symbol" panose="05050102010706020507" pitchFamily="18" charset="2"/>
              </a:rPr>
              <a:t></a:t>
            </a:r>
            <a:endParaRPr lang="en-GB" sz="2400" b="1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85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How to detect phase differences?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55884" y="1952626"/>
            <a:ext cx="914400" cy="914400"/>
            <a:chOff x="2276475" y="1676400"/>
            <a:chExt cx="914400" cy="914400"/>
          </a:xfrm>
        </p:grpSpPr>
        <p:sp>
          <p:nvSpPr>
            <p:cNvPr id="8" name="Rectangle 48"/>
            <p:cNvSpPr>
              <a:spLocks noChangeArrowheads="1"/>
            </p:cNvSpPr>
            <p:nvPr/>
          </p:nvSpPr>
          <p:spPr bwMode="auto">
            <a:xfrm>
              <a:off x="2276475" y="1676400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49"/>
            <p:cNvSpPr>
              <a:spLocks noChangeShapeType="1"/>
            </p:cNvSpPr>
            <p:nvPr/>
          </p:nvSpPr>
          <p:spPr bwMode="auto">
            <a:xfrm>
              <a:off x="2276475" y="1676400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50"/>
            <p:cNvSpPr>
              <a:spLocks noChangeShapeType="1"/>
            </p:cNvSpPr>
            <p:nvPr/>
          </p:nvSpPr>
          <p:spPr bwMode="auto">
            <a:xfrm flipV="1">
              <a:off x="2276475" y="1676400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Line 51"/>
          <p:cNvSpPr>
            <a:spLocks noChangeShapeType="1"/>
          </p:cNvSpPr>
          <p:nvPr/>
        </p:nvSpPr>
        <p:spPr bwMode="auto">
          <a:xfrm>
            <a:off x="3113084" y="1590676"/>
            <a:ext cx="0" cy="3619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51"/>
          <p:cNvSpPr>
            <a:spLocks noChangeShapeType="1"/>
          </p:cNvSpPr>
          <p:nvPr/>
        </p:nvSpPr>
        <p:spPr bwMode="auto">
          <a:xfrm flipV="1">
            <a:off x="2351084" y="1590676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51"/>
          <p:cNvSpPr>
            <a:spLocks noChangeShapeType="1"/>
          </p:cNvSpPr>
          <p:nvPr/>
        </p:nvSpPr>
        <p:spPr bwMode="auto">
          <a:xfrm flipH="1" flipV="1">
            <a:off x="3113084" y="2867026"/>
            <a:ext cx="0" cy="3619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auto">
          <a:xfrm flipV="1">
            <a:off x="2351084" y="3228976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51"/>
          <p:cNvSpPr>
            <a:spLocks noChangeShapeType="1"/>
          </p:cNvSpPr>
          <p:nvPr/>
        </p:nvSpPr>
        <p:spPr bwMode="auto">
          <a:xfrm flipV="1">
            <a:off x="3570284" y="2430782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3895726"/>
            <a:ext cx="5727700" cy="24151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78" y="3088006"/>
            <a:ext cx="1390905" cy="2819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484" y="1984692"/>
            <a:ext cx="4077559" cy="89985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79" y="1449706"/>
            <a:ext cx="1390905" cy="281940"/>
          </a:xfrm>
          <a:prstGeom prst="rect">
            <a:avLst/>
          </a:prstGeom>
        </p:spPr>
      </p:pic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Example: analogue 4 quadrant multiplier and low pass filter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Signals:</a:t>
            </a:r>
          </a:p>
        </p:txBody>
      </p:sp>
    </p:spTree>
    <p:extLst>
      <p:ext uri="{BB962C8B-B14F-4D97-AF65-F5344CB8AC3E}">
        <p14:creationId xmlns:p14="http://schemas.microsoft.com/office/powerpoint/2010/main" val="296283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484" y="1984692"/>
            <a:ext cx="4077559" cy="8998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600" y="3895200"/>
            <a:ext cx="5728696" cy="2415600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Example: analogue 4 quadrant multiplier and low pass filter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Signals: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How to detect phase differences?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55884" y="1952626"/>
            <a:ext cx="914400" cy="914400"/>
            <a:chOff x="2276475" y="1676400"/>
            <a:chExt cx="914400" cy="914400"/>
          </a:xfrm>
        </p:grpSpPr>
        <p:sp>
          <p:nvSpPr>
            <p:cNvPr id="8" name="Rectangle 48"/>
            <p:cNvSpPr>
              <a:spLocks noChangeArrowheads="1"/>
            </p:cNvSpPr>
            <p:nvPr/>
          </p:nvSpPr>
          <p:spPr bwMode="auto">
            <a:xfrm>
              <a:off x="2276475" y="1676400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49"/>
            <p:cNvSpPr>
              <a:spLocks noChangeShapeType="1"/>
            </p:cNvSpPr>
            <p:nvPr/>
          </p:nvSpPr>
          <p:spPr bwMode="auto">
            <a:xfrm>
              <a:off x="2276475" y="1676400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50"/>
            <p:cNvSpPr>
              <a:spLocks noChangeShapeType="1"/>
            </p:cNvSpPr>
            <p:nvPr/>
          </p:nvSpPr>
          <p:spPr bwMode="auto">
            <a:xfrm flipV="1">
              <a:off x="2276475" y="1676400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Line 51"/>
          <p:cNvSpPr>
            <a:spLocks noChangeShapeType="1"/>
          </p:cNvSpPr>
          <p:nvPr/>
        </p:nvSpPr>
        <p:spPr bwMode="auto">
          <a:xfrm>
            <a:off x="3113084" y="1590676"/>
            <a:ext cx="0" cy="3619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51"/>
          <p:cNvSpPr>
            <a:spLocks noChangeShapeType="1"/>
          </p:cNvSpPr>
          <p:nvPr/>
        </p:nvSpPr>
        <p:spPr bwMode="auto">
          <a:xfrm flipV="1">
            <a:off x="2351084" y="1590676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51"/>
          <p:cNvSpPr>
            <a:spLocks noChangeShapeType="1"/>
          </p:cNvSpPr>
          <p:nvPr/>
        </p:nvSpPr>
        <p:spPr bwMode="auto">
          <a:xfrm flipH="1" flipV="1">
            <a:off x="3113084" y="2867026"/>
            <a:ext cx="0" cy="3619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auto">
          <a:xfrm flipV="1">
            <a:off x="2351084" y="3228976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51"/>
          <p:cNvSpPr>
            <a:spLocks noChangeShapeType="1"/>
          </p:cNvSpPr>
          <p:nvPr/>
        </p:nvSpPr>
        <p:spPr bwMode="auto">
          <a:xfrm flipV="1">
            <a:off x="3570284" y="2430782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295900" y="2720976"/>
            <a:ext cx="318610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78" y="3088006"/>
            <a:ext cx="1390905" cy="2819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79" y="1449706"/>
            <a:ext cx="1390905" cy="28194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207000" y="2839237"/>
            <a:ext cx="3365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Remove ripple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sym typeface="Symbol" panose="05050102010706020507" pitchFamily="18" charset="2"/>
              </a:rPr>
              <a:t>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 Low-pass filter</a:t>
            </a:r>
          </a:p>
        </p:txBody>
      </p:sp>
    </p:spTree>
    <p:extLst>
      <p:ext uri="{BB962C8B-B14F-4D97-AF65-F5344CB8AC3E}">
        <p14:creationId xmlns:p14="http://schemas.microsoft.com/office/powerpoint/2010/main" val="154398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Example: analogue 4 quadrant multiplier and low pass filter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Signals: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Phase discriminator in approximately +/-90° range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07000" y="2839237"/>
            <a:ext cx="3365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Remove ripple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sym typeface="Symbol" panose="05050102010706020507" pitchFamily="18" charset="2"/>
              </a:rPr>
              <a:t>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 Low-pass filter</a:t>
            </a:r>
          </a:p>
          <a:p>
            <a:endParaRPr lang="en-US" sz="1600" b="1" dirty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Relative: </a:t>
            </a:r>
            <a:r>
              <a:rPr lang="en-US" sz="1600" b="1" dirty="0">
                <a:solidFill>
                  <a:srgbClr val="FF0000"/>
                </a:solidFill>
                <a:latin typeface="Constantia" pitchFamily="18" charset="0"/>
              </a:rPr>
              <a:t>a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rbitrary </a:t>
            </a:r>
            <a:r>
              <a:rPr lang="en-US" sz="1600" b="1" dirty="0">
                <a:solidFill>
                  <a:srgbClr val="FF0000"/>
                </a:solidFill>
                <a:latin typeface="Constantia" pitchFamily="18" charset="0"/>
              </a:rPr>
              <a:t>shift by 90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°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484" y="1984692"/>
            <a:ext cx="4077559" cy="8998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600" y="3895200"/>
            <a:ext cx="5728696" cy="24156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How to detect phase differences?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55884" y="1952626"/>
            <a:ext cx="914400" cy="914400"/>
            <a:chOff x="2276475" y="1676400"/>
            <a:chExt cx="914400" cy="914400"/>
          </a:xfrm>
        </p:grpSpPr>
        <p:sp>
          <p:nvSpPr>
            <p:cNvPr id="8" name="Rectangle 48"/>
            <p:cNvSpPr>
              <a:spLocks noChangeArrowheads="1"/>
            </p:cNvSpPr>
            <p:nvPr/>
          </p:nvSpPr>
          <p:spPr bwMode="auto">
            <a:xfrm>
              <a:off x="2276475" y="1676400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49"/>
            <p:cNvSpPr>
              <a:spLocks noChangeShapeType="1"/>
            </p:cNvSpPr>
            <p:nvPr/>
          </p:nvSpPr>
          <p:spPr bwMode="auto">
            <a:xfrm>
              <a:off x="2276475" y="1676400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50"/>
            <p:cNvSpPr>
              <a:spLocks noChangeShapeType="1"/>
            </p:cNvSpPr>
            <p:nvPr/>
          </p:nvSpPr>
          <p:spPr bwMode="auto">
            <a:xfrm flipV="1">
              <a:off x="2276475" y="1676400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Line 51"/>
          <p:cNvSpPr>
            <a:spLocks noChangeShapeType="1"/>
          </p:cNvSpPr>
          <p:nvPr/>
        </p:nvSpPr>
        <p:spPr bwMode="auto">
          <a:xfrm>
            <a:off x="3113084" y="1590676"/>
            <a:ext cx="0" cy="3619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51"/>
          <p:cNvSpPr>
            <a:spLocks noChangeShapeType="1"/>
          </p:cNvSpPr>
          <p:nvPr/>
        </p:nvSpPr>
        <p:spPr bwMode="auto">
          <a:xfrm flipV="1">
            <a:off x="2351084" y="1590676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51"/>
          <p:cNvSpPr>
            <a:spLocks noChangeShapeType="1"/>
          </p:cNvSpPr>
          <p:nvPr/>
        </p:nvSpPr>
        <p:spPr bwMode="auto">
          <a:xfrm flipH="1" flipV="1">
            <a:off x="3113084" y="2867026"/>
            <a:ext cx="0" cy="3619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auto">
          <a:xfrm flipV="1">
            <a:off x="2351084" y="3228976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51"/>
          <p:cNvSpPr>
            <a:spLocks noChangeShapeType="1"/>
          </p:cNvSpPr>
          <p:nvPr/>
        </p:nvSpPr>
        <p:spPr bwMode="auto">
          <a:xfrm flipV="1">
            <a:off x="3570284" y="2430782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295900" y="2720976"/>
            <a:ext cx="318610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78" y="3088006"/>
            <a:ext cx="1390905" cy="2819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79" y="1449706"/>
            <a:ext cx="1390905" cy="28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1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Multitude of different phase discriminators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Further phase detection techniques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424464"/>
              </p:ext>
            </p:extLst>
          </p:nvPr>
        </p:nvGraphicFramePr>
        <p:xfrm>
          <a:off x="545124" y="1296950"/>
          <a:ext cx="8059126" cy="4303584"/>
        </p:xfrm>
        <a:graphic>
          <a:graphicData uri="http://schemas.openxmlformats.org/drawingml/2006/table">
            <a:tbl>
              <a:tblPr firstRow="1" bandRow="1"/>
              <a:tblGrid>
                <a:gridCol w="2982633"/>
                <a:gridCol w="858143"/>
                <a:gridCol w="4218350"/>
              </a:tblGrid>
              <a:tr h="318377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Type</a:t>
                      </a:r>
                      <a:endParaRPr lang="en-US" sz="16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Range </a:t>
                      </a:r>
                      <a:endParaRPr lang="en-US" sz="16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Behavior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549924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Analogue 4 quadrant multiplier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endParaRPr lang="en-US" sz="1600" b="1" i="0" dirty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Sinusoidal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: </a:t>
                      </a:r>
                      <a:r>
                        <a:rPr lang="en-US" sz="1600" b="1" i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</a:t>
                      </a:r>
                      <a:r>
                        <a:rPr lang="en-US" sz="1600" b="1" baseline="-2500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out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~ cos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f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18377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Exclusive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OR gate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Linear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: </a:t>
                      </a:r>
                      <a:r>
                        <a:rPr lang="en-US" sz="1600" b="1" i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</a:t>
                      </a:r>
                      <a:r>
                        <a:rPr lang="en-US" sz="1600" b="1" baseline="-2500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out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~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f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- 3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/2, or </a:t>
                      </a:r>
                      <a:r>
                        <a:rPr lang="en-US" sz="1600" b="1" i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</a:t>
                      </a:r>
                      <a:r>
                        <a:rPr lang="en-US" sz="1600" b="1" baseline="-2500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out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~ -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f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+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/2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18377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Sample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and hold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Sinusoidal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: </a:t>
                      </a:r>
                      <a:r>
                        <a:rPr lang="en-US" sz="1600" b="1" i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</a:t>
                      </a:r>
                      <a:r>
                        <a:rPr lang="en-US" sz="1600" b="1" baseline="-2500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out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~ sin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f</a:t>
                      </a:r>
                      <a:endParaRPr lang="en-US" sz="1600" b="1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18377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Flip-flop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phase detector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endParaRPr lang="en-US" sz="1600" b="1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Linear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: </a:t>
                      </a:r>
                      <a:r>
                        <a:rPr lang="en-US" sz="1600" b="1" i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</a:t>
                      </a:r>
                      <a:r>
                        <a:rPr lang="en-US" sz="1600" b="1" baseline="-2500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out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~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f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-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804224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Tri-state</a:t>
                      </a:r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double flip-flop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endParaRPr lang="en-US" sz="1600" b="1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Linear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: </a:t>
                      </a:r>
                      <a:r>
                        <a:rPr lang="en-US" sz="1600" b="1" i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</a:t>
                      </a:r>
                      <a:r>
                        <a:rPr lang="en-US" sz="1600" b="1" baseline="-2500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out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~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f</a:t>
                      </a:r>
                      <a:endParaRPr lang="en-US" sz="1600" b="1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4992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Balanced </a:t>
                      </a:r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optical microwave</a:t>
                      </a:r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phase detector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(</a:t>
                      </a:r>
                      <a:r>
                        <a:rPr lang="en-US" sz="1600" b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Sagnac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loop)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&lt;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p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Sinusoidal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: </a:t>
                      </a:r>
                      <a:r>
                        <a:rPr lang="en-US" sz="1600" b="1" i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</a:t>
                      </a:r>
                      <a:r>
                        <a:rPr lang="en-US" sz="1600" b="1" baseline="-2500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out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~ sin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f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(clipped)</a:t>
                      </a:r>
                      <a:endParaRPr lang="en-US" sz="1600" b="1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9750" y="5604994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Full phase coverage of </a:t>
            </a:r>
            <a:r>
              <a:rPr lang="en-GB" sz="2100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2</a:t>
            </a:r>
            <a:r>
              <a:rPr lang="en-GB" sz="21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p</a:t>
            </a:r>
            <a:r>
              <a:rPr lang="en-GB" sz="2100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 range excludes ambiguity of ±</a:t>
            </a:r>
            <a:r>
              <a:rPr lang="en-GB" sz="21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p</a:t>
            </a:r>
            <a:endParaRPr lang="en-GB" sz="2100" b="1" dirty="0" smtClean="0">
              <a:solidFill>
                <a:srgbClr val="1F497D"/>
              </a:solidFill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Avoids locking of phase loop with unwanted offset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Measure </a:t>
            </a:r>
            <a:r>
              <a:rPr lang="en-GB" sz="2100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phase at high frequencies for precision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7467797" y="2798107"/>
            <a:ext cx="2611464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algn="r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R. </a:t>
            </a:r>
            <a:r>
              <a:rPr lang="en-GB" sz="1600" b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Garoby</a:t>
            </a:r>
            <a:endParaRPr lang="en-GB" sz="1600" b="1" dirty="0" smtClean="0">
              <a:latin typeface="Constantia" panose="02030602050306030303" pitchFamily="18" charset="0"/>
              <a:sym typeface="Symbol" panose="05050102010706020507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267" y="3522482"/>
            <a:ext cx="2813552" cy="148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7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Dividers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93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39750" y="78105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Generate signals using frequency division from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Works (well, on paper), so what is the problem?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Frequency dividers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79986" y="1385702"/>
            <a:ext cx="2881974" cy="3452074"/>
            <a:chOff x="1079986" y="1385702"/>
            <a:chExt cx="2881974" cy="3452074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1095669" y="2942001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>
                <a:latin typeface="Constantia" panose="02030602050306030303" pitchFamily="18" charset="0"/>
              </a:endParaRPr>
            </a:p>
          </p:txBody>
        </p:sp>
        <p:sp>
          <p:nvSpPr>
            <p:cNvPr id="4" name="Line 6"/>
            <p:cNvSpPr>
              <a:spLocks noChangeShapeType="1"/>
            </p:cNvSpPr>
            <p:nvPr/>
          </p:nvSpPr>
          <p:spPr bwMode="auto">
            <a:xfrm flipV="1">
              <a:off x="1095669" y="2942001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1095669" y="29420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000" b="1" i="1" dirty="0" smtClean="0">
                  <a:latin typeface="Constantia" panose="02030602050306030303" pitchFamily="18" charset="0"/>
                </a:rPr>
                <a:t>n</a:t>
              </a:r>
              <a:endParaRPr lang="en-US" altLang="en-US" sz="2000" b="1" i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1476669" y="34754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 b="1">
                  <a:latin typeface="Constantia" panose="02030602050306030303" pitchFamily="18" charset="0"/>
                </a:rPr>
                <a:t>1</a:t>
              </a:r>
              <a:endParaRPr lang="en-US" altLang="en-US" sz="2000" b="1" baseline="-25000">
                <a:latin typeface="Constantia" panose="02030602050306030303" pitchFamily="18" charset="0"/>
              </a:endParaRPr>
            </a:p>
          </p:txBody>
        </p:sp>
        <p:sp>
          <p:nvSpPr>
            <p:cNvPr id="8" name="Line 19"/>
            <p:cNvSpPr>
              <a:spLocks noChangeShapeType="1"/>
            </p:cNvSpPr>
            <p:nvPr/>
          </p:nvSpPr>
          <p:spPr bwMode="auto">
            <a:xfrm flipH="1">
              <a:off x="1552869" y="2510937"/>
              <a:ext cx="0" cy="4310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9" name="Line 19"/>
            <p:cNvSpPr>
              <a:spLocks noChangeShapeType="1"/>
            </p:cNvSpPr>
            <p:nvPr/>
          </p:nvSpPr>
          <p:spPr bwMode="auto">
            <a:xfrm>
              <a:off x="1552869" y="3856400"/>
              <a:ext cx="0" cy="6109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79986" y="4422278"/>
              <a:ext cx="94576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100" b="1" i="1" dirty="0" err="1" smtClean="0">
                  <a:solidFill>
                    <a:srgbClr val="FF0000"/>
                  </a:solidFill>
                  <a:latin typeface="Constantia" pitchFamily="18" charset="0"/>
                </a:rPr>
                <a:t>f</a:t>
              </a:r>
              <a:r>
                <a:rPr lang="en-GB" sz="2100" b="1" baseline="-25000" dirty="0" err="1" smtClean="0">
                  <a:solidFill>
                    <a:srgbClr val="FF0000"/>
                  </a:solidFill>
                  <a:latin typeface="Constantia" pitchFamily="18" charset="0"/>
                </a:rPr>
                <a:t>RF</a:t>
              </a:r>
              <a:r>
                <a:rPr lang="en-GB" sz="2100" b="1" dirty="0" smtClean="0">
                  <a:solidFill>
                    <a:srgbClr val="FF0000"/>
                  </a:solidFill>
                  <a:latin typeface="Constantia" pitchFamily="18" charset="0"/>
                </a:rPr>
                <a:t>/</a:t>
              </a:r>
              <a:r>
                <a:rPr lang="en-GB" sz="2100" b="1" i="1" dirty="0" smtClean="0">
                  <a:solidFill>
                    <a:srgbClr val="FF0000"/>
                  </a:solidFill>
                  <a:latin typeface="Constantia" pitchFamily="18" charset="0"/>
                </a:rPr>
                <a:t>n</a:t>
              </a:r>
              <a:endParaRPr lang="en-GB" sz="2100" b="1" dirty="0">
                <a:solidFill>
                  <a:srgbClr val="FF000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031880" y="2942001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>
                <a:latin typeface="Constantia" panose="02030602050306030303" pitchFamily="18" charset="0"/>
              </a:endParaRPr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V="1">
              <a:off x="3031880" y="2942001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3031880" y="29420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000" b="1" i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n</a:t>
              </a:r>
              <a:endParaRPr lang="en-US" altLang="en-US" sz="2000" b="1" i="1" baseline="-25000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3412880" y="34754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 b="1">
                  <a:latin typeface="Constantia" panose="02030602050306030303" pitchFamily="18" charset="0"/>
                </a:rPr>
                <a:t>1</a:t>
              </a:r>
              <a:endParaRPr lang="en-US" altLang="en-US" sz="2000" b="1" baseline="-25000">
                <a:latin typeface="Constantia" panose="02030602050306030303" pitchFamily="18" charset="0"/>
              </a:endParaRP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 flipH="1">
              <a:off x="3489080" y="2510937"/>
              <a:ext cx="0" cy="4310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>
              <a:off x="3489080" y="3856400"/>
              <a:ext cx="0" cy="6109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 flipH="1" flipV="1">
              <a:off x="1552868" y="2510937"/>
              <a:ext cx="193621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 flipV="1">
              <a:off x="2516102" y="1825136"/>
              <a:ext cx="0" cy="68580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2" name="Oval 1"/>
            <p:cNvSpPr/>
            <p:nvPr/>
          </p:nvSpPr>
          <p:spPr>
            <a:xfrm>
              <a:off x="2474430" y="2469265"/>
              <a:ext cx="83343" cy="8334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16197" y="4422278"/>
              <a:ext cx="94576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100" b="1" i="1" dirty="0" err="1" smtClean="0">
                  <a:solidFill>
                    <a:srgbClr val="0000FF"/>
                  </a:solidFill>
                  <a:latin typeface="Constantia" pitchFamily="18" charset="0"/>
                </a:rPr>
                <a:t>f</a:t>
              </a:r>
              <a:r>
                <a:rPr lang="en-GB" sz="2100" b="1" baseline="-25000" dirty="0" err="1" smtClean="0">
                  <a:solidFill>
                    <a:srgbClr val="0000FF"/>
                  </a:solidFill>
                  <a:latin typeface="Constantia" pitchFamily="18" charset="0"/>
                </a:rPr>
                <a:t>RF</a:t>
              </a:r>
              <a:r>
                <a:rPr lang="en-GB" sz="2100" b="1" dirty="0" smtClean="0">
                  <a:solidFill>
                    <a:srgbClr val="0000FF"/>
                  </a:solidFill>
                  <a:latin typeface="Constantia" pitchFamily="18" charset="0"/>
                </a:rPr>
                <a:t>/</a:t>
              </a:r>
              <a:r>
                <a:rPr lang="en-GB" sz="2100" b="1" i="1" dirty="0" smtClean="0">
                  <a:solidFill>
                    <a:srgbClr val="0000FF"/>
                  </a:solidFill>
                  <a:latin typeface="Constantia" pitchFamily="18" charset="0"/>
                </a:rPr>
                <a:t>n</a:t>
              </a:r>
              <a:endParaRPr lang="en-GB" sz="2100" b="1" dirty="0">
                <a:solidFill>
                  <a:srgbClr val="0000FF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051384" y="1385702"/>
              <a:ext cx="94576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100" b="1" i="1" dirty="0" err="1" smtClean="0">
                  <a:latin typeface="Constantia" pitchFamily="18" charset="0"/>
                </a:rPr>
                <a:t>f</a:t>
              </a:r>
              <a:r>
                <a:rPr lang="en-GB" sz="2100" b="1" baseline="-25000" dirty="0" err="1" smtClean="0">
                  <a:latin typeface="Constantia" pitchFamily="18" charset="0"/>
                </a:rPr>
                <a:t>RF</a:t>
              </a:r>
              <a:endParaRPr lang="en-GB" sz="2100" b="1" dirty="0">
                <a:latin typeface="Symbol" panose="05050102010706020507" pitchFamily="18" charset="2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51936" y="1385702"/>
            <a:ext cx="2881974" cy="3452074"/>
            <a:chOff x="1079986" y="1385702"/>
            <a:chExt cx="2881974" cy="3452074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095669" y="2942001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>
                <a:latin typeface="Constantia" panose="02030602050306030303" pitchFamily="18" charset="0"/>
              </a:endParaRPr>
            </a:p>
          </p:txBody>
        </p:sp>
        <p:sp>
          <p:nvSpPr>
            <p:cNvPr id="25" name="Line 6"/>
            <p:cNvSpPr>
              <a:spLocks noChangeShapeType="1"/>
            </p:cNvSpPr>
            <p:nvPr/>
          </p:nvSpPr>
          <p:spPr bwMode="auto">
            <a:xfrm flipV="1">
              <a:off x="1095669" y="2942001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26" name="Text Box 7"/>
            <p:cNvSpPr txBox="1">
              <a:spLocks noChangeArrowheads="1"/>
            </p:cNvSpPr>
            <p:nvPr/>
          </p:nvSpPr>
          <p:spPr bwMode="auto">
            <a:xfrm>
              <a:off x="1095669" y="29420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000" b="1" i="1" dirty="0" smtClean="0">
                  <a:latin typeface="Constantia" panose="02030602050306030303" pitchFamily="18" charset="0"/>
                </a:rPr>
                <a:t>n</a:t>
              </a:r>
              <a:endParaRPr lang="en-US" altLang="en-US" sz="2000" b="1" i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27" name="Text Box 8"/>
            <p:cNvSpPr txBox="1">
              <a:spLocks noChangeArrowheads="1"/>
            </p:cNvSpPr>
            <p:nvPr/>
          </p:nvSpPr>
          <p:spPr bwMode="auto">
            <a:xfrm>
              <a:off x="1476669" y="34754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 b="1">
                  <a:latin typeface="Constantia" panose="02030602050306030303" pitchFamily="18" charset="0"/>
                </a:rPr>
                <a:t>1</a:t>
              </a:r>
              <a:endParaRPr lang="en-US" altLang="en-US" sz="2000" b="1" baseline="-25000">
                <a:latin typeface="Constantia" panose="02030602050306030303" pitchFamily="18" charset="0"/>
              </a:endParaRPr>
            </a:p>
          </p:txBody>
        </p:sp>
        <p:sp>
          <p:nvSpPr>
            <p:cNvPr id="28" name="Line 19"/>
            <p:cNvSpPr>
              <a:spLocks noChangeShapeType="1"/>
            </p:cNvSpPr>
            <p:nvPr/>
          </p:nvSpPr>
          <p:spPr bwMode="auto">
            <a:xfrm flipH="1">
              <a:off x="1552869" y="2510937"/>
              <a:ext cx="0" cy="4310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29" name="Line 19"/>
            <p:cNvSpPr>
              <a:spLocks noChangeShapeType="1"/>
            </p:cNvSpPr>
            <p:nvPr/>
          </p:nvSpPr>
          <p:spPr bwMode="auto">
            <a:xfrm>
              <a:off x="1552869" y="3856400"/>
              <a:ext cx="0" cy="6109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79986" y="4422278"/>
              <a:ext cx="94576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100" b="1" i="1" dirty="0" err="1" smtClean="0">
                  <a:solidFill>
                    <a:srgbClr val="FF0000"/>
                  </a:solidFill>
                  <a:latin typeface="Constantia" pitchFamily="18" charset="0"/>
                </a:rPr>
                <a:t>f</a:t>
              </a:r>
              <a:r>
                <a:rPr lang="en-GB" sz="2100" b="1" baseline="-25000" dirty="0" err="1" smtClean="0">
                  <a:solidFill>
                    <a:srgbClr val="FF0000"/>
                  </a:solidFill>
                  <a:latin typeface="Constantia" pitchFamily="18" charset="0"/>
                </a:rPr>
                <a:t>RF</a:t>
              </a:r>
              <a:r>
                <a:rPr lang="en-GB" sz="2100" b="1" dirty="0" smtClean="0">
                  <a:solidFill>
                    <a:srgbClr val="FF0000"/>
                  </a:solidFill>
                  <a:latin typeface="Constantia" pitchFamily="18" charset="0"/>
                </a:rPr>
                <a:t>/</a:t>
              </a:r>
              <a:r>
                <a:rPr lang="en-GB" sz="2100" b="1" i="1" dirty="0" smtClean="0">
                  <a:solidFill>
                    <a:srgbClr val="FF0000"/>
                  </a:solidFill>
                  <a:latin typeface="Constantia" pitchFamily="18" charset="0"/>
                </a:rPr>
                <a:t>n</a:t>
              </a:r>
              <a:endParaRPr lang="en-GB" sz="2100" b="1" dirty="0">
                <a:solidFill>
                  <a:srgbClr val="FF000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31" name="Rectangle 5"/>
            <p:cNvSpPr>
              <a:spLocks noChangeArrowheads="1"/>
            </p:cNvSpPr>
            <p:nvPr/>
          </p:nvSpPr>
          <p:spPr bwMode="auto">
            <a:xfrm>
              <a:off x="3031880" y="2942001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>
                <a:latin typeface="Constantia" panose="02030602050306030303" pitchFamily="18" charset="0"/>
              </a:endParaRPr>
            </a:p>
          </p:txBody>
        </p:sp>
        <p:sp>
          <p:nvSpPr>
            <p:cNvPr id="32" name="Line 6"/>
            <p:cNvSpPr>
              <a:spLocks noChangeShapeType="1"/>
            </p:cNvSpPr>
            <p:nvPr/>
          </p:nvSpPr>
          <p:spPr bwMode="auto">
            <a:xfrm flipV="1">
              <a:off x="3031880" y="2942001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33" name="Text Box 7"/>
            <p:cNvSpPr txBox="1">
              <a:spLocks noChangeArrowheads="1"/>
            </p:cNvSpPr>
            <p:nvPr/>
          </p:nvSpPr>
          <p:spPr bwMode="auto">
            <a:xfrm>
              <a:off x="3031880" y="29420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000" b="1" i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m</a:t>
              </a:r>
              <a:endParaRPr lang="en-US" altLang="en-US" sz="2000" b="1" i="1" baseline="-25000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4" name="Text Box 8"/>
            <p:cNvSpPr txBox="1">
              <a:spLocks noChangeArrowheads="1"/>
            </p:cNvSpPr>
            <p:nvPr/>
          </p:nvSpPr>
          <p:spPr bwMode="auto">
            <a:xfrm>
              <a:off x="3412880" y="34754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 b="1">
                  <a:latin typeface="Constantia" panose="02030602050306030303" pitchFamily="18" charset="0"/>
                </a:rPr>
                <a:t>1</a:t>
              </a:r>
              <a:endParaRPr lang="en-US" altLang="en-US" sz="2000" b="1" baseline="-25000">
                <a:latin typeface="Constantia" panose="02030602050306030303" pitchFamily="18" charset="0"/>
              </a:endParaRPr>
            </a:p>
          </p:txBody>
        </p:sp>
        <p:sp>
          <p:nvSpPr>
            <p:cNvPr id="35" name="Line 19"/>
            <p:cNvSpPr>
              <a:spLocks noChangeShapeType="1"/>
            </p:cNvSpPr>
            <p:nvPr/>
          </p:nvSpPr>
          <p:spPr bwMode="auto">
            <a:xfrm flipH="1">
              <a:off x="3489080" y="2510937"/>
              <a:ext cx="0" cy="4310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36" name="Line 19"/>
            <p:cNvSpPr>
              <a:spLocks noChangeShapeType="1"/>
            </p:cNvSpPr>
            <p:nvPr/>
          </p:nvSpPr>
          <p:spPr bwMode="auto">
            <a:xfrm>
              <a:off x="3489080" y="3856400"/>
              <a:ext cx="0" cy="6109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37" name="Line 19"/>
            <p:cNvSpPr>
              <a:spLocks noChangeShapeType="1"/>
            </p:cNvSpPr>
            <p:nvPr/>
          </p:nvSpPr>
          <p:spPr bwMode="auto">
            <a:xfrm flipH="1" flipV="1">
              <a:off x="1552868" y="2510937"/>
              <a:ext cx="193621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38" name="Line 19"/>
            <p:cNvSpPr>
              <a:spLocks noChangeShapeType="1"/>
            </p:cNvSpPr>
            <p:nvPr/>
          </p:nvSpPr>
          <p:spPr bwMode="auto">
            <a:xfrm flipV="1">
              <a:off x="2516102" y="1825136"/>
              <a:ext cx="0" cy="68580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474430" y="2469265"/>
              <a:ext cx="83343" cy="8334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016197" y="4422278"/>
              <a:ext cx="94576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100" b="1" i="1" dirty="0" err="1" smtClean="0">
                  <a:solidFill>
                    <a:srgbClr val="0000FF"/>
                  </a:solidFill>
                  <a:latin typeface="Constantia" pitchFamily="18" charset="0"/>
                </a:rPr>
                <a:t>f</a:t>
              </a:r>
              <a:r>
                <a:rPr lang="en-GB" sz="2100" b="1" baseline="-25000" dirty="0" err="1" smtClean="0">
                  <a:solidFill>
                    <a:srgbClr val="0000FF"/>
                  </a:solidFill>
                  <a:latin typeface="Constantia" pitchFamily="18" charset="0"/>
                </a:rPr>
                <a:t>RF</a:t>
              </a:r>
              <a:r>
                <a:rPr lang="en-GB" sz="2100" b="1" dirty="0" smtClean="0">
                  <a:solidFill>
                    <a:srgbClr val="0000FF"/>
                  </a:solidFill>
                  <a:latin typeface="Constantia" pitchFamily="18" charset="0"/>
                </a:rPr>
                <a:t>/</a:t>
              </a:r>
              <a:r>
                <a:rPr lang="en-GB" sz="2100" b="1" i="1" dirty="0" smtClean="0">
                  <a:solidFill>
                    <a:srgbClr val="0000FF"/>
                  </a:solidFill>
                  <a:latin typeface="Constantia" pitchFamily="18" charset="0"/>
                </a:rPr>
                <a:t>m</a:t>
              </a:r>
              <a:endParaRPr lang="en-GB" sz="2100" b="1" dirty="0">
                <a:solidFill>
                  <a:srgbClr val="0000FF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051384" y="1385702"/>
              <a:ext cx="94576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100" b="1" i="1" dirty="0" err="1" smtClean="0">
                  <a:latin typeface="Constantia" pitchFamily="18" charset="0"/>
                </a:rPr>
                <a:t>f</a:t>
              </a:r>
              <a:r>
                <a:rPr lang="en-GB" sz="2100" b="1" baseline="-25000" dirty="0" err="1" smtClean="0">
                  <a:latin typeface="Constantia" pitchFamily="18" charset="0"/>
                </a:rPr>
                <a:t>RF</a:t>
              </a:r>
              <a:endParaRPr lang="en-GB" sz="2100" b="1" dirty="0">
                <a:latin typeface="Symbol" panose="05050102010706020507" pitchFamily="18" charset="2"/>
              </a:endParaRPr>
            </a:p>
          </p:txBody>
        </p:sp>
      </p:grp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559418" y="6021640"/>
            <a:ext cx="8064500" cy="46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Dividers are nothing but counters! </a:t>
            </a:r>
            <a:r>
              <a:rPr lang="en-US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Initial value?</a:t>
            </a:r>
          </a:p>
        </p:txBody>
      </p:sp>
    </p:spTree>
    <p:extLst>
      <p:ext uri="{BB962C8B-B14F-4D97-AF65-F5344CB8AC3E}">
        <p14:creationId xmlns:p14="http://schemas.microsoft.com/office/powerpoint/2010/main" val="218400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Generate signals using frequency division from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to fix?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Synchronizing multiple dividers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79986" y="1385702"/>
            <a:ext cx="2881974" cy="3452074"/>
            <a:chOff x="1079986" y="1385702"/>
            <a:chExt cx="2881974" cy="3452074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1095669" y="2942001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>
                <a:latin typeface="Constantia" panose="02030602050306030303" pitchFamily="18" charset="0"/>
              </a:endParaRPr>
            </a:p>
          </p:txBody>
        </p:sp>
        <p:sp>
          <p:nvSpPr>
            <p:cNvPr id="4" name="Line 6"/>
            <p:cNvSpPr>
              <a:spLocks noChangeShapeType="1"/>
            </p:cNvSpPr>
            <p:nvPr/>
          </p:nvSpPr>
          <p:spPr bwMode="auto">
            <a:xfrm flipV="1">
              <a:off x="1095669" y="2942001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1095669" y="29420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000" b="1" i="1" dirty="0" smtClean="0">
                  <a:latin typeface="Constantia" panose="02030602050306030303" pitchFamily="18" charset="0"/>
                </a:rPr>
                <a:t>n</a:t>
              </a:r>
              <a:endParaRPr lang="en-US" altLang="en-US" sz="2000" b="1" i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1476669" y="34754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 b="1">
                  <a:latin typeface="Constantia" panose="02030602050306030303" pitchFamily="18" charset="0"/>
                </a:rPr>
                <a:t>1</a:t>
              </a:r>
              <a:endParaRPr lang="en-US" altLang="en-US" sz="2000" b="1" baseline="-25000">
                <a:latin typeface="Constantia" panose="02030602050306030303" pitchFamily="18" charset="0"/>
              </a:endParaRPr>
            </a:p>
          </p:txBody>
        </p:sp>
        <p:sp>
          <p:nvSpPr>
            <p:cNvPr id="8" name="Line 19"/>
            <p:cNvSpPr>
              <a:spLocks noChangeShapeType="1"/>
            </p:cNvSpPr>
            <p:nvPr/>
          </p:nvSpPr>
          <p:spPr bwMode="auto">
            <a:xfrm flipH="1">
              <a:off x="1552869" y="2510937"/>
              <a:ext cx="0" cy="4310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9" name="Line 19"/>
            <p:cNvSpPr>
              <a:spLocks noChangeShapeType="1"/>
            </p:cNvSpPr>
            <p:nvPr/>
          </p:nvSpPr>
          <p:spPr bwMode="auto">
            <a:xfrm>
              <a:off x="1552869" y="3856400"/>
              <a:ext cx="0" cy="6109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79986" y="4422278"/>
              <a:ext cx="94576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100" b="1" i="1" dirty="0" err="1" smtClean="0">
                  <a:solidFill>
                    <a:srgbClr val="FF0000"/>
                  </a:solidFill>
                  <a:latin typeface="Constantia" pitchFamily="18" charset="0"/>
                </a:rPr>
                <a:t>f</a:t>
              </a:r>
              <a:r>
                <a:rPr lang="en-GB" sz="2100" b="1" baseline="-25000" dirty="0" err="1" smtClean="0">
                  <a:solidFill>
                    <a:srgbClr val="FF0000"/>
                  </a:solidFill>
                  <a:latin typeface="Constantia" pitchFamily="18" charset="0"/>
                </a:rPr>
                <a:t>RF</a:t>
              </a:r>
              <a:r>
                <a:rPr lang="en-GB" sz="2100" b="1" dirty="0" smtClean="0">
                  <a:solidFill>
                    <a:srgbClr val="FF0000"/>
                  </a:solidFill>
                  <a:latin typeface="Constantia" pitchFamily="18" charset="0"/>
                </a:rPr>
                <a:t>/</a:t>
              </a:r>
              <a:r>
                <a:rPr lang="en-GB" sz="2100" b="1" i="1" dirty="0" smtClean="0">
                  <a:solidFill>
                    <a:srgbClr val="FF0000"/>
                  </a:solidFill>
                  <a:latin typeface="Constantia" pitchFamily="18" charset="0"/>
                </a:rPr>
                <a:t>n</a:t>
              </a:r>
              <a:endParaRPr lang="en-GB" sz="2100" b="1" dirty="0">
                <a:solidFill>
                  <a:srgbClr val="FF000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031880" y="2942001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>
                <a:latin typeface="Constantia" panose="02030602050306030303" pitchFamily="18" charset="0"/>
              </a:endParaRPr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V="1">
              <a:off x="3031880" y="2942001"/>
              <a:ext cx="914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3212855" y="2830876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000" b="1" i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n</a:t>
              </a:r>
              <a:endParaRPr lang="en-US" altLang="en-US" sz="2000" b="1" i="1" baseline="-25000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3412880" y="3475401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 b="1">
                  <a:latin typeface="Constantia" panose="02030602050306030303" pitchFamily="18" charset="0"/>
                </a:rPr>
                <a:t>1</a:t>
              </a:r>
              <a:endParaRPr lang="en-US" altLang="en-US" sz="2000" b="1" baseline="-25000">
                <a:latin typeface="Constantia" panose="02030602050306030303" pitchFamily="18" charset="0"/>
              </a:endParaRP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 flipH="1">
              <a:off x="3489080" y="2510937"/>
              <a:ext cx="0" cy="4310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>
              <a:off x="3489080" y="3856400"/>
              <a:ext cx="0" cy="6109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 flipH="1" flipV="1">
              <a:off x="1552868" y="2510937"/>
              <a:ext cx="193621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 flipV="1">
              <a:off x="2514515" y="1825136"/>
              <a:ext cx="0" cy="68580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2" name="Oval 1"/>
            <p:cNvSpPr/>
            <p:nvPr/>
          </p:nvSpPr>
          <p:spPr>
            <a:xfrm>
              <a:off x="2474430" y="2469265"/>
              <a:ext cx="83343" cy="8334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16197" y="4422278"/>
              <a:ext cx="94576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100" b="1" i="1" dirty="0" err="1" smtClean="0">
                  <a:solidFill>
                    <a:srgbClr val="0000FF"/>
                  </a:solidFill>
                  <a:latin typeface="Constantia" pitchFamily="18" charset="0"/>
                </a:rPr>
                <a:t>f</a:t>
              </a:r>
              <a:r>
                <a:rPr lang="en-GB" sz="2100" b="1" baseline="-25000" dirty="0" err="1" smtClean="0">
                  <a:solidFill>
                    <a:srgbClr val="0000FF"/>
                  </a:solidFill>
                  <a:latin typeface="Constantia" pitchFamily="18" charset="0"/>
                </a:rPr>
                <a:t>RF</a:t>
              </a:r>
              <a:r>
                <a:rPr lang="en-GB" sz="2100" b="1" dirty="0" smtClean="0">
                  <a:solidFill>
                    <a:srgbClr val="0000FF"/>
                  </a:solidFill>
                  <a:latin typeface="Constantia" pitchFamily="18" charset="0"/>
                </a:rPr>
                <a:t>/</a:t>
              </a:r>
              <a:r>
                <a:rPr lang="en-GB" sz="2100" b="1" i="1" dirty="0" smtClean="0">
                  <a:solidFill>
                    <a:srgbClr val="0000FF"/>
                  </a:solidFill>
                  <a:latin typeface="Constantia" pitchFamily="18" charset="0"/>
                </a:rPr>
                <a:t>n</a:t>
              </a:r>
              <a:endParaRPr lang="en-GB" sz="2100" b="1" dirty="0">
                <a:solidFill>
                  <a:srgbClr val="0000FF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051384" y="1385702"/>
              <a:ext cx="94576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100" b="1" i="1" dirty="0" err="1" smtClean="0">
                  <a:latin typeface="Constantia" pitchFamily="18" charset="0"/>
                </a:rPr>
                <a:t>f</a:t>
              </a:r>
              <a:r>
                <a:rPr lang="en-GB" sz="2100" b="1" baseline="-25000" dirty="0" err="1" smtClean="0">
                  <a:latin typeface="Constantia" pitchFamily="18" charset="0"/>
                </a:rPr>
                <a:t>RF</a:t>
              </a:r>
              <a:endParaRPr lang="en-GB" sz="2100" b="1" dirty="0">
                <a:latin typeface="Symbol" panose="05050102010706020507" pitchFamily="18" charset="2"/>
              </a:endParaRPr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016" y="3417254"/>
            <a:ext cx="3854696" cy="159584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538" y="1556751"/>
            <a:ext cx="3852174" cy="1594800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4685194" y="1206528"/>
            <a:ext cx="9457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b="1" i="1" dirty="0" smtClean="0">
                <a:latin typeface="Constantia" pitchFamily="18" charset="0"/>
              </a:rPr>
              <a:t>n</a:t>
            </a:r>
            <a:r>
              <a:rPr lang="en-GB" sz="2100" b="1" dirty="0" smtClean="0">
                <a:latin typeface="Constantia" pitchFamily="18" charset="0"/>
              </a:rPr>
              <a:t> = 2:</a:t>
            </a:r>
            <a:endParaRPr lang="en-GB" sz="2100" b="1" dirty="0">
              <a:latin typeface="Symbol" panose="05050102010706020507" pitchFamily="18" charset="2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85193" y="3078931"/>
            <a:ext cx="9457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b="1" i="1" dirty="0" smtClean="0">
                <a:latin typeface="Constantia" pitchFamily="18" charset="0"/>
              </a:rPr>
              <a:t>n</a:t>
            </a:r>
            <a:r>
              <a:rPr lang="en-GB" sz="2100" b="1" dirty="0" smtClean="0">
                <a:latin typeface="Constantia" pitchFamily="18" charset="0"/>
              </a:rPr>
              <a:t> = 5:</a:t>
            </a:r>
            <a:endParaRPr lang="en-GB" sz="2100" b="1" dirty="0">
              <a:latin typeface="Symbol" panose="05050102010706020507" pitchFamily="18" charset="2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552869" y="3032709"/>
            <a:ext cx="1989945" cy="1051612"/>
            <a:chOff x="1552869" y="3032709"/>
            <a:chExt cx="1989945" cy="1051612"/>
          </a:xfrm>
        </p:grpSpPr>
        <p:sp>
          <p:nvSpPr>
            <p:cNvPr id="49" name="Line 19"/>
            <p:cNvSpPr>
              <a:spLocks noChangeShapeType="1"/>
            </p:cNvSpPr>
            <p:nvPr/>
          </p:nvSpPr>
          <p:spPr bwMode="auto">
            <a:xfrm>
              <a:off x="1552869" y="4084321"/>
              <a:ext cx="9499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50" name="Line 19"/>
            <p:cNvSpPr>
              <a:spLocks noChangeShapeType="1"/>
            </p:cNvSpPr>
            <p:nvPr/>
          </p:nvSpPr>
          <p:spPr bwMode="auto">
            <a:xfrm>
              <a:off x="2502840" y="3402015"/>
              <a:ext cx="52904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51" name="Line 19"/>
            <p:cNvSpPr>
              <a:spLocks noChangeShapeType="1"/>
            </p:cNvSpPr>
            <p:nvPr/>
          </p:nvSpPr>
          <p:spPr bwMode="auto">
            <a:xfrm flipV="1">
              <a:off x="2502840" y="3402014"/>
              <a:ext cx="0" cy="68230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961824" y="3032709"/>
              <a:ext cx="58099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  <a:latin typeface="Constantia" pitchFamily="18" charset="0"/>
                </a:rPr>
                <a:t>Re- set</a:t>
              </a:r>
              <a:endParaRPr lang="en-GB" sz="1600" b="1" dirty="0">
                <a:solidFill>
                  <a:srgbClr val="FF0000"/>
                </a:solidFill>
                <a:latin typeface="Symbol" panose="05050102010706020507" pitchFamily="18" charset="2"/>
              </a:endParaRPr>
            </a:p>
          </p:txBody>
        </p:sp>
      </p:grp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559418" y="5741425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Reset from master to slave divider(s) to force initial condition</a:t>
            </a:r>
          </a:p>
          <a:p>
            <a:pPr marL="342900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Never more than one divider without reset!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5055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731" y="3231016"/>
            <a:ext cx="4032519" cy="2080780"/>
          </a:xfrm>
          <a:prstGeom prst="rect">
            <a:avLst/>
          </a:prstGeom>
        </p:spPr>
      </p:pic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Counter with programmable offset value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ingle counter/divider split in two output branches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Impossible to lose relative phase of outputs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More complicated set-up allows also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etc.</a:t>
            </a: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1510104" y="2890713"/>
            <a:ext cx="269614" cy="106565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63887" y="2270986"/>
            <a:ext cx="1171280" cy="6377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>
              <a:latin typeface="Constantia" panose="02030602050306030303" pitchFamily="18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59271" y="2275391"/>
            <a:ext cx="1171281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en-US" sz="1800" b="1" dirty="0" smtClean="0">
                <a:latin typeface="Constantia" panose="02030602050306030303" pitchFamily="18" charset="0"/>
              </a:rPr>
              <a:t>Counter to </a:t>
            </a:r>
            <a:r>
              <a:rPr lang="en-GB" altLang="en-US" sz="1800" b="1" i="1" dirty="0" smtClean="0">
                <a:latin typeface="Constantia" panose="02030602050306030303" pitchFamily="18" charset="0"/>
              </a:rPr>
              <a:t>n</a:t>
            </a:r>
            <a:endParaRPr lang="en-US" altLang="en-US" sz="1800" b="1" i="1" baseline="-25000" dirty="0">
              <a:latin typeface="Constantia" panose="02030602050306030303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Multiple divider with counting offset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flipH="1">
            <a:off x="1644912" y="1825440"/>
            <a:ext cx="678" cy="4411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94134" y="1385702"/>
            <a:ext cx="9457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b="1" i="1" dirty="0" err="1" smtClean="0">
                <a:latin typeface="Constantia" pitchFamily="18" charset="0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</a:rPr>
              <a:t>RF</a:t>
            </a:r>
            <a:endParaRPr lang="en-GB" sz="2100" b="1" dirty="0">
              <a:latin typeface="Symbol" panose="05050102010706020507" pitchFamily="18" charset="2"/>
            </a:endParaRPr>
          </a:p>
        </p:txBody>
      </p:sp>
      <p:sp>
        <p:nvSpPr>
          <p:cNvPr id="35" name="Down Arrow 34"/>
          <p:cNvSpPr/>
          <p:nvPr/>
        </p:nvSpPr>
        <p:spPr>
          <a:xfrm rot="16200000">
            <a:off x="2078822" y="2691328"/>
            <a:ext cx="269614" cy="113743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2937248" y="1825440"/>
            <a:ext cx="269614" cy="114489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511154" y="1385702"/>
            <a:ext cx="112180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b="1" dirty="0" smtClean="0">
                <a:solidFill>
                  <a:srgbClr val="0000FF"/>
                </a:solidFill>
                <a:latin typeface="Constantia" pitchFamily="18" charset="0"/>
              </a:rPr>
              <a:t>Offset</a:t>
            </a:r>
            <a:endParaRPr lang="en-GB" sz="2100" b="1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sp>
        <p:nvSpPr>
          <p:cNvPr id="41" name="Down Arrow 40"/>
          <p:cNvSpPr/>
          <p:nvPr/>
        </p:nvSpPr>
        <p:spPr>
          <a:xfrm>
            <a:off x="2937247" y="3509071"/>
            <a:ext cx="269614" cy="44729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782344" y="2970333"/>
            <a:ext cx="579422" cy="57942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502101" y="2926640"/>
            <a:ext cx="1121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latin typeface="Constantia" pitchFamily="18" charset="0"/>
              </a:rPr>
              <a:t>+</a:t>
            </a:r>
            <a:endParaRPr lang="en-GB" sz="3200" b="1" dirty="0">
              <a:latin typeface="Symbol" panose="05050102010706020507" pitchFamily="18" charset="2"/>
            </a:endParaRPr>
          </a:p>
        </p:txBody>
      </p:sp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1063887" y="3960770"/>
            <a:ext cx="1171280" cy="3968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>
              <a:latin typeface="Constantia" panose="02030602050306030303" pitchFamily="18" charset="0"/>
            </a:endParaRPr>
          </a:p>
        </p:txBody>
      </p:sp>
      <p:sp>
        <p:nvSpPr>
          <p:cNvPr id="53" name="Text Box 7"/>
          <p:cNvSpPr txBox="1">
            <a:spLocks noChangeArrowheads="1"/>
          </p:cNvSpPr>
          <p:nvPr/>
        </p:nvSpPr>
        <p:spPr bwMode="auto">
          <a:xfrm>
            <a:off x="1059271" y="3970295"/>
            <a:ext cx="1171281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en-US" sz="1800" b="1" i="1" dirty="0" smtClean="0">
                <a:latin typeface="Constantia" panose="02030602050306030303" pitchFamily="18" charset="0"/>
              </a:rPr>
              <a:t>x</a:t>
            </a:r>
            <a:r>
              <a:rPr lang="en-GB" altLang="en-US" sz="1800" b="1" dirty="0" smtClean="0">
                <a:latin typeface="Constantia" panose="02030602050306030303" pitchFamily="18" charset="0"/>
              </a:rPr>
              <a:t> = 0?</a:t>
            </a:r>
            <a:endParaRPr lang="en-US" altLang="en-US" sz="1800" b="1" baseline="-25000" dirty="0">
              <a:latin typeface="Constantia" panose="02030602050306030303" pitchFamily="18" charset="0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2474129" y="3960770"/>
            <a:ext cx="1171280" cy="3968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>
              <a:latin typeface="Constantia" panose="02030602050306030303" pitchFamily="18" charset="0"/>
            </a:endParaRPr>
          </a:p>
        </p:txBody>
      </p:sp>
      <p:sp>
        <p:nvSpPr>
          <p:cNvPr id="55" name="Text Box 7"/>
          <p:cNvSpPr txBox="1">
            <a:spLocks noChangeArrowheads="1"/>
          </p:cNvSpPr>
          <p:nvPr/>
        </p:nvSpPr>
        <p:spPr bwMode="auto">
          <a:xfrm>
            <a:off x="2469513" y="3970295"/>
            <a:ext cx="1171281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en-US" sz="1800" b="1" i="1" dirty="0" smtClean="0">
                <a:latin typeface="Constantia" panose="02030602050306030303" pitchFamily="18" charset="0"/>
              </a:rPr>
              <a:t>x</a:t>
            </a:r>
            <a:r>
              <a:rPr lang="en-GB" altLang="en-US" sz="1800" b="1" dirty="0" smtClean="0">
                <a:latin typeface="Constantia" panose="02030602050306030303" pitchFamily="18" charset="0"/>
              </a:rPr>
              <a:t> = 0?</a:t>
            </a:r>
            <a:endParaRPr lang="en-US" altLang="en-US" sz="1800" b="1" baseline="-25000" dirty="0">
              <a:latin typeface="Constantia" panose="02030602050306030303" pitchFamily="18" charset="0"/>
            </a:endParaRPr>
          </a:p>
        </p:txBody>
      </p:sp>
      <p:sp>
        <p:nvSpPr>
          <p:cNvPr id="56" name="Line 19"/>
          <p:cNvSpPr>
            <a:spLocks noChangeShapeType="1"/>
          </p:cNvSpPr>
          <p:nvPr/>
        </p:nvSpPr>
        <p:spPr bwMode="auto">
          <a:xfrm flipH="1">
            <a:off x="1647762" y="4357645"/>
            <a:ext cx="678" cy="4411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57" name="Line 19"/>
          <p:cNvSpPr>
            <a:spLocks noChangeShapeType="1"/>
          </p:cNvSpPr>
          <p:nvPr/>
        </p:nvSpPr>
        <p:spPr bwMode="auto">
          <a:xfrm flipH="1">
            <a:off x="3072054" y="4365860"/>
            <a:ext cx="678" cy="4411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172029" y="4745715"/>
            <a:ext cx="9457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b="1" i="1" dirty="0" err="1" smtClean="0">
                <a:solidFill>
                  <a:srgbClr val="FF0000"/>
                </a:solidFill>
                <a:latin typeface="Constantia" pitchFamily="18" charset="0"/>
              </a:rPr>
              <a:t>f</a:t>
            </a:r>
            <a:r>
              <a:rPr lang="en-GB" sz="2100" b="1" baseline="-25000" dirty="0" err="1" smtClean="0">
                <a:solidFill>
                  <a:srgbClr val="FF0000"/>
                </a:solidFill>
                <a:latin typeface="Constantia" pitchFamily="18" charset="0"/>
              </a:rPr>
              <a:t>RF</a:t>
            </a:r>
            <a:r>
              <a:rPr lang="en-GB" sz="2100" b="1" dirty="0" smtClean="0">
                <a:solidFill>
                  <a:srgbClr val="FF0000"/>
                </a:solidFill>
                <a:latin typeface="Constantia" pitchFamily="18" charset="0"/>
              </a:rPr>
              <a:t>/</a:t>
            </a:r>
            <a:r>
              <a:rPr lang="en-GB" sz="2100" b="1" i="1" dirty="0" smtClean="0">
                <a:solidFill>
                  <a:srgbClr val="FF0000"/>
                </a:solidFill>
                <a:latin typeface="Constantia" pitchFamily="18" charset="0"/>
              </a:rPr>
              <a:t>n</a:t>
            </a:r>
            <a:endParaRPr lang="en-GB" sz="2100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582271" y="4745715"/>
            <a:ext cx="9457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b="1" i="1" dirty="0" err="1" smtClean="0">
                <a:solidFill>
                  <a:srgbClr val="0000FF"/>
                </a:solidFill>
                <a:latin typeface="Constantia" pitchFamily="18" charset="0"/>
              </a:rPr>
              <a:t>f</a:t>
            </a:r>
            <a:r>
              <a:rPr lang="en-GB" sz="2100" b="1" baseline="-25000" dirty="0" err="1" smtClean="0">
                <a:solidFill>
                  <a:srgbClr val="0000FF"/>
                </a:solidFill>
                <a:latin typeface="Constantia" pitchFamily="18" charset="0"/>
              </a:rPr>
              <a:t>RF</a:t>
            </a:r>
            <a:r>
              <a:rPr lang="en-GB" sz="2100" b="1" dirty="0" smtClean="0">
                <a:solidFill>
                  <a:srgbClr val="0000FF"/>
                </a:solidFill>
                <a:latin typeface="Constantia" pitchFamily="18" charset="0"/>
              </a:rPr>
              <a:t>/</a:t>
            </a:r>
            <a:r>
              <a:rPr lang="en-GB" sz="2100" b="1" i="1" dirty="0" smtClean="0">
                <a:solidFill>
                  <a:srgbClr val="0000FF"/>
                </a:solidFill>
                <a:latin typeface="Constantia" pitchFamily="18" charset="0"/>
              </a:rPr>
              <a:t>n</a:t>
            </a:r>
            <a:endParaRPr lang="en-GB" sz="2100" b="1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sp>
        <p:nvSpPr>
          <p:cNvPr id="61" name="Text Box 76"/>
          <p:cNvSpPr txBox="1">
            <a:spLocks noChangeArrowheads="1"/>
          </p:cNvSpPr>
          <p:nvPr/>
        </p:nvSpPr>
        <p:spPr bwMode="auto">
          <a:xfrm>
            <a:off x="3388081" y="2921412"/>
            <a:ext cx="15474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dirty="0" smtClean="0">
                <a:latin typeface="Constantia" panose="02030602050306030303" pitchFamily="18" charset="0"/>
              </a:rPr>
              <a:t>Adder with Mod(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x</a:t>
            </a:r>
            <a:r>
              <a:rPr lang="en-US" altLang="en-US" b="1" dirty="0" err="1" smtClean="0">
                <a:latin typeface="Constantia" panose="02030602050306030303" pitchFamily="18" charset="0"/>
              </a:rPr>
              <a:t>,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n</a:t>
            </a:r>
            <a:r>
              <a:rPr lang="en-US" altLang="en-US" b="1" dirty="0" smtClean="0">
                <a:latin typeface="Constantia" panose="02030602050306030303" pitchFamily="18" charset="0"/>
              </a:rPr>
              <a:t>)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73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96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Fundamental periodicity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42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800" y="3498514"/>
            <a:ext cx="3097404" cy="3088800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62120" y="707574"/>
            <a:ext cx="794213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Storage ring circumference 240 m,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499.6 MHz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Circumference ratio of Booster and storage ring: </a:t>
            </a:r>
            <a:r>
              <a:rPr lang="en-GB" sz="21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2/5</a:t>
            </a:r>
            <a:endParaRPr lang="en-US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BESSY II booster and storage ring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4" name="Rectangle 31"/>
          <p:cNvSpPr>
            <a:spLocks noChangeArrowheads="1"/>
          </p:cNvSpPr>
          <p:nvPr/>
        </p:nvSpPr>
        <p:spPr bwMode="auto">
          <a:xfrm>
            <a:off x="4482978" y="1793639"/>
            <a:ext cx="705617" cy="147033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5" name="Text Box 32"/>
          <p:cNvSpPr txBox="1">
            <a:spLocks noChangeArrowheads="1"/>
          </p:cNvSpPr>
          <p:nvPr/>
        </p:nvSpPr>
        <p:spPr bwMode="auto">
          <a:xfrm>
            <a:off x="4254824" y="2891515"/>
            <a:ext cx="9945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GB" altLang="en-US" b="1" dirty="0" smtClean="0">
                <a:latin typeface="Constantia" panose="02030602050306030303" pitchFamily="18" charset="0"/>
              </a:rPr>
              <a:t>1/50</a:t>
            </a:r>
            <a:endParaRPr lang="en-US" altLang="en-US" b="1" dirty="0">
              <a:latin typeface="Constantia" panose="02030602050306030303" pitchFamily="18" charset="0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563321" y="5108634"/>
            <a:ext cx="403225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Everything repeats with periodicity of</a:t>
            </a:r>
          </a:p>
          <a:p>
            <a:pPr marL="819150" lvl="1" indent="-36195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5 turns in booster</a:t>
            </a:r>
          </a:p>
          <a:p>
            <a:pPr marL="819150" lvl="1" indent="-36195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 turns in storage ring</a:t>
            </a:r>
          </a:p>
          <a:p>
            <a:pPr marL="819150" lvl="1" indent="-36195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2797" y="5859033"/>
            <a:ext cx="19414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latin typeface="Constantia" panose="02030602050306030303" pitchFamily="18" charset="0"/>
              </a:rPr>
              <a:t>Each </a:t>
            </a:r>
            <a:r>
              <a:rPr lang="en-GB" sz="1400" b="1" dirty="0" err="1" smtClean="0">
                <a:solidFill>
                  <a:srgbClr val="7A7A7A"/>
                </a:solidFill>
                <a:latin typeface="Constantia" panose="02030602050306030303" pitchFamily="18" charset="0"/>
              </a:rPr>
              <a:t>gray</a:t>
            </a:r>
            <a:r>
              <a:rPr lang="en-GB" sz="1400" b="1" dirty="0" smtClean="0">
                <a:solidFill>
                  <a:srgbClr val="7A7A7A"/>
                </a:solidFill>
                <a:latin typeface="Constantia" panose="02030602050306030303" pitchFamily="18" charset="0"/>
              </a:rPr>
              <a:t> </a:t>
            </a:r>
            <a:r>
              <a:rPr lang="en-GB" sz="1400" b="1" dirty="0" smtClean="0">
                <a:latin typeface="Constantia" panose="02030602050306030303" pitchFamily="18" charset="0"/>
              </a:rPr>
              <a:t>                      point represents        4 RF buckets</a:t>
            </a:r>
            <a:endParaRPr lang="en-US" sz="1400" b="1" dirty="0">
              <a:latin typeface="Constantia" panose="02030602050306030303" pitchFamily="18" charset="0"/>
            </a:endParaRPr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4254824" y="2325581"/>
            <a:ext cx="9937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GB" altLang="en-US" b="1" dirty="0" smtClean="0">
                <a:latin typeface="Constantia" panose="02030602050306030303" pitchFamily="18" charset="0"/>
              </a:rPr>
              <a:t>1/25</a:t>
            </a:r>
            <a:endParaRPr lang="en-US" altLang="en-US" b="1" dirty="0">
              <a:latin typeface="Constantia" panose="02030602050306030303" pitchFamily="18" charset="0"/>
            </a:endParaRP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4254824" y="1756651"/>
            <a:ext cx="9937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GB" altLang="en-US" b="1" dirty="0" smtClean="0">
                <a:latin typeface="Constantia" panose="02030602050306030303" pitchFamily="18" charset="0"/>
              </a:rPr>
              <a:t>1/10</a:t>
            </a:r>
            <a:endParaRPr lang="en-US" altLang="en-US" b="1" dirty="0">
              <a:latin typeface="Constantia" panose="02030602050306030303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63321" y="2309974"/>
            <a:ext cx="3613974" cy="2553889"/>
            <a:chOff x="-69030" y="2716352"/>
            <a:chExt cx="3613974" cy="255388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9030" y="2716352"/>
              <a:ext cx="3613974" cy="255388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56873" y="4658575"/>
              <a:ext cx="1080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240 m</a:t>
              </a:r>
              <a:endParaRPr lang="en-US" b="1" dirty="0">
                <a:latin typeface="Constantia" panose="02030602050306030303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45503" y="3340859"/>
              <a:ext cx="1080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96 m</a:t>
              </a:r>
              <a:endParaRPr lang="en-US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33" name="Line 19"/>
          <p:cNvSpPr>
            <a:spLocks noChangeShapeType="1"/>
          </p:cNvSpPr>
          <p:nvPr/>
        </p:nvSpPr>
        <p:spPr bwMode="auto">
          <a:xfrm>
            <a:off x="4108694" y="2142833"/>
            <a:ext cx="37219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312411" y="1941317"/>
            <a:ext cx="27659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GB" altLang="en-US" sz="1600" b="1" dirty="0" smtClean="0">
                <a:latin typeface="Constantia" panose="02030602050306030303" pitchFamily="18" charset="0"/>
              </a:rPr>
              <a:t>Master: </a:t>
            </a:r>
            <a:r>
              <a:rPr lang="en-GB" altLang="en-US" sz="1600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RF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= 500 MHz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sp>
        <p:nvSpPr>
          <p:cNvPr id="35" name="Line 19"/>
          <p:cNvSpPr>
            <a:spLocks noChangeShapeType="1"/>
          </p:cNvSpPr>
          <p:nvPr/>
        </p:nvSpPr>
        <p:spPr bwMode="auto">
          <a:xfrm>
            <a:off x="5188596" y="1953564"/>
            <a:ext cx="556236" cy="16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5714644" y="1774235"/>
            <a:ext cx="25744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3.125 MHz, </a:t>
            </a:r>
            <a:r>
              <a:rPr lang="en-GB" altLang="en-US" sz="1600" b="1" i="1" dirty="0" err="1" smtClean="0">
                <a:solidFill>
                  <a:srgbClr val="1F497D"/>
                </a:solidFill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solidFill>
                  <a:srgbClr val="1F497D"/>
                </a:solidFill>
                <a:latin typeface="Constantia" panose="02030602050306030303" pitchFamily="18" charset="0"/>
              </a:rPr>
              <a:t>rev</a:t>
            </a:r>
            <a:r>
              <a:rPr lang="en-GB" alt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 booster</a:t>
            </a:r>
            <a:endParaRPr lang="en-US" altLang="en-US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5188596" y="2513345"/>
            <a:ext cx="556236" cy="16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>
            <a:off x="5187962" y="3078616"/>
            <a:ext cx="556236" cy="16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1" name="Text Box 32"/>
          <p:cNvSpPr txBox="1">
            <a:spLocks noChangeArrowheads="1"/>
          </p:cNvSpPr>
          <p:nvPr/>
        </p:nvSpPr>
        <p:spPr bwMode="auto">
          <a:xfrm>
            <a:off x="5714010" y="2315994"/>
            <a:ext cx="270902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1.25 MHz, </a:t>
            </a:r>
            <a:r>
              <a:rPr lang="en-GB" altLang="en-US" sz="1600" b="1" i="1" dirty="0" err="1" smtClean="0">
                <a:solidFill>
                  <a:srgbClr val="1F497D"/>
                </a:solidFill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solidFill>
                  <a:srgbClr val="1F497D"/>
                </a:solidFill>
                <a:latin typeface="Constantia" panose="02030602050306030303" pitchFamily="18" charset="0"/>
              </a:rPr>
              <a:t>rev</a:t>
            </a:r>
            <a:r>
              <a:rPr lang="en-GB" alt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 storage ring</a:t>
            </a:r>
            <a:endParaRPr lang="en-US" altLang="en-US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42" name="Text Box 32"/>
          <p:cNvSpPr txBox="1">
            <a:spLocks noChangeArrowheads="1"/>
          </p:cNvSpPr>
          <p:nvPr/>
        </p:nvSpPr>
        <p:spPr bwMode="auto">
          <a:xfrm>
            <a:off x="5701113" y="2889093"/>
            <a:ext cx="270902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0.625 MHz, periodicity</a:t>
            </a:r>
            <a:endParaRPr lang="en-US" altLang="en-US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43" name="Text Box 32"/>
          <p:cNvSpPr txBox="1">
            <a:spLocks noChangeArrowheads="1"/>
          </p:cNvSpPr>
          <p:nvPr/>
        </p:nvSpPr>
        <p:spPr bwMode="auto">
          <a:xfrm>
            <a:off x="3921748" y="1485309"/>
            <a:ext cx="175493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Sync. divider</a:t>
            </a:r>
            <a:endParaRPr lang="en-US" altLang="en-US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3372392" y="1761983"/>
            <a:ext cx="778758" cy="745883"/>
            <a:chOff x="3541837" y="2002833"/>
            <a:chExt cx="778758" cy="745883"/>
          </a:xfrm>
        </p:grpSpPr>
        <p:sp>
          <p:nvSpPr>
            <p:cNvPr id="47" name="Text Box 32"/>
            <p:cNvSpPr txBox="1">
              <a:spLocks noChangeArrowheads="1"/>
            </p:cNvSpPr>
            <p:nvPr/>
          </p:nvSpPr>
          <p:spPr bwMode="auto">
            <a:xfrm>
              <a:off x="3806974" y="2379384"/>
              <a:ext cx="51362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GB" altLang="en-US" b="1" dirty="0" smtClean="0">
                  <a:latin typeface="Constantia" panose="02030602050306030303" pitchFamily="18" charset="0"/>
                </a:rPr>
                <a:t>1</a:t>
              </a:r>
              <a:endParaRPr lang="en-US" altLang="en-US" b="1" dirty="0">
                <a:latin typeface="Constantia" panose="02030602050306030303" pitchFamily="18" charset="0"/>
              </a:endParaRPr>
            </a:p>
          </p:txBody>
        </p:sp>
        <p:sp>
          <p:nvSpPr>
            <p:cNvPr id="44" name="Rectangle 31"/>
            <p:cNvSpPr>
              <a:spLocks noChangeArrowheads="1"/>
            </p:cNvSpPr>
            <p:nvPr/>
          </p:nvSpPr>
          <p:spPr bwMode="auto">
            <a:xfrm>
              <a:off x="3578408" y="2036475"/>
              <a:ext cx="705617" cy="69373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 flipV="1">
              <a:off x="3578408" y="2046986"/>
              <a:ext cx="697638" cy="68560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 Box 32"/>
            <p:cNvSpPr txBox="1">
              <a:spLocks noChangeArrowheads="1"/>
            </p:cNvSpPr>
            <p:nvPr/>
          </p:nvSpPr>
          <p:spPr bwMode="auto">
            <a:xfrm>
              <a:off x="3541837" y="2002833"/>
              <a:ext cx="4696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altLang="en-US" b="1" dirty="0" smtClean="0">
                  <a:latin typeface="Constantia" panose="02030602050306030303" pitchFamily="18" charset="0"/>
                </a:rPr>
                <a:t>16</a:t>
              </a:r>
              <a:endParaRPr lang="en-US" altLang="en-US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3036772" y="2117629"/>
            <a:ext cx="37219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61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62120" y="838200"/>
            <a:ext cx="794213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Storage ring circumference 288 m,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499.6 MHz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Circumference ratio of Booster and storage ring: </a:t>
            </a:r>
            <a:r>
              <a:rPr lang="en-GB" sz="21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15/16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SLS booster and storage ring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76" y="1992634"/>
            <a:ext cx="7020373" cy="2687525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9749" y="5430097"/>
            <a:ext cx="80645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Fundamental periodicity (super-period)</a:t>
            </a:r>
          </a:p>
          <a:p>
            <a:pPr marL="360363" lvl="1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16 turns of booster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corresponding to 15 turns in storage ring </a:t>
            </a:r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469656" y="2676086"/>
            <a:ext cx="125587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r"/>
            <a:r>
              <a:rPr lang="en-GB" altLang="en-US" sz="1600" b="1" dirty="0" smtClean="0">
                <a:latin typeface="Constantia" panose="02030602050306030303" pitchFamily="18" charset="0"/>
              </a:rPr>
              <a:t>500 MHz master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43600" y="2216186"/>
            <a:ext cx="1057275" cy="292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962650" y="2676086"/>
            <a:ext cx="2048099" cy="292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962650" y="3589314"/>
            <a:ext cx="1057275" cy="292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81700" y="4049214"/>
            <a:ext cx="2048099" cy="292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>
            <a:off x="6172199" y="2347791"/>
            <a:ext cx="2149720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GB" altLang="en-US" sz="1600" b="1" dirty="0" smtClean="0">
                <a:latin typeface="Constantia" panose="02030602050306030303" pitchFamily="18" charset="0"/>
              </a:rPr>
              <a:t>Booster </a:t>
            </a:r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rev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6172199" y="2802700"/>
            <a:ext cx="2468564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GB" altLang="en-US" sz="1600" b="1" dirty="0" smtClean="0">
                <a:latin typeface="Constantia" panose="02030602050306030303" pitchFamily="18" charset="0"/>
              </a:rPr>
              <a:t>Booster super-period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6172199" y="3756219"/>
            <a:ext cx="2149720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GB" altLang="en-US" sz="1600" b="1" dirty="0" smtClean="0">
                <a:latin typeface="Constantia" panose="02030602050306030303" pitchFamily="18" charset="0"/>
              </a:rPr>
              <a:t>Storage ring </a:t>
            </a:r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rev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15" name="Text Box 32"/>
          <p:cNvSpPr txBox="1">
            <a:spLocks noChangeArrowheads="1"/>
          </p:cNvSpPr>
          <p:nvPr/>
        </p:nvSpPr>
        <p:spPr bwMode="auto">
          <a:xfrm>
            <a:off x="6172199" y="4211128"/>
            <a:ext cx="2468564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GB" altLang="en-US" sz="1600" b="1" dirty="0" smtClean="0">
                <a:latin typeface="Constantia" panose="02030602050306030303" pitchFamily="18" charset="0"/>
              </a:rPr>
              <a:t>Storage ring               super-period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7467797" y="2016439"/>
            <a:ext cx="2611464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algn="r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K. </a:t>
            </a:r>
            <a:r>
              <a:rPr lang="en-GB" sz="1600" b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Babak</a:t>
            </a:r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, C. Gough</a:t>
            </a:r>
          </a:p>
        </p:txBody>
      </p:sp>
    </p:spTree>
    <p:extLst>
      <p:ext uri="{BB962C8B-B14F-4D97-AF65-F5344CB8AC3E}">
        <p14:creationId xmlns:p14="http://schemas.microsoft.com/office/powerpoint/2010/main" val="97969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Fundamental periodicity for transfer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662357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Two accelerators with revolution periods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rev,1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rev,2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transfer may take place at every period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</a:t>
            </a:r>
            <a:r>
              <a:rPr lang="en-GB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GB" sz="20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rev,1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or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GB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GB" sz="20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rev,2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This periodicity is, depending on the accelerator and laboratory, called </a:t>
            </a: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super-period</a:t>
            </a: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common</a:t>
            </a: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or </a:t>
            </a: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fiducial period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case of </a:t>
            </a: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integer ratio </a:t>
            </a: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revolution frequencies, beam can be transferred once every turn of the larger accelerator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02326" y="1230928"/>
            <a:ext cx="7315200" cy="5978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64" y="1314146"/>
            <a:ext cx="7069016" cy="436463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301142"/>
              </p:ext>
            </p:extLst>
          </p:nvPr>
        </p:nvGraphicFramePr>
        <p:xfrm>
          <a:off x="539750" y="3975315"/>
          <a:ext cx="8064500" cy="2682240"/>
        </p:xfrm>
        <a:graphic>
          <a:graphicData uri="http://schemas.openxmlformats.org/drawingml/2006/table">
            <a:tbl>
              <a:tblPr firstRow="1" bandRow="1"/>
              <a:tblGrid>
                <a:gridCol w="1570404"/>
                <a:gridCol w="1283677"/>
                <a:gridCol w="870438"/>
                <a:gridCol w="4339981"/>
              </a:tblGrid>
              <a:tr h="0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Sending</a:t>
                      </a:r>
                      <a:endParaRPr lang="en-US" sz="16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Receivin</a:t>
                      </a: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g</a:t>
                      </a:r>
                      <a:endParaRPr lang="en-US" sz="16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Ratio</a:t>
                      </a:r>
                      <a:endParaRPr lang="en-US" sz="16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Remark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07576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BESSY booster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BESSY SR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2/5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Fixed frequency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87929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SLS booster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SLS SR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15/16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Fixed frequency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7057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J-PARC RCS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J-PARC MR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2/9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Profit from ratio fo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r bucket selection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267057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PS booster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1/4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6705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SPS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1/11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26705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AD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3/1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Particle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type and energy change at transfer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6705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SPS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LHC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7/27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c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as low 1.6 kHz</a:t>
                      </a:r>
                      <a:endParaRPr lang="en-US" sz="1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71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90575" y="714375"/>
            <a:ext cx="78136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to generate beam synchronous triggers?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Chains of counters to re-synchronize timings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Synchronous triggers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721485" y="3054258"/>
            <a:ext cx="1677621" cy="981075"/>
            <a:chOff x="3738562" y="3705225"/>
            <a:chExt cx="1677621" cy="981075"/>
          </a:xfrm>
        </p:grpSpPr>
        <p:sp>
          <p:nvSpPr>
            <p:cNvPr id="4" name="Rectangle 3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>
            <a:off x="1335722" y="3197132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335722" y="3889282"/>
            <a:ext cx="38576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30" y="3468821"/>
            <a:ext cx="1119369" cy="824694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V="1">
            <a:off x="1334474" y="2694016"/>
            <a:ext cx="2495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3977005" y="2703418"/>
            <a:ext cx="1677621" cy="981075"/>
            <a:chOff x="3738562" y="3705225"/>
            <a:chExt cx="1677621" cy="981075"/>
          </a:xfrm>
        </p:grpSpPr>
        <p:sp>
          <p:nvSpPr>
            <p:cNvPr id="30" name="Rectangle 29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flipV="1">
            <a:off x="3399106" y="3546062"/>
            <a:ext cx="5778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713097" y="1937619"/>
            <a:ext cx="1249681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Super-period marker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606482" y="2844294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605234" y="2341178"/>
            <a:ext cx="0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2980393" y="1793301"/>
            <a:ext cx="1249681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Booster </a:t>
            </a:r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marker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245270" y="2348742"/>
            <a:ext cx="1677621" cy="981075"/>
            <a:chOff x="3738562" y="3705225"/>
            <a:chExt cx="1677621" cy="981075"/>
          </a:xfrm>
        </p:grpSpPr>
        <p:sp>
          <p:nvSpPr>
            <p:cNvPr id="41" name="Rectangle 40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45" name="Straight Arrow Connector 44"/>
          <p:cNvCxnSpPr/>
          <p:nvPr/>
        </p:nvCxnSpPr>
        <p:spPr>
          <a:xfrm flipV="1">
            <a:off x="5667371" y="3191386"/>
            <a:ext cx="5778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874747" y="2489618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873499" y="1986502"/>
            <a:ext cx="0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32"/>
          <p:cNvSpPr txBox="1">
            <a:spLocks noChangeArrowheads="1"/>
          </p:cNvSpPr>
          <p:nvPr/>
        </p:nvSpPr>
        <p:spPr bwMode="auto">
          <a:xfrm>
            <a:off x="5248658" y="1697705"/>
            <a:ext cx="1249681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RF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clocks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7922891" y="2841118"/>
            <a:ext cx="5778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790575" y="4840101"/>
            <a:ext cx="78501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Each step re-synchronizes with respect counter clock</a:t>
            </a: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‘Start engine button’ synchronous to nothing</a:t>
            </a: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Complete system of two accelerators periodic with timing #1</a:t>
            </a: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Timing #2 marks, e.g., a delay in number of turns</a:t>
            </a: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Timing #3 counts </a:t>
            </a:r>
            <a:r>
              <a:rPr lang="en-US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US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clocks to fine adjust, e.g., bucket number</a:t>
            </a: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1" name="Text Box 32"/>
          <p:cNvSpPr txBox="1">
            <a:spLocks noChangeArrowheads="1"/>
          </p:cNvSpPr>
          <p:nvPr/>
        </p:nvSpPr>
        <p:spPr bwMode="auto">
          <a:xfrm>
            <a:off x="3399105" y="3518337"/>
            <a:ext cx="449172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#1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52" name="Text Box 32"/>
          <p:cNvSpPr txBox="1">
            <a:spLocks noChangeArrowheads="1"/>
          </p:cNvSpPr>
          <p:nvPr/>
        </p:nvSpPr>
        <p:spPr bwMode="auto">
          <a:xfrm>
            <a:off x="5654626" y="3176940"/>
            <a:ext cx="449172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#2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53" name="Text Box 32"/>
          <p:cNvSpPr txBox="1">
            <a:spLocks noChangeArrowheads="1"/>
          </p:cNvSpPr>
          <p:nvPr/>
        </p:nvSpPr>
        <p:spPr bwMode="auto">
          <a:xfrm>
            <a:off x="7987254" y="2812876"/>
            <a:ext cx="449172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#3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Synchronous trigger trees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810385" y="1933483"/>
            <a:ext cx="1677621" cy="981075"/>
            <a:chOff x="3738562" y="3705225"/>
            <a:chExt cx="1677621" cy="981075"/>
          </a:xfrm>
        </p:grpSpPr>
        <p:sp>
          <p:nvSpPr>
            <p:cNvPr id="4" name="Rectangle 3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>
            <a:off x="1424622" y="2076357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424622" y="2768507"/>
            <a:ext cx="38576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30" y="2348046"/>
            <a:ext cx="1119369" cy="824694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V="1">
            <a:off x="1423374" y="1573241"/>
            <a:ext cx="2495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5012964" y="1582643"/>
            <a:ext cx="1677621" cy="981075"/>
            <a:chOff x="3738562" y="3705225"/>
            <a:chExt cx="1677621" cy="981075"/>
          </a:xfrm>
        </p:grpSpPr>
        <p:sp>
          <p:nvSpPr>
            <p:cNvPr id="30" name="Rectangle 29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34" name="Straight Arrow Connector 33"/>
          <p:cNvCxnSpPr>
            <a:endCxn id="32" idx="1"/>
          </p:cNvCxnSpPr>
          <p:nvPr/>
        </p:nvCxnSpPr>
        <p:spPr>
          <a:xfrm flipV="1">
            <a:off x="3488006" y="2420844"/>
            <a:ext cx="1526796" cy="444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801997" y="816844"/>
            <a:ext cx="1249681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Super-period marker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642441" y="1723519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4641193" y="1220403"/>
            <a:ext cx="0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4016352" y="672526"/>
            <a:ext cx="1249681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Booster </a:t>
            </a:r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marker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51" name="Text Box 32"/>
          <p:cNvSpPr txBox="1">
            <a:spLocks noChangeArrowheads="1"/>
          </p:cNvSpPr>
          <p:nvPr/>
        </p:nvSpPr>
        <p:spPr bwMode="auto">
          <a:xfrm>
            <a:off x="3440180" y="2108692"/>
            <a:ext cx="449172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#1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012964" y="3786156"/>
            <a:ext cx="1677621" cy="981075"/>
            <a:chOff x="3738562" y="3705225"/>
            <a:chExt cx="1677621" cy="981075"/>
          </a:xfrm>
        </p:grpSpPr>
        <p:sp>
          <p:nvSpPr>
            <p:cNvPr id="55" name="Rectangle 54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59" name="Straight Arrow Connector 58"/>
          <p:cNvCxnSpPr/>
          <p:nvPr/>
        </p:nvCxnSpPr>
        <p:spPr>
          <a:xfrm>
            <a:off x="4642441" y="3927032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4641193" y="3423916"/>
            <a:ext cx="0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32"/>
          <p:cNvSpPr txBox="1">
            <a:spLocks noChangeArrowheads="1"/>
          </p:cNvSpPr>
          <p:nvPr/>
        </p:nvSpPr>
        <p:spPr bwMode="auto">
          <a:xfrm>
            <a:off x="3889352" y="2876039"/>
            <a:ext cx="1482748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Storage ring </a:t>
            </a:r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marker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62" name="Text Box 32"/>
          <p:cNvSpPr txBox="1">
            <a:spLocks noChangeArrowheads="1"/>
          </p:cNvSpPr>
          <p:nvPr/>
        </p:nvSpPr>
        <p:spPr bwMode="auto">
          <a:xfrm>
            <a:off x="6641517" y="1750819"/>
            <a:ext cx="449172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#2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866002" y="4617593"/>
            <a:ext cx="11289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 flipV="1">
            <a:off x="3866002" y="2410874"/>
            <a:ext cx="0" cy="2223238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690585" y="2073181"/>
            <a:ext cx="43411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6690585" y="4295681"/>
            <a:ext cx="43411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 Box 32"/>
          <p:cNvSpPr txBox="1">
            <a:spLocks noChangeArrowheads="1"/>
          </p:cNvSpPr>
          <p:nvPr/>
        </p:nvSpPr>
        <p:spPr bwMode="auto">
          <a:xfrm>
            <a:off x="7124400" y="1775971"/>
            <a:ext cx="1249681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RF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clock counter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71" name="Text Box 32"/>
          <p:cNvSpPr txBox="1">
            <a:spLocks noChangeArrowheads="1"/>
          </p:cNvSpPr>
          <p:nvPr/>
        </p:nvSpPr>
        <p:spPr bwMode="auto">
          <a:xfrm>
            <a:off x="7123343" y="4003354"/>
            <a:ext cx="1249681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RF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clock counter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7748183" y="2362806"/>
            <a:ext cx="0" cy="389034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7748183" y="4578364"/>
            <a:ext cx="0" cy="389034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32"/>
          <p:cNvSpPr txBox="1">
            <a:spLocks noChangeArrowheads="1"/>
          </p:cNvSpPr>
          <p:nvPr/>
        </p:nvSpPr>
        <p:spPr bwMode="auto">
          <a:xfrm>
            <a:off x="7123342" y="2664724"/>
            <a:ext cx="1249681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Booster ejection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76" name="Text Box 32"/>
          <p:cNvSpPr txBox="1">
            <a:spLocks noChangeArrowheads="1"/>
          </p:cNvSpPr>
          <p:nvPr/>
        </p:nvSpPr>
        <p:spPr bwMode="auto">
          <a:xfrm>
            <a:off x="6962776" y="4889981"/>
            <a:ext cx="1571624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Storage ring injection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77" name="Text Box 32"/>
          <p:cNvSpPr txBox="1">
            <a:spLocks noChangeArrowheads="1"/>
          </p:cNvSpPr>
          <p:nvPr/>
        </p:nvSpPr>
        <p:spPr bwMode="auto">
          <a:xfrm>
            <a:off x="6640989" y="3945760"/>
            <a:ext cx="449172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#3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78" name="Rectangle 7"/>
          <p:cNvSpPr>
            <a:spLocks noChangeArrowheads="1"/>
          </p:cNvSpPr>
          <p:nvPr/>
        </p:nvSpPr>
        <p:spPr bwMode="auto">
          <a:xfrm>
            <a:off x="550118" y="5346668"/>
            <a:ext cx="7850188" cy="83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Timing counters may use different clocks,                                       as long as the clocks are derived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the same source</a:t>
            </a: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Reproducible delay between clock #2 and #3</a:t>
            </a: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Tree structures of timings</a:t>
            </a: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endParaRPr lang="en-US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6276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Simplification for most electron accelerators: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Leptons are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practically at speed of light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Synchrotron radiation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damping forces bunches into buckets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synchronous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timing triggers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can be derived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by counting RF master clock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(or its sub-multiples)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Everything is predictable from the beginning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Circular electron/lepton accelerators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63" y="2936778"/>
            <a:ext cx="3429000" cy="1809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62797" y="4583668"/>
            <a:ext cx="19414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latin typeface="Constantia" panose="02030602050306030303" pitchFamily="18" charset="0"/>
              </a:rPr>
              <a:t>Each </a:t>
            </a:r>
            <a:r>
              <a:rPr lang="en-GB" sz="1400" b="1" dirty="0" err="1" smtClean="0">
                <a:solidFill>
                  <a:srgbClr val="7A7A7A"/>
                </a:solidFill>
                <a:latin typeface="Constantia" panose="02030602050306030303" pitchFamily="18" charset="0"/>
              </a:rPr>
              <a:t>gray</a:t>
            </a:r>
            <a:r>
              <a:rPr lang="en-GB" sz="1400" b="1" dirty="0" smtClean="0">
                <a:solidFill>
                  <a:srgbClr val="7A7A7A"/>
                </a:solidFill>
                <a:latin typeface="Constantia" panose="02030602050306030303" pitchFamily="18" charset="0"/>
              </a:rPr>
              <a:t> </a:t>
            </a:r>
            <a:r>
              <a:rPr lang="en-GB" sz="1400" b="1" dirty="0" smtClean="0">
                <a:latin typeface="Constantia" panose="02030602050306030303" pitchFamily="18" charset="0"/>
              </a:rPr>
              <a:t>                      point represents        5 RF buckets</a:t>
            </a:r>
            <a:endParaRPr lang="en-US" sz="1400" b="1" dirty="0">
              <a:latin typeface="Constantia" panose="02030602050306030303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344993" y="4501034"/>
            <a:ext cx="4310901" cy="1202165"/>
            <a:chOff x="2344993" y="4501034"/>
            <a:chExt cx="4310901" cy="1202165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3023419" y="4715196"/>
              <a:ext cx="300247" cy="400664"/>
            </a:xfrm>
            <a:prstGeom prst="straightConnector1">
              <a:avLst/>
            </a:prstGeom>
            <a:ln w="254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2344993" y="5056868"/>
              <a:ext cx="10118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C0504D"/>
                  </a:solidFill>
                  <a:latin typeface="Constantia" panose="02030602050306030303" pitchFamily="18" charset="0"/>
                </a:rPr>
                <a:t>Kicker</a:t>
              </a:r>
            </a:p>
            <a:p>
              <a:r>
                <a:rPr lang="en-GB" b="1" dirty="0" smtClean="0">
                  <a:solidFill>
                    <a:srgbClr val="C0504D"/>
                  </a:solidFill>
                  <a:latin typeface="Constantia" panose="02030602050306030303" pitchFamily="18" charset="0"/>
                </a:rPr>
                <a:t>magnet</a:t>
              </a:r>
              <a:endParaRPr lang="en-US" b="1" dirty="0">
                <a:solidFill>
                  <a:srgbClr val="C0504D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5644079" y="4501034"/>
              <a:ext cx="284773" cy="414494"/>
            </a:xfrm>
            <a:prstGeom prst="straightConnector1">
              <a:avLst/>
            </a:prstGeom>
            <a:ln w="254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644079" y="4874055"/>
              <a:ext cx="10118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C0504D"/>
                  </a:solidFill>
                  <a:latin typeface="Constantia" panose="02030602050306030303" pitchFamily="18" charset="0"/>
                </a:rPr>
                <a:t>Kicker</a:t>
              </a:r>
            </a:p>
            <a:p>
              <a:r>
                <a:rPr lang="en-GB" b="1" dirty="0" smtClean="0">
                  <a:solidFill>
                    <a:srgbClr val="C0504D"/>
                  </a:solidFill>
                  <a:latin typeface="Constantia" panose="02030602050306030303" pitchFamily="18" charset="0"/>
                </a:rPr>
                <a:t>magnet</a:t>
              </a:r>
              <a:endParaRPr lang="en-US" b="1" dirty="0">
                <a:solidFill>
                  <a:srgbClr val="C0504D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4215670" y="4666808"/>
              <a:ext cx="284773" cy="41449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4714875" y="4590608"/>
              <a:ext cx="349828" cy="49069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857433" y="4997875"/>
              <a:ext cx="1470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Constantia" panose="02030602050306030303" pitchFamily="18" charset="0"/>
                </a:rPr>
                <a:t>Diagnostics</a:t>
              </a:r>
              <a:endParaRPr lang="en-US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39750" y="5874299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4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Let’s get frequencies moving</a:t>
            </a:r>
          </a:p>
        </p:txBody>
      </p:sp>
    </p:spTree>
    <p:extLst>
      <p:ext uri="{BB962C8B-B14F-4D97-AF65-F5344CB8AC3E}">
        <p14:creationId xmlns:p14="http://schemas.microsoft.com/office/powerpoint/2010/main" val="407624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4800" b="1" dirty="0" smtClean="0">
                <a:solidFill>
                  <a:srgbClr val="1F497D"/>
                </a:solidFill>
                <a:latin typeface="Constantia" pitchFamily="18" charset="0"/>
              </a:rPr>
              <a:t>Transfer between hadron accelerators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27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Circular hadron accelerators: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master clock sweeps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Need again synchronous timings with respect to beam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Kicker magnets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instrumentation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manipulations require bunches in certain buckets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Beating pattern due to multiple RF harmonics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plits behaviour for different buckets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Bucket numbering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Need to know longitudinal beam position for transfer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Where (in phase/in time) is the beam?</a:t>
            </a:r>
          </a:p>
          <a:p>
            <a:pPr marL="457200" indent="-457200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32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Do not measure!</a:t>
            </a:r>
          </a:p>
          <a:p>
            <a:pPr marL="457200" indent="-457200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4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Know!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Synchronous triggers and bucket counting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60650" y="5026025"/>
            <a:ext cx="3822700" cy="755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352800" y="5781675"/>
            <a:ext cx="2679700" cy="850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4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241" name="Text Box 73"/>
          <p:cNvSpPr txBox="1">
            <a:spLocks noChangeArrowheads="1"/>
          </p:cNvSpPr>
          <p:nvPr/>
        </p:nvSpPr>
        <p:spPr bwMode="auto">
          <a:xfrm>
            <a:off x="458179" y="2668193"/>
            <a:ext cx="921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i="1" dirty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smtClean="0">
                <a:latin typeface="Constantia" panose="02030602050306030303" pitchFamily="18" charset="0"/>
              </a:rPr>
              <a:t>in</a:t>
            </a:r>
            <a:r>
              <a:rPr lang="en-US" altLang="en-US" b="1" dirty="0" smtClean="0">
                <a:latin typeface="Constantia" panose="02030602050306030303" pitchFamily="18" charset="0"/>
              </a:rPr>
              <a:t>, </a:t>
            </a:r>
            <a:r>
              <a:rPr lang="en-US" altLang="en-US" b="1" dirty="0" smtClean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 smtClean="0">
                <a:latin typeface="Constantia" panose="02030602050306030303" pitchFamily="18" charset="0"/>
              </a:rPr>
              <a:t>in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grpSp>
        <p:nvGrpSpPr>
          <p:cNvPr id="647201" name="Group 33"/>
          <p:cNvGrpSpPr>
            <a:grpSpLocks/>
          </p:cNvGrpSpPr>
          <p:nvPr/>
        </p:nvGrpSpPr>
        <p:grpSpPr bwMode="auto">
          <a:xfrm>
            <a:off x="1968094" y="2467463"/>
            <a:ext cx="844062" cy="844062"/>
            <a:chOff x="2592" y="1920"/>
            <a:chExt cx="576" cy="576"/>
          </a:xfrm>
        </p:grpSpPr>
        <p:sp>
          <p:nvSpPr>
            <p:cNvPr id="647199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647200" name="Text Box 32"/>
            <p:cNvSpPr txBox="1">
              <a:spLocks noChangeArrowheads="1"/>
            </p:cNvSpPr>
            <p:nvPr/>
          </p:nvSpPr>
          <p:spPr bwMode="auto">
            <a:xfrm>
              <a:off x="2663" y="2016"/>
              <a:ext cx="40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585" b="1" dirty="0" err="1" smtClean="0">
                  <a:latin typeface="Symbol" panose="05050102010706020507" pitchFamily="18" charset="2"/>
                </a:rPr>
                <a:t>Df</a:t>
              </a:r>
              <a:endParaRPr lang="en-US" altLang="en-US" sz="2585" b="1" dirty="0">
                <a:latin typeface="Symbol" panose="05050102010706020507" pitchFamily="18" charset="2"/>
              </a:endParaRPr>
            </a:p>
          </p:txBody>
        </p:sp>
      </p:grpSp>
      <p:sp>
        <p:nvSpPr>
          <p:cNvPr id="647205" name="Line 37"/>
          <p:cNvSpPr>
            <a:spLocks noChangeShapeType="1"/>
          </p:cNvSpPr>
          <p:nvPr/>
        </p:nvSpPr>
        <p:spPr bwMode="auto">
          <a:xfrm>
            <a:off x="1405386" y="2882600"/>
            <a:ext cx="56270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06" name="Line 38"/>
          <p:cNvSpPr>
            <a:spLocks noChangeShapeType="1"/>
          </p:cNvSpPr>
          <p:nvPr/>
        </p:nvSpPr>
        <p:spPr bwMode="auto">
          <a:xfrm flipV="1">
            <a:off x="2390125" y="3311522"/>
            <a:ext cx="0" cy="800919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Phase-locked loop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77" name="Group 33"/>
          <p:cNvGrpSpPr>
            <a:grpSpLocks/>
          </p:cNvGrpSpPr>
          <p:nvPr/>
        </p:nvGrpSpPr>
        <p:grpSpPr bwMode="auto">
          <a:xfrm>
            <a:off x="3961994" y="2420575"/>
            <a:ext cx="844062" cy="923194"/>
            <a:chOff x="2592" y="1888"/>
            <a:chExt cx="576" cy="630"/>
          </a:xfrm>
        </p:grpSpPr>
        <p:sp>
          <p:nvSpPr>
            <p:cNvPr id="78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80" name="Text Box 32"/>
            <p:cNvSpPr txBox="1">
              <a:spLocks noChangeArrowheads="1"/>
            </p:cNvSpPr>
            <p:nvPr/>
          </p:nvSpPr>
          <p:spPr bwMode="auto">
            <a:xfrm>
              <a:off x="2592" y="1888"/>
              <a:ext cx="576" cy="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b="1" dirty="0" smtClean="0">
                  <a:latin typeface="Constantia" panose="02030602050306030303" pitchFamily="18" charset="0"/>
                </a:rPr>
                <a:t>Loop filter, </a:t>
              </a:r>
              <a:r>
                <a:rPr lang="en-US" altLang="en-US" b="1" i="1" dirty="0" smtClean="0">
                  <a:latin typeface="Constantia" panose="02030602050306030303" pitchFamily="18" charset="0"/>
                </a:rPr>
                <a:t>H</a:t>
              </a:r>
              <a:r>
                <a:rPr lang="en-US" altLang="en-US" b="1" dirty="0" smtClean="0">
                  <a:latin typeface="Constantia" panose="02030602050306030303" pitchFamily="18" charset="0"/>
                </a:rPr>
                <a:t>(</a:t>
              </a:r>
              <a:r>
                <a:rPr lang="en-US" altLang="en-US" b="1" dirty="0" smtClean="0">
                  <a:latin typeface="Symbol" panose="05050102010706020507" pitchFamily="18" charset="2"/>
                </a:rPr>
                <a:t>w</a:t>
              </a:r>
              <a:r>
                <a:rPr lang="en-US" altLang="en-US" b="1" dirty="0" smtClean="0">
                  <a:latin typeface="Constantia" panose="02030602050306030303" pitchFamily="18" charset="0"/>
                </a:rPr>
                <a:t>)</a:t>
              </a:r>
              <a:endParaRPr lang="en-US" altLang="en-US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86" name="Line 37"/>
          <p:cNvSpPr>
            <a:spLocks noChangeShapeType="1"/>
          </p:cNvSpPr>
          <p:nvPr/>
        </p:nvSpPr>
        <p:spPr bwMode="auto">
          <a:xfrm>
            <a:off x="2812157" y="2882600"/>
            <a:ext cx="11476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87" name="Line 37"/>
          <p:cNvSpPr>
            <a:spLocks noChangeShapeType="1"/>
          </p:cNvSpPr>
          <p:nvPr/>
        </p:nvSpPr>
        <p:spPr bwMode="auto">
          <a:xfrm>
            <a:off x="4803857" y="2882600"/>
            <a:ext cx="69043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88" name="Group 33"/>
          <p:cNvGrpSpPr>
            <a:grpSpLocks/>
          </p:cNvGrpSpPr>
          <p:nvPr/>
        </p:nvGrpSpPr>
        <p:grpSpPr bwMode="auto">
          <a:xfrm>
            <a:off x="5498693" y="2467463"/>
            <a:ext cx="844062" cy="844063"/>
            <a:chOff x="2592" y="1920"/>
            <a:chExt cx="576" cy="576"/>
          </a:xfrm>
        </p:grpSpPr>
        <p:sp>
          <p:nvSpPr>
            <p:cNvPr id="89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0" name="Text Box 32"/>
            <p:cNvSpPr txBox="1">
              <a:spLocks noChangeArrowheads="1"/>
            </p:cNvSpPr>
            <p:nvPr/>
          </p:nvSpPr>
          <p:spPr bwMode="auto">
            <a:xfrm>
              <a:off x="2592" y="2078"/>
              <a:ext cx="57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b="1" dirty="0" smtClean="0">
                  <a:latin typeface="Constantia" panose="02030602050306030303" pitchFamily="18" charset="0"/>
                </a:rPr>
                <a:t>VCO</a:t>
              </a:r>
              <a:endParaRPr lang="en-US" altLang="en-US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92" name="Line 38"/>
          <p:cNvSpPr>
            <a:spLocks noChangeShapeType="1"/>
          </p:cNvSpPr>
          <p:nvPr/>
        </p:nvSpPr>
        <p:spPr bwMode="auto">
          <a:xfrm flipV="1">
            <a:off x="6738002" y="2878506"/>
            <a:ext cx="0" cy="1237881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93" name="Line 37"/>
          <p:cNvSpPr>
            <a:spLocks noChangeShapeType="1"/>
          </p:cNvSpPr>
          <p:nvPr/>
        </p:nvSpPr>
        <p:spPr bwMode="auto">
          <a:xfrm>
            <a:off x="6342755" y="2882600"/>
            <a:ext cx="94387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94" name="Group 92"/>
          <p:cNvGrpSpPr>
            <a:grpSpLocks/>
          </p:cNvGrpSpPr>
          <p:nvPr/>
        </p:nvGrpSpPr>
        <p:grpSpPr bwMode="auto">
          <a:xfrm>
            <a:off x="6319594" y="4265764"/>
            <a:ext cx="2321169" cy="860181"/>
            <a:chOff x="4464" y="480"/>
            <a:chExt cx="1584" cy="587"/>
          </a:xfrm>
        </p:grpSpPr>
        <p:sp>
          <p:nvSpPr>
            <p:cNvPr id="95" name="Line 87"/>
            <p:cNvSpPr>
              <a:spLocks noChangeShapeType="1"/>
            </p:cNvSpPr>
            <p:nvPr/>
          </p:nvSpPr>
          <p:spPr bwMode="auto">
            <a:xfrm>
              <a:off x="4608" y="653"/>
              <a:ext cx="3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6" name="Text Box 88"/>
            <p:cNvSpPr txBox="1">
              <a:spLocks noChangeArrowheads="1"/>
            </p:cNvSpPr>
            <p:nvPr/>
          </p:nvSpPr>
          <p:spPr bwMode="auto">
            <a:xfrm>
              <a:off x="4992" y="528"/>
              <a:ext cx="672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>
                  <a:latin typeface="Constantia" panose="02030602050306030303" pitchFamily="18" charset="0"/>
                </a:rPr>
                <a:t>RF</a:t>
              </a:r>
              <a:endParaRPr lang="en-US" altLang="en-US" sz="1846" b="1" baseline="-25000">
                <a:latin typeface="Constantia" panose="02030602050306030303" pitchFamily="18" charset="0"/>
              </a:endParaRPr>
            </a:p>
          </p:txBody>
        </p:sp>
        <p:sp>
          <p:nvSpPr>
            <p:cNvPr id="97" name="Line 89"/>
            <p:cNvSpPr>
              <a:spLocks noChangeShapeType="1"/>
            </p:cNvSpPr>
            <p:nvPr/>
          </p:nvSpPr>
          <p:spPr bwMode="auto">
            <a:xfrm>
              <a:off x="4608" y="893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8" name="Text Box 90"/>
            <p:cNvSpPr txBox="1">
              <a:spLocks noChangeArrowheads="1"/>
            </p:cNvSpPr>
            <p:nvPr/>
          </p:nvSpPr>
          <p:spPr bwMode="auto">
            <a:xfrm>
              <a:off x="4992" y="768"/>
              <a:ext cx="1056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</a:rPr>
                <a:t>Slow signal</a:t>
              </a:r>
              <a:endParaRPr lang="en-US" altLang="en-US" sz="1846" b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99" name="Rectangle 91"/>
            <p:cNvSpPr>
              <a:spLocks noChangeArrowheads="1"/>
            </p:cNvSpPr>
            <p:nvPr/>
          </p:nvSpPr>
          <p:spPr bwMode="auto">
            <a:xfrm>
              <a:off x="4464" y="480"/>
              <a:ext cx="1584" cy="587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</p:grp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539750" y="662357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Frequency re-generation and multiplication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Voltage controlled oscillator (VCO) locked in phase to input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2" name="Text Box 73"/>
          <p:cNvSpPr txBox="1">
            <a:spLocks noChangeArrowheads="1"/>
          </p:cNvSpPr>
          <p:nvPr/>
        </p:nvSpPr>
        <p:spPr bwMode="auto">
          <a:xfrm>
            <a:off x="7186817" y="2668193"/>
            <a:ext cx="10878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out</a:t>
            </a:r>
            <a:r>
              <a:rPr lang="en-US" altLang="en-US" b="1" dirty="0" smtClean="0">
                <a:latin typeface="Constantia" panose="02030602050306030303" pitchFamily="18" charset="0"/>
              </a:rPr>
              <a:t>, </a:t>
            </a:r>
            <a:r>
              <a:rPr lang="en-US" altLang="en-US" b="1" dirty="0" err="1" smtClean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out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35" name="Line 38"/>
          <p:cNvSpPr>
            <a:spLocks noChangeShapeType="1"/>
          </p:cNvSpPr>
          <p:nvPr/>
        </p:nvSpPr>
        <p:spPr bwMode="auto">
          <a:xfrm flipH="1">
            <a:off x="2390124" y="4113800"/>
            <a:ext cx="435211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36" name="Text Box 73"/>
          <p:cNvSpPr txBox="1">
            <a:spLocks noChangeArrowheads="1"/>
          </p:cNvSpPr>
          <p:nvPr/>
        </p:nvSpPr>
        <p:spPr bwMode="auto">
          <a:xfrm>
            <a:off x="2055081" y="3452202"/>
            <a:ext cx="921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dirty="0" err="1" smtClean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VCO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37" name="Text Box 73"/>
          <p:cNvSpPr txBox="1">
            <a:spLocks noChangeArrowheads="1"/>
          </p:cNvSpPr>
          <p:nvPr/>
        </p:nvSpPr>
        <p:spPr bwMode="auto">
          <a:xfrm>
            <a:off x="2363341" y="2833675"/>
            <a:ext cx="16046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dirty="0" smtClean="0">
                <a:latin typeface="Constantia" panose="02030602050306030303" pitchFamily="18" charset="0"/>
              </a:rPr>
              <a:t>~</a:t>
            </a:r>
            <a:r>
              <a:rPr lang="en-US" altLang="en-US" b="1" dirty="0" smtClean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 smtClean="0">
                <a:latin typeface="Constantia" panose="02030602050306030303" pitchFamily="18" charset="0"/>
              </a:rPr>
              <a:t>in</a:t>
            </a:r>
            <a:r>
              <a:rPr lang="en-US" altLang="en-US" b="1" dirty="0" smtClean="0">
                <a:latin typeface="Constantia" panose="02030602050306030303" pitchFamily="18" charset="0"/>
              </a:rPr>
              <a:t> - </a:t>
            </a:r>
            <a:r>
              <a:rPr lang="en-US" altLang="en-US" b="1" dirty="0" err="1" smtClean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VCO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90125" y="3669896"/>
            <a:ext cx="4353574" cy="886390"/>
            <a:chOff x="2390125" y="3339696"/>
            <a:chExt cx="4353574" cy="886390"/>
          </a:xfrm>
        </p:grpSpPr>
        <p:sp>
          <p:nvSpPr>
            <p:cNvPr id="81" name="Rectangle 31"/>
            <p:cNvSpPr>
              <a:spLocks noChangeArrowheads="1"/>
            </p:cNvSpPr>
            <p:nvPr/>
          </p:nvSpPr>
          <p:spPr bwMode="auto">
            <a:xfrm>
              <a:off x="3961994" y="3360211"/>
              <a:ext cx="844062" cy="8440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82" name="Text Box 32"/>
            <p:cNvSpPr txBox="1">
              <a:spLocks noChangeArrowheads="1"/>
            </p:cNvSpPr>
            <p:nvPr/>
          </p:nvSpPr>
          <p:spPr bwMode="auto">
            <a:xfrm>
              <a:off x="3940013" y="3339696"/>
              <a:ext cx="590550" cy="416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100" b="1" dirty="0">
                  <a:latin typeface="Constantia" panose="02030602050306030303" pitchFamily="18" charset="0"/>
                </a:rPr>
                <a:t>1</a:t>
              </a:r>
            </a:p>
          </p:txBody>
        </p:sp>
        <p:sp>
          <p:nvSpPr>
            <p:cNvPr id="83" name="Text Box 32"/>
            <p:cNvSpPr txBox="1">
              <a:spLocks noChangeArrowheads="1"/>
            </p:cNvSpPr>
            <p:nvPr/>
          </p:nvSpPr>
          <p:spPr bwMode="auto">
            <a:xfrm>
              <a:off x="4235288" y="3809917"/>
              <a:ext cx="590550" cy="416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en-US" sz="2100" b="1" i="1" dirty="0">
                  <a:latin typeface="Constantia" panose="02030602050306030303" pitchFamily="18" charset="0"/>
                </a:rPr>
                <a:t>n</a:t>
              </a:r>
            </a:p>
          </p:txBody>
        </p:sp>
        <p:cxnSp>
          <p:nvCxnSpPr>
            <p:cNvPr id="84" name="Straight Connector 83"/>
            <p:cNvCxnSpPr/>
            <p:nvPr/>
          </p:nvCxnSpPr>
          <p:spPr>
            <a:xfrm flipV="1">
              <a:off x="3961994" y="3360211"/>
              <a:ext cx="841863" cy="8440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Line 38"/>
            <p:cNvSpPr>
              <a:spLocks noChangeShapeType="1"/>
            </p:cNvSpPr>
            <p:nvPr/>
          </p:nvSpPr>
          <p:spPr bwMode="auto">
            <a:xfrm flipH="1">
              <a:off x="2390125" y="3784515"/>
              <a:ext cx="156535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1" name="Line 38"/>
            <p:cNvSpPr>
              <a:spLocks noChangeShapeType="1"/>
            </p:cNvSpPr>
            <p:nvPr/>
          </p:nvSpPr>
          <p:spPr bwMode="auto">
            <a:xfrm flipH="1">
              <a:off x="4803856" y="3784513"/>
              <a:ext cx="193984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76" y="1690724"/>
            <a:ext cx="1921981" cy="684936"/>
          </a:xfrm>
          <a:prstGeom prst="rect">
            <a:avLst/>
          </a:prstGeom>
        </p:spPr>
      </p:pic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608664" y="5474707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Fixed phase relationship: 		</a:t>
            </a:r>
            <a:r>
              <a:rPr lang="en-GB" sz="2100" b="1" dirty="0" err="1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out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en-GB" sz="21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const.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Optional divider:			</a:t>
            </a:r>
            <a:r>
              <a:rPr lang="en-GB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000" b="1" i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out</a:t>
            </a:r>
            <a:r>
              <a:rPr lang="en-GB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0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GB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· </a:t>
            </a:r>
            <a:r>
              <a:rPr lang="en-GB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</a:t>
            </a:r>
            <a:endParaRPr lang="en-GB" sz="20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1776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Two or more people must be synchronized to meet</a:t>
            </a:r>
          </a:p>
          <a:p>
            <a:pPr marL="800100" lvl="1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Calendar item: date, time and location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Typical uncertainty: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some minutes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Slightly more precision required to have a meeting with a particle beam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Typical 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uncertainty: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some nanoseconds down to femtoseconds</a:t>
            </a: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724" y="1333500"/>
            <a:ext cx="2238375" cy="1103913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9750" y="4066681"/>
            <a:ext cx="8064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 be at the right time in the right place</a:t>
            </a:r>
            <a:endParaRPr lang="en-GB" sz="24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9750" y="4831363"/>
            <a:ext cx="8064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Set conditions and generate timings and RF signals with a given time relation with respect to the beam</a:t>
            </a:r>
          </a:p>
          <a:p>
            <a:pPr marL="342900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Make beam feel comfortable in its new accelerator</a:t>
            </a:r>
            <a:endParaRPr lang="en-GB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3046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83756" y="3314700"/>
            <a:ext cx="2708030" cy="24156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p Arrow 1"/>
          <p:cNvSpPr/>
          <p:nvPr/>
        </p:nvSpPr>
        <p:spPr>
          <a:xfrm>
            <a:off x="4688581" y="4266467"/>
            <a:ext cx="264419" cy="41323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7241" name="Text Box 73"/>
          <p:cNvSpPr txBox="1">
            <a:spLocks noChangeArrowheads="1"/>
          </p:cNvSpPr>
          <p:nvPr/>
        </p:nvSpPr>
        <p:spPr bwMode="auto">
          <a:xfrm>
            <a:off x="1611273" y="2511075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 smtClean="0">
                <a:latin typeface="Constantia" panose="02030602050306030303" pitchFamily="18" charset="0"/>
              </a:rPr>
              <a:t>Beam phase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graphicFrame>
        <p:nvGraphicFramePr>
          <p:cNvPr id="64719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516992"/>
              </p:ext>
            </p:extLst>
          </p:nvPr>
        </p:nvGraphicFramePr>
        <p:xfrm>
          <a:off x="3418825" y="660156"/>
          <a:ext cx="1969477" cy="1477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" name="Image" r:id="rId4" imgW="19504762" imgH="14628571" progId="PSP7.Image">
                  <p:embed/>
                </p:oleObj>
              </mc:Choice>
              <mc:Fallback>
                <p:oleObj name="Image" r:id="rId4" imgW="19504762" imgH="14628571" progId="PSP7.Im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8825" y="660156"/>
                        <a:ext cx="1969477" cy="1477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7193" name="Line 25"/>
          <p:cNvSpPr>
            <a:spLocks noChangeShapeType="1"/>
          </p:cNvSpPr>
          <p:nvPr/>
        </p:nvSpPr>
        <p:spPr bwMode="auto">
          <a:xfrm flipH="1">
            <a:off x="1370218" y="1407502"/>
            <a:ext cx="2167304" cy="71804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194" name="Oval 26"/>
          <p:cNvSpPr>
            <a:spLocks noChangeArrowheads="1"/>
          </p:cNvSpPr>
          <p:nvPr/>
        </p:nvSpPr>
        <p:spPr bwMode="auto">
          <a:xfrm>
            <a:off x="1801040" y="1293202"/>
            <a:ext cx="140677" cy="351692"/>
          </a:xfrm>
          <a:prstGeom prst="ellips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195" name="Line 27"/>
          <p:cNvSpPr>
            <a:spLocks noChangeShapeType="1"/>
          </p:cNvSpPr>
          <p:nvPr/>
        </p:nvSpPr>
        <p:spPr bwMode="auto">
          <a:xfrm flipH="1">
            <a:off x="5238833" y="1347422"/>
            <a:ext cx="241789" cy="879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198" name="AutoShape 30"/>
          <p:cNvSpPr>
            <a:spLocks noChangeArrowheads="1"/>
          </p:cNvSpPr>
          <p:nvPr/>
        </p:nvSpPr>
        <p:spPr bwMode="auto">
          <a:xfrm rot="-143156">
            <a:off x="2366679" y="1328371"/>
            <a:ext cx="844062" cy="211015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C0504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647201" name="Group 33"/>
          <p:cNvGrpSpPr>
            <a:grpSpLocks/>
          </p:cNvGrpSpPr>
          <p:nvPr/>
        </p:nvGrpSpPr>
        <p:grpSpPr bwMode="auto">
          <a:xfrm>
            <a:off x="2425294" y="2137263"/>
            <a:ext cx="844062" cy="844062"/>
            <a:chOff x="2592" y="1920"/>
            <a:chExt cx="576" cy="576"/>
          </a:xfrm>
        </p:grpSpPr>
        <p:sp>
          <p:nvSpPr>
            <p:cNvPr id="647199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647200" name="Text Box 32"/>
            <p:cNvSpPr txBox="1">
              <a:spLocks noChangeArrowheads="1"/>
            </p:cNvSpPr>
            <p:nvPr/>
          </p:nvSpPr>
          <p:spPr bwMode="auto">
            <a:xfrm>
              <a:off x="2663" y="2016"/>
              <a:ext cx="40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585" b="1" dirty="0" err="1" smtClean="0">
                  <a:latin typeface="Symbol" panose="05050102010706020507" pitchFamily="18" charset="2"/>
                </a:rPr>
                <a:t>Df</a:t>
              </a:r>
              <a:endParaRPr lang="en-US" altLang="en-US" sz="2585" b="1" dirty="0">
                <a:latin typeface="Symbol" panose="05050102010706020507" pitchFamily="18" charset="2"/>
              </a:endParaRPr>
            </a:p>
          </p:txBody>
        </p:sp>
      </p:grpSp>
      <p:sp>
        <p:nvSpPr>
          <p:cNvPr id="647203" name="Line 35"/>
          <p:cNvSpPr>
            <a:spLocks noChangeShapeType="1"/>
          </p:cNvSpPr>
          <p:nvPr/>
        </p:nvSpPr>
        <p:spPr bwMode="auto">
          <a:xfrm>
            <a:off x="1862587" y="1644894"/>
            <a:ext cx="0" cy="914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04" name="Line 36"/>
          <p:cNvSpPr>
            <a:spLocks noChangeShapeType="1"/>
          </p:cNvSpPr>
          <p:nvPr/>
        </p:nvSpPr>
        <p:spPr bwMode="auto">
          <a:xfrm>
            <a:off x="4183756" y="1504217"/>
            <a:ext cx="0" cy="105507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05" name="Line 37"/>
          <p:cNvSpPr>
            <a:spLocks noChangeShapeType="1"/>
          </p:cNvSpPr>
          <p:nvPr/>
        </p:nvSpPr>
        <p:spPr bwMode="auto">
          <a:xfrm>
            <a:off x="1862586" y="2559294"/>
            <a:ext cx="56270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06" name="Line 38"/>
          <p:cNvSpPr>
            <a:spLocks noChangeShapeType="1"/>
          </p:cNvSpPr>
          <p:nvPr/>
        </p:nvSpPr>
        <p:spPr bwMode="auto">
          <a:xfrm flipH="1">
            <a:off x="3269356" y="2559294"/>
            <a:ext cx="914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07" name="Line 39"/>
          <p:cNvSpPr>
            <a:spLocks noChangeShapeType="1"/>
          </p:cNvSpPr>
          <p:nvPr/>
        </p:nvSpPr>
        <p:spPr bwMode="auto">
          <a:xfrm>
            <a:off x="2847325" y="2981324"/>
            <a:ext cx="0" cy="183742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11" name="Oval 43"/>
          <p:cNvSpPr>
            <a:spLocks noChangeArrowheads="1"/>
          </p:cNvSpPr>
          <p:nvPr/>
        </p:nvSpPr>
        <p:spPr bwMode="auto">
          <a:xfrm>
            <a:off x="2565971" y="4820383"/>
            <a:ext cx="562708" cy="56270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17" name="Text Box 49"/>
          <p:cNvSpPr txBox="1">
            <a:spLocks noChangeArrowheads="1"/>
          </p:cNvSpPr>
          <p:nvPr/>
        </p:nvSpPr>
        <p:spPr bwMode="auto">
          <a:xfrm>
            <a:off x="2509646" y="4829436"/>
            <a:ext cx="844062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585" b="1" dirty="0">
                <a:latin typeface="Constantia" panose="02030602050306030303" pitchFamily="18" charset="0"/>
              </a:rPr>
              <a:t>-</a:t>
            </a:r>
          </a:p>
        </p:txBody>
      </p:sp>
      <p:sp>
        <p:nvSpPr>
          <p:cNvPr id="647218" name="Line 50"/>
          <p:cNvSpPr>
            <a:spLocks noChangeShapeType="1"/>
          </p:cNvSpPr>
          <p:nvPr/>
        </p:nvSpPr>
        <p:spPr bwMode="auto">
          <a:xfrm>
            <a:off x="1862586" y="5101737"/>
            <a:ext cx="70338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19" name="Line 51"/>
          <p:cNvSpPr>
            <a:spLocks noChangeShapeType="1"/>
          </p:cNvSpPr>
          <p:nvPr/>
        </p:nvSpPr>
        <p:spPr bwMode="auto">
          <a:xfrm>
            <a:off x="3128679" y="5101737"/>
            <a:ext cx="126609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26" name="Rectangle 58"/>
          <p:cNvSpPr>
            <a:spLocks noChangeArrowheads="1"/>
          </p:cNvSpPr>
          <p:nvPr/>
        </p:nvSpPr>
        <p:spPr bwMode="auto">
          <a:xfrm>
            <a:off x="4394771" y="2048363"/>
            <a:ext cx="844062" cy="8440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647228" name="Group 60"/>
          <p:cNvGrpSpPr>
            <a:grpSpLocks/>
          </p:cNvGrpSpPr>
          <p:nvPr/>
        </p:nvGrpSpPr>
        <p:grpSpPr bwMode="auto">
          <a:xfrm>
            <a:off x="4394771" y="4679706"/>
            <a:ext cx="844062" cy="844062"/>
            <a:chOff x="2592" y="1920"/>
            <a:chExt cx="576" cy="576"/>
          </a:xfrm>
        </p:grpSpPr>
        <p:sp>
          <p:nvSpPr>
            <p:cNvPr id="647229" name="Rectangle 6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647230" name="Text Box 62"/>
            <p:cNvSpPr txBox="1">
              <a:spLocks noChangeArrowheads="1"/>
            </p:cNvSpPr>
            <p:nvPr/>
          </p:nvSpPr>
          <p:spPr bwMode="auto">
            <a:xfrm>
              <a:off x="2592" y="1984"/>
              <a:ext cx="576" cy="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b="1" dirty="0" smtClean="0">
                  <a:latin typeface="Constantia" panose="02030602050306030303" pitchFamily="18" charset="0"/>
                </a:rPr>
                <a:t>Loop corr.</a:t>
              </a:r>
              <a:endParaRPr lang="en-US" altLang="en-US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647234" name="Text Box 66"/>
          <p:cNvSpPr txBox="1">
            <a:spLocks noChangeArrowheads="1"/>
          </p:cNvSpPr>
          <p:nvPr/>
        </p:nvSpPr>
        <p:spPr bwMode="auto">
          <a:xfrm>
            <a:off x="831506" y="922238"/>
            <a:ext cx="20621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dirty="0" smtClean="0">
                <a:latin typeface="Constantia" panose="02030602050306030303" pitchFamily="18" charset="0"/>
              </a:rPr>
              <a:t>Phase pick-up</a:t>
            </a:r>
            <a:endParaRPr lang="en-US" altLang="en-US" b="1" dirty="0">
              <a:latin typeface="Constantia" panose="02030602050306030303" pitchFamily="18" charset="0"/>
            </a:endParaRPr>
          </a:p>
        </p:txBody>
      </p:sp>
      <p:sp>
        <p:nvSpPr>
          <p:cNvPr id="647235" name="Text Box 67"/>
          <p:cNvSpPr txBox="1">
            <a:spLocks noChangeArrowheads="1"/>
          </p:cNvSpPr>
          <p:nvPr/>
        </p:nvSpPr>
        <p:spPr bwMode="auto">
          <a:xfrm>
            <a:off x="3761725" y="589818"/>
            <a:ext cx="1266092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</a:rPr>
              <a:t>RF cavity</a:t>
            </a:r>
          </a:p>
        </p:txBody>
      </p:sp>
      <p:sp>
        <p:nvSpPr>
          <p:cNvPr id="647237" name="Line 69"/>
          <p:cNvSpPr>
            <a:spLocks noChangeShapeType="1"/>
          </p:cNvSpPr>
          <p:nvPr/>
        </p:nvSpPr>
        <p:spPr bwMode="auto">
          <a:xfrm>
            <a:off x="4605787" y="2259379"/>
            <a:ext cx="0" cy="42203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38" name="Line 70"/>
          <p:cNvSpPr>
            <a:spLocks noChangeShapeType="1"/>
          </p:cNvSpPr>
          <p:nvPr/>
        </p:nvSpPr>
        <p:spPr bwMode="auto">
          <a:xfrm>
            <a:off x="4605786" y="2259379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39" name="Line 71"/>
          <p:cNvSpPr>
            <a:spLocks noChangeShapeType="1"/>
          </p:cNvSpPr>
          <p:nvPr/>
        </p:nvSpPr>
        <p:spPr bwMode="auto">
          <a:xfrm flipH="1">
            <a:off x="4605786" y="2470394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40" name="Text Box 72"/>
          <p:cNvSpPr txBox="1">
            <a:spLocks noChangeArrowheads="1"/>
          </p:cNvSpPr>
          <p:nvPr/>
        </p:nvSpPr>
        <p:spPr bwMode="auto">
          <a:xfrm>
            <a:off x="552985" y="4744284"/>
            <a:ext cx="1828800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</a:rPr>
              <a:t>Synchronous phase, </a:t>
            </a:r>
            <a:r>
              <a:rPr lang="en-US" altLang="en-US" b="1" dirty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>
                <a:latin typeface="Constantia" panose="02030602050306030303" pitchFamily="18" charset="0"/>
              </a:rPr>
              <a:t>s</a:t>
            </a:r>
          </a:p>
        </p:txBody>
      </p:sp>
      <p:sp>
        <p:nvSpPr>
          <p:cNvPr id="647242" name="Text Box 74"/>
          <p:cNvSpPr txBox="1">
            <a:spLocks noChangeArrowheads="1"/>
          </p:cNvSpPr>
          <p:nvPr/>
        </p:nvSpPr>
        <p:spPr bwMode="auto">
          <a:xfrm>
            <a:off x="3352150" y="2511197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</a:rPr>
              <a:t>Cavity phase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647244" name="Text Box 76"/>
          <p:cNvSpPr txBox="1">
            <a:spLocks noChangeArrowheads="1"/>
          </p:cNvSpPr>
          <p:nvPr/>
        </p:nvSpPr>
        <p:spPr bwMode="auto">
          <a:xfrm>
            <a:off x="5238833" y="2189041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b="1" dirty="0">
                <a:latin typeface="Constantia" panose="02030602050306030303" pitchFamily="18" charset="0"/>
              </a:rPr>
              <a:t>Power amplifier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647252" name="Line 84"/>
          <p:cNvSpPr>
            <a:spLocks noChangeShapeType="1"/>
          </p:cNvSpPr>
          <p:nvPr/>
        </p:nvSpPr>
        <p:spPr bwMode="auto">
          <a:xfrm flipV="1">
            <a:off x="4816802" y="1715232"/>
            <a:ext cx="0" cy="33581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53" name="Line 85"/>
          <p:cNvSpPr>
            <a:spLocks noChangeShapeType="1"/>
          </p:cNvSpPr>
          <p:nvPr/>
        </p:nvSpPr>
        <p:spPr bwMode="auto">
          <a:xfrm flipV="1">
            <a:off x="4816802" y="2901950"/>
            <a:ext cx="0" cy="52466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647260" name="Group 92"/>
          <p:cNvGrpSpPr>
            <a:grpSpLocks/>
          </p:cNvGrpSpPr>
          <p:nvPr/>
        </p:nvGrpSpPr>
        <p:grpSpPr bwMode="auto">
          <a:xfrm>
            <a:off x="5731202" y="660156"/>
            <a:ext cx="2321169" cy="1235320"/>
            <a:chOff x="4464" y="480"/>
            <a:chExt cx="1584" cy="843"/>
          </a:xfrm>
        </p:grpSpPr>
        <p:sp>
          <p:nvSpPr>
            <p:cNvPr id="647255" name="Line 87"/>
            <p:cNvSpPr>
              <a:spLocks noChangeShapeType="1"/>
            </p:cNvSpPr>
            <p:nvPr/>
          </p:nvSpPr>
          <p:spPr bwMode="auto">
            <a:xfrm>
              <a:off x="4608" y="653"/>
              <a:ext cx="3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647256" name="Text Box 88"/>
            <p:cNvSpPr txBox="1">
              <a:spLocks noChangeArrowheads="1"/>
            </p:cNvSpPr>
            <p:nvPr/>
          </p:nvSpPr>
          <p:spPr bwMode="auto">
            <a:xfrm>
              <a:off x="4992" y="528"/>
              <a:ext cx="672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>
                  <a:latin typeface="Constantia" panose="02030602050306030303" pitchFamily="18" charset="0"/>
                </a:rPr>
                <a:t>RF</a:t>
              </a:r>
              <a:endParaRPr lang="en-US" altLang="en-US" sz="1846" b="1" baseline="-25000">
                <a:latin typeface="Constantia" panose="02030602050306030303" pitchFamily="18" charset="0"/>
              </a:endParaRPr>
            </a:p>
          </p:txBody>
        </p:sp>
        <p:sp>
          <p:nvSpPr>
            <p:cNvPr id="647257" name="Line 89"/>
            <p:cNvSpPr>
              <a:spLocks noChangeShapeType="1"/>
            </p:cNvSpPr>
            <p:nvPr/>
          </p:nvSpPr>
          <p:spPr bwMode="auto">
            <a:xfrm>
              <a:off x="4608" y="893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647258" name="Text Box 90"/>
            <p:cNvSpPr txBox="1">
              <a:spLocks noChangeArrowheads="1"/>
            </p:cNvSpPr>
            <p:nvPr/>
          </p:nvSpPr>
          <p:spPr bwMode="auto">
            <a:xfrm>
              <a:off x="4992" y="768"/>
              <a:ext cx="1056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</a:rPr>
                <a:t>Slow signal</a:t>
              </a:r>
              <a:endParaRPr lang="en-US" altLang="en-US" sz="1846" b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647259" name="Rectangle 91"/>
            <p:cNvSpPr>
              <a:spLocks noChangeArrowheads="1"/>
            </p:cNvSpPr>
            <p:nvPr/>
          </p:nvSpPr>
          <p:spPr bwMode="auto">
            <a:xfrm>
              <a:off x="4464" y="480"/>
              <a:ext cx="1584" cy="843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</p:grp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Beam phase loop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3" name="Text Box 49"/>
          <p:cNvSpPr txBox="1">
            <a:spLocks noChangeArrowheads="1"/>
          </p:cNvSpPr>
          <p:nvPr/>
        </p:nvSpPr>
        <p:spPr bwMode="auto">
          <a:xfrm>
            <a:off x="2665436" y="4649667"/>
            <a:ext cx="844062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585" b="1" dirty="0" smtClean="0">
                <a:latin typeface="Constantia" panose="02030602050306030303" pitchFamily="18" charset="0"/>
              </a:rPr>
              <a:t>+</a:t>
            </a:r>
            <a:endParaRPr lang="en-US" altLang="en-US" sz="2585" b="1" dirty="0">
              <a:latin typeface="Constantia" panose="02030602050306030303" pitchFamily="18" charset="0"/>
            </a:endParaRPr>
          </a:p>
        </p:txBody>
      </p:sp>
      <p:grpSp>
        <p:nvGrpSpPr>
          <p:cNvPr id="54" name="Group 60"/>
          <p:cNvGrpSpPr>
            <a:grpSpLocks/>
          </p:cNvGrpSpPr>
          <p:nvPr/>
        </p:nvGrpSpPr>
        <p:grpSpPr bwMode="auto">
          <a:xfrm>
            <a:off x="4394769" y="3422405"/>
            <a:ext cx="880696" cy="844062"/>
            <a:chOff x="2592" y="1920"/>
            <a:chExt cx="601" cy="576"/>
          </a:xfrm>
        </p:grpSpPr>
        <p:sp>
          <p:nvSpPr>
            <p:cNvPr id="55" name="Rectangle 6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56" name="Text Box 62"/>
            <p:cNvSpPr txBox="1">
              <a:spLocks noChangeArrowheads="1"/>
            </p:cNvSpPr>
            <p:nvPr/>
          </p:nvSpPr>
          <p:spPr bwMode="auto">
            <a:xfrm>
              <a:off x="2617" y="2074"/>
              <a:ext cx="576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2100" b="1" dirty="0" smtClean="0">
                  <a:latin typeface="Constantia" panose="02030602050306030303" pitchFamily="18" charset="0"/>
                </a:rPr>
                <a:t>DDS</a:t>
              </a:r>
              <a:endParaRPr lang="en-US" altLang="en-US" sz="2100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57" name="Up Arrow 56"/>
          <p:cNvSpPr/>
          <p:nvPr/>
        </p:nvSpPr>
        <p:spPr>
          <a:xfrm>
            <a:off x="4688581" y="5523768"/>
            <a:ext cx="264419" cy="41323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540288" y="6313611"/>
            <a:ext cx="8063962" cy="46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Phase-locked loop with beam </a:t>
            </a: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as reference for RF system</a:t>
            </a:r>
          </a:p>
        </p:txBody>
      </p:sp>
      <p:sp>
        <p:nvSpPr>
          <p:cNvPr id="59" name="Text Box 73"/>
          <p:cNvSpPr txBox="1">
            <a:spLocks noChangeArrowheads="1"/>
          </p:cNvSpPr>
          <p:nvPr/>
        </p:nvSpPr>
        <p:spPr bwMode="auto">
          <a:xfrm>
            <a:off x="3996225" y="5923764"/>
            <a:ext cx="16411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>
                <a:latin typeface="Constantia" panose="02030602050306030303" pitchFamily="18" charset="0"/>
              </a:rPr>
              <a:t>h</a:t>
            </a:r>
            <a:r>
              <a:rPr lang="en-US" altLang="en-US" b="1" dirty="0" smtClean="0">
                <a:latin typeface="Constantia" panose="02030602050306030303" pitchFamily="18" charset="0"/>
              </a:rPr>
              <a:t> · 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US" altLang="en-US" b="1" dirty="0" smtClean="0">
                <a:latin typeface="Constantia" panose="02030602050306030303" pitchFamily="18" charset="0"/>
              </a:rPr>
              <a:t>, from </a:t>
            </a:r>
            <a:r>
              <a:rPr lang="en-US" altLang="en-US" b="1" i="1" dirty="0" smtClean="0">
                <a:latin typeface="Constantia" panose="02030602050306030303" pitchFamily="18" charset="0"/>
              </a:rPr>
              <a:t>B</a:t>
            </a:r>
            <a:endParaRPr lang="en-US" altLang="en-US" b="1" i="1" baseline="-25000" dirty="0">
              <a:latin typeface="Constantia" panose="02030602050306030303" pitchFamily="18" charset="0"/>
            </a:endParaRPr>
          </a:p>
        </p:txBody>
      </p:sp>
      <p:sp>
        <p:nvSpPr>
          <p:cNvPr id="60" name="Text Box 76"/>
          <p:cNvSpPr txBox="1">
            <a:spLocks noChangeArrowheads="1"/>
          </p:cNvSpPr>
          <p:nvPr/>
        </p:nvSpPr>
        <p:spPr bwMode="auto">
          <a:xfrm>
            <a:off x="5238833" y="3538679"/>
            <a:ext cx="15474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dirty="0" smtClean="0">
                <a:latin typeface="Constantia" panose="02030602050306030303" pitchFamily="18" charset="0"/>
              </a:rPr>
              <a:t>Digital synthesizer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61" name="Text Box 76"/>
          <p:cNvSpPr txBox="1">
            <a:spLocks noChangeArrowheads="1"/>
          </p:cNvSpPr>
          <p:nvPr/>
        </p:nvSpPr>
        <p:spPr bwMode="auto">
          <a:xfrm>
            <a:off x="5238830" y="4904867"/>
            <a:ext cx="15474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i="1" dirty="0" err="1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out</a:t>
            </a:r>
            <a:r>
              <a:rPr lang="en-US" altLang="en-US" b="1" dirty="0" smtClean="0">
                <a:latin typeface="Constantia" panose="02030602050306030303" pitchFamily="18" charset="0"/>
              </a:rPr>
              <a:t> = </a:t>
            </a:r>
            <a:r>
              <a:rPr lang="en-US" altLang="en-US" b="1" i="1" dirty="0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smtClean="0">
                <a:latin typeface="Constantia" panose="02030602050306030303" pitchFamily="18" charset="0"/>
              </a:rPr>
              <a:t>in</a:t>
            </a:r>
            <a:r>
              <a:rPr lang="en-US" altLang="en-US" b="1" dirty="0" smtClean="0">
                <a:latin typeface="Constantia" panose="02030602050306030303" pitchFamily="18" charset="0"/>
              </a:rPr>
              <a:t> ± </a:t>
            </a:r>
            <a:r>
              <a:rPr lang="en-US" altLang="en-US" b="1" dirty="0" err="1" smtClean="0">
                <a:latin typeface="Symbol" panose="05050102010706020507" pitchFamily="18" charset="2"/>
              </a:rPr>
              <a:t>D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dirty="0" smtClean="0">
                <a:latin typeface="Constantia" panose="02030602050306030303" pitchFamily="18" charset="0"/>
              </a:rPr>
              <a:t> 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62" name="Up Arrow 61"/>
          <p:cNvSpPr/>
          <p:nvPr/>
        </p:nvSpPr>
        <p:spPr>
          <a:xfrm rot="5400000">
            <a:off x="6093558" y="1341053"/>
            <a:ext cx="264419" cy="558312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 Box 90"/>
          <p:cNvSpPr txBox="1">
            <a:spLocks noChangeArrowheads="1"/>
          </p:cNvSpPr>
          <p:nvPr/>
        </p:nvSpPr>
        <p:spPr bwMode="auto">
          <a:xfrm>
            <a:off x="6504924" y="1434104"/>
            <a:ext cx="15474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 i="1" dirty="0">
                <a:latin typeface="Constantia" panose="02030602050306030303" pitchFamily="18" charset="0"/>
              </a:rPr>
              <a:t>h</a:t>
            </a:r>
            <a:r>
              <a:rPr lang="en-US" altLang="en-US" sz="1846" b="1" dirty="0" smtClean="0">
                <a:latin typeface="Constantia" panose="02030602050306030303" pitchFamily="18" charset="0"/>
              </a:rPr>
              <a:t> </a:t>
            </a:r>
            <a:r>
              <a:rPr lang="en-US" altLang="en-US" sz="1846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sz="1846" b="1" baseline="-25000" dirty="0" err="1" smtClean="0">
                <a:latin typeface="Constantia" panose="02030602050306030303" pitchFamily="18" charset="0"/>
              </a:rPr>
              <a:t>rev</a:t>
            </a:r>
            <a:endParaRPr lang="en-US" altLang="en-US" sz="1846" b="1" baseline="-25000" dirty="0">
              <a:latin typeface="Constantia" panose="02030602050306030303" pitchFamily="18" charset="0"/>
            </a:endParaRPr>
          </a:p>
        </p:txBody>
      </p:sp>
      <p:sp>
        <p:nvSpPr>
          <p:cNvPr id="65" name="Text Box 76"/>
          <p:cNvSpPr txBox="1">
            <a:spLocks noChangeArrowheads="1"/>
          </p:cNvSpPr>
          <p:nvPr/>
        </p:nvSpPr>
        <p:spPr bwMode="auto">
          <a:xfrm>
            <a:off x="4870457" y="5422087"/>
            <a:ext cx="206537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sz="17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Precision VFO</a:t>
            </a:r>
            <a:endParaRPr lang="en-US" altLang="en-US" sz="1700" b="1" baseline="-25000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66" name="Text Box 76"/>
          <p:cNvSpPr txBox="1">
            <a:spLocks noChangeArrowheads="1"/>
          </p:cNvSpPr>
          <p:nvPr/>
        </p:nvSpPr>
        <p:spPr bwMode="auto">
          <a:xfrm>
            <a:off x="3128760" y="4737302"/>
            <a:ext cx="11160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err="1" smtClean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err</a:t>
            </a:r>
            <a:r>
              <a:rPr lang="en-US" altLang="en-US" b="1" i="1" dirty="0" smtClean="0">
                <a:latin typeface="Constantia" panose="02030602050306030303" pitchFamily="18" charset="0"/>
              </a:rPr>
              <a:t> </a:t>
            </a:r>
            <a:r>
              <a:rPr lang="en-GB" altLang="en-US" b="1" dirty="0" smtClean="0">
                <a:latin typeface="Constantia" panose="02030602050306030303" pitchFamily="18" charset="0"/>
              </a:rPr>
              <a:t>~</a:t>
            </a:r>
            <a:r>
              <a:rPr lang="en-US" altLang="en-US" b="1" dirty="0" err="1" smtClean="0">
                <a:latin typeface="Symbol" panose="05050102010706020507" pitchFamily="18" charset="2"/>
              </a:rPr>
              <a:t>D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dirty="0" smtClean="0">
                <a:latin typeface="Constantia" panose="02030602050306030303" pitchFamily="18" charset="0"/>
              </a:rPr>
              <a:t> 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816803" y="2728964"/>
            <a:ext cx="3851292" cy="2205787"/>
            <a:chOff x="4816803" y="2728964"/>
            <a:chExt cx="3851292" cy="2205787"/>
          </a:xfrm>
        </p:grpSpPr>
        <p:sp>
          <p:nvSpPr>
            <p:cNvPr id="67" name="Line 87"/>
            <p:cNvSpPr>
              <a:spLocks noChangeShapeType="1"/>
            </p:cNvSpPr>
            <p:nvPr/>
          </p:nvSpPr>
          <p:spPr bwMode="auto">
            <a:xfrm>
              <a:off x="4816803" y="3171512"/>
              <a:ext cx="256725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384055" y="2728964"/>
              <a:ext cx="885825" cy="886390"/>
              <a:chOff x="7384055" y="2728964"/>
              <a:chExt cx="885825" cy="886390"/>
            </a:xfrm>
          </p:grpSpPr>
          <p:grpSp>
            <p:nvGrpSpPr>
              <p:cNvPr id="68" name="Group 33"/>
              <p:cNvGrpSpPr>
                <a:grpSpLocks/>
              </p:cNvGrpSpPr>
              <p:nvPr/>
            </p:nvGrpSpPr>
            <p:grpSpPr bwMode="auto">
              <a:xfrm>
                <a:off x="7384055" y="2728964"/>
                <a:ext cx="866043" cy="864577"/>
                <a:chOff x="2577" y="1906"/>
                <a:chExt cx="591" cy="590"/>
              </a:xfrm>
            </p:grpSpPr>
            <p:sp>
              <p:nvSpPr>
                <p:cNvPr id="69" name="Rectangle 31"/>
                <p:cNvSpPr>
                  <a:spLocks noChangeArrowheads="1"/>
                </p:cNvSpPr>
                <p:nvPr/>
              </p:nvSpPr>
              <p:spPr bwMode="auto">
                <a:xfrm>
                  <a:off x="2592" y="1920"/>
                  <a:ext cx="576" cy="576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62">
                    <a:solidFill>
                      <a:srgbClr val="FF0000"/>
                    </a:solidFill>
                    <a:latin typeface="Constantia" panose="02030602050306030303" pitchFamily="18" charset="0"/>
                  </a:endParaRPr>
                </a:p>
              </p:txBody>
            </p:sp>
            <p:sp>
              <p:nvSpPr>
                <p:cNvPr id="70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577" y="1906"/>
                  <a:ext cx="403" cy="2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2100" b="1" i="1" dirty="0" smtClean="0">
                      <a:solidFill>
                        <a:srgbClr val="FF0000"/>
                      </a:solidFill>
                      <a:latin typeface="Constantia" panose="02030602050306030303" pitchFamily="18" charset="0"/>
                    </a:rPr>
                    <a:t>h</a:t>
                  </a:r>
                  <a:endParaRPr lang="en-US" altLang="en-US" sz="2100" b="1" i="1" dirty="0">
                    <a:solidFill>
                      <a:srgbClr val="FF0000"/>
                    </a:solidFill>
                    <a:latin typeface="Constantia" panose="02030602050306030303" pitchFamily="18" charset="0"/>
                  </a:endParaRPr>
                </a:p>
              </p:txBody>
            </p:sp>
          </p:grpSp>
          <p:sp>
            <p:nvSpPr>
              <p:cNvPr id="71" name="Text Box 32"/>
              <p:cNvSpPr txBox="1">
                <a:spLocks noChangeArrowheads="1"/>
              </p:cNvSpPr>
              <p:nvPr/>
            </p:nvSpPr>
            <p:spPr bwMode="auto">
              <a:xfrm>
                <a:off x="7679330" y="3199185"/>
                <a:ext cx="590550" cy="4161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en-US" sz="2100" b="1" dirty="0" smtClean="0">
                    <a:solidFill>
                      <a:srgbClr val="FF0000"/>
                    </a:solidFill>
                    <a:latin typeface="Constantia" panose="02030602050306030303" pitchFamily="18" charset="0"/>
                  </a:rPr>
                  <a:t>1</a:t>
                </a:r>
                <a:endParaRPr lang="en-US" altLang="en-US" sz="2100" b="1" dirty="0">
                  <a:solidFill>
                    <a:srgbClr val="FF0000"/>
                  </a:solidFill>
                  <a:latin typeface="Constantia" panose="02030602050306030303" pitchFamily="18" charset="0"/>
                </a:endParaRPr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 flipV="1">
                <a:off x="7406036" y="2749479"/>
                <a:ext cx="841863" cy="84406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Line 87"/>
            <p:cNvSpPr>
              <a:spLocks noChangeShapeType="1"/>
            </p:cNvSpPr>
            <p:nvPr/>
          </p:nvSpPr>
          <p:spPr bwMode="auto">
            <a:xfrm>
              <a:off x="7819864" y="3593542"/>
              <a:ext cx="0" cy="47070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76" name="Text Box 76"/>
            <p:cNvSpPr txBox="1">
              <a:spLocks noChangeArrowheads="1"/>
            </p:cNvSpPr>
            <p:nvPr/>
          </p:nvSpPr>
          <p:spPr bwMode="auto">
            <a:xfrm>
              <a:off x="6971632" y="4011421"/>
              <a:ext cx="1696463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b="1" dirty="0" smtClean="0">
                  <a:latin typeface="Constantia" panose="02030602050306030303" pitchFamily="18" charset="0"/>
                </a:rPr>
                <a:t>Beam synchro- nous </a:t>
              </a:r>
              <a:r>
                <a:rPr lang="en-US" altLang="en-US" b="1" i="1" dirty="0" err="1" smtClean="0">
                  <a:latin typeface="Constantia" panose="02030602050306030303" pitchFamily="18" charset="0"/>
                </a:rPr>
                <a:t>f</a:t>
              </a:r>
              <a:r>
                <a:rPr lang="en-US" altLang="en-US" b="1" baseline="-25000" dirty="0" err="1" smtClean="0">
                  <a:latin typeface="Constantia" panose="02030602050306030303" pitchFamily="18" charset="0"/>
                </a:rPr>
                <a:t>rev</a:t>
              </a:r>
              <a:endParaRPr lang="en-US" altLang="en-US" b="1" baseline="-250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79" name="Text Box 73"/>
          <p:cNvSpPr txBox="1">
            <a:spLocks noChangeArrowheads="1"/>
          </p:cNvSpPr>
          <p:nvPr/>
        </p:nvSpPr>
        <p:spPr bwMode="auto">
          <a:xfrm>
            <a:off x="4372790" y="2888924"/>
            <a:ext cx="5106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RF</a:t>
            </a:r>
            <a:endParaRPr lang="en-US" altLang="en-US" b="1" i="1" baseline="-25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94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8" name="SFTPROInjection90DegreePhaseError_compressed.AVI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77" y="2092569"/>
            <a:ext cx="3516923" cy="347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39" name="SFTPROInjection90DegreePhaseErrorCompensatedStable_compressed.AVI">
            <a:hlinkClick r:id="" action="ppaction://media"/>
          </p:cNvPr>
          <p:cNvPicPr>
            <a:picLocks noChangeAspect="1" noChangeArrowheads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969" y="1881554"/>
            <a:ext cx="3516923" cy="369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40" name="Text Box 20"/>
          <p:cNvSpPr txBox="1">
            <a:spLocks noChangeArrowheads="1"/>
          </p:cNvSpPr>
          <p:nvPr/>
        </p:nvSpPr>
        <p:spPr bwMode="auto">
          <a:xfrm>
            <a:off x="539751" y="5594839"/>
            <a:ext cx="8064499" cy="77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73050" indent="-27305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ts val="504"/>
              </a:spcBef>
              <a:buFont typeface="Symbol" panose="05050102010706020507" pitchFamily="18" charset="2"/>
              <a:buChar char="®"/>
            </a:pPr>
            <a:r>
              <a:rPr lang="de-DE" altLang="en-US" sz="2000" b="1" dirty="0" smtClean="0">
                <a:latin typeface="Constantia" panose="02030602050306030303" pitchFamily="18" charset="0"/>
              </a:rPr>
              <a:t>Even large transients (injection, transition) can be controlled</a:t>
            </a:r>
          </a:p>
          <a:p>
            <a:pPr marL="457200" indent="-457200">
              <a:spcBef>
                <a:spcPts val="504"/>
              </a:spcBef>
              <a:buFont typeface="Symbol" panose="05050102010706020507" pitchFamily="18" charset="2"/>
              <a:buChar char="®"/>
            </a:pPr>
            <a:r>
              <a:rPr lang="de-DE" altLang="en-US" sz="2000" b="1" dirty="0" smtClean="0">
                <a:latin typeface="Constantia" panose="02030602050306030303" pitchFamily="18" charset="0"/>
              </a:rPr>
              <a:t>Small longitudinal emittance blow-up</a:t>
            </a:r>
            <a:endParaRPr lang="de-DE" altLang="en-US" sz="2000" b="1" dirty="0">
              <a:latin typeface="Constantia" panose="02030602050306030303" pitchFamily="18" charset="0"/>
            </a:endParaRPr>
          </a:p>
        </p:txBody>
      </p:sp>
      <p:sp>
        <p:nvSpPr>
          <p:cNvPr id="696341" name="Text Box 21"/>
          <p:cNvSpPr txBox="1">
            <a:spLocks noChangeArrowheads="1"/>
          </p:cNvSpPr>
          <p:nvPr/>
        </p:nvSpPr>
        <p:spPr bwMode="auto">
          <a:xfrm>
            <a:off x="1079500" y="1673061"/>
            <a:ext cx="3459284" cy="40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2031" b="1" dirty="0">
                <a:latin typeface="Constantia" panose="02030602050306030303" pitchFamily="18" charset="0"/>
              </a:rPr>
              <a:t>Rigid RF, </a:t>
            </a:r>
            <a:r>
              <a:rPr lang="de-DE" altLang="en-US" sz="2031" b="1" dirty="0">
                <a:solidFill>
                  <a:srgbClr val="1F497D"/>
                </a:solidFill>
                <a:latin typeface="Constantia" panose="02030602050306030303" pitchFamily="18" charset="0"/>
              </a:rPr>
              <a:t>no phase loop</a:t>
            </a:r>
            <a:endParaRPr lang="de-DE" alt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696342" name="Text Box 22"/>
          <p:cNvSpPr txBox="1">
            <a:spLocks noChangeArrowheads="1"/>
          </p:cNvSpPr>
          <p:nvPr/>
        </p:nvSpPr>
        <p:spPr bwMode="auto">
          <a:xfrm>
            <a:off x="5308600" y="1687715"/>
            <a:ext cx="2927350" cy="40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2031" b="1" dirty="0">
                <a:solidFill>
                  <a:srgbClr val="1F497D"/>
                </a:solidFill>
                <a:latin typeface="Constantia" panose="02030602050306030303" pitchFamily="18" charset="0"/>
              </a:rPr>
              <a:t>With phase loop</a:t>
            </a:r>
            <a:endParaRPr lang="de-DE" alt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Benefits of beam phase loop at transfer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39750" y="708757"/>
            <a:ext cx="8064500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Adapt RF phase to bunch phase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before beam blows-up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Fast compared to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timescale of synchrotron frequency, </a:t>
            </a:r>
            <a:r>
              <a:rPr lang="en-GB" sz="21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28679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33" fill="hold"/>
                                        <p:tgtEl>
                                          <p:spTgt spid="6963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733" fill="hold"/>
                                        <p:tgtEl>
                                          <p:spTgt spid="696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96338"/>
                </p:tgtEl>
              </p:cMediaNode>
            </p:video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96339"/>
                </p:tgtEl>
              </p:cMediaNode>
            </p:video>
          </p:childTnLst>
        </p:cTn>
      </p:par>
    </p:tnLst>
    <p:bldLst>
      <p:bldP spid="69634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Line 87"/>
          <p:cNvSpPr>
            <a:spLocks noChangeShapeType="1"/>
          </p:cNvSpPr>
          <p:nvPr/>
        </p:nvSpPr>
        <p:spPr bwMode="auto">
          <a:xfrm>
            <a:off x="2520000" y="1403174"/>
            <a:ext cx="0" cy="46892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079353" y="1851582"/>
            <a:ext cx="885825" cy="886390"/>
            <a:chOff x="7384055" y="2728964"/>
            <a:chExt cx="885825" cy="886390"/>
          </a:xfrm>
        </p:grpSpPr>
        <p:grpSp>
          <p:nvGrpSpPr>
            <p:cNvPr id="68" name="Group 33"/>
            <p:cNvGrpSpPr>
              <a:grpSpLocks/>
            </p:cNvGrpSpPr>
            <p:nvPr/>
          </p:nvGrpSpPr>
          <p:grpSpPr bwMode="auto">
            <a:xfrm>
              <a:off x="7384055" y="2728964"/>
              <a:ext cx="866043" cy="864577"/>
              <a:chOff x="2577" y="1906"/>
              <a:chExt cx="591" cy="590"/>
            </a:xfrm>
          </p:grpSpPr>
          <p:sp>
            <p:nvSpPr>
              <p:cNvPr id="69" name="Rectangle 31"/>
              <p:cNvSpPr>
                <a:spLocks noChangeArrowheads="1"/>
              </p:cNvSpPr>
              <p:nvPr/>
            </p:nvSpPr>
            <p:spPr bwMode="auto">
              <a:xfrm>
                <a:off x="2592" y="1920"/>
                <a:ext cx="576" cy="576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62">
                  <a:solidFill>
                    <a:srgbClr val="FF0000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70" name="Text Box 32"/>
              <p:cNvSpPr txBox="1">
                <a:spLocks noChangeArrowheads="1"/>
              </p:cNvSpPr>
              <p:nvPr/>
            </p:nvSpPr>
            <p:spPr bwMode="auto">
              <a:xfrm>
                <a:off x="2577" y="1906"/>
                <a:ext cx="403" cy="2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en-US" sz="2100" b="1" i="1" dirty="0" smtClean="0">
                    <a:solidFill>
                      <a:srgbClr val="FF0000"/>
                    </a:solidFill>
                    <a:latin typeface="Constantia" panose="02030602050306030303" pitchFamily="18" charset="0"/>
                  </a:rPr>
                  <a:t>h</a:t>
                </a:r>
                <a:endParaRPr lang="en-US" altLang="en-US" sz="2100" b="1" i="1" dirty="0">
                  <a:solidFill>
                    <a:srgbClr val="FF0000"/>
                  </a:solidFill>
                  <a:latin typeface="Constantia" panose="02030602050306030303" pitchFamily="18" charset="0"/>
                </a:endParaRPr>
              </a:p>
            </p:txBody>
          </p:sp>
        </p:grpSp>
        <p:sp>
          <p:nvSpPr>
            <p:cNvPr id="71" name="Text Box 32"/>
            <p:cNvSpPr txBox="1">
              <a:spLocks noChangeArrowheads="1"/>
            </p:cNvSpPr>
            <p:nvPr/>
          </p:nvSpPr>
          <p:spPr bwMode="auto">
            <a:xfrm>
              <a:off x="7679330" y="3199185"/>
              <a:ext cx="590550" cy="416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en-US" sz="21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1</a:t>
              </a:r>
              <a:endParaRPr lang="en-US" altLang="en-US" sz="2100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7406036" y="2749479"/>
              <a:ext cx="841863" cy="84406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Line 87"/>
          <p:cNvSpPr>
            <a:spLocks noChangeShapeType="1"/>
          </p:cNvSpPr>
          <p:nvPr/>
        </p:nvSpPr>
        <p:spPr bwMode="auto">
          <a:xfrm>
            <a:off x="2520000" y="2716160"/>
            <a:ext cx="0" cy="47070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76" name="Text Box 76"/>
          <p:cNvSpPr txBox="1">
            <a:spLocks noChangeArrowheads="1"/>
          </p:cNvSpPr>
          <p:nvPr/>
        </p:nvSpPr>
        <p:spPr bwMode="auto">
          <a:xfrm>
            <a:off x="1666930" y="3134039"/>
            <a:ext cx="169646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smtClean="0">
                <a:latin typeface="Constantia" panose="02030602050306030303" pitchFamily="18" charset="0"/>
              </a:rPr>
              <a:t>Beam synchro- nous 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rev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Start counting with injection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3210993" y="998964"/>
            <a:ext cx="5393257" cy="46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Start of divider/counter?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Get it right from injection</a:t>
            </a: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output from divider as reference for incoming beam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9" name="Text Box 73"/>
          <p:cNvSpPr txBox="1">
            <a:spLocks noChangeArrowheads="1"/>
          </p:cNvSpPr>
          <p:nvPr/>
        </p:nvSpPr>
        <p:spPr bwMode="auto">
          <a:xfrm>
            <a:off x="2259857" y="981075"/>
            <a:ext cx="5106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RF</a:t>
            </a:r>
            <a:endParaRPr lang="en-US" altLang="en-US" b="1" i="1" baseline="-25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41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Line 87"/>
          <p:cNvSpPr>
            <a:spLocks noChangeShapeType="1"/>
          </p:cNvSpPr>
          <p:nvPr/>
        </p:nvSpPr>
        <p:spPr bwMode="auto">
          <a:xfrm>
            <a:off x="2520000" y="1403174"/>
            <a:ext cx="0" cy="46892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079353" y="1851582"/>
            <a:ext cx="885825" cy="886390"/>
            <a:chOff x="7384055" y="2728964"/>
            <a:chExt cx="885825" cy="886390"/>
          </a:xfrm>
        </p:grpSpPr>
        <p:grpSp>
          <p:nvGrpSpPr>
            <p:cNvPr id="68" name="Group 33"/>
            <p:cNvGrpSpPr>
              <a:grpSpLocks/>
            </p:cNvGrpSpPr>
            <p:nvPr/>
          </p:nvGrpSpPr>
          <p:grpSpPr bwMode="auto">
            <a:xfrm>
              <a:off x="7384055" y="2728964"/>
              <a:ext cx="866043" cy="864577"/>
              <a:chOff x="2577" y="1906"/>
              <a:chExt cx="591" cy="590"/>
            </a:xfrm>
          </p:grpSpPr>
          <p:sp>
            <p:nvSpPr>
              <p:cNvPr id="69" name="Rectangle 31"/>
              <p:cNvSpPr>
                <a:spLocks noChangeArrowheads="1"/>
              </p:cNvSpPr>
              <p:nvPr/>
            </p:nvSpPr>
            <p:spPr bwMode="auto">
              <a:xfrm>
                <a:off x="2592" y="1920"/>
                <a:ext cx="576" cy="576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62">
                  <a:solidFill>
                    <a:srgbClr val="FF0000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70" name="Text Box 32"/>
              <p:cNvSpPr txBox="1">
                <a:spLocks noChangeArrowheads="1"/>
              </p:cNvSpPr>
              <p:nvPr/>
            </p:nvSpPr>
            <p:spPr bwMode="auto">
              <a:xfrm>
                <a:off x="2577" y="1906"/>
                <a:ext cx="403" cy="2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en-US" sz="2100" b="1" i="1" dirty="0" smtClean="0">
                    <a:solidFill>
                      <a:srgbClr val="FF0000"/>
                    </a:solidFill>
                    <a:latin typeface="Constantia" panose="02030602050306030303" pitchFamily="18" charset="0"/>
                  </a:rPr>
                  <a:t>h</a:t>
                </a:r>
                <a:endParaRPr lang="en-US" altLang="en-US" sz="2100" b="1" i="1" dirty="0">
                  <a:solidFill>
                    <a:srgbClr val="FF0000"/>
                  </a:solidFill>
                  <a:latin typeface="Constantia" panose="02030602050306030303" pitchFamily="18" charset="0"/>
                </a:endParaRPr>
              </a:p>
            </p:txBody>
          </p:sp>
        </p:grpSp>
        <p:sp>
          <p:nvSpPr>
            <p:cNvPr id="71" name="Text Box 32"/>
            <p:cNvSpPr txBox="1">
              <a:spLocks noChangeArrowheads="1"/>
            </p:cNvSpPr>
            <p:nvPr/>
          </p:nvSpPr>
          <p:spPr bwMode="auto">
            <a:xfrm>
              <a:off x="7679330" y="3199185"/>
              <a:ext cx="590550" cy="416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en-US" sz="21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1</a:t>
              </a:r>
              <a:endParaRPr lang="en-US" altLang="en-US" sz="2100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7406036" y="2749479"/>
              <a:ext cx="841863" cy="84406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Line 87"/>
          <p:cNvSpPr>
            <a:spLocks noChangeShapeType="1"/>
          </p:cNvSpPr>
          <p:nvPr/>
        </p:nvSpPr>
        <p:spPr bwMode="auto">
          <a:xfrm>
            <a:off x="2520000" y="2716160"/>
            <a:ext cx="0" cy="47070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Start counting with injection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3210993" y="998964"/>
            <a:ext cx="5393257" cy="46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Start of divider/counter?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Get it right from injection</a:t>
            </a: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output from divider as reference for incoming beam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Before injection: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Distribute delayed revolution frequency to sending accelerator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are injected synchronously with </a:t>
            </a:r>
            <a:r>
              <a:rPr lang="en-GB" sz="2000" b="1" i="1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rev,delayed</a:t>
            </a:r>
            <a:endParaRPr lang="en-GB" sz="2000" b="1" baseline="-25000" dirty="0" smtClean="0">
              <a:solidFill>
                <a:srgbClr val="0000FF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Shifted</a:t>
            </a: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with respect to </a:t>
            </a:r>
            <a:r>
              <a:rPr lang="en-GB" sz="2000" b="1" i="1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000" b="1" i="1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endParaRPr lang="en-GB" sz="2000" b="1" baseline="-25000" dirty="0" smtClean="0">
              <a:solidFill>
                <a:srgbClr val="0000FF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9" name="Text Box 73"/>
          <p:cNvSpPr txBox="1">
            <a:spLocks noChangeArrowheads="1"/>
          </p:cNvSpPr>
          <p:nvPr/>
        </p:nvSpPr>
        <p:spPr bwMode="auto">
          <a:xfrm>
            <a:off x="2259857" y="981075"/>
            <a:ext cx="5106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RF</a:t>
            </a:r>
            <a:endParaRPr lang="en-US" altLang="en-US" b="1" i="1" baseline="-25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Line 87"/>
          <p:cNvSpPr>
            <a:spLocks noChangeShapeType="1"/>
          </p:cNvSpPr>
          <p:nvPr/>
        </p:nvSpPr>
        <p:spPr bwMode="auto">
          <a:xfrm>
            <a:off x="1944000" y="3186862"/>
            <a:ext cx="0" cy="47070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5" name="Line 87"/>
          <p:cNvSpPr>
            <a:spLocks noChangeShapeType="1"/>
          </p:cNvSpPr>
          <p:nvPr/>
        </p:nvSpPr>
        <p:spPr bwMode="auto">
          <a:xfrm>
            <a:off x="3096000" y="3186862"/>
            <a:ext cx="0" cy="138981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8" name="Line 87"/>
          <p:cNvSpPr>
            <a:spLocks noChangeShapeType="1"/>
          </p:cNvSpPr>
          <p:nvPr/>
        </p:nvSpPr>
        <p:spPr bwMode="auto">
          <a:xfrm>
            <a:off x="1931194" y="3186862"/>
            <a:ext cx="116816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9" name="Rectangle 31"/>
          <p:cNvSpPr>
            <a:spLocks noChangeArrowheads="1"/>
          </p:cNvSpPr>
          <p:nvPr/>
        </p:nvSpPr>
        <p:spPr bwMode="auto">
          <a:xfrm>
            <a:off x="1707082" y="3657564"/>
            <a:ext cx="448224" cy="4484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0" name="Text Box 32"/>
          <p:cNvSpPr txBox="1">
            <a:spLocks noChangeArrowheads="1"/>
          </p:cNvSpPr>
          <p:nvPr/>
        </p:nvSpPr>
        <p:spPr bwMode="auto">
          <a:xfrm>
            <a:off x="1652434" y="3657564"/>
            <a:ext cx="583132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100" b="1" dirty="0" smtClean="0">
                <a:latin typeface="Symbol" panose="05050102010706020507" pitchFamily="18" charset="2"/>
              </a:rPr>
              <a:t>Dt</a:t>
            </a:r>
            <a:endParaRPr lang="en-US" altLang="en-US" sz="2100" b="1" dirty="0">
              <a:latin typeface="Symbol" panose="05050102010706020507" pitchFamily="18" charset="2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376009" y="3697103"/>
            <a:ext cx="13364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b="1" dirty="0">
                <a:latin typeface="Constantia" panose="02030602050306030303" pitchFamily="18" charset="0"/>
              </a:rPr>
              <a:t>D</a:t>
            </a:r>
            <a:r>
              <a:rPr lang="en-US" altLang="en-US" b="1" dirty="0" smtClean="0">
                <a:latin typeface="Constantia" panose="02030602050306030303" pitchFamily="18" charset="0"/>
              </a:rPr>
              <a:t>elay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22" name="Line 87"/>
          <p:cNvSpPr>
            <a:spLocks noChangeShapeType="1"/>
          </p:cNvSpPr>
          <p:nvPr/>
        </p:nvSpPr>
        <p:spPr bwMode="auto">
          <a:xfrm>
            <a:off x="1944000" y="4105974"/>
            <a:ext cx="0" cy="47070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6" name="Text Box 73"/>
          <p:cNvSpPr txBox="1">
            <a:spLocks noChangeArrowheads="1"/>
          </p:cNvSpPr>
          <p:nvPr/>
        </p:nvSpPr>
        <p:spPr bwMode="auto">
          <a:xfrm>
            <a:off x="2706099" y="4570335"/>
            <a:ext cx="7798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rev</a:t>
            </a:r>
            <a:endParaRPr lang="en-US" altLang="en-US" b="1" i="1" baseline="-25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7" name="Text Box 73"/>
          <p:cNvSpPr txBox="1">
            <a:spLocks noChangeArrowheads="1"/>
          </p:cNvSpPr>
          <p:nvPr/>
        </p:nvSpPr>
        <p:spPr bwMode="auto">
          <a:xfrm>
            <a:off x="1372798" y="4566569"/>
            <a:ext cx="11494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rev,delayed</a:t>
            </a:r>
            <a:endParaRPr lang="en-US" altLang="en-US" b="1" i="1" baseline="-25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8" name="Text Box 73"/>
          <p:cNvSpPr txBox="1">
            <a:spLocks noChangeArrowheads="1"/>
          </p:cNvSpPr>
          <p:nvPr/>
        </p:nvSpPr>
        <p:spPr bwMode="auto">
          <a:xfrm rot="16200000">
            <a:off x="1218692" y="5366287"/>
            <a:ext cx="140654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dirty="0" smtClean="0">
                <a:latin typeface="Constantia" panose="02030602050306030303" pitchFamily="18" charset="0"/>
              </a:rPr>
              <a:t>To sending accelerator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98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Start counting with injection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3210993" y="998964"/>
            <a:ext cx="5393257" cy="46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Start of divider/counter?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Get it right from injection</a:t>
            </a: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output from divider as reference for incoming beam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Before injection: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Distribute delayed revolution frequency to sending accelerator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are injected synchronously with </a:t>
            </a:r>
            <a:r>
              <a:rPr lang="en-GB" sz="2000" b="1" i="1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rev,delayed</a:t>
            </a:r>
            <a:endParaRPr lang="en-GB" sz="2000" b="1" baseline="-25000" dirty="0" smtClean="0">
              <a:solidFill>
                <a:srgbClr val="0000FF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Shifted</a:t>
            </a: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with respect to </a:t>
            </a:r>
            <a:r>
              <a:rPr lang="en-GB" sz="2000" b="1" i="1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000" b="1" i="1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endParaRPr lang="en-GB" sz="2000" b="1" baseline="-25000" dirty="0" smtClean="0">
              <a:solidFill>
                <a:srgbClr val="0000FF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2485362" y="2484313"/>
            <a:ext cx="269614" cy="106565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2039145" y="1864586"/>
            <a:ext cx="1171280" cy="6377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>
              <a:latin typeface="Constantia" panose="02030602050306030303" pitchFamily="18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2034529" y="1868991"/>
            <a:ext cx="1171281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en-US" sz="1800" b="1" dirty="0" smtClean="0">
                <a:latin typeface="Constantia" panose="02030602050306030303" pitchFamily="18" charset="0"/>
              </a:rPr>
              <a:t>Counter to </a:t>
            </a:r>
            <a:r>
              <a:rPr lang="en-GB" altLang="en-US" sz="1800" b="1" i="1" dirty="0">
                <a:latin typeface="Constantia" panose="02030602050306030303" pitchFamily="18" charset="0"/>
              </a:rPr>
              <a:t>h</a:t>
            </a:r>
            <a:endParaRPr lang="en-US" altLang="en-US" sz="1800" b="1" i="1" baseline="-25000" dirty="0">
              <a:latin typeface="Constantia" panose="02030602050306030303" pitchFamily="18" charset="0"/>
            </a:endParaRPr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 flipH="1">
            <a:off x="2620170" y="1419040"/>
            <a:ext cx="678" cy="4411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169392" y="979302"/>
            <a:ext cx="9457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b="1" i="1" dirty="0" err="1" smtClean="0">
                <a:solidFill>
                  <a:srgbClr val="0000FF"/>
                </a:solidFill>
                <a:latin typeface="Constantia" pitchFamily="18" charset="0"/>
              </a:rPr>
              <a:t>f</a:t>
            </a:r>
            <a:r>
              <a:rPr lang="en-GB" sz="2100" b="1" baseline="-25000" dirty="0" err="1" smtClean="0">
                <a:solidFill>
                  <a:srgbClr val="0000FF"/>
                </a:solidFill>
                <a:latin typeface="Constantia" pitchFamily="18" charset="0"/>
              </a:rPr>
              <a:t>RF</a:t>
            </a:r>
            <a:endParaRPr lang="en-GB" sz="2100" b="1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sp>
        <p:nvSpPr>
          <p:cNvPr id="31" name="Down Arrow 30"/>
          <p:cNvSpPr/>
          <p:nvPr/>
        </p:nvSpPr>
        <p:spPr>
          <a:xfrm rot="5400000">
            <a:off x="1897309" y="2284928"/>
            <a:ext cx="269614" cy="113743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1037094" y="1419040"/>
            <a:ext cx="269614" cy="114489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54173" y="759427"/>
            <a:ext cx="14354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b="1" dirty="0" smtClean="0">
                <a:solidFill>
                  <a:srgbClr val="0000FF"/>
                </a:solidFill>
                <a:latin typeface="Constantia" pitchFamily="18" charset="0"/>
              </a:rPr>
              <a:t>Offset</a:t>
            </a:r>
          </a:p>
          <a:p>
            <a:pPr algn="ctr"/>
            <a:r>
              <a:rPr lang="en-GB" sz="2100" b="1" dirty="0">
                <a:solidFill>
                  <a:srgbClr val="0000FF"/>
                </a:solidFill>
                <a:latin typeface="Constantia" pitchFamily="18" charset="0"/>
              </a:rPr>
              <a:t>b</a:t>
            </a:r>
            <a:r>
              <a:rPr lang="en-GB" sz="2100" b="1" dirty="0" smtClean="0">
                <a:solidFill>
                  <a:srgbClr val="0000FF"/>
                </a:solidFill>
                <a:latin typeface="Constantia" pitchFamily="18" charset="0"/>
              </a:rPr>
              <a:t>ucket #</a:t>
            </a:r>
            <a:endParaRPr lang="en-GB" sz="2100" b="1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sp>
        <p:nvSpPr>
          <p:cNvPr id="34" name="Down Arrow 33"/>
          <p:cNvSpPr/>
          <p:nvPr/>
        </p:nvSpPr>
        <p:spPr>
          <a:xfrm>
            <a:off x="1037093" y="3102671"/>
            <a:ext cx="269614" cy="44729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82190" y="2563933"/>
            <a:ext cx="579422" cy="57942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01947" y="2520240"/>
            <a:ext cx="1121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latin typeface="Constantia" pitchFamily="18" charset="0"/>
              </a:rPr>
              <a:t>+</a:t>
            </a:r>
            <a:endParaRPr lang="en-GB" sz="3200" b="1" dirty="0">
              <a:latin typeface="Symbol" panose="05050102010706020507" pitchFamily="18" charset="2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2039145" y="3554370"/>
            <a:ext cx="1171280" cy="3968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>
              <a:latin typeface="Constantia" panose="02030602050306030303" pitchFamily="18" charset="0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2034529" y="3563895"/>
            <a:ext cx="1171281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en-US" sz="1800" b="1" i="1" dirty="0" smtClean="0">
                <a:latin typeface="Constantia" panose="02030602050306030303" pitchFamily="18" charset="0"/>
              </a:rPr>
              <a:t>x</a:t>
            </a:r>
            <a:r>
              <a:rPr lang="en-GB" altLang="en-US" sz="1800" b="1" dirty="0" smtClean="0">
                <a:latin typeface="Constantia" panose="02030602050306030303" pitchFamily="18" charset="0"/>
              </a:rPr>
              <a:t> = 0?</a:t>
            </a:r>
            <a:endParaRPr lang="en-US" altLang="en-US" sz="1800" b="1" baseline="-25000" dirty="0">
              <a:latin typeface="Constantia" panose="02030602050306030303" pitchFamily="18" charset="0"/>
            </a:endParaRPr>
          </a:p>
        </p:txBody>
      </p: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573975" y="3554370"/>
            <a:ext cx="1171280" cy="3968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>
              <a:latin typeface="Constantia" panose="02030602050306030303" pitchFamily="18" charset="0"/>
            </a:endParaRP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569359" y="3563895"/>
            <a:ext cx="1171281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en-US" sz="1800" b="1" i="1" dirty="0" smtClean="0">
                <a:latin typeface="Constantia" panose="02030602050306030303" pitchFamily="18" charset="0"/>
              </a:rPr>
              <a:t>x</a:t>
            </a:r>
            <a:r>
              <a:rPr lang="en-GB" altLang="en-US" sz="1800" b="1" dirty="0" smtClean="0">
                <a:latin typeface="Constantia" panose="02030602050306030303" pitchFamily="18" charset="0"/>
              </a:rPr>
              <a:t> = 0?</a:t>
            </a:r>
            <a:endParaRPr lang="en-US" altLang="en-US" sz="1800" b="1" baseline="-25000" dirty="0">
              <a:latin typeface="Constantia" panose="02030602050306030303" pitchFamily="18" charset="0"/>
            </a:endParaRPr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 flipH="1">
            <a:off x="2623020" y="3951245"/>
            <a:ext cx="678" cy="4411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 flipH="1">
            <a:off x="1171900" y="3959460"/>
            <a:ext cx="678" cy="4411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147287" y="4339315"/>
            <a:ext cx="9457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b="1" i="1" dirty="0" err="1" smtClean="0">
                <a:solidFill>
                  <a:srgbClr val="0000FF"/>
                </a:solidFill>
                <a:latin typeface="Constantia" pitchFamily="18" charset="0"/>
              </a:rPr>
              <a:t>f</a:t>
            </a:r>
            <a:r>
              <a:rPr lang="en-GB" sz="2100" b="1" baseline="-25000" dirty="0" err="1" smtClean="0">
                <a:solidFill>
                  <a:srgbClr val="0000FF"/>
                </a:solidFill>
                <a:latin typeface="Constantia" pitchFamily="18" charset="0"/>
              </a:rPr>
              <a:t>rev</a:t>
            </a:r>
            <a:endParaRPr lang="en-GB" sz="2100" b="1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1650" y="4339315"/>
            <a:ext cx="134987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b="1" i="1" dirty="0" err="1" smtClean="0">
                <a:solidFill>
                  <a:srgbClr val="0000FF"/>
                </a:solidFill>
                <a:latin typeface="Constantia" pitchFamily="18" charset="0"/>
              </a:rPr>
              <a:t>f</a:t>
            </a:r>
            <a:r>
              <a:rPr lang="en-GB" sz="2100" b="1" baseline="-25000" dirty="0" err="1" smtClean="0">
                <a:solidFill>
                  <a:srgbClr val="0000FF"/>
                </a:solidFill>
                <a:latin typeface="Constantia" pitchFamily="18" charset="0"/>
              </a:rPr>
              <a:t>rev,delayed</a:t>
            </a:r>
            <a:endParaRPr lang="en-GB" sz="2100" b="1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sp>
        <p:nvSpPr>
          <p:cNvPr id="45" name="Text Box 73"/>
          <p:cNvSpPr txBox="1">
            <a:spLocks noChangeArrowheads="1"/>
          </p:cNvSpPr>
          <p:nvPr/>
        </p:nvSpPr>
        <p:spPr bwMode="auto">
          <a:xfrm rot="16200000">
            <a:off x="451724" y="5180924"/>
            <a:ext cx="140654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dirty="0" smtClean="0">
                <a:latin typeface="Constantia" panose="02030602050306030303" pitchFamily="18" charset="0"/>
              </a:rPr>
              <a:t>To sending accelerator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40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Beam phase loop without beam?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39750" y="708757"/>
            <a:ext cx="8064500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Just replace beam by a simple RF generator!</a:t>
            </a:r>
            <a:endParaRPr lang="en-GB" sz="21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02" name="Object 24"/>
          <p:cNvGraphicFramePr>
            <a:graphicFrameLocks noChangeAspect="1"/>
          </p:cNvGraphicFramePr>
          <p:nvPr>
            <p:extLst/>
          </p:nvPr>
        </p:nvGraphicFramePr>
        <p:xfrm>
          <a:off x="3418825" y="1180856"/>
          <a:ext cx="1969477" cy="1477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Image" r:id="rId4" imgW="19504762" imgH="14628571" progId="PSP7.Image">
                  <p:embed/>
                </p:oleObj>
              </mc:Choice>
              <mc:Fallback>
                <p:oleObj name="Image" r:id="rId4" imgW="19504762" imgH="14628571" progId="PSP7.Im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8825" y="1180856"/>
                        <a:ext cx="1969477" cy="1477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7" name="Group 33"/>
          <p:cNvGrpSpPr>
            <a:grpSpLocks/>
          </p:cNvGrpSpPr>
          <p:nvPr/>
        </p:nvGrpSpPr>
        <p:grpSpPr bwMode="auto">
          <a:xfrm>
            <a:off x="2425294" y="2657963"/>
            <a:ext cx="844062" cy="844062"/>
            <a:chOff x="2592" y="1920"/>
            <a:chExt cx="576" cy="576"/>
          </a:xfrm>
        </p:grpSpPr>
        <p:sp>
          <p:nvSpPr>
            <p:cNvPr id="108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09" name="Text Box 32"/>
            <p:cNvSpPr txBox="1">
              <a:spLocks noChangeArrowheads="1"/>
            </p:cNvSpPr>
            <p:nvPr/>
          </p:nvSpPr>
          <p:spPr bwMode="auto">
            <a:xfrm>
              <a:off x="2663" y="2016"/>
              <a:ext cx="40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585" b="1" dirty="0" err="1" smtClean="0">
                  <a:latin typeface="Symbol" panose="05050102010706020507" pitchFamily="18" charset="2"/>
                </a:rPr>
                <a:t>Df</a:t>
              </a:r>
              <a:endParaRPr lang="en-US" altLang="en-US" sz="2585" b="1" dirty="0">
                <a:latin typeface="Symbol" panose="05050102010706020507" pitchFamily="18" charset="2"/>
              </a:endParaRPr>
            </a:p>
          </p:txBody>
        </p:sp>
      </p:grpSp>
      <p:sp>
        <p:nvSpPr>
          <p:cNvPr id="111" name="Line 36"/>
          <p:cNvSpPr>
            <a:spLocks noChangeShapeType="1"/>
          </p:cNvSpPr>
          <p:nvPr/>
        </p:nvSpPr>
        <p:spPr bwMode="auto">
          <a:xfrm>
            <a:off x="4183756" y="2024917"/>
            <a:ext cx="0" cy="105507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12" name="Line 37"/>
          <p:cNvSpPr>
            <a:spLocks noChangeShapeType="1"/>
          </p:cNvSpPr>
          <p:nvPr/>
        </p:nvSpPr>
        <p:spPr bwMode="auto">
          <a:xfrm>
            <a:off x="1862586" y="3079994"/>
            <a:ext cx="56270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13" name="Line 38"/>
          <p:cNvSpPr>
            <a:spLocks noChangeShapeType="1"/>
          </p:cNvSpPr>
          <p:nvPr/>
        </p:nvSpPr>
        <p:spPr bwMode="auto">
          <a:xfrm flipH="1">
            <a:off x="3269356" y="3079994"/>
            <a:ext cx="914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14" name="Line 39"/>
          <p:cNvSpPr>
            <a:spLocks noChangeShapeType="1"/>
          </p:cNvSpPr>
          <p:nvPr/>
        </p:nvSpPr>
        <p:spPr bwMode="auto">
          <a:xfrm>
            <a:off x="2847325" y="3502025"/>
            <a:ext cx="0" cy="89341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18" name="Line 51"/>
          <p:cNvSpPr>
            <a:spLocks noChangeShapeType="1"/>
          </p:cNvSpPr>
          <p:nvPr/>
        </p:nvSpPr>
        <p:spPr bwMode="auto">
          <a:xfrm>
            <a:off x="2847325" y="4390537"/>
            <a:ext cx="154744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19" name="Rectangle 58"/>
          <p:cNvSpPr>
            <a:spLocks noChangeArrowheads="1"/>
          </p:cNvSpPr>
          <p:nvPr/>
        </p:nvSpPr>
        <p:spPr bwMode="auto">
          <a:xfrm>
            <a:off x="4394771" y="2569063"/>
            <a:ext cx="844062" cy="8440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120" name="Group 60"/>
          <p:cNvGrpSpPr>
            <a:grpSpLocks/>
          </p:cNvGrpSpPr>
          <p:nvPr/>
        </p:nvGrpSpPr>
        <p:grpSpPr bwMode="auto">
          <a:xfrm>
            <a:off x="4394771" y="3968506"/>
            <a:ext cx="844062" cy="844062"/>
            <a:chOff x="2592" y="1920"/>
            <a:chExt cx="576" cy="576"/>
          </a:xfrm>
        </p:grpSpPr>
        <p:sp>
          <p:nvSpPr>
            <p:cNvPr id="121" name="Rectangle 6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22" name="Text Box 62"/>
            <p:cNvSpPr txBox="1">
              <a:spLocks noChangeArrowheads="1"/>
            </p:cNvSpPr>
            <p:nvPr/>
          </p:nvSpPr>
          <p:spPr bwMode="auto">
            <a:xfrm>
              <a:off x="2592" y="1984"/>
              <a:ext cx="576" cy="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b="1" dirty="0" smtClean="0">
                  <a:latin typeface="Constantia" panose="02030602050306030303" pitchFamily="18" charset="0"/>
                </a:rPr>
                <a:t>DDS</a:t>
              </a:r>
            </a:p>
            <a:p>
              <a:pPr algn="ctr"/>
              <a:r>
                <a:rPr lang="en-US" altLang="en-US" b="1" dirty="0" smtClean="0">
                  <a:latin typeface="Constantia" panose="02030602050306030303" pitchFamily="18" charset="0"/>
                </a:rPr>
                <a:t>VCO</a:t>
              </a:r>
              <a:endParaRPr lang="en-US" altLang="en-US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124" name="Text Box 67"/>
          <p:cNvSpPr txBox="1">
            <a:spLocks noChangeArrowheads="1"/>
          </p:cNvSpPr>
          <p:nvPr/>
        </p:nvSpPr>
        <p:spPr bwMode="auto">
          <a:xfrm>
            <a:off x="3761725" y="1110518"/>
            <a:ext cx="1266092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</a:rPr>
              <a:t>RF cavity</a:t>
            </a:r>
          </a:p>
        </p:txBody>
      </p:sp>
      <p:sp>
        <p:nvSpPr>
          <p:cNvPr id="125" name="Line 69"/>
          <p:cNvSpPr>
            <a:spLocks noChangeShapeType="1"/>
          </p:cNvSpPr>
          <p:nvPr/>
        </p:nvSpPr>
        <p:spPr bwMode="auto">
          <a:xfrm>
            <a:off x="4605787" y="2780079"/>
            <a:ext cx="0" cy="42203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26" name="Line 70"/>
          <p:cNvSpPr>
            <a:spLocks noChangeShapeType="1"/>
          </p:cNvSpPr>
          <p:nvPr/>
        </p:nvSpPr>
        <p:spPr bwMode="auto">
          <a:xfrm>
            <a:off x="4605786" y="2780079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27" name="Line 71"/>
          <p:cNvSpPr>
            <a:spLocks noChangeShapeType="1"/>
          </p:cNvSpPr>
          <p:nvPr/>
        </p:nvSpPr>
        <p:spPr bwMode="auto">
          <a:xfrm flipH="1">
            <a:off x="4605786" y="2991094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29" name="Text Box 74"/>
          <p:cNvSpPr txBox="1">
            <a:spLocks noChangeArrowheads="1"/>
          </p:cNvSpPr>
          <p:nvPr/>
        </p:nvSpPr>
        <p:spPr bwMode="auto">
          <a:xfrm>
            <a:off x="3352150" y="3031897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</a:rPr>
              <a:t>Cavity phase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130" name="Text Box 76"/>
          <p:cNvSpPr txBox="1">
            <a:spLocks noChangeArrowheads="1"/>
          </p:cNvSpPr>
          <p:nvPr/>
        </p:nvSpPr>
        <p:spPr bwMode="auto">
          <a:xfrm>
            <a:off x="5238833" y="2709741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b="1" dirty="0">
                <a:latin typeface="Constantia" panose="02030602050306030303" pitchFamily="18" charset="0"/>
              </a:rPr>
              <a:t>Power amplifier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131" name="Line 84"/>
          <p:cNvSpPr>
            <a:spLocks noChangeShapeType="1"/>
          </p:cNvSpPr>
          <p:nvPr/>
        </p:nvSpPr>
        <p:spPr bwMode="auto">
          <a:xfrm flipV="1">
            <a:off x="4816802" y="2235932"/>
            <a:ext cx="0" cy="33581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32" name="Line 85"/>
          <p:cNvSpPr>
            <a:spLocks noChangeShapeType="1"/>
          </p:cNvSpPr>
          <p:nvPr/>
        </p:nvSpPr>
        <p:spPr bwMode="auto">
          <a:xfrm flipV="1">
            <a:off x="4816802" y="3422650"/>
            <a:ext cx="0" cy="52466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133" name="Group 92"/>
          <p:cNvGrpSpPr>
            <a:grpSpLocks/>
          </p:cNvGrpSpPr>
          <p:nvPr/>
        </p:nvGrpSpPr>
        <p:grpSpPr bwMode="auto">
          <a:xfrm>
            <a:off x="5731202" y="1180856"/>
            <a:ext cx="2321169" cy="1235320"/>
            <a:chOff x="4464" y="480"/>
            <a:chExt cx="1584" cy="843"/>
          </a:xfrm>
        </p:grpSpPr>
        <p:sp>
          <p:nvSpPr>
            <p:cNvPr id="134" name="Line 87"/>
            <p:cNvSpPr>
              <a:spLocks noChangeShapeType="1"/>
            </p:cNvSpPr>
            <p:nvPr/>
          </p:nvSpPr>
          <p:spPr bwMode="auto">
            <a:xfrm>
              <a:off x="4608" y="653"/>
              <a:ext cx="3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35" name="Text Box 88"/>
            <p:cNvSpPr txBox="1">
              <a:spLocks noChangeArrowheads="1"/>
            </p:cNvSpPr>
            <p:nvPr/>
          </p:nvSpPr>
          <p:spPr bwMode="auto">
            <a:xfrm>
              <a:off x="4992" y="528"/>
              <a:ext cx="672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>
                  <a:latin typeface="Constantia" panose="02030602050306030303" pitchFamily="18" charset="0"/>
                </a:rPr>
                <a:t>RF</a:t>
              </a:r>
              <a:endParaRPr lang="en-US" altLang="en-US" sz="1846" b="1" baseline="-25000">
                <a:latin typeface="Constantia" panose="02030602050306030303" pitchFamily="18" charset="0"/>
              </a:endParaRPr>
            </a:p>
          </p:txBody>
        </p:sp>
        <p:sp>
          <p:nvSpPr>
            <p:cNvPr id="136" name="Line 89"/>
            <p:cNvSpPr>
              <a:spLocks noChangeShapeType="1"/>
            </p:cNvSpPr>
            <p:nvPr/>
          </p:nvSpPr>
          <p:spPr bwMode="auto">
            <a:xfrm>
              <a:off x="4608" y="893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37" name="Text Box 90"/>
            <p:cNvSpPr txBox="1">
              <a:spLocks noChangeArrowheads="1"/>
            </p:cNvSpPr>
            <p:nvPr/>
          </p:nvSpPr>
          <p:spPr bwMode="auto">
            <a:xfrm>
              <a:off x="4992" y="768"/>
              <a:ext cx="1056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</a:rPr>
                <a:t>Slow signal</a:t>
              </a:r>
              <a:endParaRPr lang="en-US" altLang="en-US" sz="1846" b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138" name="Rectangle 91"/>
            <p:cNvSpPr>
              <a:spLocks noChangeArrowheads="1"/>
            </p:cNvSpPr>
            <p:nvPr/>
          </p:nvSpPr>
          <p:spPr bwMode="auto">
            <a:xfrm>
              <a:off x="4464" y="480"/>
              <a:ext cx="1584" cy="843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</p:grpSp>
      <p:sp>
        <p:nvSpPr>
          <p:cNvPr id="143" name="Up Arrow 142"/>
          <p:cNvSpPr/>
          <p:nvPr/>
        </p:nvSpPr>
        <p:spPr>
          <a:xfrm>
            <a:off x="4688581" y="4812568"/>
            <a:ext cx="264419" cy="41323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 Box 73"/>
          <p:cNvSpPr txBox="1">
            <a:spLocks noChangeArrowheads="1"/>
          </p:cNvSpPr>
          <p:nvPr/>
        </p:nvSpPr>
        <p:spPr bwMode="auto">
          <a:xfrm>
            <a:off x="3996225" y="5174464"/>
            <a:ext cx="16411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>
                <a:latin typeface="Constantia" panose="02030602050306030303" pitchFamily="18" charset="0"/>
              </a:rPr>
              <a:t>h</a:t>
            </a:r>
            <a:r>
              <a:rPr lang="en-US" altLang="en-US" b="1" dirty="0" smtClean="0">
                <a:latin typeface="Constantia" panose="02030602050306030303" pitchFamily="18" charset="0"/>
              </a:rPr>
              <a:t> · 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US" altLang="en-US" b="1" dirty="0" smtClean="0">
                <a:latin typeface="Constantia" panose="02030602050306030303" pitchFamily="18" charset="0"/>
              </a:rPr>
              <a:t>, from </a:t>
            </a:r>
            <a:r>
              <a:rPr lang="en-US" altLang="en-US" b="1" i="1" dirty="0" smtClean="0">
                <a:latin typeface="Constantia" panose="02030602050306030303" pitchFamily="18" charset="0"/>
              </a:rPr>
              <a:t>B</a:t>
            </a:r>
            <a:endParaRPr lang="en-US" altLang="en-US" b="1" i="1" baseline="-25000" dirty="0">
              <a:latin typeface="Constantia" panose="02030602050306030303" pitchFamily="18" charset="0"/>
            </a:endParaRPr>
          </a:p>
        </p:txBody>
      </p:sp>
      <p:sp>
        <p:nvSpPr>
          <p:cNvPr id="146" name="Text Box 76"/>
          <p:cNvSpPr txBox="1">
            <a:spLocks noChangeArrowheads="1"/>
          </p:cNvSpPr>
          <p:nvPr/>
        </p:nvSpPr>
        <p:spPr bwMode="auto">
          <a:xfrm>
            <a:off x="5238830" y="4193667"/>
            <a:ext cx="15474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i="1" dirty="0" err="1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out</a:t>
            </a:r>
            <a:r>
              <a:rPr lang="en-US" altLang="en-US" b="1" dirty="0" smtClean="0">
                <a:latin typeface="Constantia" panose="02030602050306030303" pitchFamily="18" charset="0"/>
              </a:rPr>
              <a:t> = </a:t>
            </a:r>
            <a:r>
              <a:rPr lang="en-US" altLang="en-US" b="1" i="1" dirty="0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smtClean="0">
                <a:latin typeface="Constantia" panose="02030602050306030303" pitchFamily="18" charset="0"/>
              </a:rPr>
              <a:t>in</a:t>
            </a:r>
            <a:r>
              <a:rPr lang="en-US" altLang="en-US" b="1" dirty="0" smtClean="0">
                <a:latin typeface="Constantia" panose="02030602050306030303" pitchFamily="18" charset="0"/>
              </a:rPr>
              <a:t> ± </a:t>
            </a:r>
            <a:r>
              <a:rPr lang="en-US" altLang="en-US" b="1" dirty="0" err="1" smtClean="0">
                <a:latin typeface="Symbol" panose="05050102010706020507" pitchFamily="18" charset="2"/>
              </a:rPr>
              <a:t>D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dirty="0" smtClean="0">
                <a:latin typeface="Constantia" panose="02030602050306030303" pitchFamily="18" charset="0"/>
              </a:rPr>
              <a:t> 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147" name="Up Arrow 146"/>
          <p:cNvSpPr/>
          <p:nvPr/>
        </p:nvSpPr>
        <p:spPr>
          <a:xfrm rot="5400000">
            <a:off x="6093558" y="1861753"/>
            <a:ext cx="264419" cy="558312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 Box 90"/>
          <p:cNvSpPr txBox="1">
            <a:spLocks noChangeArrowheads="1"/>
          </p:cNvSpPr>
          <p:nvPr/>
        </p:nvSpPr>
        <p:spPr bwMode="auto">
          <a:xfrm>
            <a:off x="6504924" y="1954804"/>
            <a:ext cx="15474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 i="1" dirty="0">
                <a:latin typeface="Constantia" panose="02030602050306030303" pitchFamily="18" charset="0"/>
              </a:rPr>
              <a:t>h</a:t>
            </a:r>
            <a:r>
              <a:rPr lang="en-US" altLang="en-US" sz="1846" b="1" dirty="0" smtClean="0">
                <a:latin typeface="Constantia" panose="02030602050306030303" pitchFamily="18" charset="0"/>
              </a:rPr>
              <a:t> </a:t>
            </a:r>
            <a:r>
              <a:rPr lang="en-US" altLang="en-US" sz="1846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sz="1846" b="1" baseline="-25000" dirty="0" err="1" smtClean="0">
                <a:latin typeface="Constantia" panose="02030602050306030303" pitchFamily="18" charset="0"/>
              </a:rPr>
              <a:t>rev</a:t>
            </a:r>
            <a:endParaRPr lang="en-US" altLang="en-US" sz="1846" b="1" baseline="-25000" dirty="0">
              <a:latin typeface="Constantia" panose="02030602050306030303" pitchFamily="18" charset="0"/>
            </a:endParaRPr>
          </a:p>
        </p:txBody>
      </p:sp>
      <p:sp>
        <p:nvSpPr>
          <p:cNvPr id="149" name="Text Box 76"/>
          <p:cNvSpPr txBox="1">
            <a:spLocks noChangeArrowheads="1"/>
          </p:cNvSpPr>
          <p:nvPr/>
        </p:nvSpPr>
        <p:spPr bwMode="auto">
          <a:xfrm>
            <a:off x="4870457" y="4710887"/>
            <a:ext cx="206537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sz="17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Precision VFO</a:t>
            </a:r>
            <a:endParaRPr lang="en-US" altLang="en-US" sz="1700" b="1" baseline="-25000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50" name="Text Box 76"/>
          <p:cNvSpPr txBox="1">
            <a:spLocks noChangeArrowheads="1"/>
          </p:cNvSpPr>
          <p:nvPr/>
        </p:nvSpPr>
        <p:spPr bwMode="auto">
          <a:xfrm>
            <a:off x="3128760" y="4026102"/>
            <a:ext cx="11160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err="1" smtClean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err</a:t>
            </a:r>
            <a:r>
              <a:rPr lang="en-US" altLang="en-US" b="1" i="1" dirty="0" smtClean="0">
                <a:latin typeface="Constantia" panose="02030602050306030303" pitchFamily="18" charset="0"/>
              </a:rPr>
              <a:t> </a:t>
            </a:r>
            <a:r>
              <a:rPr lang="en-GB" altLang="en-US" b="1" dirty="0" smtClean="0">
                <a:latin typeface="Constantia" panose="02030602050306030303" pitchFamily="18" charset="0"/>
              </a:rPr>
              <a:t>~</a:t>
            </a:r>
            <a:r>
              <a:rPr lang="en-US" altLang="en-US" b="1" dirty="0" err="1" smtClean="0">
                <a:latin typeface="Symbol" panose="05050102010706020507" pitchFamily="18" charset="2"/>
              </a:rPr>
              <a:t>D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dirty="0" smtClean="0">
                <a:latin typeface="Constantia" panose="02030602050306030303" pitchFamily="18" charset="0"/>
              </a:rPr>
              <a:t> 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152" name="Line 87"/>
          <p:cNvSpPr>
            <a:spLocks noChangeShapeType="1"/>
          </p:cNvSpPr>
          <p:nvPr/>
        </p:nvSpPr>
        <p:spPr bwMode="auto">
          <a:xfrm>
            <a:off x="4816803" y="3692212"/>
            <a:ext cx="256725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7384055" y="3249664"/>
            <a:ext cx="885825" cy="886390"/>
            <a:chOff x="7384055" y="2728964"/>
            <a:chExt cx="885825" cy="886390"/>
          </a:xfrm>
        </p:grpSpPr>
        <p:grpSp>
          <p:nvGrpSpPr>
            <p:cNvPr id="156" name="Group 33"/>
            <p:cNvGrpSpPr>
              <a:grpSpLocks/>
            </p:cNvGrpSpPr>
            <p:nvPr/>
          </p:nvGrpSpPr>
          <p:grpSpPr bwMode="auto">
            <a:xfrm>
              <a:off x="7384055" y="2728964"/>
              <a:ext cx="866043" cy="864577"/>
              <a:chOff x="2577" y="1906"/>
              <a:chExt cx="591" cy="590"/>
            </a:xfrm>
          </p:grpSpPr>
          <p:sp>
            <p:nvSpPr>
              <p:cNvPr id="159" name="Rectangle 31"/>
              <p:cNvSpPr>
                <a:spLocks noChangeArrowheads="1"/>
              </p:cNvSpPr>
              <p:nvPr/>
            </p:nvSpPr>
            <p:spPr bwMode="auto">
              <a:xfrm>
                <a:off x="2592" y="1920"/>
                <a:ext cx="576" cy="576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62">
                  <a:solidFill>
                    <a:srgbClr val="FF0000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160" name="Text Box 32"/>
              <p:cNvSpPr txBox="1">
                <a:spLocks noChangeArrowheads="1"/>
              </p:cNvSpPr>
              <p:nvPr/>
            </p:nvSpPr>
            <p:spPr bwMode="auto">
              <a:xfrm>
                <a:off x="2577" y="1906"/>
                <a:ext cx="403" cy="2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en-US" sz="2100" b="1" i="1" dirty="0" smtClean="0">
                    <a:solidFill>
                      <a:srgbClr val="FF0000"/>
                    </a:solidFill>
                    <a:latin typeface="Constantia" panose="02030602050306030303" pitchFamily="18" charset="0"/>
                  </a:rPr>
                  <a:t>h</a:t>
                </a:r>
                <a:endParaRPr lang="en-US" altLang="en-US" sz="2100" b="1" i="1" dirty="0">
                  <a:solidFill>
                    <a:srgbClr val="FF0000"/>
                  </a:solidFill>
                  <a:latin typeface="Constantia" panose="02030602050306030303" pitchFamily="18" charset="0"/>
                </a:endParaRPr>
              </a:p>
            </p:txBody>
          </p:sp>
        </p:grpSp>
        <p:sp>
          <p:nvSpPr>
            <p:cNvPr id="157" name="Text Box 32"/>
            <p:cNvSpPr txBox="1">
              <a:spLocks noChangeArrowheads="1"/>
            </p:cNvSpPr>
            <p:nvPr/>
          </p:nvSpPr>
          <p:spPr bwMode="auto">
            <a:xfrm>
              <a:off x="7679330" y="3199185"/>
              <a:ext cx="590550" cy="416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en-US" sz="21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1</a:t>
              </a:r>
              <a:endParaRPr lang="en-US" altLang="en-US" sz="2100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158" name="Straight Connector 157"/>
            <p:cNvCxnSpPr/>
            <p:nvPr/>
          </p:nvCxnSpPr>
          <p:spPr>
            <a:xfrm flipV="1">
              <a:off x="7406036" y="2749479"/>
              <a:ext cx="841863" cy="84406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Line 87"/>
          <p:cNvSpPr>
            <a:spLocks noChangeShapeType="1"/>
          </p:cNvSpPr>
          <p:nvPr/>
        </p:nvSpPr>
        <p:spPr bwMode="auto">
          <a:xfrm>
            <a:off x="7819864" y="4114242"/>
            <a:ext cx="0" cy="47070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55" name="Text Box 76"/>
          <p:cNvSpPr txBox="1">
            <a:spLocks noChangeArrowheads="1"/>
          </p:cNvSpPr>
          <p:nvPr/>
        </p:nvSpPr>
        <p:spPr bwMode="auto">
          <a:xfrm>
            <a:off x="6971632" y="4532121"/>
            <a:ext cx="169646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smtClean="0">
                <a:latin typeface="Constantia" panose="02030602050306030303" pitchFamily="18" charset="0"/>
              </a:rPr>
              <a:t>Beam synchro- nous 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rev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161" name="Text Box 73"/>
          <p:cNvSpPr txBox="1">
            <a:spLocks noChangeArrowheads="1"/>
          </p:cNvSpPr>
          <p:nvPr/>
        </p:nvSpPr>
        <p:spPr bwMode="auto">
          <a:xfrm>
            <a:off x="4372790" y="3409624"/>
            <a:ext cx="5106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RF</a:t>
            </a:r>
            <a:endParaRPr lang="en-US" altLang="en-US" b="1" i="1" baseline="-25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31506" y="1442938"/>
            <a:ext cx="4649116" cy="2301683"/>
            <a:chOff x="831506" y="1442938"/>
            <a:chExt cx="4649116" cy="2301683"/>
          </a:xfrm>
        </p:grpSpPr>
        <p:sp>
          <p:nvSpPr>
            <p:cNvPr id="103" name="Line 25"/>
            <p:cNvSpPr>
              <a:spLocks noChangeShapeType="1"/>
            </p:cNvSpPr>
            <p:nvPr/>
          </p:nvSpPr>
          <p:spPr bwMode="auto">
            <a:xfrm flipH="1">
              <a:off x="1370218" y="1928202"/>
              <a:ext cx="2167304" cy="718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04" name="Oval 26"/>
            <p:cNvSpPr>
              <a:spLocks noChangeArrowheads="1"/>
            </p:cNvSpPr>
            <p:nvPr/>
          </p:nvSpPr>
          <p:spPr bwMode="auto">
            <a:xfrm>
              <a:off x="1801040" y="1813902"/>
              <a:ext cx="140677" cy="351692"/>
            </a:xfrm>
            <a:prstGeom prst="ellips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05" name="Line 27"/>
            <p:cNvSpPr>
              <a:spLocks noChangeShapeType="1"/>
            </p:cNvSpPr>
            <p:nvPr/>
          </p:nvSpPr>
          <p:spPr bwMode="auto">
            <a:xfrm flipH="1">
              <a:off x="5238833" y="1868122"/>
              <a:ext cx="241789" cy="87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06" name="AutoShape 30"/>
            <p:cNvSpPr>
              <a:spLocks noChangeArrowheads="1"/>
            </p:cNvSpPr>
            <p:nvPr/>
          </p:nvSpPr>
          <p:spPr bwMode="auto">
            <a:xfrm rot="21456844">
              <a:off x="2366679" y="1849071"/>
              <a:ext cx="844062" cy="211015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0504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10" name="Line 35"/>
            <p:cNvSpPr>
              <a:spLocks noChangeShapeType="1"/>
            </p:cNvSpPr>
            <p:nvPr/>
          </p:nvSpPr>
          <p:spPr bwMode="auto">
            <a:xfrm>
              <a:off x="1862587" y="2165594"/>
              <a:ext cx="0" cy="9144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23" name="Text Box 66"/>
            <p:cNvSpPr txBox="1">
              <a:spLocks noChangeArrowheads="1"/>
            </p:cNvSpPr>
            <p:nvPr/>
          </p:nvSpPr>
          <p:spPr bwMode="auto">
            <a:xfrm>
              <a:off x="831506" y="1442938"/>
              <a:ext cx="2062159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b="1" dirty="0" smtClean="0">
                  <a:latin typeface="Constantia" panose="02030602050306030303" pitchFamily="18" charset="0"/>
                </a:rPr>
                <a:t>Phase pick-up</a:t>
              </a:r>
              <a:endParaRPr lang="en-US" altLang="en-US" b="1" dirty="0">
                <a:latin typeface="Constantia" panose="02030602050306030303" pitchFamily="18" charset="0"/>
              </a:endParaRPr>
            </a:p>
          </p:txBody>
        </p:sp>
        <p:sp>
          <p:nvSpPr>
            <p:cNvPr id="163" name="Text Box 73"/>
            <p:cNvSpPr txBox="1">
              <a:spLocks noChangeArrowheads="1"/>
            </p:cNvSpPr>
            <p:nvPr/>
          </p:nvSpPr>
          <p:spPr bwMode="auto">
            <a:xfrm>
              <a:off x="1623047" y="3084184"/>
              <a:ext cx="1336431" cy="660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b="1" dirty="0" smtClean="0">
                  <a:latin typeface="Constantia" panose="02030602050306030303" pitchFamily="18" charset="0"/>
                </a:rPr>
                <a:t>Beam phase</a:t>
              </a:r>
              <a:endParaRPr lang="en-US" altLang="en-US" b="1" baseline="-25000" dirty="0">
                <a:latin typeface="Constantia" panose="02030602050306030303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68947" y="2179883"/>
            <a:ext cx="1854961" cy="1549810"/>
            <a:chOff x="568947" y="2179883"/>
            <a:chExt cx="1854961" cy="1549810"/>
          </a:xfrm>
        </p:grpSpPr>
        <p:sp>
          <p:nvSpPr>
            <p:cNvPr id="164" name="Line 37"/>
            <p:cNvSpPr>
              <a:spLocks noChangeShapeType="1"/>
            </p:cNvSpPr>
            <p:nvPr/>
          </p:nvSpPr>
          <p:spPr bwMode="auto">
            <a:xfrm>
              <a:off x="1057275" y="3079994"/>
              <a:ext cx="136663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947" y="2212124"/>
              <a:ext cx="1218905" cy="612694"/>
            </a:xfrm>
            <a:prstGeom prst="rect">
              <a:avLst/>
            </a:prstGeom>
          </p:spPr>
        </p:pic>
        <p:sp>
          <p:nvSpPr>
            <p:cNvPr id="165" name="Line 37"/>
            <p:cNvSpPr>
              <a:spLocks noChangeShapeType="1"/>
            </p:cNvSpPr>
            <p:nvPr/>
          </p:nvSpPr>
          <p:spPr bwMode="auto">
            <a:xfrm flipV="1">
              <a:off x="1069081" y="2824818"/>
              <a:ext cx="0" cy="25517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66" name="Text Box 73"/>
            <p:cNvSpPr txBox="1">
              <a:spLocks noChangeArrowheads="1"/>
            </p:cNvSpPr>
            <p:nvPr/>
          </p:nvSpPr>
          <p:spPr bwMode="auto">
            <a:xfrm>
              <a:off x="846259" y="3083362"/>
              <a:ext cx="153370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b="1" dirty="0" smtClean="0">
                  <a:latin typeface="Constantia" panose="02030602050306030303" pitchFamily="18" charset="0"/>
                </a:rPr>
                <a:t>Beam phase emulator</a:t>
              </a:r>
              <a:endParaRPr lang="en-US" altLang="en-US" b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707250" y="2179883"/>
              <a:ext cx="121994" cy="719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369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Down Arrow 90"/>
          <p:cNvSpPr/>
          <p:nvPr/>
        </p:nvSpPr>
        <p:spPr>
          <a:xfrm rot="5400000">
            <a:off x="4555708" y="2207511"/>
            <a:ext cx="269614" cy="40511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Synchronization chain for bucket counting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751018" y="686124"/>
            <a:ext cx="1260297" cy="719992"/>
            <a:chOff x="568947" y="2179883"/>
            <a:chExt cx="1260297" cy="71999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947" y="2212124"/>
              <a:ext cx="1218905" cy="61269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707250" y="2179883"/>
              <a:ext cx="121994" cy="719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67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936439"/>
              </p:ext>
            </p:extLst>
          </p:nvPr>
        </p:nvGraphicFramePr>
        <p:xfrm>
          <a:off x="6326242" y="1687832"/>
          <a:ext cx="1969477" cy="1477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3" name="Image" r:id="rId5" imgW="19504762" imgH="14628571" progId="PSP7.Image">
                  <p:embed/>
                </p:oleObj>
              </mc:Choice>
              <mc:Fallback>
                <p:oleObj name="Image" r:id="rId5" imgW="19504762" imgH="14628571" progId="PSP7.Im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6242" y="1687832"/>
                        <a:ext cx="1969477" cy="1477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4" b="8462"/>
          <a:stretch/>
        </p:blipFill>
        <p:spPr>
          <a:xfrm>
            <a:off x="6398812" y="4111306"/>
            <a:ext cx="1743928" cy="1124876"/>
          </a:xfrm>
          <a:prstGeom prst="rect">
            <a:avLst/>
          </a:prstGeom>
        </p:spPr>
      </p:pic>
      <p:sp>
        <p:nvSpPr>
          <p:cNvPr id="68" name="Down Arrow 67"/>
          <p:cNvSpPr/>
          <p:nvPr/>
        </p:nvSpPr>
        <p:spPr>
          <a:xfrm>
            <a:off x="7197224" y="2873594"/>
            <a:ext cx="239664" cy="11932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Down Arrow 70"/>
          <p:cNvSpPr/>
          <p:nvPr/>
        </p:nvSpPr>
        <p:spPr>
          <a:xfrm rot="16200000">
            <a:off x="1579892" y="3358494"/>
            <a:ext cx="866390" cy="2583328"/>
          </a:xfrm>
          <a:prstGeom prst="downArrow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9483" y="4450978"/>
            <a:ext cx="226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Incoming beam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4882852" y="2003344"/>
            <a:ext cx="769528" cy="798213"/>
            <a:chOff x="7394100" y="2705517"/>
            <a:chExt cx="898492" cy="931984"/>
          </a:xfrm>
        </p:grpSpPr>
        <p:grpSp>
          <p:nvGrpSpPr>
            <p:cNvPr id="76" name="Group 33"/>
            <p:cNvGrpSpPr>
              <a:grpSpLocks/>
            </p:cNvGrpSpPr>
            <p:nvPr/>
          </p:nvGrpSpPr>
          <p:grpSpPr bwMode="auto">
            <a:xfrm>
              <a:off x="7406034" y="2705517"/>
              <a:ext cx="886558" cy="888023"/>
              <a:chOff x="2592" y="1890"/>
              <a:chExt cx="605" cy="606"/>
            </a:xfrm>
          </p:grpSpPr>
          <p:sp>
            <p:nvSpPr>
              <p:cNvPr id="79" name="Rectangle 31"/>
              <p:cNvSpPr>
                <a:spLocks noChangeArrowheads="1"/>
              </p:cNvSpPr>
              <p:nvPr/>
            </p:nvSpPr>
            <p:spPr bwMode="auto">
              <a:xfrm>
                <a:off x="2592" y="1920"/>
                <a:ext cx="576" cy="57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62">
                  <a:latin typeface="Constantia" panose="02030602050306030303" pitchFamily="18" charset="0"/>
                </a:endParaRPr>
              </a:p>
            </p:txBody>
          </p:sp>
          <p:sp>
            <p:nvSpPr>
              <p:cNvPr id="80" name="Text Box 32"/>
              <p:cNvSpPr txBox="1">
                <a:spLocks noChangeArrowheads="1"/>
              </p:cNvSpPr>
              <p:nvPr/>
            </p:nvSpPr>
            <p:spPr bwMode="auto">
              <a:xfrm>
                <a:off x="2794" y="1890"/>
                <a:ext cx="403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en-US" sz="2100" b="1" i="1" dirty="0" smtClean="0">
                    <a:latin typeface="Constantia" panose="02030602050306030303" pitchFamily="18" charset="0"/>
                  </a:rPr>
                  <a:t>h</a:t>
                </a:r>
                <a:endParaRPr lang="en-US" altLang="en-US" sz="2100" b="1" i="1" dirty="0">
                  <a:latin typeface="Constantia" panose="02030602050306030303" pitchFamily="18" charset="0"/>
                </a:endParaRPr>
              </a:p>
            </p:txBody>
          </p:sp>
        </p:grpSp>
        <p:sp>
          <p:nvSpPr>
            <p:cNvPr id="77" name="Text Box 32"/>
            <p:cNvSpPr txBox="1">
              <a:spLocks noChangeArrowheads="1"/>
            </p:cNvSpPr>
            <p:nvPr/>
          </p:nvSpPr>
          <p:spPr bwMode="auto">
            <a:xfrm>
              <a:off x="7394100" y="3152371"/>
              <a:ext cx="590550" cy="485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100" b="1" dirty="0" smtClean="0">
                  <a:latin typeface="Constantia" panose="02030602050306030303" pitchFamily="18" charset="0"/>
                </a:rPr>
                <a:t>1</a:t>
              </a:r>
              <a:endParaRPr lang="en-US" altLang="en-US" sz="2100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 flipH="1" flipV="1">
              <a:off x="7406034" y="2749481"/>
              <a:ext cx="844062" cy="8440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Line 87"/>
          <p:cNvSpPr>
            <a:spLocks noChangeShapeType="1"/>
          </p:cNvSpPr>
          <p:nvPr/>
        </p:nvSpPr>
        <p:spPr bwMode="auto">
          <a:xfrm>
            <a:off x="5268029" y="2763906"/>
            <a:ext cx="0" cy="59481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82" name="Text Box 76"/>
          <p:cNvSpPr txBox="1">
            <a:spLocks noChangeArrowheads="1"/>
          </p:cNvSpPr>
          <p:nvPr/>
        </p:nvSpPr>
        <p:spPr bwMode="auto">
          <a:xfrm>
            <a:off x="4631673" y="3290572"/>
            <a:ext cx="130268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>
                <a:latin typeface="Constantia" panose="02030602050306030303" pitchFamily="18" charset="0"/>
              </a:rPr>
              <a:t>S</a:t>
            </a:r>
            <a:r>
              <a:rPr lang="en-US" altLang="en-US" b="1" dirty="0" smtClean="0">
                <a:latin typeface="Constantia" panose="02030602050306030303" pitchFamily="18" charset="0"/>
              </a:rPr>
              <a:t>ynchro- nous 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rev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87" name="Rectangle 31"/>
          <p:cNvSpPr>
            <a:spLocks noChangeArrowheads="1"/>
          </p:cNvSpPr>
          <p:nvPr/>
        </p:nvSpPr>
        <p:spPr bwMode="auto">
          <a:xfrm>
            <a:off x="3720877" y="1946278"/>
            <a:ext cx="2005340" cy="92758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3901103" y="2120359"/>
            <a:ext cx="579422" cy="57942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629514" y="2078431"/>
            <a:ext cx="1121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latin typeface="Constantia" pitchFamily="18" charset="0"/>
              </a:rPr>
              <a:t>+</a:t>
            </a:r>
            <a:endParaRPr lang="en-GB" sz="3200" b="1" dirty="0">
              <a:latin typeface="Symbol" panose="05050102010706020507" pitchFamily="18" charset="2"/>
            </a:endParaRPr>
          </a:p>
        </p:txBody>
      </p:sp>
      <p:sp>
        <p:nvSpPr>
          <p:cNvPr id="96" name="Down Arrow 95"/>
          <p:cNvSpPr/>
          <p:nvPr/>
        </p:nvSpPr>
        <p:spPr>
          <a:xfrm>
            <a:off x="4056007" y="1793855"/>
            <a:ext cx="269614" cy="32650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Line 87"/>
          <p:cNvSpPr>
            <a:spLocks noChangeShapeType="1"/>
          </p:cNvSpPr>
          <p:nvPr/>
        </p:nvSpPr>
        <p:spPr bwMode="auto">
          <a:xfrm>
            <a:off x="4191704" y="2699782"/>
            <a:ext cx="0" cy="65894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3485387" y="1238586"/>
            <a:ext cx="1435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latin typeface="Constantia" pitchFamily="18" charset="0"/>
              </a:rPr>
              <a:t>Offset</a:t>
            </a:r>
          </a:p>
          <a:p>
            <a:pPr algn="ctr"/>
            <a:r>
              <a:rPr lang="en-GB" sz="1600" b="1" dirty="0">
                <a:latin typeface="Constantia" pitchFamily="18" charset="0"/>
              </a:rPr>
              <a:t>b</a:t>
            </a:r>
            <a:r>
              <a:rPr lang="en-GB" sz="1600" b="1" dirty="0" smtClean="0">
                <a:latin typeface="Constantia" pitchFamily="18" charset="0"/>
              </a:rPr>
              <a:t>ucket #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101" name="Text Box 76"/>
          <p:cNvSpPr txBox="1">
            <a:spLocks noChangeArrowheads="1"/>
          </p:cNvSpPr>
          <p:nvPr/>
        </p:nvSpPr>
        <p:spPr bwMode="auto">
          <a:xfrm>
            <a:off x="574664" y="3056080"/>
            <a:ext cx="25149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dirty="0" smtClean="0">
                <a:latin typeface="Constantia" panose="02030602050306030303" pitchFamily="18" charset="0"/>
              </a:rPr>
              <a:t>Shifted 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US" altLang="en-US" b="1" dirty="0" smtClean="0">
                <a:latin typeface="Constantia" panose="02030602050306030303" pitchFamily="18" charset="0"/>
              </a:rPr>
              <a:t> to              sending synchrotron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115" name="Line 87"/>
          <p:cNvSpPr>
            <a:spLocks noChangeShapeType="1"/>
          </p:cNvSpPr>
          <p:nvPr/>
        </p:nvSpPr>
        <p:spPr bwMode="auto">
          <a:xfrm>
            <a:off x="3089621" y="3358721"/>
            <a:ext cx="110079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cxnSp>
        <p:nvCxnSpPr>
          <p:cNvPr id="128" name="Straight Arrow Connector 127"/>
          <p:cNvCxnSpPr/>
          <p:nvPr/>
        </p:nvCxnSpPr>
        <p:spPr>
          <a:xfrm>
            <a:off x="2013086" y="3642765"/>
            <a:ext cx="0" cy="702463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2013086" y="3787351"/>
            <a:ext cx="108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const.</a:t>
            </a:r>
            <a:endParaRPr lang="en-US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40" name="Straight Arrow Connector 139"/>
          <p:cNvCxnSpPr/>
          <p:nvPr/>
        </p:nvCxnSpPr>
        <p:spPr>
          <a:xfrm>
            <a:off x="7307914" y="1364350"/>
            <a:ext cx="0" cy="58192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3416300" y="4197773"/>
            <a:ext cx="2973742" cy="461665"/>
            <a:chOff x="3416300" y="4705763"/>
            <a:chExt cx="2973742" cy="461665"/>
          </a:xfrm>
        </p:grpSpPr>
        <p:cxnSp>
          <p:nvCxnSpPr>
            <p:cNvPr id="142" name="Straight Arrow Connector 141"/>
            <p:cNvCxnSpPr/>
            <p:nvPr/>
          </p:nvCxnSpPr>
          <p:spPr>
            <a:xfrm>
              <a:off x="3416300" y="5143634"/>
              <a:ext cx="297374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4407517" y="4705763"/>
              <a:ext cx="1465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  <a:latin typeface="Symbol" panose="05050102010706020507" pitchFamily="18" charset="2"/>
                </a:rPr>
                <a:t>f</a:t>
              </a:r>
              <a:r>
                <a:rPr lang="en-US" sz="24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 const.</a:t>
              </a:r>
              <a:endParaRPr lang="en-US" sz="2400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168" name="Straight Arrow Connector 167"/>
          <p:cNvCxnSpPr/>
          <p:nvPr/>
        </p:nvCxnSpPr>
        <p:spPr>
          <a:xfrm>
            <a:off x="4254924" y="3397281"/>
            <a:ext cx="538384" cy="27238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3692962" y="3485003"/>
            <a:ext cx="108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const.</a:t>
            </a:r>
            <a:endParaRPr lang="en-US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71" name="Straight Arrow Connector 170"/>
          <p:cNvCxnSpPr/>
          <p:nvPr/>
        </p:nvCxnSpPr>
        <p:spPr>
          <a:xfrm>
            <a:off x="5765527" y="2426386"/>
            <a:ext cx="659646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 rot="2197142">
            <a:off x="5753939" y="2618675"/>
            <a:ext cx="108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const.</a:t>
            </a:r>
            <a:endParaRPr lang="en-US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74" name="Rectangle 7"/>
          <p:cNvSpPr>
            <a:spLocks noChangeArrowheads="1"/>
          </p:cNvSpPr>
          <p:nvPr/>
        </p:nvSpPr>
        <p:spPr bwMode="auto">
          <a:xfrm>
            <a:off x="539750" y="5261109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Incoming 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beam</a:t>
            </a: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 has reproducible phase with respect to 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RF bucket</a:t>
            </a: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, 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synchronous </a:t>
            </a:r>
            <a:r>
              <a:rPr lang="en-GB" b="1" i="1" dirty="0" err="1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f</a:t>
            </a:r>
            <a:r>
              <a:rPr lang="en-GB" b="1" baseline="-25000" dirty="0" err="1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rev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 </a:t>
            </a: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and beam phase emulating </a:t>
            </a:r>
            <a:r>
              <a:rPr lang="en-GB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generator 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Straightforward switch to beam signals, 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already locked in phase</a:t>
            </a:r>
          </a:p>
        </p:txBody>
      </p:sp>
      <p:sp>
        <p:nvSpPr>
          <p:cNvPr id="175" name="Text Box 73"/>
          <p:cNvSpPr txBox="1">
            <a:spLocks noChangeArrowheads="1"/>
          </p:cNvSpPr>
          <p:nvPr/>
        </p:nvSpPr>
        <p:spPr bwMode="auto">
          <a:xfrm>
            <a:off x="4677257" y="718365"/>
            <a:ext cx="207373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dirty="0" smtClean="0">
                <a:latin typeface="Constantia" panose="02030602050306030303" pitchFamily="18" charset="0"/>
              </a:rPr>
              <a:t>Beam phase emulator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7318918" y="1470273"/>
            <a:ext cx="108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const.</a:t>
            </a:r>
            <a:endParaRPr lang="en-US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18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Down Arrow 90"/>
          <p:cNvSpPr/>
          <p:nvPr/>
        </p:nvSpPr>
        <p:spPr>
          <a:xfrm rot="5400000">
            <a:off x="4555708" y="2207511"/>
            <a:ext cx="269614" cy="40511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Synchronization chain for bucket counting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67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322476"/>
              </p:ext>
            </p:extLst>
          </p:nvPr>
        </p:nvGraphicFramePr>
        <p:xfrm>
          <a:off x="6326242" y="1687832"/>
          <a:ext cx="1969477" cy="1477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Image" r:id="rId4" imgW="19504762" imgH="14628571" progId="PSP7.Image">
                  <p:embed/>
                </p:oleObj>
              </mc:Choice>
              <mc:Fallback>
                <p:oleObj name="Image" r:id="rId4" imgW="19504762" imgH="14628571" progId="PSP7.Im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6242" y="1687832"/>
                        <a:ext cx="1969477" cy="1477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4" b="8462"/>
          <a:stretch/>
        </p:blipFill>
        <p:spPr>
          <a:xfrm>
            <a:off x="6398812" y="4111306"/>
            <a:ext cx="1743928" cy="1124876"/>
          </a:xfrm>
          <a:prstGeom prst="rect">
            <a:avLst/>
          </a:prstGeom>
        </p:spPr>
      </p:pic>
      <p:sp>
        <p:nvSpPr>
          <p:cNvPr id="68" name="Down Arrow 67"/>
          <p:cNvSpPr/>
          <p:nvPr/>
        </p:nvSpPr>
        <p:spPr>
          <a:xfrm>
            <a:off x="7197224" y="2873594"/>
            <a:ext cx="239664" cy="11932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Down Arrow 70"/>
          <p:cNvSpPr/>
          <p:nvPr/>
        </p:nvSpPr>
        <p:spPr>
          <a:xfrm rot="16200000">
            <a:off x="1579892" y="3358494"/>
            <a:ext cx="866390" cy="2583328"/>
          </a:xfrm>
          <a:prstGeom prst="downArrow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9483" y="4450978"/>
            <a:ext cx="226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Incoming beam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4882852" y="2003344"/>
            <a:ext cx="769528" cy="798213"/>
            <a:chOff x="7394100" y="2705517"/>
            <a:chExt cx="898492" cy="931984"/>
          </a:xfrm>
        </p:grpSpPr>
        <p:grpSp>
          <p:nvGrpSpPr>
            <p:cNvPr id="76" name="Group 33"/>
            <p:cNvGrpSpPr>
              <a:grpSpLocks/>
            </p:cNvGrpSpPr>
            <p:nvPr/>
          </p:nvGrpSpPr>
          <p:grpSpPr bwMode="auto">
            <a:xfrm>
              <a:off x="7406034" y="2705517"/>
              <a:ext cx="886558" cy="888023"/>
              <a:chOff x="2592" y="1890"/>
              <a:chExt cx="605" cy="606"/>
            </a:xfrm>
          </p:grpSpPr>
          <p:sp>
            <p:nvSpPr>
              <p:cNvPr id="79" name="Rectangle 31"/>
              <p:cNvSpPr>
                <a:spLocks noChangeArrowheads="1"/>
              </p:cNvSpPr>
              <p:nvPr/>
            </p:nvSpPr>
            <p:spPr bwMode="auto">
              <a:xfrm>
                <a:off x="2592" y="1920"/>
                <a:ext cx="576" cy="57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62">
                  <a:latin typeface="Constantia" panose="02030602050306030303" pitchFamily="18" charset="0"/>
                </a:endParaRPr>
              </a:p>
            </p:txBody>
          </p:sp>
          <p:sp>
            <p:nvSpPr>
              <p:cNvPr id="80" name="Text Box 32"/>
              <p:cNvSpPr txBox="1">
                <a:spLocks noChangeArrowheads="1"/>
              </p:cNvSpPr>
              <p:nvPr/>
            </p:nvSpPr>
            <p:spPr bwMode="auto">
              <a:xfrm>
                <a:off x="2794" y="1890"/>
                <a:ext cx="403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en-US" sz="2100" b="1" i="1" dirty="0" smtClean="0">
                    <a:latin typeface="Constantia" panose="02030602050306030303" pitchFamily="18" charset="0"/>
                  </a:rPr>
                  <a:t>h</a:t>
                </a:r>
                <a:endParaRPr lang="en-US" altLang="en-US" sz="2100" b="1" i="1" dirty="0">
                  <a:latin typeface="Constantia" panose="02030602050306030303" pitchFamily="18" charset="0"/>
                </a:endParaRPr>
              </a:p>
            </p:txBody>
          </p:sp>
        </p:grpSp>
        <p:sp>
          <p:nvSpPr>
            <p:cNvPr id="77" name="Text Box 32"/>
            <p:cNvSpPr txBox="1">
              <a:spLocks noChangeArrowheads="1"/>
            </p:cNvSpPr>
            <p:nvPr/>
          </p:nvSpPr>
          <p:spPr bwMode="auto">
            <a:xfrm>
              <a:off x="7394100" y="3152371"/>
              <a:ext cx="590550" cy="485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100" b="1" dirty="0" smtClean="0">
                  <a:latin typeface="Constantia" panose="02030602050306030303" pitchFamily="18" charset="0"/>
                </a:rPr>
                <a:t>1</a:t>
              </a:r>
              <a:endParaRPr lang="en-US" altLang="en-US" sz="2100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 flipH="1" flipV="1">
              <a:off x="7406034" y="2749481"/>
              <a:ext cx="844062" cy="8440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Line 87"/>
          <p:cNvSpPr>
            <a:spLocks noChangeShapeType="1"/>
          </p:cNvSpPr>
          <p:nvPr/>
        </p:nvSpPr>
        <p:spPr bwMode="auto">
          <a:xfrm>
            <a:off x="5268029" y="2763906"/>
            <a:ext cx="0" cy="59481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82" name="Text Box 76"/>
          <p:cNvSpPr txBox="1">
            <a:spLocks noChangeArrowheads="1"/>
          </p:cNvSpPr>
          <p:nvPr/>
        </p:nvSpPr>
        <p:spPr bwMode="auto">
          <a:xfrm>
            <a:off x="4631673" y="3290572"/>
            <a:ext cx="130268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>
                <a:latin typeface="Constantia" panose="02030602050306030303" pitchFamily="18" charset="0"/>
              </a:rPr>
              <a:t>S</a:t>
            </a:r>
            <a:r>
              <a:rPr lang="en-US" altLang="en-US" b="1" dirty="0" smtClean="0">
                <a:latin typeface="Constantia" panose="02030602050306030303" pitchFamily="18" charset="0"/>
              </a:rPr>
              <a:t>ynchro- nous 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rev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87" name="Rectangle 31"/>
          <p:cNvSpPr>
            <a:spLocks noChangeArrowheads="1"/>
          </p:cNvSpPr>
          <p:nvPr/>
        </p:nvSpPr>
        <p:spPr bwMode="auto">
          <a:xfrm>
            <a:off x="3720877" y="1946278"/>
            <a:ext cx="2005340" cy="92758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3901103" y="2120359"/>
            <a:ext cx="579422" cy="57942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629514" y="2078431"/>
            <a:ext cx="1121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latin typeface="Constantia" pitchFamily="18" charset="0"/>
              </a:rPr>
              <a:t>+</a:t>
            </a:r>
            <a:endParaRPr lang="en-GB" sz="3200" b="1" dirty="0">
              <a:latin typeface="Symbol" panose="05050102010706020507" pitchFamily="18" charset="2"/>
            </a:endParaRPr>
          </a:p>
        </p:txBody>
      </p:sp>
      <p:sp>
        <p:nvSpPr>
          <p:cNvPr id="96" name="Down Arrow 95"/>
          <p:cNvSpPr/>
          <p:nvPr/>
        </p:nvSpPr>
        <p:spPr>
          <a:xfrm>
            <a:off x="4056007" y="1793855"/>
            <a:ext cx="269614" cy="32650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Line 87"/>
          <p:cNvSpPr>
            <a:spLocks noChangeShapeType="1"/>
          </p:cNvSpPr>
          <p:nvPr/>
        </p:nvSpPr>
        <p:spPr bwMode="auto">
          <a:xfrm>
            <a:off x="4191704" y="2699782"/>
            <a:ext cx="0" cy="65894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3485387" y="1238586"/>
            <a:ext cx="1435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latin typeface="Constantia" pitchFamily="18" charset="0"/>
              </a:rPr>
              <a:t>Offset</a:t>
            </a:r>
          </a:p>
          <a:p>
            <a:pPr algn="ctr"/>
            <a:r>
              <a:rPr lang="en-GB" sz="1600" b="1" dirty="0">
                <a:latin typeface="Constantia" pitchFamily="18" charset="0"/>
              </a:rPr>
              <a:t>b</a:t>
            </a:r>
            <a:r>
              <a:rPr lang="en-GB" sz="1600" b="1" dirty="0" smtClean="0">
                <a:latin typeface="Constantia" pitchFamily="18" charset="0"/>
              </a:rPr>
              <a:t>ucket #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101" name="Text Box 76"/>
          <p:cNvSpPr txBox="1">
            <a:spLocks noChangeArrowheads="1"/>
          </p:cNvSpPr>
          <p:nvPr/>
        </p:nvSpPr>
        <p:spPr bwMode="auto">
          <a:xfrm>
            <a:off x="574664" y="3056080"/>
            <a:ext cx="25149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dirty="0" smtClean="0">
                <a:latin typeface="Constantia" panose="02030602050306030303" pitchFamily="18" charset="0"/>
              </a:rPr>
              <a:t>Shifted </a:t>
            </a:r>
            <a:r>
              <a:rPr lang="en-US" altLang="en-US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US" altLang="en-US" b="1" dirty="0" smtClean="0">
                <a:latin typeface="Constantia" panose="02030602050306030303" pitchFamily="18" charset="0"/>
              </a:rPr>
              <a:t> to              sending synchrotron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115" name="Line 87"/>
          <p:cNvSpPr>
            <a:spLocks noChangeShapeType="1"/>
          </p:cNvSpPr>
          <p:nvPr/>
        </p:nvSpPr>
        <p:spPr bwMode="auto">
          <a:xfrm>
            <a:off x="3089621" y="3358721"/>
            <a:ext cx="110079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cxnSp>
        <p:nvCxnSpPr>
          <p:cNvPr id="128" name="Straight Arrow Connector 127"/>
          <p:cNvCxnSpPr/>
          <p:nvPr/>
        </p:nvCxnSpPr>
        <p:spPr>
          <a:xfrm>
            <a:off x="2013086" y="3642765"/>
            <a:ext cx="0" cy="702463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2013086" y="3787351"/>
            <a:ext cx="108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const.</a:t>
            </a:r>
            <a:endParaRPr lang="en-US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42" name="Straight Arrow Connector 141"/>
          <p:cNvCxnSpPr/>
          <p:nvPr/>
        </p:nvCxnSpPr>
        <p:spPr>
          <a:xfrm>
            <a:off x="3416300" y="4635644"/>
            <a:ext cx="2973742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4407517" y="4197773"/>
            <a:ext cx="1465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sz="2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const.</a:t>
            </a:r>
            <a:endParaRPr lang="en-US" sz="2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68" name="Straight Arrow Connector 167"/>
          <p:cNvCxnSpPr/>
          <p:nvPr/>
        </p:nvCxnSpPr>
        <p:spPr>
          <a:xfrm>
            <a:off x="4254924" y="3397281"/>
            <a:ext cx="538384" cy="27238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3692962" y="3485003"/>
            <a:ext cx="108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const.</a:t>
            </a:r>
            <a:endParaRPr lang="en-US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71" name="Straight Arrow Connector 170"/>
          <p:cNvCxnSpPr/>
          <p:nvPr/>
        </p:nvCxnSpPr>
        <p:spPr>
          <a:xfrm>
            <a:off x="5765527" y="2426386"/>
            <a:ext cx="659646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 rot="2197142">
            <a:off x="5753939" y="2618675"/>
            <a:ext cx="108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const.</a:t>
            </a:r>
            <a:endParaRPr lang="en-US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45" name="Line 25"/>
          <p:cNvSpPr>
            <a:spLocks noChangeShapeType="1"/>
          </p:cNvSpPr>
          <p:nvPr/>
        </p:nvSpPr>
        <p:spPr bwMode="auto">
          <a:xfrm flipH="1">
            <a:off x="6485814" y="1216945"/>
            <a:ext cx="1453036" cy="4814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46" name="AutoShape 30"/>
          <p:cNvSpPr>
            <a:spLocks noChangeArrowheads="1"/>
          </p:cNvSpPr>
          <p:nvPr/>
        </p:nvSpPr>
        <p:spPr bwMode="auto">
          <a:xfrm rot="21456844">
            <a:off x="6912253" y="1132128"/>
            <a:ext cx="844062" cy="211015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C0504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47" name="Text Box 66"/>
          <p:cNvSpPr txBox="1">
            <a:spLocks noChangeArrowheads="1"/>
          </p:cNvSpPr>
          <p:nvPr/>
        </p:nvSpPr>
        <p:spPr bwMode="auto">
          <a:xfrm>
            <a:off x="6363027" y="715388"/>
            <a:ext cx="17797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smtClean="0">
                <a:latin typeface="Constantia" panose="02030602050306030303" pitchFamily="18" charset="0"/>
              </a:rPr>
              <a:t>Phase pick-up</a:t>
            </a:r>
            <a:endParaRPr lang="en-US" altLang="en-US" b="1" dirty="0">
              <a:latin typeface="Constantia" panose="02030602050306030303" pitchFamily="18" charset="0"/>
            </a:endParaRPr>
          </a:p>
        </p:txBody>
      </p:sp>
      <p:sp>
        <p:nvSpPr>
          <p:cNvPr id="48" name="Oval 26"/>
          <p:cNvSpPr>
            <a:spLocks noChangeArrowheads="1"/>
          </p:cNvSpPr>
          <p:nvPr/>
        </p:nvSpPr>
        <p:spPr bwMode="auto">
          <a:xfrm>
            <a:off x="6696180" y="1086285"/>
            <a:ext cx="140677" cy="351692"/>
          </a:xfrm>
          <a:prstGeom prst="ellips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7307914" y="1364350"/>
            <a:ext cx="0" cy="58192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318918" y="1470273"/>
            <a:ext cx="108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const.</a:t>
            </a:r>
            <a:endParaRPr lang="en-US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539750" y="5261109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Incoming 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beam</a:t>
            </a: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 has reproducible phase with respect to 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RF bucket</a:t>
            </a: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, 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synchronous </a:t>
            </a:r>
            <a:r>
              <a:rPr lang="en-GB" b="1" i="1" dirty="0" err="1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f</a:t>
            </a:r>
            <a:r>
              <a:rPr lang="en-GB" b="1" baseline="-25000" dirty="0" err="1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rev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 </a:t>
            </a: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and beam phase emulating </a:t>
            </a:r>
            <a:r>
              <a:rPr lang="en-GB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generator 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Straightforward switch to beam signals, </a:t>
            </a:r>
            <a:r>
              <a:rPr lang="en-GB" b="1" dirty="0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already locked in phase</a:t>
            </a:r>
          </a:p>
          <a:p>
            <a:pPr marL="342900" indent="-342900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Beam phase with respect to </a:t>
            </a:r>
            <a:r>
              <a:rPr lang="en-GB" sz="2400" b="1" i="1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f</a:t>
            </a:r>
            <a:r>
              <a:rPr lang="en-GB" sz="2400" b="1" baseline="-25000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rev</a:t>
            </a:r>
            <a:r>
              <a:rPr lang="en-GB" sz="24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 always known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7128359" y="4465047"/>
            <a:ext cx="359109" cy="341194"/>
            <a:chOff x="1887238" y="2340782"/>
            <a:chExt cx="574810" cy="546133"/>
          </a:xfrm>
        </p:grpSpPr>
        <p:sp>
          <p:nvSpPr>
            <p:cNvPr id="56" name="Oval 55"/>
            <p:cNvSpPr/>
            <p:nvPr/>
          </p:nvSpPr>
          <p:spPr>
            <a:xfrm flipH="1">
              <a:off x="1966438" y="24974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 flipH="1">
              <a:off x="2029713" y="26237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 flipH="1">
              <a:off x="2089219" y="26010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 flipH="1">
              <a:off x="2118019" y="25492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 flipH="1">
              <a:off x="2146819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 flipH="1">
              <a:off x="2058513" y="25248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>
            <a:xfrm flipH="1">
              <a:off x="2029713" y="256825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4" name="Oval 63"/>
            <p:cNvSpPr/>
            <p:nvPr/>
          </p:nvSpPr>
          <p:spPr>
            <a:xfrm flipH="1">
              <a:off x="2092988" y="26945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 flipH="1">
              <a:off x="2152494" y="26718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 flipH="1">
              <a:off x="2181294" y="26200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 flipH="1">
              <a:off x="2210094" y="255385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 flipH="1">
              <a:off x="2121788" y="25956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 flipH="1">
              <a:off x="2175619" y="25636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 flipH="1">
              <a:off x="2238894" y="268994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 flipH="1">
              <a:off x="2298400" y="26672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 flipH="1">
              <a:off x="2327200" y="261544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 flipH="1">
              <a:off x="1964581" y="240606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5" name="Oval 84"/>
            <p:cNvSpPr/>
            <p:nvPr/>
          </p:nvSpPr>
          <p:spPr>
            <a:xfrm flipH="1">
              <a:off x="2267694" y="25910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6" name="Oval 85"/>
            <p:cNvSpPr/>
            <p:nvPr/>
          </p:nvSpPr>
          <p:spPr>
            <a:xfrm flipH="1">
              <a:off x="2044113" y="26718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8" name="Oval 87"/>
            <p:cNvSpPr/>
            <p:nvPr/>
          </p:nvSpPr>
          <p:spPr>
            <a:xfrm flipH="1">
              <a:off x="2193487" y="251353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9" name="Oval 88"/>
            <p:cNvSpPr/>
            <p:nvPr/>
          </p:nvSpPr>
          <p:spPr>
            <a:xfrm flipH="1">
              <a:off x="2252993" y="254314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0" name="Oval 89"/>
            <p:cNvSpPr/>
            <p:nvPr/>
          </p:nvSpPr>
          <p:spPr>
            <a:xfrm flipH="1">
              <a:off x="2195694" y="27236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4" name="Oval 93"/>
            <p:cNvSpPr/>
            <p:nvPr/>
          </p:nvSpPr>
          <p:spPr>
            <a:xfrm flipH="1">
              <a:off x="2222287" y="262395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5" name="Oval 94"/>
            <p:cNvSpPr/>
            <p:nvPr/>
          </p:nvSpPr>
          <p:spPr>
            <a:xfrm flipH="1">
              <a:off x="2136188" y="26993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8" name="Oval 97"/>
            <p:cNvSpPr/>
            <p:nvPr/>
          </p:nvSpPr>
          <p:spPr>
            <a:xfrm flipH="1">
              <a:off x="1914304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9" name="Oval 98"/>
            <p:cNvSpPr/>
            <p:nvPr/>
          </p:nvSpPr>
          <p:spPr>
            <a:xfrm flipH="1">
              <a:off x="1887238" y="263667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 flipH="1">
              <a:off x="1946744" y="261401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3" name="Oval 102"/>
            <p:cNvSpPr/>
            <p:nvPr/>
          </p:nvSpPr>
          <p:spPr>
            <a:xfrm flipH="1">
              <a:off x="1975544" y="256217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 flipH="1">
              <a:off x="1916038" y="253781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 flipH="1">
              <a:off x="1887238" y="25811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 flipH="1">
              <a:off x="1950513" y="270747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 flipH="1">
              <a:off x="1979313" y="260861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 flipH="1">
              <a:off x="1901638" y="268481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 flipH="1">
              <a:off x="2210913" y="26772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 flipH="1">
              <a:off x="1975057" y="245713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1" name="Oval 110"/>
            <p:cNvSpPr/>
            <p:nvPr/>
          </p:nvSpPr>
          <p:spPr>
            <a:xfrm flipH="1">
              <a:off x="2029713" y="243123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 flipH="1">
              <a:off x="2012475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 flipH="1">
              <a:off x="1961313" y="276650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 flipH="1">
              <a:off x="2020819" y="274384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6" name="Oval 115"/>
            <p:cNvSpPr/>
            <p:nvPr/>
          </p:nvSpPr>
          <p:spPr>
            <a:xfrm flipH="1">
              <a:off x="1912438" y="274384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7" name="Oval 116"/>
            <p:cNvSpPr/>
            <p:nvPr/>
          </p:nvSpPr>
          <p:spPr>
            <a:xfrm flipH="1">
              <a:off x="2004513" y="277128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 flipH="1">
              <a:off x="2070851" y="24049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9" name="Oval 118"/>
            <p:cNvSpPr/>
            <p:nvPr/>
          </p:nvSpPr>
          <p:spPr>
            <a:xfrm flipH="1">
              <a:off x="2130357" y="23822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0" name="Oval 119"/>
            <p:cNvSpPr/>
            <p:nvPr/>
          </p:nvSpPr>
          <p:spPr>
            <a:xfrm flipH="1">
              <a:off x="2021976" y="23822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 flipH="1">
              <a:off x="2114051" y="24097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2" name="Oval 121"/>
            <p:cNvSpPr/>
            <p:nvPr/>
          </p:nvSpPr>
          <p:spPr>
            <a:xfrm flipH="1">
              <a:off x="2338749" y="265385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3" name="Oval 122"/>
            <p:cNvSpPr/>
            <p:nvPr/>
          </p:nvSpPr>
          <p:spPr>
            <a:xfrm flipH="1">
              <a:off x="2398255" y="26311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4" name="Oval 123"/>
            <p:cNvSpPr/>
            <p:nvPr/>
          </p:nvSpPr>
          <p:spPr>
            <a:xfrm flipH="1">
              <a:off x="2427055" y="257935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 flipH="1">
              <a:off x="2367549" y="25549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 flipH="1">
              <a:off x="2352848" y="25070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 flipH="1">
              <a:off x="2240800" y="274538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9" name="Oval 128"/>
            <p:cNvSpPr/>
            <p:nvPr/>
          </p:nvSpPr>
          <p:spPr>
            <a:xfrm flipH="1">
              <a:off x="2252349" y="27837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0" name="Oval 129"/>
            <p:cNvSpPr/>
            <p:nvPr/>
          </p:nvSpPr>
          <p:spPr>
            <a:xfrm flipH="1">
              <a:off x="2311855" y="27611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 flipH="1">
              <a:off x="2340655" y="27092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 flipH="1">
              <a:off x="2278663" y="26987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 flipH="1">
              <a:off x="2266448" y="26369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4" name="Oval 133"/>
            <p:cNvSpPr/>
            <p:nvPr/>
          </p:nvSpPr>
          <p:spPr>
            <a:xfrm flipH="1">
              <a:off x="2012475" y="28024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 flipH="1">
              <a:off x="2080882" y="27736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6" name="Oval 135"/>
            <p:cNvSpPr/>
            <p:nvPr/>
          </p:nvSpPr>
          <p:spPr>
            <a:xfrm flipH="1">
              <a:off x="2085251" y="26420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7" name="Oval 136"/>
            <p:cNvSpPr/>
            <p:nvPr/>
          </p:nvSpPr>
          <p:spPr>
            <a:xfrm flipH="1">
              <a:off x="2058513" y="28168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8" name="Oval 137"/>
            <p:cNvSpPr/>
            <p:nvPr/>
          </p:nvSpPr>
          <p:spPr>
            <a:xfrm flipH="1">
              <a:off x="2412655" y="25272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3" name="Oval 142"/>
            <p:cNvSpPr/>
            <p:nvPr/>
          </p:nvSpPr>
          <p:spPr>
            <a:xfrm flipH="1">
              <a:off x="2398255" y="246753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4" name="Oval 143"/>
            <p:cNvSpPr/>
            <p:nvPr/>
          </p:nvSpPr>
          <p:spPr>
            <a:xfrm flipH="1">
              <a:off x="2312298" y="24782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6" name="Oval 145"/>
            <p:cNvSpPr/>
            <p:nvPr/>
          </p:nvSpPr>
          <p:spPr>
            <a:xfrm flipH="1">
              <a:off x="2352848" y="244771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7" name="Oval 146"/>
            <p:cNvSpPr/>
            <p:nvPr/>
          </p:nvSpPr>
          <p:spPr>
            <a:xfrm flipH="1">
              <a:off x="2105482" y="281110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8" name="Oval 147"/>
            <p:cNvSpPr/>
            <p:nvPr/>
          </p:nvSpPr>
          <p:spPr>
            <a:xfrm flipH="1">
              <a:off x="2103619" y="285660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9" name="Oval 148"/>
            <p:cNvSpPr/>
            <p:nvPr/>
          </p:nvSpPr>
          <p:spPr>
            <a:xfrm flipH="1">
              <a:off x="2148357" y="283946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0" name="Oval 149"/>
            <p:cNvSpPr/>
            <p:nvPr/>
          </p:nvSpPr>
          <p:spPr>
            <a:xfrm flipH="1">
              <a:off x="2181294" y="281971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 flipH="1">
              <a:off x="2192843" y="285811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 flipH="1">
              <a:off x="2208826" y="27800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 flipH="1">
              <a:off x="2136012" y="278196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 flipH="1">
              <a:off x="2302212" y="242186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 flipH="1">
              <a:off x="2239686" y="246881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 flipH="1">
              <a:off x="2285605" y="238154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 flipH="1">
              <a:off x="2345111" y="241116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flipH="1">
              <a:off x="2252349" y="241683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 flipH="1">
              <a:off x="2203886" y="242153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 flipH="1">
              <a:off x="2288573" y="25261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 flipH="1">
              <a:off x="2388482" y="26816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2" name="Oval 161"/>
            <p:cNvSpPr/>
            <p:nvPr/>
          </p:nvSpPr>
          <p:spPr>
            <a:xfrm flipH="1">
              <a:off x="2433248" y="26528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 flipH="1">
              <a:off x="2405044" y="271779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4" name="Oval 163"/>
            <p:cNvSpPr/>
            <p:nvPr/>
          </p:nvSpPr>
          <p:spPr>
            <a:xfrm flipH="1">
              <a:off x="2381193" y="275978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5" name="Oval 164"/>
            <p:cNvSpPr/>
            <p:nvPr/>
          </p:nvSpPr>
          <p:spPr>
            <a:xfrm flipH="1">
              <a:off x="2345111" y="27944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6" name="Oval 165"/>
            <p:cNvSpPr/>
            <p:nvPr/>
          </p:nvSpPr>
          <p:spPr>
            <a:xfrm flipH="1">
              <a:off x="2301588" y="281066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 flipH="1">
              <a:off x="2245256" y="283374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 flipH="1">
              <a:off x="2080293" y="247674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3" name="Oval 172"/>
            <p:cNvSpPr/>
            <p:nvPr/>
          </p:nvSpPr>
          <p:spPr>
            <a:xfrm flipH="1">
              <a:off x="2149035" y="24503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4" name="Oval 173"/>
            <p:cNvSpPr/>
            <p:nvPr/>
          </p:nvSpPr>
          <p:spPr>
            <a:xfrm flipH="1">
              <a:off x="2235435" y="237168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5" name="Oval 174"/>
            <p:cNvSpPr/>
            <p:nvPr/>
          </p:nvSpPr>
          <p:spPr>
            <a:xfrm flipH="1">
              <a:off x="2186972" y="237638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6" name="Oval 175"/>
            <p:cNvSpPr/>
            <p:nvPr/>
          </p:nvSpPr>
          <p:spPr>
            <a:xfrm flipH="1">
              <a:off x="2154096" y="234078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7" name="Oval 176"/>
            <p:cNvSpPr/>
            <p:nvPr/>
          </p:nvSpPr>
          <p:spPr>
            <a:xfrm flipH="1">
              <a:off x="2080882" y="236222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140" name="Line 35"/>
          <p:cNvSpPr>
            <a:spLocks noChangeShapeType="1"/>
          </p:cNvSpPr>
          <p:nvPr/>
        </p:nvSpPr>
        <p:spPr bwMode="auto">
          <a:xfrm>
            <a:off x="6762510" y="1452182"/>
            <a:ext cx="0" cy="27843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4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Bucket numbering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Heiko\Presentations\2012-05_LIU-PS_H9InjectionBatchCompressionStudiesLIU\RFManipulationPhaseSpaceExampl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703" y="3701455"/>
            <a:ext cx="7504235" cy="21453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59618" y="4443334"/>
            <a:ext cx="309701" cy="390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60599" y="4443334"/>
            <a:ext cx="314510" cy="390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04858" y="4443334"/>
            <a:ext cx="309701" cy="390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41788" y="4443334"/>
            <a:ext cx="276037" cy="390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58649" y="4443334"/>
            <a:ext cx="309701" cy="390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59630" y="4443334"/>
            <a:ext cx="314510" cy="390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03890" y="4443334"/>
            <a:ext cx="309701" cy="390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40819" y="4443334"/>
            <a:ext cx="276037" cy="390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65164" y="4826871"/>
            <a:ext cx="2532185" cy="390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1</a:t>
            </a:r>
            <a:r>
              <a:rPr lang="en-US" sz="1939" b="1" baseline="30000" dirty="0">
                <a:solidFill>
                  <a:srgbClr val="FF0000"/>
                </a:solidFill>
                <a:latin typeface="Constantia" panose="02030602050306030303" pitchFamily="18" charset="0"/>
              </a:rPr>
              <a:t>st</a:t>
            </a: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 injection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75497" y="4826871"/>
            <a:ext cx="2532185" cy="390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2</a:t>
            </a:r>
            <a:r>
              <a:rPr lang="en-US" sz="1939" b="1" baseline="30000" dirty="0">
                <a:solidFill>
                  <a:srgbClr val="FF0000"/>
                </a:solidFill>
                <a:latin typeface="Constantia" panose="02030602050306030303" pitchFamily="18" charset="0"/>
              </a:rPr>
              <a:t>nd</a:t>
            </a:r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 injection</a:t>
            </a:r>
          </a:p>
        </p:txBody>
      </p:sp>
      <p:sp>
        <p:nvSpPr>
          <p:cNvPr id="18" name="Right Brace 17"/>
          <p:cNvSpPr/>
          <p:nvPr/>
        </p:nvSpPr>
        <p:spPr bwMode="auto">
          <a:xfrm rot="5400000">
            <a:off x="3314264" y="3631116"/>
            <a:ext cx="140677" cy="2391508"/>
          </a:xfrm>
          <a:prstGeom prst="rightBrace">
            <a:avLst>
              <a:gd name="adj1" fmla="val 8333"/>
              <a:gd name="adj2" fmla="val 48253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Right Brace 19"/>
          <p:cNvSpPr/>
          <p:nvPr/>
        </p:nvSpPr>
        <p:spPr bwMode="auto">
          <a:xfrm rot="5400000">
            <a:off x="6223211" y="3631116"/>
            <a:ext cx="140677" cy="2391508"/>
          </a:xfrm>
          <a:prstGeom prst="rightBrace">
            <a:avLst>
              <a:gd name="adj1" fmla="val 8333"/>
              <a:gd name="adj2" fmla="val 48253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Text Box 42"/>
          <p:cNvSpPr txBox="1">
            <a:spLocks noChangeArrowheads="1"/>
          </p:cNvSpPr>
          <p:nvPr/>
        </p:nvSpPr>
        <p:spPr bwMode="auto">
          <a:xfrm>
            <a:off x="703385" y="6063978"/>
            <a:ext cx="7737231" cy="41549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 algn="ctr" eaLnBrk="0" fontAlgn="base" hangingPunct="0">
              <a:spcBef>
                <a:spcPct val="50000"/>
              </a:spcBef>
              <a:spcAft>
                <a:spcPct val="0"/>
              </a:spcAft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Must inject into the correct bucket numbers</a:t>
            </a:r>
            <a:endParaRPr lang="en-US" sz="21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Bucket numbering for RF manipulations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405706"/>
              </p:ext>
            </p:extLst>
          </p:nvPr>
        </p:nvGraphicFramePr>
        <p:xfrm>
          <a:off x="539750" y="766126"/>
          <a:ext cx="8064500" cy="3027518"/>
        </p:xfrm>
        <a:graphic>
          <a:graphicData uri="http://schemas.openxmlformats.org/drawingml/2006/table">
            <a:tbl>
              <a:tblPr firstRow="1" bandRow="1"/>
              <a:tblGrid>
                <a:gridCol w="1979469"/>
                <a:gridCol w="3081481"/>
                <a:gridCol w="3003550"/>
              </a:tblGrid>
              <a:tr h="472993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6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Triple splitting</a:t>
                      </a:r>
                      <a:endParaRPr lang="en-US" sz="16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Batch compression</a:t>
                      </a:r>
                      <a:endParaRPr lang="en-US" sz="16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1030356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Injection</a:t>
                      </a:r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 harmonic</a:t>
                      </a:r>
                      <a:endParaRPr lang="en-US" sz="1600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600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600" b="1" dirty="0">
                        <a:solidFill>
                          <a:srgbClr val="0000FF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629548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Periodicity</a:t>
                      </a:r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 of          RF manipulation</a:t>
                      </a:r>
                      <a:endParaRPr lang="en-US" sz="1600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Every bucket</a:t>
                      </a:r>
                      <a:endParaRPr lang="en-US" sz="1600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Only one beating along circumference</a:t>
                      </a:r>
                      <a:endParaRPr lang="en-US" sz="1600" b="1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894621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Injection bucket selection</a:t>
                      </a:r>
                      <a:endParaRPr lang="en-US" sz="1600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 buckets difference </a:t>
                      </a:r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between</a:t>
                      </a:r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 both injections</a:t>
                      </a:r>
                      <a:endParaRPr lang="en-US" sz="1600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Both injections into </a:t>
                      </a:r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independently defined buckets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9" r="1541" b="10000"/>
          <a:stretch/>
        </p:blipFill>
        <p:spPr>
          <a:xfrm>
            <a:off x="2655830" y="1325723"/>
            <a:ext cx="2785163" cy="864000"/>
          </a:xfrm>
          <a:prstGeom prst="rect">
            <a:avLst/>
          </a:prstGeom>
        </p:spPr>
      </p:pic>
      <p:pic>
        <p:nvPicPr>
          <p:cNvPr id="26" name="Picture 2" descr="C:\Heiko\MachineData\CPS\2012\2012-04-24_LHC100nsFirstInjectionBucketSelectorTest\presentationimagesNoPlotLabel\2012-04-25_LHC100ns_Bucket0Presentation.png"/>
          <p:cNvPicPr>
            <a:picLocks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82" r="3662" b="11202"/>
          <a:stretch/>
        </p:blipFill>
        <p:spPr bwMode="auto">
          <a:xfrm>
            <a:off x="5739489" y="1326389"/>
            <a:ext cx="2720177" cy="8633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792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Timescales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3637756" y="678794"/>
            <a:ext cx="1725613" cy="5397500"/>
          </a:xfrm>
          <a:prstGeom prst="downArrow">
            <a:avLst>
              <a:gd name="adj1" fmla="val 50000"/>
              <a:gd name="adj2" fmla="val 30129"/>
            </a:avLst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60079" y="1035175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10 ns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0080" y="1756548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 ns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0079" y="2477921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100 </a:t>
            </a:r>
            <a:r>
              <a:rPr lang="en-GB" b="1" dirty="0" err="1">
                <a:solidFill>
                  <a:schemeClr val="bg1"/>
                </a:solidFill>
                <a:latin typeface="Constantia" panose="02030602050306030303" pitchFamily="18" charset="0"/>
              </a:rPr>
              <a:t>p</a:t>
            </a:r>
            <a:r>
              <a:rPr lang="en-GB" b="1" dirty="0" err="1" smtClean="0">
                <a:solidFill>
                  <a:schemeClr val="bg1"/>
                </a:solidFill>
                <a:latin typeface="Constantia" panose="02030602050306030303" pitchFamily="18" charset="0"/>
              </a:rPr>
              <a:t>s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0079" y="3203634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10 </a:t>
            </a:r>
            <a:r>
              <a:rPr lang="en-GB" b="1" dirty="0" err="1">
                <a:solidFill>
                  <a:schemeClr val="bg1"/>
                </a:solidFill>
                <a:latin typeface="Constantia" panose="02030602050306030303" pitchFamily="18" charset="0"/>
              </a:rPr>
              <a:t>p</a:t>
            </a:r>
            <a:r>
              <a:rPr lang="en-GB" b="1" dirty="0" err="1" smtClean="0">
                <a:solidFill>
                  <a:schemeClr val="bg1"/>
                </a:solidFill>
                <a:latin typeface="Constantia" panose="02030602050306030303" pitchFamily="18" charset="0"/>
              </a:rPr>
              <a:t>s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0079" y="3852366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 </a:t>
            </a:r>
            <a:r>
              <a:rPr lang="en-GB" b="1" dirty="0" err="1">
                <a:solidFill>
                  <a:schemeClr val="bg1"/>
                </a:solidFill>
                <a:latin typeface="Constantia" panose="02030602050306030303" pitchFamily="18" charset="0"/>
              </a:rPr>
              <a:t>p</a:t>
            </a:r>
            <a:r>
              <a:rPr lang="en-GB" b="1" dirty="0" err="1" smtClean="0">
                <a:solidFill>
                  <a:schemeClr val="bg1"/>
                </a:solidFill>
                <a:latin typeface="Constantia" panose="02030602050306030303" pitchFamily="18" charset="0"/>
              </a:rPr>
              <a:t>s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0079" y="4501098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100 fs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0079" y="5149830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10 fs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5246306" y="651690"/>
            <a:ext cx="2927350" cy="71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2031" b="1" dirty="0" smtClean="0">
                <a:latin typeface="Constantia" panose="02030602050306030303" pitchFamily="18" charset="0"/>
              </a:rPr>
              <a:t>Proton bunches in low energy synchrontrons</a:t>
            </a:r>
            <a:endParaRPr lang="de-DE" altLang="en-US" sz="1846" b="1" dirty="0">
              <a:latin typeface="Constantia" panose="02030602050306030303" pitchFamily="18" charset="0"/>
            </a:endParaRPr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5202208" y="2761637"/>
            <a:ext cx="2927350" cy="40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2031" b="1" dirty="0" smtClean="0">
                <a:latin typeface="Constantia" panose="02030602050306030303" pitchFamily="18" charset="0"/>
              </a:rPr>
              <a:t>Hadron colliders</a:t>
            </a:r>
            <a:endParaRPr lang="de-DE" altLang="en-US" sz="1846" b="1" dirty="0">
              <a:latin typeface="Constantia" panose="02030602050306030303" pitchFamily="18" charset="0"/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5202208" y="3400484"/>
            <a:ext cx="2927350" cy="40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2031" b="1" dirty="0" smtClean="0">
                <a:latin typeface="Constantia" panose="02030602050306030303" pitchFamily="18" charset="0"/>
              </a:rPr>
              <a:t>Electron storage rings</a:t>
            </a:r>
            <a:endParaRPr lang="de-DE" altLang="en-US" sz="1846" b="1" dirty="0">
              <a:latin typeface="Constantia" panose="02030602050306030303" pitchFamily="18" charset="0"/>
            </a:endParaRPr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710405" y="5093314"/>
            <a:ext cx="2927350" cy="40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2031" b="1" dirty="0" smtClean="0">
                <a:latin typeface="Constantia" panose="02030602050306030303" pitchFamily="18" charset="0"/>
              </a:rPr>
              <a:t>Pump-probe FELs</a:t>
            </a:r>
            <a:endParaRPr lang="de-DE" altLang="en-US" sz="1846" b="1" dirty="0">
              <a:latin typeface="Constantia" panose="02030602050306030303" pitchFamily="18" charset="0"/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710405" y="4115791"/>
            <a:ext cx="2927350" cy="40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2031" b="1" dirty="0" smtClean="0">
                <a:latin typeface="Constantia" panose="02030602050306030303" pitchFamily="18" charset="0"/>
              </a:rPr>
              <a:t>SASE FELs</a:t>
            </a:r>
            <a:endParaRPr lang="de-DE" altLang="en-US" sz="1846" b="1" dirty="0">
              <a:latin typeface="Constantia" panose="02030602050306030303" pitchFamily="18" charset="0"/>
            </a:endParaRP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5202208" y="4221698"/>
            <a:ext cx="2927350" cy="71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2031" b="1" dirty="0" smtClean="0">
                <a:latin typeface="Constantia" panose="02030602050306030303" pitchFamily="18" charset="0"/>
              </a:rPr>
              <a:t>Plasma wakefield experiments</a:t>
            </a:r>
            <a:endParaRPr lang="de-DE" altLang="en-US" sz="1846" b="1" dirty="0">
              <a:latin typeface="Constantia" panose="02030602050306030303" pitchFamily="18" charset="0"/>
            </a:endParaRP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730602" y="3340053"/>
            <a:ext cx="2927350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1846" b="1" dirty="0" smtClean="0">
                <a:latin typeface="Constantia" panose="02030602050306030303" pitchFamily="18" charset="0"/>
              </a:rPr>
              <a:t>Electronics</a:t>
            </a:r>
          </a:p>
          <a:p>
            <a:pPr algn="ctr"/>
            <a:r>
              <a:rPr lang="de-DE" altLang="en-US" sz="1846" b="1" dirty="0">
                <a:latin typeface="Constantia" panose="02030602050306030303" pitchFamily="18" charset="0"/>
              </a:rPr>
              <a:t>L</a:t>
            </a:r>
            <a:r>
              <a:rPr lang="de-DE" altLang="en-US" sz="1846" b="1" dirty="0" smtClean="0">
                <a:latin typeface="Constantia" panose="02030602050306030303" pitchFamily="18" charset="0"/>
              </a:rPr>
              <a:t>ow-level RF systems</a:t>
            </a:r>
            <a:endParaRPr lang="de-DE" altLang="en-US" sz="1846" b="1" dirty="0">
              <a:latin typeface="Constantia" panose="02030602050306030303" pitchFamily="18" charset="0"/>
            </a:endParaRP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1023967" y="1346841"/>
            <a:ext cx="2927350" cy="71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sz="2031" b="1" dirty="0" smtClean="0">
                <a:latin typeface="Constantia" panose="02030602050306030303" pitchFamily="18" charset="0"/>
              </a:rPr>
              <a:t>Proton synchrotrons at medium energy</a:t>
            </a:r>
            <a:endParaRPr lang="de-DE" altLang="en-US" sz="1846" b="1" dirty="0">
              <a:latin typeface="Constantia" panose="020306020503060303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9345"/>
          <a:stretch/>
        </p:blipFill>
        <p:spPr>
          <a:xfrm>
            <a:off x="6906139" y="1746335"/>
            <a:ext cx="1821364" cy="101530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2" r="13811"/>
          <a:stretch/>
        </p:blipFill>
        <p:spPr>
          <a:xfrm>
            <a:off x="5337968" y="1348005"/>
            <a:ext cx="1183762" cy="10461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10" y="2060287"/>
            <a:ext cx="1424732" cy="9474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08" y="700117"/>
            <a:ext cx="2839538" cy="6105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092" y="3771317"/>
            <a:ext cx="2526376" cy="534000"/>
          </a:xfrm>
          <a:prstGeom prst="rect">
            <a:avLst/>
          </a:prstGeom>
        </p:spPr>
      </p:pic>
      <p:pic>
        <p:nvPicPr>
          <p:cNvPr id="24" name="Picture 23"/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t="12419" r="15893" b="-780"/>
          <a:stretch/>
        </p:blipFill>
        <p:spPr>
          <a:xfrm>
            <a:off x="2249114" y="2396604"/>
            <a:ext cx="1321132" cy="99035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3" b="24524"/>
          <a:stretch/>
        </p:blipFill>
        <p:spPr>
          <a:xfrm>
            <a:off x="1212409" y="4465755"/>
            <a:ext cx="1793547" cy="6840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938" y="4925087"/>
            <a:ext cx="1912883" cy="127525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98" y="5409917"/>
            <a:ext cx="1985487" cy="122659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935038" y="5419443"/>
            <a:ext cx="500190" cy="519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2795588" y="6287276"/>
            <a:ext cx="5808662" cy="43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Geometrical size: few meters to some km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2112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Heiko\MachineData\CPS\2012\2012-04-24_LHC100nsFirstInjectionBucketSelectorTest\presentationimagesNoPlotLabel\2012-04-25_LHC100ns_Bucket0Present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9816" y="2926273"/>
            <a:ext cx="1199048" cy="1163077"/>
          </a:xfrm>
          <a:prstGeom prst="rect">
            <a:avLst/>
          </a:prstGeom>
          <a:noFill/>
        </p:spPr>
      </p:pic>
      <p:pic>
        <p:nvPicPr>
          <p:cNvPr id="4100" name="Picture 4" descr="C:\Heiko\MachineData\CPS\2012\2012-04-24_LHC100nsFirstInjectionBucketSelectorTest\presentationimagesNoPlotLabel\2012-04-25_LHC100ns_Bucket1Present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5908" y="2926273"/>
            <a:ext cx="1199048" cy="1163077"/>
          </a:xfrm>
          <a:prstGeom prst="rect">
            <a:avLst/>
          </a:prstGeom>
          <a:noFill/>
        </p:spPr>
      </p:pic>
      <p:pic>
        <p:nvPicPr>
          <p:cNvPr id="4101" name="Picture 5" descr="C:\Heiko\MachineData\CPS\2012\2012-04-24_LHC100nsFirstInjectionBucketSelectorTest\presentationimagesNoPlotLabel\2012-04-25_LHC100ns_Bucket2Presentat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724" y="4103196"/>
            <a:ext cx="1199048" cy="1163077"/>
          </a:xfrm>
          <a:prstGeom prst="rect">
            <a:avLst/>
          </a:prstGeom>
          <a:noFill/>
        </p:spPr>
      </p:pic>
      <p:pic>
        <p:nvPicPr>
          <p:cNvPr id="4102" name="Picture 6" descr="C:\Heiko\MachineData\CPS\2012\2012-04-24_LHC100nsFirstInjectionBucketSelectorTest\presentationimagesNoPlotLabel\2012-04-25_LHC100ns_Bucket4Presentati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05908" y="4103196"/>
            <a:ext cx="1199048" cy="1163077"/>
          </a:xfrm>
          <a:prstGeom prst="rect">
            <a:avLst/>
          </a:prstGeom>
          <a:noFill/>
        </p:spPr>
      </p:pic>
      <p:pic>
        <p:nvPicPr>
          <p:cNvPr id="4103" name="Picture 7" descr="C:\Heiko\MachineData\CPS\2012\2012-04-24_LHC100nsFirstInjectionBucketSelectorTest\presentationimagesNoPlotLabel\2012-04-25_LHC100ns_Bucket3Presentatio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39816" y="4103196"/>
            <a:ext cx="1199048" cy="1163077"/>
          </a:xfrm>
          <a:prstGeom prst="rect">
            <a:avLst/>
          </a:prstGeom>
          <a:noFill/>
        </p:spPr>
      </p:pic>
      <p:pic>
        <p:nvPicPr>
          <p:cNvPr id="4106" name="Picture 10" descr="C:\Heiko\MachineData\CPS\2012\2012-04-24_LHC100nsFirstInjectionBucketSelectorTest\presentationimagesNoPlotLabel\2012-04-25_LHC100ns_Bucket8Presentatio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3724" y="2926273"/>
            <a:ext cx="1199048" cy="1163077"/>
          </a:xfrm>
          <a:prstGeom prst="rect">
            <a:avLst/>
          </a:prstGeom>
          <a:noFill/>
        </p:spPr>
      </p:pic>
      <p:pic>
        <p:nvPicPr>
          <p:cNvPr id="4107" name="Picture 11" descr="C:\Heiko\MachineData\CPS\2012\2012-04-24_LHC100nsFirstInjectionBucketSelectorTest\presentationimagesNoPlotLabel\2012-04-25_LHC100ns_Bucket7Presentatio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05908" y="1730519"/>
            <a:ext cx="1199048" cy="1163077"/>
          </a:xfrm>
          <a:prstGeom prst="rect">
            <a:avLst/>
          </a:prstGeom>
          <a:noFill/>
        </p:spPr>
      </p:pic>
      <p:pic>
        <p:nvPicPr>
          <p:cNvPr id="4108" name="Picture 12" descr="C:\Heiko\MachineData\CPS\2012\2012-04-24_LHC100nsFirstInjectionBucketSelectorTest\presentationimagesNoPlotLabel\2012-04-25_LHC100ns_Bucket6Presentation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39816" y="1730519"/>
            <a:ext cx="1199048" cy="1163077"/>
          </a:xfrm>
          <a:prstGeom prst="rect">
            <a:avLst/>
          </a:prstGeom>
          <a:noFill/>
        </p:spPr>
      </p:pic>
      <p:pic>
        <p:nvPicPr>
          <p:cNvPr id="4109" name="Picture 13" descr="C:\Heiko\MachineData\CPS\2012\2012-04-24_LHC100nsFirstInjectionBucketSelectorTest\presentationimagesNoPlotLabel\2012-04-25_LHC100ns_Bucket5Presentation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3724" y="1730519"/>
            <a:ext cx="1199048" cy="1163077"/>
          </a:xfrm>
          <a:prstGeom prst="rect">
            <a:avLst/>
          </a:prstGeom>
          <a:noFill/>
        </p:spPr>
      </p:pic>
      <p:pic>
        <p:nvPicPr>
          <p:cNvPr id="4098" name="Picture 2" descr="C:\Heiko\MachineData\CPS\2012\2012-04-24_LHC100nsFirstInjectionBucketSelectorTest\presentationimagesNoPlotLabel\2012-04-25_LHC100ns_Bucket0Presentati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43471" y="1730519"/>
            <a:ext cx="3597145" cy="3489231"/>
          </a:xfrm>
          <a:prstGeom prst="rect">
            <a:avLst/>
          </a:prstGeom>
          <a:noFill/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503238" y="751053"/>
            <a:ext cx="8078054" cy="84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6531" indent="-31653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GB" sz="2100" b="1" dirty="0">
                <a:solidFill>
                  <a:srgbClr val="000000"/>
                </a:solidFill>
                <a:latin typeface="Constantia" panose="02030602050306030303" pitchFamily="18" charset="0"/>
                <a:sym typeface="Symbol"/>
              </a:rPr>
              <a:t>Bunches 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sym typeface="Symbol"/>
              </a:rPr>
              <a:t>must </a:t>
            </a:r>
            <a:r>
              <a:rPr lang="en-GB" sz="2100" b="1" dirty="0">
                <a:solidFill>
                  <a:srgbClr val="000000"/>
                </a:solidFill>
                <a:latin typeface="Constantia" panose="02030602050306030303" pitchFamily="18" charset="0"/>
                <a:sym typeface="Symbol"/>
              </a:rPr>
              <a:t>be placed into the correct 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sym typeface="Symbol"/>
              </a:rPr>
              <a:t>buckets numbers</a:t>
            </a:r>
            <a:endParaRPr lang="en-GB" sz="2100" b="1" dirty="0">
              <a:solidFill>
                <a:srgbClr val="000000"/>
              </a:solidFill>
              <a:latin typeface="Constantia" panose="02030602050306030303" pitchFamily="18" charset="0"/>
              <a:sym typeface="Symbol"/>
            </a:endParaRPr>
          </a:p>
          <a:p>
            <a:pPr marL="316531" indent="-31653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sym typeface="Symbol"/>
              </a:rPr>
              <a:t>Harmonic number change only </a:t>
            </a:r>
            <a:r>
              <a:rPr lang="en-GB" sz="2100" b="1" dirty="0">
                <a:solidFill>
                  <a:srgbClr val="000000"/>
                </a:solidFill>
                <a:latin typeface="Constantia" panose="02030602050306030303" pitchFamily="18" charset="0"/>
                <a:sym typeface="Symbol"/>
              </a:rPr>
              <a:t>for </a:t>
            </a:r>
            <a:r>
              <a:rPr lang="en-GB" sz="2100" b="1" dirty="0">
                <a:solidFill>
                  <a:srgbClr val="0000FF"/>
                </a:solidFill>
                <a:latin typeface="Constantia" panose="02030602050306030303" pitchFamily="18" charset="0"/>
                <a:sym typeface="Symbol"/>
              </a:rPr>
              <a:t>even number of bunches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2014047" y="2874765"/>
            <a:ext cx="1221522" cy="1167897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3235569" y="1749350"/>
            <a:ext cx="1899138" cy="112541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242534" y="4051019"/>
            <a:ext cx="1892174" cy="8635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PS injection bucket selection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503238" y="5662210"/>
            <a:ext cx="8101012" cy="428625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C0504D"/>
                </a:solidFill>
                <a:latin typeface="Constantia" panose="02030602050306030303" pitchFamily="18" charset="0"/>
                <a:sym typeface="Symbol"/>
              </a:rPr>
              <a:t>Bucket number control during both transfers PSB  PS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600" b="1" dirty="0" smtClean="0">
              <a:solidFill>
                <a:srgbClr val="C0504D"/>
              </a:solidFill>
              <a:latin typeface="Constantia" panose="02030602050306030303" pitchFamily="18" charset="0"/>
              <a:sym typeface="Symbol"/>
            </a:endParaRPr>
          </a:p>
          <a:p>
            <a:pPr marL="800100" lvl="1" indent="-342900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000" b="1" dirty="0" smtClean="0">
                <a:solidFill>
                  <a:srgbClr val="1F497D"/>
                </a:solidFill>
                <a:latin typeface="Constantia" panose="02030602050306030303" pitchFamily="18" charset="0"/>
                <a:sym typeface="Symbol"/>
              </a:rPr>
              <a:t>How to handle changing number of bunches?</a:t>
            </a:r>
          </a:p>
        </p:txBody>
      </p:sp>
    </p:spTree>
    <p:extLst>
      <p:ext uri="{BB962C8B-B14F-4D97-AF65-F5344CB8AC3E}">
        <p14:creationId xmlns:p14="http://schemas.microsoft.com/office/powerpoint/2010/main" val="5223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Intermediate summary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509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Basic techniques of signal </a:t>
            </a:r>
            <a:r>
              <a:rPr lang="en-GB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synchronizations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Beware of dividers</a:t>
            </a:r>
            <a:endParaRPr lang="en-GB" sz="2100" b="1" dirty="0" smtClean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transfer </a:t>
            </a: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between </a:t>
            </a:r>
            <a:r>
              <a:rPr lang="en-GB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circular lepton accelerators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Constant frequency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Predictable, independently from beam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Fundamental periodicity</a:t>
            </a:r>
            <a:endParaRPr lang="en-US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transfer between circular hadron accelerators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is reference, keep track</a:t>
            </a:r>
          </a:p>
        </p:txBody>
      </p:sp>
    </p:spTree>
    <p:extLst>
      <p:ext uri="{BB962C8B-B14F-4D97-AF65-F5344CB8AC3E}">
        <p14:creationId xmlns:p14="http://schemas.microsoft.com/office/powerpoint/2010/main" val="219122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nstantia" panose="02030602050306030303" pitchFamily="18" charset="0"/>
              </a:rPr>
              <a:t>Timing, Synchronization &amp; Longitudinal Aspects 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en-US" dirty="0" smtClean="0">
                <a:latin typeface="Constantia" panose="02030602050306030303" pitchFamily="18" charset="0"/>
              </a:rPr>
              <a:t>II</a:t>
            </a:r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9513"/>
            <a:ext cx="6858000" cy="16557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Constantia" panose="02030602050306030303" pitchFamily="18" charset="0"/>
              </a:rPr>
              <a:t>H. Damerau</a:t>
            </a:r>
          </a:p>
          <a:p>
            <a:r>
              <a:rPr lang="en-GB" sz="2100" b="1" dirty="0" smtClean="0">
                <a:latin typeface="Constantia" panose="02030602050306030303" pitchFamily="18" charset="0"/>
              </a:rPr>
              <a:t>CERN</a:t>
            </a:r>
            <a:endParaRPr lang="en-US" sz="2100" b="1" dirty="0" smtClean="0">
              <a:latin typeface="Constantia" panose="02030602050306030303" pitchFamily="18" charset="0"/>
            </a:endParaRPr>
          </a:p>
          <a:p>
            <a:endParaRPr lang="en-GB" sz="2100" dirty="0">
              <a:latin typeface="Constantia" panose="02030602050306030303" pitchFamily="18" charset="0"/>
            </a:endParaRPr>
          </a:p>
          <a:p>
            <a:endParaRPr lang="en-US" sz="2100" dirty="0">
              <a:latin typeface="Constantia" panose="020306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32536" y="49213"/>
            <a:ext cx="943428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0" y="3040062"/>
            <a:ext cx="1474787" cy="1474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02" y="3040063"/>
            <a:ext cx="2262957" cy="1474787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11487" y="551815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13 March 2017</a:t>
            </a:r>
            <a:endParaRPr lang="en-US" sz="2000" dirty="0">
              <a:solidFill>
                <a:srgbClr val="000000"/>
              </a:solidFill>
              <a:latin typeface="Constantia" panose="02030602050306030303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63700" y="4603750"/>
            <a:ext cx="56769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CAS Course on</a:t>
            </a:r>
          </a:p>
          <a:p>
            <a:pPr algn="ctr"/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Beam Injection, Extraction and Transfer</a:t>
            </a:r>
            <a:endParaRPr lang="en-GB" sz="2100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57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977900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prstClr val="white">
                    <a:lumMod val="85000"/>
                  </a:prstClr>
                </a:solidFill>
                <a:latin typeface="Constantia" pitchFamily="18" charset="0"/>
              </a:rPr>
              <a:t>Introduction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600" b="1" dirty="0" smtClean="0">
              <a:solidFill>
                <a:prstClr val="white">
                  <a:lumMod val="85000"/>
                </a:prstClr>
              </a:solidFill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prstClr val="white">
                    <a:lumMod val="85000"/>
                  </a:prstClr>
                </a:solidFill>
                <a:latin typeface="Constantia" pitchFamily="18" charset="0"/>
              </a:rPr>
              <a:t>General concepts</a:t>
            </a:r>
            <a:endParaRPr lang="en-US" sz="2800" b="1" dirty="0" smtClean="0">
              <a:solidFill>
                <a:prstClr val="white">
                  <a:lumMod val="85000"/>
                </a:prstClr>
              </a:solidFill>
              <a:latin typeface="Constantia" pitchFamily="18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prstClr val="white">
                    <a:lumMod val="85000"/>
                  </a:prstClr>
                </a:solidFill>
                <a:latin typeface="Constantia" pitchFamily="18" charset="0"/>
              </a:rPr>
              <a:t>Signals with noise, transmission of RF signals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prstClr val="white">
                    <a:lumMod val="85000"/>
                  </a:prstClr>
                </a:solidFill>
                <a:latin typeface="Constantia" pitchFamily="18" charset="0"/>
              </a:rPr>
              <a:t>Phase detectors and dividers</a:t>
            </a:r>
            <a:endParaRPr lang="en-US" b="1" dirty="0">
              <a:solidFill>
                <a:prstClr val="white">
                  <a:lumMod val="85000"/>
                </a:prstClr>
              </a:solidFill>
              <a:latin typeface="Constantia" pitchFamily="18" charset="0"/>
            </a:endParaRPr>
          </a:p>
          <a:p>
            <a:pPr>
              <a:spcBef>
                <a:spcPct val="20000"/>
              </a:spcBef>
            </a:pPr>
            <a:endParaRPr lang="en-GB" sz="600" b="1" dirty="0" smtClean="0">
              <a:solidFill>
                <a:prstClr val="white">
                  <a:lumMod val="85000"/>
                </a:prst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prstClr val="white">
                    <a:lumMod val="85000"/>
                  </a:prstClr>
                </a:solidFill>
                <a:latin typeface="Constantia" pitchFamily="18" charset="0"/>
              </a:rPr>
              <a:t>Beam transfer</a:t>
            </a:r>
            <a:endParaRPr lang="en-US" sz="2800" b="1" dirty="0" smtClean="0">
              <a:solidFill>
                <a:prstClr val="white">
                  <a:lumMod val="85000"/>
                </a:prstClr>
              </a:solidFill>
              <a:latin typeface="Constantia" pitchFamily="18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prstClr val="white">
                    <a:lumMod val="85000"/>
                  </a:prstClr>
                </a:solidFill>
                <a:latin typeface="Constantia" pitchFamily="18" charset="0"/>
              </a:rPr>
              <a:t>Fundamental periodicity</a:t>
            </a:r>
            <a:endParaRPr lang="pl-PL" b="1" dirty="0" smtClean="0">
              <a:solidFill>
                <a:prstClr val="white">
                  <a:lumMod val="85000"/>
                </a:prstClr>
              </a:solidFill>
              <a:latin typeface="Constantia" pitchFamily="18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prstClr val="white">
                    <a:lumMod val="85000"/>
                  </a:prstClr>
                </a:solidFill>
                <a:latin typeface="Constantia" pitchFamily="18" charset="0"/>
              </a:rPr>
              <a:t>Transfer between circular lepton accelerators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Transfer between hadron accelerators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 phase loop, bucket numbering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prstClr val="black"/>
                </a:solidFill>
                <a:latin typeface="Constantia" pitchFamily="18" charset="0"/>
              </a:rPr>
              <a:t>Transfer process: Synchronization, transfer triggers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prstClr val="black"/>
                </a:solidFill>
                <a:latin typeface="Constantia" pitchFamily="18" charset="0"/>
              </a:rPr>
              <a:t>Longitudinal matching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>
              <a:spcBef>
                <a:spcPct val="20000"/>
              </a:spcBef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Summary</a:t>
            </a:r>
            <a:endParaRPr lang="en-GB" sz="2800" b="1" dirty="0">
              <a:solidFill>
                <a:prstClr val="black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52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Synchronization and transfer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35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Steps of beam transfer synchronization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52815637"/>
              </p:ext>
            </p:extLst>
          </p:nvPr>
        </p:nvGraphicFramePr>
        <p:xfrm>
          <a:off x="968376" y="958850"/>
          <a:ext cx="7070724" cy="1746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0" y="2476500"/>
            <a:ext cx="810101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Ready for transfer</a:t>
            </a:r>
            <a:endParaRPr lang="en-US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434668594"/>
              </p:ext>
            </p:extLst>
          </p:nvPr>
        </p:nvGraphicFramePr>
        <p:xfrm>
          <a:off x="965201" y="3257550"/>
          <a:ext cx="7070724" cy="2495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21493" y="5629275"/>
            <a:ext cx="810101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Transfer</a:t>
            </a:r>
            <a:endParaRPr lang="en-US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2132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Same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magnetic rigidity </a:t>
            </a:r>
            <a:r>
              <a:rPr lang="en-GB" sz="2100" b="1" dirty="0" err="1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i="1" dirty="0" err="1" smtClean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sending (1) and receiving (2) accelerators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rule without exception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Particle type change at transfer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Proton to anti-proton conversion, e.g., 			       120 GeV/c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 8 GeV/c (</a:t>
            </a:r>
            <a:r>
              <a:rPr lang="en-GB" b="1" dirty="0" err="1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Fermilab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),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26 GeV/c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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3.6 GeV/c (CERN), </a:t>
            </a: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Charge state change at transfer, e.g. LHC ion injector chain   Pb54+ in LEIR/PS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Pb82+ (in SPS)</a:t>
            </a:r>
            <a:endParaRPr lang="en-US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Match bending field of both accelerator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15" y="1637222"/>
            <a:ext cx="2965524" cy="65854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879820" y="1676400"/>
            <a:ext cx="1937442" cy="505485"/>
            <a:chOff x="5631255" y="1676400"/>
            <a:chExt cx="1937442" cy="50548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4059" y="1783512"/>
              <a:ext cx="1603572" cy="311643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631255" y="1676400"/>
              <a:ext cx="1937442" cy="505485"/>
            </a:xfrm>
            <a:prstGeom prst="rect">
              <a:avLst/>
            </a:prstGeom>
            <a:noFill/>
            <a:ln w="38100">
              <a:solidFill>
                <a:srgbClr val="C050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905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frequencies of both accelerators must have appropriate ratio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assuming that the beam velocity is unchanged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Common choice of most circular electron accelerators </a:t>
            </a:r>
            <a:r>
              <a:rPr lang="en-GB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RF,1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 = </a:t>
            </a:r>
            <a:r>
              <a:rPr lang="en-GB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RF,2</a:t>
            </a:r>
            <a:endParaRPr lang="en-GB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Harmonic number, </a:t>
            </a:r>
            <a:r>
              <a:rPr lang="en-GB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,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proportional to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circumference,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2</a:t>
            </a:r>
            <a:r>
              <a:rPr lang="en-GB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p</a:t>
            </a:r>
            <a:r>
              <a:rPr lang="en-GB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R</a:t>
            </a:r>
            <a:endParaRPr lang="en-GB" b="1" i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Again no rule without exception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Production of antiprotons in target in transfer line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Match RF frequencies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22" y="1612361"/>
            <a:ext cx="1669225" cy="4900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506" y="2283941"/>
            <a:ext cx="5502988" cy="62791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86052" y="2283941"/>
            <a:ext cx="1937442" cy="627911"/>
          </a:xfrm>
          <a:prstGeom prst="rect">
            <a:avLst/>
          </a:prstGeom>
          <a:noFill/>
          <a:ln w="38100"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28"/>
          <a:stretch/>
        </p:blipFill>
        <p:spPr>
          <a:xfrm>
            <a:off x="1064922" y="4076145"/>
            <a:ext cx="3452757" cy="8836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26"/>
          <a:stretch/>
        </p:blipFill>
        <p:spPr>
          <a:xfrm>
            <a:off x="2344673" y="3062311"/>
            <a:ext cx="888491" cy="885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51"/>
          <a:stretch/>
        </p:blipFill>
        <p:spPr>
          <a:xfrm>
            <a:off x="4952997" y="4074202"/>
            <a:ext cx="2999352" cy="88560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895"/>
          <a:stretch/>
        </p:blipFill>
        <p:spPr>
          <a:xfrm>
            <a:off x="6076993" y="3062311"/>
            <a:ext cx="756000" cy="885600"/>
          </a:xfrm>
          <a:prstGeom prst="rect">
            <a:avLst/>
          </a:prstGeom>
        </p:spPr>
      </p:pic>
      <p:sp>
        <p:nvSpPr>
          <p:cNvPr id="19" name="Down Arrow 18"/>
          <p:cNvSpPr/>
          <p:nvPr/>
        </p:nvSpPr>
        <p:spPr>
          <a:xfrm>
            <a:off x="2628900" y="3947911"/>
            <a:ext cx="292100" cy="1262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6306623" y="3947910"/>
            <a:ext cx="292100" cy="1262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Distance of bunches (bunch spacing, </a:t>
            </a:r>
            <a:r>
              <a:rPr lang="en-GB" sz="2100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t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) from source accelerator must match distance of buckets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Example: </a:t>
            </a:r>
            <a:r>
              <a:rPr lang="en-GB" sz="2100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t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2/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endParaRPr lang="en-GB" sz="21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1000" b="1" dirty="0">
              <a:latin typeface="Constantia" panose="02030602050306030303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Example: </a:t>
            </a:r>
            <a:r>
              <a:rPr lang="en-GB" sz="2100" b="1" dirty="0" err="1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t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5/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endParaRPr lang="en-GB" sz="21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Common case: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RF,2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·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RF,1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RF,LHC</a:t>
            </a:r>
            <a:r>
              <a:rPr lang="en-GB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= 2</a:t>
            </a: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· </a:t>
            </a:r>
            <a:r>
              <a:rPr lang="en-GB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RF,SPS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RF,SPS</a:t>
            </a:r>
            <a:r>
              <a:rPr lang="en-GB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=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5</a:t>
            </a: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· </a:t>
            </a:r>
            <a:r>
              <a:rPr lang="en-GB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RF,PS</a:t>
            </a: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Several exceptional cases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bunch distance with single bunch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more flexibility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Adjust bunch spacing using multiple RF systems</a:t>
            </a:r>
            <a:endParaRPr lang="en-GB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Distance between bunches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3"/>
          <a:stretch/>
        </p:blipFill>
        <p:spPr>
          <a:xfrm>
            <a:off x="4097590" y="1662176"/>
            <a:ext cx="4287417" cy="885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49"/>
          <a:stretch/>
        </p:blipFill>
        <p:spPr>
          <a:xfrm>
            <a:off x="4097590" y="2665476"/>
            <a:ext cx="4285577" cy="88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0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5767" name="Picture 7" descr="file://///afs/cern.ch/user/s/sbh/public/b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" t="9251" r="1245" b="10677"/>
          <a:stretch/>
        </p:blipFill>
        <p:spPr bwMode="auto">
          <a:xfrm>
            <a:off x="1017815" y="2033588"/>
            <a:ext cx="3111274" cy="27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5768" name="Text Box 8"/>
          <p:cNvSpPr txBox="1">
            <a:spLocks noChangeArrowheads="1"/>
          </p:cNvSpPr>
          <p:nvPr/>
        </p:nvSpPr>
        <p:spPr bwMode="auto">
          <a:xfrm>
            <a:off x="1829543" y="2810920"/>
            <a:ext cx="349776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62" b="1">
                <a:latin typeface="Constantia" panose="02030602050306030303" pitchFamily="18" charset="0"/>
              </a:rPr>
              <a:t>2.</a:t>
            </a:r>
          </a:p>
        </p:txBody>
      </p:sp>
      <p:sp>
        <p:nvSpPr>
          <p:cNvPr id="885769" name="Text Box 9"/>
          <p:cNvSpPr txBox="1">
            <a:spLocks noChangeArrowheads="1"/>
          </p:cNvSpPr>
          <p:nvPr/>
        </p:nvSpPr>
        <p:spPr bwMode="auto">
          <a:xfrm>
            <a:off x="2659993" y="2810920"/>
            <a:ext cx="324128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62" b="1">
                <a:latin typeface="Constantia" panose="02030602050306030303" pitchFamily="18" charset="0"/>
              </a:rPr>
              <a:t>1.</a:t>
            </a:r>
          </a:p>
        </p:txBody>
      </p:sp>
      <p:pic>
        <p:nvPicPr>
          <p:cNvPr id="885770" name="Picture 10" descr="SingleBatchTransferCarli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078" y="4962572"/>
            <a:ext cx="7666892" cy="171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5771" name="Text Box 11"/>
          <p:cNvSpPr txBox="1">
            <a:spLocks noChangeArrowheads="1"/>
          </p:cNvSpPr>
          <p:nvPr/>
        </p:nvSpPr>
        <p:spPr bwMode="auto">
          <a:xfrm>
            <a:off x="1969478" y="5357813"/>
            <a:ext cx="349776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62" b="1" dirty="0">
                <a:latin typeface="Constantia" panose="02030602050306030303" pitchFamily="18" charset="0"/>
              </a:rPr>
              <a:t>2.</a:t>
            </a:r>
          </a:p>
        </p:txBody>
      </p:sp>
      <p:sp>
        <p:nvSpPr>
          <p:cNvPr id="885772" name="Text Box 12"/>
          <p:cNvSpPr txBox="1">
            <a:spLocks noChangeArrowheads="1"/>
          </p:cNvSpPr>
          <p:nvPr/>
        </p:nvSpPr>
        <p:spPr bwMode="auto">
          <a:xfrm>
            <a:off x="1350214" y="5348288"/>
            <a:ext cx="324128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62" b="1" dirty="0">
                <a:latin typeface="Constantia" panose="02030602050306030303" pitchFamily="18" charset="0"/>
              </a:rPr>
              <a:t>1.</a:t>
            </a:r>
          </a:p>
        </p:txBody>
      </p:sp>
      <p:sp>
        <p:nvSpPr>
          <p:cNvPr id="885773" name="Rectangle 13"/>
          <p:cNvSpPr>
            <a:spLocks noChangeArrowheads="1"/>
          </p:cNvSpPr>
          <p:nvPr/>
        </p:nvSpPr>
        <p:spPr bwMode="auto">
          <a:xfrm>
            <a:off x="4360984" y="2085975"/>
            <a:ext cx="4360985" cy="273367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63538" indent="-363538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28675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6663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4465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1800" b="1" dirty="0">
                <a:latin typeface="Constantia" panose="02030602050306030303" pitchFamily="18" charset="0"/>
              </a:rPr>
              <a:t>1.	Add </a:t>
            </a:r>
            <a:r>
              <a:rPr lang="en-GB" altLang="en-US" sz="1800" b="1" i="1" dirty="0">
                <a:latin typeface="Constantia" panose="02030602050306030303" pitchFamily="18" charset="0"/>
              </a:rPr>
              <a:t>h</a:t>
            </a:r>
            <a:r>
              <a:rPr lang="en-GB" altLang="en-US" sz="1800" b="1" dirty="0">
                <a:latin typeface="Constantia" panose="02030602050306030303" pitchFamily="18" charset="0"/>
              </a:rPr>
              <a:t>1 component such that bunches approach to 245 ns (small spacing) </a:t>
            </a:r>
            <a:r>
              <a:rPr lang="en-GB" altLang="en-US" sz="18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→ big spacing becomes </a:t>
            </a:r>
            <a:r>
              <a:rPr lang="en-GB" altLang="en-US" sz="1800" b="1" dirty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327 ns</a:t>
            </a:r>
          </a:p>
          <a:p>
            <a:pPr>
              <a:buFontTx/>
              <a:buNone/>
            </a:pPr>
            <a:r>
              <a:rPr lang="en-GB" altLang="en-US" sz="18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2.	Synchronize on </a:t>
            </a:r>
            <a:r>
              <a:rPr lang="en-GB" altLang="en-US" sz="1800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h</a:t>
            </a:r>
            <a:r>
              <a:rPr lang="en-GB" altLang="en-US" sz="18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1 to the PS</a:t>
            </a:r>
          </a:p>
          <a:p>
            <a:pPr>
              <a:buFontTx/>
              <a:buNone/>
            </a:pPr>
            <a:r>
              <a:rPr lang="en-GB" altLang="en-US" sz="18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3.	Trigger extraction kicker in-between the small spacing</a:t>
            </a:r>
          </a:p>
          <a:p>
            <a:pPr>
              <a:buFontTx/>
              <a:buNone/>
            </a:pPr>
            <a:r>
              <a:rPr lang="en-GB" altLang="en-US" sz="18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4.	</a:t>
            </a:r>
            <a:r>
              <a:rPr lang="en-GB" altLang="en-US" sz="1800" b="1" dirty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Eject two bunches per ring at a distance of 327 ns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Exception: 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d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ouble-harmonic RF at transfer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39750" y="657225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Was used at CERN PSB-to-PS to transfer 2 bunches at once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Circumference ratio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PSB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4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Ratio virtually moved to 2/7: use </a:t>
            </a:r>
            <a:r>
              <a:rPr lang="en-GB" sz="21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1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 + 1</a:t>
            </a:r>
          </a:p>
        </p:txBody>
      </p:sp>
      <p:sp>
        <p:nvSpPr>
          <p:cNvPr id="3" name="Rectangle 2"/>
          <p:cNvSpPr/>
          <p:nvPr/>
        </p:nvSpPr>
        <p:spPr>
          <a:xfrm>
            <a:off x="1829543" y="4962572"/>
            <a:ext cx="992514" cy="395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12278" y="4867684"/>
            <a:ext cx="1469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Constantia" panose="02030602050306030303" pitchFamily="18" charset="0"/>
              </a:rPr>
              <a:t>Next bunch ejected</a:t>
            </a:r>
            <a:endParaRPr lang="en-US" sz="1600" b="1" dirty="0">
              <a:latin typeface="Constantia" panose="020306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35821" y="5206781"/>
            <a:ext cx="1179160" cy="587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78754" y="5112629"/>
            <a:ext cx="1765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Constantia" panose="02030602050306030303" pitchFamily="18" charset="0"/>
              </a:rPr>
              <a:t>Short gap for ejection kicker</a:t>
            </a:r>
            <a:endParaRPr lang="en-US" sz="1600" b="1" dirty="0">
              <a:latin typeface="Constantia" panose="02030602050306030303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407921" y="3779521"/>
            <a:ext cx="646031" cy="1380152"/>
          </a:xfrm>
          <a:prstGeom prst="straightConnector1">
            <a:avLst/>
          </a:prstGeom>
          <a:ln w="158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541476" y="6096000"/>
            <a:ext cx="1313474" cy="60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775" name="Text Box 15"/>
          <p:cNvSpPr txBox="1">
            <a:spLocks noChangeArrowheads="1"/>
          </p:cNvSpPr>
          <p:nvPr/>
        </p:nvSpPr>
        <p:spPr bwMode="auto">
          <a:xfrm>
            <a:off x="7166708" y="6376580"/>
            <a:ext cx="161778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200" b="1" dirty="0">
                <a:latin typeface="Constantia" panose="02030602050306030303" pitchFamily="18" charset="0"/>
              </a:rPr>
              <a:t>Christian Carli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40005" y="6024049"/>
            <a:ext cx="2507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Constantia" panose="02030602050306030303" pitchFamily="18" charset="0"/>
              </a:rPr>
              <a:t>Spacing larger than </a:t>
            </a:r>
            <a:r>
              <a:rPr lang="en-GB" sz="1600" b="1" i="1" dirty="0" smtClean="0">
                <a:latin typeface="Constantia" panose="02030602050306030303" pitchFamily="18" charset="0"/>
              </a:rPr>
              <a:t>C</a:t>
            </a:r>
            <a:r>
              <a:rPr lang="en-GB" sz="1600" b="1" baseline="-25000" dirty="0" smtClean="0">
                <a:latin typeface="Constantia" panose="02030602050306030303" pitchFamily="18" charset="0"/>
              </a:rPr>
              <a:t>PSB</a:t>
            </a:r>
            <a:r>
              <a:rPr lang="en-GB" sz="1600" b="1" dirty="0" smtClean="0">
                <a:latin typeface="Constantia" panose="02030602050306030303" pitchFamily="18" charset="0"/>
              </a:rPr>
              <a:t>/2 </a:t>
            </a:r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 </a:t>
            </a:r>
            <a:r>
              <a:rPr lang="en-GB" sz="1600" b="1" i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h</a:t>
            </a:r>
            <a:r>
              <a:rPr lang="en-GB" sz="1600" b="1" baseline="-25000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PS</a:t>
            </a:r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 = 7, </a:t>
            </a:r>
            <a:r>
              <a:rPr lang="en-GB" sz="1600" b="1" i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C</a:t>
            </a:r>
            <a:r>
              <a:rPr lang="en-GB" sz="1600" b="1" baseline="-25000" dirty="0" smtClean="0">
                <a:latin typeface="Constantia" panose="02030602050306030303" pitchFamily="18" charset="0"/>
                <a:sym typeface="Symbol" panose="05050102010706020507" pitchFamily="18" charset="2"/>
              </a:rPr>
              <a:t>PS</a:t>
            </a:r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/7</a:t>
            </a:r>
            <a:endParaRPr lang="en-US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2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to get the beam trough the accelerator?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to transfer beam from accelerator A to B?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passes many elements on its way: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structures 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Must be in phase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Septa, bumper and kicker magnet 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Trigger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Fast beam instrumentation 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Trigger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systems in source and target accelerator 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Correct phase with respect to beam</a:t>
            </a: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4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Synchronization for beam transfer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2449389" y="1504949"/>
            <a:ext cx="4751512" cy="219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02007" y="1425059"/>
            <a:ext cx="85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anose="02030602050306030303" pitchFamily="18" charset="0"/>
              </a:rPr>
              <a:t>Source</a:t>
            </a:r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0901" y="1425059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anose="02030602050306030303" pitchFamily="18" charset="0"/>
              </a:rPr>
              <a:t>Exit</a:t>
            </a:r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449389" y="2876549"/>
            <a:ext cx="4751512" cy="219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5257" y="2796659"/>
            <a:ext cx="1514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anose="02030602050306030303" pitchFamily="18" charset="0"/>
              </a:rPr>
              <a:t>Accelerator A</a:t>
            </a:r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0901" y="2796659"/>
            <a:ext cx="1499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anose="02030602050306030303" pitchFamily="18" charset="0"/>
              </a:rPr>
              <a:t>Accelerator B</a:t>
            </a:r>
            <a:endParaRPr lang="en-US" dirty="0">
              <a:latin typeface="Constantia" panose="0203060205030603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925" y="4795305"/>
            <a:ext cx="1030353" cy="109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51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13039769"/>
              </p:ext>
            </p:extLst>
          </p:nvPr>
        </p:nvGraphicFramePr>
        <p:xfrm>
          <a:off x="968376" y="958850"/>
          <a:ext cx="7070724" cy="1746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Rectangle 15"/>
          <p:cNvSpPr/>
          <p:nvPr/>
        </p:nvSpPr>
        <p:spPr>
          <a:xfrm>
            <a:off x="1670539" y="858837"/>
            <a:ext cx="6775634" cy="79216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Steps of beam transfer synchronization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0" y="2476500"/>
            <a:ext cx="810101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Ready for transfer</a:t>
            </a:r>
            <a:endParaRPr lang="en-US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4105536890"/>
              </p:ext>
            </p:extLst>
          </p:nvPr>
        </p:nvGraphicFramePr>
        <p:xfrm>
          <a:off x="965201" y="3257550"/>
          <a:ext cx="7070724" cy="2495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21493" y="5629275"/>
            <a:ext cx="810101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Transfer</a:t>
            </a:r>
            <a:endParaRPr lang="en-US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87650" y="2559050"/>
            <a:ext cx="3808413" cy="41275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878504" y="2517775"/>
            <a:ext cx="3808413" cy="41275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52954" y="3054350"/>
            <a:ext cx="6757377" cy="323532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1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Before synchronization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159" y="2590800"/>
            <a:ext cx="2913217" cy="2905125"/>
          </a:xfrm>
          <a:prstGeom prst="rect">
            <a:avLst/>
          </a:prstGeom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39749" y="809625"/>
            <a:ext cx="81010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Even with magnetic rigidity matched: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revolution frequencies  not at theoretical ratio due to imperfections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and buckets slip in phase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9750" y="1485900"/>
            <a:ext cx="398303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75" y="2590800"/>
            <a:ext cx="2913292" cy="2905200"/>
          </a:xfrm>
          <a:prstGeom prst="rect">
            <a:avLst/>
          </a:prstGeom>
        </p:spPr>
      </p:pic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1800225" y="1988850"/>
            <a:ext cx="2212089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Slippage of              bunches and bucket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5429250" y="1988849"/>
            <a:ext cx="2533649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Rotation in source accelerator subtracted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750" y="5905500"/>
            <a:ext cx="81010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But: 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important question left unanswered!</a:t>
            </a:r>
          </a:p>
        </p:txBody>
      </p:sp>
    </p:spTree>
    <p:extLst>
      <p:ext uri="{BB962C8B-B14F-4D97-AF65-F5344CB8AC3E}">
        <p14:creationId xmlns:p14="http://schemas.microsoft.com/office/powerpoint/2010/main" val="28403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Who is the boss?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5684" y="838200"/>
            <a:ext cx="8458200" cy="565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6088" indent="-446088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336675" indent="-53340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973263" indent="-4572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533650" indent="-3810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3094038" indent="-3810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551238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4008438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465638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922838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4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•	</a:t>
            </a:r>
            <a:r>
              <a:rPr lang="en-GB" altLang="en-US" sz="21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Transfer beam to a downstream machine: </a:t>
            </a:r>
            <a:r>
              <a:rPr lang="en-GB" altLang="en-US" sz="2100" b="1" dirty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Bunch-to-bucket</a:t>
            </a:r>
          </a:p>
          <a:p>
            <a:pPr>
              <a:buFontTx/>
              <a:buAutoNum type="arabicPeriod"/>
            </a:pPr>
            <a:r>
              <a:rPr lang="en-GB" altLang="en-US" sz="21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Protons </a:t>
            </a:r>
            <a:r>
              <a:rPr lang="en-GB" altLang="en-US" sz="21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between </a:t>
            </a:r>
            <a:r>
              <a:rPr lang="en-GB" altLang="en-US" sz="21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synchrotrons </a:t>
            </a:r>
            <a:r>
              <a:rPr lang="en-GB" altLang="en-US" sz="21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→ </a:t>
            </a:r>
            <a:r>
              <a:rPr lang="en-GB" altLang="en-US" sz="2100" b="1" dirty="0" smtClean="0">
                <a:solidFill>
                  <a:srgbClr val="0000FF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Synchronize accelerators</a:t>
            </a:r>
            <a:endParaRPr lang="en-GB" altLang="en-US" sz="2400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endParaRPr lang="en-GB" altLang="en-US" sz="16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endParaRPr lang="en-GB" altLang="en-US" sz="16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endParaRPr lang="en-GB" altLang="en-US" sz="16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endParaRPr lang="en-GB" altLang="en-US" sz="16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endParaRPr lang="en-GB" altLang="en-US" sz="16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endParaRPr lang="en-GB" altLang="en-US" sz="16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endParaRPr lang="en-GB" altLang="en-US" sz="1600" b="1" dirty="0" smtClean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r>
              <a:rPr lang="en-GB" altLang="en-US" sz="24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Move </a:t>
            </a:r>
            <a:r>
              <a:rPr lang="en-GB" altLang="en-US" sz="2400" b="1" dirty="0">
                <a:solidFill>
                  <a:srgbClr val="0000FF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relative phase of RF </a:t>
            </a:r>
            <a:r>
              <a:rPr lang="en-GB" altLang="en-US" sz="2400" b="1" dirty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together</a:t>
            </a:r>
            <a:r>
              <a:rPr lang="en-GB" altLang="en-US" sz="2400" b="1" dirty="0">
                <a:solidFill>
                  <a:srgbClr val="0000FF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with beam</a:t>
            </a:r>
            <a:r>
              <a:rPr lang="en-GB" altLang="en-US" sz="24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between both machines to hit the empty buckets</a:t>
            </a:r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849084" y="4648200"/>
            <a:ext cx="7467600" cy="1219200"/>
            <a:chOff x="1152" y="3024"/>
            <a:chExt cx="4704" cy="768"/>
          </a:xfrm>
        </p:grpSpPr>
        <p:pic>
          <p:nvPicPr>
            <p:cNvPr id="8" name="Picture 4" descr="clipart-fire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3084"/>
              <a:ext cx="768" cy="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lipart-fire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3084"/>
              <a:ext cx="768" cy="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WordArt 8"/>
            <p:cNvSpPr>
              <a:spLocks noChangeArrowheads="1" noChangeShapeType="1" noTextEdit="1"/>
            </p:cNvSpPr>
            <p:nvPr/>
          </p:nvSpPr>
          <p:spPr bwMode="auto">
            <a:xfrm>
              <a:off x="3264" y="3108"/>
              <a:ext cx="424" cy="5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12700">
                    <a:solidFill>
                      <a:srgbClr val="3333CC"/>
                    </a:solidFill>
                    <a:round/>
                    <a:headEnd/>
                    <a:tailEnd/>
                  </a:ln>
                  <a:solidFill>
                    <a:srgbClr val="B2B2B2">
                      <a:alpha val="50000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Constantia" panose="02030602050306030303" pitchFamily="18" charset="0"/>
                </a:rPr>
                <a:t>?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1200" y="3106"/>
              <a:ext cx="1200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Sending accelerator is,  </a:t>
              </a:r>
              <a:r>
                <a:rPr lang="en-US" altLang="en-US" b="1" dirty="0">
                  <a:solidFill>
                    <a:srgbClr val="0000FF"/>
                  </a:solidFill>
                  <a:latin typeface="Constantia" panose="02030602050306030303" pitchFamily="18" charset="0"/>
                </a:rPr>
                <a:t>the boss?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4608" y="3106"/>
              <a:ext cx="1056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altLang="en-US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Receiving accelerator is the boss?</a:t>
              </a:r>
              <a:endParaRPr lang="en-US" altLang="en-US" b="1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1152" y="3024"/>
              <a:ext cx="4704" cy="768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altLang="en-US">
                <a:latin typeface="Constantia" panose="02030602050306030303" pitchFamily="18" charset="0"/>
              </a:endParaRPr>
            </a:p>
          </p:txBody>
        </p:sp>
      </p:grpSp>
      <p:grpSp>
        <p:nvGrpSpPr>
          <p:cNvPr id="17" name="Group 23"/>
          <p:cNvGrpSpPr>
            <a:grpSpLocks/>
          </p:cNvGrpSpPr>
          <p:nvPr/>
        </p:nvGrpSpPr>
        <p:grpSpPr bwMode="auto">
          <a:xfrm>
            <a:off x="2830284" y="1672776"/>
            <a:ext cx="2971800" cy="1816100"/>
            <a:chOff x="2256" y="1200"/>
            <a:chExt cx="1872" cy="1144"/>
          </a:xfrm>
        </p:grpSpPr>
        <p:pic>
          <p:nvPicPr>
            <p:cNvPr id="18" name="Picture 21" descr="PSB-PS-Transfer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1200"/>
              <a:ext cx="1872" cy="1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AutoShape 22"/>
            <p:cNvSpPr>
              <a:spLocks noChangeArrowheads="1"/>
            </p:cNvSpPr>
            <p:nvPr/>
          </p:nvSpPr>
          <p:spPr bwMode="auto">
            <a:xfrm rot="-2297410">
              <a:off x="2736" y="1536"/>
              <a:ext cx="336" cy="144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688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Choice of master for transfer synchronization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Sending accelerator is master of transfer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Receiving accelerator adapts to incoming beam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Common choice when receiving accelerator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has no beam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before transfer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Interesting for only single beam transfer,                        e.g., protons from PS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AD for antiproton production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Receiving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accelerator is master of transfer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Sending accelerator adapts to incoming beam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Common choice when receiving accelerator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has already beam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before transfer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(multiple injections)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 common at CERN,                                                           e.g., proton injector chain PSB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PS  SPS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LHC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5043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391" y="2062533"/>
            <a:ext cx="2527019" cy="252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645" y="2062533"/>
            <a:ext cx="2527019" cy="2520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1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Before synchronization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1933575" y="1379250"/>
            <a:ext cx="2212089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Source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accelerator is </a:t>
            </a:r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master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at transfer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>
            <a:off x="5570288" y="1408671"/>
            <a:ext cx="2212089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Target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accelerator is </a:t>
            </a:r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master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at transfer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imple test case of circumference ratio 2: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328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645" y="2062533"/>
            <a:ext cx="2527019" cy="25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391" y="2062533"/>
            <a:ext cx="2527019" cy="2520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1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Before synchronization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1933575" y="1379250"/>
            <a:ext cx="2212089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Source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accelerator is </a:t>
            </a:r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master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at transfer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>
            <a:off x="5570288" y="1408671"/>
            <a:ext cx="2212089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Target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accelerator is </a:t>
            </a:r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master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at transfer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imple test case of circumference ratio 2: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0118" y="5346668"/>
            <a:ext cx="7850188" cy="83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Synchronize both accelerator to force: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rev,1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rev,2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endParaRPr lang="en-US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5825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Simple synchronization process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Picture 21" descr="SynchronizationSingleBunchLHCBeams-Mod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224" y="4837236"/>
            <a:ext cx="1633904" cy="178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4"/>
          <p:cNvSpPr>
            <a:spLocks noChangeArrowheads="1"/>
          </p:cNvSpPr>
          <p:nvPr/>
        </p:nvSpPr>
        <p:spPr bwMode="auto">
          <a:xfrm>
            <a:off x="647700" y="4744916"/>
            <a:ext cx="1899138" cy="773723"/>
          </a:xfrm>
          <a:prstGeom prst="wedgeRoundRectCallout">
            <a:avLst>
              <a:gd name="adj1" fmla="val 88273"/>
              <a:gd name="adj2" fmla="val 62120"/>
              <a:gd name="adj3" fmla="val 16667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900" b="1" dirty="0">
                <a:latin typeface="Constantia" panose="02030602050306030303" pitchFamily="18" charset="0"/>
              </a:rPr>
              <a:t>Bunch should be here</a:t>
            </a:r>
          </a:p>
        </p:txBody>
      </p:sp>
      <p:pic>
        <p:nvPicPr>
          <p:cNvPr id="5" name="Picture 32" descr="Scrn1118_SynchroDemonstr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084" y="4848959"/>
            <a:ext cx="2391508" cy="1267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5852746" y="4815254"/>
            <a:ext cx="2461846" cy="133643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/>
          </a:p>
        </p:txBody>
      </p:sp>
      <p:sp>
        <p:nvSpPr>
          <p:cNvPr id="8" name="AutoShape 34"/>
          <p:cNvSpPr>
            <a:spLocks noChangeArrowheads="1"/>
          </p:cNvSpPr>
          <p:nvPr/>
        </p:nvSpPr>
        <p:spPr bwMode="auto">
          <a:xfrm rot="16200000">
            <a:off x="5276117" y="5040190"/>
            <a:ext cx="281354" cy="816220"/>
          </a:xfrm>
          <a:prstGeom prst="downArrow">
            <a:avLst>
              <a:gd name="adj1" fmla="val 50000"/>
              <a:gd name="adj2" fmla="val 72526"/>
            </a:avLst>
          </a:prstGeom>
          <a:solidFill>
            <a:srgbClr val="00CC99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/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7381351" y="4883797"/>
            <a:ext cx="1221312" cy="423825"/>
          </a:xfrm>
          <a:prstGeom prst="wedgeRoundRectCallout">
            <a:avLst>
              <a:gd name="adj1" fmla="val -16176"/>
              <a:gd name="adj2" fmla="val 80275"/>
              <a:gd name="adj3" fmla="val 16667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900" b="1" dirty="0">
                <a:latin typeface="Constantia" panose="02030602050306030303" pitchFamily="18" charset="0"/>
              </a:rPr>
              <a:t>Locked!</a:t>
            </a:r>
          </a:p>
        </p:txBody>
      </p:sp>
      <p:sp>
        <p:nvSpPr>
          <p:cNvPr id="10" name="Text Box 39"/>
          <p:cNvSpPr txBox="1">
            <a:spLocks noChangeArrowheads="1"/>
          </p:cNvSpPr>
          <p:nvPr/>
        </p:nvSpPr>
        <p:spPr bwMode="auto">
          <a:xfrm>
            <a:off x="5430715" y="4771295"/>
            <a:ext cx="562708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46" b="1" dirty="0" err="1">
                <a:solidFill>
                  <a:srgbClr val="FF9900"/>
                </a:solidFill>
                <a:latin typeface="Symbol" panose="05050102010706020507" pitchFamily="18" charset="2"/>
              </a:rPr>
              <a:t>Df</a:t>
            </a:r>
            <a:endParaRPr lang="en-US" altLang="en-US" sz="1846" b="1" dirty="0">
              <a:solidFill>
                <a:srgbClr val="FF9900"/>
              </a:solidFill>
              <a:latin typeface="Symbol" panose="05050102010706020507" pitchFamily="18" charset="2"/>
            </a:endParaRPr>
          </a:p>
        </p:txBody>
      </p:sp>
      <p:sp>
        <p:nvSpPr>
          <p:cNvPr id="11" name="Text Box 73"/>
          <p:cNvSpPr txBox="1">
            <a:spLocks noChangeArrowheads="1"/>
          </p:cNvSpPr>
          <p:nvPr/>
        </p:nvSpPr>
        <p:spPr bwMode="auto">
          <a:xfrm>
            <a:off x="4065732" y="3302067"/>
            <a:ext cx="197090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dirty="0" smtClean="0">
                <a:latin typeface="Constantia" panose="02030602050306030303" pitchFamily="18" charset="0"/>
              </a:rPr>
              <a:t>Beam azimuth</a:t>
            </a:r>
          </a:p>
          <a:p>
            <a:r>
              <a:rPr lang="en-US" altLang="en-US" sz="1600" b="1" dirty="0" smtClean="0">
                <a:latin typeface="Constantia" panose="02030602050306030303" pitchFamily="18" charset="0"/>
              </a:rPr>
              <a:t>(from phase loop)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sp>
        <p:nvSpPr>
          <p:cNvPr id="15" name="Line 37"/>
          <p:cNvSpPr>
            <a:spLocks noChangeShapeType="1"/>
          </p:cNvSpPr>
          <p:nvPr/>
        </p:nvSpPr>
        <p:spPr bwMode="auto">
          <a:xfrm>
            <a:off x="4132650" y="3350164"/>
            <a:ext cx="18186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6" name="Line 38"/>
          <p:cNvSpPr>
            <a:spLocks noChangeShapeType="1"/>
          </p:cNvSpPr>
          <p:nvPr/>
        </p:nvSpPr>
        <p:spPr bwMode="auto">
          <a:xfrm flipH="1">
            <a:off x="6795337" y="3350164"/>
            <a:ext cx="1540036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7" name="Text Box 74"/>
          <p:cNvSpPr txBox="1">
            <a:spLocks noChangeArrowheads="1"/>
          </p:cNvSpPr>
          <p:nvPr/>
        </p:nvSpPr>
        <p:spPr bwMode="auto">
          <a:xfrm>
            <a:off x="6886922" y="3302067"/>
            <a:ext cx="1597921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dirty="0" smtClean="0">
                <a:latin typeface="Constantia" panose="02030602050306030303" pitchFamily="18" charset="0"/>
              </a:rPr>
              <a:t>Beam phase  </a:t>
            </a:r>
            <a:r>
              <a:rPr lang="en-US" altLang="en-US" sz="1600" b="1" dirty="0" smtClean="0">
                <a:latin typeface="Constantia" panose="02030602050306030303" pitchFamily="18" charset="0"/>
              </a:rPr>
              <a:t>(from master)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6174572" y="3783038"/>
            <a:ext cx="397467" cy="9390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Box 73"/>
          <p:cNvSpPr txBox="1">
            <a:spLocks noChangeArrowheads="1"/>
          </p:cNvSpPr>
          <p:nvPr/>
        </p:nvSpPr>
        <p:spPr bwMode="auto">
          <a:xfrm>
            <a:off x="5574244" y="2509951"/>
            <a:ext cx="14071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i="1" dirty="0" err="1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rev</a:t>
            </a:r>
            <a:r>
              <a:rPr lang="en-US" altLang="en-US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(</a:t>
            </a:r>
            <a:r>
              <a:rPr lang="en-US" altLang="en-US" b="1" i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h</a:t>
            </a:r>
            <a:r>
              <a:rPr lang="en-US" altLang="en-US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1)</a:t>
            </a:r>
            <a:endParaRPr lang="en-US" altLang="en-US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Text Box 74"/>
          <p:cNvSpPr txBox="1">
            <a:spLocks noChangeArrowheads="1"/>
          </p:cNvSpPr>
          <p:nvPr/>
        </p:nvSpPr>
        <p:spPr bwMode="auto">
          <a:xfrm>
            <a:off x="6645867" y="4193548"/>
            <a:ext cx="1597921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Act</a:t>
            </a:r>
            <a:r>
              <a:rPr lang="en-US" altLang="en-US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on </a:t>
            </a:r>
            <a:r>
              <a:rPr lang="en-US" altLang="en-US" sz="1600" b="1" i="1" dirty="0" err="1" smtClean="0">
                <a:solidFill>
                  <a:srgbClr val="1F497D"/>
                </a:solidFill>
                <a:latin typeface="Constantia" panose="02030602050306030303" pitchFamily="18" charset="0"/>
              </a:rPr>
              <a:t>f</a:t>
            </a:r>
            <a:r>
              <a:rPr lang="en-US" altLang="en-US" sz="1600" b="1" baseline="-25000" dirty="0" err="1" smtClean="0">
                <a:solidFill>
                  <a:srgbClr val="1F497D"/>
                </a:solidFill>
                <a:latin typeface="Constantia" panose="02030602050306030303" pitchFamily="18" charset="0"/>
              </a:rPr>
              <a:t>RF</a:t>
            </a:r>
            <a:r>
              <a:rPr lang="en-US" alt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 of slave</a:t>
            </a:r>
            <a:endParaRPr lang="en-US" altLang="en-US" sz="1600" b="1" baseline="-25000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5951275" y="2928133"/>
            <a:ext cx="844062" cy="844062"/>
            <a:chOff x="2592" y="1920"/>
            <a:chExt cx="576" cy="576"/>
          </a:xfrm>
        </p:grpSpPr>
        <p:sp>
          <p:nvSpPr>
            <p:cNvPr id="13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14" name="Text Box 32"/>
            <p:cNvSpPr txBox="1">
              <a:spLocks noChangeArrowheads="1"/>
            </p:cNvSpPr>
            <p:nvPr/>
          </p:nvSpPr>
          <p:spPr bwMode="auto">
            <a:xfrm>
              <a:off x="2663" y="2016"/>
              <a:ext cx="40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585" b="1" dirty="0" err="1" smtClean="0">
                  <a:latin typeface="Symbol" panose="05050102010706020507" pitchFamily="18" charset="2"/>
                </a:rPr>
                <a:t>Df</a:t>
              </a:r>
              <a:endParaRPr lang="en-US" altLang="en-US" sz="2585" b="1" dirty="0">
                <a:latin typeface="Symbol" panose="05050102010706020507" pitchFamily="18" charset="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581431" y="6159759"/>
            <a:ext cx="1027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Constantia" pitchFamily="18" charset="0"/>
              </a:rPr>
              <a:t>200 </a:t>
            </a:r>
            <a:r>
              <a:rPr lang="en-GB" b="1" dirty="0" err="1" smtClean="0">
                <a:latin typeface="Constantia" pitchFamily="18" charset="0"/>
              </a:rPr>
              <a:t>ms</a:t>
            </a:r>
            <a:endParaRPr lang="en-GB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 rot="5400000">
            <a:off x="6249306" y="5966513"/>
            <a:ext cx="0" cy="79312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rot="5400000" flipV="1">
            <a:off x="7918940" y="5957954"/>
            <a:ext cx="0" cy="79130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527049" y="790284"/>
            <a:ext cx="811371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Move beam to off-momentum (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const.):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Well defined frequency difference between accelerators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 azimuth error, when beam at correct azimuth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Close synchronization loop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Moves beam to ref. momentum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817" y="721133"/>
            <a:ext cx="1572010" cy="54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71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Synchronization of SPS to LHC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9759" y="3048595"/>
            <a:ext cx="8079814" cy="1637801"/>
            <a:chOff x="954045" y="2569028"/>
            <a:chExt cx="7235909" cy="14667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045" y="2569028"/>
              <a:ext cx="7235909" cy="1466739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990600" y="2908300"/>
              <a:ext cx="123826" cy="56515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5072063" y="4409397"/>
            <a:ext cx="34877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sz="12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SPS turns (10000 turns correspond to 231 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ms</a:t>
            </a:r>
            <a:endParaRPr lang="en-US" altLang="en-US" sz="12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 rot="16200000">
            <a:off x="35425" y="3638709"/>
            <a:ext cx="1219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2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RF phase [°]</a:t>
            </a:r>
            <a:endParaRPr lang="en-US" altLang="en-US" sz="12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596177" y="3393829"/>
            <a:ext cx="1" cy="1476374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002323" y="2339081"/>
            <a:ext cx="1" cy="692150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73"/>
          <p:cNvSpPr txBox="1">
            <a:spLocks noChangeArrowheads="1"/>
          </p:cNvSpPr>
          <p:nvPr/>
        </p:nvSpPr>
        <p:spPr bwMode="auto">
          <a:xfrm>
            <a:off x="299049" y="1554903"/>
            <a:ext cx="140654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 smtClean="0">
                <a:latin typeface="Constantia" panose="02030602050306030303" pitchFamily="18" charset="0"/>
              </a:rPr>
              <a:t>Arrival at flat-top    +30 </a:t>
            </a:r>
            <a:r>
              <a:rPr lang="en-US" altLang="en-US" sz="1600" b="1" dirty="0" err="1" smtClean="0">
                <a:latin typeface="Constantia" panose="02030602050306030303" pitchFamily="18" charset="0"/>
              </a:rPr>
              <a:t>ms</a:t>
            </a:r>
            <a:endParaRPr lang="en-US" altLang="en-US" sz="1600" b="1" dirty="0" smtClean="0">
              <a:latin typeface="Constantia" panose="02030602050306030303" pitchFamily="18" charset="0"/>
            </a:endParaRPr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21981" y="4812538"/>
            <a:ext cx="172228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 smtClean="0">
                <a:latin typeface="Constantia" panose="02030602050306030303" pitchFamily="18" charset="0"/>
              </a:rPr>
              <a:t>Set </a:t>
            </a:r>
            <a:r>
              <a:rPr lang="en-US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sz="1600" b="1" baseline="-25000" dirty="0" err="1" smtClean="0">
                <a:latin typeface="Constantia" panose="02030602050306030303" pitchFamily="18" charset="0"/>
              </a:rPr>
              <a:t>rev,SPS</a:t>
            </a:r>
            <a:r>
              <a:rPr lang="en-US" altLang="en-US" sz="1600" b="1" dirty="0" smtClean="0">
                <a:latin typeface="Constantia" panose="02030602050306030303" pitchFamily="18" charset="0"/>
              </a:rPr>
              <a:t>  = 27/7 </a:t>
            </a:r>
            <a:r>
              <a:rPr lang="en-US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sz="1600" b="1" baseline="-25000" dirty="0" err="1" smtClean="0">
                <a:latin typeface="Constantia" panose="02030602050306030303" pitchFamily="18" charset="0"/>
              </a:rPr>
              <a:t>rev,LHC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057230" y="2336553"/>
            <a:ext cx="0" cy="1028784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73"/>
          <p:cNvSpPr txBox="1">
            <a:spLocks noChangeArrowheads="1"/>
          </p:cNvSpPr>
          <p:nvPr/>
        </p:nvSpPr>
        <p:spPr bwMode="auto">
          <a:xfrm>
            <a:off x="1512077" y="1318004"/>
            <a:ext cx="109030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 smtClean="0">
                <a:latin typeface="Constantia" panose="02030602050306030303" pitchFamily="18" charset="0"/>
              </a:rPr>
              <a:t>Measure </a:t>
            </a:r>
            <a:r>
              <a:rPr lang="en-US" altLang="en-US" sz="1600" b="1" dirty="0" smtClean="0">
                <a:latin typeface="Symbol" panose="05050102010706020507" pitchFamily="18" charset="2"/>
              </a:rPr>
              <a:t>Dt</a:t>
            </a:r>
            <a:r>
              <a:rPr lang="en-US" altLang="en-US" sz="1600" b="1" dirty="0" smtClean="0">
                <a:latin typeface="Constantia" panose="02030602050306030303" pitchFamily="18" charset="0"/>
              </a:rPr>
              <a:t> of azimuth SPS-LHC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390730" y="4434434"/>
            <a:ext cx="0" cy="442914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2778978" y="4812228"/>
            <a:ext cx="12235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 smtClean="0">
                <a:latin typeface="Constantia" panose="02030602050306030303" pitchFamily="18" charset="0"/>
              </a:rPr>
              <a:t>Apply frequency bump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663316" y="2335428"/>
            <a:ext cx="0" cy="1796588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Box 73"/>
          <p:cNvSpPr txBox="1">
            <a:spLocks noChangeArrowheads="1"/>
          </p:cNvSpPr>
          <p:nvPr/>
        </p:nvSpPr>
        <p:spPr bwMode="auto">
          <a:xfrm>
            <a:off x="3634163" y="1557896"/>
            <a:ext cx="13549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sz="1600" b="1" dirty="0" smtClean="0">
                <a:latin typeface="Constantia" panose="02030602050306030303" pitchFamily="18" charset="0"/>
              </a:rPr>
              <a:t>Re-measure </a:t>
            </a:r>
            <a:r>
              <a:rPr lang="en-US" altLang="en-US" sz="1600" b="1" dirty="0">
                <a:latin typeface="Symbol" panose="05050102010706020507" pitchFamily="18" charset="2"/>
              </a:rPr>
              <a:t>Dt</a:t>
            </a:r>
            <a:r>
              <a:rPr lang="en-US" altLang="en-US" sz="1600" b="1" dirty="0">
                <a:latin typeface="Constantia" panose="02030602050306030303" pitchFamily="18" charset="0"/>
              </a:rPr>
              <a:t> of azimuth 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4968512" y="4434434"/>
            <a:ext cx="0" cy="439040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73"/>
          <p:cNvSpPr txBox="1">
            <a:spLocks noChangeArrowheads="1"/>
          </p:cNvSpPr>
          <p:nvPr/>
        </p:nvSpPr>
        <p:spPr bwMode="auto">
          <a:xfrm>
            <a:off x="4356760" y="4808354"/>
            <a:ext cx="12235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 smtClean="0">
                <a:latin typeface="Constantia" panose="02030602050306030303" pitchFamily="18" charset="0"/>
              </a:rPr>
              <a:t>Apply frequency bump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404795" y="2335428"/>
            <a:ext cx="0" cy="1506808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73"/>
          <p:cNvSpPr txBox="1">
            <a:spLocks noChangeArrowheads="1"/>
          </p:cNvSpPr>
          <p:nvPr/>
        </p:nvSpPr>
        <p:spPr bwMode="auto">
          <a:xfrm>
            <a:off x="5184987" y="1557896"/>
            <a:ext cx="162025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latin typeface="Constantia" panose="02030602050306030303" pitchFamily="18" charset="0"/>
              </a:rPr>
              <a:t>Close fine re-phasing loop at </a:t>
            </a:r>
            <a:r>
              <a:rPr lang="en-US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US" altLang="en-US" sz="1600" b="1" baseline="-25000" dirty="0" err="1" smtClean="0">
                <a:latin typeface="Constantia" panose="02030602050306030303" pitchFamily="18" charset="0"/>
              </a:rPr>
              <a:t>RF</a:t>
            </a:r>
            <a:r>
              <a:rPr lang="en-US" altLang="en-US" sz="1600" b="1" baseline="-25000" dirty="0" smtClean="0">
                <a:latin typeface="Constantia" panose="02030602050306030303" pitchFamily="18" charset="0"/>
              </a:rPr>
              <a:t>, LHC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7526672" y="2335428"/>
            <a:ext cx="0" cy="1401300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Box 73"/>
          <p:cNvSpPr txBox="1">
            <a:spLocks noChangeArrowheads="1"/>
          </p:cNvSpPr>
          <p:nvPr/>
        </p:nvSpPr>
        <p:spPr bwMode="auto">
          <a:xfrm>
            <a:off x="6843450" y="1803417"/>
            <a:ext cx="14065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 smtClean="0">
                <a:latin typeface="Constantia" panose="02030602050306030303" pitchFamily="18" charset="0"/>
              </a:rPr>
              <a:t>Ready for transfer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539750" y="7874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LHC is master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for beam transfer from SPS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39750" y="5719036"/>
            <a:ext cx="810532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Coarse and fine re-phasing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perfectly align bunches 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respect to target buckets (400 MHz, 2.5 ns) in LHC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Complete synchronization process 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takes about 500 </a:t>
            </a:r>
            <a:r>
              <a:rPr lang="en-GB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ms</a:t>
            </a:r>
            <a:r>
              <a:rPr lang="en-GB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70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</a:t>
            </a:r>
            <a:r>
              <a:rPr lang="en-GB" sz="3200" b="1" smtClean="0">
                <a:solidFill>
                  <a:srgbClr val="1F497D"/>
                </a:solidFill>
                <a:latin typeface="Constantia" pitchFamily="18" charset="0"/>
              </a:rPr>
              <a:t>Fast cogging 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of </a:t>
            </a:r>
            <a:r>
              <a:rPr lang="en-GB" sz="3200" b="1" smtClean="0">
                <a:solidFill>
                  <a:srgbClr val="1F497D"/>
                </a:solidFill>
                <a:latin typeface="Constantia" pitchFamily="18" charset="0"/>
              </a:rPr>
              <a:t>booster at FNAL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605" y="1726690"/>
            <a:ext cx="6565116" cy="3797810"/>
          </a:xfrm>
          <a:prstGeom prst="rect">
            <a:avLst/>
          </a:prstGeom>
        </p:spPr>
      </p:pic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539750" y="7874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Rapid cycling synchrotron from 400 MeV to 8 GeV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Total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cycle length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is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only 25 </a:t>
            </a:r>
            <a:r>
              <a:rPr lang="en-GB" sz="21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ms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How to synchronize fast?</a:t>
            </a:r>
            <a:endParaRPr lang="en-GB" sz="21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539750" y="5719036"/>
            <a:ext cx="810532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 beam phase early in the cycle and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predict azimuth at flat-top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Apply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radial/frequency bumps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already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during acceleration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7371505" y="1966916"/>
            <a:ext cx="268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algn="r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C. </a:t>
            </a:r>
            <a:r>
              <a:rPr lang="en-GB" sz="1600" b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Drennan</a:t>
            </a:r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, R. </a:t>
            </a:r>
            <a:r>
              <a:rPr lang="en-GB" sz="1600" b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Zwaska</a:t>
            </a:r>
            <a:endParaRPr lang="en-GB" sz="1600" b="1" dirty="0" smtClean="0">
              <a:latin typeface="Constantia" panose="02030602050306030303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2079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304" y="2057579"/>
            <a:ext cx="2527019" cy="2520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1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After synchronization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2924175" y="1379250"/>
            <a:ext cx="3132816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Source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or target accelerator           is </a:t>
            </a:r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master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at transfer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imple test case of circumference ratio 2: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0118" y="5346668"/>
            <a:ext cx="8054132" cy="83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Revolution frequencies coupled: </a:t>
            </a:r>
            <a:r>
              <a:rPr lang="en-GB" sz="21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rev,1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</a:t>
            </a:r>
            <a:r>
              <a:rPr lang="en-GB" sz="21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rev,2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can be triggered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every turn of the target accelerator</a:t>
            </a:r>
            <a:endParaRPr lang="en-US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endParaRPr lang="en-US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2346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Particle velocity depends on its type: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Old television set (30 kV):	</a:t>
            </a:r>
            <a:r>
              <a:rPr lang="en-GB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Electrons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30% of </a:t>
            </a:r>
            <a:r>
              <a:rPr lang="en-GB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</a:p>
          <a:p>
            <a:pPr lvl="6">
              <a:spcBef>
                <a:spcPct val="20000"/>
              </a:spcBef>
              <a:buClr>
                <a:schemeClr val="tx1"/>
              </a:buClr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GB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Protons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just at  0.7%</a:t>
            </a:r>
            <a:endParaRPr lang="en-US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Small synchrotron (500 MeV):	</a:t>
            </a:r>
            <a:r>
              <a:rPr lang="en-US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Electrons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99.99995%</a:t>
            </a:r>
          </a:p>
          <a:p>
            <a:pPr lvl="7">
              <a:spcBef>
                <a:spcPct val="20000"/>
              </a:spcBef>
            </a:pP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US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Protons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75.8%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Many electron accelerators at ‘fixed’ frequency</a:t>
            </a: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Particle velocity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80" y="1371020"/>
            <a:ext cx="2949364" cy="28510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241" y="1370872"/>
            <a:ext cx="3166794" cy="28817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AF8F9"/>
              </a:clrFrom>
              <a:clrTo>
                <a:srgbClr val="FAF8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783" y="3483275"/>
            <a:ext cx="1934308" cy="19343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80" y="854112"/>
            <a:ext cx="2840466" cy="3630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99783" y="1437066"/>
            <a:ext cx="44916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p</a:t>
            </a:r>
            <a:r>
              <a:rPr lang="en-US" sz="2100" b="1" baseline="30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+</a:t>
            </a:r>
            <a:endParaRPr lang="en-US" sz="2100" b="1" baseline="30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5891" y="1435399"/>
            <a:ext cx="3914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e</a:t>
            </a:r>
            <a:r>
              <a:rPr lang="en-US" sz="2100" b="1" baseline="300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-</a:t>
            </a:r>
            <a:endParaRPr lang="en-US" sz="2100" b="1" baseline="30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7622" y="2001471"/>
            <a:ext cx="44916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p</a:t>
            </a:r>
            <a:r>
              <a:rPr lang="en-US" sz="2100" b="1" baseline="30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+</a:t>
            </a:r>
            <a:endParaRPr lang="en-US" sz="2100" b="1" baseline="30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730" y="1999804"/>
            <a:ext cx="3914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e</a:t>
            </a:r>
            <a:r>
              <a:rPr lang="en-US" sz="2100" b="1" baseline="300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-</a:t>
            </a:r>
            <a:endParaRPr lang="en-US" sz="2100" b="1" baseline="30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364" y="5412976"/>
            <a:ext cx="1506982" cy="121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4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 bwMode="auto">
          <a:xfrm>
            <a:off x="5166946" y="3933312"/>
            <a:ext cx="2532185" cy="1054857"/>
          </a:xfrm>
          <a:prstGeom prst="ellipse">
            <a:avLst/>
          </a:prstGeom>
          <a:solidFill>
            <a:srgbClr val="C6D9F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Constantia" panose="02030602050306030303" pitchFamily="18" charset="0"/>
            </a:endParaRPr>
          </a:p>
        </p:txBody>
      </p:sp>
      <p:sp>
        <p:nvSpPr>
          <p:cNvPr id="28" name="Rectangle 11"/>
          <p:cNvSpPr>
            <a:spLocks noChangeArrowheads="1"/>
          </p:cNvSpPr>
          <p:nvPr/>
        </p:nvSpPr>
        <p:spPr bwMode="auto">
          <a:xfrm>
            <a:off x="703385" y="846594"/>
            <a:ext cx="7807569" cy="38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>
              <a:spcBef>
                <a:spcPct val="20000"/>
              </a:spcBef>
              <a:buFontTx/>
              <a:buChar char="•"/>
              <a:tabLst>
                <a:tab pos="748831" algn="l"/>
              </a:tabLst>
            </a:pPr>
            <a:r>
              <a:rPr lang="en-US" sz="1846" b="1" dirty="0">
                <a:latin typeface="Constantia" panose="02030602050306030303" pitchFamily="18" charset="0"/>
              </a:rPr>
              <a:t>Azimuthal position of 1</a:t>
            </a:r>
            <a:r>
              <a:rPr lang="en-US" sz="1846" b="1" baseline="30000" dirty="0">
                <a:latin typeface="Constantia" panose="02030602050306030303" pitchFamily="18" charset="0"/>
              </a:rPr>
              <a:t>st</a:t>
            </a:r>
            <a:r>
              <a:rPr lang="en-US" sz="1846" b="1" dirty="0">
                <a:latin typeface="Constantia" panose="02030602050306030303" pitchFamily="18" charset="0"/>
              </a:rPr>
              <a:t> bunch ambiguous after RF </a:t>
            </a:r>
            <a:r>
              <a:rPr lang="en-US" sz="1846" b="1" dirty="0" smtClean="0">
                <a:latin typeface="Constantia" panose="02030602050306030303" pitchFamily="18" charset="0"/>
              </a:rPr>
              <a:t>manipulations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  <a:tabLst>
                <a:tab pos="748831" algn="l"/>
              </a:tabLst>
            </a:pPr>
            <a:r>
              <a:rPr lang="en-GB" sz="1846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Number of buckets and bunches changes during acceleration</a:t>
            </a:r>
            <a:endParaRPr lang="en-US" sz="1846" b="1" dirty="0">
              <a:solidFill>
                <a:srgbClr val="C0504D"/>
              </a:solidFill>
              <a:latin typeface="Constantia" panose="02030602050306030303" pitchFamily="18" charset="0"/>
            </a:endParaRPr>
          </a:p>
          <a:p>
            <a:pPr>
              <a:spcBef>
                <a:spcPct val="20000"/>
              </a:spcBef>
              <a:tabLst>
                <a:tab pos="748831" algn="l"/>
              </a:tabLst>
            </a:pPr>
            <a:r>
              <a:rPr lang="en-US" sz="1846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	</a:t>
            </a:r>
            <a:endParaRPr lang="en-US" sz="1846" b="1" dirty="0">
              <a:solidFill>
                <a:srgbClr val="C0504D"/>
              </a:solidFill>
              <a:latin typeface="Constantia" panose="02030602050306030303" pitchFamily="18" charset="0"/>
            </a:endParaRPr>
          </a:p>
          <a:p>
            <a:pPr marL="316531" indent="-316531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748831" algn="l"/>
              </a:tabLst>
            </a:pPr>
            <a:r>
              <a:rPr lang="en-US" sz="1846" b="1" dirty="0">
                <a:latin typeface="Constantia" panose="02030602050306030303" pitchFamily="18" charset="0"/>
              </a:rPr>
              <a:t>But: 	</a:t>
            </a:r>
            <a:r>
              <a:rPr lang="en-US" sz="1846" b="1" dirty="0">
                <a:solidFill>
                  <a:srgbClr val="1F497D"/>
                </a:solidFill>
                <a:latin typeface="Constantia" panose="02030602050306030303" pitchFamily="18" charset="0"/>
              </a:rPr>
              <a:t>Synchronous </a:t>
            </a:r>
            <a:r>
              <a:rPr lang="en-US" sz="1846" b="1" i="1" dirty="0" err="1">
                <a:solidFill>
                  <a:srgbClr val="1F497D"/>
                </a:solidFill>
                <a:latin typeface="Constantia" panose="02030602050306030303" pitchFamily="18" charset="0"/>
              </a:rPr>
              <a:t>f</a:t>
            </a:r>
            <a:r>
              <a:rPr lang="en-US" sz="1846" b="1" baseline="-25000" dirty="0" err="1">
                <a:solidFill>
                  <a:srgbClr val="1F497D"/>
                </a:solidFill>
                <a:latin typeface="Constantia" panose="02030602050306030303" pitchFamily="18" charset="0"/>
              </a:rPr>
              <a:t>rev,PS</a:t>
            </a:r>
            <a:r>
              <a:rPr lang="en-US" sz="1846" b="1" i="1" dirty="0">
                <a:solidFill>
                  <a:srgbClr val="1F497D"/>
                </a:solidFill>
                <a:latin typeface="Constantia" panose="02030602050306030303" pitchFamily="18" charset="0"/>
              </a:rPr>
              <a:t> </a:t>
            </a:r>
            <a:r>
              <a:rPr lang="en-US" sz="1846" b="1" dirty="0">
                <a:solidFill>
                  <a:srgbClr val="1F497D"/>
                </a:solidFill>
                <a:latin typeface="Constantia" panose="02030602050306030303" pitchFamily="18" charset="0"/>
              </a:rPr>
              <a:t>signal with </a:t>
            </a:r>
            <a:r>
              <a:rPr lang="en-US" sz="1846" b="1" dirty="0">
                <a:solidFill>
                  <a:srgbClr val="C0504D"/>
                </a:solidFill>
                <a:latin typeface="Constantia" panose="02030602050306030303" pitchFamily="18" charset="0"/>
              </a:rPr>
              <a:t>reproducible</a:t>
            </a:r>
            <a:r>
              <a:rPr lang="en-US" sz="1846" b="1" dirty="0">
                <a:solidFill>
                  <a:srgbClr val="1F497D"/>
                </a:solidFill>
                <a:latin typeface="Constantia" panose="02030602050306030303" pitchFamily="18" charset="0"/>
              </a:rPr>
              <a:t> phase to beam</a:t>
            </a: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r>
              <a:rPr lang="en-US" sz="1846" b="1" dirty="0">
                <a:latin typeface="Constantia" panose="02030602050306030303" pitchFamily="18" charset="0"/>
              </a:rPr>
              <a:t>‘Re-numbering’ of buckets by </a:t>
            </a:r>
            <a:r>
              <a:rPr lang="en-US" sz="1846" b="1" dirty="0">
                <a:solidFill>
                  <a:srgbClr val="1F497D"/>
                </a:solidFill>
                <a:latin typeface="Constantia" panose="02030602050306030303" pitchFamily="18" charset="0"/>
              </a:rPr>
              <a:t>shifting reference from SPS</a:t>
            </a: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endParaRPr 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endParaRPr 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endParaRPr 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endParaRPr 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endParaRPr 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endParaRPr 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endParaRPr 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endParaRPr lang="en-US" sz="1846" b="1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r>
              <a:rPr lang="en-US" sz="1846" b="1" dirty="0">
                <a:solidFill>
                  <a:srgbClr val="1F497D"/>
                </a:solidFill>
                <a:latin typeface="Constantia" panose="02030602050306030303" pitchFamily="18" charset="0"/>
              </a:rPr>
              <a:t>Shift of external reference </a:t>
            </a:r>
            <a:r>
              <a:rPr lang="en-US" sz="1846" b="1" i="1" dirty="0" err="1">
                <a:solidFill>
                  <a:srgbClr val="1F497D"/>
                </a:solidFill>
                <a:latin typeface="Constantia" panose="02030602050306030303" pitchFamily="18" charset="0"/>
              </a:rPr>
              <a:t>f</a:t>
            </a:r>
            <a:r>
              <a:rPr lang="en-US" sz="1846" b="1" baseline="-25000" dirty="0" err="1">
                <a:solidFill>
                  <a:srgbClr val="1F497D"/>
                </a:solidFill>
                <a:latin typeface="Constantia" panose="02030602050306030303" pitchFamily="18" charset="0"/>
              </a:rPr>
              <a:t>rev,PS</a:t>
            </a:r>
            <a:r>
              <a:rPr lang="en-US" sz="1846" b="1" dirty="0">
                <a:solidFill>
                  <a:srgbClr val="1F497D"/>
                </a:solidFill>
                <a:latin typeface="Constantia" panose="02030602050306030303" pitchFamily="18" charset="0"/>
              </a:rPr>
              <a:t> adjustable in SPS bucket units</a:t>
            </a: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r>
              <a:rPr lang="en-US" sz="1846" b="1" dirty="0">
                <a:solidFill>
                  <a:srgbClr val="1F497D"/>
                </a:solidFill>
                <a:latin typeface="Constantia" panose="02030602050306030303" pitchFamily="18" charset="0"/>
              </a:rPr>
              <a:t>Synchronize external and beam synchronous </a:t>
            </a:r>
            <a:r>
              <a:rPr lang="en-US" sz="1846" b="1" i="1" dirty="0" err="1" smtClean="0">
                <a:solidFill>
                  <a:srgbClr val="1F497D"/>
                </a:solidFill>
                <a:latin typeface="Constantia" panose="02030602050306030303" pitchFamily="18" charset="0"/>
              </a:rPr>
              <a:t>f</a:t>
            </a:r>
            <a:r>
              <a:rPr lang="en-US" sz="1846" b="1" baseline="-25000" dirty="0" err="1" smtClean="0">
                <a:solidFill>
                  <a:srgbClr val="1F497D"/>
                </a:solidFill>
                <a:latin typeface="Constantia" panose="02030602050306030303" pitchFamily="18" charset="0"/>
              </a:rPr>
              <a:t>rev,PS</a:t>
            </a:r>
            <a:endParaRPr lang="en-GB" sz="1846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863295" y="4003431"/>
            <a:ext cx="844062" cy="84406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Constantia" panose="02030602050306030303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 flipV="1">
            <a:off x="3863295" y="4003431"/>
            <a:ext cx="844062" cy="8440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2315848" y="4003431"/>
            <a:ext cx="844062" cy="84406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1477" b="1" dirty="0"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47921" y="4039242"/>
            <a:ext cx="9585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Constantia" panose="02030602050306030303" pitchFamily="18" charset="0"/>
              </a:rPr>
              <a:t>Ejection bucket selection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2083" y="3976651"/>
            <a:ext cx="57582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62" b="1" dirty="0">
                <a:latin typeface="Constantia" panose="02030602050306030303" pitchFamily="18" charset="0"/>
              </a:rPr>
              <a:t>420</a:t>
            </a:r>
            <a:endParaRPr lang="en-GB" sz="1662" b="1" dirty="0">
              <a:latin typeface="Constantia" panose="020306020503060303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69637" y="4535879"/>
            <a:ext cx="57582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62" b="1" dirty="0">
                <a:latin typeface="Constantia" panose="02030602050306030303" pitchFamily="18" charset="0"/>
              </a:rPr>
              <a:t>1</a:t>
            </a:r>
            <a:endParaRPr lang="en-GB" sz="1662" b="1" dirty="0">
              <a:latin typeface="Constantia" panose="02030602050306030303" pitchFamily="18" charset="0"/>
            </a:endParaRPr>
          </a:p>
        </p:txBody>
      </p:sp>
      <p:sp>
        <p:nvSpPr>
          <p:cNvPr id="25" name="Line 63"/>
          <p:cNvSpPr>
            <a:spLocks noChangeShapeType="1"/>
          </p:cNvSpPr>
          <p:nvPr/>
        </p:nvSpPr>
        <p:spPr bwMode="auto">
          <a:xfrm>
            <a:off x="3159910" y="4425462"/>
            <a:ext cx="69027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 sz="1662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15948" y="4155428"/>
            <a:ext cx="703386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77" b="1" dirty="0">
                <a:solidFill>
                  <a:srgbClr val="0000FF"/>
                </a:solidFill>
                <a:latin typeface="Constantia" panose="02030602050306030303" pitchFamily="18" charset="0"/>
              </a:rPr>
              <a:t>Reset</a:t>
            </a:r>
            <a:endParaRPr lang="en-GB" sz="1477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7" name="Line 63"/>
          <p:cNvSpPr>
            <a:spLocks noChangeShapeType="1"/>
          </p:cNvSpPr>
          <p:nvPr/>
        </p:nvSpPr>
        <p:spPr bwMode="auto">
          <a:xfrm>
            <a:off x="4285326" y="3464573"/>
            <a:ext cx="0" cy="53885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 sz="1662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29" name="Line 63"/>
          <p:cNvSpPr>
            <a:spLocks noChangeShapeType="1"/>
          </p:cNvSpPr>
          <p:nvPr/>
        </p:nvSpPr>
        <p:spPr bwMode="auto">
          <a:xfrm>
            <a:off x="2948895" y="3672455"/>
            <a:ext cx="0" cy="3422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 sz="1662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30" name="Line 63"/>
          <p:cNvSpPr>
            <a:spLocks noChangeShapeType="1"/>
          </p:cNvSpPr>
          <p:nvPr/>
        </p:nvSpPr>
        <p:spPr bwMode="auto">
          <a:xfrm flipV="1">
            <a:off x="2948895" y="3672454"/>
            <a:ext cx="1336431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none" w="med" len="lg"/>
          </a:ln>
          <a:effectLst/>
        </p:spPr>
        <p:txBody>
          <a:bodyPr/>
          <a:lstStyle/>
          <a:p>
            <a:endParaRPr lang="en-US" sz="1662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31" name="Line 63"/>
          <p:cNvSpPr>
            <a:spLocks noChangeShapeType="1"/>
          </p:cNvSpPr>
          <p:nvPr/>
        </p:nvSpPr>
        <p:spPr bwMode="auto">
          <a:xfrm>
            <a:off x="2526864" y="3464573"/>
            <a:ext cx="0" cy="53885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 sz="1662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36021" y="3152062"/>
            <a:ext cx="703386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f</a:t>
            </a:r>
            <a:r>
              <a:rPr lang="en-US" sz="1477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RF,SPS</a:t>
            </a:r>
            <a:endParaRPr lang="en-GB" sz="1477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68768" y="3159370"/>
            <a:ext cx="703386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f</a:t>
            </a:r>
            <a:r>
              <a:rPr lang="en-US" sz="1477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rev,SPS</a:t>
            </a:r>
            <a:endParaRPr lang="en-GB" sz="1477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34" name="Right Arrow 33"/>
          <p:cNvSpPr/>
          <p:nvPr/>
        </p:nvSpPr>
        <p:spPr bwMode="auto">
          <a:xfrm rot="2240437">
            <a:off x="1761015" y="3757466"/>
            <a:ext cx="705065" cy="35169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35" name="Text Box 79"/>
          <p:cNvSpPr txBox="1">
            <a:spLocks noChangeArrowheads="1"/>
          </p:cNvSpPr>
          <p:nvPr/>
        </p:nvSpPr>
        <p:spPr bwMode="auto">
          <a:xfrm>
            <a:off x="533943" y="3336700"/>
            <a:ext cx="1969477" cy="54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77" b="1" dirty="0">
                <a:solidFill>
                  <a:srgbClr val="0000FF"/>
                </a:solidFill>
                <a:latin typeface="Constantia" panose="02030602050306030303" pitchFamily="18" charset="0"/>
              </a:rPr>
              <a:t>Bucket number control</a:t>
            </a:r>
          </a:p>
        </p:txBody>
      </p:sp>
      <p:sp>
        <p:nvSpPr>
          <p:cNvPr id="37" name="Line 63"/>
          <p:cNvSpPr>
            <a:spLocks noChangeShapeType="1"/>
          </p:cNvSpPr>
          <p:nvPr/>
        </p:nvSpPr>
        <p:spPr bwMode="auto">
          <a:xfrm>
            <a:off x="4720469" y="4418154"/>
            <a:ext cx="69027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 sz="1662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84366" y="4235383"/>
            <a:ext cx="1048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f</a:t>
            </a:r>
            <a:r>
              <a:rPr lang="en-US" sz="1400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rev,PS</a:t>
            </a:r>
            <a:r>
              <a:rPr lang="en-US" sz="1400" b="1" baseline="-25000" dirty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Constantia" panose="02030602050306030303" pitchFamily="18" charset="0"/>
              </a:rPr>
              <a:t>(external)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39" name="Line 63"/>
          <p:cNvSpPr>
            <a:spLocks noChangeShapeType="1"/>
          </p:cNvSpPr>
          <p:nvPr/>
        </p:nvSpPr>
        <p:spPr bwMode="auto">
          <a:xfrm flipH="1">
            <a:off x="7459347" y="4419815"/>
            <a:ext cx="72976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 sz="1662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33040" y="4237046"/>
            <a:ext cx="101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f</a:t>
            </a:r>
            <a:r>
              <a:rPr lang="en-US" sz="1400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rev,PS</a:t>
            </a:r>
            <a:r>
              <a:rPr lang="en-US" sz="1400" b="1" baseline="-25000" dirty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Constantia" panose="02030602050306030303" pitchFamily="18" charset="0"/>
              </a:rPr>
              <a:t>(internal)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7610109" y="4106028"/>
            <a:ext cx="1538658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77" b="1" i="1" dirty="0" err="1" smtClean="0">
                <a:latin typeface="Constantia" panose="02030602050306030303" pitchFamily="18" charset="0"/>
              </a:rPr>
              <a:t>f</a:t>
            </a:r>
            <a:r>
              <a:rPr lang="en-GB" sz="1477" b="1" baseline="-25000" dirty="0" err="1" smtClean="0">
                <a:latin typeface="Constantia" panose="02030602050306030303" pitchFamily="18" charset="0"/>
              </a:rPr>
              <a:t>RF</a:t>
            </a:r>
            <a:r>
              <a:rPr lang="en-GB" sz="1477" b="1" dirty="0" smtClean="0">
                <a:latin typeface="Constantia" panose="02030602050306030303" pitchFamily="18" charset="0"/>
              </a:rPr>
              <a:t>/</a:t>
            </a:r>
            <a:r>
              <a:rPr lang="en-GB" sz="1477" b="1" i="1" dirty="0" smtClean="0">
                <a:latin typeface="Constantia" panose="02030602050306030303" pitchFamily="18" charset="0"/>
              </a:rPr>
              <a:t>h</a:t>
            </a:r>
            <a:r>
              <a:rPr lang="en-GB" sz="1477" b="1" dirty="0" smtClean="0">
                <a:latin typeface="Constantia" panose="02030602050306030303" pitchFamily="18" charset="0"/>
              </a:rPr>
              <a:t> from beam-control</a:t>
            </a:r>
            <a:endParaRPr lang="en-GB" sz="1477" b="1" dirty="0">
              <a:latin typeface="Constantia" panose="020306020503060303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70180" y="3927997"/>
            <a:ext cx="1422441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2" b="1" dirty="0">
                <a:latin typeface="Constantia" panose="02030602050306030303" pitchFamily="18" charset="0"/>
              </a:rPr>
              <a:t>Synchronize</a:t>
            </a:r>
            <a:endParaRPr lang="en-GB" sz="1662" b="1" dirty="0">
              <a:latin typeface="Constantia" panose="02030602050306030303" pitchFamily="18" charset="0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Ejection bucket numbering in 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99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Ejection synchronization chain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3" name="Picture 3" descr="C:\Heiko\OfficialStuff\Applications\ApplicationIC\Presentation\EjectionDisplay\EjectionScopeLHC50ns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2083" y="3355870"/>
            <a:ext cx="3836987" cy="3173678"/>
          </a:xfrm>
          <a:prstGeom prst="rect">
            <a:avLst/>
          </a:prstGeom>
          <a:noFill/>
        </p:spPr>
      </p:pic>
      <p:sp>
        <p:nvSpPr>
          <p:cNvPr id="45" name="Line 57"/>
          <p:cNvSpPr>
            <a:spLocks noChangeShapeType="1"/>
          </p:cNvSpPr>
          <p:nvPr/>
        </p:nvSpPr>
        <p:spPr bwMode="auto">
          <a:xfrm flipV="1">
            <a:off x="4109545" y="3710148"/>
            <a:ext cx="57880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322346" y="3510093"/>
            <a:ext cx="1797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sz="2000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rev,SPS</a:t>
            </a:r>
            <a:r>
              <a:rPr 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marker</a:t>
            </a:r>
            <a:endParaRPr lang="en-US" sz="20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pic>
        <p:nvPicPr>
          <p:cNvPr id="54" name="Picture 2" descr="C:\Heiko\Presentations\2012-01_LHCBeamShutdownLectureWithIons\lup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4153" y="3786348"/>
            <a:ext cx="838200" cy="774378"/>
          </a:xfrm>
          <a:prstGeom prst="rect">
            <a:avLst/>
          </a:prstGeom>
          <a:noFill/>
        </p:spPr>
      </p:pic>
      <p:grpSp>
        <p:nvGrpSpPr>
          <p:cNvPr id="22" name="Group 21"/>
          <p:cNvGrpSpPr/>
          <p:nvPr/>
        </p:nvGrpSpPr>
        <p:grpSpPr>
          <a:xfrm>
            <a:off x="1406718" y="4478082"/>
            <a:ext cx="3279735" cy="384721"/>
            <a:chOff x="1406718" y="4478082"/>
            <a:chExt cx="3279735" cy="384721"/>
          </a:xfrm>
        </p:grpSpPr>
        <p:sp>
          <p:nvSpPr>
            <p:cNvPr id="57" name="Line 57"/>
            <p:cNvSpPr>
              <a:spLocks noChangeShapeType="1"/>
            </p:cNvSpPr>
            <p:nvPr/>
          </p:nvSpPr>
          <p:spPr bwMode="auto">
            <a:xfrm flipV="1">
              <a:off x="4109544" y="4674372"/>
              <a:ext cx="57690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06718" y="4478082"/>
              <a:ext cx="2765401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900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Outgoing beam</a:t>
              </a:r>
              <a:endParaRPr lang="en-US" sz="1900" b="1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7115503" y="1422370"/>
            <a:ext cx="15776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rev,SPS</a:t>
            </a:r>
            <a:r>
              <a:rPr lang="en-US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,</a:t>
            </a:r>
            <a:r>
              <a:rPr lang="en-US" b="1" baseline="-25000" dirty="0">
                <a:solidFill>
                  <a:srgbClr val="0000FF"/>
                </a:solidFill>
                <a:latin typeface="Constantia" panose="02030602050306030303" pitchFamily="18" charset="0"/>
              </a:rPr>
              <a:t> </a:t>
            </a:r>
            <a:r>
              <a:rPr lang="en-US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f</a:t>
            </a:r>
            <a:r>
              <a:rPr lang="en-US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RF,SPS</a:t>
            </a:r>
            <a:r>
              <a:rPr lang="en-US" b="1" baseline="-25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for synchro.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78" name="Text Box 34"/>
          <p:cNvSpPr txBox="1">
            <a:spLocks noChangeArrowheads="1"/>
          </p:cNvSpPr>
          <p:nvPr/>
        </p:nvSpPr>
        <p:spPr bwMode="auto">
          <a:xfrm>
            <a:off x="4686454" y="3017111"/>
            <a:ext cx="4006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b="1" dirty="0" smtClean="0">
                <a:latin typeface="Constantia" panose="02030602050306030303" pitchFamily="18" charset="0"/>
              </a:rPr>
              <a:t>Last turn before PS </a:t>
            </a:r>
            <a:r>
              <a:rPr lang="de-DE" altLang="en-US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 SPS transfer</a:t>
            </a:r>
            <a:endParaRPr lang="de-DE" altLang="en-US" b="1" dirty="0">
              <a:latin typeface="Constantia" panose="02030602050306030303" pitchFamily="18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39750" y="3710148"/>
            <a:ext cx="1740553" cy="964224"/>
            <a:chOff x="539750" y="3710148"/>
            <a:chExt cx="1740553" cy="964224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1784276" y="3713665"/>
              <a:ext cx="0" cy="95396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539750" y="3959813"/>
              <a:ext cx="1465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  <a:latin typeface="Symbol" panose="05050102010706020507" pitchFamily="18" charset="2"/>
                </a:rPr>
                <a:t>f</a:t>
              </a:r>
              <a:r>
                <a:rPr lang="en-US" sz="24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 const.</a:t>
              </a:r>
              <a:endParaRPr lang="en-US" sz="2400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>
              <a:off x="1765737" y="3710148"/>
              <a:ext cx="51456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1765737" y="4674372"/>
              <a:ext cx="51456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82439" y="1359635"/>
            <a:ext cx="2560243" cy="1396672"/>
            <a:chOff x="582439" y="1359635"/>
            <a:chExt cx="2560243" cy="1396672"/>
          </a:xfrm>
        </p:grpSpPr>
        <p:sp>
          <p:nvSpPr>
            <p:cNvPr id="71" name="TextBox 70"/>
            <p:cNvSpPr txBox="1"/>
            <p:nvPr/>
          </p:nvSpPr>
          <p:spPr>
            <a:xfrm>
              <a:off x="582439" y="1405801"/>
              <a:ext cx="12214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Outgoing</a:t>
              </a:r>
            </a:p>
            <a:p>
              <a:pPr algn="ctr"/>
              <a:r>
                <a:rPr lang="en-GB" b="1" dirty="0">
                  <a:solidFill>
                    <a:srgbClr val="0000FF"/>
                  </a:solidFill>
                  <a:latin typeface="Constantia" panose="02030602050306030303" pitchFamily="18" charset="0"/>
                </a:rPr>
                <a:t>b</a:t>
              </a:r>
              <a:r>
                <a:rPr lang="en-GB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eam</a:t>
              </a:r>
              <a:endParaRPr lang="en-GB" b="1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>
              <a:off x="1765737" y="1728968"/>
              <a:ext cx="109013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1821886" y="1359635"/>
              <a:ext cx="1086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Symbol" panose="05050102010706020507" pitchFamily="18" charset="2"/>
                </a:rPr>
                <a:t>f</a:t>
              </a:r>
              <a:r>
                <a:rPr lang="en-US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 const.</a:t>
              </a:r>
              <a:endParaRPr lang="en-US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587152" y="2109976"/>
              <a:ext cx="1555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Beam phase loop</a:t>
              </a:r>
              <a:endParaRPr lang="en-GB" sz="1600" b="1" dirty="0">
                <a:solidFill>
                  <a:srgbClr val="1F497D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87" name="Down Arrow 86"/>
            <p:cNvSpPr/>
            <p:nvPr/>
          </p:nvSpPr>
          <p:spPr>
            <a:xfrm flipV="1">
              <a:off x="2166183" y="1814113"/>
              <a:ext cx="397467" cy="362540"/>
            </a:xfrm>
            <a:prstGeom prst="downArrow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741455" y="1364595"/>
            <a:ext cx="2450655" cy="1388075"/>
            <a:chOff x="2741455" y="1364595"/>
            <a:chExt cx="2450655" cy="1388075"/>
          </a:xfrm>
        </p:grpSpPr>
        <p:sp>
          <p:nvSpPr>
            <p:cNvPr id="70" name="TextBox 69"/>
            <p:cNvSpPr txBox="1"/>
            <p:nvPr/>
          </p:nvSpPr>
          <p:spPr>
            <a:xfrm>
              <a:off x="2741455" y="1418735"/>
              <a:ext cx="120825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 err="1" smtClean="0">
                  <a:latin typeface="Constantia" panose="02030602050306030303" pitchFamily="18" charset="0"/>
                </a:rPr>
                <a:t>f</a:t>
              </a:r>
              <a:r>
                <a:rPr lang="en-US" b="1" baseline="-25000" dirty="0" err="1" smtClean="0">
                  <a:latin typeface="Constantia" panose="02030602050306030303" pitchFamily="18" charset="0"/>
                </a:rPr>
                <a:t>rev,PS</a:t>
              </a:r>
              <a:endParaRPr lang="en-US" b="1" baseline="-25000" dirty="0" smtClean="0">
                <a:latin typeface="Constantia" panose="02030602050306030303" pitchFamily="18" charset="0"/>
              </a:endParaRPr>
            </a:p>
            <a:p>
              <a:pPr algn="ctr"/>
              <a:r>
                <a:rPr lang="en-GB" sz="1600" b="1" dirty="0" smtClean="0">
                  <a:latin typeface="Constantia" panose="02030602050306030303" pitchFamily="18" charset="0"/>
                </a:rPr>
                <a:t>internal</a:t>
              </a:r>
              <a:endParaRPr lang="en-GB" sz="1600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>
              <a:off x="3902671" y="1733928"/>
              <a:ext cx="109013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3958820" y="1364595"/>
              <a:ext cx="1086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Symbol" panose="05050102010706020507" pitchFamily="18" charset="2"/>
                </a:rPr>
                <a:t>f</a:t>
              </a:r>
              <a:r>
                <a:rPr lang="en-US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 const.</a:t>
              </a:r>
              <a:endParaRPr lang="en-US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636580" y="2106339"/>
              <a:ext cx="1555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err="1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Synchroni</a:t>
              </a:r>
              <a:r>
                <a:rPr lang="en-GB" b="1" dirty="0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- </a:t>
              </a:r>
              <a:r>
                <a:rPr lang="en-GB" b="1" dirty="0" err="1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zation</a:t>
              </a:r>
              <a:r>
                <a:rPr lang="en-GB" b="1" dirty="0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 loop</a:t>
              </a:r>
              <a:endParaRPr lang="en-GB" sz="1600" b="1" dirty="0">
                <a:solidFill>
                  <a:srgbClr val="1F497D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88" name="Down Arrow 87"/>
            <p:cNvSpPr/>
            <p:nvPr/>
          </p:nvSpPr>
          <p:spPr>
            <a:xfrm flipV="1">
              <a:off x="4253221" y="1807356"/>
              <a:ext cx="397467" cy="362540"/>
            </a:xfrm>
            <a:prstGeom prst="downArrow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21908" y="1366970"/>
            <a:ext cx="2311519" cy="1381085"/>
            <a:chOff x="4921908" y="1366970"/>
            <a:chExt cx="2311519" cy="1381085"/>
          </a:xfrm>
        </p:grpSpPr>
        <p:sp>
          <p:nvSpPr>
            <p:cNvPr id="67" name="TextBox 66"/>
            <p:cNvSpPr txBox="1"/>
            <p:nvPr/>
          </p:nvSpPr>
          <p:spPr>
            <a:xfrm>
              <a:off x="4921908" y="1422697"/>
              <a:ext cx="120825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 err="1" smtClean="0">
                  <a:latin typeface="Constantia" panose="02030602050306030303" pitchFamily="18" charset="0"/>
                </a:rPr>
                <a:t>f</a:t>
              </a:r>
              <a:r>
                <a:rPr lang="en-US" b="1" baseline="-25000" dirty="0" err="1" smtClean="0">
                  <a:latin typeface="Constantia" panose="02030602050306030303" pitchFamily="18" charset="0"/>
                </a:rPr>
                <a:t>rev,PS</a:t>
              </a:r>
              <a:endParaRPr lang="en-US" b="1" baseline="-25000" dirty="0" smtClean="0">
                <a:latin typeface="Constantia" panose="02030602050306030303" pitchFamily="18" charset="0"/>
              </a:endParaRPr>
            </a:p>
            <a:p>
              <a:pPr algn="ctr"/>
              <a:r>
                <a:rPr lang="en-GB" sz="1600" b="1" dirty="0" smtClean="0">
                  <a:latin typeface="Constantia" panose="02030602050306030303" pitchFamily="18" charset="0"/>
                </a:rPr>
                <a:t>reference</a:t>
              </a:r>
              <a:endParaRPr lang="en-GB" sz="1600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>
              <a:off x="6084230" y="1736303"/>
              <a:ext cx="109013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6140379" y="1366970"/>
              <a:ext cx="1086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Symbol" panose="05050102010706020507" pitchFamily="18" charset="2"/>
                </a:rPr>
                <a:t>f</a:t>
              </a:r>
              <a:r>
                <a:rPr lang="en-US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 const.</a:t>
              </a:r>
              <a:endParaRPr lang="en-US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025170" y="2101724"/>
              <a:ext cx="1208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Ejection divider</a:t>
              </a:r>
              <a:endParaRPr lang="en-GB" sz="1600" b="1" dirty="0">
                <a:solidFill>
                  <a:srgbClr val="1F497D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89" name="Down Arrow 88"/>
            <p:cNvSpPr/>
            <p:nvPr/>
          </p:nvSpPr>
          <p:spPr>
            <a:xfrm flipV="1">
              <a:off x="6446849" y="1802016"/>
              <a:ext cx="397467" cy="362540"/>
            </a:xfrm>
            <a:prstGeom prst="downArrow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Rectangle 11"/>
          <p:cNvSpPr>
            <a:spLocks noChangeArrowheads="1"/>
          </p:cNvSpPr>
          <p:nvPr/>
        </p:nvSpPr>
        <p:spPr bwMode="auto">
          <a:xfrm>
            <a:off x="598066" y="699723"/>
            <a:ext cx="8006184" cy="38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748831" algn="l"/>
              </a:tabLst>
            </a:pPr>
            <a:r>
              <a:rPr lang="en-US" sz="1900" b="1" dirty="0" smtClean="0">
                <a:latin typeface="Constantia" panose="02030602050306030303" pitchFamily="18" charset="0"/>
              </a:rPr>
              <a:t>Multiple ‘batches’ are transferred from PS to 11 times larger SPS</a:t>
            </a:r>
            <a:endParaRPr lang="en-GB" sz="19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91" name="Rectangle 7"/>
          <p:cNvSpPr>
            <a:spLocks noChangeArrowheads="1"/>
          </p:cNvSpPr>
          <p:nvPr/>
        </p:nvSpPr>
        <p:spPr bwMode="auto">
          <a:xfrm>
            <a:off x="539750" y="5683783"/>
            <a:ext cx="423233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Beam phase with respect to </a:t>
            </a:r>
            <a:r>
              <a:rPr lang="en-GB" sz="2400" b="1" i="1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f</a:t>
            </a:r>
            <a:r>
              <a:rPr lang="en-GB" sz="2400" b="1" baseline="-25000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rev</a:t>
            </a:r>
            <a:r>
              <a:rPr lang="en-GB" sz="24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 always </a:t>
            </a:r>
            <a:r>
              <a:rPr lang="en-GB" sz="2400" b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known</a:t>
            </a:r>
          </a:p>
        </p:txBody>
      </p:sp>
    </p:spTree>
    <p:extLst>
      <p:ext uri="{BB962C8B-B14F-4D97-AF65-F5344CB8AC3E}">
        <p14:creationId xmlns:p14="http://schemas.microsoft.com/office/powerpoint/2010/main" val="262962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Steps of beam transfer synchronization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73157397"/>
              </p:ext>
            </p:extLst>
          </p:nvPr>
        </p:nvGraphicFramePr>
        <p:xfrm>
          <a:off x="968376" y="958850"/>
          <a:ext cx="7070724" cy="1746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0" y="2476500"/>
            <a:ext cx="810101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Ready for transfer</a:t>
            </a:r>
            <a:endParaRPr lang="en-US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4000789800"/>
              </p:ext>
            </p:extLst>
          </p:nvPr>
        </p:nvGraphicFramePr>
        <p:xfrm>
          <a:off x="965201" y="3257550"/>
          <a:ext cx="7070724" cy="2495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21493" y="5629275"/>
            <a:ext cx="810101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Transfer</a:t>
            </a:r>
            <a:endParaRPr lang="en-US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9750" y="3035300"/>
            <a:ext cx="7905750" cy="325437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66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714375"/>
            <a:ext cx="80645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Cascade of trigger counters for fast transfer elements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Very similar to transfer with lepton synchrotrons</a:t>
            </a:r>
            <a:endParaRPr lang="en-US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Synchronous triggers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57985" y="2927258"/>
            <a:ext cx="1677621" cy="981075"/>
            <a:chOff x="3738562" y="3705225"/>
            <a:chExt cx="1677621" cy="981075"/>
          </a:xfrm>
        </p:grpSpPr>
        <p:sp>
          <p:nvSpPr>
            <p:cNvPr id="4" name="Rectangle 3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>
            <a:off x="1272222" y="3070132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130300" y="3762282"/>
            <a:ext cx="52768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30" y="3341821"/>
            <a:ext cx="1119369" cy="824694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V="1">
            <a:off x="1270974" y="2567016"/>
            <a:ext cx="2495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3913505" y="2576418"/>
            <a:ext cx="1677621" cy="981075"/>
            <a:chOff x="3738562" y="3705225"/>
            <a:chExt cx="1677621" cy="981075"/>
          </a:xfrm>
        </p:grpSpPr>
        <p:sp>
          <p:nvSpPr>
            <p:cNvPr id="30" name="Rectangle 29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flipV="1">
            <a:off x="3335606" y="3419062"/>
            <a:ext cx="5778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1032580" y="1810619"/>
            <a:ext cx="1249681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GB" altLang="en-US" sz="1600" b="1" dirty="0" smtClean="0">
                <a:latin typeface="Constantia" panose="02030602050306030303" pitchFamily="18" charset="0"/>
              </a:rPr>
              <a:t>Common frequency marker, </a:t>
            </a:r>
            <a:r>
              <a:rPr lang="en-GB" altLang="en-US" sz="1600" b="1" i="1" dirty="0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smtClean="0">
                <a:latin typeface="Constantia" panose="02030602050306030303" pitchFamily="18" charset="0"/>
              </a:rPr>
              <a:t>c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542982" y="2717294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541734" y="2214178"/>
            <a:ext cx="0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2857663" y="1894901"/>
            <a:ext cx="134227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i="1" dirty="0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smtClean="0">
                <a:latin typeface="Constantia" panose="02030602050306030303" pitchFamily="18" charset="0"/>
              </a:rPr>
              <a:t>rev,1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marker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181770" y="2221742"/>
            <a:ext cx="1677621" cy="981075"/>
            <a:chOff x="3738562" y="3705225"/>
            <a:chExt cx="1677621" cy="981075"/>
          </a:xfrm>
        </p:grpSpPr>
        <p:sp>
          <p:nvSpPr>
            <p:cNvPr id="41" name="Rectangle 40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45" name="Straight Arrow Connector 44"/>
          <p:cNvCxnSpPr/>
          <p:nvPr/>
        </p:nvCxnSpPr>
        <p:spPr>
          <a:xfrm flipV="1">
            <a:off x="5603871" y="3064386"/>
            <a:ext cx="5778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811247" y="2362618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809999" y="1859502"/>
            <a:ext cx="0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32"/>
          <p:cNvSpPr txBox="1">
            <a:spLocks noChangeArrowheads="1"/>
          </p:cNvSpPr>
          <p:nvPr/>
        </p:nvSpPr>
        <p:spPr bwMode="auto">
          <a:xfrm>
            <a:off x="5185158" y="1570705"/>
            <a:ext cx="1249681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i="1" dirty="0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smtClean="0">
                <a:latin typeface="Constantia" panose="02030602050306030303" pitchFamily="18" charset="0"/>
              </a:rPr>
              <a:t>RF,1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clock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7859391" y="2714118"/>
            <a:ext cx="38290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Box 32"/>
          <p:cNvSpPr txBox="1">
            <a:spLocks noChangeArrowheads="1"/>
          </p:cNvSpPr>
          <p:nvPr/>
        </p:nvSpPr>
        <p:spPr bwMode="auto">
          <a:xfrm rot="16200000">
            <a:off x="7390719" y="2349959"/>
            <a:ext cx="2232217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21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Ejection elements</a:t>
            </a:r>
            <a:endParaRPr lang="en-US" altLang="en-US" sz="21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657984" y="5314054"/>
            <a:ext cx="1677621" cy="981075"/>
            <a:chOff x="3738562" y="3705225"/>
            <a:chExt cx="1677621" cy="981075"/>
          </a:xfrm>
        </p:grpSpPr>
        <p:sp>
          <p:nvSpPr>
            <p:cNvPr id="56" name="Rectangle 55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60" name="Straight Arrow Connector 59"/>
          <p:cNvCxnSpPr/>
          <p:nvPr/>
        </p:nvCxnSpPr>
        <p:spPr>
          <a:xfrm>
            <a:off x="1272221" y="5456928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1130300" y="6149078"/>
            <a:ext cx="52768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29" y="5728617"/>
            <a:ext cx="1119369" cy="824694"/>
          </a:xfrm>
          <a:prstGeom prst="rect">
            <a:avLst/>
          </a:prstGeom>
        </p:spPr>
      </p:pic>
      <p:cxnSp>
        <p:nvCxnSpPr>
          <p:cNvPr id="63" name="Straight Arrow Connector 62"/>
          <p:cNvCxnSpPr/>
          <p:nvPr/>
        </p:nvCxnSpPr>
        <p:spPr>
          <a:xfrm flipV="1">
            <a:off x="1270973" y="4953812"/>
            <a:ext cx="2495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3913504" y="4963214"/>
            <a:ext cx="1677621" cy="981075"/>
            <a:chOff x="3738562" y="3705225"/>
            <a:chExt cx="1677621" cy="981075"/>
          </a:xfrm>
        </p:grpSpPr>
        <p:sp>
          <p:nvSpPr>
            <p:cNvPr id="65" name="Rectangle 64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69" name="Straight Arrow Connector 68"/>
          <p:cNvCxnSpPr/>
          <p:nvPr/>
        </p:nvCxnSpPr>
        <p:spPr>
          <a:xfrm flipV="1">
            <a:off x="3335605" y="5805858"/>
            <a:ext cx="5778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Box 32"/>
          <p:cNvSpPr txBox="1">
            <a:spLocks noChangeArrowheads="1"/>
          </p:cNvSpPr>
          <p:nvPr/>
        </p:nvSpPr>
        <p:spPr bwMode="auto">
          <a:xfrm>
            <a:off x="1017896" y="4197415"/>
            <a:ext cx="1249681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GB" altLang="en-US" sz="1600" b="1" dirty="0" smtClean="0">
                <a:latin typeface="Constantia" panose="02030602050306030303" pitchFamily="18" charset="0"/>
              </a:rPr>
              <a:t>Common frequency marker, </a:t>
            </a:r>
            <a:r>
              <a:rPr lang="en-GB" altLang="en-US" sz="1600" b="1" i="1" dirty="0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smtClean="0">
                <a:latin typeface="Constantia" panose="02030602050306030303" pitchFamily="18" charset="0"/>
              </a:rPr>
              <a:t>c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3542981" y="5104090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3541733" y="4600974"/>
            <a:ext cx="0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6181769" y="4608538"/>
            <a:ext cx="1677621" cy="981075"/>
            <a:chOff x="3738562" y="3705225"/>
            <a:chExt cx="1677621" cy="981075"/>
          </a:xfrm>
        </p:grpSpPr>
        <p:sp>
          <p:nvSpPr>
            <p:cNvPr id="75" name="Rectangle 74"/>
            <p:cNvSpPr/>
            <p:nvPr/>
          </p:nvSpPr>
          <p:spPr>
            <a:xfrm>
              <a:off x="3738562" y="3705225"/>
              <a:ext cx="1677621" cy="9810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Value       </a:t>
              </a:r>
              <a:endParaRPr lang="en-US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738563" y="3705225"/>
              <a:ext cx="692400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Clock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740400" y="4400551"/>
              <a:ext cx="690563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Start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830395" y="4052887"/>
              <a:ext cx="585788" cy="2857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Out</a:t>
              </a:r>
              <a:endParaRPr lang="en-US" sz="1600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cxnSp>
        <p:nvCxnSpPr>
          <p:cNvPr id="79" name="Straight Arrow Connector 78"/>
          <p:cNvCxnSpPr/>
          <p:nvPr/>
        </p:nvCxnSpPr>
        <p:spPr>
          <a:xfrm flipV="1">
            <a:off x="5603870" y="5451182"/>
            <a:ext cx="57789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5811246" y="4749414"/>
            <a:ext cx="385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5809998" y="4246298"/>
            <a:ext cx="0" cy="49994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Box 32"/>
          <p:cNvSpPr txBox="1">
            <a:spLocks noChangeArrowheads="1"/>
          </p:cNvSpPr>
          <p:nvPr/>
        </p:nvSpPr>
        <p:spPr bwMode="auto">
          <a:xfrm>
            <a:off x="5185157" y="3957501"/>
            <a:ext cx="1249681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i="1" dirty="0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smtClean="0">
                <a:latin typeface="Constantia" panose="02030602050306030303" pitchFamily="18" charset="0"/>
              </a:rPr>
              <a:t>RF,2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clock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7859390" y="5100914"/>
            <a:ext cx="38290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 Box 32"/>
          <p:cNvSpPr txBox="1">
            <a:spLocks noChangeArrowheads="1"/>
          </p:cNvSpPr>
          <p:nvPr/>
        </p:nvSpPr>
        <p:spPr bwMode="auto">
          <a:xfrm rot="16200000">
            <a:off x="7390718" y="4736755"/>
            <a:ext cx="2232217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21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Injection elements</a:t>
            </a:r>
            <a:endParaRPr lang="en-US" altLang="en-US" sz="21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Up-Down Arrow 2"/>
          <p:cNvSpPr/>
          <p:nvPr/>
        </p:nvSpPr>
        <p:spPr>
          <a:xfrm>
            <a:off x="570858" y="4149590"/>
            <a:ext cx="406914" cy="160844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Text Box 32"/>
          <p:cNvSpPr txBox="1">
            <a:spLocks noChangeArrowheads="1"/>
          </p:cNvSpPr>
          <p:nvPr/>
        </p:nvSpPr>
        <p:spPr bwMode="auto">
          <a:xfrm>
            <a:off x="2857663" y="4259244"/>
            <a:ext cx="134227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i="1" dirty="0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smtClean="0">
                <a:latin typeface="Constantia" panose="02030602050306030303" pitchFamily="18" charset="0"/>
              </a:rPr>
              <a:t>rev,2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marker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87" name="Text Box 32"/>
          <p:cNvSpPr txBox="1">
            <a:spLocks noChangeArrowheads="1"/>
          </p:cNvSpPr>
          <p:nvPr/>
        </p:nvSpPr>
        <p:spPr bwMode="auto">
          <a:xfrm rot="16200000">
            <a:off x="149561" y="4789766"/>
            <a:ext cx="1249681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solidFill>
                  <a:srgbClr val="FFFFFF"/>
                </a:solidFill>
                <a:latin typeface="Constantia" panose="02030602050306030303" pitchFamily="18" charset="0"/>
              </a:rPr>
              <a:t>Common</a:t>
            </a:r>
            <a:endParaRPr lang="en-US" altLang="en-US" sz="1600" b="1" baseline="-25000" dirty="0">
              <a:solidFill>
                <a:srgbClr val="FFFF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33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41270996"/>
              </p:ext>
            </p:extLst>
          </p:nvPr>
        </p:nvGraphicFramePr>
        <p:xfrm>
          <a:off x="968376" y="958850"/>
          <a:ext cx="7070724" cy="1746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735013" y="730250"/>
            <a:ext cx="7905750" cy="225107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Steps of beam transfer synchronization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0" y="2476500"/>
            <a:ext cx="810101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Ready for transfer</a:t>
            </a:r>
            <a:endParaRPr lang="en-US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521581893"/>
              </p:ext>
            </p:extLst>
          </p:nvPr>
        </p:nvGraphicFramePr>
        <p:xfrm>
          <a:off x="965201" y="3257550"/>
          <a:ext cx="7070724" cy="2495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21493" y="5629275"/>
            <a:ext cx="810101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Transfer</a:t>
            </a:r>
            <a:endParaRPr lang="en-US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7630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Turn count control at extraction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394" y="2603046"/>
            <a:ext cx="2625475" cy="26181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81" y="2603046"/>
            <a:ext cx="2625475" cy="2618182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9750" y="714375"/>
            <a:ext cx="80645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J-PARC rapid cycling synchrotron and main ring ratio: 4.5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possible once every two turns of main ring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of 4 times two bunches</a:t>
            </a:r>
            <a:endParaRPr lang="en-US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1418589" y="1988850"/>
            <a:ext cx="2625475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Counter on </a:t>
            </a:r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of source (RCS) set normally</a:t>
            </a:r>
            <a:endParaRPr lang="en-US" altLang="en-US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>
            <a:off x="5308600" y="1988850"/>
            <a:ext cx="2844799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GB" altLang="en-US" sz="1600" b="1" dirty="0" smtClean="0">
                <a:latin typeface="Constantia" panose="02030602050306030303" pitchFamily="18" charset="0"/>
              </a:rPr>
              <a:t>Counter on </a:t>
            </a:r>
            <a:r>
              <a:rPr lang="en-GB" altLang="en-US" sz="1600" b="1" i="1" dirty="0" err="1" smtClean="0">
                <a:latin typeface="Constantia" panose="02030602050306030303" pitchFamily="18" charset="0"/>
              </a:rPr>
              <a:t>f</a:t>
            </a:r>
            <a:r>
              <a:rPr lang="en-GB" altLang="en-US" sz="1600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GB" altLang="en-US" sz="1600" b="1" dirty="0" smtClean="0">
                <a:latin typeface="Constantia" panose="02030602050306030303" pitchFamily="18" charset="0"/>
              </a:rPr>
              <a:t> of source (RCS) </a:t>
            </a:r>
            <a:r>
              <a:rPr lang="en-GB" alt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delayed by one turn</a:t>
            </a:r>
            <a:endParaRPr lang="en-US" altLang="en-US" sz="1600" b="1" baseline="-25000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39750" y="5718175"/>
            <a:ext cx="80645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synchronous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timing can also be used to control target azimuth (bucket number)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transferred beam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1968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Energy matching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5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Energy matching of incoming beam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66984" y="744020"/>
            <a:ext cx="80645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Ideal beam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circulates with the expected revolution frequency (</a:t>
            </a:r>
            <a:r>
              <a:rPr lang="en-GB" sz="2100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0) on the central orbit (</a:t>
            </a:r>
            <a:r>
              <a:rPr lang="en-GB" sz="21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=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0)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 err="1" smtClean="0"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D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p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= 0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Real beam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behaviour is calculated using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77901" y="1956706"/>
            <a:ext cx="1511300" cy="33518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489200" y="1956706"/>
            <a:ext cx="2912934" cy="33518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449" y="2124861"/>
            <a:ext cx="4102101" cy="308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Energy matching of incoming beam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66984" y="744020"/>
            <a:ext cx="80645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Ideal beam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circulates with the expected revolution frequency (</a:t>
            </a:r>
            <a:r>
              <a:rPr lang="en-GB" sz="2100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0) on the central orbit (</a:t>
            </a:r>
            <a:r>
              <a:rPr lang="en-GB" sz="21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=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0)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 err="1" smtClean="0"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D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p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= 0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Real beam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behaviour is calculated using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77901" y="1956706"/>
            <a:ext cx="1511300" cy="33518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489200" y="1956706"/>
            <a:ext cx="2912934" cy="33518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449" y="2124861"/>
            <a:ext cx="4102101" cy="3089909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5295898" y="2974850"/>
            <a:ext cx="3492502" cy="2198011"/>
            <a:chOff x="5295898" y="2974850"/>
            <a:chExt cx="3492502" cy="2198011"/>
          </a:xfrm>
        </p:grpSpPr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5295898" y="4334661"/>
              <a:ext cx="3492502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</a:pPr>
              <a:r>
                <a:rPr lang="en-GB" sz="2100" b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Choice of </a:t>
              </a:r>
              <a:r>
                <a:rPr lang="en-GB" sz="2100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two</a:t>
              </a:r>
              <a:r>
                <a:rPr lang="en-GB" sz="2100" b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 parameters from </a:t>
              </a:r>
              <a:r>
                <a:rPr lang="en-GB" sz="2100" b="1" i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B</a:t>
              </a:r>
              <a:r>
                <a:rPr lang="en-GB" sz="2100" b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, </a:t>
              </a:r>
              <a:r>
                <a:rPr lang="en-GB" sz="2100" b="1" i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p</a:t>
              </a:r>
              <a:r>
                <a:rPr lang="en-GB" sz="2100" b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, </a:t>
              </a:r>
              <a:r>
                <a:rPr lang="en-GB" sz="2100" b="1" i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R</a:t>
              </a:r>
              <a:r>
                <a:rPr lang="en-GB" sz="2100" b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, </a:t>
              </a:r>
              <a:r>
                <a:rPr lang="en-GB" sz="2100" b="1" i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f</a:t>
              </a:r>
              <a:r>
                <a:rPr lang="en-GB" sz="2100" b="1" dirty="0" smtClean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 </a:t>
              </a:r>
              <a:r>
                <a:rPr lang="en-GB" sz="2100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directly constrains all others</a:t>
              </a:r>
              <a:endPara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  <a:p>
              <a:pPr algn="l">
                <a:spcBef>
                  <a:spcPct val="20000"/>
                </a:spcBef>
              </a:pPr>
              <a:endPara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  <p:sp>
          <p:nvSpPr>
            <p:cNvPr id="5" name="Bent-Up Arrow 4"/>
            <p:cNvSpPr/>
            <p:nvPr/>
          </p:nvSpPr>
          <p:spPr>
            <a:xfrm rot="10800000" flipH="1">
              <a:off x="5499098" y="2974850"/>
              <a:ext cx="1765302" cy="1435099"/>
            </a:xfrm>
            <a:prstGeom prst="bentUpArrow">
              <a:avLst>
                <a:gd name="adj1" fmla="val 15265"/>
                <a:gd name="adj2" fmla="val 15708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39749" y="2257471"/>
            <a:ext cx="8064501" cy="4226012"/>
            <a:chOff x="539749" y="2257471"/>
            <a:chExt cx="8064501" cy="4226012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4140200" y="2559050"/>
              <a:ext cx="368300" cy="488950"/>
            </a:xfrm>
            <a:prstGeom prst="straightConnector1">
              <a:avLst/>
            </a:prstGeom>
            <a:ln w="34925">
              <a:solidFill>
                <a:srgbClr val="C0504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425950" y="2257471"/>
              <a:ext cx="34657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 smtClean="0">
                  <a:solidFill>
                    <a:srgbClr val="C0504D"/>
                  </a:solidFill>
                  <a:latin typeface="Constantia" panose="02030602050306030303" pitchFamily="18" charset="0"/>
                </a:rPr>
                <a:t>o</a:t>
              </a:r>
              <a:endParaRPr lang="en-US" sz="2100" b="1" dirty="0">
                <a:solidFill>
                  <a:srgbClr val="C0504D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2661990" y="4006850"/>
              <a:ext cx="368300" cy="488950"/>
            </a:xfrm>
            <a:prstGeom prst="straightConnector1">
              <a:avLst/>
            </a:prstGeom>
            <a:ln w="34925">
              <a:solidFill>
                <a:srgbClr val="C0504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947740" y="3705271"/>
              <a:ext cx="34657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 smtClean="0">
                  <a:solidFill>
                    <a:srgbClr val="C0504D"/>
                  </a:solidFill>
                  <a:latin typeface="Constantia" panose="02030602050306030303" pitchFamily="18" charset="0"/>
                </a:rPr>
                <a:t>o</a:t>
              </a:r>
              <a:endParaRPr lang="en-US" sz="2100" b="1" dirty="0">
                <a:solidFill>
                  <a:srgbClr val="C0504D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2661990" y="4696726"/>
              <a:ext cx="368300" cy="488950"/>
            </a:xfrm>
            <a:prstGeom prst="straightConnector1">
              <a:avLst/>
            </a:prstGeom>
            <a:ln w="34925">
              <a:solidFill>
                <a:srgbClr val="C0504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947740" y="4395147"/>
              <a:ext cx="34657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 smtClean="0">
                  <a:solidFill>
                    <a:srgbClr val="C0504D"/>
                  </a:solidFill>
                  <a:latin typeface="Constantia" panose="02030602050306030303" pitchFamily="18" charset="0"/>
                </a:rPr>
                <a:t>o</a:t>
              </a:r>
              <a:endParaRPr lang="en-US" sz="2100" b="1" dirty="0">
                <a:solidFill>
                  <a:srgbClr val="C0504D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0" name="Rectangle 7"/>
            <p:cNvSpPr>
              <a:spLocks noChangeArrowheads="1"/>
            </p:cNvSpPr>
            <p:nvPr/>
          </p:nvSpPr>
          <p:spPr bwMode="auto">
            <a:xfrm>
              <a:off x="539749" y="5645283"/>
              <a:ext cx="8064501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r>
                <a:rPr lang="en-GB" sz="2100" b="1" dirty="0" smtClean="0">
                  <a:latin typeface="Constantia" pitchFamily="18" charset="0"/>
                  <a:cs typeface="Times New Roman" pitchFamily="18" charset="0"/>
                  <a:sym typeface="Symbol" panose="05050102010706020507" pitchFamily="18" charset="2"/>
                </a:rPr>
                <a:t>Example: at </a:t>
              </a:r>
              <a:r>
                <a:rPr lang="en-GB" sz="2100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Symbol" panose="05050102010706020507" pitchFamily="18" charset="2"/>
                </a:rPr>
                <a:t>fixed</a:t>
              </a:r>
              <a:r>
                <a:rPr lang="en-GB" sz="2100" b="1" dirty="0" smtClean="0">
                  <a:latin typeface="Constantia" pitchFamily="18" charset="0"/>
                  <a:cs typeface="Times New Roman" pitchFamily="18" charset="0"/>
                  <a:sym typeface="Symbol" panose="05050102010706020507" pitchFamily="18" charset="2"/>
                </a:rPr>
                <a:t> magnetic field </a:t>
              </a:r>
              <a:r>
                <a:rPr lang="en-GB" sz="2100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Symbol" panose="05050102010706020507" pitchFamily="18" charset="2"/>
                </a:rPr>
                <a:t>(</a:t>
              </a:r>
              <a:r>
                <a:rPr lang="en-GB" sz="2100" b="1" dirty="0" smtClean="0">
                  <a:solidFill>
                    <a:srgbClr val="C0504D"/>
                  </a:solidFill>
                  <a:latin typeface="Symbol" panose="05050102010706020507" pitchFamily="18" charset="2"/>
                  <a:cs typeface="Times New Roman" pitchFamily="18" charset="0"/>
                  <a:sym typeface="Symbol" panose="05050102010706020507" pitchFamily="18" charset="2"/>
                </a:rPr>
                <a:t>D</a:t>
              </a:r>
              <a:r>
                <a:rPr lang="en-GB" sz="2100" b="1" i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Symbol" panose="05050102010706020507" pitchFamily="18" charset="2"/>
                </a:rPr>
                <a:t>B</a:t>
              </a:r>
              <a:r>
                <a:rPr lang="en-GB" sz="2100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Symbol" panose="05050102010706020507" pitchFamily="18" charset="2"/>
                </a:rPr>
                <a:t> = 0)</a:t>
              </a:r>
              <a:r>
                <a:rPr lang="en-GB" sz="2100" b="1" dirty="0" smtClean="0">
                  <a:latin typeface="Constantia" pitchFamily="18" charset="0"/>
                  <a:cs typeface="Times New Roman" pitchFamily="18" charset="0"/>
                  <a:sym typeface="Symbol" panose="05050102010706020507" pitchFamily="18" charset="2"/>
                </a:rPr>
                <a:t>, revolution frequency and radial position are directly linked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endPara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  <a:p>
              <a:pPr algn="l">
                <a:spcBef>
                  <a:spcPct val="20000"/>
                </a:spcBef>
              </a:pPr>
              <a:endPara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643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Energy matching without RF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BEBEBE"/>
              </a:clrFrom>
              <a:clrTo>
                <a:srgbClr val="BEBE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47" y="2240086"/>
            <a:ext cx="2937668" cy="28882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BEBEBE"/>
              </a:clrFrom>
              <a:clrTo>
                <a:srgbClr val="BEBE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670" y="2240086"/>
            <a:ext cx="2937668" cy="2888248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50850" y="682625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Observe de-bunching (no RF) with periodic trigger at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·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endParaRPr lang="en-GB" sz="21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Does the beam circulate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the expected </a:t>
            </a:r>
            <a:r>
              <a:rPr lang="en-GB" sz="21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?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800100" lvl="1" indent="-342900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Does the beam circulate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at the central orbit?</a:t>
            </a:r>
            <a:endParaRPr lang="en-US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81962" y="2240086"/>
            <a:ext cx="0" cy="2687514"/>
          </a:xfrm>
          <a:prstGeom prst="straightConnector1">
            <a:avLst/>
          </a:prstGeom>
          <a:ln w="3175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564100" y="3414566"/>
            <a:ext cx="80175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1.8 </a:t>
            </a:r>
            <a:r>
              <a:rPr lang="en-GB" sz="1600" b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ms</a:t>
            </a:r>
            <a:endParaRPr lang="en-GB" sz="1600" b="1" dirty="0" smtClean="0">
              <a:latin typeface="Constantia" panose="02030602050306030303" pitchFamily="18" charset="0"/>
              <a:sym typeface="Symbol" panose="05050102010706020507" pitchFamily="18" charset="2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230112" y="2227386"/>
            <a:ext cx="0" cy="2687514"/>
          </a:xfrm>
          <a:prstGeom prst="straightConnector1">
            <a:avLst/>
          </a:prstGeom>
          <a:ln w="3175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4812250" y="3401866"/>
            <a:ext cx="80175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1.8 </a:t>
            </a:r>
            <a:r>
              <a:rPr lang="en-GB" sz="1600" b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ms</a:t>
            </a:r>
            <a:endParaRPr lang="en-GB" sz="1600" b="1" dirty="0" smtClean="0">
              <a:latin typeface="Constantia" panose="02030602050306030303" pitchFamily="18" charset="0"/>
              <a:sym typeface="Symbol" panose="05050102010706020507" pitchFamily="18" charset="2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050133" y="1896154"/>
            <a:ext cx="293766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7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De-bunching with </a:t>
            </a:r>
            <a:r>
              <a:rPr lang="en-US" altLang="en-US" sz="1700" b="1" i="1" dirty="0" err="1" smtClean="0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sz="1700" b="1" baseline="-25000" dirty="0" err="1" smtClean="0">
                <a:latin typeface="Constantia" panose="02030602050306030303" pitchFamily="18" charset="0"/>
                <a:cs typeface="Times New Roman" panose="02020603050405020304" pitchFamily="18" charset="0"/>
              </a:rPr>
              <a:t>rev</a:t>
            </a:r>
            <a:r>
              <a:rPr lang="en-US" altLang="en-US" sz="17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 error</a:t>
            </a:r>
            <a:endParaRPr lang="en-US" altLang="en-US" sz="17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5326827" y="1896154"/>
            <a:ext cx="2868335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7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De-bunching expected </a:t>
            </a:r>
            <a:r>
              <a:rPr lang="en-US" altLang="en-US" sz="1700" b="1" i="1" dirty="0" err="1" smtClean="0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sz="1700" b="1" baseline="-25000" dirty="0" err="1" smtClean="0">
                <a:latin typeface="Constantia" panose="02030602050306030303" pitchFamily="18" charset="0"/>
                <a:cs typeface="Times New Roman" panose="02020603050405020304" pitchFamily="18" charset="0"/>
              </a:rPr>
              <a:t>rev</a:t>
            </a:r>
            <a:endParaRPr lang="en-US" altLang="en-US" sz="17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Down Arrow 16"/>
          <p:cNvSpPr/>
          <p:nvPr/>
        </p:nvSpPr>
        <p:spPr>
          <a:xfrm rot="16200000">
            <a:off x="4142125" y="3351154"/>
            <a:ext cx="685279" cy="556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450850" y="5390395"/>
            <a:ext cx="84518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Changing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alone insufficient, since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linked (const.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342900" indent="-342900" algn="l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Change two parameters to fix the others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e.g., </a:t>
            </a:r>
            <a:r>
              <a:rPr lang="en-GB" sz="21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or </a:t>
            </a:r>
            <a:r>
              <a:rPr lang="en-GB" sz="21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1134147" y="4023854"/>
            <a:ext cx="1482053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7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Badly matched,</a:t>
            </a:r>
          </a:p>
          <a:p>
            <a:r>
              <a:rPr lang="en-GB" altLang="en-US" sz="17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GB" altLang="en-US" sz="1700" b="1" i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R</a:t>
            </a:r>
            <a:r>
              <a:rPr lang="en-GB" altLang="en-US" sz="17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7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 5.3 mm</a:t>
            </a:r>
            <a:endParaRPr lang="en-US" altLang="en-US" sz="1700" b="1" dirty="0">
              <a:solidFill>
                <a:srgbClr val="C0504D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5374451" y="4024800"/>
            <a:ext cx="1482053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7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Well matched,</a:t>
            </a:r>
          </a:p>
          <a:p>
            <a:r>
              <a:rPr lang="en-GB" altLang="en-US" sz="17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GB" altLang="en-US" sz="1700" b="1" i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R</a:t>
            </a:r>
            <a:r>
              <a:rPr lang="en-GB" altLang="en-US" sz="17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7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 0 mm</a:t>
            </a:r>
            <a:endParaRPr lang="en-US" altLang="en-US" sz="1700" b="1" dirty="0">
              <a:solidFill>
                <a:srgbClr val="C0504D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50850" y="6158141"/>
            <a:ext cx="8451850" cy="48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All parameters are constrained</a:t>
            </a:r>
            <a:endParaRPr lang="en-US" sz="2100" b="1" i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374650" y="1231569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00100" lvl="1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Does the beam circulate</a:t>
            </a:r>
            <a:endParaRPr lang="en-US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69600" y="2230230"/>
            <a:ext cx="1676723" cy="2670787"/>
            <a:chOff x="2369600" y="2230230"/>
            <a:chExt cx="1676723" cy="2670787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2369600" y="2250097"/>
              <a:ext cx="558238" cy="2650920"/>
            </a:xfrm>
            <a:prstGeom prst="line">
              <a:avLst/>
            </a:prstGeom>
            <a:ln w="22225">
              <a:solidFill>
                <a:srgbClr val="1F49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375353" y="2230230"/>
              <a:ext cx="167097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8900" indent="-88900"/>
              <a:r>
                <a:rPr lang="en-GB" b="1" dirty="0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200 ns drift   in 1.8 </a:t>
              </a:r>
              <a:r>
                <a:rPr lang="en-GB" b="1" dirty="0" err="1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ms</a:t>
              </a:r>
              <a:endParaRPr lang="en-US" b="1" dirty="0" smtClean="0">
                <a:solidFill>
                  <a:srgbClr val="1F497D"/>
                </a:solidFill>
                <a:latin typeface="Constantia" panose="02030602050306030303" pitchFamily="18" charset="0"/>
              </a:endParaRPr>
            </a:p>
            <a:p>
              <a:pPr marL="266700" indent="-88900"/>
              <a:r>
                <a:rPr lang="en-US" b="1" dirty="0" err="1" smtClean="0">
                  <a:solidFill>
                    <a:srgbClr val="1F497D"/>
                  </a:solidFill>
                  <a:latin typeface="Symbol" panose="05050102010706020507" pitchFamily="18" charset="2"/>
                </a:rPr>
                <a:t>D</a:t>
              </a:r>
              <a:r>
                <a:rPr lang="en-US" b="1" i="1" dirty="0" err="1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f</a:t>
              </a:r>
              <a:r>
                <a:rPr lang="en-US" b="1" baseline="-25000" dirty="0" err="1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rev</a:t>
              </a:r>
              <a:r>
                <a:rPr lang="en-US" b="1" dirty="0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 </a:t>
              </a:r>
              <a:r>
                <a:rPr lang="en-US" b="1" dirty="0" smtClean="0">
                  <a:solidFill>
                    <a:srgbClr val="1F497D"/>
                  </a:solidFill>
                  <a:latin typeface="Constantia" panose="02030602050306030303" pitchFamily="18" charset="0"/>
                  <a:sym typeface="Symbol" panose="05050102010706020507" pitchFamily="18" charset="2"/>
                </a:rPr>
                <a:t> 50 Hz</a:t>
              </a:r>
              <a:endParaRPr lang="en-US" b="1" dirty="0">
                <a:solidFill>
                  <a:srgbClr val="1F497D"/>
                </a:solidFill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095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Synchronization needs for particle types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996196"/>
              </p:ext>
            </p:extLst>
          </p:nvPr>
        </p:nvGraphicFramePr>
        <p:xfrm>
          <a:off x="539750" y="990598"/>
          <a:ext cx="8064500" cy="5383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7736"/>
                <a:gridCol w="4046764"/>
              </a:tblGrid>
              <a:tr h="6231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Lepton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accelerators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Hadron accelerators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25348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Velocity </a:t>
                      </a:r>
                      <a:r>
                        <a:rPr lang="en-US" b="1" i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 c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in high energy accelerators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Synchrotron radiation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damping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(mainly circular accelerators)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Short bunches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Storage rings: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~10…100 </a:t>
                      </a:r>
                      <a:r>
                        <a:rPr lang="en-US" b="1" baseline="0" dirty="0" err="1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ps</a:t>
                      </a:r>
                      <a:endParaRPr lang="en-US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Linear free electron lasers: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50…200 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Slow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, even velocity change relevant to the multi-GeV range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Negligible or  small damping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from synchrotron radiation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Long bunches</a:t>
                      </a:r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Synchrotrons: </a:t>
                      </a: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1...1000 ns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(depends on RF frequency)</a:t>
                      </a:r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Linear accelerators: typically </a:t>
                      </a: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few ns</a:t>
                      </a:r>
                    </a:p>
                  </a:txBody>
                  <a:tcPr/>
                </a:tc>
              </a:tr>
              <a:tr h="1506844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Fixed frequencies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High 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Variable (sweeping) frequencies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Moderate precision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Down Arrow 13"/>
          <p:cNvSpPr/>
          <p:nvPr/>
        </p:nvSpPr>
        <p:spPr>
          <a:xfrm>
            <a:off x="1981200" y="4972050"/>
            <a:ext cx="971550" cy="361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172200" y="4972050"/>
            <a:ext cx="971550" cy="361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66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Longitudinal matching equations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46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a single harmonic RF system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b="1" baseline="30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bg1"/>
              </a:buClr>
            </a:pP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                            it becomes</a:t>
            </a: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using</a:t>
            </a: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bg1"/>
              </a:buClr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bg1"/>
              </a:buClr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Hamiltonian simplifies to </a:t>
            </a:r>
            <a:endParaRPr lang="en-US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3238" y="2890083"/>
            <a:ext cx="1524738" cy="7915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3238" y="1380161"/>
            <a:ext cx="1465262" cy="7915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Recap of longitudinal beam dynamics (1)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900" y="2487717"/>
            <a:ext cx="1536700" cy="2622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3804896"/>
            <a:ext cx="5461000" cy="104057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635373" y="5726286"/>
            <a:ext cx="1077363" cy="7915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603206" y="5918200"/>
            <a:ext cx="521493" cy="431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50" y="1444117"/>
            <a:ext cx="8064000" cy="6658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2974952"/>
            <a:ext cx="8064000" cy="6217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325" y="5763294"/>
            <a:ext cx="6483600" cy="71391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246" y="673382"/>
            <a:ext cx="1322504" cy="55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91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2009140"/>
            <a:ext cx="8185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the centre of the bucket, particles move on elliptical trajectories in </a:t>
            </a:r>
            <a:r>
              <a:rPr lang="en-GB" sz="2100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Df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GB" sz="21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phase space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Hamiltonian is constant on these trajectories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Aspect ratio of the elliptical trajectories must be identical in sending and receiving accelerator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Recap of longitudinal beam dynamics (2)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674320" y="3396342"/>
            <a:ext cx="3795357" cy="161108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5" idx="6"/>
          </p:cNvCxnSpPr>
          <p:nvPr/>
        </p:nvCxnSpPr>
        <p:spPr>
          <a:xfrm flipV="1">
            <a:off x="4572000" y="4201885"/>
            <a:ext cx="1897677" cy="725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5" idx="0"/>
          </p:cNvCxnSpPr>
          <p:nvPr/>
        </p:nvCxnSpPr>
        <p:spPr>
          <a:xfrm flipH="1" flipV="1">
            <a:off x="4571999" y="3396342"/>
            <a:ext cx="1" cy="80554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3448050" y="3443967"/>
            <a:ext cx="146958" cy="146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84773" y="3617266"/>
            <a:ext cx="712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latin typeface="Symbol" panose="05050102010706020507" pitchFamily="18" charset="2"/>
              </a:rPr>
              <a:t>D</a:t>
            </a:r>
            <a:r>
              <a:rPr lang="en-US" sz="2400" b="1" i="1" dirty="0" smtClean="0">
                <a:latin typeface="Constantia" pitchFamily="18" charset="0"/>
              </a:rPr>
              <a:t>E</a:t>
            </a:r>
            <a:endParaRPr lang="en-GB" sz="2400" b="1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88072" y="4163785"/>
            <a:ext cx="712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latin typeface="Symbol" panose="05050102010706020507" pitchFamily="18" charset="2"/>
              </a:rPr>
              <a:t>Df</a:t>
            </a:r>
            <a:endParaRPr lang="en-GB" sz="2400" b="1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22869" y="3439884"/>
            <a:ext cx="180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1F497D"/>
                </a:solidFill>
                <a:latin typeface="Constantia" pitchFamily="18" charset="0"/>
              </a:rPr>
              <a:t>H = </a:t>
            </a:r>
            <a:r>
              <a:rPr lang="en-US" sz="2400" b="1" dirty="0" smtClean="0">
                <a:solidFill>
                  <a:srgbClr val="1F497D"/>
                </a:solidFill>
                <a:latin typeface="Constantia" pitchFamily="18" charset="0"/>
              </a:rPr>
              <a:t>const.</a:t>
            </a:r>
            <a:endParaRPr lang="en-GB" sz="24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35373" y="925686"/>
            <a:ext cx="1077363" cy="7915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603206" y="1117600"/>
            <a:ext cx="521493" cy="431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325" y="962694"/>
            <a:ext cx="6483600" cy="71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53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64083" y="860625"/>
            <a:ext cx="8185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Compare two particles on the same trajectory</a:t>
            </a:r>
          </a:p>
          <a:p>
            <a:pPr marL="914400" lvl="1" indent="-457200" defTabSz="862013">
              <a:spcBef>
                <a:spcPct val="20000"/>
              </a:spcBef>
              <a:buClr>
                <a:schemeClr val="tx1"/>
              </a:buClr>
              <a:buAutoNum type="arabicPeriod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phase deviation	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2.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 No energy deviation</a:t>
            </a:r>
          </a:p>
          <a:p>
            <a:pPr marL="363538" indent="-363538" defTabSz="862013">
              <a:spcBef>
                <a:spcPct val="20000"/>
              </a:spcBef>
              <a:buClr>
                <a:schemeClr val="tx1"/>
              </a:buClr>
              <a:buAutoNum type="arabicPeriod"/>
            </a:pPr>
            <a:endParaRPr lang="en-GB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862013">
              <a:spcBef>
                <a:spcPct val="20000"/>
              </a:spcBef>
              <a:buClr>
                <a:schemeClr val="tx1"/>
              </a:buClr>
              <a:buAutoNum type="arabicPeriod"/>
            </a:pPr>
            <a:endParaRPr lang="en-GB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862013">
              <a:spcBef>
                <a:spcPct val="20000"/>
              </a:spcBef>
              <a:buClr>
                <a:schemeClr val="tx1"/>
              </a:buClr>
              <a:buAutoNum type="arabicPeriod"/>
            </a:pPr>
            <a:endParaRPr lang="en-GB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862013">
              <a:spcBef>
                <a:spcPct val="20000"/>
              </a:spcBef>
              <a:buClr>
                <a:schemeClr val="tx1"/>
              </a:buClr>
              <a:buAutoNum type="arabicPeriod"/>
            </a:pPr>
            <a:endParaRPr lang="en-GB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862013">
              <a:spcBef>
                <a:spcPct val="20000"/>
              </a:spcBef>
              <a:buClr>
                <a:schemeClr val="tx1"/>
              </a:buClr>
              <a:buAutoNum type="arabicPeriod"/>
            </a:pPr>
            <a:endParaRPr lang="en-GB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862013">
              <a:spcBef>
                <a:spcPct val="20000"/>
              </a:spcBef>
              <a:buClr>
                <a:schemeClr val="tx1"/>
              </a:buClr>
              <a:buAutoNum type="arabicPeriod"/>
            </a:pPr>
            <a:endParaRPr lang="en-GB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862013">
              <a:spcBef>
                <a:spcPct val="20000"/>
              </a:spcBef>
              <a:buClr>
                <a:schemeClr val="tx1"/>
              </a:buClr>
              <a:buAutoNum type="arabicPeriod"/>
            </a:pPr>
            <a:endParaRPr lang="en-GB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862013">
              <a:spcBef>
                <a:spcPct val="20000"/>
              </a:spcBef>
              <a:buClr>
                <a:schemeClr val="tx1"/>
              </a:buClr>
              <a:buAutoNum type="arabicPeriod"/>
            </a:pP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Df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depends on frequency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physical duration </a:t>
            </a:r>
            <a:r>
              <a:rPr lang="en-GB" sz="21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Dt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instead</a:t>
            </a:r>
          </a:p>
          <a:p>
            <a:pPr marL="363538" indent="-363538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Also replacing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Physical 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spect ratio of bucket trajectories (1) 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1732188"/>
            <a:ext cx="3557641" cy="275272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2271715" y="2364946"/>
            <a:ext cx="2228848" cy="214967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183391" y="2552422"/>
            <a:ext cx="93085" cy="93085"/>
          </a:xfrm>
          <a:prstGeom prst="ellips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2747965" y="2970438"/>
            <a:ext cx="1752598" cy="12107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670446" y="2920215"/>
            <a:ext cx="93085" cy="93085"/>
          </a:xfrm>
          <a:prstGeom prst="ellips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047855" y="2200604"/>
            <a:ext cx="35939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>
                <a:latin typeface="Constantia" pitchFamily="18" charset="0"/>
              </a:rPr>
              <a:t>1.</a:t>
            </a:r>
            <a:endParaRPr lang="en-GB" sz="21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552236" y="2955462"/>
            <a:ext cx="39145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 smtClean="0">
                <a:latin typeface="Constantia" pitchFamily="18" charset="0"/>
              </a:rPr>
              <a:t>2.</a:t>
            </a:r>
            <a:endParaRPr lang="en-GB" sz="21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96" y="5648790"/>
            <a:ext cx="1304863" cy="675785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5781038" y="5097780"/>
            <a:ext cx="421641" cy="3124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800829" y="5120391"/>
            <a:ext cx="447535" cy="3124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42" y="5151034"/>
            <a:ext cx="3352443" cy="2693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302" y="2053369"/>
            <a:ext cx="4068000" cy="123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2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64083" y="860625"/>
            <a:ext cx="8185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Hamiltonian equal for both extreme particles, hence </a:t>
            </a: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hich can be simplified to</a:t>
            </a:r>
          </a:p>
          <a:p>
            <a:pPr marL="363538" indent="-363538" algn="l" defTabSz="711200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This aspect ratio </a:t>
            </a:r>
            <a:r>
              <a:rPr lang="en-GB" sz="21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1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Dt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must remain unchanged at transfer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00351" y="2994543"/>
            <a:ext cx="3533774" cy="7915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838" y="3049315"/>
            <a:ext cx="3376800" cy="681994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Physical 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spect ratio of bucket trajectories (2) 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238" y="1413057"/>
            <a:ext cx="4896000" cy="65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64082" y="841575"/>
            <a:ext cx="804016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3538" indent="-363538" algn="l" defTabSz="7112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Equating                                                               for sending (1) and receiving (2) accelerator gives a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general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matching condition</a:t>
            </a: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 most cases (fixed energy and no particle type change)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3538" indent="-363538" algn="l" defTabSz="711200">
              <a:spcBef>
                <a:spcPct val="20000"/>
              </a:spcBef>
              <a:buClr>
                <a:schemeClr val="bg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It simplifies to the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voltage ratio between RF systems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</a:t>
            </a:r>
          </a:p>
        </p:txBody>
      </p:sp>
      <p:sp>
        <p:nvSpPr>
          <p:cNvPr id="7" name="Rectangle 6"/>
          <p:cNvSpPr/>
          <p:nvPr/>
        </p:nvSpPr>
        <p:spPr>
          <a:xfrm>
            <a:off x="1479304" y="2023359"/>
            <a:ext cx="6578845" cy="7915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650" y="818938"/>
            <a:ext cx="3376800" cy="68199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09925" y="5248275"/>
            <a:ext cx="2686051" cy="8953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Matched bunch-to-bucket transfer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402" y="5320159"/>
            <a:ext cx="2521196" cy="751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451" y="3931636"/>
            <a:ext cx="6237097" cy="2717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26" y="2076658"/>
            <a:ext cx="6411600" cy="67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4542504" y="1398944"/>
            <a:ext cx="3600000" cy="90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554254" y="1524917"/>
            <a:ext cx="804016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3538" indent="-363538" algn="l" defTabSz="7112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space aspect ratio:</a:t>
            </a:r>
            <a:endParaRPr lang="en-GB" sz="21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Simple matched transfer example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64082" y="841575"/>
            <a:ext cx="804016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defTabSz="7112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between to accelerators with </a:t>
            </a:r>
            <a:r>
              <a:rPr lang="en-GB" sz="21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RF,2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1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RF,1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56" y="2855615"/>
            <a:ext cx="3544616" cy="224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364" y="2840019"/>
            <a:ext cx="3409846" cy="2246236"/>
          </a:xfrm>
          <a:prstGeom prst="rect">
            <a:avLst/>
          </a:prstGeom>
        </p:spPr>
      </p:pic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241857" y="2486076"/>
            <a:ext cx="293766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n-US" sz="17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Source (1) bucket</a:t>
            </a:r>
            <a:endParaRPr lang="en-US" altLang="en-US" sz="17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5223543" y="2501672"/>
            <a:ext cx="293766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7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Target (2) bucket</a:t>
            </a:r>
            <a:endParaRPr lang="en-US" altLang="en-US" sz="17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035" y="1495422"/>
            <a:ext cx="3349857" cy="69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Simple matched transfer example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592" y="2843043"/>
            <a:ext cx="4404087" cy="2901192"/>
          </a:xfrm>
          <a:prstGeom prst="rect">
            <a:avLst/>
          </a:prstGeom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145592" y="2487600"/>
            <a:ext cx="4771402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n-US" sz="17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Source (1) and target (2)</a:t>
            </a:r>
            <a:r>
              <a:rPr lang="en-GB" altLang="en-US" sz="17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700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buckets</a:t>
            </a:r>
            <a:endParaRPr lang="en-US" altLang="en-US" sz="17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66664" y="5973097"/>
            <a:ext cx="8040167" cy="55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3538" indent="-363538" algn="ctr" defTabSz="711200">
              <a:lnSpc>
                <a:spcPct val="150000"/>
              </a:lnSpc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Obvious case of matched bunch-to-bucket transfer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42504" y="1398944"/>
            <a:ext cx="3600000" cy="90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554254" y="1524917"/>
            <a:ext cx="804016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3538" indent="-363538" algn="l" defTabSz="7112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space aspect ratio:</a:t>
            </a:r>
            <a:endParaRPr lang="en-GB" sz="21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564082" y="841575"/>
            <a:ext cx="804016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defTabSz="7112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between to accelerators with </a:t>
            </a:r>
            <a:r>
              <a:rPr lang="en-GB" sz="21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RF,2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1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RF,1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/2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035" y="1495422"/>
            <a:ext cx="3349857" cy="69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9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Longitudinal matching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05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7" name="SFTPROInjectionMatched_compressed.AVI">
            <a:hlinkClick r:id="" action="ppaction://media"/>
          </p:cNvPr>
          <p:cNvPicPr>
            <a:picLocks noGrp="1" noChangeAspect="1" noChangeArrowheads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2054" y="1780931"/>
            <a:ext cx="3516923" cy="3472962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6829" name="SFTPROInjectionMissMatch_compressed.AVI">
            <a:hlinkClick r:id="" action="ppaction://media"/>
          </p:cNvPr>
          <p:cNvPicPr>
            <a:picLocks noGrp="1" noChangeAspect="1" noChangeArrowheads="1"/>
          </p:cNvPicPr>
          <p:nvPr>
            <p:ph sz="half" idx="2"/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3069" y="1793631"/>
            <a:ext cx="3516923" cy="3472962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6832" name="Rectangle 32"/>
          <p:cNvSpPr>
            <a:spLocks noChangeArrowheads="1"/>
          </p:cNvSpPr>
          <p:nvPr/>
        </p:nvSpPr>
        <p:spPr bwMode="auto">
          <a:xfrm>
            <a:off x="539751" y="820615"/>
            <a:ext cx="7971204" cy="422031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63538" indent="-363538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28675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6663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4465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2100" b="1" dirty="0">
                <a:latin typeface="Constantia" panose="02030602050306030303" pitchFamily="18" charset="0"/>
              </a:rPr>
              <a:t>Long. emittance is only preserved for </a:t>
            </a:r>
            <a:r>
              <a:rPr lang="en-GB" altLang="en-US" sz="2100" b="1" dirty="0">
                <a:solidFill>
                  <a:srgbClr val="FF0000"/>
                </a:solidFill>
                <a:latin typeface="Constantia" panose="02030602050306030303" pitchFamily="18" charset="0"/>
              </a:rPr>
              <a:t>correct RF voltage</a:t>
            </a:r>
            <a:endParaRPr lang="en-GB" altLang="en-US" sz="2100" b="1" i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716833" name="Text Box 33"/>
          <p:cNvSpPr txBox="1">
            <a:spLocks noChangeArrowheads="1"/>
          </p:cNvSpPr>
          <p:nvPr/>
        </p:nvSpPr>
        <p:spPr bwMode="auto">
          <a:xfrm>
            <a:off x="1294423" y="1358900"/>
            <a:ext cx="29542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en-US" b="1" dirty="0">
                <a:latin typeface="Constantia" panose="02030602050306030303" pitchFamily="18" charset="0"/>
              </a:rPr>
              <a:t>Matched case</a:t>
            </a:r>
          </a:p>
        </p:txBody>
      </p:sp>
      <p:sp>
        <p:nvSpPr>
          <p:cNvPr id="716834" name="Text Box 34"/>
          <p:cNvSpPr txBox="1">
            <a:spLocks noChangeArrowheads="1"/>
          </p:cNvSpPr>
          <p:nvPr/>
        </p:nvSpPr>
        <p:spPr bwMode="auto">
          <a:xfrm>
            <a:off x="5315439" y="1371600"/>
            <a:ext cx="29542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en-US" b="1" dirty="0">
                <a:latin typeface="Constantia" panose="02030602050306030303" pitchFamily="18" charset="0"/>
              </a:rPr>
              <a:t>Longitudinal mismatch</a:t>
            </a:r>
          </a:p>
        </p:txBody>
      </p:sp>
      <p:sp>
        <p:nvSpPr>
          <p:cNvPr id="716835" name="Text Box 35"/>
          <p:cNvSpPr txBox="1">
            <a:spLocks noChangeArrowheads="1"/>
          </p:cNvSpPr>
          <p:nvPr/>
        </p:nvSpPr>
        <p:spPr bwMode="auto">
          <a:xfrm>
            <a:off x="788377" y="5380892"/>
            <a:ext cx="3587262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100" b="1" dirty="0">
                <a:latin typeface="Constantia" panose="02030602050306030303" pitchFamily="18" charset="0"/>
              </a:rPr>
              <a:t>Bunch is fine, </a:t>
            </a:r>
            <a:r>
              <a:rPr lang="de-DE" altLang="en-US" sz="2100" b="1" dirty="0">
                <a:solidFill>
                  <a:srgbClr val="1F497D"/>
                </a:solidFill>
                <a:latin typeface="Constantia" panose="02030602050306030303" pitchFamily="18" charset="0"/>
              </a:rPr>
              <a:t>longitudinal emittance remains constant</a:t>
            </a:r>
          </a:p>
        </p:txBody>
      </p:sp>
      <p:sp>
        <p:nvSpPr>
          <p:cNvPr id="716836" name="Text Box 36"/>
          <p:cNvSpPr txBox="1">
            <a:spLocks noChangeArrowheads="1"/>
          </p:cNvSpPr>
          <p:nvPr/>
        </p:nvSpPr>
        <p:spPr bwMode="auto">
          <a:xfrm>
            <a:off x="4873869" y="5376984"/>
            <a:ext cx="3587262" cy="102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031" b="1" dirty="0">
                <a:latin typeface="Constantia" panose="02030602050306030303" pitchFamily="18" charset="0"/>
              </a:rPr>
              <a:t>Dilution of bunch results in </a:t>
            </a:r>
            <a:r>
              <a:rPr lang="de-DE" altLang="en-US" sz="2031" b="1" dirty="0">
                <a:solidFill>
                  <a:srgbClr val="1F497D"/>
                </a:solidFill>
                <a:latin typeface="Constantia" panose="02030602050306030303" pitchFamily="18" charset="0"/>
              </a:rPr>
              <a:t>increase of long. emittance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matching at injection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45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33" fill="hold"/>
                                        <p:tgtEl>
                                          <p:spTgt spid="7168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733" fill="hold"/>
                                        <p:tgtEl>
                                          <p:spTgt spid="7168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16827"/>
                </p:tgtEl>
              </p:cMediaNode>
            </p:video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16829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7"/>
          <p:cNvSpPr>
            <a:spLocks noChangeArrowheads="1"/>
          </p:cNvSpPr>
          <p:nvPr/>
        </p:nvSpPr>
        <p:spPr bwMode="auto">
          <a:xfrm>
            <a:off x="503240" y="521677"/>
            <a:ext cx="514841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unch from sending accelerator into the bucket of receiving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Bunch-to-bucket transfer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451" y="1437092"/>
            <a:ext cx="2595898" cy="192096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991888" y="2115339"/>
            <a:ext cx="574810" cy="546133"/>
            <a:chOff x="1887238" y="2340782"/>
            <a:chExt cx="574810" cy="546133"/>
          </a:xfrm>
        </p:grpSpPr>
        <p:sp>
          <p:nvSpPr>
            <p:cNvPr id="3" name="Oval 2"/>
            <p:cNvSpPr/>
            <p:nvPr/>
          </p:nvSpPr>
          <p:spPr>
            <a:xfrm flipH="1">
              <a:off x="1966438" y="24974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 flipH="1">
              <a:off x="2029713" y="26237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 flipH="1">
              <a:off x="2089219" y="26010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 flipH="1">
              <a:off x="2118019" y="25492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 flipH="1">
              <a:off x="2146819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flipH="1">
              <a:off x="2058513" y="25248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flipH="1">
              <a:off x="2029713" y="256825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flipH="1">
              <a:off x="2092988" y="26945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flipH="1">
              <a:off x="2152494" y="26718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flipH="1">
              <a:off x="2181294" y="26200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 flipH="1">
              <a:off x="2210094" y="255385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 flipH="1">
              <a:off x="2121788" y="25956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 flipH="1">
              <a:off x="2175619" y="25636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 flipH="1">
              <a:off x="2238894" y="268994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 flipH="1">
              <a:off x="2298400" y="26672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 flipH="1">
              <a:off x="2327200" y="261544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 flipH="1">
              <a:off x="1964581" y="240606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 flipH="1">
              <a:off x="2267694" y="25910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 flipH="1">
              <a:off x="2044113" y="26718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 flipH="1">
              <a:off x="2193487" y="251353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 flipH="1">
              <a:off x="2252993" y="254314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H="1">
              <a:off x="2195694" y="27236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 flipH="1">
              <a:off x="2222287" y="262395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 flipH="1">
              <a:off x="2136188" y="26993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 flipH="1">
              <a:off x="1914304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 flipH="1">
              <a:off x="1887238" y="263667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 flipH="1">
              <a:off x="1946744" y="261401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 flipH="1">
              <a:off x="1975544" y="256217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916038" y="253781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 flipH="1">
              <a:off x="1887238" y="25811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 flipH="1">
              <a:off x="1950513" y="270747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 flipH="1">
              <a:off x="1979313" y="260861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 flipH="1">
              <a:off x="1901638" y="268481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 flipH="1">
              <a:off x="2210913" y="26772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 flipH="1">
              <a:off x="1975057" y="245713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 flipH="1">
              <a:off x="2029713" y="243123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 flipH="1">
              <a:off x="2012475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 flipH="1">
              <a:off x="1961313" y="276650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 flipH="1">
              <a:off x="2020819" y="274384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 flipH="1">
              <a:off x="1912438" y="274384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 flipH="1">
              <a:off x="2004513" y="277128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 flipH="1">
              <a:off x="2070851" y="24049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 flipH="1">
              <a:off x="2130357" y="23822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 flipH="1">
              <a:off x="2021976" y="23822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 flipH="1">
              <a:off x="2114051" y="24097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 flipH="1">
              <a:off x="2338749" y="265385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 flipH="1">
              <a:off x="2398255" y="26311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 flipH="1">
              <a:off x="2427055" y="257935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 flipH="1">
              <a:off x="2367549" y="25549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 flipH="1">
              <a:off x="2352848" y="25070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 flipH="1">
              <a:off x="2240800" y="274538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 flipH="1">
              <a:off x="2252349" y="27837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 flipH="1">
              <a:off x="2311855" y="27611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 flipH="1">
              <a:off x="2340655" y="27092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 flipH="1">
              <a:off x="2278663" y="26987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 flipH="1">
              <a:off x="2266448" y="26369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 flipH="1">
              <a:off x="2012475" y="28024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>
            <a:xfrm flipH="1">
              <a:off x="2080882" y="27736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 flipH="1">
              <a:off x="2085251" y="26420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4" name="Oval 63"/>
            <p:cNvSpPr/>
            <p:nvPr/>
          </p:nvSpPr>
          <p:spPr>
            <a:xfrm flipH="1">
              <a:off x="2058513" y="28168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 flipH="1">
              <a:off x="2412655" y="25272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 flipH="1">
              <a:off x="2398255" y="246753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 flipH="1">
              <a:off x="2312298" y="24782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 flipH="1">
              <a:off x="2352848" y="244771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 flipH="1">
              <a:off x="2105482" y="281110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 flipH="1">
              <a:off x="2103619" y="285660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 flipH="1">
              <a:off x="2148357" y="283946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 flipH="1">
              <a:off x="2181294" y="281971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 flipH="1">
              <a:off x="2192843" y="285811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 flipH="1">
              <a:off x="2208826" y="27800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5" name="Oval 74"/>
            <p:cNvSpPr/>
            <p:nvPr/>
          </p:nvSpPr>
          <p:spPr>
            <a:xfrm flipH="1">
              <a:off x="2136012" y="278196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6" name="Oval 75"/>
            <p:cNvSpPr/>
            <p:nvPr/>
          </p:nvSpPr>
          <p:spPr>
            <a:xfrm flipH="1">
              <a:off x="2302212" y="242186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7" name="Oval 76"/>
            <p:cNvSpPr/>
            <p:nvPr/>
          </p:nvSpPr>
          <p:spPr>
            <a:xfrm flipH="1">
              <a:off x="2239686" y="246881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8" name="Oval 77"/>
            <p:cNvSpPr/>
            <p:nvPr/>
          </p:nvSpPr>
          <p:spPr>
            <a:xfrm flipH="1">
              <a:off x="2285605" y="238154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9" name="Oval 78"/>
            <p:cNvSpPr/>
            <p:nvPr/>
          </p:nvSpPr>
          <p:spPr>
            <a:xfrm flipH="1">
              <a:off x="2345111" y="241116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0" name="Oval 79"/>
            <p:cNvSpPr/>
            <p:nvPr/>
          </p:nvSpPr>
          <p:spPr>
            <a:xfrm flipH="1">
              <a:off x="2252349" y="241683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1" name="Oval 80"/>
            <p:cNvSpPr/>
            <p:nvPr/>
          </p:nvSpPr>
          <p:spPr>
            <a:xfrm flipH="1">
              <a:off x="2203886" y="242153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2" name="Oval 81"/>
            <p:cNvSpPr/>
            <p:nvPr/>
          </p:nvSpPr>
          <p:spPr>
            <a:xfrm flipH="1">
              <a:off x="2288573" y="25261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 flipH="1">
              <a:off x="2388482" y="26816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 flipH="1">
              <a:off x="2433248" y="26528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5" name="Oval 84"/>
            <p:cNvSpPr/>
            <p:nvPr/>
          </p:nvSpPr>
          <p:spPr>
            <a:xfrm flipH="1">
              <a:off x="2405044" y="271779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6" name="Oval 85"/>
            <p:cNvSpPr/>
            <p:nvPr/>
          </p:nvSpPr>
          <p:spPr>
            <a:xfrm flipH="1">
              <a:off x="2381193" y="275978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7" name="Oval 86"/>
            <p:cNvSpPr/>
            <p:nvPr/>
          </p:nvSpPr>
          <p:spPr>
            <a:xfrm flipH="1">
              <a:off x="2345111" y="27944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8" name="Oval 87"/>
            <p:cNvSpPr/>
            <p:nvPr/>
          </p:nvSpPr>
          <p:spPr>
            <a:xfrm flipH="1">
              <a:off x="2301588" y="281066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9" name="Oval 88"/>
            <p:cNvSpPr/>
            <p:nvPr/>
          </p:nvSpPr>
          <p:spPr>
            <a:xfrm flipH="1">
              <a:off x="2245256" y="283374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0" name="Oval 89"/>
            <p:cNvSpPr/>
            <p:nvPr/>
          </p:nvSpPr>
          <p:spPr>
            <a:xfrm flipH="1">
              <a:off x="2080293" y="247674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1" name="Oval 90"/>
            <p:cNvSpPr/>
            <p:nvPr/>
          </p:nvSpPr>
          <p:spPr>
            <a:xfrm flipH="1">
              <a:off x="2149035" y="24503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2" name="Oval 91"/>
            <p:cNvSpPr/>
            <p:nvPr/>
          </p:nvSpPr>
          <p:spPr>
            <a:xfrm flipH="1">
              <a:off x="2235435" y="237168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3" name="Oval 92"/>
            <p:cNvSpPr/>
            <p:nvPr/>
          </p:nvSpPr>
          <p:spPr>
            <a:xfrm flipH="1">
              <a:off x="2186972" y="237638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4" name="Oval 93"/>
            <p:cNvSpPr/>
            <p:nvPr/>
          </p:nvSpPr>
          <p:spPr>
            <a:xfrm flipH="1">
              <a:off x="2154096" y="234078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5" name="Oval 94"/>
            <p:cNvSpPr/>
            <p:nvPr/>
          </p:nvSpPr>
          <p:spPr>
            <a:xfrm flipH="1">
              <a:off x="2080882" y="236222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99" name="Curved Down Arrow 98"/>
          <p:cNvSpPr/>
          <p:nvPr/>
        </p:nvSpPr>
        <p:spPr>
          <a:xfrm>
            <a:off x="1194551" y="1485626"/>
            <a:ext cx="2205874" cy="60125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691" y="704875"/>
            <a:ext cx="630846" cy="644598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2" y="1837240"/>
            <a:ext cx="3175164" cy="648633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2" y="3353823"/>
            <a:ext cx="3171825" cy="653176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3" y="4091925"/>
            <a:ext cx="3171825" cy="653177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2" y="2599773"/>
            <a:ext cx="3171825" cy="653176"/>
          </a:xfrm>
          <a:prstGeom prst="rect">
            <a:avLst/>
          </a:prstGeom>
        </p:spPr>
      </p:pic>
      <p:cxnSp>
        <p:nvCxnSpPr>
          <p:cNvPr id="109" name="Straight Arrow Connector 108"/>
          <p:cNvCxnSpPr/>
          <p:nvPr/>
        </p:nvCxnSpPr>
        <p:spPr>
          <a:xfrm flipH="1">
            <a:off x="5732904" y="1368508"/>
            <a:ext cx="1159669" cy="449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>
            <a:off x="6621905" y="1368508"/>
            <a:ext cx="270668" cy="449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6892573" y="1368508"/>
            <a:ext cx="574431" cy="449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7"/>
          <p:cNvSpPr>
            <a:spLocks noChangeArrowheads="1"/>
          </p:cNvSpPr>
          <p:nvPr/>
        </p:nvSpPr>
        <p:spPr bwMode="auto">
          <a:xfrm>
            <a:off x="541938" y="4674693"/>
            <a:ext cx="8373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Advantages: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Particles always subject to </a:t>
            </a:r>
            <a:r>
              <a:rPr lang="en-GB" sz="19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focusing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</a:t>
            </a:r>
            <a:r>
              <a:rPr lang="en-GB" sz="19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need for </a:t>
            </a:r>
            <a:r>
              <a:rPr lang="en-GB" sz="19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capture of de-bunched beam </a:t>
            </a:r>
            <a:r>
              <a:rPr lang="en-GB" sz="19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receiving accelerator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particles at unstable fixed point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Time structure </a:t>
            </a:r>
            <a:r>
              <a:rPr lang="en-GB" sz="19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beam </a:t>
            </a:r>
            <a:r>
              <a:rPr lang="en-GB" sz="19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preserved</a:t>
            </a:r>
            <a:r>
              <a:rPr lang="en-GB" sz="19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during transfer to the next</a:t>
            </a:r>
            <a:endParaRPr lang="en-US" sz="19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8211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matching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28" y="1602014"/>
            <a:ext cx="3420000" cy="34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929" y="1602014"/>
            <a:ext cx="3420000" cy="3420000"/>
          </a:xfrm>
          <a:prstGeom prst="rect">
            <a:avLst/>
          </a:prstGeom>
        </p:spPr>
      </p:pic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788377" y="5380892"/>
            <a:ext cx="3587262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100" b="1" dirty="0">
                <a:latin typeface="Constantia" panose="02030602050306030303" pitchFamily="18" charset="0"/>
              </a:rPr>
              <a:t>Bunch is fine, </a:t>
            </a:r>
            <a:r>
              <a:rPr lang="de-DE" altLang="en-US" sz="2100" b="1" dirty="0">
                <a:solidFill>
                  <a:srgbClr val="1F497D"/>
                </a:solidFill>
                <a:latin typeface="Constantia" panose="02030602050306030303" pitchFamily="18" charset="0"/>
              </a:rPr>
              <a:t>longitudinal emittance remains constant</a:t>
            </a:r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4873869" y="5376984"/>
            <a:ext cx="3587262" cy="102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031" b="1" dirty="0">
                <a:latin typeface="Constantia" panose="02030602050306030303" pitchFamily="18" charset="0"/>
              </a:rPr>
              <a:t>Dilution of bunch results in </a:t>
            </a:r>
            <a:r>
              <a:rPr lang="de-DE" altLang="en-US" sz="2031" b="1" dirty="0">
                <a:solidFill>
                  <a:srgbClr val="1F497D"/>
                </a:solidFill>
                <a:latin typeface="Constantia" panose="02030602050306030303" pitchFamily="18" charset="0"/>
              </a:rPr>
              <a:t>increase of long. emittance</a:t>
            </a:r>
          </a:p>
        </p:txBody>
      </p:sp>
      <p:sp>
        <p:nvSpPr>
          <p:cNvPr id="8" name="Text Box 33"/>
          <p:cNvSpPr txBox="1">
            <a:spLocks noChangeArrowheads="1"/>
          </p:cNvSpPr>
          <p:nvPr/>
        </p:nvSpPr>
        <p:spPr bwMode="auto">
          <a:xfrm>
            <a:off x="1028701" y="1305560"/>
            <a:ext cx="32199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b="1" dirty="0">
                <a:latin typeface="Constantia" panose="02030602050306030303" pitchFamily="18" charset="0"/>
              </a:rPr>
              <a:t>Matched case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5049717" y="1318260"/>
            <a:ext cx="32199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b="1" dirty="0">
                <a:latin typeface="Constantia" panose="02030602050306030303" pitchFamily="18" charset="0"/>
              </a:rPr>
              <a:t>Longitudinal mismatch</a:t>
            </a:r>
          </a:p>
        </p:txBody>
      </p:sp>
    </p:spTree>
    <p:extLst>
      <p:ext uri="{BB962C8B-B14F-4D97-AF65-F5344CB8AC3E}">
        <p14:creationId xmlns:p14="http://schemas.microsoft.com/office/powerpoint/2010/main" val="368027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62120" y="838200"/>
            <a:ext cx="760264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What is the difference?</a:t>
            </a:r>
            <a:endParaRPr lang="en-US" sz="24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Matching of phase and energy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470" y="1352550"/>
            <a:ext cx="3420000" cy="342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70" y="1352550"/>
            <a:ext cx="3420000" cy="34200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662238" y="1676400"/>
            <a:ext cx="4076714" cy="2676525"/>
            <a:chOff x="2662238" y="1676400"/>
            <a:chExt cx="4076714" cy="267652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2662238" y="1676400"/>
              <a:ext cx="0" cy="2676525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738952" y="1676400"/>
              <a:ext cx="0" cy="2676525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909769" y="4756071"/>
            <a:ext cx="7681781" cy="1686650"/>
            <a:chOff x="909769" y="4756071"/>
            <a:chExt cx="7681781" cy="1686650"/>
          </a:xfrm>
        </p:grpSpPr>
        <p:sp>
          <p:nvSpPr>
            <p:cNvPr id="9" name="Down Arrow 8"/>
            <p:cNvSpPr/>
            <p:nvPr/>
          </p:nvSpPr>
          <p:spPr>
            <a:xfrm>
              <a:off x="2299381" y="4756071"/>
              <a:ext cx="725714" cy="45258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Box 35"/>
            <p:cNvSpPr txBox="1">
              <a:spLocks noChangeArrowheads="1"/>
            </p:cNvSpPr>
            <p:nvPr/>
          </p:nvSpPr>
          <p:spPr bwMode="auto">
            <a:xfrm>
              <a:off x="909769" y="5380892"/>
              <a:ext cx="3465869" cy="1061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57188" indent="-357188"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36575"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342900" indent="-342900">
                <a:spcBef>
                  <a:spcPct val="50000"/>
                </a:spcBef>
                <a:buFont typeface="Symbol" panose="05050102010706020507" pitchFamily="18" charset="2"/>
                <a:buChar char="®"/>
              </a:pPr>
              <a:r>
                <a:rPr lang="de-DE" altLang="en-US" sz="1800" b="1" dirty="0" smtClean="0">
                  <a:latin typeface="Constantia" panose="02030602050306030303" pitchFamily="18" charset="0"/>
                </a:rPr>
                <a:t>-45° phase error at injection</a:t>
              </a:r>
              <a:endParaRPr lang="de-DE" altLang="en-US" sz="1800" b="1" dirty="0">
                <a:solidFill>
                  <a:srgbClr val="1F497D"/>
                </a:solidFill>
                <a:latin typeface="Constantia" panose="02030602050306030303" pitchFamily="18" charset="0"/>
              </a:endParaRPr>
            </a:p>
            <a:p>
              <a:pPr marL="342900" indent="-342900">
                <a:spcBef>
                  <a:spcPct val="50000"/>
                </a:spcBef>
                <a:buFont typeface="Symbol" panose="05050102010706020507" pitchFamily="18" charset="2"/>
                <a:buChar char="®"/>
              </a:pPr>
              <a:r>
                <a:rPr lang="de-DE" altLang="en-US" sz="1800" b="1" dirty="0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Can be easily corrected by bucket phase</a:t>
              </a:r>
              <a:endParaRPr lang="de-DE" altLang="en-US" sz="1800" b="1" dirty="0" smtClean="0">
                <a:latin typeface="Constantia" panose="02030602050306030303" pitchFamily="18" charset="0"/>
              </a:endParaRPr>
            </a:p>
          </p:txBody>
        </p:sp>
        <p:sp>
          <p:nvSpPr>
            <p:cNvPr id="11" name="Text Box 35"/>
            <p:cNvSpPr txBox="1">
              <a:spLocks noChangeArrowheads="1"/>
            </p:cNvSpPr>
            <p:nvPr/>
          </p:nvSpPr>
          <p:spPr bwMode="auto">
            <a:xfrm>
              <a:off x="4891220" y="5380892"/>
              <a:ext cx="3700330" cy="1061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57188" indent="-357188"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36575"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342900" indent="-342900">
                <a:spcBef>
                  <a:spcPct val="50000"/>
                </a:spcBef>
                <a:buFont typeface="Symbol" panose="05050102010706020507" pitchFamily="18" charset="2"/>
                <a:buChar char="®"/>
              </a:pPr>
              <a:r>
                <a:rPr lang="de-DE" altLang="en-US" sz="1800" b="1" dirty="0" smtClean="0">
                  <a:latin typeface="Constantia" panose="02030602050306030303" pitchFamily="18" charset="0"/>
                </a:rPr>
                <a:t>Equivalent energy error</a:t>
              </a:r>
              <a:endParaRPr lang="de-DE" altLang="en-US" sz="1800" b="1" dirty="0">
                <a:solidFill>
                  <a:srgbClr val="1F497D"/>
                </a:solidFill>
                <a:latin typeface="Constantia" panose="02030602050306030303" pitchFamily="18" charset="0"/>
              </a:endParaRPr>
            </a:p>
            <a:p>
              <a:pPr marL="342900" indent="-342900">
                <a:spcBef>
                  <a:spcPct val="50000"/>
                </a:spcBef>
                <a:buFont typeface="Symbol" panose="05050102010706020507" pitchFamily="18" charset="2"/>
                <a:buChar char="®"/>
              </a:pPr>
              <a:r>
                <a:rPr lang="de-DE" altLang="en-US" sz="1800" b="1" dirty="0" smtClean="0">
                  <a:solidFill>
                    <a:srgbClr val="1F497D"/>
                  </a:solidFill>
                  <a:latin typeface="Constantia" panose="02030602050306030303" pitchFamily="18" charset="0"/>
                </a:rPr>
                <a:t>Phase does not help: requires beam energy change</a:t>
              </a:r>
              <a:endParaRPr lang="de-DE" altLang="en-US" sz="1800" b="1" dirty="0" smtClean="0">
                <a:latin typeface="Constantia" panose="02030602050306030303" pitchFamily="18" charset="0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6376097" y="4756071"/>
              <a:ext cx="725714" cy="45258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371600" y="1352550"/>
            <a:ext cx="6721122" cy="323850"/>
            <a:chOff x="1371600" y="1352550"/>
            <a:chExt cx="6721122" cy="323850"/>
          </a:xfrm>
        </p:grpSpPr>
        <p:sp>
          <p:nvSpPr>
            <p:cNvPr id="4" name="Rectangle 3"/>
            <p:cNvSpPr/>
            <p:nvPr/>
          </p:nvSpPr>
          <p:spPr>
            <a:xfrm>
              <a:off x="1371600" y="1352550"/>
              <a:ext cx="2669458" cy="323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23264" y="1352550"/>
              <a:ext cx="2669458" cy="323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490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DMismatchedInjec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00000" y="1594800"/>
            <a:ext cx="3993522" cy="2466000"/>
          </a:xfrm>
          <a:prstGeom prst="rect">
            <a:avLst/>
          </a:prstGeom>
        </p:spPr>
      </p:pic>
      <p:pic>
        <p:nvPicPr>
          <p:cNvPr id="2" name="ADMismatchedInjec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90634" y="1593395"/>
            <a:ext cx="3999352" cy="2469600"/>
          </a:xfrm>
          <a:prstGeom prst="rect">
            <a:avLst/>
          </a:prstGeom>
        </p:spPr>
      </p:pic>
      <p:pic>
        <p:nvPicPr>
          <p:cNvPr id="727050" name="Picture 10" descr="ADBlowUpTomoscope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" t="13513" r="20963" b="14304"/>
          <a:stretch/>
        </p:blipFill>
        <p:spPr bwMode="auto">
          <a:xfrm>
            <a:off x="950973" y="1522751"/>
            <a:ext cx="3324655" cy="346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54" name="Text Box 14"/>
          <p:cNvSpPr txBox="1">
            <a:spLocks noChangeArrowheads="1"/>
          </p:cNvSpPr>
          <p:nvPr/>
        </p:nvSpPr>
        <p:spPr bwMode="auto">
          <a:xfrm>
            <a:off x="4908757" y="1180401"/>
            <a:ext cx="34885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>
                <a:latin typeface="Constantia" panose="02030602050306030303" pitchFamily="18" charset="0"/>
              </a:rPr>
              <a:t>Bunch </a:t>
            </a:r>
            <a:r>
              <a:rPr lang="en-US" altLang="en-US" b="1" dirty="0" smtClean="0">
                <a:latin typeface="Constantia" panose="02030602050306030303" pitchFamily="18" charset="0"/>
              </a:rPr>
              <a:t>length evolution</a:t>
            </a:r>
            <a:endParaRPr lang="en-US" altLang="en-US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27058" name="Group 18"/>
          <p:cNvGrpSpPr>
            <a:grpSpLocks/>
          </p:cNvGrpSpPr>
          <p:nvPr/>
        </p:nvGrpSpPr>
        <p:grpSpPr bwMode="auto">
          <a:xfrm>
            <a:off x="4490634" y="4136082"/>
            <a:ext cx="3757246" cy="2354873"/>
            <a:chOff x="768" y="1200"/>
            <a:chExt cx="2736" cy="1765"/>
          </a:xfrm>
        </p:grpSpPr>
        <p:pic>
          <p:nvPicPr>
            <p:cNvPr id="727053" name="Picture 13" descr="BlowUp200MHz28kV4sigm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1200"/>
              <a:ext cx="2736" cy="17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7056" name="Text Box 16"/>
            <p:cNvSpPr txBox="1">
              <a:spLocks noChangeArrowheads="1"/>
            </p:cNvSpPr>
            <p:nvPr/>
          </p:nvSpPr>
          <p:spPr bwMode="auto">
            <a:xfrm>
              <a:off x="2113" y="2400"/>
              <a:ext cx="134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altLang="en-US" sz="1477" b="1" dirty="0">
                  <a:latin typeface="Constantia" panose="02030602050306030303" pitchFamily="18" charset="0"/>
                </a:rPr>
                <a:t>(Gaussian fit)</a:t>
              </a:r>
              <a:endParaRPr lang="en-US" altLang="en-US" sz="1477" b="1" dirty="0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27059" name="Text Box 19"/>
          <p:cNvSpPr txBox="1">
            <a:spLocks noChangeArrowheads="1"/>
          </p:cNvSpPr>
          <p:nvPr/>
        </p:nvSpPr>
        <p:spPr bwMode="auto">
          <a:xfrm>
            <a:off x="668218" y="1193590"/>
            <a:ext cx="38334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Mountain range</a:t>
            </a:r>
            <a:endParaRPr lang="en-US" altLang="en-US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27067" name="Rectangle 27"/>
          <p:cNvSpPr>
            <a:spLocks noChangeArrowheads="1"/>
          </p:cNvSpPr>
          <p:nvPr/>
        </p:nvSpPr>
        <p:spPr bwMode="auto">
          <a:xfrm>
            <a:off x="553918" y="5037293"/>
            <a:ext cx="4360985" cy="107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49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100" b="1" dirty="0" smtClean="0">
                <a:latin typeface="Constantia" panose="02030602050306030303" pitchFamily="18" charset="0"/>
              </a:rPr>
              <a:t>Intentional mismatch </a:t>
            </a:r>
            <a:r>
              <a:rPr lang="de-DE" altLang="en-US" sz="2100" b="1" dirty="0">
                <a:latin typeface="Constantia" panose="02030602050306030303" pitchFamily="18" charset="0"/>
              </a:rPr>
              <a:t>contributes to </a:t>
            </a:r>
            <a:r>
              <a:rPr lang="de-DE" altLang="en-US" sz="2100" b="1" dirty="0" smtClean="0">
                <a:latin typeface="Constantia" panose="02030602050306030303" pitchFamily="18" charset="0"/>
              </a:rPr>
              <a:t>controlled longitudinal </a:t>
            </a:r>
            <a:r>
              <a:rPr lang="de-DE" altLang="en-US" sz="2100" b="1" dirty="0">
                <a:latin typeface="Constantia" panose="02030602050306030303" pitchFamily="18" charset="0"/>
              </a:rPr>
              <a:t>blow-up</a:t>
            </a:r>
            <a:endParaRPr lang="en-US" altLang="en-US" sz="2100" b="1" dirty="0">
              <a:latin typeface="Constantia" panose="02030602050306030303" pitchFamily="18" charset="0"/>
            </a:endParaRPr>
          </a:p>
        </p:txBody>
      </p:sp>
      <p:sp>
        <p:nvSpPr>
          <p:cNvPr id="727070" name="AutoShape 30"/>
          <p:cNvSpPr>
            <a:spLocks noChangeArrowheads="1"/>
          </p:cNvSpPr>
          <p:nvPr/>
        </p:nvSpPr>
        <p:spPr bwMode="auto">
          <a:xfrm>
            <a:off x="5487095" y="5400709"/>
            <a:ext cx="1492934" cy="492369"/>
          </a:xfrm>
          <a:prstGeom prst="wedgeEllipseCallout">
            <a:avLst>
              <a:gd name="adj1" fmla="val -49602"/>
              <a:gd name="adj2" fmla="val -9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z="1460" b="1" dirty="0" smtClean="0">
                <a:latin typeface="Constantia" panose="02030602050306030303" pitchFamily="18" charset="0"/>
              </a:rPr>
              <a:t>Mismatch</a:t>
            </a:r>
            <a:endParaRPr lang="en-US" altLang="en-US" sz="1460" b="1" dirty="0">
              <a:latin typeface="Constantia" panose="02030602050306030303" pitchFamily="18" charset="0"/>
            </a:endParaRPr>
          </a:p>
        </p:txBody>
      </p:sp>
      <p:sp>
        <p:nvSpPr>
          <p:cNvPr id="727071" name="AutoShape 31"/>
          <p:cNvSpPr>
            <a:spLocks noChangeArrowheads="1"/>
          </p:cNvSpPr>
          <p:nvPr/>
        </p:nvSpPr>
        <p:spPr bwMode="auto">
          <a:xfrm>
            <a:off x="6675229" y="4767662"/>
            <a:ext cx="1508108" cy="492369"/>
          </a:xfrm>
          <a:prstGeom prst="wedgeEllipseCallout">
            <a:avLst>
              <a:gd name="adj1" fmla="val -53949"/>
              <a:gd name="adj2" fmla="val -866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z="1400" b="1" dirty="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mismatch at injection to 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6741465" y="4741327"/>
            <a:ext cx="1329915" cy="54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477" b="1" dirty="0" smtClean="0">
                <a:latin typeface="Constantia" panose="02030602050306030303" pitchFamily="18" charset="0"/>
              </a:rPr>
              <a:t>Controlled blow-up</a:t>
            </a:r>
            <a:endParaRPr lang="en-US" altLang="en-US" sz="1477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08891" y="1593395"/>
            <a:ext cx="0" cy="3174267"/>
          </a:xfrm>
          <a:prstGeom prst="straightConnector1">
            <a:avLst/>
          </a:prstGeom>
          <a:ln w="3175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380114" y="3011250"/>
            <a:ext cx="80175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7.4 </a:t>
            </a:r>
            <a:r>
              <a:rPr lang="en-GB" sz="1600" b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ms</a:t>
            </a:r>
            <a:endParaRPr lang="en-GB" sz="1600" b="1" dirty="0" smtClean="0">
              <a:latin typeface="Constantia" panose="02030602050306030303" pitchFamily="18" charset="0"/>
              <a:sym typeface="Symbol" panose="05050102010706020507" pitchFamily="18" charset="2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539750" y="714375"/>
            <a:ext cx="8064501" cy="41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Deliberate longitudinal mismatch at injection for blow-up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0473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No problem with electron accelerators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Synchrotron radiation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damping matches bunches by itself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and energy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oscillations decay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920" y="2336731"/>
            <a:ext cx="3461325" cy="28662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30182" y="5007151"/>
            <a:ext cx="835269" cy="272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47568" y="3334657"/>
            <a:ext cx="301869" cy="503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77596" y="4941696"/>
            <a:ext cx="134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Symbol" panose="05050102010706020507" pitchFamily="18" charset="2"/>
              </a:rPr>
              <a:t>f</a:t>
            </a:r>
            <a:r>
              <a:rPr lang="en-GB" sz="1600" b="1" dirty="0" smtClean="0">
                <a:latin typeface="Constantia" pitchFamily="18" charset="0"/>
              </a:rPr>
              <a:t> [2</a:t>
            </a:r>
            <a:r>
              <a:rPr lang="en-GB" sz="1600" b="1" dirty="0" smtClean="0">
                <a:latin typeface="Symbol" panose="05050102010706020507" pitchFamily="18" charset="2"/>
              </a:rPr>
              <a:t>p</a:t>
            </a:r>
            <a:r>
              <a:rPr lang="en-GB" sz="1600" b="1" dirty="0" smtClean="0">
                <a:latin typeface="Constantia" pitchFamily="18" charset="0"/>
              </a:rPr>
              <a:t> rad]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194550" y="3282123"/>
            <a:ext cx="134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 smtClean="0">
                <a:latin typeface="Symbol" panose="05050102010706020507" pitchFamily="18" charset="2"/>
              </a:rPr>
              <a:t>D</a:t>
            </a:r>
            <a:r>
              <a:rPr lang="en-GB" sz="1600" b="1" dirty="0" err="1" smtClean="0">
                <a:latin typeface="Constantia" panose="02030602050306030303" pitchFamily="18" charset="0"/>
              </a:rPr>
              <a:t>p</a:t>
            </a:r>
            <a:r>
              <a:rPr lang="en-GB" sz="1600" b="1" dirty="0" smtClean="0">
                <a:latin typeface="Constantia" panose="02030602050306030303" pitchFamily="18" charset="0"/>
              </a:rPr>
              <a:t>/p [%]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409627" y="3659398"/>
            <a:ext cx="1788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4A7EBB"/>
                </a:solidFill>
                <a:latin typeface="Constantia" panose="02030602050306030303" pitchFamily="18" charset="0"/>
              </a:rPr>
              <a:t>Septum blade</a:t>
            </a:r>
            <a:endParaRPr lang="en-GB" b="1" dirty="0">
              <a:solidFill>
                <a:srgbClr val="4A7EBB"/>
              </a:solidFill>
              <a:latin typeface="Constantia" pitchFamily="18" charset="0"/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4917507" y="1875327"/>
            <a:ext cx="38334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Proposed FCC-</a:t>
            </a:r>
            <a:r>
              <a:rPr lang="en-US" altLang="en-US" b="1" dirty="0" err="1" smtClean="0">
                <a:latin typeface="Constantia" panose="02030602050306030303" pitchFamily="18" charset="0"/>
                <a:cs typeface="Times New Roman" panose="02020603050405020304" pitchFamily="18" charset="0"/>
              </a:rPr>
              <a:t>ee</a:t>
            </a:r>
            <a:r>
              <a:rPr lang="en-US" altLang="en-US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 injection</a:t>
            </a:r>
            <a:endParaRPr lang="en-US" altLang="en-US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87" y="2239349"/>
            <a:ext cx="3277655" cy="4038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7653865" y="2681076"/>
            <a:ext cx="2119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/>
            <a:r>
              <a:rPr lang="en-GB" sz="16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R. Bailey, M. </a:t>
            </a:r>
            <a:r>
              <a:rPr lang="en-GB" sz="1600" b="1" dirty="0" err="1" smtClean="0">
                <a:latin typeface="Constantia" panose="02030602050306030303" pitchFamily="18" charset="0"/>
                <a:sym typeface="Symbol" panose="05050102010706020507" pitchFamily="18" charset="2"/>
              </a:rPr>
              <a:t>Aiba</a:t>
            </a:r>
            <a:endParaRPr lang="en-GB" sz="1600" b="1" dirty="0" smtClean="0">
              <a:latin typeface="Constantia" panose="02030602050306030303" pitchFamily="18" charset="0"/>
              <a:sym typeface="Symbol" panose="05050102010706020507" pitchFamily="18" charset="2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463550" y="1875327"/>
            <a:ext cx="38334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smtClean="0">
                <a:latin typeface="Constantia" panose="02030602050306030303" pitchFamily="18" charset="0"/>
                <a:cs typeface="Times New Roman" panose="02020603050405020304" pitchFamily="18" charset="0"/>
              </a:rPr>
              <a:t>LEP </a:t>
            </a:r>
            <a:r>
              <a:rPr lang="en-US" altLang="en-US" b="1" smtClean="0">
                <a:latin typeface="Constantia" panose="02030602050306030303" pitchFamily="18" charset="0"/>
                <a:cs typeface="Times New Roman" panose="02020603050405020304" pitchFamily="18" charset="0"/>
              </a:rPr>
              <a:t>synchrotron injection</a:t>
            </a:r>
            <a:endParaRPr lang="en-US" altLang="en-US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62561" y="3031254"/>
            <a:ext cx="240316" cy="370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39777" y="5027109"/>
            <a:ext cx="240316" cy="370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745739" y="3050504"/>
            <a:ext cx="392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Symbol" panose="05050102010706020507" pitchFamily="18" charset="2"/>
              </a:rPr>
              <a:t>f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42391" y="5084521"/>
            <a:ext cx="392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Symbol" panose="05050102010706020507" pitchFamily="18" charset="2"/>
              </a:rPr>
              <a:t>f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85311" y="2239349"/>
            <a:ext cx="240316" cy="1850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73531" y="2162591"/>
            <a:ext cx="392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Symbol" panose="05050102010706020507" pitchFamily="18" charset="2"/>
              </a:rPr>
              <a:t>f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485311" y="4258649"/>
            <a:ext cx="240316" cy="1850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372400" y="4217554"/>
            <a:ext cx="392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Symbol" panose="05050102010706020507" pitchFamily="18" charset="2"/>
              </a:rPr>
              <a:t>f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27787" y="3841125"/>
            <a:ext cx="795067" cy="714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82663" y="4258308"/>
            <a:ext cx="300256" cy="526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382919" y="2798388"/>
            <a:ext cx="795067" cy="327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438520" y="2888730"/>
            <a:ext cx="795067" cy="327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923986" y="2563510"/>
            <a:ext cx="1522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Circu</a:t>
            </a:r>
            <a:r>
              <a:rPr lang="en-GB" sz="14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-         </a:t>
            </a:r>
            <a:r>
              <a:rPr lang="en-GB" sz="1400" b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lating</a:t>
            </a:r>
            <a:r>
              <a:rPr lang="en-GB" sz="14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beam </a:t>
            </a:r>
            <a:endParaRPr lang="en-GB" sz="14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032000" y="3031254"/>
            <a:ext cx="228600" cy="143746"/>
          </a:xfrm>
          <a:prstGeom prst="straightConnector1">
            <a:avLst/>
          </a:prstGeom>
          <a:ln w="25400">
            <a:solidFill>
              <a:srgbClr val="0000FF"/>
            </a:solidFill>
            <a:headEnd w="med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350787" y="5322094"/>
            <a:ext cx="894732" cy="380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85852" y="5423075"/>
            <a:ext cx="1522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Circulating beam </a:t>
            </a:r>
            <a:endParaRPr lang="en-GB" sz="14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2032000" y="5363571"/>
            <a:ext cx="244995" cy="147774"/>
          </a:xfrm>
          <a:prstGeom prst="straightConnector1">
            <a:avLst/>
          </a:prstGeom>
          <a:ln w="25400">
            <a:solidFill>
              <a:srgbClr val="0000FF"/>
            </a:solidFill>
            <a:headEnd w="med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27787" y="2242388"/>
            <a:ext cx="2051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1</a:t>
            </a:r>
            <a:r>
              <a:rPr lang="en-GB" sz="1400" b="1" baseline="30000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st</a:t>
            </a:r>
            <a:r>
              <a:rPr lang="en-GB" sz="14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 injection</a:t>
            </a:r>
            <a:endParaRPr lang="en-GB" sz="14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7200" y="4321357"/>
            <a:ext cx="2051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2</a:t>
            </a:r>
            <a:r>
              <a:rPr lang="en-GB" sz="1400" b="1" baseline="30000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nd</a:t>
            </a:r>
            <a:r>
              <a:rPr lang="en-GB" sz="14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 injection</a:t>
            </a:r>
            <a:endParaRPr lang="en-GB" sz="14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676908" y="4012632"/>
            <a:ext cx="996810" cy="327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2418216" y="6089301"/>
            <a:ext cx="1255501" cy="327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747814" y="4410472"/>
            <a:ext cx="1134123" cy="271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6697210" y="4497708"/>
            <a:ext cx="527219" cy="90012"/>
          </a:xfrm>
          <a:prstGeom prst="straightConnector1">
            <a:avLst/>
          </a:prstGeom>
          <a:ln w="25400">
            <a:solidFill>
              <a:srgbClr val="0000FF"/>
            </a:solidFill>
            <a:headEnd w="med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179640" y="4422685"/>
            <a:ext cx="804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1</a:t>
            </a:r>
            <a:r>
              <a:rPr lang="en-GB" sz="1400" b="1" baseline="30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st</a:t>
            </a:r>
            <a:r>
              <a:rPr lang="en-GB" sz="14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turn</a:t>
            </a:r>
            <a:endParaRPr lang="en-GB" sz="14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367338" y="4374768"/>
            <a:ext cx="886098" cy="271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343525" y="4269267"/>
            <a:ext cx="775274" cy="90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5518630" y="4257155"/>
            <a:ext cx="577211" cy="211234"/>
          </a:xfrm>
          <a:prstGeom prst="straightConnector1">
            <a:avLst/>
          </a:prstGeom>
          <a:ln w="25400">
            <a:solidFill>
              <a:srgbClr val="0000FF"/>
            </a:solidFill>
            <a:headEnd w="med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634035" y="4211436"/>
            <a:ext cx="456186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5264796" y="4459433"/>
            <a:ext cx="1065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2</a:t>
            </a:r>
            <a:r>
              <a:rPr lang="en-GB" sz="1400" b="1" baseline="30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nd</a:t>
            </a:r>
            <a:r>
              <a:rPr lang="en-GB" sz="14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turn</a:t>
            </a:r>
            <a:endParaRPr lang="en-GB" sz="14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4464226" y="5686867"/>
            <a:ext cx="414002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Mismatched injection can be a useful tool</a:t>
            </a: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4838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Summary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509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Basic techniques of signal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synchronizations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Beware of dividers</a:t>
            </a: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transfer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between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circular lepton accelerators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Constant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frequency</a:t>
            </a:r>
            <a:endParaRPr lang="en-US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transfer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between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circular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hadron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accelerators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Variable frequency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oving target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Follow the beam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need to measure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keep track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Matching between accelerators</a:t>
            </a:r>
            <a:endParaRPr lang="en-US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810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42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 big Thank </a:t>
            </a:r>
            <a:r>
              <a:rPr lang="en-GB" sz="42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Y</a:t>
            </a:r>
            <a:r>
              <a:rPr lang="en-GB" sz="42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ou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all colleagues providing support, material and feedback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Masamitsu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Aiba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Maria-Elena Angoletta, Kalantari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Babak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Diego Barrientos, Philippe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Baudrenghien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Chandra Bhat, Thomas Bohl, Craig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Drennan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Roland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Garoby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Christopher Gough, Steven Hancock, Stephan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Hunziker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Andreas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Jankowiak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Boris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Keil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Karim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Lihem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J. Molendijk, Holger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Schlarb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Fumihiko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 Tamura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Frank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Tecker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Daniel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Valuch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many more…</a:t>
            </a:r>
          </a:p>
        </p:txBody>
      </p:sp>
    </p:spTree>
    <p:extLst>
      <p:ext uri="{BB962C8B-B14F-4D97-AF65-F5344CB8AC3E}">
        <p14:creationId xmlns:p14="http://schemas.microsoft.com/office/powerpoint/2010/main" val="413680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369" y="2704542"/>
            <a:ext cx="8152248" cy="1456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31" b="1" dirty="0">
                <a:solidFill>
                  <a:prstClr val="black"/>
                </a:solidFill>
                <a:latin typeface="Constantia" panose="02030602050306030303" pitchFamily="18" charset="0"/>
              </a:rPr>
              <a:t>Thank you very much            for your attention!</a:t>
            </a:r>
            <a:endParaRPr lang="en-GB" sz="4431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5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References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Garoby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Timing Aspects of Bunch Transfer Between Circular Machines, State of the Art in the PS Complex, CERN PS/RF/Note 84-6,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1984,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2"/>
              </a:rPr>
              <a:t>https://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2"/>
              </a:rPr>
              <a:t>cds.cern.ch/record/2255149/files/Garoby_PS-RF-Note84-6.pdf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Garoby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Low level RF building blocks, CAS course, 1991, 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http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://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cds.cern.ch/record/225609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A. Gallo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Timing and Synchronization, CAS course, 2015,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4"/>
              </a:rPr>
              <a:t>http://cas.web.cern.ch/cas/Poland2015/Lectures/Presentations/99Thursday08/Gallo.pdf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Schlarb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Timing and Synchronization,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CAS course, 2013,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5"/>
              </a:rPr>
              <a:t>https://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5"/>
              </a:rPr>
              <a:t>cas.web.cern.ch/cas/Norway-2013/Lectures/Schlarb.pptx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Loehl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Timing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and 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Synchronization, CAS course 2011,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6"/>
              </a:rPr>
              <a:t>http://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6"/>
              </a:rPr>
              <a:t>cas.web.cern.ch/cas/Greece-2011/Lectures/Loehl.pdf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C. Bovet et al., A selection of formulae and data useful for the design of A.G.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synchrontrons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CERN-MPS-SI-INT-DL-70-4, 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1970, 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7"/>
              </a:rPr>
              <a:t>http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7"/>
              </a:rPr>
              <a:t>://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7"/>
              </a:rPr>
              <a:t>cds.cern.ch/record/104153/files/cm-p00047617.pdf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S. Hancock et al., A Straightforward Procedure to achieve Energy Matching Between PSB and PS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CERN-AB-Note-2008-042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2008,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8"/>
              </a:rPr>
              <a:t>http://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8"/>
              </a:rPr>
              <a:t>cds.cern.ch/record/1125475/files/AB-Note-2008-042%20MD.pdf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S.Hancock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Energy Matching Between LEIR and PS, CERN-ACC-NOTE-2015-0019,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9"/>
              </a:rPr>
              <a:t>http://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9"/>
              </a:rPr>
              <a:t>cds.cern.ch/record/2038693/files/CERN%20ACC%202015%20019.pdf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716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a single harmonic RF system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baseline="30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ith                             it becomes</a:t>
            </a: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</a:t>
            </a: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this simplifies to </a:t>
            </a:r>
            <a:endParaRPr lang="en-US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Normalized Hamiltonian representation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11" y="1256410"/>
            <a:ext cx="6739545" cy="7834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769" y="2224454"/>
            <a:ext cx="1716323" cy="3399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43" y="2812688"/>
            <a:ext cx="7086834" cy="7218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199" y="3970341"/>
            <a:ext cx="5657389" cy="11731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931" y="5579333"/>
            <a:ext cx="3468657" cy="72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5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15050</TotalTime>
  <Words>4641</Words>
  <Application>Microsoft Office PowerPoint</Application>
  <PresentationFormat>On-screen Show (4:3)</PresentationFormat>
  <Paragraphs>1318</Paragraphs>
  <Slides>98</Slides>
  <Notes>11</Notes>
  <HiddenSlides>0</HiddenSlides>
  <MMClips>6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11" baseType="lpstr">
      <vt:lpstr>Arial Unicode MS</vt:lpstr>
      <vt:lpstr>ＭＳ Ｐゴシック</vt:lpstr>
      <vt:lpstr>Arial</vt:lpstr>
      <vt:lpstr>Calibri</vt:lpstr>
      <vt:lpstr>Calibri Light</vt:lpstr>
      <vt:lpstr>Constantia</vt:lpstr>
      <vt:lpstr>Symbol</vt:lpstr>
      <vt:lpstr>Times New Roman</vt:lpstr>
      <vt:lpstr>Wingdings</vt:lpstr>
      <vt:lpstr>Office Theme</vt:lpstr>
      <vt:lpstr>Leere Präsentation</vt:lpstr>
      <vt:lpstr>1_Office Theme</vt:lpstr>
      <vt:lpstr>Image</vt:lpstr>
      <vt:lpstr>Timing, Synchronization &amp; Longitudinal Aspects   I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Timing, Synchronization &amp; Longitudinal Aspects 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Timing, Synchronization &amp; Longitudinal Aspects I</dc:title>
  <dc:creator>Heiko Damerau</dc:creator>
  <cp:lastModifiedBy>Heiko Damerau</cp:lastModifiedBy>
  <cp:revision>359</cp:revision>
  <cp:lastPrinted>2017-03-02T19:30:10Z</cp:lastPrinted>
  <dcterms:created xsi:type="dcterms:W3CDTF">2017-02-20T17:52:05Z</dcterms:created>
  <dcterms:modified xsi:type="dcterms:W3CDTF">2017-03-12T21:06:24Z</dcterms:modified>
</cp:coreProperties>
</file>