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6"/>
  </p:notesMasterIdLst>
  <p:handoutMasterIdLst>
    <p:handoutMasterId r:id="rId67"/>
  </p:handoutMasterIdLst>
  <p:sldIdLst>
    <p:sldId id="488" r:id="rId2"/>
    <p:sldId id="395" r:id="rId3"/>
    <p:sldId id="396" r:id="rId4"/>
    <p:sldId id="342" r:id="rId5"/>
    <p:sldId id="382" r:id="rId6"/>
    <p:sldId id="443" r:id="rId7"/>
    <p:sldId id="343" r:id="rId8"/>
    <p:sldId id="344" r:id="rId9"/>
    <p:sldId id="345" r:id="rId10"/>
    <p:sldId id="394" r:id="rId11"/>
    <p:sldId id="347" r:id="rId12"/>
    <p:sldId id="349" r:id="rId13"/>
    <p:sldId id="384" r:id="rId14"/>
    <p:sldId id="365" r:id="rId15"/>
    <p:sldId id="523" r:id="rId16"/>
    <p:sldId id="422" r:id="rId17"/>
    <p:sldId id="367" r:id="rId18"/>
    <p:sldId id="402" r:id="rId19"/>
    <p:sldId id="386" r:id="rId20"/>
    <p:sldId id="369" r:id="rId21"/>
    <p:sldId id="370" r:id="rId22"/>
    <p:sldId id="371" r:id="rId23"/>
    <p:sldId id="383" r:id="rId24"/>
    <p:sldId id="387" r:id="rId25"/>
    <p:sldId id="374" r:id="rId26"/>
    <p:sldId id="372" r:id="rId27"/>
    <p:sldId id="373" r:id="rId28"/>
    <p:sldId id="375" r:id="rId29"/>
    <p:sldId id="392" r:id="rId30"/>
    <p:sldId id="393" r:id="rId31"/>
    <p:sldId id="388" r:id="rId32"/>
    <p:sldId id="401" r:id="rId33"/>
    <p:sldId id="406" r:id="rId34"/>
    <p:sldId id="403" r:id="rId35"/>
    <p:sldId id="353" r:id="rId36"/>
    <p:sldId id="377" r:id="rId37"/>
    <p:sldId id="442" r:id="rId38"/>
    <p:sldId id="358" r:id="rId39"/>
    <p:sldId id="446" r:id="rId40"/>
    <p:sldId id="448" r:id="rId41"/>
    <p:sldId id="450" r:id="rId42"/>
    <p:sldId id="453" r:id="rId43"/>
    <p:sldId id="454" r:id="rId44"/>
    <p:sldId id="455" r:id="rId45"/>
    <p:sldId id="487" r:id="rId46"/>
    <p:sldId id="461" r:id="rId47"/>
    <p:sldId id="513" r:id="rId48"/>
    <p:sldId id="514" r:id="rId49"/>
    <p:sldId id="464" r:id="rId50"/>
    <p:sldId id="465" r:id="rId51"/>
    <p:sldId id="466" r:id="rId52"/>
    <p:sldId id="467" r:id="rId53"/>
    <p:sldId id="468" r:id="rId54"/>
    <p:sldId id="469" r:id="rId55"/>
    <p:sldId id="508" r:id="rId56"/>
    <p:sldId id="475" r:id="rId57"/>
    <p:sldId id="477" r:id="rId58"/>
    <p:sldId id="478" r:id="rId59"/>
    <p:sldId id="515" r:id="rId60"/>
    <p:sldId id="509" r:id="rId61"/>
    <p:sldId id="484" r:id="rId62"/>
    <p:sldId id="524" r:id="rId63"/>
    <p:sldId id="486" r:id="rId64"/>
    <p:sldId id="512" r:id="rId65"/>
  </p:sldIdLst>
  <p:sldSz cx="9144000" cy="6858000" type="screen4x3"/>
  <p:notesSz cx="7315200" cy="9601200"/>
  <p:defaultTextStyle>
    <a:defPPr>
      <a:defRPr lang="en-US"/>
    </a:defPPr>
    <a:lvl1pPr algn="ctr" rtl="0" eaLnBrk="0" fontAlgn="base" hangingPunct="0">
      <a:spcBef>
        <a:spcPct val="50000"/>
      </a:spcBef>
      <a:spcAft>
        <a:spcPct val="0"/>
      </a:spcAft>
      <a:defRPr kern="1200">
        <a:solidFill>
          <a:schemeClr val="tx1"/>
        </a:solidFill>
        <a:latin typeface="Times New Roman" pitchFamily="18" charset="0"/>
        <a:ea typeface="+mn-ea"/>
        <a:cs typeface="+mn-cs"/>
      </a:defRPr>
    </a:lvl1pPr>
    <a:lvl2pPr marL="457200" algn="ctr" rtl="0" eaLnBrk="0" fontAlgn="base" hangingPunct="0">
      <a:spcBef>
        <a:spcPct val="50000"/>
      </a:spcBef>
      <a:spcAft>
        <a:spcPct val="0"/>
      </a:spcAft>
      <a:defRPr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008000"/>
    <a:srgbClr val="FF3300"/>
    <a:srgbClr val="4D4D4D"/>
    <a:srgbClr val="D60093"/>
    <a:srgbClr val="0000FF"/>
    <a:srgbClr val="FF9900"/>
    <a:srgbClr val="996633"/>
    <a:srgbClr val="5F5F5F"/>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62" autoAdjust="0"/>
    <p:restoredTop sz="94688" autoAdjust="0"/>
  </p:normalViewPr>
  <p:slideViewPr>
    <p:cSldViewPr showGuides="1">
      <p:cViewPr varScale="1">
        <p:scale>
          <a:sx n="61" d="100"/>
          <a:sy n="61" d="100"/>
        </p:scale>
        <p:origin x="-1104" y="-96"/>
      </p:cViewPr>
      <p:guideLst>
        <p:guide orient="horz" pos="2160"/>
        <p:guide pos="451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image" Target="../media/image73.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87.wmf"/><Relationship Id="rId1" Type="http://schemas.openxmlformats.org/officeDocument/2006/relationships/image" Target="../media/image8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5" name="Rectangle 3"/>
          <p:cNvSpPr>
            <a:spLocks noGrp="1" noChangeArrowheads="1"/>
          </p:cNvSpPr>
          <p:nvPr>
            <p:ph type="dt" sz="quarter" idx="1"/>
          </p:nvPr>
        </p:nvSpPr>
        <p:spPr bwMode="auto">
          <a:xfrm>
            <a:off x="4143375"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23556" name="Rectangle 4"/>
          <p:cNvSpPr>
            <a:spLocks noGrp="1" noChangeArrowheads="1"/>
          </p:cNvSpPr>
          <p:nvPr>
            <p:ph type="ftr" sz="quarter" idx="2"/>
          </p:nvPr>
        </p:nvSpPr>
        <p:spPr bwMode="auto">
          <a:xfrm>
            <a:off x="0"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7" name="Rectangle 5"/>
          <p:cNvSpPr>
            <a:spLocks noGrp="1" noChangeArrowheads="1"/>
          </p:cNvSpPr>
          <p:nvPr>
            <p:ph type="sldNum" sz="quarter" idx="3"/>
          </p:nvPr>
        </p:nvSpPr>
        <p:spPr bwMode="auto">
          <a:xfrm>
            <a:off x="4143375"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BA88E2CA-B2ED-4CC2-9C26-21252F963072}" type="slidenum">
              <a:rPr lang="en-US"/>
              <a:pPr>
                <a:defRPr/>
              </a:pPr>
              <a:t>‹Nr.›</a:t>
            </a:fld>
            <a:endParaRPr lang="en-US"/>
          </a:p>
        </p:txBody>
      </p:sp>
    </p:spTree>
    <p:extLst>
      <p:ext uri="{BB962C8B-B14F-4D97-AF65-F5344CB8AC3E}">
        <p14:creationId xmlns:p14="http://schemas.microsoft.com/office/powerpoint/2010/main" val="20472678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1" name="Rectangle 3"/>
          <p:cNvSpPr>
            <a:spLocks noGrp="1" noChangeArrowheads="1"/>
          </p:cNvSpPr>
          <p:nvPr>
            <p:ph type="dt" idx="1"/>
          </p:nvPr>
        </p:nvSpPr>
        <p:spPr bwMode="auto">
          <a:xfrm>
            <a:off x="4143375" y="0"/>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257300" y="720725"/>
            <a:ext cx="4802188" cy="3602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p>
            <a:pPr lvl="0"/>
            <a:r>
              <a:rPr lang="en-US" noProof="0" smtClean="0"/>
              <a:t>Mastertextformat bearbeiten</a:t>
            </a:r>
          </a:p>
          <a:p>
            <a:pPr lvl="1"/>
            <a:r>
              <a:rPr lang="en-US" noProof="0" smtClean="0"/>
              <a:t>Zweite Ebene</a:t>
            </a:r>
          </a:p>
          <a:p>
            <a:pPr lvl="2"/>
            <a:r>
              <a:rPr lang="en-US" noProof="0" smtClean="0"/>
              <a:t>Dritte Ebene</a:t>
            </a:r>
          </a:p>
          <a:p>
            <a:pPr lvl="3"/>
            <a:r>
              <a:rPr lang="en-US" noProof="0" smtClean="0"/>
              <a:t>Vierte Ebene</a:t>
            </a:r>
          </a:p>
          <a:p>
            <a:pPr lvl="4"/>
            <a:r>
              <a:rPr lang="en-US" noProof="0" smtClean="0"/>
              <a:t>Fünfte Ebene</a:t>
            </a:r>
          </a:p>
        </p:txBody>
      </p:sp>
      <p:sp>
        <p:nvSpPr>
          <p:cNvPr id="22534" name="Rectangle 6"/>
          <p:cNvSpPr>
            <a:spLocks noGrp="1" noChangeArrowheads="1"/>
          </p:cNvSpPr>
          <p:nvPr>
            <p:ph type="ftr" sz="quarter" idx="4"/>
          </p:nvPr>
        </p:nvSpPr>
        <p:spPr bwMode="auto">
          <a:xfrm>
            <a:off x="0"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4143375" y="9121775"/>
            <a:ext cx="3171825"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FBFB1085-F288-4CAE-894D-3D91B8AC4F79}" type="slidenum">
              <a:rPr lang="en-US"/>
              <a:pPr>
                <a:defRPr/>
              </a:pPr>
              <a:t>‹Nr.›</a:t>
            </a:fld>
            <a:endParaRPr lang="en-US"/>
          </a:p>
        </p:txBody>
      </p:sp>
    </p:spTree>
    <p:extLst>
      <p:ext uri="{BB962C8B-B14F-4D97-AF65-F5344CB8AC3E}">
        <p14:creationId xmlns:p14="http://schemas.microsoft.com/office/powerpoint/2010/main" val="20536188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C4314C-E24A-47B6-BE7E-A76A4449B4E6}" type="slidenum">
              <a:rPr lang="en-US" smtClean="0">
                <a:latin typeface="Arial" charset="0"/>
              </a:rPr>
              <a:pPr/>
              <a:t>2</a:t>
            </a:fld>
            <a:endParaRPr lang="en-US" smtClean="0">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C55F7F6-F787-4704-B0D8-0D4388074C95}" type="slidenum">
              <a:rPr lang="en-US" altLang="de-DE" smtClean="0">
                <a:latin typeface="Arial" charset="0"/>
              </a:rPr>
              <a:pPr/>
              <a:t>12</a:t>
            </a:fld>
            <a:endParaRPr lang="en-US" altLang="de-DE"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DB3946A-DCF8-42FF-B3BF-6BAB6D0A68E6}" type="slidenum">
              <a:rPr lang="en-US" altLang="de-DE" smtClean="0">
                <a:latin typeface="Arial" charset="0"/>
              </a:rPr>
              <a:pPr/>
              <a:t>13</a:t>
            </a:fld>
            <a:endParaRPr lang="en-US" altLang="de-DE" smtClean="0">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DF4D08B-4DD9-482A-A8BA-037E2F4B7D17}" type="slidenum">
              <a:rPr lang="en-US" altLang="de-DE" smtClean="0">
                <a:latin typeface="Arial" charset="0"/>
              </a:rPr>
              <a:pPr/>
              <a:t>14</a:t>
            </a:fld>
            <a:endParaRPr lang="en-US" altLang="de-DE"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AEEA69D-C5CF-4498-9D02-C9D76A46DCC2}" type="slidenum">
              <a:rPr lang="en-US" altLang="de-DE" smtClean="0">
                <a:latin typeface="Arial" charset="0"/>
              </a:rPr>
              <a:pPr/>
              <a:t>15</a:t>
            </a:fld>
            <a:endParaRPr lang="en-US" altLang="de-DE"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BPM : Prinziple and Realization</a:t>
            </a:r>
          </a:p>
        </p:txBody>
      </p:sp>
      <p:sp>
        <p:nvSpPr>
          <p:cNvPr id="5" name="Rectangle 6"/>
          <p:cNvSpPr>
            <a:spLocks noGrp="1" noChangeArrowheads="1"/>
          </p:cNvSpPr>
          <p:nvPr>
            <p:ph type="ftr" sz="quarter" idx="4"/>
          </p:nvPr>
        </p:nvSpPr>
        <p:spPr>
          <a:ln/>
        </p:spPr>
        <p:txBody>
          <a:bodyPr/>
          <a:lstStyle/>
          <a:p>
            <a:r>
              <a:rPr lang="en-US"/>
              <a:t>Shoebox</a:t>
            </a:r>
          </a:p>
        </p:txBody>
      </p:sp>
      <p:sp>
        <p:nvSpPr>
          <p:cNvPr id="6" name="Rectangle 7"/>
          <p:cNvSpPr>
            <a:spLocks noGrp="1" noChangeArrowheads="1"/>
          </p:cNvSpPr>
          <p:nvPr>
            <p:ph type="sldNum" sz="quarter" idx="5"/>
          </p:nvPr>
        </p:nvSpPr>
        <p:spPr>
          <a:ln/>
        </p:spPr>
        <p:txBody>
          <a:bodyPr/>
          <a:lstStyle/>
          <a:p>
            <a:fld id="{0E22B9C5-BAD2-44D9-A07C-3D0CA9600C32}" type="slidenum">
              <a:rPr lang="en-US"/>
              <a:pPr/>
              <a:t>16</a:t>
            </a:fld>
            <a:endParaRPr lang="en-US"/>
          </a:p>
        </p:txBody>
      </p:sp>
      <p:sp>
        <p:nvSpPr>
          <p:cNvPr id="587778" name="Rectangle 2"/>
          <p:cNvSpPr>
            <a:spLocks noGrp="1" noRot="1" noChangeAspect="1" noChangeArrowheads="1" noTextEdit="1"/>
          </p:cNvSpPr>
          <p:nvPr>
            <p:ph type="sldImg"/>
          </p:nvPr>
        </p:nvSpPr>
        <p:spPr>
          <a:ln/>
        </p:spPr>
      </p:sp>
      <p:sp>
        <p:nvSpPr>
          <p:cNvPr id="587779" name="Rectangle 3"/>
          <p:cNvSpPr>
            <a:spLocks noGrp="1" noChangeArrowheads="1"/>
          </p:cNvSpPr>
          <p:nvPr>
            <p:ph type="body" idx="1"/>
          </p:nvPr>
        </p:nvSpPr>
        <p:spPr/>
        <p:txBody>
          <a:bodyPr/>
          <a:lstStyle/>
          <a:p>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FF91F91-2D54-484C-A3CD-ED03498CC164}" type="slidenum">
              <a:rPr lang="en-US" altLang="de-DE" smtClean="0">
                <a:latin typeface="Arial" charset="0"/>
              </a:rPr>
              <a:pPr/>
              <a:t>17</a:t>
            </a:fld>
            <a:endParaRPr lang="en-US" altLang="de-DE"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1185">
              <a:defRPr>
                <a:solidFill>
                  <a:schemeClr val="tx1"/>
                </a:solidFill>
                <a:latin typeface="Times New Roman" pitchFamily="18" charset="0"/>
              </a:defRPr>
            </a:lvl1pPr>
            <a:lvl2pPr marL="744584" indent="-286379" defTabSz="921185">
              <a:defRPr>
                <a:solidFill>
                  <a:schemeClr val="tx1"/>
                </a:solidFill>
                <a:latin typeface="Times New Roman" pitchFamily="18" charset="0"/>
              </a:defRPr>
            </a:lvl2pPr>
            <a:lvl3pPr marL="1145515" indent="-229103" defTabSz="921185">
              <a:defRPr>
                <a:solidFill>
                  <a:schemeClr val="tx1"/>
                </a:solidFill>
                <a:latin typeface="Times New Roman" pitchFamily="18" charset="0"/>
              </a:defRPr>
            </a:lvl3pPr>
            <a:lvl4pPr marL="1603720" indent="-229103" defTabSz="921185">
              <a:defRPr>
                <a:solidFill>
                  <a:schemeClr val="tx1"/>
                </a:solidFill>
                <a:latin typeface="Times New Roman" pitchFamily="18" charset="0"/>
              </a:defRPr>
            </a:lvl4pPr>
            <a:lvl5pPr marL="2061926" indent="-229103" defTabSz="921185">
              <a:defRPr>
                <a:solidFill>
                  <a:schemeClr val="tx1"/>
                </a:solidFill>
                <a:latin typeface="Times New Roman" pitchFamily="18" charset="0"/>
              </a:defRPr>
            </a:lvl5pPr>
            <a:lvl6pPr marL="2520132" indent="-229103" algn="ctr" defTabSz="921185" eaLnBrk="0" fontAlgn="base" hangingPunct="0">
              <a:spcBef>
                <a:spcPct val="50000"/>
              </a:spcBef>
              <a:spcAft>
                <a:spcPct val="0"/>
              </a:spcAft>
              <a:defRPr>
                <a:solidFill>
                  <a:schemeClr val="tx1"/>
                </a:solidFill>
                <a:latin typeface="Times New Roman" pitchFamily="18" charset="0"/>
              </a:defRPr>
            </a:lvl6pPr>
            <a:lvl7pPr marL="2978338" indent="-229103" algn="ctr" defTabSz="921185" eaLnBrk="0" fontAlgn="base" hangingPunct="0">
              <a:spcBef>
                <a:spcPct val="50000"/>
              </a:spcBef>
              <a:spcAft>
                <a:spcPct val="0"/>
              </a:spcAft>
              <a:defRPr>
                <a:solidFill>
                  <a:schemeClr val="tx1"/>
                </a:solidFill>
                <a:latin typeface="Times New Roman" pitchFamily="18" charset="0"/>
              </a:defRPr>
            </a:lvl7pPr>
            <a:lvl8pPr marL="3436544" indent="-229103" algn="ctr" defTabSz="921185" eaLnBrk="0" fontAlgn="base" hangingPunct="0">
              <a:spcBef>
                <a:spcPct val="50000"/>
              </a:spcBef>
              <a:spcAft>
                <a:spcPct val="0"/>
              </a:spcAft>
              <a:defRPr>
                <a:solidFill>
                  <a:schemeClr val="tx1"/>
                </a:solidFill>
                <a:latin typeface="Times New Roman" pitchFamily="18" charset="0"/>
              </a:defRPr>
            </a:lvl8pPr>
            <a:lvl9pPr marL="3894750" indent="-229103" algn="ctr" defTabSz="921185" eaLnBrk="0" fontAlgn="base" hangingPunct="0">
              <a:spcBef>
                <a:spcPct val="50000"/>
              </a:spcBef>
              <a:spcAft>
                <a:spcPct val="0"/>
              </a:spcAft>
              <a:defRPr>
                <a:solidFill>
                  <a:schemeClr val="tx1"/>
                </a:solidFill>
                <a:latin typeface="Times New Roman" pitchFamily="18" charset="0"/>
              </a:defRPr>
            </a:lvl9pPr>
          </a:lstStyle>
          <a:p>
            <a:fld id="{1B033452-0EFB-4518-AD87-D6AED805874B}" type="slidenum">
              <a:rPr lang="en-US" smtClean="0">
                <a:latin typeface="Arial" charset="0"/>
              </a:rPr>
              <a:pPr/>
              <a:t>18</a:t>
            </a:fld>
            <a:endParaRPr lang="en-US" smtClean="0">
              <a:latin typeface="Arial"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78E1C99-7B4F-429E-BC16-70EB4918E5B1}" type="slidenum">
              <a:rPr lang="en-US" altLang="de-DE" smtClean="0">
                <a:latin typeface="Arial" charset="0"/>
              </a:rPr>
              <a:pPr/>
              <a:t>19</a:t>
            </a:fld>
            <a:endParaRPr lang="en-US" altLang="de-DE" smtClean="0">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53E23730-50D4-4BF9-A805-DDEA68CF51D8}" type="slidenum">
              <a:rPr lang="en-US" altLang="de-DE" smtClean="0">
                <a:latin typeface="Arial" charset="0"/>
              </a:rPr>
              <a:pPr/>
              <a:t>20</a:t>
            </a:fld>
            <a:endParaRPr lang="en-US" altLang="de-DE"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F90504-9454-4CFB-A363-683BBC614B06}" type="slidenum">
              <a:rPr lang="en-US" altLang="de-DE" smtClean="0">
                <a:latin typeface="Arial" charset="0"/>
              </a:rPr>
              <a:pPr/>
              <a:t>21</a:t>
            </a:fld>
            <a:endParaRPr lang="en-US" altLang="de-DE" smtClean="0">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688731A-EC0A-492B-BA01-CBD90A1F1C46}" type="slidenum">
              <a:rPr lang="en-US" smtClean="0">
                <a:latin typeface="Arial" charset="0"/>
              </a:rPr>
              <a:pPr/>
              <a:t>3</a:t>
            </a:fld>
            <a:endParaRPr lang="en-US" smtClean="0">
              <a:latin typeface="Arial"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EEA161D-C290-4DB4-8BE8-E3245F1E4DF5}" type="slidenum">
              <a:rPr lang="en-US" altLang="de-DE" smtClean="0">
                <a:latin typeface="Arial" charset="0"/>
              </a:rPr>
              <a:pPr/>
              <a:t>22</a:t>
            </a:fld>
            <a:endParaRPr lang="en-US" altLang="de-DE" smtClean="0">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DCB4A4-479C-45FF-9D74-6F3785DF3FE8}" type="slidenum">
              <a:rPr lang="en-US" altLang="de-DE" smtClean="0">
                <a:latin typeface="Arial" charset="0"/>
              </a:rPr>
              <a:pPr/>
              <a:t>23</a:t>
            </a:fld>
            <a:endParaRPr lang="en-US" altLang="de-DE" smtClean="0">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60D20A98-8CCF-4420-A709-B83C83DCCE07}" type="slidenum">
              <a:rPr lang="en-US" altLang="de-DE" smtClean="0">
                <a:latin typeface="Arial" charset="0"/>
              </a:rPr>
              <a:pPr/>
              <a:t>24</a:t>
            </a:fld>
            <a:endParaRPr lang="en-US" altLang="de-DE" smtClean="0">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09DFF69-ABAB-4A98-A40F-AB0004F5D55E}" type="slidenum">
              <a:rPr lang="en-US" altLang="de-DE" smtClean="0">
                <a:latin typeface="Arial" charset="0"/>
              </a:rPr>
              <a:pPr/>
              <a:t>25</a:t>
            </a:fld>
            <a:endParaRPr lang="en-US" altLang="de-DE"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08F439D-E276-41E3-AEC1-AC45C42263A9}" type="slidenum">
              <a:rPr lang="en-US" altLang="de-DE" smtClean="0">
                <a:latin typeface="Arial" charset="0"/>
              </a:rPr>
              <a:pPr/>
              <a:t>26</a:t>
            </a:fld>
            <a:endParaRPr lang="en-US" altLang="de-DE" smtClean="0">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932DFCBB-E586-4966-9DEE-9A017F68CA5B}" type="slidenum">
              <a:rPr lang="en-US" altLang="de-DE" smtClean="0">
                <a:latin typeface="Arial" charset="0"/>
              </a:rPr>
              <a:pPr/>
              <a:t>27</a:t>
            </a:fld>
            <a:endParaRPr lang="en-US" altLang="de-DE" smtClean="0">
              <a:latin typeface="Arial" charset="0"/>
            </a:endParaRPr>
          </a:p>
        </p:txBody>
      </p:sp>
      <p:sp>
        <p:nvSpPr>
          <p:cNvPr id="74755" name="Rectangle 2"/>
          <p:cNvSpPr>
            <a:spLocks noGrp="1" noRot="1" noChangeAspect="1" noChangeArrowheads="1" noTextEdit="1"/>
          </p:cNvSpPr>
          <p:nvPr>
            <p:ph type="sldImg"/>
          </p:nvPr>
        </p:nvSpPr>
        <p:spPr>
          <a:xfrm>
            <a:off x="1257300" y="720725"/>
            <a:ext cx="4800600" cy="3600450"/>
          </a:xfrm>
          <a:ln/>
        </p:spPr>
      </p:sp>
      <p:sp>
        <p:nvSpPr>
          <p:cNvPr id="74756" name="Rectangle 3"/>
          <p:cNvSpPr>
            <a:spLocks noGrp="1" noChangeArrowheads="1"/>
          </p:cNvSpPr>
          <p:nvPr>
            <p:ph type="body" idx="1"/>
          </p:nvPr>
        </p:nvSpPr>
        <p:spPr>
          <a:xfrm>
            <a:off x="731838" y="4560888"/>
            <a:ext cx="5851525" cy="4319587"/>
          </a:xfrm>
          <a:noFill/>
        </p:spPr>
        <p:txBody>
          <a:bodyPr/>
          <a:lstStyle/>
          <a:p>
            <a:pPr eaLnBrk="1" hangingPunct="1"/>
            <a:endParaRPr lang="de-DE" altLang="de-DE"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6C3B18B-5B51-4AA7-93AB-471E20F0C1C5}" type="slidenum">
              <a:rPr lang="en-US" altLang="de-DE" smtClean="0">
                <a:latin typeface="Arial" charset="0"/>
              </a:rPr>
              <a:pPr/>
              <a:t>28</a:t>
            </a:fld>
            <a:endParaRPr lang="en-US" altLang="de-DE" smtClean="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22F2B71-8EE7-4E5D-AA51-E1673D914C6D}" type="slidenum">
              <a:rPr lang="en-US" altLang="de-DE" smtClean="0">
                <a:latin typeface="Arial" charset="0"/>
              </a:rPr>
              <a:pPr/>
              <a:t>29</a:t>
            </a:fld>
            <a:endParaRPr lang="en-US" altLang="de-DE" smtClean="0">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D66232-37F7-4856-B563-55713102AF89}" type="slidenum">
              <a:rPr lang="en-US" altLang="de-DE" smtClean="0">
                <a:latin typeface="Arial" charset="0"/>
              </a:rPr>
              <a:pPr/>
              <a:t>30</a:t>
            </a:fld>
            <a:endParaRPr lang="en-US" altLang="de-DE"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D7E64D2-A870-40A0-89BE-FCE3333B7AA8}" type="slidenum">
              <a:rPr lang="en-US" altLang="de-DE" smtClean="0">
                <a:latin typeface="Arial" charset="0"/>
              </a:rPr>
              <a:pPr/>
              <a:t>31</a:t>
            </a:fld>
            <a:endParaRPr lang="en-US" altLang="de-DE" smtClean="0">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7C4DB75-54F2-47DB-9727-41153E035F3A}" type="slidenum">
              <a:rPr lang="en-US" altLang="de-DE" smtClean="0">
                <a:latin typeface="Arial" charset="0"/>
              </a:rPr>
              <a:pPr/>
              <a:t>4</a:t>
            </a:fld>
            <a:endParaRPr lang="en-US" altLang="de-DE" smtClean="0">
              <a:latin typeface="Arial"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486A837C-3DA4-4BDB-8F5A-32FF9CB7F947}" type="slidenum">
              <a:rPr lang="en-US" altLang="de-DE" smtClean="0">
                <a:latin typeface="Arial" charset="0"/>
              </a:rPr>
              <a:pPr/>
              <a:t>32</a:t>
            </a:fld>
            <a:endParaRPr lang="en-US" altLang="de-DE" smtClean="0">
              <a:latin typeface="Arial" charset="0"/>
            </a:endParaRPr>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28209DD0-8816-4A79-950D-FEB70A84ADD4}" type="slidenum">
              <a:rPr lang="en-US" altLang="de-DE" smtClean="0">
                <a:latin typeface="Arial" charset="0"/>
              </a:rPr>
              <a:pPr/>
              <a:t>33</a:t>
            </a:fld>
            <a:endParaRPr lang="en-US" altLang="de-DE"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de-DE" altLang="de-DE"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Beam with several particles with randomly distributed phases and amplitude will give only very small fluctuations due to finite number of particles (</a:t>
            </a:r>
            <a:r>
              <a:rPr lang="en-US" dirty="0" err="1" smtClean="0"/>
              <a:t>schottky</a:t>
            </a:r>
            <a:r>
              <a:rPr lang="en-US" dirty="0" smtClean="0"/>
              <a:t> fluctuations) proportional to </a:t>
            </a:r>
            <a:r>
              <a:rPr lang="en-US" dirty="0" err="1" smtClean="0"/>
              <a:t>sqrt</a:t>
            </a:r>
            <a:r>
              <a:rPr lang="en-US" dirty="0" smtClean="0"/>
              <a:t>(N)</a:t>
            </a:r>
          </a:p>
          <a:p>
            <a:endParaRPr lang="en-US" dirty="0"/>
          </a:p>
          <a:p>
            <a:r>
              <a:rPr lang="en-US" dirty="0" smtClean="0"/>
              <a:t>Beam excitation aligns the particle phases, and allows to measure center-of-mass before the beam </a:t>
            </a:r>
            <a:r>
              <a:rPr lang="en-US" dirty="0" err="1" smtClean="0"/>
              <a:t>decohores</a:t>
            </a:r>
            <a:r>
              <a:rPr lang="en-US" dirty="0" smtClean="0"/>
              <a:t> due to finite spread in frequency. Thus regular excitation needed. Types of excitation were studied as part of this work, Kick excitation (a wide band, or single time impulse excitation), requires high power, and significantly dilutes the phase space.</a:t>
            </a:r>
          </a:p>
          <a:p>
            <a:r>
              <a:rPr lang="en-US" dirty="0" smtClean="0"/>
              <a:t>Chirp excitation, slow method, difficult to use in day to day operations, BTF excitation, to study the amplitude and phase response of the beam.</a:t>
            </a:r>
          </a:p>
          <a:p>
            <a:r>
              <a:rPr lang="en-US" dirty="0" smtClean="0"/>
              <a:t>A compromise of the both the above methods, band limited (or pseudo random noise) for regular excitation without significant blow-up, usable along the ramp.</a:t>
            </a:r>
          </a:p>
          <a:p>
            <a:endParaRPr lang="en-US" dirty="0"/>
          </a:p>
          <a:p>
            <a:endParaRPr lang="en-US" dirty="0"/>
          </a:p>
        </p:txBody>
      </p:sp>
      <p:sp>
        <p:nvSpPr>
          <p:cNvPr id="4" name="Date Placeholder 3"/>
          <p:cNvSpPr>
            <a:spLocks noGrp="1"/>
          </p:cNvSpPr>
          <p:nvPr>
            <p:ph type="dt" idx="10"/>
          </p:nvPr>
        </p:nvSpPr>
        <p:spPr/>
        <p:txBody>
          <a:bodyPr/>
          <a:lstStyle/>
          <a:p>
            <a:pPr>
              <a:defRPr/>
            </a:pPr>
            <a:fld id="{8AE261D1-3170-4B8B-94E6-A342C9505736}" type="datetime4">
              <a:rPr lang="de-DE" smtClean="0"/>
              <a:pPr>
                <a:defRPr/>
              </a:pPr>
              <a:t>20. April 2017</a:t>
            </a:fld>
            <a:endParaRPr lang="de-DE"/>
          </a:p>
        </p:txBody>
      </p:sp>
      <p:sp>
        <p:nvSpPr>
          <p:cNvPr id="5" name="Footer Placeholder 4"/>
          <p:cNvSpPr>
            <a:spLocks noGrp="1"/>
          </p:cNvSpPr>
          <p:nvPr>
            <p:ph type="ftr" sz="quarter" idx="11"/>
          </p:nvPr>
        </p:nvSpPr>
        <p:spPr/>
        <p:txBody>
          <a:bodyPr/>
          <a:lstStyle/>
          <a:p>
            <a:pPr>
              <a:defRPr/>
            </a:pPr>
            <a:r>
              <a:rPr lang="de-DE" smtClean="0"/>
              <a:t>|  Fachbereich 18  |  Institut Theorie Elektromagnetischer Felder  |  Prof. Dr.-Ing. Thomas Weiland</a:t>
            </a:r>
            <a:endParaRPr lang="de-DE"/>
          </a:p>
        </p:txBody>
      </p:sp>
      <p:sp>
        <p:nvSpPr>
          <p:cNvPr id="6" name="Slide Number Placeholder 5"/>
          <p:cNvSpPr>
            <a:spLocks noGrp="1"/>
          </p:cNvSpPr>
          <p:nvPr>
            <p:ph type="sldNum" sz="quarter" idx="12"/>
          </p:nvPr>
        </p:nvSpPr>
        <p:spPr/>
        <p:txBody>
          <a:bodyPr/>
          <a:lstStyle/>
          <a:p>
            <a:pPr>
              <a:defRPr/>
            </a:pPr>
            <a:r>
              <a:rPr lang="de-DE" smtClean="0"/>
              <a:t>|  </a:t>
            </a:r>
            <a:fld id="{8C895085-1A0D-4EB3-872A-BF2FFFEB45E5}" type="slidenum">
              <a:rPr lang="de-DE" smtClean="0"/>
              <a:pPr>
                <a:defRPr/>
              </a:pPr>
              <a:t>34</a:t>
            </a:fld>
            <a:endParaRPr lang="de-DE"/>
          </a:p>
        </p:txBody>
      </p:sp>
    </p:spTree>
    <p:extLst>
      <p:ext uri="{BB962C8B-B14F-4D97-AF65-F5344CB8AC3E}">
        <p14:creationId xmlns:p14="http://schemas.microsoft.com/office/powerpoint/2010/main" val="41325415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4F31441-7725-476C-AE7F-DD83DDBD25BB}" type="slidenum">
              <a:rPr lang="en-US" altLang="de-DE" smtClean="0">
                <a:latin typeface="Arial" charset="0"/>
              </a:rPr>
              <a:pPr/>
              <a:t>36</a:t>
            </a:fld>
            <a:endParaRPr lang="en-US" altLang="de-DE" smtClean="0">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F06E7E1-DB25-4413-AB79-86AC2F2E1F2D}" type="slidenum">
              <a:rPr lang="en-US" altLang="de-DE" smtClean="0">
                <a:latin typeface="Arial" charset="0"/>
              </a:rPr>
              <a:pPr/>
              <a:t>37</a:t>
            </a:fld>
            <a:endParaRPr lang="en-US" altLang="de-DE"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de-DE" altLang="de-DE"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03EE848-9142-4521-A7DE-A48B073083E1}" type="slidenum">
              <a:rPr lang="en-US" smtClean="0">
                <a:latin typeface="Arial" charset="0"/>
              </a:rPr>
              <a:pPr/>
              <a:t>39</a:t>
            </a:fld>
            <a:endParaRPr lang="en-US" smtClean="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endParaRPr lang="de-DE"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47E1358-9ADF-4529-841A-51061E53BD40}" type="slidenum">
              <a:rPr lang="en-US" altLang="de-DE" smtClean="0">
                <a:latin typeface="Arial" charset="0"/>
              </a:rPr>
              <a:pPr/>
              <a:t>40</a:t>
            </a:fld>
            <a:endParaRPr lang="en-US" altLang="de-DE"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EC478D7-883C-489D-B236-BAD57AEE1D75}" type="slidenum">
              <a:rPr lang="en-US" altLang="de-DE" smtClean="0">
                <a:latin typeface="Arial" charset="0"/>
              </a:rPr>
              <a:pPr/>
              <a:t>41</a:t>
            </a:fld>
            <a:endParaRPr lang="en-US" altLang="de-DE" smtClean="0">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AC8B9C0-812D-4F62-9591-F50E2CDB1C20}" type="slidenum">
              <a:rPr lang="en-US" altLang="de-DE" smtClean="0">
                <a:latin typeface="Arial" charset="0"/>
              </a:rPr>
              <a:pPr/>
              <a:t>42</a:t>
            </a:fld>
            <a:endParaRPr lang="en-US" altLang="de-DE"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5DD6C58-C6AF-4D86-AEC3-5A3F5761A45D}" type="slidenum">
              <a:rPr lang="en-US" altLang="de-DE" smtClean="0">
                <a:latin typeface="Arial" charset="0"/>
              </a:rPr>
              <a:pPr/>
              <a:t>43</a:t>
            </a:fld>
            <a:endParaRPr lang="en-US" altLang="de-DE" smtClean="0">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FFB96A0-2DE1-4377-AAA4-D1E5882FCBC0}" type="slidenum">
              <a:rPr lang="en-US" altLang="de-DE" smtClean="0">
                <a:latin typeface="Arial" charset="0"/>
              </a:rPr>
              <a:pPr/>
              <a:t>5</a:t>
            </a:fld>
            <a:endParaRPr lang="en-US" altLang="de-DE" smtClean="0">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AD24250-922B-458C-AF63-73DE469DC435}" type="slidenum">
              <a:rPr lang="en-US" altLang="de-DE" smtClean="0">
                <a:latin typeface="Arial" charset="0"/>
              </a:rPr>
              <a:pPr/>
              <a:t>44</a:t>
            </a:fld>
            <a:endParaRPr lang="en-US" altLang="de-DE"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F6EC5D4B-8B74-4FDB-B60F-61ED5583DE4B}" type="slidenum">
              <a:rPr lang="en-US" altLang="de-DE" smtClean="0">
                <a:latin typeface="Arial" charset="0"/>
              </a:rPr>
              <a:pPr/>
              <a:t>45</a:t>
            </a:fld>
            <a:endParaRPr lang="en-US" altLang="de-DE" smtClean="0">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CBC4314C-E24A-47B6-BE7E-A76A4449B4E6}" type="slidenum">
              <a:rPr lang="en-US" smtClean="0">
                <a:latin typeface="Arial" charset="0"/>
              </a:rPr>
              <a:pPr/>
              <a:t>46</a:t>
            </a:fld>
            <a:endParaRPr lang="en-US" smtClean="0">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DE6BE3-654C-428B-BC9E-88C9BEB1C590}" type="slidenum">
              <a:rPr lang="en-US" altLang="pl-PL"/>
              <a:pPr/>
              <a:t>49</a:t>
            </a:fld>
            <a:endParaRPr lang="en-US" altLang="pl-PL"/>
          </a:p>
        </p:txBody>
      </p:sp>
      <p:sp>
        <p:nvSpPr>
          <p:cNvPr id="1177602" name="Rectangle 2"/>
          <p:cNvSpPr>
            <a:spLocks noGrp="1" noRot="1" noChangeAspect="1" noChangeArrowheads="1" noTextEdit="1"/>
          </p:cNvSpPr>
          <p:nvPr>
            <p:ph type="sldImg"/>
          </p:nvPr>
        </p:nvSpPr>
        <p:spPr>
          <a:ln/>
        </p:spPr>
      </p:sp>
      <p:sp>
        <p:nvSpPr>
          <p:cNvPr id="1177603" name="Rectangle 3"/>
          <p:cNvSpPr>
            <a:spLocks noGrp="1" noChangeArrowheads="1"/>
          </p:cNvSpPr>
          <p:nvPr>
            <p:ph type="body" idx="1"/>
          </p:nvPr>
        </p:nvSpPr>
        <p:spPr/>
        <p:txBody>
          <a:bodyPr/>
          <a:lstStyle/>
          <a:p>
            <a:endParaRPr lang="pl-PL" altLang="pl-PL"/>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7CDD70-2535-4A4D-B9B7-FACCA5DEFDB9}" type="slidenum">
              <a:rPr lang="en-US" altLang="pl-PL"/>
              <a:pPr/>
              <a:t>50</a:t>
            </a:fld>
            <a:endParaRPr lang="en-US" altLang="pl-PL"/>
          </a:p>
        </p:txBody>
      </p:sp>
      <p:sp>
        <p:nvSpPr>
          <p:cNvPr id="1187842" name="Rectangle 2"/>
          <p:cNvSpPr>
            <a:spLocks noGrp="1" noRot="1" noChangeAspect="1" noChangeArrowheads="1" noTextEdit="1"/>
          </p:cNvSpPr>
          <p:nvPr>
            <p:ph type="sldImg"/>
          </p:nvPr>
        </p:nvSpPr>
        <p:spPr>
          <a:ln/>
        </p:spPr>
      </p:sp>
      <p:sp>
        <p:nvSpPr>
          <p:cNvPr id="1187843" name="Rectangle 3"/>
          <p:cNvSpPr>
            <a:spLocks noGrp="1" noChangeArrowheads="1"/>
          </p:cNvSpPr>
          <p:nvPr>
            <p:ph type="body" idx="1"/>
          </p:nvPr>
        </p:nvSpPr>
        <p:spPr/>
        <p:txBody>
          <a:bodyPr/>
          <a:lstStyle/>
          <a:p>
            <a:endParaRPr lang="pl-PL" altLang="pl-PL"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6BA0E39-4BED-4DE9-B108-41E4202A425C}" type="slidenum">
              <a:rPr lang="en-US" altLang="de-DE" smtClean="0">
                <a:latin typeface="Arial" charset="0"/>
              </a:rPr>
              <a:pPr/>
              <a:t>54</a:t>
            </a:fld>
            <a:endParaRPr lang="en-US" altLang="de-DE" smtClean="0">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5A40B9D2-8F52-4D7A-A53B-B1B862F42D25}" type="slidenum">
              <a:rPr lang="en-US" altLang="de-DE" smtClean="0">
                <a:latin typeface="Arial" charset="0"/>
              </a:rPr>
              <a:pPr/>
              <a:t>56</a:t>
            </a:fld>
            <a:endParaRPr lang="en-US" altLang="de-DE"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069314F-1434-4366-AE23-CD1CAD6C2428}" type="slidenum">
              <a:rPr lang="en-US" altLang="de-DE" smtClean="0">
                <a:latin typeface="Arial" charset="0"/>
              </a:rPr>
              <a:pPr/>
              <a:t>57</a:t>
            </a:fld>
            <a:endParaRPr lang="en-US" altLang="de-DE"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00B9808-3709-4A2E-A371-F4BE65763115}" type="slidenum">
              <a:rPr lang="en-US" altLang="de-DE" smtClean="0">
                <a:latin typeface="Arial" charset="0"/>
              </a:rPr>
              <a:pPr/>
              <a:t>58</a:t>
            </a:fld>
            <a:endParaRPr lang="en-US" altLang="de-DE" smtClean="0">
              <a:latin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700B9808-3709-4A2E-A371-F4BE65763115}" type="slidenum">
              <a:rPr lang="en-US" altLang="de-DE" smtClean="0">
                <a:latin typeface="Arial" charset="0"/>
              </a:rPr>
              <a:pPr/>
              <a:t>59</a:t>
            </a:fld>
            <a:endParaRPr lang="en-US" altLang="de-DE" smtClean="0">
              <a:latin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BD43CDC-CC1A-4FF5-B52C-354156621B78}" type="slidenum">
              <a:rPr lang="en-US" altLang="de-DE" smtClean="0">
                <a:latin typeface="Arial" charset="0"/>
              </a:rPr>
              <a:pPr/>
              <a:t>7</a:t>
            </a:fld>
            <a:endParaRPr lang="en-US" altLang="de-DE" smtClean="0">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B19ADA5B-31B9-441A-8794-DB9714258F37}" type="slidenum">
              <a:rPr lang="en-US" altLang="de-DE" smtClean="0">
                <a:latin typeface="Arial" charset="0"/>
              </a:rPr>
              <a:pPr/>
              <a:t>60</a:t>
            </a:fld>
            <a:endParaRPr lang="en-US" altLang="de-DE" smtClean="0">
              <a:latin typeface="Arial"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D3CA5083-3165-40DB-84E6-711BB873A8AB}" type="slidenum">
              <a:rPr lang="en-US" altLang="de-DE" smtClean="0">
                <a:latin typeface="Arial" charset="0"/>
              </a:rPr>
              <a:pPr/>
              <a:t>63</a:t>
            </a:fld>
            <a:endParaRPr lang="en-US" altLang="de-DE" smtClean="0">
              <a:latin typeface="Arial"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EF0F7792-758F-49EF-AFFB-0BE456131873}" type="slidenum">
              <a:rPr lang="en-US" altLang="de-DE" smtClean="0">
                <a:latin typeface="Arial" charset="0"/>
              </a:rPr>
              <a:pPr/>
              <a:t>8</a:t>
            </a:fld>
            <a:endParaRPr lang="en-US" altLang="de-DE" smtClean="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892B5622-5E00-4940-9097-7F577BFE83AF}" type="slidenum">
              <a:rPr lang="en-US" altLang="de-DE" smtClean="0">
                <a:latin typeface="Arial" charset="0"/>
              </a:rPr>
              <a:pPr/>
              <a:t>9</a:t>
            </a:fld>
            <a:endParaRPr lang="en-US" altLang="de-DE" smtClean="0">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7F3887B-B1BE-43FE-A3C6-68583EC167B3}" type="slidenum">
              <a:rPr lang="en-US" altLang="de-DE" smtClean="0">
                <a:latin typeface="Arial" charset="0"/>
              </a:rPr>
              <a:pPr/>
              <a:t>10</a:t>
            </a:fld>
            <a:endParaRPr lang="en-US" altLang="de-DE" smtClean="0">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AB092173-3FC2-4F95-A751-293B788447B2}" type="slidenum">
              <a:rPr lang="en-US" altLang="de-DE" smtClean="0">
                <a:latin typeface="Arial" charset="0"/>
              </a:rPr>
              <a:pPr/>
              <a:t>11</a:t>
            </a:fld>
            <a:endParaRPr lang="en-US" altLang="de-DE" smtClean="0">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en-US"/>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en-US"/>
          </a:p>
        </p:txBody>
      </p:sp>
      <p:sp>
        <p:nvSpPr>
          <p:cNvPr id="4" name="Rectangle 25"/>
          <p:cNvSpPr>
            <a:spLocks noGrp="1" noChangeArrowheads="1"/>
          </p:cNvSpPr>
          <p:nvPr>
            <p:ph type="sldNum" sz="quarter" idx="10"/>
          </p:nvPr>
        </p:nvSpPr>
        <p:spPr>
          <a:ln/>
        </p:spPr>
        <p:txBody>
          <a:bodyPr/>
          <a:lstStyle>
            <a:lvl1pPr>
              <a:defRPr/>
            </a:lvl1pPr>
          </a:lstStyle>
          <a:p>
            <a:pPr>
              <a:defRPr/>
            </a:pPr>
            <a:fld id="{BBD0C058-6BA4-4ACA-A043-4349285EDBFF}" type="slidenum">
              <a:rPr lang="en-US"/>
              <a:pPr>
                <a:defRPr/>
              </a:pPr>
              <a:t>‹Nr.›</a:t>
            </a:fld>
            <a:endParaRPr lang="en-US"/>
          </a:p>
        </p:txBody>
      </p:sp>
    </p:spTree>
    <p:extLst>
      <p:ext uri="{BB962C8B-B14F-4D97-AF65-F5344CB8AC3E}">
        <p14:creationId xmlns:p14="http://schemas.microsoft.com/office/powerpoint/2010/main" val="4089529602"/>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US"/>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Rectangle 25"/>
          <p:cNvSpPr>
            <a:spLocks noGrp="1" noChangeArrowheads="1"/>
          </p:cNvSpPr>
          <p:nvPr>
            <p:ph type="sldNum" sz="quarter" idx="10"/>
          </p:nvPr>
        </p:nvSpPr>
        <p:spPr>
          <a:ln/>
        </p:spPr>
        <p:txBody>
          <a:bodyPr/>
          <a:lstStyle>
            <a:lvl1pPr>
              <a:defRPr/>
            </a:lvl1pPr>
          </a:lstStyle>
          <a:p>
            <a:pPr>
              <a:defRPr/>
            </a:pPr>
            <a:fld id="{35454D17-AEB6-4191-9622-E5515B6785D5}" type="slidenum">
              <a:rPr lang="en-US"/>
              <a:pPr>
                <a:defRPr/>
              </a:pPr>
              <a:t>‹Nr.›</a:t>
            </a:fld>
            <a:endParaRPr lang="en-US"/>
          </a:p>
        </p:txBody>
      </p:sp>
    </p:spTree>
    <p:extLst>
      <p:ext uri="{BB962C8B-B14F-4D97-AF65-F5344CB8AC3E}">
        <p14:creationId xmlns:p14="http://schemas.microsoft.com/office/powerpoint/2010/main" val="3339417246"/>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Rectangle 25"/>
          <p:cNvSpPr>
            <a:spLocks noGrp="1" noChangeArrowheads="1"/>
          </p:cNvSpPr>
          <p:nvPr>
            <p:ph type="sldNum" sz="quarter" idx="10"/>
          </p:nvPr>
        </p:nvSpPr>
        <p:spPr>
          <a:ln/>
        </p:spPr>
        <p:txBody>
          <a:bodyPr/>
          <a:lstStyle>
            <a:lvl1pPr>
              <a:defRPr/>
            </a:lvl1pPr>
          </a:lstStyle>
          <a:p>
            <a:pPr>
              <a:defRPr/>
            </a:pPr>
            <a:fld id="{2AC7DA5A-2268-4AA7-B833-AFE0CBEDA5D4}" type="slidenum">
              <a:rPr lang="en-US"/>
              <a:pPr>
                <a:defRPr/>
              </a:pPr>
              <a:t>‹Nr.›</a:t>
            </a:fld>
            <a:endParaRPr lang="en-US"/>
          </a:p>
        </p:txBody>
      </p:sp>
    </p:spTree>
    <p:extLst>
      <p:ext uri="{BB962C8B-B14F-4D97-AF65-F5344CB8AC3E}">
        <p14:creationId xmlns:p14="http://schemas.microsoft.com/office/powerpoint/2010/main" val="3566296917"/>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US"/>
          </a:p>
        </p:txBody>
      </p:sp>
      <p:sp>
        <p:nvSpPr>
          <p:cNvPr id="3" name="Rectangle 25"/>
          <p:cNvSpPr>
            <a:spLocks noGrp="1" noChangeArrowheads="1"/>
          </p:cNvSpPr>
          <p:nvPr>
            <p:ph type="sldNum" sz="quarter" idx="10"/>
          </p:nvPr>
        </p:nvSpPr>
        <p:spPr>
          <a:ln/>
        </p:spPr>
        <p:txBody>
          <a:bodyPr/>
          <a:lstStyle>
            <a:lvl1pPr>
              <a:defRPr/>
            </a:lvl1pPr>
          </a:lstStyle>
          <a:p>
            <a:pPr>
              <a:defRPr/>
            </a:pPr>
            <a:fld id="{87F601BE-CC9B-4FFE-A5C7-A3BED4A6E938}" type="slidenum">
              <a:rPr lang="en-US"/>
              <a:pPr>
                <a:defRPr/>
              </a:pPr>
              <a:t>‹Nr.›</a:t>
            </a:fld>
            <a:endParaRPr lang="en-US"/>
          </a:p>
        </p:txBody>
      </p:sp>
    </p:spTree>
    <p:extLst>
      <p:ext uri="{BB962C8B-B14F-4D97-AF65-F5344CB8AC3E}">
        <p14:creationId xmlns:p14="http://schemas.microsoft.com/office/powerpoint/2010/main" val="172935857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25"/>
          <p:cNvSpPr>
            <a:spLocks noGrp="1" noChangeArrowheads="1"/>
          </p:cNvSpPr>
          <p:nvPr>
            <p:ph type="sldNum" sz="quarter" idx="10"/>
          </p:nvPr>
        </p:nvSpPr>
        <p:spPr>
          <a:ln/>
        </p:spPr>
        <p:txBody>
          <a:bodyPr/>
          <a:lstStyle>
            <a:lvl1pPr>
              <a:defRPr/>
            </a:lvl1pPr>
          </a:lstStyle>
          <a:p>
            <a:pPr>
              <a:defRPr/>
            </a:pPr>
            <a:fld id="{47A8A2AB-8AAB-430B-A288-2C24CCE7A88A}" type="slidenum">
              <a:rPr lang="en-US"/>
              <a:pPr>
                <a:defRPr/>
              </a:pPr>
              <a:t>‹Nr.›</a:t>
            </a:fld>
            <a:endParaRPr lang="en-US"/>
          </a:p>
        </p:txBody>
      </p:sp>
    </p:spTree>
    <p:extLst>
      <p:ext uri="{BB962C8B-B14F-4D97-AF65-F5344CB8AC3E}">
        <p14:creationId xmlns:p14="http://schemas.microsoft.com/office/powerpoint/2010/main" val="2152229034"/>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Zwei Inhalte">
    <p:spTree>
      <p:nvGrpSpPr>
        <p:cNvPr id="1" name=""/>
        <p:cNvGrpSpPr/>
        <p:nvPr/>
      </p:nvGrpSpPr>
      <p:grpSpPr>
        <a:xfrm>
          <a:off x="0" y="0"/>
          <a:ext cx="0" cy="0"/>
          <a:chOff x="0" y="0"/>
          <a:chExt cx="0" cy="0"/>
        </a:xfrm>
      </p:grpSpPr>
      <p:sp>
        <p:nvSpPr>
          <p:cNvPr id="5" name="Rectangle 25"/>
          <p:cNvSpPr>
            <a:spLocks noGrp="1" noChangeArrowheads="1"/>
          </p:cNvSpPr>
          <p:nvPr>
            <p:ph type="sldNum" sz="quarter" idx="4"/>
          </p:nvPr>
        </p:nvSpPr>
        <p:spPr bwMode="auto">
          <a:xfrm>
            <a:off x="3754438" y="6537325"/>
            <a:ext cx="2133600" cy="330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spcBef>
                <a:spcPct val="0"/>
              </a:spcBef>
              <a:defRPr sz="1400">
                <a:latin typeface="+mn-lt"/>
              </a:defRPr>
            </a:lvl1pPr>
          </a:lstStyle>
          <a:p>
            <a:pPr>
              <a:defRPr/>
            </a:pPr>
            <a:fld id="{A88F6A1C-29CB-43CC-BCC3-1F0ECCCDBB40}" type="slidenum">
              <a:rPr lang="en-US"/>
              <a:pPr>
                <a:defRPr/>
              </a:pPr>
              <a:t>‹Nr.›</a:t>
            </a:fld>
            <a:endParaRPr lang="en-US" dirty="0"/>
          </a:p>
        </p:txBody>
      </p:sp>
    </p:spTree>
    <p:extLst>
      <p:ext uri="{BB962C8B-B14F-4D97-AF65-F5344CB8AC3E}">
        <p14:creationId xmlns:p14="http://schemas.microsoft.com/office/powerpoint/2010/main" val="2347277649"/>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el und vier Inhalte">
    <p:spTree>
      <p:nvGrpSpPr>
        <p:cNvPr id="1" name=""/>
        <p:cNvGrpSpPr/>
        <p:nvPr/>
      </p:nvGrpSpPr>
      <p:grpSpPr>
        <a:xfrm>
          <a:off x="0" y="0"/>
          <a:ext cx="0" cy="0"/>
          <a:chOff x="0" y="0"/>
          <a:chExt cx="0" cy="0"/>
        </a:xfrm>
      </p:grpSpPr>
      <p:sp>
        <p:nvSpPr>
          <p:cNvPr id="7" name="Rectangle 25"/>
          <p:cNvSpPr>
            <a:spLocks noGrp="1" noChangeArrowheads="1"/>
          </p:cNvSpPr>
          <p:nvPr>
            <p:ph type="sldNum" sz="quarter" idx="4"/>
          </p:nvPr>
        </p:nvSpPr>
        <p:spPr bwMode="auto">
          <a:xfrm>
            <a:off x="3754438" y="6537325"/>
            <a:ext cx="2133600" cy="330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spcBef>
                <a:spcPct val="0"/>
              </a:spcBef>
              <a:defRPr sz="1400">
                <a:latin typeface="+mn-lt"/>
              </a:defRPr>
            </a:lvl1pPr>
          </a:lstStyle>
          <a:p>
            <a:pPr>
              <a:defRPr/>
            </a:pPr>
            <a:fld id="{A88F6A1C-29CB-43CC-BCC3-1F0ECCCDBB40}" type="slidenum">
              <a:rPr lang="en-US"/>
              <a:pPr>
                <a:defRPr/>
              </a:pPr>
              <a:t>‹Nr.›</a:t>
            </a:fld>
            <a:endParaRPr lang="en-US" dirty="0"/>
          </a:p>
        </p:txBody>
      </p:sp>
    </p:spTree>
    <p:extLst>
      <p:ext uri="{BB962C8B-B14F-4D97-AF65-F5344CB8AC3E}">
        <p14:creationId xmlns:p14="http://schemas.microsoft.com/office/powerpoint/2010/main" val="2489244115"/>
      </p:ext>
    </p:extLst>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Zwei Inhalte">
    <p:spTree>
      <p:nvGrpSpPr>
        <p:cNvPr id="1" name=""/>
        <p:cNvGrpSpPr/>
        <p:nvPr/>
      </p:nvGrpSpPr>
      <p:grpSpPr>
        <a:xfrm>
          <a:off x="0" y="0"/>
          <a:ext cx="0" cy="0"/>
          <a:chOff x="0" y="0"/>
          <a:chExt cx="0" cy="0"/>
        </a:xfrm>
      </p:grpSpPr>
      <p:sp>
        <p:nvSpPr>
          <p:cNvPr id="5" name="Rectangle 25"/>
          <p:cNvSpPr>
            <a:spLocks noGrp="1" noChangeArrowheads="1"/>
          </p:cNvSpPr>
          <p:nvPr>
            <p:ph type="sldNum" sz="quarter" idx="4"/>
          </p:nvPr>
        </p:nvSpPr>
        <p:spPr bwMode="auto">
          <a:xfrm>
            <a:off x="3754438" y="6537325"/>
            <a:ext cx="2133600" cy="330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spcBef>
                <a:spcPct val="0"/>
              </a:spcBef>
              <a:defRPr sz="1400">
                <a:latin typeface="+mn-lt"/>
              </a:defRPr>
            </a:lvl1pPr>
          </a:lstStyle>
          <a:p>
            <a:pPr>
              <a:defRPr/>
            </a:pPr>
            <a:fld id="{A88F6A1C-29CB-43CC-BCC3-1F0ECCCDBB40}" type="slidenum">
              <a:rPr lang="en-US"/>
              <a:pPr>
                <a:defRPr/>
              </a:pPr>
              <a:t>‹Nr.›</a:t>
            </a:fld>
            <a:endParaRPr lang="en-US" dirty="0"/>
          </a:p>
        </p:txBody>
      </p:sp>
    </p:spTree>
    <p:extLst>
      <p:ext uri="{BB962C8B-B14F-4D97-AF65-F5344CB8AC3E}">
        <p14:creationId xmlns:p14="http://schemas.microsoft.com/office/powerpoint/2010/main" val="1135937146"/>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Zwei Inhalte">
    <p:spTree>
      <p:nvGrpSpPr>
        <p:cNvPr id="1" name=""/>
        <p:cNvGrpSpPr/>
        <p:nvPr/>
      </p:nvGrpSpPr>
      <p:grpSpPr>
        <a:xfrm>
          <a:off x="0" y="0"/>
          <a:ext cx="0" cy="0"/>
          <a:chOff x="0" y="0"/>
          <a:chExt cx="0" cy="0"/>
        </a:xfrm>
      </p:grpSpPr>
      <p:sp>
        <p:nvSpPr>
          <p:cNvPr id="5" name="Rectangle 25"/>
          <p:cNvSpPr>
            <a:spLocks noGrp="1" noChangeArrowheads="1"/>
          </p:cNvSpPr>
          <p:nvPr>
            <p:ph type="sldNum" sz="quarter" idx="4"/>
          </p:nvPr>
        </p:nvSpPr>
        <p:spPr bwMode="auto">
          <a:xfrm>
            <a:off x="3754438" y="6537325"/>
            <a:ext cx="2133600" cy="330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spcBef>
                <a:spcPct val="0"/>
              </a:spcBef>
              <a:defRPr sz="1400">
                <a:latin typeface="+mn-lt"/>
              </a:defRPr>
            </a:lvl1pPr>
          </a:lstStyle>
          <a:p>
            <a:pPr>
              <a:defRPr/>
            </a:pPr>
            <a:fld id="{A88F6A1C-29CB-43CC-BCC3-1F0ECCCDBB40}" type="slidenum">
              <a:rPr lang="en-US"/>
              <a:pPr>
                <a:defRPr/>
              </a:pPr>
              <a:t>‹Nr.›</a:t>
            </a:fld>
            <a:endParaRPr lang="en-US" dirty="0"/>
          </a:p>
        </p:txBody>
      </p:sp>
    </p:spTree>
    <p:extLst>
      <p:ext uri="{BB962C8B-B14F-4D97-AF65-F5344CB8AC3E}">
        <p14:creationId xmlns:p14="http://schemas.microsoft.com/office/powerpoint/2010/main" val="1150865522"/>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npo000001"/>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7658100" y="6324600"/>
            <a:ext cx="914400" cy="290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27" name="Line 9"/>
          <p:cNvSpPr>
            <a:spLocks noChangeShapeType="1"/>
          </p:cNvSpPr>
          <p:nvPr userDrawn="1"/>
        </p:nvSpPr>
        <p:spPr bwMode="auto">
          <a:xfrm flipH="1">
            <a:off x="0" y="6553200"/>
            <a:ext cx="7543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8" name="Line 10"/>
          <p:cNvSpPr>
            <a:spLocks noChangeShapeType="1"/>
          </p:cNvSpPr>
          <p:nvPr userDrawn="1"/>
        </p:nvSpPr>
        <p:spPr bwMode="auto">
          <a:xfrm>
            <a:off x="8610600" y="6553200"/>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9" name="Text Box 13"/>
          <p:cNvSpPr txBox="1">
            <a:spLocks noChangeArrowheads="1"/>
          </p:cNvSpPr>
          <p:nvPr userDrawn="1"/>
        </p:nvSpPr>
        <p:spPr bwMode="auto">
          <a:xfrm>
            <a:off x="0" y="6583363"/>
            <a:ext cx="22494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defRPr/>
            </a:pPr>
            <a:r>
              <a:rPr lang="en-US" sz="1200" smtClean="0">
                <a:latin typeface="Arial" charset="0"/>
              </a:rPr>
              <a:t>L. Groening, Sept. 15th, 2003</a:t>
            </a:r>
          </a:p>
        </p:txBody>
      </p:sp>
      <p:sp>
        <p:nvSpPr>
          <p:cNvPr id="1030" name="Text Box 15"/>
          <p:cNvSpPr txBox="1">
            <a:spLocks noChangeArrowheads="1"/>
          </p:cNvSpPr>
          <p:nvPr userDrawn="1"/>
        </p:nvSpPr>
        <p:spPr bwMode="auto">
          <a:xfrm>
            <a:off x="39688" y="6592888"/>
            <a:ext cx="76200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defRPr/>
            </a:pPr>
            <a:r>
              <a:rPr lang="en-US" sz="1200" smtClean="0">
                <a:latin typeface="Comic Sans MS" pitchFamily="66" charset="0"/>
              </a:rPr>
              <a:t>GSI-Palaver, Dec. 10</a:t>
            </a:r>
            <a:r>
              <a:rPr lang="en-US" sz="1200" baseline="30000" smtClean="0">
                <a:latin typeface="Comic Sans MS" pitchFamily="66" charset="0"/>
              </a:rPr>
              <a:t>th</a:t>
            </a:r>
            <a:r>
              <a:rPr lang="en-US" sz="1200" smtClean="0">
                <a:latin typeface="Comic Sans MS" pitchFamily="66" charset="0"/>
              </a:rPr>
              <a:t>, 2003, </a:t>
            </a:r>
            <a:r>
              <a:rPr lang="en-US" sz="1200" i="1" smtClean="0">
                <a:latin typeface="Comic Sans MS" pitchFamily="66" charset="0"/>
              </a:rPr>
              <a:t>A dedicated proton accelerator for  p-physics at the future GSI facilities</a:t>
            </a:r>
          </a:p>
        </p:txBody>
      </p:sp>
      <p:sp>
        <p:nvSpPr>
          <p:cNvPr id="1031" name="Line 17"/>
          <p:cNvSpPr>
            <a:spLocks noChangeShapeType="1"/>
          </p:cNvSpPr>
          <p:nvPr userDrawn="1"/>
        </p:nvSpPr>
        <p:spPr bwMode="auto">
          <a:xfrm flipV="1">
            <a:off x="4895850" y="6667500"/>
            <a:ext cx="7620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032" name="Picture 14" descr="npo000003"/>
          <p:cNvPicPr>
            <a:picLocks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1588" y="0"/>
            <a:ext cx="9145588" cy="6837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33" name="Text Box 18"/>
          <p:cNvSpPr txBox="1">
            <a:spLocks noChangeArrowheads="1"/>
          </p:cNvSpPr>
          <p:nvPr userDrawn="1"/>
        </p:nvSpPr>
        <p:spPr bwMode="auto">
          <a:xfrm>
            <a:off x="0" y="6507163"/>
            <a:ext cx="30368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defRPr/>
            </a:pPr>
            <a:r>
              <a:rPr lang="en-US" sz="1200" dirty="0" smtClean="0">
                <a:latin typeface="Comic Sans MS" pitchFamily="66" charset="0"/>
              </a:rPr>
              <a:t>Peter </a:t>
            </a:r>
            <a:r>
              <a:rPr lang="en-US" sz="1200" dirty="0" err="1" smtClean="0">
                <a:latin typeface="Comic Sans MS" pitchFamily="66" charset="0"/>
              </a:rPr>
              <a:t>Forck</a:t>
            </a:r>
            <a:r>
              <a:rPr lang="en-US" sz="1200" dirty="0" smtClean="0">
                <a:latin typeface="Comic Sans MS" pitchFamily="66" charset="0"/>
              </a:rPr>
              <a:t>, CAS</a:t>
            </a:r>
            <a:r>
              <a:rPr lang="en-US" sz="1200" baseline="0" dirty="0" smtClean="0">
                <a:latin typeface="Comic Sans MS" pitchFamily="66" charset="0"/>
              </a:rPr>
              <a:t> 2017, </a:t>
            </a:r>
            <a:r>
              <a:rPr lang="en-US" sz="1200" baseline="0" dirty="0" err="1" smtClean="0">
                <a:latin typeface="Comic Sans MS" pitchFamily="66" charset="0"/>
              </a:rPr>
              <a:t>Erice</a:t>
            </a:r>
            <a:r>
              <a:rPr lang="en-US" sz="1200" dirty="0" smtClean="0">
                <a:latin typeface="Comic Sans MS" pitchFamily="66" charset="0"/>
              </a:rPr>
              <a:t>  </a:t>
            </a:r>
          </a:p>
        </p:txBody>
      </p:sp>
      <p:sp>
        <p:nvSpPr>
          <p:cNvPr id="1034" name="Text Box 20"/>
          <p:cNvSpPr txBox="1">
            <a:spLocks noChangeArrowheads="1"/>
          </p:cNvSpPr>
          <p:nvPr userDrawn="1"/>
        </p:nvSpPr>
        <p:spPr bwMode="auto">
          <a:xfrm>
            <a:off x="5327650" y="6521450"/>
            <a:ext cx="32654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defRPr/>
            </a:pPr>
            <a:endParaRPr lang="de-DE" sz="1600" smtClean="0">
              <a:solidFill>
                <a:srgbClr val="006600"/>
              </a:solidFill>
              <a:latin typeface="Comic Sans MS" pitchFamily="66" charset="0"/>
            </a:endParaRPr>
          </a:p>
        </p:txBody>
      </p:sp>
      <p:sp>
        <p:nvSpPr>
          <p:cNvPr id="1035" name="Text Box 21"/>
          <p:cNvSpPr txBox="1">
            <a:spLocks noChangeArrowheads="1"/>
          </p:cNvSpPr>
          <p:nvPr userDrawn="1"/>
        </p:nvSpPr>
        <p:spPr bwMode="auto">
          <a:xfrm>
            <a:off x="5327650" y="6532563"/>
            <a:ext cx="36544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defRPr/>
            </a:pPr>
            <a:r>
              <a:rPr lang="en-US" sz="1200" dirty="0" smtClean="0">
                <a:latin typeface="Comic Sans MS" pitchFamily="66" charset="0"/>
              </a:rPr>
              <a:t>Beam Measurements</a:t>
            </a:r>
            <a:r>
              <a:rPr lang="en-US" sz="1200" baseline="0" dirty="0" smtClean="0">
                <a:latin typeface="Comic Sans MS" pitchFamily="66" charset="0"/>
              </a:rPr>
              <a:t> and Instrumentation III</a:t>
            </a:r>
            <a:endParaRPr lang="de-DE" sz="1200" dirty="0" smtClean="0">
              <a:latin typeface="Comic Sans MS" pitchFamily="66" charset="0"/>
            </a:endParaRPr>
          </a:p>
        </p:txBody>
      </p:sp>
      <p:sp>
        <p:nvSpPr>
          <p:cNvPr id="1049" name="Rectangle 25"/>
          <p:cNvSpPr>
            <a:spLocks noGrp="1" noChangeArrowheads="1"/>
          </p:cNvSpPr>
          <p:nvPr>
            <p:ph type="sldNum" sz="quarter" idx="4"/>
          </p:nvPr>
        </p:nvSpPr>
        <p:spPr bwMode="auto">
          <a:xfrm>
            <a:off x="3754438" y="65373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defRPr sz="1400">
                <a:latin typeface="+mn-lt"/>
              </a:defRPr>
            </a:lvl1pPr>
          </a:lstStyle>
          <a:p>
            <a:pPr>
              <a:defRPr/>
            </a:pPr>
            <a:fld id="{482F0D4B-4460-44F9-B1AF-1F4F348C5266}" type="slidenum">
              <a:rPr lang="en-US"/>
              <a:pPr>
                <a:defRPr/>
              </a:pPr>
              <a:t>‹Nr.›</a:t>
            </a:fld>
            <a:endParaRPr lang="en-US"/>
          </a:p>
        </p:txBody>
      </p:sp>
      <p:pic>
        <p:nvPicPr>
          <p:cNvPr id="13" name="Picture 2" descr="C:\Users\forck.SDNBG042\Desktop\CAS InEx\CASlogo.jpg"/>
          <p:cNvPicPr>
            <a:picLocks noChangeAspect="1" noChangeArrowheads="1"/>
          </p:cNvPicPr>
          <p:nvPr userDrawn="1"/>
        </p:nvPicPr>
        <p:blipFill rotWithShape="1">
          <a:blip r:embed="rId13" cstate="print">
            <a:extLst>
              <a:ext uri="{28A0092B-C50C-407E-A947-70E740481C1C}">
                <a14:useLocalDpi xmlns:a14="http://schemas.microsoft.com/office/drawing/2010/main" val="0"/>
              </a:ext>
            </a:extLst>
          </a:blip>
          <a:srcRect b="11173"/>
          <a:stretch/>
        </p:blipFill>
        <p:spPr bwMode="auto">
          <a:xfrm>
            <a:off x="8210493" y="170800"/>
            <a:ext cx="933507" cy="52984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60" r:id="rId6"/>
    <p:sldLayoutId id="2147483661" r:id="rId7"/>
    <p:sldLayoutId id="2147483662" r:id="rId8"/>
    <p:sldLayoutId id="2147483663" r:id="rId9"/>
  </p:sldLayoutIdLst>
  <p:transition/>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pitchFamily="18" charset="0"/>
        </a:defRPr>
      </a:lvl2pPr>
      <a:lvl3pPr algn="ctr" rtl="0" eaLnBrk="0" fontAlgn="base" hangingPunct="0">
        <a:spcBef>
          <a:spcPct val="0"/>
        </a:spcBef>
        <a:spcAft>
          <a:spcPct val="0"/>
        </a:spcAft>
        <a:defRPr sz="4400">
          <a:solidFill>
            <a:schemeClr val="tx2"/>
          </a:solidFill>
          <a:latin typeface="Times" pitchFamily="18" charset="0"/>
        </a:defRPr>
      </a:lvl3pPr>
      <a:lvl4pPr algn="ctr" rtl="0" eaLnBrk="0" fontAlgn="base" hangingPunct="0">
        <a:spcBef>
          <a:spcPct val="0"/>
        </a:spcBef>
        <a:spcAft>
          <a:spcPct val="0"/>
        </a:spcAft>
        <a:defRPr sz="4400">
          <a:solidFill>
            <a:schemeClr val="tx2"/>
          </a:solidFill>
          <a:latin typeface="Times" pitchFamily="18" charset="0"/>
        </a:defRPr>
      </a:lvl4pPr>
      <a:lvl5pPr algn="ctr" rtl="0" eaLnBrk="0" fontAlgn="base" hangingPunct="0">
        <a:spcBef>
          <a:spcPct val="0"/>
        </a:spcBef>
        <a:spcAft>
          <a:spcPct val="0"/>
        </a:spcAft>
        <a:defRPr sz="4400">
          <a:solidFill>
            <a:schemeClr val="tx2"/>
          </a:solidFill>
          <a:latin typeface="Times" pitchFamily="18" charset="0"/>
        </a:defRPr>
      </a:lvl5pPr>
      <a:lvl6pPr marL="457200" algn="ctr" rtl="0" fontAlgn="base">
        <a:spcBef>
          <a:spcPct val="0"/>
        </a:spcBef>
        <a:spcAft>
          <a:spcPct val="0"/>
        </a:spcAft>
        <a:defRPr sz="4400">
          <a:solidFill>
            <a:schemeClr val="tx2"/>
          </a:solidFill>
          <a:latin typeface="Times" pitchFamily="18" charset="0"/>
        </a:defRPr>
      </a:lvl6pPr>
      <a:lvl7pPr marL="914400" algn="ctr" rtl="0" fontAlgn="base">
        <a:spcBef>
          <a:spcPct val="0"/>
        </a:spcBef>
        <a:spcAft>
          <a:spcPct val="0"/>
        </a:spcAft>
        <a:defRPr sz="4400">
          <a:solidFill>
            <a:schemeClr val="tx2"/>
          </a:solidFill>
          <a:latin typeface="Times" pitchFamily="18" charset="0"/>
        </a:defRPr>
      </a:lvl7pPr>
      <a:lvl8pPr marL="1371600" algn="ctr" rtl="0" fontAlgn="base">
        <a:spcBef>
          <a:spcPct val="0"/>
        </a:spcBef>
        <a:spcAft>
          <a:spcPct val="0"/>
        </a:spcAft>
        <a:defRPr sz="4400">
          <a:solidFill>
            <a:schemeClr val="tx2"/>
          </a:solidFill>
          <a:latin typeface="Times" pitchFamily="18" charset="0"/>
        </a:defRPr>
      </a:lvl8pPr>
      <a:lvl9pPr marL="1828800" algn="ctr" rtl="0" fontAlgn="base">
        <a:spcBef>
          <a:spcPct val="0"/>
        </a:spcBef>
        <a:spcAft>
          <a:spcPct val="0"/>
        </a:spcAft>
        <a:defRPr sz="4400">
          <a:solidFill>
            <a:schemeClr val="tx2"/>
          </a:solidFill>
          <a:latin typeface="Times"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8.xml"/><Relationship Id="rId7" Type="http://schemas.openxmlformats.org/officeDocument/2006/relationships/image" Target="../media/image17.wmf"/><Relationship Id="rId2" Type="http://schemas.openxmlformats.org/officeDocument/2006/relationships/slideLayout" Target="../slideLayouts/slideLayout5.xml"/><Relationship Id="rId1" Type="http://schemas.openxmlformats.org/officeDocument/2006/relationships/vmlDrawing" Target="../drawings/vmlDrawing5.vml"/><Relationship Id="rId6" Type="http://schemas.openxmlformats.org/officeDocument/2006/relationships/oleObject" Target="../embeddings/oleObject9.bin"/><Relationship Id="rId5" Type="http://schemas.openxmlformats.org/officeDocument/2006/relationships/image" Target="../media/image16.wmf"/><Relationship Id="rId4" Type="http://schemas.openxmlformats.org/officeDocument/2006/relationships/oleObject" Target="../embeddings/oleObject8.bin"/></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0.wmf"/></Relationships>
</file>

<file path=ppt/slides/_rels/slide12.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notesSlide" Target="../notesSlides/notesSlide10.xml"/><Relationship Id="rId7" Type="http://schemas.openxmlformats.org/officeDocument/2006/relationships/oleObject" Target="../embeddings/oleObject11.bin"/><Relationship Id="rId2" Type="http://schemas.openxmlformats.org/officeDocument/2006/relationships/slideLayout" Target="../slideLayouts/slideLayout5.xml"/><Relationship Id="rId1" Type="http://schemas.openxmlformats.org/officeDocument/2006/relationships/vmlDrawing" Target="../drawings/vmlDrawing6.vml"/><Relationship Id="rId6" Type="http://schemas.openxmlformats.org/officeDocument/2006/relationships/image" Target="../media/image21.wmf"/><Relationship Id="rId5" Type="http://schemas.openxmlformats.org/officeDocument/2006/relationships/oleObject" Target="../embeddings/oleObject10.bin"/><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12.xml"/><Relationship Id="rId7" Type="http://schemas.openxmlformats.org/officeDocument/2006/relationships/image" Target="../media/image28.png"/><Relationship Id="rId12" Type="http://schemas.openxmlformats.org/officeDocument/2006/relationships/image" Target="../media/image29.png"/><Relationship Id="rId2" Type="http://schemas.openxmlformats.org/officeDocument/2006/relationships/slideLayout" Target="../slideLayouts/slideLayout5.xml"/><Relationship Id="rId1" Type="http://schemas.openxmlformats.org/officeDocument/2006/relationships/vmlDrawing" Target="../drawings/vmlDrawing7.vml"/><Relationship Id="rId6" Type="http://schemas.openxmlformats.org/officeDocument/2006/relationships/image" Target="../media/image27.png"/><Relationship Id="rId11" Type="http://schemas.openxmlformats.org/officeDocument/2006/relationships/image" Target="../media/image26.wmf"/><Relationship Id="rId5" Type="http://schemas.openxmlformats.org/officeDocument/2006/relationships/image" Target="../media/image24.wmf"/><Relationship Id="rId10" Type="http://schemas.openxmlformats.org/officeDocument/2006/relationships/oleObject" Target="../embeddings/oleObject14.bin"/><Relationship Id="rId4" Type="http://schemas.openxmlformats.org/officeDocument/2006/relationships/oleObject" Target="../embeddings/oleObject12.bin"/><Relationship Id="rId9" Type="http://schemas.openxmlformats.org/officeDocument/2006/relationships/image" Target="../media/image25.wmf"/></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31.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3.jpeg"/></Relationships>
</file>

<file path=ppt/slides/_rels/slide17.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notesSlide" Target="../notesSlides/notesSlide15.xml"/><Relationship Id="rId7" Type="http://schemas.openxmlformats.org/officeDocument/2006/relationships/image" Target="../media/image36.jpeg"/><Relationship Id="rId2" Type="http://schemas.openxmlformats.org/officeDocument/2006/relationships/slideLayout" Target="../slideLayouts/slideLayout5.xml"/><Relationship Id="rId1" Type="http://schemas.openxmlformats.org/officeDocument/2006/relationships/vmlDrawing" Target="../drawings/vmlDrawing8.v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oleObject" Target="../embeddings/oleObject15.bin"/><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notesSlide" Target="../notesSlides/notesSlide16.xml"/><Relationship Id="rId7" Type="http://schemas.openxmlformats.org/officeDocument/2006/relationships/oleObject" Target="../embeddings/oleObject17.bin"/><Relationship Id="rId2" Type="http://schemas.openxmlformats.org/officeDocument/2006/relationships/slideLayout" Target="../slideLayouts/slideLayout5.xml"/><Relationship Id="rId1" Type="http://schemas.openxmlformats.org/officeDocument/2006/relationships/vmlDrawing" Target="../drawings/vmlDrawing9.vml"/><Relationship Id="rId6" Type="http://schemas.openxmlformats.org/officeDocument/2006/relationships/image" Target="../media/image39.wmf"/><Relationship Id="rId5" Type="http://schemas.openxmlformats.org/officeDocument/2006/relationships/oleObject" Target="../embeddings/oleObject16.bin"/><Relationship Id="rId4" Type="http://schemas.openxmlformats.org/officeDocument/2006/relationships/image" Target="../media/image41.jpeg"/><Relationship Id="rId9" Type="http://schemas.openxmlformats.org/officeDocument/2006/relationships/image" Target="../media/image4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notesSlide" Target="../notesSlides/notesSlide18.xml"/><Relationship Id="rId7" Type="http://schemas.openxmlformats.org/officeDocument/2006/relationships/oleObject" Target="../embeddings/oleObject18.bin"/><Relationship Id="rId2" Type="http://schemas.openxmlformats.org/officeDocument/2006/relationships/slideLayout" Target="../slideLayouts/slideLayout5.xml"/><Relationship Id="rId1" Type="http://schemas.openxmlformats.org/officeDocument/2006/relationships/vmlDrawing" Target="../drawings/vmlDrawing10.vml"/><Relationship Id="rId6" Type="http://schemas.openxmlformats.org/officeDocument/2006/relationships/image" Target="../media/image47.png"/><Relationship Id="rId5" Type="http://schemas.openxmlformats.org/officeDocument/2006/relationships/image" Target="../media/image46.png"/><Relationship Id="rId10" Type="http://schemas.openxmlformats.org/officeDocument/2006/relationships/image" Target="../media/image44.wmf"/><Relationship Id="rId4" Type="http://schemas.openxmlformats.org/officeDocument/2006/relationships/image" Target="../media/image45.wmf"/><Relationship Id="rId9" Type="http://schemas.openxmlformats.org/officeDocument/2006/relationships/oleObject" Target="../embeddings/oleObject19.bin"/></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51.jpeg"/><Relationship Id="rId4" Type="http://schemas.openxmlformats.org/officeDocument/2006/relationships/image" Target="../media/image50.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vmlDrawing" Target="../drawings/vmlDrawing11.vml"/><Relationship Id="rId6" Type="http://schemas.openxmlformats.org/officeDocument/2006/relationships/image" Target="../media/image34.png"/><Relationship Id="rId5" Type="http://schemas.openxmlformats.org/officeDocument/2006/relationships/oleObject" Target="../embeddings/oleObject20.bin"/><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notesSlide" Target="../notesSlides/notesSlide24.xml"/><Relationship Id="rId7" Type="http://schemas.openxmlformats.org/officeDocument/2006/relationships/oleObject" Target="../embeddings/oleObject22.bin"/><Relationship Id="rId2" Type="http://schemas.openxmlformats.org/officeDocument/2006/relationships/slideLayout" Target="../slideLayouts/slideLayout5.xml"/><Relationship Id="rId1" Type="http://schemas.openxmlformats.org/officeDocument/2006/relationships/vmlDrawing" Target="../drawings/vmlDrawing12.vml"/><Relationship Id="rId6" Type="http://schemas.openxmlformats.org/officeDocument/2006/relationships/image" Target="../media/image53.wmf"/><Relationship Id="rId5" Type="http://schemas.openxmlformats.org/officeDocument/2006/relationships/oleObject" Target="../embeddings/oleObject21.bin"/><Relationship Id="rId10" Type="http://schemas.openxmlformats.org/officeDocument/2006/relationships/image" Target="../media/image55.wmf"/><Relationship Id="rId4" Type="http://schemas.openxmlformats.org/officeDocument/2006/relationships/image" Target="../media/image56.png"/><Relationship Id="rId9" Type="http://schemas.openxmlformats.org/officeDocument/2006/relationships/oleObject" Target="../embeddings/oleObject23.bin"/></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58.png"/></Relationships>
</file>

<file path=ppt/slides/_rels/slide28.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35.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slideLayout" Target="../slideLayouts/slideLayout5.xml"/><Relationship Id="rId1" Type="http://schemas.openxmlformats.org/officeDocument/2006/relationships/vmlDrawing" Target="../drawings/vmlDrawing13.vml"/><Relationship Id="rId6" Type="http://schemas.openxmlformats.org/officeDocument/2006/relationships/image" Target="../media/image64.wmf"/><Relationship Id="rId5" Type="http://schemas.openxmlformats.org/officeDocument/2006/relationships/oleObject" Target="../embeddings/oleObject24.bin"/><Relationship Id="rId4" Type="http://schemas.openxmlformats.org/officeDocument/2006/relationships/image" Target="../media/image66.wmf"/></Relationships>
</file>

<file path=ppt/slides/_rels/slide3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1.bin"/><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6.xml"/><Relationship Id="rId1" Type="http://schemas.openxmlformats.org/officeDocument/2006/relationships/slideLayout" Target="../slideLayouts/slideLayout5.xml"/><Relationship Id="rId5" Type="http://schemas.openxmlformats.org/officeDocument/2006/relationships/image" Target="../media/image69.png"/><Relationship Id="rId4" Type="http://schemas.microsoft.com/office/2007/relationships/hdphoto" Target="../media/hdphoto2.wdp"/></Relationships>
</file>

<file path=ppt/slides/_rels/slide41.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notesSlide" Target="../notesSlides/notesSlide37.xml"/><Relationship Id="rId7" Type="http://schemas.microsoft.com/office/2007/relationships/hdphoto" Target="../media/hdphoto3.wdp"/><Relationship Id="rId2" Type="http://schemas.openxmlformats.org/officeDocument/2006/relationships/slideLayout" Target="../slideLayouts/slideLayout5.xml"/><Relationship Id="rId1" Type="http://schemas.openxmlformats.org/officeDocument/2006/relationships/vmlDrawing" Target="../drawings/vmlDrawing14.vml"/><Relationship Id="rId6" Type="http://schemas.openxmlformats.org/officeDocument/2006/relationships/image" Target="../media/image71.png"/><Relationship Id="rId5" Type="http://schemas.openxmlformats.org/officeDocument/2006/relationships/image" Target="../media/image70.wmf"/><Relationship Id="rId4" Type="http://schemas.openxmlformats.org/officeDocument/2006/relationships/oleObject" Target="../embeddings/oleObject25.bin"/><Relationship Id="rId9" Type="http://schemas.microsoft.com/office/2007/relationships/hdphoto" Target="../media/hdphoto4.wdp"/></Relationships>
</file>

<file path=ppt/slides/_rels/slide42.xml.rels><?xml version="1.0" encoding="UTF-8" standalone="yes"?>
<Relationships xmlns="http://schemas.openxmlformats.org/package/2006/relationships"><Relationship Id="rId8" Type="http://schemas.openxmlformats.org/officeDocument/2006/relationships/image" Target="../media/image74.wmf"/><Relationship Id="rId3" Type="http://schemas.openxmlformats.org/officeDocument/2006/relationships/notesSlide" Target="../notesSlides/notesSlide38.xml"/><Relationship Id="rId7" Type="http://schemas.openxmlformats.org/officeDocument/2006/relationships/oleObject" Target="../embeddings/oleObject27.bin"/><Relationship Id="rId2" Type="http://schemas.openxmlformats.org/officeDocument/2006/relationships/slideLayout" Target="../slideLayouts/slideLayout5.xml"/><Relationship Id="rId1" Type="http://schemas.openxmlformats.org/officeDocument/2006/relationships/vmlDrawing" Target="../drawings/vmlDrawing15.vml"/><Relationship Id="rId6" Type="http://schemas.openxmlformats.org/officeDocument/2006/relationships/image" Target="../media/image73.wmf"/><Relationship Id="rId5" Type="http://schemas.openxmlformats.org/officeDocument/2006/relationships/oleObject" Target="../embeddings/oleObject26.bin"/><Relationship Id="rId10" Type="http://schemas.openxmlformats.org/officeDocument/2006/relationships/image" Target="../media/image75.wmf"/><Relationship Id="rId4" Type="http://schemas.openxmlformats.org/officeDocument/2006/relationships/image" Target="../media/image77.png"/><Relationship Id="rId9" Type="http://schemas.openxmlformats.org/officeDocument/2006/relationships/oleObject" Target="../embeddings/oleObject28.bin"/></Relationships>
</file>

<file path=ppt/slides/_rels/slide43.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notesSlide" Target="../notesSlides/notesSlide39.xml"/><Relationship Id="rId7" Type="http://schemas.openxmlformats.org/officeDocument/2006/relationships/image" Target="../media/image77.wmf"/><Relationship Id="rId2" Type="http://schemas.openxmlformats.org/officeDocument/2006/relationships/slideLayout" Target="../slideLayouts/slideLayout5.xml"/><Relationship Id="rId1" Type="http://schemas.openxmlformats.org/officeDocument/2006/relationships/vmlDrawing" Target="../drawings/vmlDrawing16.vml"/><Relationship Id="rId6" Type="http://schemas.openxmlformats.org/officeDocument/2006/relationships/oleObject" Target="../embeddings/oleObject30.bin"/><Relationship Id="rId5" Type="http://schemas.openxmlformats.org/officeDocument/2006/relationships/image" Target="../media/image76.wmf"/><Relationship Id="rId4" Type="http://schemas.openxmlformats.org/officeDocument/2006/relationships/oleObject" Target="../embeddings/oleObject29.bin"/><Relationship Id="rId9" Type="http://schemas.openxmlformats.org/officeDocument/2006/relationships/image" Target="../media/image79.png"/></Relationships>
</file>

<file path=ppt/slides/_rels/slide44.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79.png"/><Relationship Id="rId2" Type="http://schemas.openxmlformats.org/officeDocument/2006/relationships/notesSlide" Target="../notesSlides/notesSlide40.xml"/><Relationship Id="rId1" Type="http://schemas.openxmlformats.org/officeDocument/2006/relationships/slideLayout" Target="../slideLayouts/slideLayout5.xml"/><Relationship Id="rId6" Type="http://schemas.openxmlformats.org/officeDocument/2006/relationships/image" Target="../media/image82.png"/><Relationship Id="rId5" Type="http://schemas.microsoft.com/office/2007/relationships/hdphoto" Target="../media/hdphoto5.wdp"/><Relationship Id="rId4" Type="http://schemas.openxmlformats.org/officeDocument/2006/relationships/image" Target="../media/image81.png"/></Relationships>
</file>

<file path=ppt/slides/_rels/slide45.xml.rels><?xml version="1.0" encoding="UTF-8" standalone="yes"?>
<Relationships xmlns="http://schemas.openxmlformats.org/package/2006/relationships"><Relationship Id="rId3" Type="http://schemas.openxmlformats.org/officeDocument/2006/relationships/image" Target="../media/image83.wmf"/><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5.xml"/><Relationship Id="rId4" Type="http://schemas.openxmlformats.org/officeDocument/2006/relationships/image" Target="../media/image126.png"/></Relationships>
</file>

<file path=ppt/slides/_rels/slide48.xml.rels><?xml version="1.0" encoding="UTF-8" standalone="yes"?>
<Relationships xmlns="http://schemas.openxmlformats.org/package/2006/relationships"><Relationship Id="rId3" Type="http://schemas.openxmlformats.org/officeDocument/2006/relationships/image" Target="../media/image126.png"/><Relationship Id="rId7" Type="http://schemas.openxmlformats.org/officeDocument/2006/relationships/image" Target="../media/image87.wmf"/><Relationship Id="rId2" Type="http://schemas.openxmlformats.org/officeDocument/2006/relationships/slideLayout" Target="../slideLayouts/slideLayout5.xml"/><Relationship Id="rId1" Type="http://schemas.openxmlformats.org/officeDocument/2006/relationships/vmlDrawing" Target="../drawings/vmlDrawing17.vml"/><Relationship Id="rId6" Type="http://schemas.openxmlformats.org/officeDocument/2006/relationships/oleObject" Target="../embeddings/oleObject32.bin"/><Relationship Id="rId5" Type="http://schemas.openxmlformats.org/officeDocument/2006/relationships/image" Target="../media/image86.wmf"/><Relationship Id="rId4" Type="http://schemas.openxmlformats.org/officeDocument/2006/relationships/oleObject" Target="../embeddings/oleObject31.bin"/></Relationships>
</file>

<file path=ppt/slides/_rels/slide4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3.xml"/><Relationship Id="rId1" Type="http://schemas.openxmlformats.org/officeDocument/2006/relationships/slideLayout" Target="../slideLayouts/slideLayout6.xml"/><Relationship Id="rId5" Type="http://schemas.openxmlformats.org/officeDocument/2006/relationships/image" Target="../media/image89.png"/><Relationship Id="rId4" Type="http://schemas.openxmlformats.org/officeDocument/2006/relationships/image" Target="../media/image53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91.emf"/></Relationships>
</file>

<file path=ppt/slides/_rels/slide51.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31.png"/><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95.png"/><Relationship Id="rId4" Type="http://schemas.openxmlformats.org/officeDocument/2006/relationships/image" Target="../media/image94.png"/></Relationships>
</file>

<file path=ppt/slides/_rels/slide5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 Id="rId5" Type="http://schemas.openxmlformats.org/officeDocument/2006/relationships/image" Target="../media/image98.png"/><Relationship Id="rId4" Type="http://schemas.openxmlformats.org/officeDocument/2006/relationships/image" Target="../media/image500.png"/></Relationships>
</file>

<file path=ppt/slides/_rels/slide5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5.xml"/><Relationship Id="rId1" Type="http://schemas.openxmlformats.org/officeDocument/2006/relationships/slideLayout" Target="../slideLayouts/slideLayout5.xml"/><Relationship Id="rId5" Type="http://schemas.openxmlformats.org/officeDocument/2006/relationships/image" Target="../media/image101.png"/><Relationship Id="rId4" Type="http://schemas.openxmlformats.org/officeDocument/2006/relationships/image" Target="../media/image100.png"/></Relationships>
</file>

<file path=ppt/slides/_rels/slide5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450.png"/><Relationship Id="rId1" Type="http://schemas.openxmlformats.org/officeDocument/2006/relationships/slideLayout" Target="../slideLayouts/slideLayout9.xml"/><Relationship Id="rId6" Type="http://schemas.openxmlformats.org/officeDocument/2006/relationships/slide" Target="slide63.xml"/><Relationship Id="rId5" Type="http://schemas.openxmlformats.org/officeDocument/2006/relationships/image" Target="../media/image104.png"/><Relationship Id="rId4" Type="http://schemas.openxmlformats.org/officeDocument/2006/relationships/image" Target="../media/image103.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48.xml"/><Relationship Id="rId1" Type="http://schemas.openxmlformats.org/officeDocument/2006/relationships/slideLayout" Target="../slideLayouts/slideLayout5.xml"/><Relationship Id="rId5" Type="http://schemas.openxmlformats.org/officeDocument/2006/relationships/image" Target="../media/image108.jpeg"/><Relationship Id="rId4" Type="http://schemas.openxmlformats.org/officeDocument/2006/relationships/image" Target="../media/image107.wmf"/></Relationships>
</file>

<file path=ppt/slides/_rels/slide59.xml.rels><?xml version="1.0" encoding="UTF-8" standalone="yes"?>
<Relationships xmlns="http://schemas.openxmlformats.org/package/2006/relationships"><Relationship Id="rId3" Type="http://schemas.openxmlformats.org/officeDocument/2006/relationships/image" Target="../media/image107.wmf"/><Relationship Id="rId2" Type="http://schemas.openxmlformats.org/officeDocument/2006/relationships/notesSlide" Target="../notesSlides/notesSlide49.xml"/><Relationship Id="rId1" Type="http://schemas.openxmlformats.org/officeDocument/2006/relationships/slideLayout" Target="../slideLayouts/slideLayout5.xml"/><Relationship Id="rId5" Type="http://schemas.openxmlformats.org/officeDocument/2006/relationships/image" Target="../media/image109.wmf"/><Relationship Id="rId4" Type="http://schemas.openxmlformats.org/officeDocument/2006/relationships/image" Target="../media/image10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110.wmf"/><Relationship Id="rId2" Type="http://schemas.openxmlformats.org/officeDocument/2006/relationships/notesSlide" Target="../notesSlides/notesSlide50.xml"/><Relationship Id="rId1" Type="http://schemas.openxmlformats.org/officeDocument/2006/relationships/slideLayout" Target="../slideLayouts/slideLayout5.xml"/><Relationship Id="rId5" Type="http://schemas.openxmlformats.org/officeDocument/2006/relationships/slide" Target="slide63.xml"/><Relationship Id="rId4" Type="http://schemas.openxmlformats.org/officeDocument/2006/relationships/image" Target="../media/image11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12.png"/><Relationship Id="rId1" Type="http://schemas.openxmlformats.org/officeDocument/2006/relationships/slideLayout" Target="../slideLayouts/slideLayout5.xml"/><Relationship Id="rId6" Type="http://schemas.microsoft.com/office/2007/relationships/hdphoto" Target="../media/hdphoto8.wdp"/><Relationship Id="rId5" Type="http://schemas.openxmlformats.org/officeDocument/2006/relationships/image" Target="../media/image114.png"/><Relationship Id="rId4" Type="http://schemas.openxmlformats.org/officeDocument/2006/relationships/image" Target="../media/image113.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8.png"/><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6.xml"/><Relationship Id="rId7" Type="http://schemas.openxmlformats.org/officeDocument/2006/relationships/image" Target="../media/image9.wmf"/><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oleObject" Target="../embeddings/oleObject3.bin"/><Relationship Id="rId11" Type="http://schemas.openxmlformats.org/officeDocument/2006/relationships/image" Target="../media/image11.wmf"/><Relationship Id="rId5" Type="http://schemas.openxmlformats.org/officeDocument/2006/relationships/image" Target="../media/image12.png"/><Relationship Id="rId10" Type="http://schemas.openxmlformats.org/officeDocument/2006/relationships/oleObject" Target="../embeddings/oleObject5.bin"/><Relationship Id="rId4" Type="http://schemas.openxmlformats.org/officeDocument/2006/relationships/image" Target="../media/image8.png"/><Relationship Id="rId9" Type="http://schemas.openxmlformats.org/officeDocument/2006/relationships/image" Target="../media/image10.wmf"/></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7.xml"/><Relationship Id="rId7" Type="http://schemas.openxmlformats.org/officeDocument/2006/relationships/image" Target="../media/image14.wmf"/><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13.wmf"/><Relationship Id="rId4"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10"/>
          </p:nvPr>
        </p:nvSpPr>
        <p:spPr/>
        <p:txBody>
          <a:bodyPr/>
          <a:lstStyle/>
          <a:p>
            <a:pPr>
              <a:defRPr/>
            </a:pPr>
            <a:fld id="{75232DF2-7AE0-4210-A64E-22D2D51ABA7D}" type="slidenum">
              <a:rPr lang="en-US"/>
              <a:pPr>
                <a:defRPr/>
              </a:pPr>
              <a:t>1</a:t>
            </a:fld>
            <a:endParaRPr lang="en-US"/>
          </a:p>
        </p:txBody>
      </p:sp>
      <p:sp>
        <p:nvSpPr>
          <p:cNvPr id="2051"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052" name="Rectangle 4"/>
          <p:cNvSpPr>
            <a:spLocks noChangeArrowheads="1"/>
          </p:cNvSpPr>
          <p:nvPr/>
        </p:nvSpPr>
        <p:spPr bwMode="auto">
          <a:xfrm>
            <a:off x="238485" y="997585"/>
            <a:ext cx="8570870" cy="2575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r>
              <a:rPr lang="en-US" altLang="de-DE" sz="2400" b="1" dirty="0" smtClean="0">
                <a:solidFill>
                  <a:srgbClr val="FF0000"/>
                </a:solidFill>
                <a:latin typeface="Comic Sans MS" pitchFamily="66" charset="0"/>
              </a:rPr>
              <a:t>Optics Measurement Techniques for Transfer Line</a:t>
            </a:r>
          </a:p>
          <a:p>
            <a:pPr algn="ctr"/>
            <a:r>
              <a:rPr lang="en-US" altLang="de-DE" sz="2400" b="1" dirty="0" smtClean="0">
                <a:solidFill>
                  <a:srgbClr val="FF0000"/>
                </a:solidFill>
                <a:latin typeface="Comic Sans MS" pitchFamily="66" charset="0"/>
              </a:rPr>
              <a:t>&amp; Beam Instrumentation</a:t>
            </a:r>
          </a:p>
          <a:p>
            <a:pPr algn="ctr">
              <a:lnSpc>
                <a:spcPct val="50000"/>
              </a:lnSpc>
            </a:pPr>
            <a:r>
              <a:rPr lang="en-US" altLang="de-DE" sz="2400" b="1" i="1" dirty="0" smtClean="0">
                <a:solidFill>
                  <a:schemeClr val="accent2"/>
                </a:solidFill>
              </a:rPr>
              <a:t>CAS for Beam Injection, Extraction and Transfer Line</a:t>
            </a:r>
          </a:p>
          <a:p>
            <a:pPr algn="ctr">
              <a:lnSpc>
                <a:spcPct val="50000"/>
              </a:lnSpc>
            </a:pPr>
            <a:r>
              <a:rPr lang="en-US" altLang="de-DE" sz="2400" b="1" i="1" dirty="0" err="1" smtClean="0">
                <a:solidFill>
                  <a:schemeClr val="accent2"/>
                </a:solidFill>
              </a:rPr>
              <a:t>Erice</a:t>
            </a:r>
            <a:r>
              <a:rPr lang="en-US" altLang="de-DE" sz="2400" b="1" i="1" dirty="0" smtClean="0">
                <a:solidFill>
                  <a:schemeClr val="accent2"/>
                </a:solidFill>
              </a:rPr>
              <a:t>, 16</a:t>
            </a:r>
            <a:r>
              <a:rPr lang="en-US" altLang="de-DE" sz="2400" b="1" i="1" baseline="30000" dirty="0" smtClean="0">
                <a:solidFill>
                  <a:schemeClr val="accent2"/>
                </a:solidFill>
              </a:rPr>
              <a:t>th</a:t>
            </a:r>
            <a:r>
              <a:rPr lang="en-US" altLang="de-DE" sz="2400" b="1" i="1" dirty="0" smtClean="0">
                <a:solidFill>
                  <a:schemeClr val="accent2"/>
                </a:solidFill>
              </a:rPr>
              <a:t> and 17</a:t>
            </a:r>
            <a:r>
              <a:rPr lang="en-US" altLang="de-DE" sz="2400" b="1" i="1" baseline="30000" dirty="0" smtClean="0">
                <a:solidFill>
                  <a:schemeClr val="accent2"/>
                </a:solidFill>
              </a:rPr>
              <a:t>th</a:t>
            </a:r>
            <a:r>
              <a:rPr lang="en-US" altLang="de-DE" sz="2400" b="1" i="1" dirty="0" smtClean="0">
                <a:solidFill>
                  <a:schemeClr val="accent2"/>
                </a:solidFill>
              </a:rPr>
              <a:t> of March 2017</a:t>
            </a:r>
          </a:p>
          <a:p>
            <a:pPr algn="ctr">
              <a:spcBef>
                <a:spcPts val="800"/>
              </a:spcBef>
            </a:pPr>
            <a:r>
              <a:rPr lang="en-US" altLang="de-DE" sz="2000" b="1" dirty="0" smtClean="0">
                <a:solidFill>
                  <a:srgbClr val="008000"/>
                </a:solidFill>
              </a:rPr>
              <a:t>Peter </a:t>
            </a:r>
            <a:r>
              <a:rPr lang="en-US" altLang="de-DE" sz="2000" b="1" dirty="0" err="1">
                <a:solidFill>
                  <a:srgbClr val="008000"/>
                </a:solidFill>
              </a:rPr>
              <a:t>Forck</a:t>
            </a:r>
            <a:endParaRPr lang="en-US" altLang="de-DE" sz="2000" b="1" dirty="0">
              <a:solidFill>
                <a:srgbClr val="008000"/>
              </a:solidFill>
            </a:endParaRPr>
          </a:p>
          <a:p>
            <a:pPr algn="ctr">
              <a:spcBef>
                <a:spcPts val="800"/>
              </a:spcBef>
            </a:pPr>
            <a:r>
              <a:rPr lang="en-US" altLang="de-DE" sz="2000" dirty="0" err="1">
                <a:solidFill>
                  <a:srgbClr val="008000"/>
                </a:solidFill>
              </a:rPr>
              <a:t>Gesellschaft</a:t>
            </a:r>
            <a:r>
              <a:rPr lang="en-US" altLang="de-DE" sz="2000" dirty="0">
                <a:solidFill>
                  <a:srgbClr val="008000"/>
                </a:solidFill>
              </a:rPr>
              <a:t> </a:t>
            </a:r>
            <a:r>
              <a:rPr lang="en-US" altLang="de-DE" sz="2000" dirty="0" err="1">
                <a:solidFill>
                  <a:srgbClr val="008000"/>
                </a:solidFill>
              </a:rPr>
              <a:t>für</a:t>
            </a:r>
            <a:r>
              <a:rPr lang="en-US" altLang="de-DE" sz="2000" dirty="0">
                <a:solidFill>
                  <a:srgbClr val="008000"/>
                </a:solidFill>
              </a:rPr>
              <a:t> </a:t>
            </a:r>
            <a:r>
              <a:rPr lang="en-US" altLang="de-DE" sz="2000" dirty="0" err="1">
                <a:solidFill>
                  <a:srgbClr val="008000"/>
                </a:solidFill>
              </a:rPr>
              <a:t>Schwerionenforschnung</a:t>
            </a:r>
            <a:r>
              <a:rPr lang="en-US" altLang="de-DE" sz="2000" dirty="0">
                <a:solidFill>
                  <a:srgbClr val="008000"/>
                </a:solidFill>
              </a:rPr>
              <a:t> (GSI</a:t>
            </a:r>
            <a:r>
              <a:rPr lang="en-US" altLang="de-DE" sz="2000" dirty="0" smtClean="0">
                <a:solidFill>
                  <a:srgbClr val="008000"/>
                </a:solidFill>
              </a:rPr>
              <a:t>) and University Frankfurt </a:t>
            </a:r>
            <a:endParaRPr lang="en-US" altLang="de-DE" sz="2000" dirty="0">
              <a:solidFill>
                <a:srgbClr val="008000"/>
              </a:solidFill>
            </a:endParaRPr>
          </a:p>
        </p:txBody>
      </p:sp>
      <p:sp>
        <p:nvSpPr>
          <p:cNvPr id="6" name="Rectangle 4"/>
          <p:cNvSpPr>
            <a:spLocks noChangeArrowheads="1"/>
          </p:cNvSpPr>
          <p:nvPr/>
        </p:nvSpPr>
        <p:spPr bwMode="auto">
          <a:xfrm>
            <a:off x="77668" y="3693492"/>
            <a:ext cx="944312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2000" b="1" dirty="0" smtClean="0">
                <a:solidFill>
                  <a:schemeClr val="accent2"/>
                </a:solidFill>
              </a:rPr>
              <a:t>3</a:t>
            </a:r>
            <a:r>
              <a:rPr lang="en-US" altLang="de-DE" sz="2000" b="1" baseline="30000" dirty="0" smtClean="0">
                <a:solidFill>
                  <a:schemeClr val="accent2"/>
                </a:solidFill>
              </a:rPr>
              <a:t>rd</a:t>
            </a:r>
            <a:r>
              <a:rPr lang="en-US" altLang="de-DE" sz="2000" b="1" dirty="0" smtClean="0">
                <a:solidFill>
                  <a:schemeClr val="accent2"/>
                </a:solidFill>
              </a:rPr>
              <a:t> part of this lecture covers:</a:t>
            </a:r>
          </a:p>
          <a:p>
            <a:pPr marL="342900" indent="-342900" algn="l">
              <a:spcBef>
                <a:spcPts val="600"/>
              </a:spcBef>
              <a:buFont typeface="Wingdings" panose="05000000000000000000" pitchFamily="2" charset="2"/>
              <a:buChar char="Ø"/>
            </a:pPr>
            <a:r>
              <a:rPr lang="en-US" altLang="de-DE" sz="2000" dirty="0" smtClean="0"/>
              <a:t>Pick-ups so called </a:t>
            </a:r>
            <a:r>
              <a:rPr lang="en-US" altLang="de-DE" sz="2000" b="1" dirty="0" smtClean="0"/>
              <a:t>B</a:t>
            </a:r>
            <a:r>
              <a:rPr lang="en-US" altLang="de-DE" sz="2000" dirty="0" smtClean="0"/>
              <a:t>eam </a:t>
            </a:r>
            <a:r>
              <a:rPr lang="en-US" altLang="de-DE" sz="2000" b="1" dirty="0" smtClean="0"/>
              <a:t>P</a:t>
            </a:r>
            <a:r>
              <a:rPr lang="en-US" altLang="de-DE" sz="2000" dirty="0" smtClean="0"/>
              <a:t>osition </a:t>
            </a:r>
            <a:r>
              <a:rPr lang="en-US" altLang="de-DE" sz="2000" b="1" dirty="0" smtClean="0"/>
              <a:t>M</a:t>
            </a:r>
            <a:r>
              <a:rPr lang="en-US" altLang="de-DE" sz="2000" dirty="0" smtClean="0"/>
              <a:t>onitors for position measurement</a:t>
            </a:r>
          </a:p>
          <a:p>
            <a:pPr algn="l">
              <a:spcBef>
                <a:spcPts val="600"/>
              </a:spcBef>
            </a:pPr>
            <a:r>
              <a:rPr lang="en-US" altLang="de-DE" sz="2000" dirty="0" smtClean="0"/>
              <a:t>      Application: trajectory &amp; closed orbit determination</a:t>
            </a:r>
          </a:p>
          <a:p>
            <a:pPr marL="342900" indent="-342900" algn="l">
              <a:spcBef>
                <a:spcPts val="600"/>
              </a:spcBef>
              <a:buFont typeface="Wingdings" panose="05000000000000000000" pitchFamily="2" charset="2"/>
              <a:buChar char="Ø"/>
            </a:pPr>
            <a:r>
              <a:rPr lang="en-US" altLang="de-DE" sz="2000" dirty="0" smtClean="0"/>
              <a:t>Longitudinal parameter (bunch length and momentum spread) measurement</a:t>
            </a:r>
          </a:p>
          <a:p>
            <a:pPr algn="l">
              <a:spcBef>
                <a:spcPts val="600"/>
              </a:spcBef>
            </a:pPr>
            <a:r>
              <a:rPr lang="en-US" altLang="de-DE" sz="2000" dirty="0" smtClean="0"/>
              <a:t>      Application: longitudinal matching</a:t>
            </a:r>
          </a:p>
        </p:txBody>
      </p:sp>
    </p:spTree>
    <p:extLst>
      <p:ext uri="{BB962C8B-B14F-4D97-AF65-F5344CB8AC3E}">
        <p14:creationId xmlns:p14="http://schemas.microsoft.com/office/powerpoint/2010/main" val="26162109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liennummernplatzhalter 1"/>
          <p:cNvSpPr>
            <a:spLocks noGrp="1"/>
          </p:cNvSpPr>
          <p:nvPr>
            <p:ph type="sldNum" sz="quarter" idx="10"/>
          </p:nvPr>
        </p:nvSpPr>
        <p:spPr/>
        <p:txBody>
          <a:bodyPr/>
          <a:lstStyle/>
          <a:p>
            <a:pPr>
              <a:defRPr/>
            </a:pPr>
            <a:fld id="{DBBCDFA3-7916-435A-9DAA-F34D8C2D2A4C}" type="slidenum">
              <a:rPr lang="en-US"/>
              <a:pPr>
                <a:defRPr/>
              </a:pPr>
              <a:t>10</a:t>
            </a:fld>
            <a:endParaRPr lang="en-US"/>
          </a:p>
        </p:txBody>
      </p:sp>
      <p:sp>
        <p:nvSpPr>
          <p:cNvPr id="7171"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a:latin typeface="Comic Sans MS" pitchFamily="66" charset="0"/>
              </a:rPr>
              <a:t>Signal Shape for capacitive BPMs: differentiated </a:t>
            </a:r>
            <a:r>
              <a:rPr lang="en-US" altLang="de-DE" b="1">
                <a:latin typeface="Times" pitchFamily="18" charset="0"/>
              </a:rPr>
              <a:t>↔ </a:t>
            </a:r>
            <a:r>
              <a:rPr lang="en-US" altLang="de-DE" b="1">
                <a:latin typeface="Comic Sans MS" pitchFamily="66" charset="0"/>
              </a:rPr>
              <a:t>proportional</a:t>
            </a:r>
            <a:r>
              <a:rPr lang="en-US" altLang="de-DE" sz="2000" b="1">
                <a:latin typeface="Comic Sans MS" pitchFamily="66" charset="0"/>
              </a:rPr>
              <a:t> </a:t>
            </a:r>
          </a:p>
        </p:txBody>
      </p:sp>
      <p:sp>
        <p:nvSpPr>
          <p:cNvPr id="717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95940" name="Text Box 4"/>
          <p:cNvSpPr txBox="1">
            <a:spLocks noChangeArrowheads="1"/>
          </p:cNvSpPr>
          <p:nvPr/>
        </p:nvSpPr>
        <p:spPr bwMode="auto">
          <a:xfrm>
            <a:off x="279400" y="1008063"/>
            <a:ext cx="8864600" cy="3452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defRPr/>
            </a:pPr>
            <a:r>
              <a:rPr lang="en-US" dirty="0">
                <a:solidFill>
                  <a:schemeClr val="accent2"/>
                </a:solidFill>
                <a:sym typeface="Symbol" pitchFamily="18" charset="2"/>
              </a:rPr>
              <a:t>Depending on the frequency range </a:t>
            </a:r>
            <a:r>
              <a:rPr lang="en-US" b="1" i="1" dirty="0">
                <a:solidFill>
                  <a:schemeClr val="accent2"/>
                </a:solidFill>
                <a:sym typeface="Symbol" pitchFamily="18" charset="2"/>
              </a:rPr>
              <a:t>and</a:t>
            </a:r>
            <a:r>
              <a:rPr lang="en-US" dirty="0">
                <a:solidFill>
                  <a:schemeClr val="accent2"/>
                </a:solidFill>
                <a:sym typeface="Symbol" pitchFamily="18" charset="2"/>
              </a:rPr>
              <a:t> termination the signal looks different:</a:t>
            </a:r>
          </a:p>
          <a:p>
            <a:pPr algn="l">
              <a:lnSpc>
                <a:spcPct val="40000"/>
              </a:lnSpc>
              <a:buFont typeface="Wingdings" pitchFamily="2" charset="2"/>
              <a:buChar char="Ø"/>
              <a:defRPr/>
            </a:pPr>
            <a:r>
              <a:rPr lang="en-US" sz="2000" dirty="0">
                <a:solidFill>
                  <a:schemeClr val="accent2"/>
                </a:solidFill>
                <a:sym typeface="Symbol" pitchFamily="18" charset="2"/>
              </a:rPr>
              <a:t> </a:t>
            </a:r>
            <a:r>
              <a:rPr lang="en-US" sz="2000" b="1" i="1" dirty="0">
                <a:solidFill>
                  <a:schemeClr val="accent2"/>
                </a:solidFill>
                <a:sym typeface="Symbol" pitchFamily="18" charset="2"/>
              </a:rPr>
              <a:t>High frequency range  </a:t>
            </a:r>
            <a:r>
              <a:rPr lang="en-US" sz="2000" b="1" i="1" dirty="0">
                <a:solidFill>
                  <a:schemeClr val="accent2"/>
                </a:solidFill>
                <a:cs typeface="Times New Roman" pitchFamily="18" charset="0"/>
                <a:sym typeface="Symbol" pitchFamily="18" charset="2"/>
              </a:rPr>
              <a:t>ω &gt;&gt; </a:t>
            </a:r>
            <a:r>
              <a:rPr lang="en-US" sz="2000" b="1" i="1" dirty="0" err="1">
                <a:solidFill>
                  <a:schemeClr val="accent2"/>
                </a:solidFill>
                <a:cs typeface="Times New Roman" pitchFamily="18" charset="0"/>
                <a:sym typeface="Symbol" pitchFamily="18" charset="2"/>
              </a:rPr>
              <a:t>ω</a:t>
            </a:r>
            <a:r>
              <a:rPr lang="en-US" sz="2400" b="1" i="1" baseline="-25000" dirty="0" err="1">
                <a:solidFill>
                  <a:schemeClr val="accent2"/>
                </a:solidFill>
                <a:cs typeface="Times New Roman" pitchFamily="18" charset="0"/>
                <a:sym typeface="Symbol" pitchFamily="18" charset="2"/>
              </a:rPr>
              <a:t>cut</a:t>
            </a:r>
            <a:r>
              <a:rPr lang="en-US" sz="2000" b="1" i="1" dirty="0">
                <a:solidFill>
                  <a:schemeClr val="accent2"/>
                </a:solidFill>
                <a:cs typeface="Times New Roman" pitchFamily="18" charset="0"/>
                <a:sym typeface="Symbol" pitchFamily="18" charset="2"/>
              </a:rPr>
              <a:t>:</a:t>
            </a:r>
          </a:p>
          <a:p>
            <a:pPr algn="l">
              <a:lnSpc>
                <a:spcPct val="70000"/>
              </a:lnSpc>
              <a:buFont typeface="Wingdings" pitchFamily="2" charset="2"/>
              <a:buChar char="Ø"/>
              <a:defRPr/>
            </a:pPr>
            <a:endParaRPr lang="en-US" sz="2000" b="1" i="1" dirty="0">
              <a:solidFill>
                <a:schemeClr val="accent2"/>
              </a:solidFill>
              <a:cs typeface="Times New Roman" pitchFamily="18" charset="0"/>
              <a:sym typeface="Symbol" pitchFamily="18" charset="2"/>
            </a:endParaRPr>
          </a:p>
          <a:p>
            <a:pPr algn="l">
              <a:lnSpc>
                <a:spcPct val="70000"/>
              </a:lnSpc>
              <a:buFont typeface="Wingdings" pitchFamily="2" charset="2"/>
              <a:buNone/>
              <a:defRPr/>
            </a:pPr>
            <a:endParaRPr lang="en-US" sz="2400" dirty="0">
              <a:solidFill>
                <a:schemeClr val="accent2"/>
              </a:solidFill>
              <a:cs typeface="Times New Roman" pitchFamily="18" charset="0"/>
              <a:sym typeface="Symbol" pitchFamily="18" charset="2"/>
            </a:endParaRPr>
          </a:p>
          <a:p>
            <a:pPr algn="l">
              <a:lnSpc>
                <a:spcPct val="30000"/>
              </a:lnSpc>
              <a:spcBef>
                <a:spcPts val="300"/>
              </a:spcBef>
              <a:buFont typeface="Symbol" pitchFamily="18" charset="2"/>
              <a:buNone/>
              <a:defRPr/>
            </a:pPr>
            <a:r>
              <a:rPr lang="en-US" dirty="0">
                <a:solidFill>
                  <a:schemeClr val="accent2"/>
                </a:solidFill>
                <a:cs typeface="Times New Roman" pitchFamily="18" charset="0"/>
                <a:sym typeface="Symbol" pitchFamily="18" charset="2"/>
              </a:rPr>
              <a:t>   </a:t>
            </a:r>
            <a:r>
              <a:rPr lang="en-US" dirty="0">
                <a:solidFill>
                  <a:srgbClr val="008000"/>
                </a:solidFill>
                <a:cs typeface="Times New Roman" pitchFamily="18" charset="0"/>
                <a:sym typeface="Symbol" pitchFamily="18" charset="2"/>
              </a:rPr>
              <a:t> </a:t>
            </a:r>
            <a:r>
              <a:rPr lang="en-US" b="1" dirty="0">
                <a:solidFill>
                  <a:srgbClr val="008000"/>
                </a:solidFill>
                <a:cs typeface="Times New Roman" pitchFamily="18" charset="0"/>
                <a:sym typeface="Symbol" pitchFamily="18" charset="2"/>
              </a:rPr>
              <a:t>direct image</a:t>
            </a:r>
            <a:r>
              <a:rPr lang="en-US" dirty="0">
                <a:solidFill>
                  <a:srgbClr val="008000"/>
                </a:solidFill>
                <a:cs typeface="Times New Roman" pitchFamily="18" charset="0"/>
                <a:sym typeface="Symbol" pitchFamily="18" charset="2"/>
              </a:rPr>
              <a:t> of the bunch. Signal strength </a:t>
            </a:r>
            <a:r>
              <a:rPr lang="en-US" b="1" i="1" dirty="0" err="1">
                <a:solidFill>
                  <a:srgbClr val="008000"/>
                </a:solidFill>
                <a:cs typeface="Times New Roman" pitchFamily="18" charset="0"/>
                <a:sym typeface="Symbol" pitchFamily="18" charset="2"/>
              </a:rPr>
              <a:t>Z</a:t>
            </a:r>
            <a:r>
              <a:rPr lang="en-US" sz="2000" b="1" i="1" baseline="-25000" dirty="0" err="1">
                <a:solidFill>
                  <a:srgbClr val="008000"/>
                </a:solidFill>
                <a:cs typeface="Times New Roman" pitchFamily="18" charset="0"/>
                <a:sym typeface="Symbol" pitchFamily="18" charset="2"/>
              </a:rPr>
              <a:t>t</a:t>
            </a:r>
            <a:r>
              <a:rPr lang="en-US" b="1" i="1" dirty="0">
                <a:solidFill>
                  <a:srgbClr val="008000"/>
                </a:solidFill>
                <a:cs typeface="Times New Roman" pitchFamily="18" charset="0"/>
                <a:sym typeface="Symbol" pitchFamily="18" charset="2"/>
              </a:rPr>
              <a:t>  A/C</a:t>
            </a:r>
            <a:r>
              <a:rPr lang="en-US" dirty="0">
                <a:solidFill>
                  <a:srgbClr val="008000"/>
                </a:solidFill>
                <a:cs typeface="Times New Roman" pitchFamily="18" charset="0"/>
                <a:sym typeface="Symbol" pitchFamily="18" charset="2"/>
              </a:rPr>
              <a:t> i.e. nearly independent on length</a:t>
            </a:r>
          </a:p>
          <a:p>
            <a:pPr algn="l">
              <a:lnSpc>
                <a:spcPct val="70000"/>
              </a:lnSpc>
              <a:buFont typeface="Wingdings" pitchFamily="2" charset="2"/>
              <a:buChar char="Ø"/>
              <a:defRPr/>
            </a:pPr>
            <a:r>
              <a:rPr lang="en-US" sz="2000" dirty="0">
                <a:solidFill>
                  <a:schemeClr val="accent2"/>
                </a:solidFill>
                <a:cs typeface="Times New Roman" pitchFamily="18" charset="0"/>
                <a:sym typeface="Symbol" pitchFamily="18" charset="2"/>
              </a:rPr>
              <a:t> </a:t>
            </a:r>
            <a:r>
              <a:rPr lang="en-US" sz="2000" b="1" i="1" dirty="0">
                <a:solidFill>
                  <a:schemeClr val="accent2"/>
                </a:solidFill>
                <a:cs typeface="Times New Roman" pitchFamily="18" charset="0"/>
                <a:sym typeface="Symbol" pitchFamily="18" charset="2"/>
              </a:rPr>
              <a:t>Low frequency range </a:t>
            </a:r>
            <a:r>
              <a:rPr lang="en-US" sz="2000" b="1" i="1" dirty="0">
                <a:solidFill>
                  <a:schemeClr val="accent2"/>
                </a:solidFill>
                <a:latin typeface="Times" pitchFamily="18" charset="0"/>
                <a:sym typeface="Symbol" pitchFamily="18" charset="2"/>
              </a:rPr>
              <a:t>ω &lt;&lt; </a:t>
            </a:r>
            <a:r>
              <a:rPr lang="en-US" sz="2000" b="1" i="1" dirty="0" err="1">
                <a:solidFill>
                  <a:schemeClr val="accent2"/>
                </a:solidFill>
                <a:latin typeface="Times" pitchFamily="18" charset="0"/>
                <a:sym typeface="Symbol" pitchFamily="18" charset="2"/>
              </a:rPr>
              <a:t>ω</a:t>
            </a:r>
            <a:r>
              <a:rPr lang="en-US" sz="2400" b="1" i="1" baseline="-25000" dirty="0" err="1">
                <a:solidFill>
                  <a:schemeClr val="accent2"/>
                </a:solidFill>
                <a:latin typeface="Times" pitchFamily="18" charset="0"/>
                <a:sym typeface="Symbol" pitchFamily="18" charset="2"/>
              </a:rPr>
              <a:t>cut</a:t>
            </a:r>
            <a:r>
              <a:rPr lang="en-US" sz="2000" b="1" i="1" dirty="0">
                <a:solidFill>
                  <a:schemeClr val="accent2"/>
                </a:solidFill>
                <a:latin typeface="Times" pitchFamily="18" charset="0"/>
                <a:sym typeface="Symbol" pitchFamily="18" charset="2"/>
              </a:rPr>
              <a:t>:</a:t>
            </a:r>
          </a:p>
          <a:p>
            <a:pPr algn="l">
              <a:lnSpc>
                <a:spcPct val="70000"/>
              </a:lnSpc>
              <a:buFont typeface="Wingdings" pitchFamily="2" charset="2"/>
              <a:buChar char="Ø"/>
              <a:defRPr/>
            </a:pPr>
            <a:endParaRPr lang="en-US" sz="2000" b="1" i="1" dirty="0">
              <a:solidFill>
                <a:schemeClr val="accent2"/>
              </a:solidFill>
              <a:latin typeface="Times" pitchFamily="18" charset="0"/>
              <a:sym typeface="Symbol" pitchFamily="18" charset="2"/>
            </a:endParaRPr>
          </a:p>
          <a:p>
            <a:pPr algn="l">
              <a:lnSpc>
                <a:spcPct val="70000"/>
              </a:lnSpc>
              <a:buFont typeface="Wingdings" pitchFamily="2" charset="2"/>
              <a:buNone/>
              <a:defRPr/>
            </a:pPr>
            <a:endParaRPr lang="en-US" sz="2000" dirty="0">
              <a:solidFill>
                <a:schemeClr val="accent2"/>
              </a:solidFill>
              <a:latin typeface="Times" pitchFamily="18" charset="0"/>
              <a:sym typeface="Symbol" pitchFamily="18" charset="2"/>
            </a:endParaRPr>
          </a:p>
          <a:p>
            <a:pPr algn="l">
              <a:lnSpc>
                <a:spcPct val="70000"/>
              </a:lnSpc>
              <a:spcBef>
                <a:spcPts val="200"/>
              </a:spcBef>
              <a:buFont typeface="Wingdings" pitchFamily="2" charset="2"/>
              <a:buNone/>
              <a:defRPr/>
            </a:pPr>
            <a:r>
              <a:rPr lang="en-US" dirty="0" smtClean="0">
                <a:solidFill>
                  <a:srgbClr val="008000"/>
                </a:solidFill>
                <a:cs typeface="Times New Roman" pitchFamily="18" charset="0"/>
                <a:sym typeface="Symbol" pitchFamily="18" charset="2"/>
              </a:rPr>
              <a:t> </a:t>
            </a:r>
            <a:r>
              <a:rPr lang="en-US" dirty="0">
                <a:solidFill>
                  <a:srgbClr val="008000"/>
                </a:solidFill>
                <a:cs typeface="Times New Roman" pitchFamily="18" charset="0"/>
                <a:sym typeface="Symbol" pitchFamily="18" charset="2"/>
              </a:rPr>
              <a:t> </a:t>
            </a:r>
            <a:r>
              <a:rPr lang="en-US" b="1" dirty="0">
                <a:solidFill>
                  <a:srgbClr val="008000"/>
                </a:solidFill>
                <a:cs typeface="Times New Roman" pitchFamily="18" charset="0"/>
                <a:sym typeface="Symbol" pitchFamily="18" charset="2"/>
              </a:rPr>
              <a:t>derivative</a:t>
            </a:r>
            <a:r>
              <a:rPr lang="en-US" dirty="0">
                <a:solidFill>
                  <a:srgbClr val="008000"/>
                </a:solidFill>
                <a:cs typeface="Times New Roman" pitchFamily="18" charset="0"/>
                <a:sym typeface="Symbol" pitchFamily="18" charset="2"/>
              </a:rPr>
              <a:t> of bunch, single strength </a:t>
            </a:r>
            <a:r>
              <a:rPr lang="en-US" b="1" i="1" dirty="0" err="1">
                <a:solidFill>
                  <a:srgbClr val="008000"/>
                </a:solidFill>
                <a:cs typeface="Times New Roman" pitchFamily="18" charset="0"/>
                <a:sym typeface="Symbol" pitchFamily="18" charset="2"/>
              </a:rPr>
              <a:t>Z</a:t>
            </a:r>
            <a:r>
              <a:rPr lang="en-US" sz="2000" b="1" i="1" baseline="-25000" dirty="0" err="1">
                <a:solidFill>
                  <a:srgbClr val="008000"/>
                </a:solidFill>
                <a:cs typeface="Times New Roman" pitchFamily="18" charset="0"/>
                <a:sym typeface="Symbol" pitchFamily="18" charset="2"/>
              </a:rPr>
              <a:t>t</a:t>
            </a:r>
            <a:r>
              <a:rPr lang="en-US" sz="2000" b="1" i="1" baseline="-25000" dirty="0">
                <a:solidFill>
                  <a:srgbClr val="008000"/>
                </a:solidFill>
                <a:cs typeface="Times New Roman" pitchFamily="18" charset="0"/>
                <a:sym typeface="Symbol" pitchFamily="18" charset="2"/>
              </a:rPr>
              <a:t> </a:t>
            </a:r>
            <a:r>
              <a:rPr lang="en-US" b="1" i="1" dirty="0">
                <a:solidFill>
                  <a:srgbClr val="008000"/>
                </a:solidFill>
                <a:sym typeface="Symbol" pitchFamily="18" charset="2"/>
              </a:rPr>
              <a:t></a:t>
            </a:r>
            <a:r>
              <a:rPr lang="en-US" b="1" i="1" dirty="0">
                <a:solidFill>
                  <a:srgbClr val="008000"/>
                </a:solidFill>
                <a:cs typeface="Times New Roman" pitchFamily="18" charset="0"/>
                <a:sym typeface="Symbol" pitchFamily="18" charset="2"/>
              </a:rPr>
              <a:t> A</a:t>
            </a:r>
            <a:r>
              <a:rPr lang="en-US" dirty="0">
                <a:solidFill>
                  <a:srgbClr val="008000"/>
                </a:solidFill>
                <a:cs typeface="Times New Roman" pitchFamily="18" charset="0"/>
                <a:sym typeface="Symbol" pitchFamily="18" charset="2"/>
              </a:rPr>
              <a:t>, i.e. (nearly) independent on </a:t>
            </a:r>
            <a:r>
              <a:rPr lang="en-US" b="1" i="1" dirty="0">
                <a:solidFill>
                  <a:srgbClr val="008000"/>
                </a:solidFill>
                <a:cs typeface="Times New Roman" pitchFamily="18" charset="0"/>
                <a:sym typeface="Symbol" pitchFamily="18" charset="2"/>
              </a:rPr>
              <a:t>C</a:t>
            </a:r>
            <a:r>
              <a:rPr lang="en-US" dirty="0">
                <a:solidFill>
                  <a:srgbClr val="008000"/>
                </a:solidFill>
                <a:cs typeface="Times New Roman" pitchFamily="18" charset="0"/>
                <a:sym typeface="Symbol" pitchFamily="18" charset="2"/>
              </a:rPr>
              <a:t> </a:t>
            </a:r>
            <a:endParaRPr lang="en-US" dirty="0" smtClean="0">
              <a:solidFill>
                <a:srgbClr val="008000"/>
              </a:solidFill>
              <a:cs typeface="Times New Roman" pitchFamily="18" charset="0"/>
              <a:sym typeface="Symbol" pitchFamily="18" charset="2"/>
            </a:endParaRPr>
          </a:p>
          <a:p>
            <a:pPr marL="285750" indent="-285750" algn="l">
              <a:lnSpc>
                <a:spcPct val="70000"/>
              </a:lnSpc>
              <a:spcBef>
                <a:spcPts val="800"/>
              </a:spcBef>
              <a:buFont typeface="Wingdings" pitchFamily="2" charset="2"/>
              <a:buChar char="Ø"/>
              <a:defRPr/>
            </a:pPr>
            <a:r>
              <a:rPr lang="en-US" dirty="0">
                <a:solidFill>
                  <a:schemeClr val="accent2"/>
                </a:solidFill>
                <a:cs typeface="Times New Roman" pitchFamily="18" charset="0"/>
                <a:sym typeface="Symbol" pitchFamily="18" charset="2"/>
              </a:rPr>
              <a:t> </a:t>
            </a:r>
            <a:r>
              <a:rPr lang="en-US" b="1" i="1" dirty="0" smtClean="0">
                <a:solidFill>
                  <a:schemeClr val="accent2"/>
                </a:solidFill>
                <a:cs typeface="Times New Roman" pitchFamily="18" charset="0"/>
                <a:sym typeface="Symbol" pitchFamily="18" charset="2"/>
              </a:rPr>
              <a:t>Intermediate frequency range  </a:t>
            </a:r>
            <a:r>
              <a:rPr lang="en-US" b="1" i="1" dirty="0">
                <a:solidFill>
                  <a:schemeClr val="accent2"/>
                </a:solidFill>
                <a:latin typeface="Times" pitchFamily="18" charset="0"/>
                <a:sym typeface="Symbol" pitchFamily="18" charset="2"/>
              </a:rPr>
              <a:t>ω </a:t>
            </a:r>
            <a:r>
              <a:rPr lang="en-US" b="1" i="1" dirty="0" smtClean="0">
                <a:solidFill>
                  <a:schemeClr val="accent2"/>
                </a:solidFill>
                <a:latin typeface="Times" pitchFamily="18" charset="0"/>
                <a:sym typeface="Symbol" pitchFamily="18" charset="2"/>
              </a:rPr>
              <a:t> </a:t>
            </a:r>
            <a:r>
              <a:rPr lang="en-US" b="1" i="1" dirty="0" err="1">
                <a:solidFill>
                  <a:schemeClr val="accent2"/>
                </a:solidFill>
                <a:latin typeface="Times" pitchFamily="18" charset="0"/>
                <a:sym typeface="Symbol" pitchFamily="18" charset="2"/>
              </a:rPr>
              <a:t>ω</a:t>
            </a:r>
            <a:r>
              <a:rPr lang="en-US" sz="2000" b="1" i="1" baseline="-25000" dirty="0" err="1">
                <a:solidFill>
                  <a:schemeClr val="accent2"/>
                </a:solidFill>
                <a:latin typeface="Times" pitchFamily="18" charset="0"/>
                <a:sym typeface="Symbol" pitchFamily="18" charset="2"/>
              </a:rPr>
              <a:t>cut</a:t>
            </a:r>
            <a:r>
              <a:rPr lang="en-US" b="1" i="1" dirty="0" smtClean="0">
                <a:solidFill>
                  <a:schemeClr val="accent2"/>
                </a:solidFill>
                <a:latin typeface="Times" pitchFamily="18" charset="0"/>
                <a:sym typeface="Symbol" pitchFamily="18" charset="2"/>
              </a:rPr>
              <a:t>: </a:t>
            </a:r>
            <a:r>
              <a:rPr lang="en-US" dirty="0" smtClean="0">
                <a:latin typeface="Times" pitchFamily="18" charset="0"/>
                <a:sym typeface="Symbol" pitchFamily="18" charset="2"/>
              </a:rPr>
              <a:t>Calculation using Fourier transformation</a:t>
            </a:r>
            <a:endParaRPr lang="en-US" dirty="0">
              <a:solidFill>
                <a:srgbClr val="008000"/>
              </a:solidFill>
              <a:cs typeface="Times New Roman" pitchFamily="18" charset="0"/>
              <a:sym typeface="Symbol" pitchFamily="18" charset="2"/>
            </a:endParaRPr>
          </a:p>
          <a:p>
            <a:pPr algn="l">
              <a:lnSpc>
                <a:spcPct val="70000"/>
              </a:lnSpc>
              <a:buFont typeface="Wingdings" pitchFamily="2" charset="2"/>
              <a:buNone/>
              <a:defRPr/>
            </a:pPr>
            <a:r>
              <a:rPr lang="en-US" dirty="0">
                <a:solidFill>
                  <a:schemeClr val="accent2"/>
                </a:solidFill>
                <a:cs typeface="Times New Roman" pitchFamily="18" charset="0"/>
                <a:sym typeface="Symbol" pitchFamily="18" charset="2"/>
              </a:rPr>
              <a:t>Example from synchrotron BPM with 50  termination (reality at p</a:t>
            </a:r>
            <a:r>
              <a:rPr lang="de-DE" dirty="0">
                <a:solidFill>
                  <a:schemeClr val="accent2"/>
                </a:solidFill>
                <a:cs typeface="Times New Roman" pitchFamily="18" charset="0"/>
                <a:sym typeface="Symbol" pitchFamily="18" charset="2"/>
              </a:rPr>
              <a:t>-</a:t>
            </a:r>
            <a:r>
              <a:rPr lang="en-US" dirty="0">
                <a:solidFill>
                  <a:schemeClr val="accent2"/>
                </a:solidFill>
                <a:cs typeface="Times New Roman" pitchFamily="18" charset="0"/>
                <a:sym typeface="Symbol" pitchFamily="18" charset="2"/>
              </a:rPr>
              <a:t>synchrotron : </a:t>
            </a:r>
            <a:r>
              <a:rPr lang="el-GR" b="1" i="1" dirty="0">
                <a:solidFill>
                  <a:schemeClr val="accent2"/>
                </a:solidFill>
                <a:cs typeface="Times New Roman" pitchFamily="18" charset="0"/>
                <a:sym typeface="Symbol" pitchFamily="18" charset="2"/>
              </a:rPr>
              <a:t>σ</a:t>
            </a:r>
            <a:r>
              <a:rPr lang="de-DE" dirty="0">
                <a:solidFill>
                  <a:schemeClr val="accent2"/>
                </a:solidFill>
                <a:cs typeface="Times New Roman" pitchFamily="18" charset="0"/>
                <a:sym typeface="Symbol" pitchFamily="18" charset="2"/>
              </a:rPr>
              <a:t>&gt;&gt;1 </a:t>
            </a:r>
            <a:r>
              <a:rPr lang="de-DE" dirty="0" err="1">
                <a:solidFill>
                  <a:schemeClr val="accent2"/>
                </a:solidFill>
                <a:cs typeface="Times New Roman" pitchFamily="18" charset="0"/>
                <a:sym typeface="Symbol" pitchFamily="18" charset="2"/>
              </a:rPr>
              <a:t>ns</a:t>
            </a:r>
            <a:r>
              <a:rPr lang="de-DE" dirty="0">
                <a:solidFill>
                  <a:schemeClr val="accent2"/>
                </a:solidFill>
                <a:cs typeface="Times New Roman" pitchFamily="18" charset="0"/>
                <a:sym typeface="Symbol" pitchFamily="18" charset="2"/>
              </a:rPr>
              <a:t>):</a:t>
            </a:r>
            <a:endParaRPr lang="el-GR" dirty="0">
              <a:solidFill>
                <a:schemeClr val="accent2"/>
              </a:solidFill>
              <a:cs typeface="Times New Roman" pitchFamily="18" charset="0"/>
              <a:sym typeface="Symbol" pitchFamily="18" charset="2"/>
            </a:endParaRPr>
          </a:p>
        </p:txBody>
      </p:sp>
      <p:graphicFrame>
        <p:nvGraphicFramePr>
          <p:cNvPr id="7174" name="Object 6"/>
          <p:cNvGraphicFramePr>
            <a:graphicFrameLocks noChangeAspect="1"/>
          </p:cNvGraphicFramePr>
          <p:nvPr/>
        </p:nvGraphicFramePr>
        <p:xfrm>
          <a:off x="876300" y="1417638"/>
          <a:ext cx="6359525" cy="833437"/>
        </p:xfrm>
        <a:graphic>
          <a:graphicData uri="http://schemas.openxmlformats.org/presentationml/2006/ole">
            <mc:AlternateContent xmlns:mc="http://schemas.openxmlformats.org/markup-compatibility/2006">
              <mc:Choice xmlns:v="urn:schemas-microsoft-com:vml" Requires="v">
                <p:oleObj spid="_x0000_s7497" name="Equation" r:id="rId4" imgW="3289300" imgH="431800" progId="Equation.3">
                  <p:embed/>
                </p:oleObj>
              </mc:Choice>
              <mc:Fallback>
                <p:oleObj name="Equation" r:id="rId4" imgW="3289300" imgH="4318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6300" y="1417638"/>
                        <a:ext cx="6359525" cy="833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5943" name="Object 7"/>
          <p:cNvGraphicFramePr>
            <a:graphicFrameLocks noChangeAspect="1"/>
          </p:cNvGraphicFramePr>
          <p:nvPr/>
        </p:nvGraphicFramePr>
        <p:xfrm>
          <a:off x="263525" y="2727325"/>
          <a:ext cx="8701088" cy="741363"/>
        </p:xfrm>
        <a:graphic>
          <a:graphicData uri="http://schemas.openxmlformats.org/presentationml/2006/ole">
            <mc:AlternateContent xmlns:mc="http://schemas.openxmlformats.org/markup-compatibility/2006">
              <mc:Choice xmlns:v="urn:schemas-microsoft-com:vml" Requires="v">
                <p:oleObj spid="_x0000_s7498" name="Equation" r:id="rId6" imgW="5054600" imgH="431800" progId="Equation.3">
                  <p:embed/>
                </p:oleObj>
              </mc:Choice>
              <mc:Fallback>
                <p:oleObj name="Equation" r:id="rId6" imgW="5054600" imgH="431800"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3525" y="2727325"/>
                        <a:ext cx="8701088" cy="741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 name="Picture 5"/>
          <p:cNvPicPr>
            <a:picLocks noChangeAspect="1" noChangeArrowheads="1"/>
          </p:cNvPicPr>
          <p:nvPr/>
        </p:nvPicPr>
        <p:blipFill>
          <a:blip r:embed="rId8">
            <a:extLst>
              <a:ext uri="{28A0092B-C50C-407E-A947-70E740481C1C}">
                <a14:useLocalDpi xmlns:a14="http://schemas.microsoft.com/office/drawing/2010/main" val="0"/>
              </a:ext>
            </a:extLst>
          </a:blip>
          <a:srcRect r="66202"/>
          <a:stretch>
            <a:fillRect/>
          </a:stretch>
        </p:blipFill>
        <p:spPr bwMode="auto">
          <a:xfrm>
            <a:off x="1443038" y="4381500"/>
            <a:ext cx="1982787" cy="2055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5"/>
          <p:cNvPicPr>
            <a:picLocks noChangeAspect="1" noChangeArrowheads="1"/>
          </p:cNvPicPr>
          <p:nvPr/>
        </p:nvPicPr>
        <p:blipFill>
          <a:blip r:embed="rId8">
            <a:extLst>
              <a:ext uri="{28A0092B-C50C-407E-A947-70E740481C1C}">
                <a14:useLocalDpi xmlns:a14="http://schemas.microsoft.com/office/drawing/2010/main" val="0"/>
              </a:ext>
            </a:extLst>
          </a:blip>
          <a:srcRect l="33374" r="35773"/>
          <a:stretch>
            <a:fillRect/>
          </a:stretch>
        </p:blipFill>
        <p:spPr bwMode="auto">
          <a:xfrm>
            <a:off x="3403600" y="4379913"/>
            <a:ext cx="1809750" cy="2055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8" name="Textfeld 4"/>
          <p:cNvSpPr txBox="1">
            <a:spLocks noChangeArrowheads="1"/>
          </p:cNvSpPr>
          <p:nvPr/>
        </p:nvSpPr>
        <p:spPr bwMode="auto">
          <a:xfrm>
            <a:off x="7845425" y="4697413"/>
            <a:ext cx="938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i="1">
                <a:solidFill>
                  <a:srgbClr val="3333CC"/>
                </a:solidFill>
              </a:rPr>
              <a:t>I</a:t>
            </a:r>
            <a:r>
              <a:rPr lang="en-US" altLang="de-DE" sz="2000" b="1" i="1" baseline="-25000">
                <a:solidFill>
                  <a:srgbClr val="3333CC"/>
                </a:solidFill>
              </a:rPr>
              <a:t>beam</a:t>
            </a:r>
            <a:r>
              <a:rPr lang="en-US" altLang="de-DE" sz="2000" b="1" i="1">
                <a:solidFill>
                  <a:srgbClr val="3333CC"/>
                </a:solidFill>
              </a:rPr>
              <a:t>(t)</a:t>
            </a:r>
          </a:p>
        </p:txBody>
      </p:sp>
      <p:sp>
        <p:nvSpPr>
          <p:cNvPr id="7179" name="Textfeld 15"/>
          <p:cNvSpPr txBox="1">
            <a:spLocks noChangeArrowheads="1"/>
          </p:cNvSpPr>
          <p:nvPr/>
        </p:nvSpPr>
        <p:spPr bwMode="auto">
          <a:xfrm>
            <a:off x="7802563" y="5164138"/>
            <a:ext cx="939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i="1">
                <a:solidFill>
                  <a:srgbClr val="FF0000"/>
                </a:solidFill>
              </a:rPr>
              <a:t>U</a:t>
            </a:r>
            <a:r>
              <a:rPr lang="en-US" altLang="de-DE" sz="2000" b="1" i="1" baseline="-25000">
                <a:solidFill>
                  <a:srgbClr val="FF0000"/>
                </a:solidFill>
              </a:rPr>
              <a:t>im</a:t>
            </a:r>
            <a:r>
              <a:rPr lang="en-US" altLang="de-DE" sz="2000" b="1" i="1">
                <a:solidFill>
                  <a:srgbClr val="FF0000"/>
                </a:solidFill>
              </a:rPr>
              <a:t>(t)</a:t>
            </a:r>
          </a:p>
        </p:txBody>
      </p:sp>
      <p:grpSp>
        <p:nvGrpSpPr>
          <p:cNvPr id="7180" name="Gruppieren 7"/>
          <p:cNvGrpSpPr>
            <a:grpSpLocks/>
          </p:cNvGrpSpPr>
          <p:nvPr/>
        </p:nvGrpSpPr>
        <p:grpSpPr bwMode="auto">
          <a:xfrm>
            <a:off x="5192713" y="4379913"/>
            <a:ext cx="2532062" cy="2055812"/>
            <a:chOff x="5192010" y="4380524"/>
            <a:chExt cx="2532713" cy="2055812"/>
          </a:xfrm>
        </p:grpSpPr>
        <p:pic>
          <p:nvPicPr>
            <p:cNvPr id="7181" name="Picture 5"/>
            <p:cNvPicPr>
              <a:picLocks noChangeAspect="1" noChangeArrowheads="1"/>
            </p:cNvPicPr>
            <p:nvPr/>
          </p:nvPicPr>
          <p:blipFill>
            <a:blip r:embed="rId8">
              <a:extLst>
                <a:ext uri="{28A0092B-C50C-407E-A947-70E740481C1C}">
                  <a14:useLocalDpi xmlns:a14="http://schemas.microsoft.com/office/drawing/2010/main" val="0"/>
                </a:ext>
              </a:extLst>
            </a:blip>
            <a:srcRect l="64278" r="3247"/>
            <a:stretch>
              <a:fillRect/>
            </a:stretch>
          </p:blipFill>
          <p:spPr bwMode="auto">
            <a:xfrm>
              <a:off x="5221990" y="4380524"/>
              <a:ext cx="1905000" cy="2055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7182" name="Gerade Verbindung 3"/>
            <p:cNvCxnSpPr>
              <a:cxnSpLocks noChangeShapeType="1"/>
            </p:cNvCxnSpPr>
            <p:nvPr/>
          </p:nvCxnSpPr>
          <p:spPr bwMode="auto">
            <a:xfrm flipV="1">
              <a:off x="5192010" y="4629150"/>
              <a:ext cx="0" cy="1343025"/>
            </a:xfrm>
            <a:prstGeom prst="line">
              <a:avLst/>
            </a:prstGeom>
            <a:noFill/>
            <a:ln w="9525" algn="ctr">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3" name="Gerade Verbindung 6"/>
            <p:cNvCxnSpPr>
              <a:cxnSpLocks noChangeShapeType="1"/>
            </p:cNvCxnSpPr>
            <p:nvPr/>
          </p:nvCxnSpPr>
          <p:spPr bwMode="auto">
            <a:xfrm>
              <a:off x="7291880" y="4897398"/>
              <a:ext cx="432843" cy="0"/>
            </a:xfrm>
            <a:prstGeom prst="line">
              <a:avLst/>
            </a:prstGeom>
            <a:noFill/>
            <a:ln w="38100" algn="ctr">
              <a:solidFill>
                <a:srgbClr val="3333CC"/>
              </a:solidFill>
              <a:prstDash val="sys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84" name="Gerade Verbindung 18"/>
            <p:cNvCxnSpPr>
              <a:cxnSpLocks noChangeShapeType="1"/>
            </p:cNvCxnSpPr>
            <p:nvPr/>
          </p:nvCxnSpPr>
          <p:spPr bwMode="auto">
            <a:xfrm>
              <a:off x="7279390" y="5394568"/>
              <a:ext cx="432843" cy="0"/>
            </a:xfrm>
            <a:prstGeom prst="line">
              <a:avLst/>
            </a:prstGeom>
            <a:noFill/>
            <a:ln w="38100" algn="ctr">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5940">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5940">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594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594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liennummernplatzhalter 1"/>
          <p:cNvSpPr>
            <a:spLocks noGrp="1"/>
          </p:cNvSpPr>
          <p:nvPr>
            <p:ph type="sldNum" sz="quarter" idx="10"/>
          </p:nvPr>
        </p:nvSpPr>
        <p:spPr/>
        <p:txBody>
          <a:bodyPr/>
          <a:lstStyle/>
          <a:p>
            <a:pPr>
              <a:defRPr/>
            </a:pPr>
            <a:fld id="{65D8CA67-834A-48D7-9BE7-E4ADE7C429F8}" type="slidenum">
              <a:rPr lang="en-US"/>
              <a:pPr>
                <a:defRPr/>
              </a:pPr>
              <a:t>11</a:t>
            </a:fld>
            <a:endParaRPr lang="en-US"/>
          </a:p>
        </p:txBody>
      </p:sp>
      <p:sp>
        <p:nvSpPr>
          <p:cNvPr id="12291"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Examples for differentiated </a:t>
            </a:r>
            <a:r>
              <a:rPr lang="de-DE" altLang="de-DE" sz="2000" b="1">
                <a:latin typeface="Comic Sans MS" pitchFamily="66" charset="0"/>
              </a:rPr>
              <a:t>&amp; proportional Shape </a:t>
            </a:r>
            <a:endParaRPr lang="en-US" altLang="de-DE" sz="2000" b="1">
              <a:latin typeface="Comic Sans MS" pitchFamily="66" charset="0"/>
            </a:endParaRPr>
          </a:p>
        </p:txBody>
      </p:sp>
      <p:sp>
        <p:nvSpPr>
          <p:cNvPr id="1229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2293" name="Text Box 4"/>
          <p:cNvSpPr txBox="1">
            <a:spLocks noChangeArrowheads="1"/>
          </p:cNvSpPr>
          <p:nvPr/>
        </p:nvSpPr>
        <p:spPr bwMode="auto">
          <a:xfrm>
            <a:off x="107950" y="1082675"/>
            <a:ext cx="4535488" cy="1497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b="1">
                <a:solidFill>
                  <a:schemeClr val="accent2"/>
                </a:solidFill>
                <a:sym typeface="Symbol" pitchFamily="18" charset="2"/>
              </a:rPr>
              <a:t>Proton LINAC, e</a:t>
            </a:r>
            <a:r>
              <a:rPr lang="en-US" altLang="de-DE" sz="2400" b="1" baseline="30000">
                <a:solidFill>
                  <a:schemeClr val="accent2"/>
                </a:solidFill>
                <a:sym typeface="Symbol" pitchFamily="18" charset="2"/>
              </a:rPr>
              <a:t>-</a:t>
            </a:r>
            <a:r>
              <a:rPr lang="en-US" altLang="de-DE" b="1">
                <a:solidFill>
                  <a:schemeClr val="accent2"/>
                </a:solidFill>
                <a:sym typeface="Symbol" pitchFamily="18" charset="2"/>
              </a:rPr>
              <a:t>-LINAC&amp;synchtrotron:</a:t>
            </a:r>
          </a:p>
          <a:p>
            <a:pPr algn="l">
              <a:lnSpc>
                <a:spcPct val="60000"/>
              </a:lnSpc>
              <a:buFont typeface="Wingdings" pitchFamily="2" charset="2"/>
              <a:buNone/>
            </a:pPr>
            <a:r>
              <a:rPr lang="en-US" altLang="de-DE">
                <a:sym typeface="Symbol" pitchFamily="18" charset="2"/>
              </a:rPr>
              <a:t>100 MHz &lt; </a:t>
            </a:r>
            <a:r>
              <a:rPr lang="en-US" altLang="de-DE" i="1">
                <a:sym typeface="Symbol" pitchFamily="18" charset="2"/>
              </a:rPr>
              <a:t>f</a:t>
            </a:r>
            <a:r>
              <a:rPr lang="en-US" altLang="de-DE" sz="2400" i="1" baseline="-25000">
                <a:sym typeface="Symbol" pitchFamily="18" charset="2"/>
              </a:rPr>
              <a:t>rf</a:t>
            </a:r>
            <a:r>
              <a:rPr lang="en-US" altLang="de-DE">
                <a:sym typeface="Symbol" pitchFamily="18" charset="2"/>
              </a:rPr>
              <a:t> &lt; 1 GHz typically</a:t>
            </a:r>
          </a:p>
          <a:p>
            <a:pPr algn="l">
              <a:lnSpc>
                <a:spcPct val="60000"/>
              </a:lnSpc>
              <a:buFont typeface="Wingdings" pitchFamily="2" charset="2"/>
              <a:buNone/>
            </a:pPr>
            <a:r>
              <a:rPr lang="en-US" altLang="de-DE" b="1" i="1">
                <a:sym typeface="Symbol" pitchFamily="18" charset="2"/>
              </a:rPr>
              <a:t>R</a:t>
            </a:r>
            <a:r>
              <a:rPr lang="en-US" altLang="de-DE">
                <a:sym typeface="Symbol" pitchFamily="18" charset="2"/>
              </a:rPr>
              <a:t>=50  processing to reach bandwidth</a:t>
            </a:r>
          </a:p>
          <a:p>
            <a:pPr algn="l">
              <a:lnSpc>
                <a:spcPct val="60000"/>
              </a:lnSpc>
              <a:buFont typeface="Wingdings" pitchFamily="2" charset="2"/>
              <a:buNone/>
            </a:pPr>
            <a:r>
              <a:rPr lang="en-US" altLang="de-DE" b="1" i="1">
                <a:sym typeface="Symbol" pitchFamily="18" charset="2"/>
              </a:rPr>
              <a:t>C</a:t>
            </a:r>
            <a:r>
              <a:rPr lang="en-US" altLang="de-DE">
                <a:sym typeface="Symbol" pitchFamily="18" charset="2"/>
              </a:rPr>
              <a:t>5 pF  </a:t>
            </a:r>
            <a:r>
              <a:rPr lang="en-US" altLang="de-DE" b="1" i="1">
                <a:sym typeface="Symbol" pitchFamily="18" charset="2"/>
              </a:rPr>
              <a:t>f</a:t>
            </a:r>
            <a:r>
              <a:rPr lang="en-US" altLang="de-DE" sz="2400" b="1" i="1" baseline="-25000">
                <a:sym typeface="Symbol" pitchFamily="18" charset="2"/>
              </a:rPr>
              <a:t>cut </a:t>
            </a:r>
            <a:r>
              <a:rPr lang="en-US" altLang="de-DE" b="1" i="1">
                <a:sym typeface="Symbol" pitchFamily="18" charset="2"/>
              </a:rPr>
              <a:t>=1/(2</a:t>
            </a:r>
            <a:r>
              <a:rPr lang="el-GR" altLang="de-DE" b="1" i="1">
                <a:cs typeface="Times New Roman" pitchFamily="18" charset="0"/>
                <a:sym typeface="Symbol" pitchFamily="18" charset="2"/>
              </a:rPr>
              <a:t>π</a:t>
            </a:r>
            <a:r>
              <a:rPr lang="de-DE" altLang="de-DE" b="1" i="1">
                <a:cs typeface="Times New Roman" pitchFamily="18" charset="0"/>
                <a:sym typeface="Symbol" pitchFamily="18" charset="2"/>
              </a:rPr>
              <a:t>RC)</a:t>
            </a:r>
            <a:r>
              <a:rPr lang="en-US" altLang="de-DE">
                <a:sym typeface="Symbol" pitchFamily="18" charset="2"/>
              </a:rPr>
              <a:t> 700 MHz  </a:t>
            </a:r>
          </a:p>
          <a:p>
            <a:pPr algn="l">
              <a:lnSpc>
                <a:spcPct val="60000"/>
              </a:lnSpc>
              <a:buFont typeface="Wingdings" pitchFamily="2" charset="2"/>
              <a:buNone/>
            </a:pPr>
            <a:r>
              <a:rPr lang="de-DE" altLang="de-DE" b="1" i="1">
                <a:solidFill>
                  <a:schemeClr val="accent2"/>
                </a:solidFill>
                <a:sym typeface="Symbol" pitchFamily="18" charset="2"/>
              </a:rPr>
              <a:t>Example:</a:t>
            </a:r>
            <a:r>
              <a:rPr lang="de-DE" altLang="de-DE">
                <a:sym typeface="Symbol" pitchFamily="18" charset="2"/>
              </a:rPr>
              <a:t> 36 MHz GSI ion LINAC</a:t>
            </a:r>
            <a:endParaRPr lang="en-US" altLang="de-DE" sz="2000">
              <a:solidFill>
                <a:schemeClr val="accent2"/>
              </a:solidFill>
              <a:sym typeface="Symbol" pitchFamily="18" charset="2"/>
            </a:endParaRPr>
          </a:p>
        </p:txBody>
      </p:sp>
      <p:pic>
        <p:nvPicPr>
          <p:cNvPr id="1229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338" y="2805113"/>
            <a:ext cx="4116387" cy="2947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295" name="Line 6"/>
          <p:cNvSpPr>
            <a:spLocks noChangeShapeType="1"/>
          </p:cNvSpPr>
          <p:nvPr/>
        </p:nvSpPr>
        <p:spPr bwMode="auto">
          <a:xfrm>
            <a:off x="4368800" y="1138238"/>
            <a:ext cx="20638" cy="4611687"/>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97991" name="Text Box 7"/>
          <p:cNvSpPr txBox="1">
            <a:spLocks noChangeArrowheads="1"/>
          </p:cNvSpPr>
          <p:nvPr/>
        </p:nvSpPr>
        <p:spPr bwMode="auto">
          <a:xfrm>
            <a:off x="4498975" y="1062038"/>
            <a:ext cx="4414838" cy="181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b="1">
                <a:solidFill>
                  <a:schemeClr val="accent2"/>
                </a:solidFill>
                <a:sym typeface="Symbol" pitchFamily="18" charset="2"/>
              </a:rPr>
              <a:t>Proton synchtrotron:</a:t>
            </a:r>
          </a:p>
          <a:p>
            <a:pPr algn="l">
              <a:lnSpc>
                <a:spcPct val="60000"/>
              </a:lnSpc>
              <a:buFont typeface="Wingdings" pitchFamily="2" charset="2"/>
              <a:buNone/>
            </a:pPr>
            <a:r>
              <a:rPr lang="en-US" altLang="de-DE">
                <a:sym typeface="Symbol" pitchFamily="18" charset="2"/>
              </a:rPr>
              <a:t>1 MHz &lt; </a:t>
            </a:r>
            <a:r>
              <a:rPr lang="en-US" altLang="de-DE" b="1" i="1">
                <a:sym typeface="Symbol" pitchFamily="18" charset="2"/>
              </a:rPr>
              <a:t>f</a:t>
            </a:r>
            <a:r>
              <a:rPr lang="en-US" altLang="de-DE" sz="2400" b="1" i="1" baseline="-25000">
                <a:sym typeface="Symbol" pitchFamily="18" charset="2"/>
              </a:rPr>
              <a:t>rf</a:t>
            </a:r>
            <a:r>
              <a:rPr lang="en-US" altLang="de-DE">
                <a:sym typeface="Symbol" pitchFamily="18" charset="2"/>
              </a:rPr>
              <a:t> &lt; 30 MHz  typically</a:t>
            </a:r>
          </a:p>
          <a:p>
            <a:pPr algn="l">
              <a:lnSpc>
                <a:spcPct val="60000"/>
              </a:lnSpc>
              <a:buFont typeface="Wingdings" pitchFamily="2" charset="2"/>
              <a:buNone/>
            </a:pPr>
            <a:r>
              <a:rPr lang="en-US" altLang="de-DE" b="1" i="1">
                <a:sym typeface="Symbol" pitchFamily="18" charset="2"/>
              </a:rPr>
              <a:t>R</a:t>
            </a:r>
            <a:r>
              <a:rPr lang="en-US" altLang="de-DE">
                <a:sym typeface="Symbol" pitchFamily="18" charset="2"/>
              </a:rPr>
              <a:t>=1 M for large signal i.e. large Z</a:t>
            </a:r>
            <a:r>
              <a:rPr lang="en-US" altLang="de-DE" sz="2400" baseline="-25000">
                <a:sym typeface="Symbol" pitchFamily="18" charset="2"/>
              </a:rPr>
              <a:t>t </a:t>
            </a:r>
          </a:p>
          <a:p>
            <a:pPr algn="l">
              <a:lnSpc>
                <a:spcPct val="40000"/>
              </a:lnSpc>
              <a:buFont typeface="Wingdings" pitchFamily="2" charset="2"/>
              <a:buNone/>
            </a:pPr>
            <a:r>
              <a:rPr lang="en-US" altLang="de-DE" b="1" i="1">
                <a:sym typeface="Symbol" pitchFamily="18" charset="2"/>
              </a:rPr>
              <a:t>C</a:t>
            </a:r>
            <a:r>
              <a:rPr lang="en-US" altLang="de-DE">
                <a:sym typeface="Symbol" pitchFamily="18" charset="2"/>
              </a:rPr>
              <a:t>100 pF  </a:t>
            </a:r>
            <a:r>
              <a:rPr lang="en-US" altLang="de-DE" b="1" i="1">
                <a:sym typeface="Symbol" pitchFamily="18" charset="2"/>
              </a:rPr>
              <a:t>f</a:t>
            </a:r>
            <a:r>
              <a:rPr lang="en-US" altLang="de-DE" sz="2400" b="1" i="1" baseline="-25000">
                <a:sym typeface="Symbol" pitchFamily="18" charset="2"/>
              </a:rPr>
              <a:t>cut </a:t>
            </a:r>
            <a:r>
              <a:rPr lang="en-US" altLang="de-DE" sz="2400" b="1" i="1">
                <a:sym typeface="Symbol" pitchFamily="18" charset="2"/>
              </a:rPr>
              <a:t>=</a:t>
            </a:r>
            <a:r>
              <a:rPr lang="en-US" altLang="de-DE" b="1" i="1">
                <a:latin typeface="Times" pitchFamily="18" charset="0"/>
                <a:sym typeface="Symbol" pitchFamily="18" charset="2"/>
              </a:rPr>
              <a:t>1/(2</a:t>
            </a:r>
            <a:r>
              <a:rPr lang="el-GR" altLang="de-DE" b="1" i="1">
                <a:latin typeface="Times" pitchFamily="18" charset="0"/>
                <a:sym typeface="Symbol" pitchFamily="18" charset="2"/>
              </a:rPr>
              <a:t>π</a:t>
            </a:r>
            <a:r>
              <a:rPr lang="de-DE" altLang="de-DE" b="1" i="1">
                <a:latin typeface="Times" pitchFamily="18" charset="0"/>
                <a:sym typeface="Symbol" pitchFamily="18" charset="2"/>
              </a:rPr>
              <a:t>RC)</a:t>
            </a:r>
            <a:r>
              <a:rPr lang="en-US" altLang="de-DE">
                <a:latin typeface="Times" pitchFamily="18" charset="0"/>
                <a:sym typeface="Symbol" pitchFamily="18" charset="2"/>
              </a:rPr>
              <a:t> </a:t>
            </a:r>
            <a:r>
              <a:rPr lang="en-US" altLang="de-DE">
                <a:sym typeface="Symbol" pitchFamily="18" charset="2"/>
              </a:rPr>
              <a:t>10 kHz  </a:t>
            </a:r>
          </a:p>
          <a:p>
            <a:pPr algn="l">
              <a:lnSpc>
                <a:spcPct val="60000"/>
              </a:lnSpc>
              <a:buFont typeface="Wingdings" pitchFamily="2" charset="2"/>
              <a:buNone/>
            </a:pPr>
            <a:r>
              <a:rPr lang="en-US" altLang="de-DE" b="1" i="1">
                <a:solidFill>
                  <a:schemeClr val="accent2"/>
                </a:solidFill>
                <a:sym typeface="Symbol" pitchFamily="18" charset="2"/>
              </a:rPr>
              <a:t>Example:</a:t>
            </a:r>
            <a:r>
              <a:rPr lang="en-US" altLang="de-DE">
                <a:sym typeface="Symbol" pitchFamily="18" charset="2"/>
              </a:rPr>
              <a:t> non-relativistic GSI synchrotron </a:t>
            </a:r>
          </a:p>
          <a:p>
            <a:pPr algn="l">
              <a:lnSpc>
                <a:spcPct val="30000"/>
              </a:lnSpc>
              <a:buFont typeface="Wingdings" pitchFamily="2" charset="2"/>
              <a:buNone/>
            </a:pPr>
            <a:r>
              <a:rPr lang="en-US" altLang="de-DE" b="1" i="1">
                <a:sym typeface="Symbol" pitchFamily="18" charset="2"/>
              </a:rPr>
              <a:t>f</a:t>
            </a:r>
            <a:r>
              <a:rPr lang="en-US" altLang="de-DE" sz="2400" b="1" i="1" baseline="-25000">
                <a:sym typeface="Symbol" pitchFamily="18" charset="2"/>
              </a:rPr>
              <a:t>rf</a:t>
            </a:r>
            <a:r>
              <a:rPr lang="en-US" altLang="de-DE" sz="2400" b="1" baseline="-25000">
                <a:sym typeface="Symbol" pitchFamily="18" charset="2"/>
              </a:rPr>
              <a:t> </a:t>
            </a:r>
            <a:r>
              <a:rPr lang="de-DE" altLang="de-DE" sz="2400">
                <a:sym typeface="Symbol" pitchFamily="18" charset="2"/>
              </a:rPr>
              <a:t>:</a:t>
            </a:r>
            <a:r>
              <a:rPr lang="en-US" altLang="de-DE">
                <a:sym typeface="Symbol" pitchFamily="18" charset="2"/>
              </a:rPr>
              <a:t> 0.8 MHz   5 MHz</a:t>
            </a:r>
          </a:p>
        </p:txBody>
      </p:sp>
      <p:sp>
        <p:nvSpPr>
          <p:cNvPr id="12297" name="Text Box 8"/>
          <p:cNvSpPr txBox="1">
            <a:spLocks noChangeArrowheads="1"/>
          </p:cNvSpPr>
          <p:nvPr/>
        </p:nvSpPr>
        <p:spPr bwMode="auto">
          <a:xfrm>
            <a:off x="323850" y="6188075"/>
            <a:ext cx="8053234"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b="1" dirty="0">
                <a:solidFill>
                  <a:schemeClr val="tx2"/>
                </a:solidFill>
                <a:latin typeface="Times" pitchFamily="18" charset="0"/>
              </a:rPr>
              <a:t>Remark:</a:t>
            </a:r>
            <a:r>
              <a:rPr lang="en-US" altLang="de-DE" sz="1600" dirty="0">
                <a:solidFill>
                  <a:schemeClr val="tx2"/>
                </a:solidFill>
                <a:latin typeface="Times" pitchFamily="18" charset="0"/>
              </a:rPr>
              <a:t> During acceleration the bunching-factor is </a:t>
            </a:r>
            <a:r>
              <a:rPr lang="en-US" altLang="de-DE" sz="1600" dirty="0" smtClean="0">
                <a:solidFill>
                  <a:schemeClr val="tx2"/>
                </a:solidFill>
                <a:latin typeface="Times" pitchFamily="18" charset="0"/>
              </a:rPr>
              <a:t>decreased</a:t>
            </a:r>
            <a:r>
              <a:rPr lang="en-US" altLang="de-DE" sz="1600" dirty="0">
                <a:solidFill>
                  <a:schemeClr val="tx2"/>
                </a:solidFill>
                <a:latin typeface="Times" pitchFamily="18" charset="0"/>
              </a:rPr>
              <a:t> </a:t>
            </a:r>
            <a:r>
              <a:rPr lang="en-US" altLang="de-DE" sz="1600" dirty="0" smtClean="0">
                <a:solidFill>
                  <a:schemeClr val="tx2"/>
                </a:solidFill>
                <a:latin typeface="Times" pitchFamily="18" charset="0"/>
              </a:rPr>
              <a:t>due to </a:t>
            </a:r>
            <a:r>
              <a:rPr lang="en-US" altLang="de-DE" sz="1600" dirty="0">
                <a:solidFill>
                  <a:schemeClr val="tx2"/>
                </a:solidFill>
                <a:latin typeface="Times" pitchFamily="18" charset="0"/>
              </a:rPr>
              <a:t>‘adiabatic damping’.</a:t>
            </a:r>
          </a:p>
        </p:txBody>
      </p:sp>
      <p:pic>
        <p:nvPicPr>
          <p:cNvPr id="297993" name="Picture 9"/>
          <p:cNvPicPr>
            <a:picLocks noChangeAspect="1" noChangeArrowheads="1"/>
          </p:cNvPicPr>
          <p:nvPr/>
        </p:nvPicPr>
        <p:blipFill>
          <a:blip r:embed="rId4">
            <a:lum bright="-24000" contrast="48000"/>
            <a:extLst>
              <a:ext uri="{28A0092B-C50C-407E-A947-70E740481C1C}">
                <a14:useLocalDpi xmlns:a14="http://schemas.microsoft.com/office/drawing/2010/main" val="0"/>
              </a:ext>
            </a:extLst>
          </a:blip>
          <a:srcRect/>
          <a:stretch>
            <a:fillRect/>
          </a:stretch>
        </p:blipFill>
        <p:spPr bwMode="auto">
          <a:xfrm>
            <a:off x="4572000" y="2852738"/>
            <a:ext cx="4010025" cy="3132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99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79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9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liennummernplatzhalter 1"/>
          <p:cNvSpPr>
            <a:spLocks noGrp="1"/>
          </p:cNvSpPr>
          <p:nvPr>
            <p:ph type="sldNum" sz="quarter" idx="10"/>
          </p:nvPr>
        </p:nvSpPr>
        <p:spPr/>
        <p:txBody>
          <a:bodyPr/>
          <a:lstStyle/>
          <a:p>
            <a:pPr>
              <a:defRPr/>
            </a:pPr>
            <a:fld id="{3407DCD6-9EFF-44C1-A05B-1E76CBFC3507}" type="slidenum">
              <a:rPr lang="en-US"/>
              <a:pPr>
                <a:defRPr/>
              </a:pPr>
              <a:t>12</a:t>
            </a:fld>
            <a:endParaRPr lang="en-US"/>
          </a:p>
        </p:txBody>
      </p:sp>
      <p:sp>
        <p:nvSpPr>
          <p:cNvPr id="13315"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Principle of Position Determination by a BPM</a:t>
            </a:r>
          </a:p>
        </p:txBody>
      </p:sp>
      <p:sp>
        <p:nvSpPr>
          <p:cNvPr id="1331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3317" name="Text Box 4"/>
          <p:cNvSpPr txBox="1">
            <a:spLocks noChangeArrowheads="1"/>
          </p:cNvSpPr>
          <p:nvPr/>
        </p:nvSpPr>
        <p:spPr bwMode="auto">
          <a:xfrm>
            <a:off x="279400" y="1082675"/>
            <a:ext cx="8509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olidFill>
                  <a:schemeClr val="accent2"/>
                </a:solidFill>
                <a:sym typeface="Symbol" pitchFamily="18" charset="2"/>
              </a:rPr>
              <a:t>The difference voltage between plates gives the beam’s center-of-mass </a:t>
            </a:r>
          </a:p>
          <a:p>
            <a:pPr algn="l">
              <a:lnSpc>
                <a:spcPct val="40000"/>
              </a:lnSpc>
              <a:buFont typeface="Symbol" pitchFamily="18" charset="2"/>
              <a:buChar char="®"/>
            </a:pPr>
            <a:r>
              <a:rPr lang="en-US" altLang="de-DE" sz="2000" b="1">
                <a:solidFill>
                  <a:schemeClr val="accent2"/>
                </a:solidFill>
                <a:sym typeface="Symbol" pitchFamily="18" charset="2"/>
              </a:rPr>
              <a:t>most frequent  application</a:t>
            </a:r>
          </a:p>
        </p:txBody>
      </p:sp>
      <p:sp>
        <p:nvSpPr>
          <p:cNvPr id="302085" name="Text Box 5"/>
          <p:cNvSpPr txBox="1">
            <a:spLocks noChangeArrowheads="1"/>
          </p:cNvSpPr>
          <p:nvPr/>
        </p:nvSpPr>
        <p:spPr bwMode="auto">
          <a:xfrm>
            <a:off x="204788" y="4848225"/>
            <a:ext cx="8632825" cy="881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60000"/>
              </a:lnSpc>
            </a:pPr>
            <a:r>
              <a:rPr lang="en-US" altLang="de-DE" sz="2000" b="1" i="1" dirty="0">
                <a:solidFill>
                  <a:schemeClr val="tx2"/>
                </a:solidFill>
                <a:cs typeface="Times New Roman" pitchFamily="18" charset="0"/>
              </a:rPr>
              <a:t>S(</a:t>
            </a:r>
            <a:r>
              <a:rPr lang="el-GR" altLang="de-DE" sz="2000" b="1" i="1" dirty="0">
                <a:solidFill>
                  <a:schemeClr val="tx2"/>
                </a:solidFill>
                <a:cs typeface="Times New Roman" pitchFamily="18" charset="0"/>
              </a:rPr>
              <a:t>ω</a:t>
            </a:r>
            <a:r>
              <a:rPr lang="en-US" altLang="de-DE" sz="2000" b="1" i="1" dirty="0">
                <a:solidFill>
                  <a:schemeClr val="tx2"/>
                </a:solidFill>
                <a:cs typeface="Times New Roman" pitchFamily="18" charset="0"/>
              </a:rPr>
              <a:t>,x)</a:t>
            </a:r>
            <a:r>
              <a:rPr lang="en-US" altLang="de-DE" dirty="0">
                <a:solidFill>
                  <a:schemeClr val="tx2"/>
                </a:solidFill>
                <a:cs typeface="Times New Roman" pitchFamily="18" charset="0"/>
              </a:rPr>
              <a:t> is called </a:t>
            </a:r>
            <a:r>
              <a:rPr lang="en-US" altLang="de-DE" b="1" dirty="0">
                <a:solidFill>
                  <a:schemeClr val="tx2"/>
                </a:solidFill>
                <a:cs typeface="Times New Roman" pitchFamily="18" charset="0"/>
              </a:rPr>
              <a:t>position sensitivity, </a:t>
            </a:r>
            <a:r>
              <a:rPr lang="en-US" altLang="de-DE" dirty="0">
                <a:solidFill>
                  <a:schemeClr val="tx2"/>
                </a:solidFill>
                <a:cs typeface="Times New Roman" pitchFamily="18" charset="0"/>
              </a:rPr>
              <a:t>sometimes the inverse is used</a:t>
            </a:r>
            <a:r>
              <a:rPr lang="en-US" altLang="de-DE" b="1" dirty="0">
                <a:solidFill>
                  <a:schemeClr val="tx2"/>
                </a:solidFill>
                <a:cs typeface="Times New Roman" pitchFamily="18" charset="0"/>
              </a:rPr>
              <a:t> </a:t>
            </a:r>
            <a:r>
              <a:rPr lang="en-US" altLang="de-DE" dirty="0">
                <a:solidFill>
                  <a:schemeClr val="tx2"/>
                </a:solidFill>
                <a:cs typeface="Times New Roman" pitchFamily="18" charset="0"/>
              </a:rPr>
              <a:t> </a:t>
            </a:r>
            <a:r>
              <a:rPr lang="en-US" altLang="de-DE" b="1" i="1" dirty="0">
                <a:solidFill>
                  <a:schemeClr val="tx2"/>
                </a:solidFill>
                <a:latin typeface="Times" pitchFamily="18" charset="0"/>
              </a:rPr>
              <a:t>k(</a:t>
            </a:r>
            <a:r>
              <a:rPr lang="el-GR" altLang="de-DE" b="1" i="1" dirty="0">
                <a:solidFill>
                  <a:schemeClr val="tx2"/>
                </a:solidFill>
                <a:latin typeface="Times" pitchFamily="18" charset="0"/>
              </a:rPr>
              <a:t>ω</a:t>
            </a:r>
            <a:r>
              <a:rPr lang="en-US" altLang="de-DE" b="1" i="1" dirty="0">
                <a:solidFill>
                  <a:schemeClr val="tx2"/>
                </a:solidFill>
                <a:latin typeface="Times" pitchFamily="18" charset="0"/>
              </a:rPr>
              <a:t>,x)=1/S(</a:t>
            </a:r>
            <a:r>
              <a:rPr lang="el-GR" altLang="de-DE" b="1" i="1" dirty="0">
                <a:solidFill>
                  <a:schemeClr val="tx2"/>
                </a:solidFill>
                <a:latin typeface="Times" pitchFamily="18" charset="0"/>
              </a:rPr>
              <a:t>ω</a:t>
            </a:r>
            <a:r>
              <a:rPr lang="en-US" altLang="de-DE" b="1" i="1" dirty="0">
                <a:solidFill>
                  <a:schemeClr val="tx2"/>
                </a:solidFill>
                <a:latin typeface="Times" pitchFamily="18" charset="0"/>
              </a:rPr>
              <a:t>,x)</a:t>
            </a:r>
            <a:r>
              <a:rPr lang="en-US" altLang="de-DE" dirty="0">
                <a:latin typeface="Times" pitchFamily="18" charset="0"/>
              </a:rPr>
              <a:t> </a:t>
            </a:r>
            <a:endParaRPr lang="en-US" altLang="de-DE" dirty="0">
              <a:solidFill>
                <a:schemeClr val="tx2"/>
              </a:solidFill>
              <a:cs typeface="Times New Roman" pitchFamily="18" charset="0"/>
            </a:endParaRPr>
          </a:p>
          <a:p>
            <a:pPr algn="l" eaLnBrk="1" hangingPunct="1">
              <a:lnSpc>
                <a:spcPct val="60000"/>
              </a:lnSpc>
            </a:pPr>
            <a:r>
              <a:rPr lang="en-US" altLang="de-DE" b="1" i="1" dirty="0">
                <a:solidFill>
                  <a:schemeClr val="tx2"/>
                </a:solidFill>
                <a:cs typeface="Times New Roman" pitchFamily="18" charset="0"/>
              </a:rPr>
              <a:t>S</a:t>
            </a:r>
            <a:r>
              <a:rPr lang="en-US" altLang="de-DE" dirty="0">
                <a:solidFill>
                  <a:schemeClr val="tx2"/>
                </a:solidFill>
                <a:cs typeface="Times New Roman" pitchFamily="18" charset="0"/>
              </a:rPr>
              <a:t> is a geometry dependent, non-linear function, which have to be optimized</a:t>
            </a:r>
          </a:p>
          <a:p>
            <a:pPr algn="l" eaLnBrk="1" hangingPunct="1">
              <a:lnSpc>
                <a:spcPct val="60000"/>
              </a:lnSpc>
            </a:pPr>
            <a:r>
              <a:rPr lang="en-US" altLang="de-DE" dirty="0">
                <a:solidFill>
                  <a:schemeClr val="tx2"/>
                </a:solidFill>
                <a:cs typeface="Times New Roman" pitchFamily="18" charset="0"/>
              </a:rPr>
              <a:t>Units:</a:t>
            </a:r>
            <a:r>
              <a:rPr lang="en-US" altLang="de-DE" b="1" dirty="0">
                <a:solidFill>
                  <a:schemeClr val="tx2"/>
                </a:solidFill>
                <a:cs typeface="Times New Roman" pitchFamily="18" charset="0"/>
              </a:rPr>
              <a:t> </a:t>
            </a:r>
            <a:r>
              <a:rPr lang="en-US" altLang="de-DE" b="1" i="1" dirty="0">
                <a:solidFill>
                  <a:schemeClr val="tx2"/>
                </a:solidFill>
                <a:cs typeface="Times New Roman" pitchFamily="18" charset="0"/>
              </a:rPr>
              <a:t>S</a:t>
            </a:r>
            <a:r>
              <a:rPr lang="en-US" altLang="de-DE" dirty="0">
                <a:solidFill>
                  <a:schemeClr val="tx2"/>
                </a:solidFill>
                <a:cs typeface="Times New Roman" pitchFamily="18" charset="0"/>
              </a:rPr>
              <a:t>=[%/mm] and sometimes </a:t>
            </a:r>
            <a:r>
              <a:rPr lang="en-US" altLang="de-DE" b="1" i="1" dirty="0">
                <a:solidFill>
                  <a:schemeClr val="tx2"/>
                </a:solidFill>
                <a:cs typeface="Times New Roman" pitchFamily="18" charset="0"/>
              </a:rPr>
              <a:t>S</a:t>
            </a:r>
            <a:r>
              <a:rPr lang="en-US" altLang="de-DE" dirty="0">
                <a:solidFill>
                  <a:schemeClr val="tx2"/>
                </a:solidFill>
                <a:cs typeface="Times New Roman" pitchFamily="18" charset="0"/>
              </a:rPr>
              <a:t>=[dB/mm] or </a:t>
            </a:r>
            <a:r>
              <a:rPr lang="en-US" altLang="de-DE" b="1" i="1" dirty="0">
                <a:solidFill>
                  <a:schemeClr val="tx2"/>
                </a:solidFill>
                <a:cs typeface="Times New Roman" pitchFamily="18" charset="0"/>
              </a:rPr>
              <a:t>k</a:t>
            </a:r>
            <a:r>
              <a:rPr lang="en-US" altLang="de-DE" dirty="0">
                <a:solidFill>
                  <a:schemeClr val="tx2"/>
                </a:solidFill>
                <a:cs typeface="Times New Roman" pitchFamily="18" charset="0"/>
              </a:rPr>
              <a:t>=[mm].</a:t>
            </a:r>
          </a:p>
        </p:txBody>
      </p:sp>
      <p:sp>
        <p:nvSpPr>
          <p:cNvPr id="13319" name="Text Box 6"/>
          <p:cNvSpPr txBox="1">
            <a:spLocks noChangeArrowheads="1"/>
          </p:cNvSpPr>
          <p:nvPr/>
        </p:nvSpPr>
        <p:spPr bwMode="auto">
          <a:xfrm>
            <a:off x="247650" y="1768475"/>
            <a:ext cx="65246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a:solidFill>
                  <a:schemeClr val="accent2"/>
                </a:solidFill>
                <a:latin typeface="Times" pitchFamily="18" charset="0"/>
              </a:rPr>
              <a:t>‘Proximity’ effect leads to different voltages at the plates:</a:t>
            </a:r>
          </a:p>
        </p:txBody>
      </p:sp>
      <p:pic>
        <p:nvPicPr>
          <p:cNvPr id="1332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4738" y="2154238"/>
            <a:ext cx="5529262" cy="2714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13321" name="Object 8"/>
          <p:cNvGraphicFramePr>
            <a:graphicFrameLocks noChangeAspect="1"/>
          </p:cNvGraphicFramePr>
          <p:nvPr/>
        </p:nvGraphicFramePr>
        <p:xfrm>
          <a:off x="319088" y="2200275"/>
          <a:ext cx="3278187" cy="1576388"/>
        </p:xfrm>
        <a:graphic>
          <a:graphicData uri="http://schemas.openxmlformats.org/presentationml/2006/ole">
            <mc:AlternateContent xmlns:mc="http://schemas.openxmlformats.org/markup-compatibility/2006">
              <mc:Choice xmlns:v="urn:schemas-microsoft-com:vml" Requires="v">
                <p:oleObj spid="_x0000_s13637" name="Equation" r:id="rId5" imgW="1955800" imgH="939800" progId="Equation.3">
                  <p:embed/>
                </p:oleObj>
              </mc:Choice>
              <mc:Fallback>
                <p:oleObj name="Equation" r:id="rId5" imgW="1955800" imgH="9398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9088" y="2200275"/>
                        <a:ext cx="3278187" cy="1576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22" name="Object 9"/>
          <p:cNvGraphicFramePr>
            <a:graphicFrameLocks noChangeAspect="1"/>
          </p:cNvGraphicFramePr>
          <p:nvPr/>
        </p:nvGraphicFramePr>
        <p:xfrm>
          <a:off x="127000" y="3917950"/>
          <a:ext cx="3552825" cy="836613"/>
        </p:xfrm>
        <a:graphic>
          <a:graphicData uri="http://schemas.openxmlformats.org/presentationml/2006/ole">
            <mc:AlternateContent xmlns:mc="http://schemas.openxmlformats.org/markup-compatibility/2006">
              <mc:Choice xmlns:v="urn:schemas-microsoft-com:vml" Requires="v">
                <p:oleObj spid="_x0000_s13638" name="Equation" r:id="rId7" imgW="1943100" imgH="457200" progId="Equation.3">
                  <p:embed/>
                </p:oleObj>
              </mc:Choice>
              <mc:Fallback>
                <p:oleObj name="Equation" r:id="rId7" imgW="1943100" imgH="4572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7000" y="3917950"/>
                        <a:ext cx="355282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2090" name="Text Box 10"/>
          <p:cNvSpPr txBox="1">
            <a:spLocks noChangeArrowheads="1"/>
          </p:cNvSpPr>
          <p:nvPr/>
        </p:nvSpPr>
        <p:spPr bwMode="auto">
          <a:xfrm>
            <a:off x="7164388" y="3860800"/>
            <a:ext cx="1728787" cy="860425"/>
          </a:xfrm>
          <a:prstGeom prst="rect">
            <a:avLst/>
          </a:prstGeom>
          <a:noFill/>
          <a:ln w="25400" algn="ctr">
            <a:solidFill>
              <a:srgbClr val="0000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a:solidFill>
                  <a:srgbClr val="0000FF"/>
                </a:solidFill>
                <a:latin typeface="Times" pitchFamily="18" charset="0"/>
              </a:rPr>
              <a:t>It is at least:</a:t>
            </a:r>
          </a:p>
          <a:p>
            <a:pPr algn="l" eaLnBrk="1" hangingPunct="1">
              <a:lnSpc>
                <a:spcPct val="70000"/>
              </a:lnSpc>
              <a:buFont typeface="Wingdings" pitchFamily="2" charset="2"/>
              <a:buNone/>
            </a:pPr>
            <a:r>
              <a:rPr lang="el-GR" altLang="de-DE" b="1" i="1">
                <a:solidFill>
                  <a:srgbClr val="0000FF"/>
                </a:solidFill>
              </a:rPr>
              <a:t>Δ</a:t>
            </a:r>
            <a:r>
              <a:rPr lang="en-US" altLang="de-DE" sz="2000" b="1" i="1">
                <a:solidFill>
                  <a:srgbClr val="0000FF"/>
                </a:solidFill>
                <a:latin typeface="Times" pitchFamily="18" charset="0"/>
              </a:rPr>
              <a:t>U</a:t>
            </a:r>
            <a:r>
              <a:rPr lang="en-US" altLang="de-DE" sz="2400" b="1" i="1">
                <a:solidFill>
                  <a:srgbClr val="0000FF"/>
                </a:solidFill>
                <a:cs typeface="Times New Roman" pitchFamily="18" charset="0"/>
              </a:rPr>
              <a:t> </a:t>
            </a:r>
            <a:r>
              <a:rPr lang="en-US" altLang="de-DE" sz="2000" b="1" i="1">
                <a:solidFill>
                  <a:srgbClr val="0000FF"/>
                </a:solidFill>
                <a:cs typeface="Times New Roman" pitchFamily="18" charset="0"/>
              </a:rPr>
              <a:t>&lt;&lt; </a:t>
            </a:r>
            <a:r>
              <a:rPr lang="el-GR" altLang="de-DE" b="1" i="1">
                <a:solidFill>
                  <a:srgbClr val="0000FF"/>
                </a:solidFill>
              </a:rPr>
              <a:t>Σ</a:t>
            </a:r>
            <a:r>
              <a:rPr lang="en-US" altLang="de-DE" sz="2000" b="1" i="1">
                <a:solidFill>
                  <a:srgbClr val="0000FF"/>
                </a:solidFill>
                <a:cs typeface="Times New Roman" pitchFamily="18" charset="0"/>
              </a:rPr>
              <a:t>U</a:t>
            </a:r>
            <a:r>
              <a:rPr lang="en-US" altLang="de-DE" b="1" i="1"/>
              <a:t> </a:t>
            </a:r>
            <a:r>
              <a:rPr lang="de-DE" altLang="de-DE" sz="2400" b="1" i="1">
                <a:solidFill>
                  <a:srgbClr val="0000FF"/>
                </a:solidFill>
                <a:cs typeface="Times New Roman" pitchFamily="18" charset="0"/>
              </a:rPr>
              <a:t>/</a:t>
            </a:r>
            <a:r>
              <a:rPr lang="de-DE" altLang="de-DE" sz="2000" b="1" i="1">
                <a:solidFill>
                  <a:srgbClr val="0000FF"/>
                </a:solidFill>
                <a:cs typeface="Times New Roman" pitchFamily="18" charset="0"/>
              </a:rPr>
              <a:t>10</a:t>
            </a:r>
            <a:endParaRPr lang="en-US" altLang="de-DE" sz="2000" b="1" i="1">
              <a:solidFill>
                <a:srgbClr val="0000FF"/>
              </a:solidFill>
              <a:cs typeface="Times New Roman" pitchFamily="18" charset="0"/>
            </a:endParaRPr>
          </a:p>
        </p:txBody>
      </p:sp>
      <p:sp>
        <p:nvSpPr>
          <p:cNvPr id="13324" name="Text Box 11"/>
          <p:cNvSpPr txBox="1">
            <a:spLocks noChangeArrowheads="1"/>
          </p:cNvSpPr>
          <p:nvPr/>
        </p:nvSpPr>
        <p:spPr bwMode="auto">
          <a:xfrm>
            <a:off x="5949950" y="2584450"/>
            <a:ext cx="3194050" cy="427038"/>
          </a:xfrm>
          <a:prstGeom prst="rect">
            <a:avLst/>
          </a:prstGeom>
          <a:solidFill>
            <a:schemeClr val="bg1"/>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a:solidFill>
                  <a:schemeClr val="accent2"/>
                </a:solidFill>
              </a:rPr>
              <a:t> </a:t>
            </a:r>
            <a:r>
              <a:rPr lang="en-US" altLang="de-DE" sz="2200" b="1" i="1">
                <a:solidFill>
                  <a:srgbClr val="3333CC"/>
                </a:solidFill>
              </a:rPr>
              <a:t>y</a:t>
            </a:r>
            <a:r>
              <a:rPr lang="en-US" altLang="de-DE" sz="2200">
                <a:solidFill>
                  <a:srgbClr val="3333CC"/>
                </a:solidFill>
              </a:rPr>
              <a:t> from </a:t>
            </a:r>
            <a:r>
              <a:rPr lang="el-GR" altLang="de-DE" sz="2200" b="1" i="1">
                <a:solidFill>
                  <a:srgbClr val="3333CC"/>
                </a:solidFill>
                <a:cs typeface="Times New Roman" pitchFamily="18" charset="0"/>
              </a:rPr>
              <a:t>Δ</a:t>
            </a:r>
            <a:r>
              <a:rPr lang="de-DE" altLang="de-DE" sz="2200" b="1" i="1">
                <a:solidFill>
                  <a:srgbClr val="3333CC"/>
                </a:solidFill>
                <a:cs typeface="Times New Roman" pitchFamily="18" charset="0"/>
              </a:rPr>
              <a:t>U = U</a:t>
            </a:r>
            <a:r>
              <a:rPr lang="de-DE" altLang="de-DE" sz="2200" b="1" i="1" baseline="-25000">
                <a:solidFill>
                  <a:srgbClr val="3333CC"/>
                </a:solidFill>
                <a:cs typeface="Times New Roman" pitchFamily="18" charset="0"/>
              </a:rPr>
              <a:t>up </a:t>
            </a:r>
            <a:r>
              <a:rPr lang="de-DE" altLang="de-DE" sz="2200" b="1" i="1">
                <a:solidFill>
                  <a:srgbClr val="3333CC"/>
                </a:solidFill>
                <a:cs typeface="Times New Roman" pitchFamily="18" charset="0"/>
              </a:rPr>
              <a:t>- U</a:t>
            </a:r>
            <a:r>
              <a:rPr lang="de-DE" altLang="de-DE" sz="2200" b="1" i="1" baseline="-25000">
                <a:solidFill>
                  <a:srgbClr val="3333CC"/>
                </a:solidFill>
                <a:cs typeface="Times New Roman" pitchFamily="18" charset="0"/>
              </a:rPr>
              <a:t>down</a:t>
            </a:r>
            <a:endParaRPr lang="el-GR" altLang="de-DE" sz="2200" b="1" i="1">
              <a:solidFill>
                <a:srgbClr val="3333CC"/>
              </a:solidFill>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208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20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085" grpId="0"/>
      <p:bldP spid="30209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10"/>
          </p:nvPr>
        </p:nvSpPr>
        <p:spPr/>
        <p:txBody>
          <a:bodyPr/>
          <a:lstStyle/>
          <a:p>
            <a:pPr>
              <a:defRPr/>
            </a:pPr>
            <a:fld id="{3784B5B3-0415-4D07-A5F2-C9CF0D5885F9}" type="slidenum">
              <a:rPr lang="en-US"/>
              <a:pPr>
                <a:defRPr/>
              </a:pPr>
              <a:t>13</a:t>
            </a:fld>
            <a:endParaRPr lang="en-US"/>
          </a:p>
        </p:txBody>
      </p:sp>
      <p:sp>
        <p:nvSpPr>
          <p:cNvPr id="15363"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15364" name="Text Box 4"/>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omic Sans MS" pitchFamily="66" charset="0"/>
            </a:endParaRPr>
          </a:p>
        </p:txBody>
      </p:sp>
      <p:sp>
        <p:nvSpPr>
          <p:cNvPr id="15365" name="Text Box 5"/>
          <p:cNvSpPr txBox="1">
            <a:spLocks noChangeArrowheads="1"/>
          </p:cNvSpPr>
          <p:nvPr/>
        </p:nvSpPr>
        <p:spPr bwMode="auto">
          <a:xfrm>
            <a:off x="323850" y="1484313"/>
            <a:ext cx="8550275" cy="308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chemeClr val="accent2"/>
                </a:solidFill>
              </a:rPr>
              <a:t>Outline:</a:t>
            </a:r>
            <a:r>
              <a:rPr lang="en-US" altLang="de-DE" sz="2000" b="1" dirty="0">
                <a:solidFill>
                  <a:schemeClr val="accent2"/>
                </a:solidFill>
              </a:rPr>
              <a:t>     </a:t>
            </a:r>
            <a:endParaRPr lang="en-US" altLang="de-DE" sz="2000" b="1" dirty="0">
              <a:solidFill>
                <a:srgbClr val="5F5F5F"/>
              </a:solidFill>
            </a:endParaRPr>
          </a:p>
          <a:p>
            <a:pPr algn="l">
              <a:lnSpc>
                <a:spcPct val="80000"/>
              </a:lnSpc>
              <a:buFont typeface="Wingdings" pitchFamily="2" charset="2"/>
              <a:buChar char="Ø"/>
            </a:pPr>
            <a:r>
              <a:rPr lang="en-US" altLang="de-DE" sz="2000" b="1" dirty="0">
                <a:solidFill>
                  <a:srgbClr val="5F5F5F"/>
                </a:solidFill>
              </a:rPr>
              <a:t> Signal generation </a:t>
            </a:r>
            <a:r>
              <a:rPr lang="en-US" altLang="de-DE" sz="2000" b="1" dirty="0">
                <a:solidFill>
                  <a:srgbClr val="5F5F5F"/>
                </a:solidFill>
                <a:sym typeface="Symbol" pitchFamily="18" charset="2"/>
              </a:rPr>
              <a:t>  transfer </a:t>
            </a:r>
            <a:r>
              <a:rPr lang="en-US" altLang="de-DE" sz="2000" b="1" dirty="0">
                <a:solidFill>
                  <a:schemeClr val="bg2">
                    <a:lumMod val="75000"/>
                  </a:schemeClr>
                </a:solidFill>
                <a:sym typeface="Symbol" pitchFamily="18" charset="2"/>
              </a:rPr>
              <a:t>impedance   </a:t>
            </a:r>
          </a:p>
          <a:p>
            <a:pPr algn="l">
              <a:lnSpc>
                <a:spcPct val="80000"/>
              </a:lnSpc>
              <a:buFont typeface="Wingdings" pitchFamily="2" charset="2"/>
              <a:buChar char="Ø"/>
            </a:pPr>
            <a:r>
              <a:rPr lang="en-US" altLang="de-DE" sz="2000" b="1" dirty="0">
                <a:solidFill>
                  <a:srgbClr val="3333CC"/>
                </a:solidFill>
              </a:rPr>
              <a:t> Capacitive </a:t>
            </a:r>
            <a:r>
              <a:rPr lang="en-US" altLang="de-DE" sz="2000" b="1" i="1" u="sng" dirty="0">
                <a:solidFill>
                  <a:srgbClr val="3333CC"/>
                </a:solidFill>
              </a:rPr>
              <a:t>button</a:t>
            </a:r>
            <a:r>
              <a:rPr lang="en-US" altLang="de-DE" sz="2000" b="1" i="1" dirty="0">
                <a:solidFill>
                  <a:srgbClr val="3333CC"/>
                </a:solidFill>
              </a:rPr>
              <a:t> </a:t>
            </a:r>
            <a:r>
              <a:rPr lang="en-US" altLang="de-DE" sz="2000" b="1" dirty="0">
                <a:solidFill>
                  <a:srgbClr val="3333CC"/>
                </a:solidFill>
              </a:rPr>
              <a:t>BPM for high frequencies</a:t>
            </a:r>
            <a:endParaRPr lang="en-US" altLang="de-DE" sz="2000" b="1" dirty="0">
              <a:solidFill>
                <a:srgbClr val="3333CC"/>
              </a:solidFill>
              <a:sym typeface="Symbol" pitchFamily="18" charset="2"/>
            </a:endParaRPr>
          </a:p>
          <a:p>
            <a:pPr algn="l">
              <a:lnSpc>
                <a:spcPct val="80000"/>
              </a:lnSpc>
              <a:buFont typeface="Wingdings" pitchFamily="2" charset="2"/>
              <a:buNone/>
            </a:pPr>
            <a:r>
              <a:rPr lang="en-US" altLang="de-DE" sz="2000" b="1" dirty="0"/>
              <a:t>    used at most proton LINACs and electron accelerators</a:t>
            </a:r>
          </a:p>
          <a:p>
            <a:pPr algn="l">
              <a:lnSpc>
                <a:spcPct val="80000"/>
              </a:lnSpc>
              <a:buFont typeface="Wingdings" pitchFamily="2" charset="2"/>
              <a:buChar char="Ø"/>
            </a:pPr>
            <a:r>
              <a:rPr lang="en-US" altLang="de-DE" sz="2000" b="1" dirty="0">
                <a:solidFill>
                  <a:srgbClr val="3333CC"/>
                </a:solidFill>
              </a:rPr>
              <a:t> Capacitive </a:t>
            </a:r>
            <a:r>
              <a:rPr lang="en-US" altLang="de-DE" sz="2000" b="1" i="1" dirty="0">
                <a:solidFill>
                  <a:srgbClr val="3333CC"/>
                </a:solidFill>
              </a:rPr>
              <a:t>shoe-box</a:t>
            </a:r>
            <a:r>
              <a:rPr lang="en-US" altLang="de-DE" sz="2000" b="1" dirty="0">
                <a:solidFill>
                  <a:srgbClr val="3333CC"/>
                </a:solidFill>
              </a:rPr>
              <a:t> BPM for low frequencies</a:t>
            </a:r>
            <a:endParaRPr lang="en-US" altLang="de-DE" sz="2000" b="1" dirty="0">
              <a:solidFill>
                <a:srgbClr val="3333CC"/>
              </a:solidFill>
              <a:sym typeface="Symbol" pitchFamily="18" charset="2"/>
            </a:endParaRPr>
          </a:p>
          <a:p>
            <a:pPr algn="l">
              <a:lnSpc>
                <a:spcPct val="80000"/>
              </a:lnSpc>
              <a:buFont typeface="Wingdings" pitchFamily="2" charset="2"/>
              <a:buChar char="Ø"/>
            </a:pPr>
            <a:r>
              <a:rPr lang="en-US" altLang="de-DE" sz="2000" b="1" dirty="0">
                <a:solidFill>
                  <a:srgbClr val="3333CC"/>
                </a:solidFill>
              </a:rPr>
              <a:t> Electronics for position evaluation</a:t>
            </a:r>
          </a:p>
          <a:p>
            <a:pPr algn="l">
              <a:lnSpc>
                <a:spcPct val="80000"/>
              </a:lnSpc>
              <a:buFont typeface="Wingdings" pitchFamily="2" charset="2"/>
              <a:buChar char="Ø"/>
            </a:pPr>
            <a:r>
              <a:rPr lang="en-US" altLang="de-DE" sz="2000" b="1" dirty="0">
                <a:solidFill>
                  <a:srgbClr val="3333CC"/>
                </a:solidFill>
              </a:rPr>
              <a:t> BPMs for measurement of closed orbit, tune and further lattice functions</a:t>
            </a:r>
          </a:p>
          <a:p>
            <a:pPr algn="l">
              <a:lnSpc>
                <a:spcPct val="80000"/>
              </a:lnSpc>
              <a:buFont typeface="Wingdings" pitchFamily="2" charset="2"/>
              <a:buChar char="Ø"/>
            </a:pPr>
            <a:r>
              <a:rPr lang="en-US" altLang="de-DE" sz="2000" b="1" dirty="0">
                <a:solidFill>
                  <a:srgbClr val="3333CC"/>
                </a:solidFill>
              </a:rPr>
              <a:t> Summary</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liennummernplatzhalter 1"/>
          <p:cNvSpPr>
            <a:spLocks noGrp="1"/>
          </p:cNvSpPr>
          <p:nvPr>
            <p:ph type="sldNum" sz="quarter" idx="10"/>
          </p:nvPr>
        </p:nvSpPr>
        <p:spPr/>
        <p:txBody>
          <a:bodyPr/>
          <a:lstStyle/>
          <a:p>
            <a:pPr>
              <a:defRPr/>
            </a:pPr>
            <a:fld id="{3689F42D-6670-4FFF-BE52-884D9DC67A0D}" type="slidenum">
              <a:rPr lang="en-US"/>
              <a:pPr>
                <a:defRPr/>
              </a:pPr>
              <a:t>14</a:t>
            </a:fld>
            <a:endParaRPr lang="en-US"/>
          </a:p>
        </p:txBody>
      </p:sp>
      <p:sp>
        <p:nvSpPr>
          <p:cNvPr id="16387"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2-dim Model for a Button BPM </a:t>
            </a:r>
          </a:p>
        </p:txBody>
      </p:sp>
      <p:sp>
        <p:nvSpPr>
          <p:cNvPr id="1638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6389" name="Text Box 4"/>
          <p:cNvSpPr txBox="1">
            <a:spLocks noChangeArrowheads="1"/>
          </p:cNvSpPr>
          <p:nvPr/>
        </p:nvSpPr>
        <p:spPr bwMode="auto">
          <a:xfrm>
            <a:off x="107950" y="976313"/>
            <a:ext cx="6584950" cy="140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b="1">
                <a:solidFill>
                  <a:schemeClr val="accent2"/>
                </a:solidFill>
                <a:sym typeface="Symbol" pitchFamily="18" charset="2"/>
              </a:rPr>
              <a:t>‘Proximity effect’</a:t>
            </a:r>
            <a:r>
              <a:rPr lang="de-DE" altLang="de-DE" sz="2000" b="1">
                <a:solidFill>
                  <a:schemeClr val="accent2"/>
                </a:solidFill>
                <a:sym typeface="Symbol" pitchFamily="18" charset="2"/>
              </a:rPr>
              <a:t>:</a:t>
            </a:r>
            <a:r>
              <a:rPr lang="en-US" altLang="de-DE" sz="2000" b="1">
                <a:solidFill>
                  <a:schemeClr val="accent2"/>
                </a:solidFill>
                <a:sym typeface="Symbol" pitchFamily="18" charset="2"/>
              </a:rPr>
              <a:t> larger signal for closer plate</a:t>
            </a:r>
          </a:p>
          <a:p>
            <a:pPr algn="l">
              <a:lnSpc>
                <a:spcPct val="70000"/>
              </a:lnSpc>
              <a:buFont typeface="Wingdings" pitchFamily="2" charset="2"/>
              <a:buNone/>
            </a:pPr>
            <a:r>
              <a:rPr lang="en-US" altLang="de-DE" sz="2000" b="1">
                <a:solidFill>
                  <a:schemeClr val="tx2"/>
                </a:solidFill>
                <a:latin typeface="Times" pitchFamily="18" charset="0"/>
              </a:rPr>
              <a:t>Ideal 2-dim model:</a:t>
            </a:r>
            <a:r>
              <a:rPr lang="en-US" altLang="de-DE" sz="2000">
                <a:solidFill>
                  <a:schemeClr val="tx2"/>
                </a:solidFill>
                <a:latin typeface="Times" pitchFamily="18" charset="0"/>
              </a:rPr>
              <a:t> Cylindrical pipe </a:t>
            </a:r>
            <a:r>
              <a:rPr lang="en-US" altLang="de-DE" sz="2000">
                <a:solidFill>
                  <a:schemeClr val="tx2"/>
                </a:solidFill>
                <a:latin typeface="Times" pitchFamily="18" charset="0"/>
                <a:sym typeface="Symbol" pitchFamily="18" charset="2"/>
              </a:rPr>
              <a:t> </a:t>
            </a:r>
            <a:r>
              <a:rPr lang="en-US" altLang="de-DE" sz="2000">
                <a:solidFill>
                  <a:schemeClr val="tx2"/>
                </a:solidFill>
                <a:latin typeface="Times" pitchFamily="18" charset="0"/>
              </a:rPr>
              <a:t>image current density </a:t>
            </a:r>
          </a:p>
          <a:p>
            <a:pPr algn="l">
              <a:lnSpc>
                <a:spcPct val="70000"/>
              </a:lnSpc>
              <a:buFont typeface="Wingdings" pitchFamily="2" charset="2"/>
              <a:buNone/>
            </a:pPr>
            <a:r>
              <a:rPr lang="en-US" altLang="de-DE" sz="2000">
                <a:solidFill>
                  <a:schemeClr val="tx2"/>
                </a:solidFill>
                <a:latin typeface="Times" pitchFamily="18" charset="0"/>
              </a:rPr>
              <a:t>via ‘image charge method’ for ‘pensile’ beam:</a:t>
            </a:r>
          </a:p>
          <a:p>
            <a:pPr algn="l">
              <a:lnSpc>
                <a:spcPct val="70000"/>
              </a:lnSpc>
              <a:buFont typeface="Wingdings" pitchFamily="2" charset="2"/>
              <a:buNone/>
            </a:pPr>
            <a:endParaRPr lang="en-US" altLang="de-DE" sz="2000">
              <a:solidFill>
                <a:schemeClr val="accent2"/>
              </a:solidFill>
              <a:sym typeface="Symbol" pitchFamily="18" charset="2"/>
            </a:endParaRPr>
          </a:p>
        </p:txBody>
      </p:sp>
      <p:graphicFrame>
        <p:nvGraphicFramePr>
          <p:cNvPr id="16390" name="Object 5"/>
          <p:cNvGraphicFramePr>
            <a:graphicFrameLocks noChangeAspect="1"/>
          </p:cNvGraphicFramePr>
          <p:nvPr/>
        </p:nvGraphicFramePr>
        <p:xfrm>
          <a:off x="420688" y="2141538"/>
          <a:ext cx="4487862" cy="836612"/>
        </p:xfrm>
        <a:graphic>
          <a:graphicData uri="http://schemas.openxmlformats.org/presentationml/2006/ole">
            <mc:AlternateContent xmlns:mc="http://schemas.openxmlformats.org/markup-compatibility/2006">
              <mc:Choice xmlns:v="urn:schemas-microsoft-com:vml" Requires="v">
                <p:oleObj spid="_x0000_s16865" name="Equation" r:id="rId4" imgW="2590800" imgH="482600" progId="Equation.3">
                  <p:embed/>
                </p:oleObj>
              </mc:Choice>
              <mc:Fallback>
                <p:oleObj name="Equation" r:id="rId4" imgW="2590800" imgH="482600" progId="Equation.3">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688" y="2141538"/>
                        <a:ext cx="4487862"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6391" name="Picture 6" descr="buttonBPM_Ladungsverteilung"/>
          <p:cNvPicPr>
            <a:picLocks noChangeAspect="1" noChangeArrowheads="1"/>
          </p:cNvPicPr>
          <p:nvPr/>
        </p:nvPicPr>
        <p:blipFill>
          <a:blip r:embed="rId6">
            <a:lum bright="-18000" contrast="30000"/>
            <a:extLst>
              <a:ext uri="{28A0092B-C50C-407E-A947-70E740481C1C}">
                <a14:useLocalDpi xmlns:a14="http://schemas.microsoft.com/office/drawing/2010/main" val="0"/>
              </a:ext>
            </a:extLst>
          </a:blip>
          <a:srcRect/>
          <a:stretch>
            <a:fillRect/>
          </a:stretch>
        </p:blipFill>
        <p:spPr bwMode="auto">
          <a:xfrm>
            <a:off x="668338" y="3808413"/>
            <a:ext cx="3446462" cy="257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9495" name="Picture 7" descr="buttonBPM_algorithms"/>
          <p:cNvPicPr>
            <a:picLocks noChangeAspect="1" noChangeArrowheads="1"/>
          </p:cNvPicPr>
          <p:nvPr/>
        </p:nvPicPr>
        <p:blipFill>
          <a:blip r:embed="rId7">
            <a:lum bright="-36000" contrast="66000"/>
            <a:extLst>
              <a:ext uri="{28A0092B-C50C-407E-A947-70E740481C1C}">
                <a14:useLocalDpi xmlns:a14="http://schemas.microsoft.com/office/drawing/2010/main" val="0"/>
              </a:ext>
            </a:extLst>
          </a:blip>
          <a:srcRect/>
          <a:stretch>
            <a:fillRect/>
          </a:stretch>
        </p:blipFill>
        <p:spPr bwMode="auto">
          <a:xfrm>
            <a:off x="4378325" y="3783013"/>
            <a:ext cx="3568700" cy="26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9496" name="Text Box 8"/>
          <p:cNvSpPr txBox="1">
            <a:spLocks noChangeArrowheads="1"/>
          </p:cNvSpPr>
          <p:nvPr/>
        </p:nvSpPr>
        <p:spPr bwMode="auto">
          <a:xfrm>
            <a:off x="474663" y="3119438"/>
            <a:ext cx="4545012"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chemeClr val="tx2"/>
                </a:solidFill>
                <a:latin typeface="Times" pitchFamily="18" charset="0"/>
              </a:rPr>
              <a:t>Image current</a:t>
            </a:r>
            <a:r>
              <a:rPr lang="de-DE" altLang="de-DE" dirty="0">
                <a:solidFill>
                  <a:schemeClr val="tx2"/>
                </a:solidFill>
                <a:latin typeface="Times" pitchFamily="18" charset="0"/>
              </a:rPr>
              <a:t>: </a:t>
            </a:r>
            <a:r>
              <a:rPr lang="en-US" altLang="de-DE" dirty="0">
                <a:solidFill>
                  <a:schemeClr val="tx2"/>
                </a:solidFill>
                <a:latin typeface="Times" pitchFamily="18" charset="0"/>
              </a:rPr>
              <a:t>Integration of finite BPM size: </a:t>
            </a:r>
          </a:p>
        </p:txBody>
      </p:sp>
      <p:graphicFrame>
        <p:nvGraphicFramePr>
          <p:cNvPr id="319497" name="Object 9"/>
          <p:cNvGraphicFramePr>
            <a:graphicFrameLocks noChangeAspect="1"/>
          </p:cNvGraphicFramePr>
          <p:nvPr/>
        </p:nvGraphicFramePr>
        <p:xfrm>
          <a:off x="4848225" y="2997200"/>
          <a:ext cx="2479675" cy="608013"/>
        </p:xfrm>
        <a:graphic>
          <a:graphicData uri="http://schemas.openxmlformats.org/presentationml/2006/ole">
            <mc:AlternateContent xmlns:mc="http://schemas.openxmlformats.org/markup-compatibility/2006">
              <mc:Choice xmlns:v="urn:schemas-microsoft-com:vml" Requires="v">
                <p:oleObj spid="_x0000_s16866" name="Equation" r:id="rId8" imgW="1346200" imgH="330200" progId="Equation.3">
                  <p:embed/>
                </p:oleObj>
              </mc:Choice>
              <mc:Fallback>
                <p:oleObj name="Equation" r:id="rId8" imgW="1346200" imgH="330200" progId="Equation.3">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48225" y="2997200"/>
                        <a:ext cx="2479675" cy="608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19500" name="Object 12"/>
          <p:cNvGraphicFramePr>
            <a:graphicFrameLocks noChangeAspect="1"/>
          </p:cNvGraphicFramePr>
          <p:nvPr/>
        </p:nvGraphicFramePr>
        <p:xfrm>
          <a:off x="6099175" y="5661025"/>
          <a:ext cx="1677988" cy="346075"/>
        </p:xfrm>
        <a:graphic>
          <a:graphicData uri="http://schemas.openxmlformats.org/presentationml/2006/ole">
            <mc:AlternateContent xmlns:mc="http://schemas.openxmlformats.org/markup-compatibility/2006">
              <mc:Choice xmlns:v="urn:schemas-microsoft-com:vml" Requires="v">
                <p:oleObj spid="_x0000_s16867" name="Equation" r:id="rId10" imgW="1168400" imgH="241300" progId="Equation.3">
                  <p:embed/>
                </p:oleObj>
              </mc:Choice>
              <mc:Fallback>
                <p:oleObj name="Equation" r:id="rId10" imgW="1168400" imgH="241300" progId="Equation.3">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99175" y="5661025"/>
                        <a:ext cx="1677988" cy="34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feld 1"/>
          <p:cNvSpPr txBox="1"/>
          <p:nvPr/>
        </p:nvSpPr>
        <p:spPr>
          <a:xfrm>
            <a:off x="2508638" y="3880242"/>
            <a:ext cx="767309" cy="307777"/>
          </a:xfrm>
          <a:prstGeom prst="rect">
            <a:avLst/>
          </a:prstGeom>
          <a:noFill/>
        </p:spPr>
        <p:txBody>
          <a:bodyPr wrap="square" rtlCol="0">
            <a:spAutoFit/>
          </a:bodyPr>
          <a:lstStyle/>
          <a:p>
            <a:pPr algn="l"/>
            <a:r>
              <a:rPr lang="de-DE" sz="1400" b="1" i="1" dirty="0" smtClean="0">
                <a:sym typeface="Symbol"/>
              </a:rPr>
              <a:t>, </a:t>
            </a:r>
            <a:r>
              <a:rPr lang="de-DE" sz="1300" b="1" i="1" dirty="0" smtClean="0">
                <a:sym typeface="Symbol"/>
              </a:rPr>
              <a:t> </a:t>
            </a:r>
            <a:r>
              <a:rPr lang="de-DE" sz="1300" dirty="0" smtClean="0">
                <a:sym typeface="Symbol"/>
              </a:rPr>
              <a:t>= 0</a:t>
            </a:r>
            <a:r>
              <a:rPr lang="de-DE" sz="1300" baseline="30000" dirty="0" smtClean="0">
                <a:sym typeface="Symbol"/>
              </a:rPr>
              <a:t>o</a:t>
            </a:r>
            <a:endParaRPr lang="de-DE" sz="1300" dirty="0"/>
          </a:p>
        </p:txBody>
      </p:sp>
      <p:pic>
        <p:nvPicPr>
          <p:cNvPr id="14" name="Picture 10" descr="scheme-button-bpm"/>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27520" y="981075"/>
            <a:ext cx="2138680" cy="192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949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949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949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195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4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liennummernplatzhalter 4"/>
          <p:cNvSpPr>
            <a:spLocks noGrp="1"/>
          </p:cNvSpPr>
          <p:nvPr>
            <p:ph type="sldNum" sz="quarter" idx="10"/>
          </p:nvPr>
        </p:nvSpPr>
        <p:spPr/>
        <p:txBody>
          <a:bodyPr/>
          <a:lstStyle/>
          <a:p>
            <a:pPr>
              <a:defRPr/>
            </a:pPr>
            <a:fld id="{0013E1D9-A2F4-4BD4-B71A-CE897F520FDC}" type="slidenum">
              <a:rPr lang="en-US"/>
              <a:pPr>
                <a:defRPr/>
              </a:pPr>
              <a:t>15</a:t>
            </a:fld>
            <a:endParaRPr lang="en-US"/>
          </a:p>
        </p:txBody>
      </p:sp>
      <p:pic>
        <p:nvPicPr>
          <p:cNvPr id="17411" name="Picture 2"/>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255588" y="3241105"/>
            <a:ext cx="3563177" cy="2420143"/>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3" name="Rectangle 4"/>
          <p:cNvSpPr>
            <a:spLocks noGrp="1" noChangeArrowheads="1"/>
          </p:cNvSpPr>
          <p:nvPr>
            <p:ph type="title"/>
          </p:nvPr>
        </p:nvSpPr>
        <p:spPr bwMode="auto">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eaLnBrk="1" hangingPunct="1"/>
            <a:r>
              <a:rPr lang="en-US" altLang="de-DE" sz="2000" b="1" smtClean="0">
                <a:latin typeface="Comic Sans MS" pitchFamily="66" charset="0"/>
              </a:rPr>
              <a:t>2-dim Model for a Button BPM</a:t>
            </a:r>
          </a:p>
        </p:txBody>
      </p:sp>
      <mc:AlternateContent xmlns:mc="http://schemas.openxmlformats.org/markup-compatibility/2006" xmlns:a14="http://schemas.microsoft.com/office/drawing/2010/main">
        <mc:Choice Requires="a14">
          <p:sp>
            <p:nvSpPr>
              <p:cNvPr id="17420" name="Text Box 12"/>
              <p:cNvSpPr txBox="1">
                <a:spLocks noChangeArrowheads="1"/>
              </p:cNvSpPr>
              <p:nvPr/>
            </p:nvSpPr>
            <p:spPr bwMode="auto">
              <a:xfrm>
                <a:off x="107950" y="936943"/>
                <a:ext cx="7560394" cy="2018822"/>
              </a:xfrm>
              <a:prstGeom prst="rect">
                <a:avLst/>
              </a:prstGeom>
              <a:noFill/>
              <a:ln>
                <a:noFill/>
              </a:ln>
              <a:effectLst/>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smtClean="0">
                    <a:solidFill>
                      <a:schemeClr val="accent2"/>
                    </a:solidFill>
                    <a:latin typeface="Times" pitchFamily="18" charset="0"/>
                  </a:rPr>
                  <a:t>Ideal 2-dim model</a:t>
                </a:r>
                <a:r>
                  <a:rPr lang="en-US" altLang="de-DE" dirty="0">
                    <a:solidFill>
                      <a:schemeClr val="accent2"/>
                    </a:solidFill>
                    <a:latin typeface="Times" pitchFamily="18" charset="0"/>
                  </a:rPr>
                  <a:t>: Non-linear behavior and </a:t>
                </a:r>
                <a:r>
                  <a:rPr lang="en-US" altLang="de-DE" dirty="0" err="1">
                    <a:solidFill>
                      <a:schemeClr val="accent2"/>
                    </a:solidFill>
                    <a:latin typeface="Times" pitchFamily="18" charset="0"/>
                  </a:rPr>
                  <a:t>hor</a:t>
                </a:r>
                <a:r>
                  <a:rPr lang="en-US" altLang="de-DE" dirty="0">
                    <a:solidFill>
                      <a:schemeClr val="accent2"/>
                    </a:solidFill>
                    <a:latin typeface="Times" pitchFamily="18" charset="0"/>
                  </a:rPr>
                  <a:t>-vert coupling:</a:t>
                </a:r>
                <a:r>
                  <a:rPr lang="en-US" altLang="de-DE" dirty="0">
                    <a:solidFill>
                      <a:schemeClr val="tx2"/>
                    </a:solidFill>
                    <a:latin typeface="Times" pitchFamily="18" charset="0"/>
                  </a:rPr>
                  <a:t> </a:t>
                </a:r>
              </a:p>
              <a:p>
                <a:pPr algn="l" eaLnBrk="1" hangingPunct="1">
                  <a:spcBef>
                    <a:spcPts val="500"/>
                  </a:spcBef>
                </a:pPr>
                <a:r>
                  <a:rPr lang="en-US" altLang="de-DE" dirty="0" smtClean="0">
                    <a:solidFill>
                      <a:schemeClr val="tx2"/>
                    </a:solidFill>
                    <a:latin typeface="Times" pitchFamily="18" charset="0"/>
                  </a:rPr>
                  <a:t>Sensitivity</a:t>
                </a:r>
                <a:r>
                  <a:rPr lang="en-US" altLang="de-DE" b="1" i="1" dirty="0">
                    <a:solidFill>
                      <a:schemeClr val="tx2"/>
                    </a:solidFill>
                    <a:latin typeface="Times" pitchFamily="18" charset="0"/>
                  </a:rPr>
                  <a:t> </a:t>
                </a:r>
                <a:r>
                  <a:rPr lang="en-US" altLang="de-DE" b="1" i="1" dirty="0" smtClean="0">
                    <a:solidFill>
                      <a:schemeClr val="tx2"/>
                    </a:solidFill>
                    <a:latin typeface="Times" pitchFamily="18" charset="0"/>
                  </a:rPr>
                  <a:t>S</a:t>
                </a:r>
                <a:r>
                  <a:rPr lang="en-US" altLang="de-DE" dirty="0" smtClean="0">
                    <a:solidFill>
                      <a:schemeClr val="tx2"/>
                    </a:solidFill>
                    <a:latin typeface="Times" pitchFamily="18" charset="0"/>
                  </a:rPr>
                  <a:t> is converts signal to position </a:t>
                </a:r>
                <a14:m>
                  <m:oMath xmlns:m="http://schemas.openxmlformats.org/officeDocument/2006/math">
                    <m:r>
                      <a:rPr lang="de-DE" altLang="de-DE" sz="2200" b="0" i="1" smtClean="0">
                        <a:solidFill>
                          <a:schemeClr val="tx2"/>
                        </a:solidFill>
                        <a:latin typeface="Cambria Math"/>
                      </a:rPr>
                      <m:t>𝑥</m:t>
                    </m:r>
                    <m:r>
                      <a:rPr lang="de-DE" altLang="de-DE" sz="2200" b="0" i="1" smtClean="0">
                        <a:solidFill>
                          <a:schemeClr val="tx2"/>
                        </a:solidFill>
                        <a:latin typeface="Cambria Math"/>
                      </a:rPr>
                      <m:t>=</m:t>
                    </m:r>
                    <m:f>
                      <m:fPr>
                        <m:ctrlPr>
                          <a:rPr lang="de-DE" altLang="de-DE" sz="2200" b="0" i="1" smtClean="0">
                            <a:solidFill>
                              <a:schemeClr val="tx2"/>
                            </a:solidFill>
                            <a:latin typeface="Cambria Math"/>
                          </a:rPr>
                        </m:ctrlPr>
                      </m:fPr>
                      <m:num>
                        <m:r>
                          <a:rPr lang="de-DE" altLang="de-DE" sz="2200" b="0" i="1" smtClean="0">
                            <a:solidFill>
                              <a:schemeClr val="tx2"/>
                            </a:solidFill>
                            <a:latin typeface="Cambria Math"/>
                          </a:rPr>
                          <m:t>1</m:t>
                        </m:r>
                      </m:num>
                      <m:den>
                        <m:r>
                          <a:rPr lang="de-DE" altLang="de-DE" sz="2200" b="0" i="1" smtClean="0">
                            <a:solidFill>
                              <a:schemeClr val="tx2"/>
                            </a:solidFill>
                            <a:latin typeface="Cambria Math"/>
                          </a:rPr>
                          <m:t>𝑆</m:t>
                        </m:r>
                      </m:den>
                    </m:f>
                    <m:r>
                      <a:rPr lang="de-DE" altLang="de-DE" sz="2200" b="0" i="1" smtClean="0">
                        <a:solidFill>
                          <a:schemeClr val="tx2"/>
                        </a:solidFill>
                        <a:latin typeface="Cambria Math"/>
                        <a:ea typeface="Cambria Math"/>
                      </a:rPr>
                      <m:t>∙</m:t>
                    </m:r>
                    <m:f>
                      <m:fPr>
                        <m:ctrlPr>
                          <a:rPr lang="de-DE" altLang="de-DE" sz="2200" b="0" i="1" smtClean="0">
                            <a:solidFill>
                              <a:schemeClr val="tx2"/>
                            </a:solidFill>
                            <a:latin typeface="Cambria Math"/>
                            <a:ea typeface="Cambria Math"/>
                          </a:rPr>
                        </m:ctrlPr>
                      </m:fPr>
                      <m:num>
                        <m:r>
                          <m:rPr>
                            <m:sty m:val="p"/>
                          </m:rPr>
                          <a:rPr lang="el-GR" altLang="de-DE" sz="2200" b="0" i="1" smtClean="0">
                            <a:solidFill>
                              <a:schemeClr val="tx2"/>
                            </a:solidFill>
                            <a:latin typeface="Cambria Math"/>
                            <a:ea typeface="Cambria Math"/>
                          </a:rPr>
                          <m:t>Δ</m:t>
                        </m:r>
                        <m:r>
                          <a:rPr lang="de-DE" altLang="de-DE" sz="2200" b="0" i="1" smtClean="0">
                            <a:solidFill>
                              <a:schemeClr val="tx2"/>
                            </a:solidFill>
                            <a:latin typeface="Cambria Math"/>
                            <a:ea typeface="Cambria Math"/>
                          </a:rPr>
                          <m:t>𝑈</m:t>
                        </m:r>
                      </m:num>
                      <m:den>
                        <m:r>
                          <m:rPr>
                            <m:sty m:val="p"/>
                          </m:rPr>
                          <a:rPr lang="el-GR" altLang="de-DE" sz="2200" b="0" i="1" smtClean="0">
                            <a:solidFill>
                              <a:schemeClr val="tx2"/>
                            </a:solidFill>
                            <a:latin typeface="Cambria Math"/>
                            <a:ea typeface="Cambria Math"/>
                          </a:rPr>
                          <m:t>Σ</m:t>
                        </m:r>
                        <m:r>
                          <a:rPr lang="de-DE" altLang="de-DE" sz="2200" b="0" i="1" smtClean="0">
                            <a:solidFill>
                              <a:schemeClr val="tx2"/>
                            </a:solidFill>
                            <a:latin typeface="Cambria Math"/>
                            <a:ea typeface="Cambria Math"/>
                          </a:rPr>
                          <m:t>𝑈</m:t>
                        </m:r>
                      </m:den>
                    </m:f>
                    <m:r>
                      <a:rPr lang="de-DE" altLang="de-DE" sz="2200" b="0" i="1" smtClean="0">
                        <a:solidFill>
                          <a:schemeClr val="tx2"/>
                        </a:solidFill>
                        <a:latin typeface="Cambria Math"/>
                      </a:rPr>
                      <m:t> </m:t>
                    </m:r>
                  </m:oMath>
                </a14:m>
                <a:r>
                  <a:rPr lang="en-US" altLang="de-DE" sz="2200" i="1" dirty="0" smtClean="0">
                    <a:solidFill>
                      <a:schemeClr val="tx2"/>
                    </a:solidFill>
                    <a:latin typeface="Times" pitchFamily="18" charset="0"/>
                  </a:rPr>
                  <a:t> </a:t>
                </a:r>
              </a:p>
              <a:p>
                <a:pPr algn="l" eaLnBrk="1" hangingPunct="1">
                  <a:spcBef>
                    <a:spcPts val="400"/>
                  </a:spcBef>
                </a:pPr>
                <a:r>
                  <a:rPr lang="de-DE" altLang="de-DE" dirty="0" smtClean="0">
                    <a:solidFill>
                      <a:schemeClr val="tx2"/>
                    </a:solidFill>
                    <a:cs typeface="Times New Roman" pitchFamily="18" charset="0"/>
                  </a:rPr>
                  <a:t>with </a:t>
                </a:r>
                <a:r>
                  <a:rPr lang="de-DE" altLang="de-DE" i="1" dirty="0">
                    <a:solidFill>
                      <a:schemeClr val="tx2"/>
                    </a:solidFill>
                    <a:cs typeface="Times New Roman" pitchFamily="18" charset="0"/>
                  </a:rPr>
                  <a:t>S</a:t>
                </a:r>
                <a:r>
                  <a:rPr lang="de-DE" altLang="de-DE" dirty="0">
                    <a:solidFill>
                      <a:schemeClr val="tx2"/>
                    </a:solidFill>
                    <a:cs typeface="Times New Roman" pitchFamily="18" charset="0"/>
                  </a:rPr>
                  <a:t> [%/mm] </a:t>
                </a:r>
                <a:r>
                  <a:rPr lang="de-DE" altLang="de-DE" dirty="0" err="1">
                    <a:solidFill>
                      <a:schemeClr val="tx2"/>
                    </a:solidFill>
                    <a:cs typeface="Times New Roman" pitchFamily="18" charset="0"/>
                  </a:rPr>
                  <a:t>or</a:t>
                </a:r>
                <a:r>
                  <a:rPr lang="de-DE" altLang="de-DE" dirty="0">
                    <a:solidFill>
                      <a:schemeClr val="tx2"/>
                    </a:solidFill>
                    <a:cs typeface="Times New Roman" pitchFamily="18" charset="0"/>
                  </a:rPr>
                  <a:t> [</a:t>
                </a:r>
                <a:r>
                  <a:rPr lang="de-DE" altLang="de-DE" dirty="0" smtClean="0">
                    <a:solidFill>
                      <a:schemeClr val="tx2"/>
                    </a:solidFill>
                    <a:cs typeface="Times New Roman" pitchFamily="18" charset="0"/>
                  </a:rPr>
                  <a:t>dB/mm]</a:t>
                </a:r>
              </a:p>
              <a:p>
                <a:pPr algn="l" eaLnBrk="1" hangingPunct="1">
                  <a:spcBef>
                    <a:spcPts val="0"/>
                  </a:spcBef>
                </a:pPr>
                <a:r>
                  <a:rPr lang="en-US" altLang="de-DE" dirty="0" smtClean="0">
                    <a:solidFill>
                      <a:schemeClr val="tx2"/>
                    </a:solidFill>
                    <a:cs typeface="Times New Roman" pitchFamily="18" charset="0"/>
                  </a:rPr>
                  <a:t>i.e</a:t>
                </a:r>
                <a:r>
                  <a:rPr lang="en-US" altLang="de-DE" sz="1600" dirty="0" smtClean="0">
                    <a:solidFill>
                      <a:schemeClr val="tx2"/>
                    </a:solidFill>
                    <a:cs typeface="Times New Roman" pitchFamily="18" charset="0"/>
                  </a:rPr>
                  <a:t>. </a:t>
                </a:r>
                <a:r>
                  <a:rPr lang="en-US" altLang="de-DE" sz="1600" b="1" i="1" dirty="0" smtClean="0">
                    <a:solidFill>
                      <a:schemeClr val="tx2"/>
                    </a:solidFill>
                    <a:cs typeface="Times New Roman" pitchFamily="18" charset="0"/>
                  </a:rPr>
                  <a:t>S</a:t>
                </a:r>
                <a:r>
                  <a:rPr lang="en-US" altLang="de-DE" sz="1600" dirty="0" smtClean="0">
                    <a:solidFill>
                      <a:schemeClr val="tx2"/>
                    </a:solidFill>
                    <a:cs typeface="Times New Roman" pitchFamily="18" charset="0"/>
                  </a:rPr>
                  <a:t> is the derivative of the curve </a:t>
                </a:r>
                <a14:m>
                  <m:oMath xmlns:m="http://schemas.openxmlformats.org/officeDocument/2006/math">
                    <m:sSub>
                      <m:sSubPr>
                        <m:ctrlPr>
                          <a:rPr lang="de-DE" altLang="de-DE" sz="1600" b="0" i="1" smtClean="0">
                            <a:solidFill>
                              <a:schemeClr val="tx2"/>
                            </a:solidFill>
                            <a:latin typeface="Cambria Math"/>
                            <a:cs typeface="Times New Roman" pitchFamily="18" charset="0"/>
                          </a:rPr>
                        </m:ctrlPr>
                      </m:sSubPr>
                      <m:e>
                        <m:r>
                          <a:rPr lang="de-DE" altLang="de-DE" sz="1600" b="0" i="1" smtClean="0">
                            <a:solidFill>
                              <a:schemeClr val="tx2"/>
                            </a:solidFill>
                            <a:latin typeface="Cambria Math"/>
                            <a:cs typeface="Times New Roman" pitchFamily="18" charset="0"/>
                          </a:rPr>
                          <m:t>𝑆</m:t>
                        </m:r>
                      </m:e>
                      <m:sub>
                        <m:r>
                          <a:rPr lang="de-DE" altLang="de-DE" sz="1600" b="0" i="1" smtClean="0">
                            <a:solidFill>
                              <a:schemeClr val="tx2"/>
                            </a:solidFill>
                            <a:latin typeface="Cambria Math"/>
                            <a:cs typeface="Times New Roman" pitchFamily="18" charset="0"/>
                          </a:rPr>
                          <m:t>𝑥</m:t>
                        </m:r>
                      </m:sub>
                    </m:sSub>
                    <m:r>
                      <a:rPr lang="de-DE" altLang="de-DE" sz="1600" b="0" i="1" smtClean="0">
                        <a:solidFill>
                          <a:schemeClr val="tx2"/>
                        </a:solidFill>
                        <a:latin typeface="Cambria Math"/>
                        <a:cs typeface="Times New Roman" pitchFamily="18" charset="0"/>
                      </a:rPr>
                      <m:t>=</m:t>
                    </m:r>
                    <m:f>
                      <m:fPr>
                        <m:ctrlPr>
                          <a:rPr lang="de-DE" altLang="de-DE" sz="1600" b="0" i="1" smtClean="0">
                            <a:solidFill>
                              <a:schemeClr val="tx2"/>
                            </a:solidFill>
                            <a:latin typeface="Cambria Math"/>
                            <a:cs typeface="Times New Roman" pitchFamily="18" charset="0"/>
                          </a:rPr>
                        </m:ctrlPr>
                      </m:fPr>
                      <m:num>
                        <m:r>
                          <a:rPr lang="de-DE" altLang="de-DE" sz="1600" b="0" i="1" smtClean="0">
                            <a:solidFill>
                              <a:schemeClr val="tx2"/>
                            </a:solidFill>
                            <a:latin typeface="Cambria Math"/>
                            <a:ea typeface="Cambria Math"/>
                            <a:cs typeface="Times New Roman" pitchFamily="18" charset="0"/>
                          </a:rPr>
                          <m:t>𝜕</m:t>
                        </m:r>
                        <m:r>
                          <a:rPr lang="de-DE" altLang="de-DE" sz="1600" b="0" i="1" smtClean="0">
                            <a:solidFill>
                              <a:schemeClr val="tx2"/>
                            </a:solidFill>
                            <a:latin typeface="Cambria Math"/>
                            <a:ea typeface="Cambria Math"/>
                            <a:cs typeface="Times New Roman" pitchFamily="18" charset="0"/>
                          </a:rPr>
                          <m:t>(</m:t>
                        </m:r>
                        <m:f>
                          <m:fPr>
                            <m:ctrlPr>
                              <a:rPr lang="de-DE" altLang="de-DE" sz="1600" b="0" i="1" smtClean="0">
                                <a:solidFill>
                                  <a:schemeClr val="tx2"/>
                                </a:solidFill>
                                <a:latin typeface="Cambria Math"/>
                                <a:ea typeface="Cambria Math"/>
                                <a:cs typeface="Times New Roman" pitchFamily="18" charset="0"/>
                              </a:rPr>
                            </m:ctrlPr>
                          </m:fPr>
                          <m:num>
                            <m:r>
                              <m:rPr>
                                <m:sty m:val="p"/>
                              </m:rPr>
                              <a:rPr lang="el-GR" altLang="de-DE" sz="1600" b="0" i="1" smtClean="0">
                                <a:solidFill>
                                  <a:schemeClr val="tx2"/>
                                </a:solidFill>
                                <a:latin typeface="Cambria Math"/>
                                <a:ea typeface="Cambria Math"/>
                                <a:cs typeface="Times New Roman" pitchFamily="18" charset="0"/>
                              </a:rPr>
                              <m:t>Δ</m:t>
                            </m:r>
                            <m:r>
                              <a:rPr lang="de-DE" altLang="de-DE" sz="1600" b="0" i="1" smtClean="0">
                                <a:solidFill>
                                  <a:schemeClr val="tx2"/>
                                </a:solidFill>
                                <a:latin typeface="Cambria Math"/>
                                <a:ea typeface="Cambria Math"/>
                                <a:cs typeface="Times New Roman" pitchFamily="18" charset="0"/>
                              </a:rPr>
                              <m:t>𝑈</m:t>
                            </m:r>
                          </m:num>
                          <m:den>
                            <m:r>
                              <m:rPr>
                                <m:sty m:val="p"/>
                              </m:rPr>
                              <a:rPr lang="el-GR" altLang="de-DE" sz="1600" i="1">
                                <a:solidFill>
                                  <a:schemeClr val="tx2"/>
                                </a:solidFill>
                                <a:latin typeface="Cambria Math"/>
                                <a:ea typeface="Cambria Math"/>
                                <a:cs typeface="Times New Roman" pitchFamily="18" charset="0"/>
                              </a:rPr>
                              <m:t>Σ</m:t>
                            </m:r>
                            <m:r>
                              <a:rPr lang="de-DE" altLang="de-DE" sz="1600" b="0" i="1" smtClean="0">
                                <a:solidFill>
                                  <a:schemeClr val="tx2"/>
                                </a:solidFill>
                                <a:latin typeface="Cambria Math"/>
                                <a:ea typeface="Cambria Math"/>
                                <a:cs typeface="Times New Roman" pitchFamily="18" charset="0"/>
                              </a:rPr>
                              <m:t>𝑈</m:t>
                            </m:r>
                          </m:den>
                        </m:f>
                        <m:r>
                          <a:rPr lang="de-DE" altLang="de-DE" sz="1600" b="0" i="1" smtClean="0">
                            <a:solidFill>
                              <a:schemeClr val="tx2"/>
                            </a:solidFill>
                            <a:latin typeface="Cambria Math"/>
                            <a:ea typeface="Cambria Math"/>
                            <a:cs typeface="Times New Roman" pitchFamily="18" charset="0"/>
                          </a:rPr>
                          <m:t>)</m:t>
                        </m:r>
                      </m:num>
                      <m:den>
                        <m:r>
                          <a:rPr lang="de-DE" altLang="de-DE" sz="1600" b="0" i="1" smtClean="0">
                            <a:solidFill>
                              <a:schemeClr val="tx2"/>
                            </a:solidFill>
                            <a:latin typeface="Cambria Math"/>
                            <a:ea typeface="Cambria Math"/>
                            <a:cs typeface="Times New Roman" pitchFamily="18" charset="0"/>
                          </a:rPr>
                          <m:t>𝜕</m:t>
                        </m:r>
                        <m:r>
                          <a:rPr lang="de-DE" altLang="de-DE" sz="1600" b="0" i="1" smtClean="0">
                            <a:solidFill>
                              <a:schemeClr val="tx2"/>
                            </a:solidFill>
                            <a:latin typeface="Cambria Math"/>
                            <a:ea typeface="Cambria Math"/>
                            <a:cs typeface="Times New Roman" pitchFamily="18" charset="0"/>
                          </a:rPr>
                          <m:t>𝑥</m:t>
                        </m:r>
                      </m:den>
                    </m:f>
                  </m:oMath>
                </a14:m>
                <a:r>
                  <a:rPr lang="en-US" altLang="de-DE" sz="1600" i="1" dirty="0" smtClean="0">
                    <a:solidFill>
                      <a:schemeClr val="tx2"/>
                    </a:solidFill>
                    <a:cs typeface="Times New Roman" pitchFamily="18" charset="0"/>
                  </a:rPr>
                  <a:t> , </a:t>
                </a:r>
                <a:r>
                  <a:rPr lang="en-US" altLang="de-DE" sz="1600" dirty="0"/>
                  <a:t>here </a:t>
                </a:r>
                <a:r>
                  <a:rPr lang="en-US" altLang="de-DE" sz="1600" i="1" dirty="0" err="1"/>
                  <a:t>S</a:t>
                </a:r>
                <a:r>
                  <a:rPr lang="en-US" altLang="de-DE" sz="1600" i="1" baseline="-25000" dirty="0" err="1"/>
                  <a:t>x</a:t>
                </a:r>
                <a:r>
                  <a:rPr lang="en-US" altLang="de-DE" sz="1600" i="1" baseline="-25000" dirty="0"/>
                  <a:t> </a:t>
                </a:r>
                <a:r>
                  <a:rPr lang="en-US" altLang="de-DE" sz="1600" i="1" dirty="0"/>
                  <a:t>= </a:t>
                </a:r>
                <a:r>
                  <a:rPr lang="en-US" altLang="de-DE" sz="1600" i="1" dirty="0" err="1"/>
                  <a:t>S</a:t>
                </a:r>
                <a:r>
                  <a:rPr lang="en-US" altLang="de-DE" sz="1600" i="1" baseline="-25000" dirty="0" err="1"/>
                  <a:t>x</a:t>
                </a:r>
                <a:r>
                  <a:rPr lang="en-US" altLang="de-DE" sz="1600" i="1" dirty="0"/>
                  <a:t>(x, y)</a:t>
                </a:r>
                <a:r>
                  <a:rPr lang="en-US" altLang="de-DE" sz="1600" dirty="0"/>
                  <a:t> i.e. non-linear.</a:t>
                </a:r>
              </a:p>
              <a:p>
                <a:pPr algn="l" eaLnBrk="1" hangingPunct="1">
                  <a:lnSpc>
                    <a:spcPct val="60000"/>
                  </a:lnSpc>
                </a:pPr>
                <a:r>
                  <a:rPr lang="en-US" altLang="de-DE" i="1" dirty="0" smtClean="0">
                    <a:solidFill>
                      <a:schemeClr val="tx2"/>
                    </a:solidFill>
                    <a:cs typeface="Times New Roman" pitchFamily="18" charset="0"/>
                  </a:rPr>
                  <a:t>For </a:t>
                </a:r>
                <a:r>
                  <a:rPr lang="en-US" altLang="de-DE" i="1" dirty="0">
                    <a:solidFill>
                      <a:schemeClr val="tx2"/>
                    </a:solidFill>
                    <a:cs typeface="Times New Roman" pitchFamily="18" charset="0"/>
                  </a:rPr>
                  <a:t>this example</a:t>
                </a:r>
                <a:r>
                  <a:rPr lang="de-DE" altLang="de-DE" i="1" dirty="0">
                    <a:solidFill>
                      <a:schemeClr val="tx2"/>
                    </a:solidFill>
                    <a:cs typeface="Times New Roman" pitchFamily="18" charset="0"/>
                  </a:rPr>
                  <a:t>:</a:t>
                </a:r>
                <a:r>
                  <a:rPr lang="de-DE" altLang="de-DE" dirty="0">
                    <a:solidFill>
                      <a:schemeClr val="tx2"/>
                    </a:solidFill>
                    <a:cs typeface="Times New Roman" pitchFamily="18" charset="0"/>
                  </a:rPr>
                  <a:t> </a:t>
                </a:r>
                <a:r>
                  <a:rPr lang="en-US" altLang="de-DE" dirty="0">
                    <a:solidFill>
                      <a:schemeClr val="tx2"/>
                    </a:solidFill>
                    <a:cs typeface="Times New Roman" pitchFamily="18" charset="0"/>
                  </a:rPr>
                  <a:t>center part</a:t>
                </a:r>
                <a:r>
                  <a:rPr lang="de-DE" altLang="de-DE" dirty="0">
                    <a:solidFill>
                      <a:schemeClr val="tx2"/>
                    </a:solidFill>
                    <a:cs typeface="Times New Roman" pitchFamily="18" charset="0"/>
                  </a:rPr>
                  <a:t> </a:t>
                </a:r>
                <a:r>
                  <a:rPr lang="de-DE" altLang="de-DE" i="1" dirty="0">
                    <a:solidFill>
                      <a:schemeClr val="tx2"/>
                    </a:solidFill>
                    <a:cs typeface="Times New Roman" pitchFamily="18" charset="0"/>
                  </a:rPr>
                  <a:t>S=</a:t>
                </a:r>
                <a:r>
                  <a:rPr lang="de-DE" altLang="de-DE" dirty="0">
                    <a:solidFill>
                      <a:schemeClr val="tx2"/>
                    </a:solidFill>
                    <a:cs typeface="Times New Roman" pitchFamily="18" charset="0"/>
                  </a:rPr>
                  <a:t>7.4%/mm </a:t>
                </a:r>
                <a:r>
                  <a:rPr lang="de-DE" altLang="de-DE" dirty="0">
                    <a:solidFill>
                      <a:schemeClr val="tx2"/>
                    </a:solidFill>
                    <a:cs typeface="Times New Roman" pitchFamily="18" charset="0"/>
                    <a:sym typeface="Symbol" pitchFamily="18" charset="2"/>
                  </a:rPr>
                  <a:t> </a:t>
                </a:r>
                <a:r>
                  <a:rPr lang="de-DE" altLang="de-DE" i="1" dirty="0">
                    <a:solidFill>
                      <a:schemeClr val="tx2"/>
                    </a:solidFill>
                    <a:cs typeface="Times New Roman" pitchFamily="18" charset="0"/>
                    <a:sym typeface="Symbol" pitchFamily="18" charset="2"/>
                  </a:rPr>
                  <a:t>k=1/S=</a:t>
                </a:r>
                <a:r>
                  <a:rPr lang="de-DE" altLang="de-DE" dirty="0">
                    <a:solidFill>
                      <a:schemeClr val="tx2"/>
                    </a:solidFill>
                    <a:cs typeface="Times New Roman" pitchFamily="18" charset="0"/>
                    <a:sym typeface="Symbol" pitchFamily="18" charset="2"/>
                  </a:rPr>
                  <a:t>14mm</a:t>
                </a:r>
              </a:p>
            </p:txBody>
          </p:sp>
        </mc:Choice>
        <mc:Fallback xmlns="">
          <p:sp>
            <p:nvSpPr>
              <p:cNvPr id="17420" name="Text Box 12"/>
              <p:cNvSpPr txBox="1">
                <a:spLocks noRot="1" noChangeAspect="1" noMove="1" noResize="1" noEditPoints="1" noAdjustHandles="1" noChangeArrowheads="1" noChangeShapeType="1" noTextEdit="1"/>
              </p:cNvSpPr>
              <p:nvPr/>
            </p:nvSpPr>
            <p:spPr bwMode="auto">
              <a:xfrm>
                <a:off x="107950" y="936943"/>
                <a:ext cx="7560394" cy="2018822"/>
              </a:xfrm>
              <a:prstGeom prst="rect">
                <a:avLst/>
              </a:prstGeom>
              <a:blipFill rotWithShape="1">
                <a:blip r:embed="rId4"/>
                <a:stretch>
                  <a:fillRect l="-726" t="-1511" b="-4532"/>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de-DE">
                    <a:noFill/>
                  </a:rPr>
                  <a:t> </a:t>
                </a:r>
              </a:p>
            </p:txBody>
          </p:sp>
        </mc:Fallback>
      </mc:AlternateContent>
      <p:grpSp>
        <p:nvGrpSpPr>
          <p:cNvPr id="2" name="Gruppieren 1"/>
          <p:cNvGrpSpPr/>
          <p:nvPr/>
        </p:nvGrpSpPr>
        <p:grpSpPr>
          <a:xfrm>
            <a:off x="4385944" y="3140968"/>
            <a:ext cx="3930472" cy="2359025"/>
            <a:chOff x="4385944" y="2670175"/>
            <a:chExt cx="3930472" cy="2359025"/>
          </a:xfrm>
        </p:grpSpPr>
        <p:pic>
          <p:nvPicPr>
            <p:cNvPr id="17412" name="Picture 3" descr="Model2D"/>
            <p:cNvPicPr>
              <a:picLocks noChangeAspect="1" noChangeArrowheads="1"/>
            </p:cNvPicPr>
            <p:nvPr/>
          </p:nvPicPr>
          <p:blipFill rotWithShape="1">
            <a:blip r:embed="rId5">
              <a:lum bright="-18000" contrast="36000"/>
              <a:extLst>
                <a:ext uri="{28A0092B-C50C-407E-A947-70E740481C1C}">
                  <a14:useLocalDpi xmlns:a14="http://schemas.microsoft.com/office/drawing/2010/main" val="0"/>
                </a:ext>
              </a:extLst>
            </a:blip>
            <a:srcRect t="6667" r="4051" b="7473"/>
            <a:stretch/>
          </p:blipFill>
          <p:spPr bwMode="auto">
            <a:xfrm>
              <a:off x="4385944" y="2670175"/>
              <a:ext cx="3065781"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Text Box 8"/>
            <p:cNvSpPr txBox="1">
              <a:spLocks noChangeArrowheads="1"/>
            </p:cNvSpPr>
            <p:nvPr/>
          </p:nvSpPr>
          <p:spPr bwMode="auto">
            <a:xfrm>
              <a:off x="4716512" y="2708920"/>
              <a:ext cx="8636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Times" pitchFamily="18" charset="0"/>
                </a:rPr>
                <a:t>button</a:t>
              </a:r>
            </a:p>
          </p:txBody>
        </p:sp>
        <p:sp>
          <p:nvSpPr>
            <p:cNvPr id="17417" name="Line 9"/>
            <p:cNvSpPr>
              <a:spLocks noChangeShapeType="1"/>
            </p:cNvSpPr>
            <p:nvPr/>
          </p:nvSpPr>
          <p:spPr bwMode="auto">
            <a:xfrm>
              <a:off x="5135563" y="3078798"/>
              <a:ext cx="0" cy="397826"/>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7419" name="Line 11"/>
            <p:cNvSpPr>
              <a:spLocks noChangeShapeType="1"/>
            </p:cNvSpPr>
            <p:nvPr/>
          </p:nvSpPr>
          <p:spPr bwMode="auto">
            <a:xfrm>
              <a:off x="5399930" y="2892276"/>
              <a:ext cx="324197" cy="0"/>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7421" name="Text Box 13"/>
            <p:cNvSpPr txBox="1">
              <a:spLocks noChangeArrowheads="1"/>
            </p:cNvSpPr>
            <p:nvPr/>
          </p:nvSpPr>
          <p:spPr bwMode="auto">
            <a:xfrm>
              <a:off x="6725741" y="4119463"/>
              <a:ext cx="159067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b="1" dirty="0">
                  <a:solidFill>
                    <a:srgbClr val="FF0000"/>
                  </a:solidFill>
                  <a:cs typeface="Times New Roman" pitchFamily="18" charset="0"/>
                  <a:sym typeface="Wingdings" pitchFamily="2" charset="2"/>
                </a:rPr>
                <a:t> </a:t>
              </a:r>
              <a:r>
                <a:rPr lang="en-US" altLang="de-DE" sz="1500" dirty="0"/>
                <a:t>real position</a:t>
              </a:r>
            </a:p>
            <a:p>
              <a:pPr algn="l">
                <a:lnSpc>
                  <a:spcPct val="10000"/>
                </a:lnSpc>
              </a:pPr>
              <a:r>
                <a:rPr lang="en-US" altLang="de-DE" sz="1500" dirty="0"/>
                <a:t>• measured </a:t>
              </a:r>
              <a:r>
                <a:rPr lang="en-US" altLang="de-DE" sz="1500" dirty="0" err="1"/>
                <a:t>posi</a:t>
              </a:r>
              <a:r>
                <a:rPr lang="en-US" altLang="de-DE" sz="1500" dirty="0"/>
                <a:t>. </a:t>
              </a:r>
            </a:p>
          </p:txBody>
        </p:sp>
      </p:grpSp>
      <p:sp>
        <p:nvSpPr>
          <p:cNvPr id="17422" name="Text Box 14"/>
          <p:cNvSpPr txBox="1">
            <a:spLocks noChangeArrowheads="1"/>
          </p:cNvSpPr>
          <p:nvPr/>
        </p:nvSpPr>
        <p:spPr bwMode="auto">
          <a:xfrm>
            <a:off x="4932040" y="2918272"/>
            <a:ext cx="23383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i="1" dirty="0"/>
              <a:t>‘Position Map’:</a:t>
            </a:r>
          </a:p>
        </p:txBody>
      </p:sp>
      <p:sp>
        <p:nvSpPr>
          <p:cNvPr id="17423" name="Text Box 15"/>
          <p:cNvSpPr txBox="1">
            <a:spLocks noChangeArrowheads="1"/>
          </p:cNvSpPr>
          <p:nvPr/>
        </p:nvSpPr>
        <p:spPr bwMode="auto">
          <a:xfrm>
            <a:off x="1187624" y="2918271"/>
            <a:ext cx="2338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i="1" dirty="0"/>
              <a:t>Horizontal plane:</a:t>
            </a:r>
          </a:p>
        </p:txBody>
      </p:sp>
      <p:pic>
        <p:nvPicPr>
          <p:cNvPr id="16" name="Picture 10" descr="scheme-button-bpm"/>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27520" y="981075"/>
            <a:ext cx="2138680" cy="192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000557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oliennummernplatzhalter 1"/>
          <p:cNvSpPr>
            <a:spLocks noGrp="1"/>
          </p:cNvSpPr>
          <p:nvPr>
            <p:ph type="sldNum" sz="quarter" idx="10"/>
          </p:nvPr>
        </p:nvSpPr>
        <p:spPr/>
        <p:txBody>
          <a:bodyPr/>
          <a:lstStyle/>
          <a:p>
            <a:fld id="{5CEED9E3-A649-425E-8520-585D7BEAFF7C}" type="slidenum">
              <a:rPr lang="en-US"/>
              <a:pPr/>
              <a:t>16</a:t>
            </a:fld>
            <a:endParaRPr lang="en-US"/>
          </a:p>
        </p:txBody>
      </p:sp>
      <p:grpSp>
        <p:nvGrpSpPr>
          <p:cNvPr id="586809" name="Group 57"/>
          <p:cNvGrpSpPr>
            <a:grpSpLocks/>
          </p:cNvGrpSpPr>
          <p:nvPr/>
        </p:nvGrpSpPr>
        <p:grpSpPr bwMode="auto">
          <a:xfrm>
            <a:off x="0" y="1484313"/>
            <a:ext cx="5229225" cy="4489450"/>
            <a:chOff x="40" y="890"/>
            <a:chExt cx="3294" cy="2828"/>
          </a:xfrm>
        </p:grpSpPr>
        <p:pic>
          <p:nvPicPr>
            <p:cNvPr id="586810" name="Picture 58" descr="button_pick_up_piot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 y="890"/>
              <a:ext cx="3294" cy="2828"/>
            </a:xfrm>
            <a:prstGeom prst="rect">
              <a:avLst/>
            </a:prstGeom>
            <a:noFill/>
            <a:extLst>
              <a:ext uri="{909E8E84-426E-40DD-AFC4-6F175D3DCCD1}">
                <a14:hiddenFill xmlns:a14="http://schemas.microsoft.com/office/drawing/2010/main">
                  <a:solidFill>
                    <a:srgbClr val="FFFFFF"/>
                  </a:solidFill>
                </a14:hiddenFill>
              </a:ext>
            </a:extLst>
          </p:spPr>
        </p:pic>
        <p:sp>
          <p:nvSpPr>
            <p:cNvPr id="586811" name="Line 59"/>
            <p:cNvSpPr>
              <a:spLocks noChangeShapeType="1"/>
            </p:cNvSpPr>
            <p:nvPr/>
          </p:nvSpPr>
          <p:spPr bwMode="auto">
            <a:xfrm flipV="1">
              <a:off x="998" y="1298"/>
              <a:ext cx="409" cy="0"/>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86812" name="Line 60"/>
            <p:cNvSpPr>
              <a:spLocks noChangeShapeType="1"/>
            </p:cNvSpPr>
            <p:nvPr/>
          </p:nvSpPr>
          <p:spPr bwMode="auto">
            <a:xfrm>
              <a:off x="681" y="1434"/>
              <a:ext cx="0" cy="545"/>
            </a:xfrm>
            <a:prstGeom prst="line">
              <a:avLst/>
            </a:prstGeom>
            <a:noFill/>
            <a:ln w="22225">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86813" name="Text Box 61"/>
            <p:cNvSpPr txBox="1">
              <a:spLocks noChangeArrowheads="1"/>
            </p:cNvSpPr>
            <p:nvPr/>
          </p:nvSpPr>
          <p:spPr bwMode="auto">
            <a:xfrm>
              <a:off x="409" y="1207"/>
              <a:ext cx="499"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a:t>button</a:t>
              </a:r>
            </a:p>
          </p:txBody>
        </p:sp>
        <p:sp>
          <p:nvSpPr>
            <p:cNvPr id="586814" name="Text Box 62"/>
            <p:cNvSpPr txBox="1">
              <a:spLocks noChangeArrowheads="1"/>
            </p:cNvSpPr>
            <p:nvPr/>
          </p:nvSpPr>
          <p:spPr bwMode="auto">
            <a:xfrm>
              <a:off x="1906" y="1298"/>
              <a:ext cx="1179" cy="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2000"/>
                <a:t>Beam envelope</a:t>
              </a:r>
            </a:p>
          </p:txBody>
        </p:sp>
        <p:sp>
          <p:nvSpPr>
            <p:cNvPr id="586815" name="Line 63"/>
            <p:cNvSpPr>
              <a:spLocks noChangeShapeType="1"/>
            </p:cNvSpPr>
            <p:nvPr/>
          </p:nvSpPr>
          <p:spPr bwMode="auto">
            <a:xfrm flipH="1">
              <a:off x="1180" y="1480"/>
              <a:ext cx="680" cy="453"/>
            </a:xfrm>
            <a:prstGeom prst="line">
              <a:avLst/>
            </a:prstGeom>
            <a:noFill/>
            <a:ln w="38100">
              <a:solidFill>
                <a:srgbClr val="0099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86816" name="Text Box 64"/>
            <p:cNvSpPr txBox="1">
              <a:spLocks noChangeArrowheads="1"/>
            </p:cNvSpPr>
            <p:nvPr/>
          </p:nvSpPr>
          <p:spPr bwMode="auto">
            <a:xfrm>
              <a:off x="1906" y="1547"/>
              <a:ext cx="1179" cy="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2000"/>
                <a:t>Image envelope</a:t>
              </a:r>
            </a:p>
          </p:txBody>
        </p:sp>
        <p:sp>
          <p:nvSpPr>
            <p:cNvPr id="586817" name="Line 65"/>
            <p:cNvSpPr>
              <a:spLocks noChangeShapeType="1"/>
            </p:cNvSpPr>
            <p:nvPr/>
          </p:nvSpPr>
          <p:spPr bwMode="auto">
            <a:xfrm flipH="1">
              <a:off x="1361" y="1661"/>
              <a:ext cx="545" cy="363"/>
            </a:xfrm>
            <a:prstGeom prst="line">
              <a:avLst/>
            </a:prstGeom>
            <a:noFill/>
            <a:ln w="38100">
              <a:solidFill>
                <a:srgbClr val="006699"/>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586754"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buFontTx/>
              <a:buNone/>
            </a:pPr>
            <a:r>
              <a:rPr lang="en-US" sz="2000" b="1">
                <a:latin typeface="Comic Sans MS" pitchFamily="66" charset="0"/>
              </a:rPr>
              <a:t>Estimation of finite Beam Size Effect for Button BPM</a:t>
            </a:r>
          </a:p>
        </p:txBody>
      </p:sp>
      <p:sp>
        <p:nvSpPr>
          <p:cNvPr id="586755"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buFontTx/>
              <a:buNone/>
            </a:pPr>
            <a:endParaRPr lang="en-US" sz="1600">
              <a:solidFill>
                <a:srgbClr val="006600"/>
              </a:solidFill>
              <a:latin typeface="Comic Sans MS" pitchFamily="66" charset="0"/>
            </a:endParaRPr>
          </a:p>
          <a:p>
            <a:pPr eaLnBrk="0" hangingPunct="0">
              <a:buFontTx/>
              <a:buNone/>
            </a:pPr>
            <a:endParaRPr lang="en-US" sz="1600">
              <a:solidFill>
                <a:srgbClr val="006600"/>
              </a:solidFill>
              <a:latin typeface="Comic Sans MS" pitchFamily="66" charset="0"/>
            </a:endParaRPr>
          </a:p>
          <a:p>
            <a:pPr eaLnBrk="0" hangingPunct="0">
              <a:buFontTx/>
              <a:buNone/>
            </a:pPr>
            <a:endParaRPr lang="en-US" sz="1600">
              <a:solidFill>
                <a:srgbClr val="006600"/>
              </a:solidFill>
              <a:latin typeface="Comic Sans MS" pitchFamily="66" charset="0"/>
            </a:endParaRPr>
          </a:p>
          <a:p>
            <a:pPr eaLnBrk="0" hangingPunct="0">
              <a:buFontTx/>
              <a:buNone/>
            </a:pPr>
            <a:endParaRPr lang="en-US" sz="1600">
              <a:solidFill>
                <a:srgbClr val="006600"/>
              </a:solidFill>
              <a:latin typeface="Comic Sans MS" pitchFamily="66" charset="0"/>
            </a:endParaRPr>
          </a:p>
          <a:p>
            <a:pPr eaLnBrk="0" hangingPunct="0">
              <a:buFontTx/>
              <a:buNone/>
            </a:pPr>
            <a:endParaRPr lang="en-US" sz="1600">
              <a:solidFill>
                <a:srgbClr val="006600"/>
              </a:solidFill>
              <a:latin typeface="Comic Sans MS" pitchFamily="66" charset="0"/>
            </a:endParaRPr>
          </a:p>
        </p:txBody>
      </p:sp>
      <p:sp>
        <p:nvSpPr>
          <p:cNvPr id="586756" name="Text Box 4"/>
          <p:cNvSpPr txBox="1">
            <a:spLocks noChangeArrowheads="1"/>
          </p:cNvSpPr>
          <p:nvPr/>
        </p:nvSpPr>
        <p:spPr bwMode="auto">
          <a:xfrm>
            <a:off x="279400" y="1052736"/>
            <a:ext cx="8509000" cy="1052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lnSpc>
                <a:spcPct val="70000"/>
              </a:lnSpc>
            </a:pPr>
            <a:r>
              <a:rPr lang="en-US" sz="2000" b="1" dirty="0">
                <a:solidFill>
                  <a:schemeClr val="accent2"/>
                </a:solidFill>
                <a:latin typeface="Times New Roman" pitchFamily="18" charset="0"/>
                <a:sym typeface="Symbol" pitchFamily="18" charset="2"/>
              </a:rPr>
              <a:t>Ideal 2-dim model:</a:t>
            </a:r>
            <a:r>
              <a:rPr lang="en-US" sz="2000" dirty="0">
                <a:solidFill>
                  <a:schemeClr val="accent2"/>
                </a:solidFill>
                <a:latin typeface="Times New Roman" pitchFamily="18" charset="0"/>
                <a:sym typeface="Symbol" pitchFamily="18" charset="2"/>
              </a:rPr>
              <a:t> </a:t>
            </a:r>
          </a:p>
          <a:p>
            <a:pPr algn="l" eaLnBrk="0" hangingPunct="0">
              <a:lnSpc>
                <a:spcPct val="70000"/>
              </a:lnSpc>
            </a:pPr>
            <a:r>
              <a:rPr lang="en-US" sz="2000" dirty="0">
                <a:solidFill>
                  <a:schemeClr val="accent2"/>
                </a:solidFill>
                <a:latin typeface="Times New Roman" pitchFamily="18" charset="0"/>
                <a:sym typeface="Symbol" pitchFamily="18" charset="2"/>
              </a:rPr>
              <a:t>Due to the non-linearity, the beam size enters in the position reading.</a:t>
            </a:r>
          </a:p>
          <a:p>
            <a:pPr algn="l" eaLnBrk="0" hangingPunct="0">
              <a:lnSpc>
                <a:spcPct val="70000"/>
              </a:lnSpc>
            </a:pPr>
            <a:endParaRPr lang="en-US" sz="2000" dirty="0">
              <a:solidFill>
                <a:schemeClr val="accent2"/>
              </a:solidFill>
              <a:latin typeface="Times New Roman" pitchFamily="18" charset="0"/>
              <a:sym typeface="Symbol" pitchFamily="18" charset="2"/>
            </a:endParaRPr>
          </a:p>
        </p:txBody>
      </p:sp>
      <p:sp>
        <p:nvSpPr>
          <p:cNvPr id="586758" name="Text Box 6"/>
          <p:cNvSpPr txBox="1">
            <a:spLocks noChangeArrowheads="1"/>
          </p:cNvSpPr>
          <p:nvPr/>
        </p:nvSpPr>
        <p:spPr bwMode="auto">
          <a:xfrm>
            <a:off x="5483225" y="1722438"/>
            <a:ext cx="3467100" cy="1544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80000"/>
              </a:lnSpc>
              <a:buFontTx/>
              <a:buNone/>
            </a:pPr>
            <a:r>
              <a:rPr lang="en-US" b="1" dirty="0">
                <a:solidFill>
                  <a:schemeClr val="tx2"/>
                </a:solidFill>
              </a:rPr>
              <a:t>Finite beam size:</a:t>
            </a:r>
          </a:p>
          <a:p>
            <a:pPr algn="l">
              <a:lnSpc>
                <a:spcPct val="60000"/>
              </a:lnSpc>
              <a:buFont typeface="Wingdings" pitchFamily="2" charset="2"/>
              <a:buChar char="Ø"/>
            </a:pPr>
            <a:r>
              <a:rPr lang="en-US" dirty="0">
                <a:solidFill>
                  <a:schemeClr val="tx2"/>
                </a:solidFill>
              </a:rPr>
              <a:t>Calculation of signal response</a:t>
            </a:r>
          </a:p>
          <a:p>
            <a:pPr algn="l">
              <a:lnSpc>
                <a:spcPct val="60000"/>
              </a:lnSpc>
            </a:pPr>
            <a:r>
              <a:rPr lang="en-US" dirty="0">
                <a:solidFill>
                  <a:schemeClr val="tx2"/>
                </a:solidFill>
              </a:rPr>
              <a:t>   at different location</a:t>
            </a:r>
          </a:p>
          <a:p>
            <a:pPr algn="l">
              <a:lnSpc>
                <a:spcPct val="60000"/>
              </a:lnSpc>
              <a:buFont typeface="Wingdings" pitchFamily="2" charset="2"/>
              <a:buChar char="Ø"/>
            </a:pPr>
            <a:r>
              <a:rPr lang="en-US" dirty="0">
                <a:solidFill>
                  <a:schemeClr val="tx2"/>
                </a:solidFill>
              </a:rPr>
              <a:t>‘Averaging’ of image position</a:t>
            </a:r>
          </a:p>
          <a:p>
            <a:pPr algn="l">
              <a:lnSpc>
                <a:spcPct val="60000"/>
              </a:lnSpc>
              <a:buFontTx/>
              <a:buNone/>
            </a:pPr>
            <a:r>
              <a:rPr lang="en-US" dirty="0">
                <a:solidFill>
                  <a:srgbClr val="FF0000"/>
                </a:solidFill>
                <a:sym typeface="Symbol" pitchFamily="18" charset="2"/>
              </a:rPr>
              <a:t> </a:t>
            </a:r>
            <a:r>
              <a:rPr lang="en-US" dirty="0" smtClean="0">
                <a:solidFill>
                  <a:srgbClr val="FF0000"/>
                </a:solidFill>
                <a:sym typeface="Symbol" pitchFamily="18" charset="2"/>
              </a:rPr>
              <a:t>Cannot </a:t>
            </a:r>
            <a:r>
              <a:rPr lang="en-US" dirty="0">
                <a:solidFill>
                  <a:srgbClr val="FF0000"/>
                </a:solidFill>
                <a:sym typeface="Symbol" pitchFamily="18" charset="2"/>
              </a:rPr>
              <a:t>be corrected !</a:t>
            </a:r>
          </a:p>
        </p:txBody>
      </p:sp>
      <p:sp>
        <p:nvSpPr>
          <p:cNvPr id="586761" name="Text Box 9"/>
          <p:cNvSpPr txBox="1">
            <a:spLocks noChangeArrowheads="1"/>
          </p:cNvSpPr>
          <p:nvPr/>
        </p:nvSpPr>
        <p:spPr bwMode="auto">
          <a:xfrm>
            <a:off x="358775" y="5740400"/>
            <a:ext cx="8612188" cy="6976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None/>
            </a:pPr>
            <a:r>
              <a:rPr lang="en-US" b="1" dirty="0">
                <a:solidFill>
                  <a:schemeClr val="accent2"/>
                </a:solidFill>
              </a:rPr>
              <a:t>Remark:</a:t>
            </a:r>
            <a:r>
              <a:rPr lang="en-US" dirty="0">
                <a:solidFill>
                  <a:schemeClr val="tx2"/>
                </a:solidFill>
              </a:rPr>
              <a:t> For most LINACs: Linearity is less important, because beam has to be </a:t>
            </a:r>
            <a:r>
              <a:rPr lang="en-US" dirty="0" smtClean="0">
                <a:solidFill>
                  <a:schemeClr val="tx2"/>
                </a:solidFill>
              </a:rPr>
              <a:t>centered</a:t>
            </a:r>
          </a:p>
          <a:p>
            <a:pPr algn="l">
              <a:spcBef>
                <a:spcPts val="400"/>
              </a:spcBef>
              <a:buFontTx/>
              <a:buNone/>
            </a:pPr>
            <a:r>
              <a:rPr lang="en-US" dirty="0" smtClean="0">
                <a:solidFill>
                  <a:schemeClr val="tx2"/>
                </a:solidFill>
                <a:sym typeface="Symbol" pitchFamily="18" charset="2"/>
              </a:rPr>
              <a:t>                 Position c</a:t>
            </a:r>
            <a:r>
              <a:rPr lang="en-US" dirty="0" smtClean="0">
                <a:solidFill>
                  <a:schemeClr val="tx2"/>
                </a:solidFill>
              </a:rPr>
              <a:t>orrection </a:t>
            </a:r>
            <a:r>
              <a:rPr lang="en-US" dirty="0">
                <a:solidFill>
                  <a:schemeClr val="tx2"/>
                </a:solidFill>
              </a:rPr>
              <a:t>as feed-forward for next macro-pulse.</a:t>
            </a:r>
          </a:p>
        </p:txBody>
      </p:sp>
      <p:grpSp>
        <p:nvGrpSpPr>
          <p:cNvPr id="586792" name="Group 40"/>
          <p:cNvGrpSpPr>
            <a:grpSpLocks/>
          </p:cNvGrpSpPr>
          <p:nvPr/>
        </p:nvGrpSpPr>
        <p:grpSpPr bwMode="auto">
          <a:xfrm>
            <a:off x="4572000" y="3213100"/>
            <a:ext cx="3311525" cy="2603500"/>
            <a:chOff x="3334" y="1706"/>
            <a:chExt cx="2086" cy="1640"/>
          </a:xfrm>
        </p:grpSpPr>
        <p:pic>
          <p:nvPicPr>
            <p:cNvPr id="586793" name="Picture 41" descr="button_pick_up_scaled_piot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4" y="1706"/>
              <a:ext cx="2086" cy="1640"/>
            </a:xfrm>
            <a:prstGeom prst="rect">
              <a:avLst/>
            </a:prstGeom>
            <a:noFill/>
            <a:extLst>
              <a:ext uri="{909E8E84-426E-40DD-AFC4-6F175D3DCCD1}">
                <a14:hiddenFill xmlns:a14="http://schemas.microsoft.com/office/drawing/2010/main">
                  <a:solidFill>
                    <a:srgbClr val="FFFFFF"/>
                  </a:solidFill>
                </a14:hiddenFill>
              </a:ext>
            </a:extLst>
          </p:spPr>
        </p:pic>
        <p:sp>
          <p:nvSpPr>
            <p:cNvPr id="586794" name="Oval 42"/>
            <p:cNvSpPr>
              <a:spLocks noChangeArrowheads="1"/>
            </p:cNvSpPr>
            <p:nvPr/>
          </p:nvSpPr>
          <p:spPr bwMode="auto">
            <a:xfrm>
              <a:off x="4365" y="2467"/>
              <a:ext cx="73" cy="73"/>
            </a:xfrm>
            <a:prstGeom prst="ellipse">
              <a:avLst/>
            </a:prstGeom>
            <a:solidFill>
              <a:srgbClr val="339966"/>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586795" name="Oval 43"/>
            <p:cNvSpPr>
              <a:spLocks noChangeArrowheads="1"/>
            </p:cNvSpPr>
            <p:nvPr/>
          </p:nvSpPr>
          <p:spPr bwMode="auto">
            <a:xfrm>
              <a:off x="4162" y="2507"/>
              <a:ext cx="77" cy="71"/>
            </a:xfrm>
            <a:prstGeom prst="ellipse">
              <a:avLst/>
            </a:prstGeom>
            <a:solidFill>
              <a:srgbClr val="FF00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586796" name="Line 44"/>
            <p:cNvSpPr>
              <a:spLocks noChangeShapeType="1"/>
            </p:cNvSpPr>
            <p:nvPr/>
          </p:nvSpPr>
          <p:spPr bwMode="auto">
            <a:xfrm>
              <a:off x="3803" y="2029"/>
              <a:ext cx="336" cy="464"/>
            </a:xfrm>
            <a:prstGeom prst="line">
              <a:avLst/>
            </a:prstGeom>
            <a:noFill/>
            <a:ln w="444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86797" name="Text Box 45"/>
            <p:cNvSpPr txBox="1">
              <a:spLocks noChangeArrowheads="1"/>
            </p:cNvSpPr>
            <p:nvPr/>
          </p:nvSpPr>
          <p:spPr bwMode="auto">
            <a:xfrm>
              <a:off x="3523" y="1765"/>
              <a:ext cx="1088"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b="1">
                  <a:solidFill>
                    <a:srgbClr val="FF0000"/>
                  </a:solidFill>
                </a:rPr>
                <a:t>Image center</a:t>
              </a:r>
            </a:p>
          </p:txBody>
        </p:sp>
        <p:sp>
          <p:nvSpPr>
            <p:cNvPr id="586798" name="Text Box 46"/>
            <p:cNvSpPr txBox="1">
              <a:spLocks noChangeArrowheads="1"/>
            </p:cNvSpPr>
            <p:nvPr/>
          </p:nvSpPr>
          <p:spPr bwMode="auto">
            <a:xfrm>
              <a:off x="4323" y="2021"/>
              <a:ext cx="1088"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eaLnBrk="0" hangingPunct="0">
                <a:spcBef>
                  <a:spcPct val="0"/>
                </a:spcBef>
                <a:defRPr sz="2400">
                  <a:solidFill>
                    <a:schemeClr val="tx1"/>
                  </a:solidFill>
                  <a:latin typeface="Times" pitchFamily="18" charset="0"/>
                </a:defRPr>
              </a:lvl1pPr>
              <a:lvl2pPr eaLnBrk="0" hangingPunct="0">
                <a:spcBef>
                  <a:spcPct val="0"/>
                </a:spcBef>
                <a:defRPr sz="2400">
                  <a:solidFill>
                    <a:schemeClr val="tx1"/>
                  </a:solidFill>
                  <a:latin typeface="Times" pitchFamily="18" charset="0"/>
                </a:defRPr>
              </a:lvl2pPr>
              <a:lvl3pPr eaLnBrk="0" hangingPunct="0">
                <a:spcBef>
                  <a:spcPct val="0"/>
                </a:spcBef>
                <a:defRPr sz="2400">
                  <a:solidFill>
                    <a:schemeClr val="tx1"/>
                  </a:solidFill>
                  <a:latin typeface="Times" pitchFamily="18" charset="0"/>
                </a:defRPr>
              </a:lvl3pPr>
              <a:lvl4pPr eaLnBrk="0" hangingPunct="0">
                <a:spcBef>
                  <a:spcPct val="0"/>
                </a:spcBef>
                <a:defRPr sz="2400">
                  <a:solidFill>
                    <a:schemeClr val="tx1"/>
                  </a:solidFill>
                  <a:latin typeface="Times" pitchFamily="18" charset="0"/>
                </a:defRPr>
              </a:lvl4pPr>
              <a:lvl5pPr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eaLnBrk="1" hangingPunct="1">
                <a:spcBef>
                  <a:spcPct val="50000"/>
                </a:spcBef>
              </a:pPr>
              <a:r>
                <a:rPr lang="en-US" sz="1800" b="1">
                  <a:solidFill>
                    <a:schemeClr val="tx2"/>
                  </a:solidFill>
                </a:rPr>
                <a:t>beam center</a:t>
              </a:r>
            </a:p>
          </p:txBody>
        </p:sp>
        <p:sp>
          <p:nvSpPr>
            <p:cNvPr id="586799" name="Line 47"/>
            <p:cNvSpPr>
              <a:spLocks noChangeShapeType="1"/>
            </p:cNvSpPr>
            <p:nvPr/>
          </p:nvSpPr>
          <p:spPr bwMode="auto">
            <a:xfrm flipH="1">
              <a:off x="4467" y="2229"/>
              <a:ext cx="344" cy="248"/>
            </a:xfrm>
            <a:prstGeom prst="line">
              <a:avLst/>
            </a:prstGeom>
            <a:noFill/>
            <a:ln w="44450">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grpSp>
      <p:sp>
        <p:nvSpPr>
          <p:cNvPr id="586818" name="AutoShape 66"/>
          <p:cNvSpPr>
            <a:spLocks noChangeArrowheads="1"/>
          </p:cNvSpPr>
          <p:nvPr/>
        </p:nvSpPr>
        <p:spPr bwMode="auto">
          <a:xfrm rot="1800000">
            <a:off x="3708400" y="3933825"/>
            <a:ext cx="1368425" cy="358775"/>
          </a:xfrm>
          <a:prstGeom prst="rightArrow">
            <a:avLst>
              <a:gd name="adj1" fmla="val 50000"/>
              <a:gd name="adj2" fmla="val 95354"/>
            </a:avLst>
          </a:prstGeom>
          <a:solidFill>
            <a:srgbClr val="CC99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6280588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679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681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867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6761" grpId="0"/>
      <p:bldP spid="5868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p:cNvSpPr>
            <a:spLocks noGrp="1"/>
          </p:cNvSpPr>
          <p:nvPr>
            <p:ph type="sldNum" sz="quarter" idx="10"/>
          </p:nvPr>
        </p:nvSpPr>
        <p:spPr/>
        <p:txBody>
          <a:bodyPr/>
          <a:lstStyle/>
          <a:p>
            <a:pPr>
              <a:defRPr/>
            </a:pPr>
            <a:fld id="{DF56F152-2C0A-411F-B34F-14F6AC1C9B98}" type="slidenum">
              <a:rPr lang="en-US"/>
              <a:pPr>
                <a:defRPr/>
              </a:pPr>
              <a:t>17</a:t>
            </a:fld>
            <a:endParaRPr lang="en-US"/>
          </a:p>
        </p:txBody>
      </p:sp>
      <p:graphicFrame>
        <p:nvGraphicFramePr>
          <p:cNvPr id="323596" name="Object 12"/>
          <p:cNvGraphicFramePr>
            <a:graphicFrameLocks noChangeAspect="1"/>
          </p:cNvGraphicFramePr>
          <p:nvPr/>
        </p:nvGraphicFramePr>
        <p:xfrm>
          <a:off x="211138" y="3179763"/>
          <a:ext cx="4316412" cy="3233737"/>
        </p:xfrm>
        <a:graphic>
          <a:graphicData uri="http://schemas.openxmlformats.org/presentationml/2006/ole">
            <mc:AlternateContent xmlns:mc="http://schemas.openxmlformats.org/markup-compatibility/2006">
              <mc:Choice xmlns:v="urn:schemas-microsoft-com:vml" Requires="v">
                <p:oleObj spid="_x0000_s18739" name="Bitmap Image" r:id="rId4" imgW="9563549" imgH="7182692" progId="Paint.Picture">
                  <p:embed/>
                </p:oleObj>
              </mc:Choice>
              <mc:Fallback>
                <p:oleObj name="Bitmap Image" r:id="rId4" imgW="9563549" imgH="7182692" progId="Paint.Picture">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138" y="3179763"/>
                        <a:ext cx="4316412" cy="3233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323586" name="Picture 2"/>
          <p:cNvPicPr>
            <a:picLocks noChangeAspect="1" noChangeArrowheads="1"/>
          </p:cNvPicPr>
          <p:nvPr/>
        </p:nvPicPr>
        <p:blipFill>
          <a:blip r:embed="rId6" cstate="print">
            <a:lum bright="-36000" contrast="54000"/>
            <a:extLst>
              <a:ext uri="{28A0092B-C50C-407E-A947-70E740481C1C}">
                <a14:useLocalDpi xmlns:a14="http://schemas.microsoft.com/office/drawing/2010/main" val="0"/>
              </a:ext>
            </a:extLst>
          </a:blip>
          <a:srcRect/>
          <a:stretch>
            <a:fillRect/>
          </a:stretch>
        </p:blipFill>
        <p:spPr bwMode="auto">
          <a:xfrm>
            <a:off x="5580063" y="1628775"/>
            <a:ext cx="3313112" cy="2171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7" name="Text Box 3"/>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Button BPM Realization</a:t>
            </a:r>
          </a:p>
        </p:txBody>
      </p:sp>
      <p:sp>
        <p:nvSpPr>
          <p:cNvPr id="18438" name="Text Box 4"/>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8439" name="Text Box 5"/>
          <p:cNvSpPr txBox="1">
            <a:spLocks noChangeArrowheads="1"/>
          </p:cNvSpPr>
          <p:nvPr/>
        </p:nvSpPr>
        <p:spPr bwMode="auto">
          <a:xfrm>
            <a:off x="279400" y="914400"/>
            <a:ext cx="8864600" cy="683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a:solidFill>
                  <a:schemeClr val="accent2"/>
                </a:solidFill>
                <a:sym typeface="Symbol" pitchFamily="18" charset="2"/>
              </a:rPr>
              <a:t>LINACs, e</a:t>
            </a:r>
            <a:r>
              <a:rPr lang="en-US" altLang="de-DE" baseline="30000" dirty="0">
                <a:solidFill>
                  <a:schemeClr val="accent2"/>
                </a:solidFill>
                <a:sym typeface="Symbol" pitchFamily="18" charset="2"/>
              </a:rPr>
              <a:t>-</a:t>
            </a:r>
            <a:r>
              <a:rPr lang="en-US" altLang="de-DE" dirty="0">
                <a:solidFill>
                  <a:schemeClr val="accent2"/>
                </a:solidFill>
                <a:sym typeface="Symbol" pitchFamily="18" charset="2"/>
              </a:rPr>
              <a:t>-synchrotrons: 100 MHz &lt; </a:t>
            </a:r>
            <a:r>
              <a:rPr lang="en-US" altLang="de-DE" i="1" dirty="0" err="1">
                <a:solidFill>
                  <a:schemeClr val="accent2"/>
                </a:solidFill>
                <a:sym typeface="Symbol" pitchFamily="18" charset="2"/>
              </a:rPr>
              <a:t>f</a:t>
            </a:r>
            <a:r>
              <a:rPr lang="en-US" altLang="de-DE" sz="2400" i="1" baseline="-25000" dirty="0" err="1">
                <a:solidFill>
                  <a:schemeClr val="accent2"/>
                </a:solidFill>
                <a:sym typeface="Symbol" pitchFamily="18" charset="2"/>
              </a:rPr>
              <a:t>rf</a:t>
            </a:r>
            <a:r>
              <a:rPr lang="en-US" altLang="de-DE" sz="2400" dirty="0">
                <a:solidFill>
                  <a:schemeClr val="accent2"/>
                </a:solidFill>
                <a:sym typeface="Symbol" pitchFamily="18" charset="2"/>
              </a:rPr>
              <a:t> </a:t>
            </a:r>
            <a:r>
              <a:rPr lang="en-US" altLang="de-DE" dirty="0">
                <a:solidFill>
                  <a:schemeClr val="accent2"/>
                </a:solidFill>
                <a:sym typeface="Symbol" pitchFamily="18" charset="2"/>
              </a:rPr>
              <a:t>&lt; 3 GHz  bunch length  BPM length</a:t>
            </a:r>
          </a:p>
          <a:p>
            <a:pPr algn="l">
              <a:lnSpc>
                <a:spcPct val="70000"/>
              </a:lnSpc>
              <a:buFont typeface="Wingdings" pitchFamily="2" charset="2"/>
              <a:buNone/>
            </a:pPr>
            <a:r>
              <a:rPr lang="en-US" altLang="de-DE" dirty="0">
                <a:solidFill>
                  <a:schemeClr val="accent2"/>
                </a:solidFill>
                <a:sym typeface="Symbol" pitchFamily="18" charset="2"/>
              </a:rPr>
              <a:t>				                   50  signal path to prevent </a:t>
            </a:r>
            <a:r>
              <a:rPr lang="en-US" altLang="de-DE" dirty="0" smtClean="0">
                <a:solidFill>
                  <a:schemeClr val="accent2"/>
                </a:solidFill>
                <a:sym typeface="Symbol" pitchFamily="18" charset="2"/>
              </a:rPr>
              <a:t>reflections</a:t>
            </a:r>
            <a:endParaRPr lang="en-US" altLang="de-DE" dirty="0">
              <a:solidFill>
                <a:schemeClr val="accent2"/>
              </a:solidFill>
              <a:sym typeface="Symbol" pitchFamily="18" charset="2"/>
            </a:endParaRPr>
          </a:p>
        </p:txBody>
      </p:sp>
      <p:pic>
        <p:nvPicPr>
          <p:cNvPr id="323592" name="Picture 8" descr="136-3677_IMG"/>
          <p:cNvPicPr>
            <a:picLocks noChangeAspect="1" noChangeArrowheads="1"/>
          </p:cNvPicPr>
          <p:nvPr/>
        </p:nvPicPr>
        <p:blipFill>
          <a:blip r:embed="rId7">
            <a:extLst>
              <a:ext uri="{28A0092B-C50C-407E-A947-70E740481C1C}">
                <a14:useLocalDpi xmlns:a14="http://schemas.microsoft.com/office/drawing/2010/main" val="0"/>
              </a:ext>
            </a:extLst>
          </a:blip>
          <a:srcRect l="8214" t="21823" r="9535" b="14548"/>
          <a:stretch>
            <a:fillRect/>
          </a:stretch>
        </p:blipFill>
        <p:spPr bwMode="auto">
          <a:xfrm>
            <a:off x="4527550" y="3844925"/>
            <a:ext cx="4319588"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3593" name="Text Box 9"/>
          <p:cNvSpPr txBox="1">
            <a:spLocks noChangeArrowheads="1"/>
          </p:cNvSpPr>
          <p:nvPr/>
        </p:nvSpPr>
        <p:spPr bwMode="auto">
          <a:xfrm>
            <a:off x="508000" y="2359025"/>
            <a:ext cx="8636000" cy="1025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80000"/>
              </a:lnSpc>
            </a:pPr>
            <a:r>
              <a:rPr lang="en-US" altLang="de-DE">
                <a:solidFill>
                  <a:schemeClr val="tx2"/>
                </a:solidFill>
                <a:latin typeface="Times" pitchFamily="18" charset="0"/>
              </a:rPr>
              <a:t>Example: LHC-type inside cryostat:  </a:t>
            </a:r>
          </a:p>
          <a:p>
            <a:pPr algn="l" eaLnBrk="1" hangingPunct="1">
              <a:lnSpc>
                <a:spcPct val="80000"/>
              </a:lnSpc>
              <a:buFont typeface="Symbol" pitchFamily="18" charset="2"/>
              <a:buChar char="Æ"/>
            </a:pPr>
            <a:r>
              <a:rPr lang="en-US" altLang="de-DE">
                <a:solidFill>
                  <a:schemeClr val="tx2"/>
                </a:solidFill>
                <a:latin typeface="Times" pitchFamily="18" charset="0"/>
              </a:rPr>
              <a:t>24 mm, half aperture </a:t>
            </a:r>
            <a:r>
              <a:rPr lang="en-US" altLang="de-DE" i="1">
                <a:solidFill>
                  <a:schemeClr val="tx2"/>
                </a:solidFill>
                <a:latin typeface="Times" pitchFamily="18" charset="0"/>
              </a:rPr>
              <a:t>a</a:t>
            </a:r>
            <a:r>
              <a:rPr lang="en-US" altLang="de-DE">
                <a:solidFill>
                  <a:schemeClr val="tx2"/>
                </a:solidFill>
                <a:latin typeface="Times" pitchFamily="18" charset="0"/>
              </a:rPr>
              <a:t>=25 mm, </a:t>
            </a:r>
            <a:r>
              <a:rPr lang="en-US" altLang="de-DE" i="1">
                <a:solidFill>
                  <a:schemeClr val="tx2"/>
                </a:solidFill>
                <a:latin typeface="Times" pitchFamily="18" charset="0"/>
              </a:rPr>
              <a:t>C</a:t>
            </a:r>
            <a:r>
              <a:rPr lang="de-DE" altLang="de-DE">
                <a:solidFill>
                  <a:schemeClr val="tx2"/>
                </a:solidFill>
                <a:latin typeface="Times" pitchFamily="18" charset="0"/>
                <a:sym typeface="Symbol" pitchFamily="18" charset="2"/>
              </a:rPr>
              <a:t>=8</a:t>
            </a:r>
            <a:r>
              <a:rPr lang="en-US" altLang="de-DE">
                <a:solidFill>
                  <a:schemeClr val="tx2"/>
                </a:solidFill>
                <a:latin typeface="Times" pitchFamily="18" charset="0"/>
                <a:sym typeface="Symbol" pitchFamily="18" charset="2"/>
              </a:rPr>
              <a:t> pF </a:t>
            </a:r>
          </a:p>
          <a:p>
            <a:pPr algn="l" eaLnBrk="1" hangingPunct="1">
              <a:lnSpc>
                <a:spcPct val="80000"/>
              </a:lnSpc>
              <a:buFont typeface="Symbol" pitchFamily="18" charset="2"/>
              <a:buNone/>
            </a:pPr>
            <a:r>
              <a:rPr lang="en-US" altLang="de-DE">
                <a:solidFill>
                  <a:schemeClr val="tx2"/>
                </a:solidFill>
                <a:latin typeface="Times" pitchFamily="18" charset="0"/>
                <a:sym typeface="Symbol" pitchFamily="18" charset="2"/>
              </a:rPr>
              <a:t> </a:t>
            </a:r>
            <a:r>
              <a:rPr lang="en-US" altLang="de-DE" i="1">
                <a:solidFill>
                  <a:schemeClr val="tx2"/>
                </a:solidFill>
                <a:latin typeface="Times" pitchFamily="18" charset="0"/>
                <a:sym typeface="Symbol" pitchFamily="18" charset="2"/>
              </a:rPr>
              <a:t>f</a:t>
            </a:r>
            <a:r>
              <a:rPr lang="en-US" altLang="de-DE" i="1" baseline="-25000">
                <a:solidFill>
                  <a:schemeClr val="tx2"/>
                </a:solidFill>
                <a:latin typeface="Times" pitchFamily="18" charset="0"/>
                <a:sym typeface="Symbol" pitchFamily="18" charset="2"/>
              </a:rPr>
              <a:t>cut</a:t>
            </a:r>
            <a:r>
              <a:rPr lang="en-US" altLang="de-DE">
                <a:solidFill>
                  <a:schemeClr val="tx2"/>
                </a:solidFill>
                <a:latin typeface="Times" pitchFamily="18" charset="0"/>
                <a:sym typeface="Symbol" pitchFamily="18" charset="2"/>
              </a:rPr>
              <a:t>=400 MHz, </a:t>
            </a:r>
            <a:r>
              <a:rPr lang="en-US" altLang="de-DE" i="1">
                <a:latin typeface="Times" pitchFamily="18" charset="0"/>
                <a:sym typeface="Symbol" pitchFamily="18" charset="2"/>
              </a:rPr>
              <a:t>Z</a:t>
            </a:r>
            <a:r>
              <a:rPr lang="en-US" altLang="de-DE" sz="2400" i="1" baseline="-25000">
                <a:latin typeface="Times" pitchFamily="18" charset="0"/>
                <a:sym typeface="Symbol" pitchFamily="18" charset="2"/>
              </a:rPr>
              <a:t>t</a:t>
            </a:r>
            <a:r>
              <a:rPr lang="en-US" altLang="de-DE">
                <a:latin typeface="Times" pitchFamily="18" charset="0"/>
                <a:sym typeface="Symbol" pitchFamily="18" charset="2"/>
              </a:rPr>
              <a:t> = 1.3  above </a:t>
            </a:r>
            <a:r>
              <a:rPr lang="en-US" altLang="de-DE" i="1">
                <a:latin typeface="Times" pitchFamily="18" charset="0"/>
                <a:sym typeface="Symbol" pitchFamily="18" charset="2"/>
              </a:rPr>
              <a:t>f</a:t>
            </a:r>
            <a:r>
              <a:rPr lang="en-US" altLang="de-DE" sz="2400" i="1" baseline="-25000">
                <a:latin typeface="Times" pitchFamily="18" charset="0"/>
                <a:sym typeface="Symbol" pitchFamily="18" charset="2"/>
              </a:rPr>
              <a:t>cut</a:t>
            </a:r>
            <a:r>
              <a:rPr lang="en-US" altLang="de-DE">
                <a:latin typeface="Times" pitchFamily="18" charset="0"/>
                <a:sym typeface="Symbol" pitchFamily="18" charset="2"/>
              </a:rPr>
              <a:t>  </a:t>
            </a:r>
            <a:endParaRPr lang="en-US" altLang="de-DE">
              <a:solidFill>
                <a:schemeClr val="tx2"/>
              </a:solidFill>
              <a:latin typeface="Times" pitchFamily="18" charset="0"/>
            </a:endParaRPr>
          </a:p>
        </p:txBody>
      </p:sp>
      <p:sp>
        <p:nvSpPr>
          <p:cNvPr id="323595" name="Text Box 11"/>
          <p:cNvSpPr txBox="1">
            <a:spLocks noChangeArrowheads="1"/>
          </p:cNvSpPr>
          <p:nvPr/>
        </p:nvSpPr>
        <p:spPr bwMode="auto">
          <a:xfrm>
            <a:off x="4787900" y="3860800"/>
            <a:ext cx="18716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a:latin typeface="Times" pitchFamily="18" charset="0"/>
              </a:rPr>
              <a:t>Ø24 mm</a:t>
            </a:r>
          </a:p>
        </p:txBody>
      </p:sp>
      <p:sp>
        <p:nvSpPr>
          <p:cNvPr id="323594" name="Text Box 10"/>
          <p:cNvSpPr txBox="1">
            <a:spLocks noChangeArrowheads="1"/>
          </p:cNvSpPr>
          <p:nvPr/>
        </p:nvSpPr>
        <p:spPr bwMode="auto">
          <a:xfrm>
            <a:off x="2349500" y="6048375"/>
            <a:ext cx="29845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de-DE" altLang="de-DE" sz="1600">
                <a:solidFill>
                  <a:schemeClr val="tx2"/>
                </a:solidFill>
                <a:latin typeface="Times" pitchFamily="18" charset="0"/>
              </a:rPr>
              <a:t>From C. Boccard (CERN)</a:t>
            </a:r>
            <a:endParaRPr lang="en-US" altLang="de-DE" sz="1600">
              <a:solidFill>
                <a:schemeClr val="tx2"/>
              </a:solidFill>
              <a:latin typeface="Times" pitchFamily="18" charset="0"/>
            </a:endParaRPr>
          </a:p>
        </p:txBody>
      </p:sp>
      <p:pic>
        <p:nvPicPr>
          <p:cNvPr id="323597" name="Picture 13" descr="Button BPM Schnit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6657" y="1620837"/>
            <a:ext cx="3003550"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0" name="Picture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27472" y="4059237"/>
            <a:ext cx="4119743" cy="2187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359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358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359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359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359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3594"/>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2359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4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93" grpId="0"/>
      <p:bldP spid="323595" grpId="0"/>
      <p:bldP spid="32359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p:cNvSpPr>
            <a:spLocks noGrp="1"/>
          </p:cNvSpPr>
          <p:nvPr>
            <p:ph type="sldNum" sz="quarter" idx="10"/>
          </p:nvPr>
        </p:nvSpPr>
        <p:spPr/>
        <p:txBody>
          <a:bodyPr/>
          <a:lstStyle/>
          <a:p>
            <a:pPr>
              <a:defRPr/>
            </a:pPr>
            <a:fld id="{4EAFB600-967F-41CD-A243-7F209AF78193}" type="slidenum">
              <a:rPr lang="en-US"/>
              <a:pPr>
                <a:defRPr/>
              </a:pPr>
              <a:t>18</a:t>
            </a:fld>
            <a:endParaRPr lang="en-US"/>
          </a:p>
        </p:txBody>
      </p:sp>
      <p:sp>
        <p:nvSpPr>
          <p:cNvPr id="16389" name="Text Box 2"/>
          <p:cNvSpPr txBox="1">
            <a:spLocks noChangeArrowheads="1"/>
          </p:cNvSpPr>
          <p:nvPr/>
        </p:nvSpPr>
        <p:spPr bwMode="auto">
          <a:xfrm>
            <a:off x="300038" y="361950"/>
            <a:ext cx="7924800" cy="396875"/>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2000" b="1">
                <a:latin typeface="Comic Sans MS" pitchFamily="66" charset="0"/>
              </a:rPr>
              <a:t>Button BPM at Synchrotron Light Sources</a:t>
            </a:r>
          </a:p>
        </p:txBody>
      </p:sp>
      <p:sp>
        <p:nvSpPr>
          <p:cNvPr id="16390"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16391" name="Text Box 4"/>
          <p:cNvSpPr txBox="1">
            <a:spLocks noChangeArrowheads="1"/>
          </p:cNvSpPr>
          <p:nvPr/>
        </p:nvSpPr>
        <p:spPr bwMode="auto">
          <a:xfrm>
            <a:off x="5076825" y="1052513"/>
            <a:ext cx="3505200" cy="366712"/>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pPr>
            <a:r>
              <a:rPr lang="en-US" i="1">
                <a:solidFill>
                  <a:schemeClr val="tx2"/>
                </a:solidFill>
                <a:latin typeface="Times" pitchFamily="18" charset="0"/>
              </a:rPr>
              <a:t>Example:</a:t>
            </a:r>
            <a:r>
              <a:rPr lang="en-US">
                <a:solidFill>
                  <a:schemeClr val="tx2"/>
                </a:solidFill>
                <a:latin typeface="Times" pitchFamily="18" charset="0"/>
              </a:rPr>
              <a:t> Booster of ALS, Berkeley</a:t>
            </a:r>
          </a:p>
        </p:txBody>
      </p:sp>
      <p:sp>
        <p:nvSpPr>
          <p:cNvPr id="16392" name="Text Box 5"/>
          <p:cNvSpPr txBox="1">
            <a:spLocks noChangeArrowheads="1"/>
          </p:cNvSpPr>
          <p:nvPr/>
        </p:nvSpPr>
        <p:spPr bwMode="auto">
          <a:xfrm>
            <a:off x="0" y="985664"/>
            <a:ext cx="493236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None/>
            </a:pPr>
            <a:r>
              <a:rPr lang="en-US" sz="2000" dirty="0">
                <a:solidFill>
                  <a:schemeClr val="accent2"/>
                </a:solidFill>
                <a:sym typeface="Symbol" pitchFamily="18" charset="2"/>
              </a:rPr>
              <a:t>The button BPM can be rotated by 45</a:t>
            </a:r>
            <a:r>
              <a:rPr lang="en-US" sz="2400" baseline="30000" dirty="0">
                <a:solidFill>
                  <a:schemeClr val="accent2"/>
                </a:solidFill>
                <a:sym typeface="Symbol" pitchFamily="18" charset="2"/>
              </a:rPr>
              <a:t>0 </a:t>
            </a:r>
          </a:p>
          <a:p>
            <a:pPr algn="l">
              <a:lnSpc>
                <a:spcPct val="70000"/>
              </a:lnSpc>
              <a:buFont typeface="Wingdings" pitchFamily="2" charset="2"/>
              <a:buNone/>
            </a:pPr>
            <a:r>
              <a:rPr lang="en-US" sz="2000" dirty="0">
                <a:solidFill>
                  <a:schemeClr val="accent2"/>
                </a:solidFill>
                <a:sym typeface="Symbol" pitchFamily="18" charset="2"/>
              </a:rPr>
              <a:t>to avoid exposure by synchrotron light: </a:t>
            </a:r>
          </a:p>
          <a:p>
            <a:pPr algn="l">
              <a:buFont typeface="Wingdings" pitchFamily="2" charset="2"/>
              <a:buNone/>
            </a:pPr>
            <a:r>
              <a:rPr lang="en-US" sz="2000" dirty="0">
                <a:solidFill>
                  <a:schemeClr val="accent2"/>
                </a:solidFill>
                <a:sym typeface="Symbol" pitchFamily="18" charset="2"/>
              </a:rPr>
              <a:t>Frequently used at boosters for light sources</a:t>
            </a:r>
          </a:p>
        </p:txBody>
      </p:sp>
      <p:pic>
        <p:nvPicPr>
          <p:cNvPr id="16393" name="Picture 6" descr="P51211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363" y="1412875"/>
            <a:ext cx="3759200" cy="501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6386" name="Object 7"/>
          <p:cNvGraphicFramePr>
            <a:graphicFrameLocks noChangeAspect="1"/>
          </p:cNvGraphicFramePr>
          <p:nvPr/>
        </p:nvGraphicFramePr>
        <p:xfrm>
          <a:off x="261938" y="4281488"/>
          <a:ext cx="4446587" cy="777875"/>
        </p:xfrm>
        <a:graphic>
          <a:graphicData uri="http://schemas.openxmlformats.org/presentationml/2006/ole">
            <mc:AlternateContent xmlns:mc="http://schemas.openxmlformats.org/markup-compatibility/2006">
              <mc:Choice xmlns:v="urn:schemas-microsoft-com:vml" Requires="v">
                <p:oleObj spid="_x0000_s100658" name="Equation" r:id="rId5" imgW="2540000" imgH="444500" progId="Equation.3">
                  <p:embed/>
                </p:oleObj>
              </mc:Choice>
              <mc:Fallback>
                <p:oleObj name="Equation" r:id="rId5" imgW="2540000" imgH="4445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938" y="4281488"/>
                        <a:ext cx="4446587" cy="77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87" name="Object 8"/>
          <p:cNvGraphicFramePr>
            <a:graphicFrameLocks noChangeAspect="1"/>
          </p:cNvGraphicFramePr>
          <p:nvPr/>
        </p:nvGraphicFramePr>
        <p:xfrm>
          <a:off x="323850" y="5084763"/>
          <a:ext cx="4210050" cy="719137"/>
        </p:xfrm>
        <a:graphic>
          <a:graphicData uri="http://schemas.openxmlformats.org/presentationml/2006/ole">
            <mc:AlternateContent xmlns:mc="http://schemas.openxmlformats.org/markup-compatibility/2006">
              <mc:Choice xmlns:v="urn:schemas-microsoft-com:vml" Requires="v">
                <p:oleObj spid="_x0000_s100659" name="Equation" r:id="rId7" imgW="2527300" imgH="431800" progId="Equation.3">
                  <p:embed/>
                </p:oleObj>
              </mc:Choice>
              <mc:Fallback>
                <p:oleObj name="Equation" r:id="rId7" imgW="2527300" imgH="4318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850" y="5084763"/>
                        <a:ext cx="4210050" cy="719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6394" name="Picture 9" descr="scheme-button-bpm-rotated"/>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31913" y="2133600"/>
            <a:ext cx="2016125"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Line 10"/>
          <p:cNvSpPr>
            <a:spLocks noChangeShapeType="1"/>
          </p:cNvSpPr>
          <p:nvPr/>
        </p:nvSpPr>
        <p:spPr bwMode="auto">
          <a:xfrm>
            <a:off x="1763713" y="2565400"/>
            <a:ext cx="71437" cy="71438"/>
          </a:xfrm>
          <a:prstGeom prst="line">
            <a:avLst/>
          </a:prstGeom>
          <a:noFill/>
          <a:ln w="25400">
            <a:solidFill>
              <a:srgbClr val="3333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6" name="Line 11"/>
          <p:cNvSpPr>
            <a:spLocks noChangeShapeType="1"/>
          </p:cNvSpPr>
          <p:nvPr/>
        </p:nvSpPr>
        <p:spPr bwMode="auto">
          <a:xfrm flipH="1">
            <a:off x="2846388" y="2571750"/>
            <a:ext cx="73025" cy="71438"/>
          </a:xfrm>
          <a:prstGeom prst="line">
            <a:avLst/>
          </a:prstGeom>
          <a:noFill/>
          <a:ln w="28575">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397" name="Line 12"/>
          <p:cNvSpPr>
            <a:spLocks noChangeShapeType="1"/>
          </p:cNvSpPr>
          <p:nvPr/>
        </p:nvSpPr>
        <p:spPr bwMode="auto">
          <a:xfrm>
            <a:off x="2860675" y="3668713"/>
            <a:ext cx="69850" cy="65087"/>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35805535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10"/>
          </p:nvPr>
        </p:nvSpPr>
        <p:spPr/>
        <p:txBody>
          <a:bodyPr/>
          <a:lstStyle/>
          <a:p>
            <a:pPr>
              <a:defRPr/>
            </a:pPr>
            <a:fld id="{436E6B78-6E9E-469D-AF15-2005E90746A4}" type="slidenum">
              <a:rPr lang="en-US"/>
              <a:pPr>
                <a:defRPr/>
              </a:pPr>
              <a:t>19</a:t>
            </a:fld>
            <a:endParaRPr lang="en-US"/>
          </a:p>
        </p:txBody>
      </p:sp>
      <p:sp>
        <p:nvSpPr>
          <p:cNvPr id="21507"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21508"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omic Sans MS" pitchFamily="66" charset="0"/>
            </a:endParaRPr>
          </a:p>
        </p:txBody>
      </p:sp>
      <p:sp>
        <p:nvSpPr>
          <p:cNvPr id="21509" name="Text Box 4"/>
          <p:cNvSpPr txBox="1">
            <a:spLocks noChangeArrowheads="1"/>
          </p:cNvSpPr>
          <p:nvPr/>
        </p:nvSpPr>
        <p:spPr bwMode="auto">
          <a:xfrm>
            <a:off x="323850" y="1484313"/>
            <a:ext cx="8550275" cy="348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a:solidFill>
                  <a:schemeClr val="accent2"/>
                </a:solidFill>
              </a:rPr>
              <a:t>Outline:</a:t>
            </a:r>
            <a:r>
              <a:rPr lang="en-US" altLang="de-DE" sz="2000" b="1">
                <a:solidFill>
                  <a:schemeClr val="accent2"/>
                </a:solidFill>
              </a:rPr>
              <a:t>     </a:t>
            </a:r>
            <a:endParaRPr lang="en-US" altLang="de-DE" sz="2000" b="1">
              <a:solidFill>
                <a:srgbClr val="5F5F5F"/>
              </a:solidFill>
            </a:endParaRPr>
          </a:p>
          <a:p>
            <a:pPr algn="l">
              <a:lnSpc>
                <a:spcPct val="80000"/>
              </a:lnSpc>
              <a:buFont typeface="Wingdings" pitchFamily="2" charset="2"/>
              <a:buChar char="Ø"/>
            </a:pPr>
            <a:r>
              <a:rPr lang="en-US" altLang="de-DE" sz="2000" b="1">
                <a:solidFill>
                  <a:srgbClr val="5F5F5F"/>
                </a:solidFill>
              </a:rPr>
              <a:t> Signal generation </a:t>
            </a:r>
            <a:r>
              <a:rPr lang="en-US" altLang="de-DE" sz="2000" b="1">
                <a:solidFill>
                  <a:srgbClr val="5F5F5F"/>
                </a:solidFill>
                <a:sym typeface="Symbol" pitchFamily="18" charset="2"/>
              </a:rPr>
              <a:t>  transfer impedance</a:t>
            </a:r>
          </a:p>
          <a:p>
            <a:pPr algn="l">
              <a:lnSpc>
                <a:spcPct val="80000"/>
              </a:lnSpc>
              <a:buFont typeface="Wingdings" pitchFamily="2" charset="2"/>
              <a:buChar char="Ø"/>
            </a:pPr>
            <a:r>
              <a:rPr lang="en-US" altLang="de-DE" sz="2000" b="1">
                <a:solidFill>
                  <a:srgbClr val="5F5F5F"/>
                </a:solidFill>
              </a:rPr>
              <a:t> Capacitive </a:t>
            </a:r>
            <a:r>
              <a:rPr lang="en-US" altLang="de-DE" sz="2000" b="1" i="1">
                <a:solidFill>
                  <a:srgbClr val="5F5F5F"/>
                </a:solidFill>
              </a:rPr>
              <a:t>button </a:t>
            </a:r>
            <a:r>
              <a:rPr lang="en-US" altLang="de-DE" sz="2000" b="1">
                <a:solidFill>
                  <a:srgbClr val="5F5F5F"/>
                </a:solidFill>
              </a:rPr>
              <a:t>BPM for high frequencies</a:t>
            </a:r>
          </a:p>
          <a:p>
            <a:pPr algn="l">
              <a:lnSpc>
                <a:spcPct val="80000"/>
              </a:lnSpc>
              <a:buFont typeface="Wingdings" pitchFamily="2" charset="2"/>
              <a:buNone/>
            </a:pPr>
            <a:r>
              <a:rPr lang="en-US" altLang="de-DE" sz="2000" b="1">
                <a:solidFill>
                  <a:srgbClr val="5F5F5F"/>
                </a:solidFill>
              </a:rPr>
              <a:t>    used at most proton LINACs and electron accelerators  </a:t>
            </a:r>
            <a:endParaRPr lang="en-US" altLang="de-DE" sz="2000" b="1">
              <a:solidFill>
                <a:srgbClr val="3333CC"/>
              </a:solidFill>
            </a:endParaRPr>
          </a:p>
          <a:p>
            <a:pPr algn="l">
              <a:lnSpc>
                <a:spcPct val="80000"/>
              </a:lnSpc>
              <a:buFont typeface="Wingdings" pitchFamily="2" charset="2"/>
              <a:buChar char="Ø"/>
            </a:pPr>
            <a:r>
              <a:rPr lang="en-US" altLang="de-DE" sz="2000" b="1">
                <a:solidFill>
                  <a:srgbClr val="3333CC"/>
                </a:solidFill>
              </a:rPr>
              <a:t> Capacitive </a:t>
            </a:r>
            <a:r>
              <a:rPr lang="en-US" altLang="de-DE" sz="2000" b="1" i="1" u="sng">
                <a:solidFill>
                  <a:srgbClr val="3333CC"/>
                </a:solidFill>
              </a:rPr>
              <a:t>shoe-box</a:t>
            </a:r>
            <a:r>
              <a:rPr lang="en-US" altLang="de-DE" sz="2000" b="1">
                <a:solidFill>
                  <a:srgbClr val="3333CC"/>
                </a:solidFill>
              </a:rPr>
              <a:t> BPM for low frequencies</a:t>
            </a:r>
          </a:p>
          <a:p>
            <a:pPr algn="l">
              <a:lnSpc>
                <a:spcPct val="80000"/>
              </a:lnSpc>
              <a:buFont typeface="Wingdings" pitchFamily="2" charset="2"/>
              <a:buNone/>
            </a:pPr>
            <a:r>
              <a:rPr lang="en-US" altLang="de-DE" sz="2000" b="1">
                <a:solidFill>
                  <a:srgbClr val="3333CC"/>
                </a:solidFill>
                <a:sym typeface="Symbol" pitchFamily="18" charset="2"/>
              </a:rPr>
              <a:t>    </a:t>
            </a:r>
            <a:r>
              <a:rPr lang="en-US" altLang="de-DE" sz="2000" b="1"/>
              <a:t>used at most proton synchrotrons due to linear position reading</a:t>
            </a:r>
            <a:endParaRPr lang="en-US" altLang="de-DE" sz="2000" b="1">
              <a:sym typeface="Symbol" pitchFamily="18" charset="2"/>
            </a:endParaRPr>
          </a:p>
          <a:p>
            <a:pPr algn="l">
              <a:lnSpc>
                <a:spcPct val="80000"/>
              </a:lnSpc>
              <a:buFont typeface="Wingdings" pitchFamily="2" charset="2"/>
              <a:buChar char="Ø"/>
            </a:pPr>
            <a:r>
              <a:rPr lang="en-US" altLang="de-DE" sz="2000" b="1">
                <a:solidFill>
                  <a:srgbClr val="3333CC"/>
                </a:solidFill>
              </a:rPr>
              <a:t> Electronics for position evaluation</a:t>
            </a:r>
          </a:p>
          <a:p>
            <a:pPr algn="l">
              <a:lnSpc>
                <a:spcPct val="80000"/>
              </a:lnSpc>
              <a:buFont typeface="Wingdings" pitchFamily="2" charset="2"/>
              <a:buChar char="Ø"/>
            </a:pPr>
            <a:r>
              <a:rPr lang="en-US" altLang="de-DE" sz="2000" b="1">
                <a:solidFill>
                  <a:srgbClr val="3333CC"/>
                </a:solidFill>
              </a:rPr>
              <a:t> BPMs for measurement of closed orbit, tune and further lattice functions</a:t>
            </a:r>
          </a:p>
          <a:p>
            <a:pPr algn="l">
              <a:lnSpc>
                <a:spcPct val="80000"/>
              </a:lnSpc>
              <a:buFont typeface="Wingdings" pitchFamily="2" charset="2"/>
              <a:buChar char="Ø"/>
            </a:pPr>
            <a:r>
              <a:rPr lang="en-US" altLang="de-DE" sz="2000" b="1">
                <a:solidFill>
                  <a:srgbClr val="3333CC"/>
                </a:solidFill>
              </a:rPr>
              <a:t> Summary</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10"/>
          </p:nvPr>
        </p:nvSpPr>
        <p:spPr/>
        <p:txBody>
          <a:bodyPr/>
          <a:lstStyle/>
          <a:p>
            <a:pPr>
              <a:defRPr/>
            </a:pPr>
            <a:fld id="{89DB5B19-ECE6-456E-B838-842833A1C57E}" type="slidenum">
              <a:rPr lang="en-US"/>
              <a:pPr>
                <a:defRPr/>
              </a:pPr>
              <a:t>2</a:t>
            </a:fld>
            <a:endParaRPr lang="en-US"/>
          </a:p>
        </p:txBody>
      </p:sp>
      <p:sp>
        <p:nvSpPr>
          <p:cNvPr id="36867" name="Text Box 2"/>
          <p:cNvSpPr txBox="1">
            <a:spLocks noChangeArrowheads="1"/>
          </p:cNvSpPr>
          <p:nvPr/>
        </p:nvSpPr>
        <p:spPr bwMode="auto">
          <a:xfrm>
            <a:off x="203200" y="361950"/>
            <a:ext cx="8229600" cy="366713"/>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b="1">
              <a:solidFill>
                <a:srgbClr val="4D4D4D"/>
              </a:solidFill>
              <a:latin typeface="Comic Sans MS" pitchFamily="66" charset="0"/>
            </a:endParaRPr>
          </a:p>
        </p:txBody>
      </p:sp>
      <p:sp>
        <p:nvSpPr>
          <p:cNvPr id="36868" name="Text Box 3"/>
          <p:cNvSpPr txBox="1">
            <a:spLocks noChangeArrowheads="1"/>
          </p:cNvSpPr>
          <p:nvPr/>
        </p:nvSpPr>
        <p:spPr bwMode="auto">
          <a:xfrm>
            <a:off x="6108700" y="4762500"/>
            <a:ext cx="28575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sz="1600" baseline="30000">
              <a:solidFill>
                <a:srgbClr val="006600"/>
              </a:solidFill>
              <a:latin typeface="Comic Sans MS" pitchFamily="66" charset="0"/>
            </a:endParaRPr>
          </a:p>
        </p:txBody>
      </p:sp>
      <p:sp>
        <p:nvSpPr>
          <p:cNvPr id="36869" name="Text Box 4"/>
          <p:cNvSpPr txBox="1">
            <a:spLocks noChangeArrowheads="1"/>
          </p:cNvSpPr>
          <p:nvPr/>
        </p:nvSpPr>
        <p:spPr bwMode="auto">
          <a:xfrm>
            <a:off x="323850" y="1103313"/>
            <a:ext cx="8550275" cy="311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sz="2400" b="1" dirty="0">
                <a:solidFill>
                  <a:schemeClr val="accent2"/>
                </a:solidFill>
              </a:rPr>
              <a:t>Outline:</a:t>
            </a:r>
            <a:r>
              <a:rPr lang="en-US" sz="2000" b="1" dirty="0">
                <a:solidFill>
                  <a:schemeClr val="accent2"/>
                </a:solidFill>
              </a:rPr>
              <a:t>     </a:t>
            </a:r>
            <a:endParaRPr lang="en-US" sz="2000" b="1" dirty="0">
              <a:solidFill>
                <a:srgbClr val="5F5F5F"/>
              </a:solidFill>
            </a:endParaRPr>
          </a:p>
          <a:p>
            <a:pPr algn="l">
              <a:lnSpc>
                <a:spcPct val="80000"/>
              </a:lnSpc>
              <a:buFont typeface="Wingdings" pitchFamily="2" charset="2"/>
              <a:buChar char="Ø"/>
            </a:pPr>
            <a:r>
              <a:rPr lang="en-US" sz="2000" b="1" dirty="0">
                <a:solidFill>
                  <a:srgbClr val="5F5F5F"/>
                </a:solidFill>
              </a:rPr>
              <a:t> </a:t>
            </a:r>
            <a:r>
              <a:rPr lang="en-US" sz="2000" b="1" dirty="0"/>
              <a:t>Signal generation </a:t>
            </a:r>
            <a:r>
              <a:rPr lang="en-US" sz="2000" b="1" dirty="0">
                <a:sym typeface="Symbol" pitchFamily="18" charset="2"/>
              </a:rPr>
              <a:t>  transfer impedance</a:t>
            </a:r>
          </a:p>
          <a:p>
            <a:pPr algn="l">
              <a:lnSpc>
                <a:spcPct val="80000"/>
              </a:lnSpc>
              <a:buFont typeface="Wingdings" pitchFamily="2" charset="2"/>
              <a:buChar char="Ø"/>
            </a:pPr>
            <a:r>
              <a:rPr lang="en-US" sz="2000" b="1" dirty="0"/>
              <a:t> Capacitive </a:t>
            </a:r>
            <a:r>
              <a:rPr lang="en-US" sz="2000" b="1" i="1" dirty="0"/>
              <a:t>button </a:t>
            </a:r>
            <a:r>
              <a:rPr lang="en-US" sz="2000" b="1" dirty="0"/>
              <a:t>BPM for high frequencies</a:t>
            </a:r>
            <a:endParaRPr lang="en-US" sz="2000" b="1" dirty="0">
              <a:sym typeface="Symbol" pitchFamily="18" charset="2"/>
            </a:endParaRPr>
          </a:p>
          <a:p>
            <a:pPr algn="l">
              <a:lnSpc>
                <a:spcPct val="80000"/>
              </a:lnSpc>
              <a:buFont typeface="Wingdings" pitchFamily="2" charset="2"/>
              <a:buChar char="Ø"/>
            </a:pPr>
            <a:r>
              <a:rPr lang="en-US" sz="2000" b="1" dirty="0"/>
              <a:t> Capacitive </a:t>
            </a:r>
            <a:r>
              <a:rPr lang="en-US" sz="2000" b="1" i="1" dirty="0"/>
              <a:t>shoe-box</a:t>
            </a:r>
            <a:r>
              <a:rPr lang="en-US" sz="2000" b="1" dirty="0"/>
              <a:t> BPM for low </a:t>
            </a:r>
            <a:r>
              <a:rPr lang="en-US" sz="2000" b="1" dirty="0" smtClean="0"/>
              <a:t>frequencies </a:t>
            </a:r>
            <a:endParaRPr lang="en-US" sz="2000" b="1" dirty="0">
              <a:sym typeface="Symbol" pitchFamily="18" charset="2"/>
            </a:endParaRPr>
          </a:p>
          <a:p>
            <a:pPr algn="l">
              <a:lnSpc>
                <a:spcPct val="80000"/>
              </a:lnSpc>
              <a:buFont typeface="Wingdings" pitchFamily="2" charset="2"/>
              <a:buChar char="Ø"/>
            </a:pPr>
            <a:r>
              <a:rPr lang="en-US" sz="2000" b="1" dirty="0"/>
              <a:t> Electronics for position evaluation</a:t>
            </a:r>
          </a:p>
          <a:p>
            <a:pPr algn="l">
              <a:lnSpc>
                <a:spcPct val="80000"/>
              </a:lnSpc>
              <a:buFont typeface="Wingdings" pitchFamily="2" charset="2"/>
              <a:buChar char="Ø"/>
            </a:pPr>
            <a:r>
              <a:rPr lang="en-US" sz="2000" b="1" dirty="0"/>
              <a:t> BPMs for </a:t>
            </a:r>
            <a:r>
              <a:rPr lang="en-US" sz="2000" b="1" dirty="0" smtClean="0"/>
              <a:t>measurement</a:t>
            </a:r>
            <a:endParaRPr lang="en-US" sz="2000" b="1" dirty="0"/>
          </a:p>
          <a:p>
            <a:pPr algn="l">
              <a:lnSpc>
                <a:spcPct val="80000"/>
              </a:lnSpc>
              <a:buFont typeface="Wingdings" pitchFamily="2" charset="2"/>
              <a:buChar char="Ø"/>
            </a:pPr>
            <a:r>
              <a:rPr lang="en-US" sz="2000" b="1" dirty="0"/>
              <a:t> </a:t>
            </a:r>
            <a:r>
              <a:rPr lang="en-US" sz="2000" b="1" dirty="0" smtClean="0"/>
              <a:t>Summary</a:t>
            </a:r>
          </a:p>
          <a:p>
            <a:pPr algn="l">
              <a:lnSpc>
                <a:spcPct val="80000"/>
              </a:lnSpc>
            </a:pPr>
            <a:endParaRPr lang="en-US" sz="2000" b="1" dirty="0"/>
          </a:p>
        </p:txBody>
      </p:sp>
      <p:sp>
        <p:nvSpPr>
          <p:cNvPr id="6"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2000" b="1" dirty="0">
                <a:latin typeface="Comic Sans MS" pitchFamily="66" charset="0"/>
              </a:rPr>
              <a:t>Pick-Ups for bunched Beams</a:t>
            </a:r>
          </a:p>
        </p:txBody>
      </p:sp>
    </p:spTree>
    <p:extLst>
      <p:ext uri="{BB962C8B-B14F-4D97-AF65-F5344CB8AC3E}">
        <p14:creationId xmlns:p14="http://schemas.microsoft.com/office/powerpoint/2010/main" val="132520910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p:cNvSpPr>
            <a:spLocks noGrp="1"/>
          </p:cNvSpPr>
          <p:nvPr>
            <p:ph type="sldNum" sz="quarter" idx="10"/>
          </p:nvPr>
        </p:nvSpPr>
        <p:spPr/>
        <p:txBody>
          <a:bodyPr/>
          <a:lstStyle/>
          <a:p>
            <a:pPr>
              <a:defRPr/>
            </a:pPr>
            <a:fld id="{840975B9-A890-4988-A272-EE0D3D8C7EAE}" type="slidenum">
              <a:rPr lang="en-US"/>
              <a:pPr>
                <a:defRPr/>
              </a:pPr>
              <a:t>20</a:t>
            </a:fld>
            <a:endParaRPr lang="en-US"/>
          </a:p>
        </p:txBody>
      </p:sp>
      <p:pic>
        <p:nvPicPr>
          <p:cNvPr id="2253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55875" y="1628775"/>
            <a:ext cx="3024188" cy="2636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2768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4149725"/>
            <a:ext cx="3213100" cy="2347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33" name="Picture 4" descr="BPM-ESR-bunt-xfig"/>
          <p:cNvPicPr>
            <a:picLocks noChangeAspect="1" noChangeArrowheads="1"/>
          </p:cNvPicPr>
          <p:nvPr/>
        </p:nvPicPr>
        <p:blipFill>
          <a:blip r:embed="rId6">
            <a:lum bright="-24000" contrast="42000"/>
            <a:extLst>
              <a:ext uri="{28A0092B-C50C-407E-A947-70E740481C1C}">
                <a14:useLocalDpi xmlns:a14="http://schemas.microsoft.com/office/drawing/2010/main" val="0"/>
              </a:ext>
            </a:extLst>
          </a:blip>
          <a:srcRect/>
          <a:stretch>
            <a:fillRect/>
          </a:stretch>
        </p:blipFill>
        <p:spPr bwMode="auto">
          <a:xfrm>
            <a:off x="5795963" y="1911350"/>
            <a:ext cx="3429000"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 Box 5"/>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Shoe-box BPM for Proton Synchrotrons</a:t>
            </a:r>
          </a:p>
        </p:txBody>
      </p:sp>
      <p:sp>
        <p:nvSpPr>
          <p:cNvPr id="22535" name="Text Box 6"/>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2536" name="Text Box 7"/>
          <p:cNvSpPr txBox="1">
            <a:spLocks noChangeArrowheads="1"/>
          </p:cNvSpPr>
          <p:nvPr/>
        </p:nvSpPr>
        <p:spPr bwMode="auto">
          <a:xfrm>
            <a:off x="288925" y="1020763"/>
            <a:ext cx="850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olidFill>
                  <a:schemeClr val="accent2"/>
                </a:solidFill>
                <a:sym typeface="Symbol" pitchFamily="18" charset="2"/>
              </a:rPr>
              <a:t>Frequency range: 1 MHz &lt; </a:t>
            </a:r>
            <a:r>
              <a:rPr lang="en-US" altLang="de-DE" sz="2000" b="1" i="1">
                <a:solidFill>
                  <a:schemeClr val="accent2"/>
                </a:solidFill>
                <a:sym typeface="Symbol" pitchFamily="18" charset="2"/>
              </a:rPr>
              <a:t>f</a:t>
            </a:r>
            <a:r>
              <a:rPr lang="en-US" altLang="de-DE" sz="2400" b="1" i="1" baseline="-25000">
                <a:solidFill>
                  <a:schemeClr val="accent2"/>
                </a:solidFill>
                <a:sym typeface="Symbol" pitchFamily="18" charset="2"/>
              </a:rPr>
              <a:t>rf </a:t>
            </a:r>
            <a:r>
              <a:rPr lang="en-US" altLang="de-DE" sz="2000">
                <a:solidFill>
                  <a:schemeClr val="accent2"/>
                </a:solidFill>
                <a:sym typeface="Symbol" pitchFamily="18" charset="2"/>
              </a:rPr>
              <a:t>&lt; 10 MHz  bunch-length &gt;&gt; BPM length.</a:t>
            </a:r>
          </a:p>
        </p:txBody>
      </p:sp>
      <p:sp>
        <p:nvSpPr>
          <p:cNvPr id="22537" name="Text Box 8"/>
          <p:cNvSpPr txBox="1">
            <a:spLocks noChangeArrowheads="1"/>
          </p:cNvSpPr>
          <p:nvPr/>
        </p:nvSpPr>
        <p:spPr bwMode="auto">
          <a:xfrm>
            <a:off x="0" y="1616075"/>
            <a:ext cx="4659313" cy="3024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a:solidFill>
                  <a:schemeClr val="tx2"/>
                </a:solidFill>
                <a:latin typeface="Times" pitchFamily="18" charset="0"/>
              </a:rPr>
              <a:t>Signal is proportional to actual plate length</a:t>
            </a:r>
            <a:r>
              <a:rPr lang="de-DE" altLang="de-DE">
                <a:solidFill>
                  <a:schemeClr val="tx2"/>
                </a:solidFill>
                <a:latin typeface="Times" pitchFamily="18" charset="0"/>
              </a:rPr>
              <a:t>:</a:t>
            </a:r>
            <a:r>
              <a:rPr lang="de-DE" altLang="de-DE" sz="1600">
                <a:solidFill>
                  <a:schemeClr val="tx2"/>
                </a:solidFill>
                <a:latin typeface="Times" pitchFamily="18" charset="0"/>
              </a:rPr>
              <a:t> </a:t>
            </a:r>
          </a:p>
          <a:p>
            <a:pPr algn="l" eaLnBrk="1" hangingPunct="1"/>
            <a:endParaRPr lang="de-DE" altLang="de-DE" sz="1600">
              <a:solidFill>
                <a:schemeClr val="tx2"/>
              </a:solidFill>
              <a:latin typeface="Times" pitchFamily="18" charset="0"/>
            </a:endParaRPr>
          </a:p>
          <a:p>
            <a:pPr algn="l" eaLnBrk="1" hangingPunct="1"/>
            <a:endParaRPr lang="de-DE" altLang="de-DE" sz="1600">
              <a:solidFill>
                <a:schemeClr val="tx2"/>
              </a:solidFill>
              <a:latin typeface="Times" pitchFamily="18" charset="0"/>
            </a:endParaRPr>
          </a:p>
          <a:p>
            <a:pPr algn="l" eaLnBrk="1" hangingPunct="1"/>
            <a:r>
              <a:rPr lang="en-US" altLang="de-DE" sz="1600">
                <a:solidFill>
                  <a:schemeClr val="tx2"/>
                </a:solidFill>
                <a:latin typeface="Times" pitchFamily="18" charset="0"/>
              </a:rPr>
              <a:t> </a:t>
            </a:r>
          </a:p>
          <a:p>
            <a:pPr algn="l" eaLnBrk="1" hangingPunct="1">
              <a:buFont typeface="Symbol" pitchFamily="18" charset="2"/>
              <a:buNone/>
            </a:pPr>
            <a:r>
              <a:rPr lang="en-US" altLang="de-DE" sz="2000" b="1">
                <a:solidFill>
                  <a:schemeClr val="accent2"/>
                </a:solidFill>
                <a:latin typeface="Times" pitchFamily="18" charset="0"/>
              </a:rPr>
              <a:t>In ideal case: linear reading </a:t>
            </a:r>
          </a:p>
          <a:p>
            <a:pPr algn="l" eaLnBrk="1" hangingPunct="1">
              <a:buFont typeface="Symbol" pitchFamily="18" charset="2"/>
              <a:buNone/>
            </a:pPr>
            <a:endParaRPr lang="en-US" altLang="de-DE" sz="1600" b="1">
              <a:solidFill>
                <a:schemeClr val="accent2"/>
              </a:solidFill>
              <a:latin typeface="Times" pitchFamily="18" charset="0"/>
            </a:endParaRPr>
          </a:p>
          <a:p>
            <a:pPr algn="l" eaLnBrk="1" hangingPunct="1">
              <a:buFont typeface="Symbol" pitchFamily="18" charset="2"/>
              <a:buChar char="Þ"/>
            </a:pPr>
            <a:endParaRPr lang="en-US" altLang="de-DE" sz="1600">
              <a:solidFill>
                <a:schemeClr val="tx2"/>
              </a:solidFill>
              <a:latin typeface="Times" pitchFamily="18" charset="0"/>
            </a:endParaRPr>
          </a:p>
          <a:p>
            <a:pPr algn="l" eaLnBrk="1" hangingPunct="1">
              <a:buFont typeface="Symbol" pitchFamily="18" charset="2"/>
              <a:buChar char="Þ"/>
            </a:pPr>
            <a:endParaRPr lang="en-US" altLang="de-DE" sz="1600">
              <a:solidFill>
                <a:schemeClr val="tx2"/>
              </a:solidFill>
              <a:latin typeface="Times" pitchFamily="18" charset="0"/>
            </a:endParaRPr>
          </a:p>
        </p:txBody>
      </p:sp>
      <p:graphicFrame>
        <p:nvGraphicFramePr>
          <p:cNvPr id="22538" name="Object 9"/>
          <p:cNvGraphicFramePr>
            <a:graphicFrameLocks noChangeAspect="1"/>
          </p:cNvGraphicFramePr>
          <p:nvPr/>
        </p:nvGraphicFramePr>
        <p:xfrm>
          <a:off x="141288" y="3481388"/>
          <a:ext cx="3132137" cy="836612"/>
        </p:xfrm>
        <a:graphic>
          <a:graphicData uri="http://schemas.openxmlformats.org/presentationml/2006/ole">
            <mc:AlternateContent xmlns:mc="http://schemas.openxmlformats.org/markup-compatibility/2006">
              <mc:Choice xmlns:v="urn:schemas-microsoft-com:vml" Requires="v">
                <p:oleObj spid="_x0000_s22854" name="Equation" r:id="rId7" imgW="1714500" imgH="457200" progId="Equation.3">
                  <p:embed/>
                </p:oleObj>
              </mc:Choice>
              <mc:Fallback>
                <p:oleObj name="Equation" r:id="rId7" imgW="1714500" imgH="4572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1288" y="3481388"/>
                        <a:ext cx="3132137"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7690" name="Text Box 10"/>
          <p:cNvSpPr txBox="1">
            <a:spLocks noChangeArrowheads="1"/>
          </p:cNvSpPr>
          <p:nvPr/>
        </p:nvSpPr>
        <p:spPr bwMode="auto">
          <a:xfrm>
            <a:off x="3924300" y="4868863"/>
            <a:ext cx="5018088" cy="1604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a:solidFill>
                  <a:schemeClr val="accent2"/>
                </a:solidFill>
                <a:latin typeface="Times" pitchFamily="18" charset="0"/>
              </a:rPr>
              <a:t>Shoe-box BPM:</a:t>
            </a:r>
          </a:p>
          <a:p>
            <a:pPr algn="l" eaLnBrk="1" hangingPunct="1">
              <a:lnSpc>
                <a:spcPct val="70000"/>
              </a:lnSpc>
            </a:pPr>
            <a:r>
              <a:rPr lang="en-US" altLang="de-DE" b="1">
                <a:solidFill>
                  <a:srgbClr val="008000"/>
                </a:solidFill>
                <a:latin typeface="Times" pitchFamily="18" charset="0"/>
              </a:rPr>
              <a:t>Advantage:</a:t>
            </a:r>
            <a:r>
              <a:rPr lang="en-US" altLang="de-DE">
                <a:solidFill>
                  <a:srgbClr val="008000"/>
                </a:solidFill>
                <a:latin typeface="Times" pitchFamily="18" charset="0"/>
              </a:rPr>
              <a:t> </a:t>
            </a:r>
            <a:r>
              <a:rPr lang="en-US" altLang="de-DE">
                <a:latin typeface="Times" pitchFamily="18" charset="0"/>
              </a:rPr>
              <a:t>Very linear, low frequency dependence</a:t>
            </a:r>
          </a:p>
          <a:p>
            <a:pPr algn="l" eaLnBrk="1" hangingPunct="1">
              <a:lnSpc>
                <a:spcPct val="70000"/>
              </a:lnSpc>
            </a:pPr>
            <a:r>
              <a:rPr lang="en-US" altLang="de-DE">
                <a:latin typeface="Times" pitchFamily="18" charset="0"/>
              </a:rPr>
              <a:t>	       i.e. position sensitivity </a:t>
            </a:r>
            <a:r>
              <a:rPr lang="en-US" altLang="de-DE" b="1" i="1">
                <a:latin typeface="Times" pitchFamily="18" charset="0"/>
              </a:rPr>
              <a:t>S </a:t>
            </a:r>
            <a:r>
              <a:rPr lang="en-US" altLang="de-DE">
                <a:latin typeface="Times" pitchFamily="18" charset="0"/>
              </a:rPr>
              <a:t>is constant</a:t>
            </a:r>
          </a:p>
          <a:p>
            <a:pPr algn="l" eaLnBrk="1" hangingPunct="1">
              <a:lnSpc>
                <a:spcPct val="70000"/>
              </a:lnSpc>
            </a:pPr>
            <a:r>
              <a:rPr lang="en-US" altLang="de-DE" b="1">
                <a:solidFill>
                  <a:srgbClr val="FF0000"/>
                </a:solidFill>
                <a:latin typeface="Times" pitchFamily="18" charset="0"/>
              </a:rPr>
              <a:t>Disadvantage:</a:t>
            </a:r>
            <a:r>
              <a:rPr lang="en-US" altLang="de-DE">
                <a:solidFill>
                  <a:srgbClr val="FF0000"/>
                </a:solidFill>
                <a:latin typeface="Times" pitchFamily="18" charset="0"/>
              </a:rPr>
              <a:t> </a:t>
            </a:r>
            <a:r>
              <a:rPr lang="en-US" altLang="de-DE">
                <a:latin typeface="Times" pitchFamily="18" charset="0"/>
              </a:rPr>
              <a:t>Large size, complex mechanics</a:t>
            </a:r>
          </a:p>
          <a:p>
            <a:pPr algn="l" eaLnBrk="1" hangingPunct="1">
              <a:lnSpc>
                <a:spcPct val="70000"/>
              </a:lnSpc>
            </a:pPr>
            <a:r>
              <a:rPr lang="en-US" altLang="de-DE">
                <a:latin typeface="Times" pitchFamily="18" charset="0"/>
              </a:rPr>
              <a:t>                         high capacitance</a:t>
            </a:r>
          </a:p>
        </p:txBody>
      </p:sp>
      <p:sp>
        <p:nvSpPr>
          <p:cNvPr id="22540" name="Text Box 11"/>
          <p:cNvSpPr txBox="1">
            <a:spLocks noChangeArrowheads="1"/>
          </p:cNvSpPr>
          <p:nvPr/>
        </p:nvSpPr>
        <p:spPr bwMode="auto">
          <a:xfrm>
            <a:off x="5230813" y="1565275"/>
            <a:ext cx="1830387"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a:solidFill>
                  <a:schemeClr val="tx2"/>
                </a:solidFill>
                <a:latin typeface="Times" pitchFamily="18" charset="0"/>
              </a:rPr>
              <a:t>Size:</a:t>
            </a:r>
            <a:r>
              <a:rPr lang="en-US" altLang="de-DE" sz="2000">
                <a:solidFill>
                  <a:schemeClr val="tx2"/>
                </a:solidFill>
                <a:latin typeface="Comic Sans MS" pitchFamily="66" charset="0"/>
              </a:rPr>
              <a:t> </a:t>
            </a:r>
            <a:r>
              <a:rPr lang="en-US" altLang="de-DE" sz="1600">
                <a:solidFill>
                  <a:schemeClr val="tx2"/>
                </a:solidFill>
                <a:latin typeface="Times" pitchFamily="18" charset="0"/>
              </a:rPr>
              <a:t>200x70 mm</a:t>
            </a:r>
            <a:r>
              <a:rPr lang="en-US" altLang="de-DE" baseline="30000">
                <a:solidFill>
                  <a:schemeClr val="tx2"/>
                </a:solidFill>
                <a:latin typeface="Times" pitchFamily="18" charset="0"/>
              </a:rPr>
              <a:t>2</a:t>
            </a:r>
          </a:p>
        </p:txBody>
      </p:sp>
      <p:graphicFrame>
        <p:nvGraphicFramePr>
          <p:cNvPr id="22541" name="Object 12"/>
          <p:cNvGraphicFramePr>
            <a:graphicFrameLocks noChangeAspect="1"/>
          </p:cNvGraphicFramePr>
          <p:nvPr/>
        </p:nvGraphicFramePr>
        <p:xfrm>
          <a:off x="179388" y="1928813"/>
          <a:ext cx="3814762" cy="1082675"/>
        </p:xfrm>
        <a:graphic>
          <a:graphicData uri="http://schemas.openxmlformats.org/presentationml/2006/ole">
            <mc:AlternateContent xmlns:mc="http://schemas.openxmlformats.org/markup-compatibility/2006">
              <mc:Choice xmlns:v="urn:schemas-microsoft-com:vml" Requires="v">
                <p:oleObj spid="_x0000_s22855" name="Equation" r:id="rId9" imgW="2501900" imgH="711200" progId="Equation.3">
                  <p:embed/>
                </p:oleObj>
              </mc:Choice>
              <mc:Fallback>
                <p:oleObj name="Equation" r:id="rId9" imgW="2501900" imgH="711200" progId="Equation.3">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9388" y="1928813"/>
                        <a:ext cx="3814762" cy="1082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6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6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oliennummernplatzhalter 1"/>
          <p:cNvSpPr>
            <a:spLocks noGrp="1"/>
          </p:cNvSpPr>
          <p:nvPr>
            <p:ph type="sldNum" sz="quarter" idx="10"/>
          </p:nvPr>
        </p:nvSpPr>
        <p:spPr/>
        <p:txBody>
          <a:bodyPr/>
          <a:lstStyle/>
          <a:p>
            <a:pPr>
              <a:defRPr/>
            </a:pPr>
            <a:fld id="{91CA0291-43F8-40C8-A3DB-A5E9E0EF02AF}" type="slidenum">
              <a:rPr lang="en-US"/>
              <a:pPr>
                <a:defRPr/>
              </a:pPr>
              <a:t>21</a:t>
            </a:fld>
            <a:endParaRPr lang="en-US"/>
          </a:p>
        </p:txBody>
      </p:sp>
      <p:sp>
        <p:nvSpPr>
          <p:cNvPr id="23555"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Technical Realization of a Shoe-Box BPM</a:t>
            </a:r>
          </a:p>
        </p:txBody>
      </p:sp>
      <p:sp>
        <p:nvSpPr>
          <p:cNvPr id="2355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pic>
        <p:nvPicPr>
          <p:cNvPr id="23557" name="Picture 4" descr="IMG_5606"/>
          <p:cNvPicPr>
            <a:picLocks noChangeAspect="1" noChangeArrowheads="1"/>
          </p:cNvPicPr>
          <p:nvPr/>
        </p:nvPicPr>
        <p:blipFill>
          <a:blip r:embed="rId3">
            <a:lum bright="-24000" contrast="18000"/>
            <a:extLst>
              <a:ext uri="{28A0092B-C50C-407E-A947-70E740481C1C}">
                <a14:useLocalDpi xmlns:a14="http://schemas.microsoft.com/office/drawing/2010/main" val="0"/>
              </a:ext>
            </a:extLst>
          </a:blip>
          <a:srcRect/>
          <a:stretch>
            <a:fillRect/>
          </a:stretch>
        </p:blipFill>
        <p:spPr bwMode="auto">
          <a:xfrm>
            <a:off x="684213" y="1773238"/>
            <a:ext cx="3462337"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Text Box 5"/>
          <p:cNvSpPr txBox="1">
            <a:spLocks noChangeArrowheads="1"/>
          </p:cNvSpPr>
          <p:nvPr/>
        </p:nvSpPr>
        <p:spPr bwMode="auto">
          <a:xfrm>
            <a:off x="1547813" y="1773238"/>
            <a:ext cx="1441450" cy="376237"/>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Times" pitchFamily="18" charset="0"/>
              </a:rPr>
              <a:t>Quadrupole</a:t>
            </a:r>
          </a:p>
        </p:txBody>
      </p:sp>
      <p:sp>
        <p:nvSpPr>
          <p:cNvPr id="23559" name="Text Box 6"/>
          <p:cNvSpPr txBox="1">
            <a:spLocks noChangeArrowheads="1"/>
          </p:cNvSpPr>
          <p:nvPr/>
        </p:nvSpPr>
        <p:spPr bwMode="auto">
          <a:xfrm>
            <a:off x="1547813" y="2276475"/>
            <a:ext cx="1441450" cy="376238"/>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Times" pitchFamily="18" charset="0"/>
              </a:rPr>
              <a:t>Linear Ampl. </a:t>
            </a:r>
          </a:p>
        </p:txBody>
      </p:sp>
      <p:sp>
        <p:nvSpPr>
          <p:cNvPr id="23560" name="Line 7"/>
          <p:cNvSpPr>
            <a:spLocks noChangeShapeType="1"/>
          </p:cNvSpPr>
          <p:nvPr/>
        </p:nvSpPr>
        <p:spPr bwMode="auto">
          <a:xfrm>
            <a:off x="2987675" y="2133600"/>
            <a:ext cx="288925" cy="287338"/>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61" name="Line 8"/>
          <p:cNvSpPr>
            <a:spLocks noChangeShapeType="1"/>
          </p:cNvSpPr>
          <p:nvPr/>
        </p:nvSpPr>
        <p:spPr bwMode="auto">
          <a:xfrm>
            <a:off x="2627313" y="2636838"/>
            <a:ext cx="144462" cy="936625"/>
          </a:xfrm>
          <a:prstGeom prst="line">
            <a:avLst/>
          </a:prstGeom>
          <a:noFill/>
          <a:ln w="31750">
            <a:solidFill>
              <a:srgbClr val="99CCFF"/>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62" name="Line 9"/>
          <p:cNvSpPr>
            <a:spLocks noChangeShapeType="1"/>
          </p:cNvSpPr>
          <p:nvPr/>
        </p:nvSpPr>
        <p:spPr bwMode="auto">
          <a:xfrm flipV="1">
            <a:off x="827088" y="4797425"/>
            <a:ext cx="1008062" cy="71438"/>
          </a:xfrm>
          <a:prstGeom prst="line">
            <a:avLst/>
          </a:prstGeom>
          <a:noFill/>
          <a:ln w="476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63" name="Text Box 10"/>
          <p:cNvSpPr txBox="1">
            <a:spLocks noChangeArrowheads="1"/>
          </p:cNvSpPr>
          <p:nvPr/>
        </p:nvSpPr>
        <p:spPr bwMode="auto">
          <a:xfrm>
            <a:off x="1114425" y="4365625"/>
            <a:ext cx="93662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b="1">
                <a:solidFill>
                  <a:srgbClr val="FF0000"/>
                </a:solidFill>
                <a:latin typeface="Times" pitchFamily="18" charset="0"/>
              </a:rPr>
              <a:t>Beam</a:t>
            </a:r>
          </a:p>
        </p:txBody>
      </p:sp>
      <p:grpSp>
        <p:nvGrpSpPr>
          <p:cNvPr id="23564" name="Group 11"/>
          <p:cNvGrpSpPr>
            <a:grpSpLocks/>
          </p:cNvGrpSpPr>
          <p:nvPr/>
        </p:nvGrpSpPr>
        <p:grpSpPr bwMode="auto">
          <a:xfrm>
            <a:off x="3492500" y="1628775"/>
            <a:ext cx="5651500" cy="4811713"/>
            <a:chOff x="2381" y="991"/>
            <a:chExt cx="3583" cy="2989"/>
          </a:xfrm>
        </p:grpSpPr>
        <p:sp>
          <p:nvSpPr>
            <p:cNvPr id="23566" name="Rectangle 12"/>
            <p:cNvSpPr>
              <a:spLocks noChangeArrowheads="1"/>
            </p:cNvSpPr>
            <p:nvPr/>
          </p:nvSpPr>
          <p:spPr bwMode="auto">
            <a:xfrm>
              <a:off x="2918" y="1066"/>
              <a:ext cx="2631" cy="2862"/>
            </a:xfrm>
            <a:prstGeom prst="rect">
              <a:avLst/>
            </a:prstGeom>
            <a:solidFill>
              <a:srgbClr val="99CC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pic>
          <p:nvPicPr>
            <p:cNvPr id="23567" name="Picture 13" descr="bpm"/>
            <p:cNvPicPr>
              <a:picLocks noChangeAspect="1" noChangeArrowheads="1"/>
            </p:cNvPicPr>
            <p:nvPr/>
          </p:nvPicPr>
          <p:blipFill>
            <a:blip r:embed="rId4">
              <a:clrChange>
                <a:clrFrom>
                  <a:srgbClr val="383838"/>
                </a:clrFrom>
                <a:clrTo>
                  <a:srgbClr val="383838">
                    <a:alpha val="0"/>
                  </a:srgbClr>
                </a:clrTo>
              </a:clrChange>
              <a:extLst>
                <a:ext uri="{28A0092B-C50C-407E-A947-70E740481C1C}">
                  <a14:useLocalDpi xmlns:a14="http://schemas.microsoft.com/office/drawing/2010/main" val="0"/>
                </a:ext>
              </a:extLst>
            </a:blip>
            <a:srcRect/>
            <a:stretch>
              <a:fillRect/>
            </a:stretch>
          </p:blipFill>
          <p:spPr bwMode="auto">
            <a:xfrm>
              <a:off x="2381" y="991"/>
              <a:ext cx="3583"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8" name="Line 14"/>
            <p:cNvSpPr>
              <a:spLocks noChangeShapeType="1"/>
            </p:cNvSpPr>
            <p:nvPr/>
          </p:nvSpPr>
          <p:spPr bwMode="auto">
            <a:xfrm>
              <a:off x="4401" y="2427"/>
              <a:ext cx="1043"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69" name="Line 15"/>
            <p:cNvSpPr>
              <a:spLocks noChangeShapeType="1"/>
            </p:cNvSpPr>
            <p:nvPr/>
          </p:nvSpPr>
          <p:spPr bwMode="auto">
            <a:xfrm>
              <a:off x="4390" y="2782"/>
              <a:ext cx="964" cy="1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70" name="Text Box 16"/>
            <p:cNvSpPr txBox="1">
              <a:spLocks noChangeArrowheads="1"/>
            </p:cNvSpPr>
            <p:nvPr/>
          </p:nvSpPr>
          <p:spPr bwMode="auto">
            <a:xfrm>
              <a:off x="5198" y="2464"/>
              <a:ext cx="466" cy="2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a:solidFill>
                    <a:schemeClr val="tx2"/>
                  </a:solidFill>
                  <a:latin typeface="Times" pitchFamily="18" charset="0"/>
                </a:rPr>
                <a:t>70</a:t>
              </a:r>
            </a:p>
          </p:txBody>
        </p:sp>
        <p:sp>
          <p:nvSpPr>
            <p:cNvPr id="23571" name="Line 17"/>
            <p:cNvSpPr>
              <a:spLocks noChangeShapeType="1"/>
            </p:cNvSpPr>
            <p:nvPr/>
          </p:nvSpPr>
          <p:spPr bwMode="auto">
            <a:xfrm>
              <a:off x="3623" y="2736"/>
              <a:ext cx="1" cy="115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72" name="Line 18"/>
            <p:cNvSpPr>
              <a:spLocks noChangeShapeType="1"/>
            </p:cNvSpPr>
            <p:nvPr/>
          </p:nvSpPr>
          <p:spPr bwMode="auto">
            <a:xfrm>
              <a:off x="4394" y="2781"/>
              <a:ext cx="0" cy="1089"/>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573" name="Text Box 19"/>
            <p:cNvSpPr txBox="1">
              <a:spLocks noChangeArrowheads="1"/>
            </p:cNvSpPr>
            <p:nvPr/>
          </p:nvSpPr>
          <p:spPr bwMode="auto">
            <a:xfrm>
              <a:off x="3850" y="3734"/>
              <a:ext cx="465" cy="2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a:solidFill>
                    <a:schemeClr val="tx2"/>
                  </a:solidFill>
                  <a:latin typeface="Times" pitchFamily="18" charset="0"/>
                </a:rPr>
                <a:t>180</a:t>
              </a:r>
            </a:p>
          </p:txBody>
        </p:sp>
        <p:sp>
          <p:nvSpPr>
            <p:cNvPr id="23574" name="Text Box 20"/>
            <p:cNvSpPr txBox="1">
              <a:spLocks noChangeArrowheads="1"/>
            </p:cNvSpPr>
            <p:nvPr/>
          </p:nvSpPr>
          <p:spPr bwMode="auto">
            <a:xfrm rot="-5400000">
              <a:off x="4657" y="1718"/>
              <a:ext cx="976"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Times" pitchFamily="18" charset="0"/>
                </a:rPr>
                <a:t>Linear Ampl.</a:t>
              </a:r>
            </a:p>
          </p:txBody>
        </p:sp>
        <p:sp>
          <p:nvSpPr>
            <p:cNvPr id="23575" name="Text Box 21"/>
            <p:cNvSpPr txBox="1">
              <a:spLocks noChangeArrowheads="1"/>
            </p:cNvSpPr>
            <p:nvPr/>
          </p:nvSpPr>
          <p:spPr bwMode="auto">
            <a:xfrm>
              <a:off x="4802" y="2872"/>
              <a:ext cx="681" cy="3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a:latin typeface="Times" pitchFamily="18" charset="0"/>
                </a:rPr>
                <a:t>Right</a:t>
              </a:r>
            </a:p>
            <a:p>
              <a:pPr algn="l" eaLnBrk="1" hangingPunct="1">
                <a:lnSpc>
                  <a:spcPct val="30000"/>
                </a:lnSpc>
                <a:buFont typeface="Wingdings" pitchFamily="2" charset="2"/>
                <a:buNone/>
              </a:pPr>
              <a:r>
                <a:rPr lang="en-US" altLang="de-DE" sz="2000">
                  <a:latin typeface="Times" pitchFamily="18" charset="0"/>
                </a:rPr>
                <a:t>channel</a:t>
              </a:r>
            </a:p>
          </p:txBody>
        </p:sp>
      </p:grpSp>
      <p:sp>
        <p:nvSpPr>
          <p:cNvPr id="23565" name="Text Box 22"/>
          <p:cNvSpPr txBox="1">
            <a:spLocks noChangeArrowheads="1"/>
          </p:cNvSpPr>
          <p:nvPr/>
        </p:nvSpPr>
        <p:spPr bwMode="auto">
          <a:xfrm>
            <a:off x="279400" y="981075"/>
            <a:ext cx="88646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ym typeface="Symbol" pitchFamily="18" charset="2"/>
              </a:rPr>
              <a:t>Technical realization at HIT synchrotron of 46 m length for 7 MeV/u 440 MeV/u</a:t>
            </a:r>
          </a:p>
          <a:p>
            <a:pPr algn="l">
              <a:lnSpc>
                <a:spcPct val="70000"/>
              </a:lnSpc>
              <a:buFont typeface="Wingdings" pitchFamily="2" charset="2"/>
              <a:buNone/>
            </a:pPr>
            <a:r>
              <a:rPr lang="en-US" altLang="de-DE" sz="2000">
                <a:sym typeface="Symbol" pitchFamily="18" charset="2"/>
              </a:rPr>
              <a:t>BPM clearance: 180x70 mm</a:t>
            </a:r>
            <a:r>
              <a:rPr lang="en-US" altLang="de-DE" sz="2400" baseline="30000">
                <a:sym typeface="Symbol" pitchFamily="18" charset="2"/>
              </a:rPr>
              <a:t>2</a:t>
            </a:r>
            <a:r>
              <a:rPr lang="en-US" altLang="de-DE" sz="2000">
                <a:sym typeface="Symbol" pitchFamily="18" charset="2"/>
              </a:rPr>
              <a:t>, standard beam pipe diameter: 200 mm.</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oliennummernplatzhalter 1"/>
          <p:cNvSpPr>
            <a:spLocks noGrp="1"/>
          </p:cNvSpPr>
          <p:nvPr>
            <p:ph type="sldNum" sz="quarter" idx="10"/>
          </p:nvPr>
        </p:nvSpPr>
        <p:spPr/>
        <p:txBody>
          <a:bodyPr/>
          <a:lstStyle/>
          <a:p>
            <a:pPr>
              <a:defRPr/>
            </a:pPr>
            <a:fld id="{C1F78CC8-254A-4BE8-B3AA-49C0C29B9B1F}" type="slidenum">
              <a:rPr lang="en-US"/>
              <a:pPr>
                <a:defRPr/>
              </a:pPr>
              <a:t>22</a:t>
            </a:fld>
            <a:endParaRPr lang="en-US"/>
          </a:p>
        </p:txBody>
      </p:sp>
      <p:grpSp>
        <p:nvGrpSpPr>
          <p:cNvPr id="24579" name="Group 2"/>
          <p:cNvGrpSpPr>
            <a:grpSpLocks/>
          </p:cNvGrpSpPr>
          <p:nvPr/>
        </p:nvGrpSpPr>
        <p:grpSpPr bwMode="auto">
          <a:xfrm>
            <a:off x="3492500" y="1628775"/>
            <a:ext cx="5651500" cy="4818063"/>
            <a:chOff x="2381" y="991"/>
            <a:chExt cx="3583" cy="2989"/>
          </a:xfrm>
        </p:grpSpPr>
        <p:sp>
          <p:nvSpPr>
            <p:cNvPr id="24585" name="Rectangle 3"/>
            <p:cNvSpPr>
              <a:spLocks noChangeArrowheads="1"/>
            </p:cNvSpPr>
            <p:nvPr/>
          </p:nvSpPr>
          <p:spPr bwMode="auto">
            <a:xfrm>
              <a:off x="2918" y="1066"/>
              <a:ext cx="2631" cy="2862"/>
            </a:xfrm>
            <a:prstGeom prst="rect">
              <a:avLst/>
            </a:prstGeom>
            <a:solidFill>
              <a:srgbClr val="99CCFF"/>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pic>
          <p:nvPicPr>
            <p:cNvPr id="24586" name="Picture 4" descr="bpm"/>
            <p:cNvPicPr>
              <a:picLocks noChangeAspect="1" noChangeArrowheads="1"/>
            </p:cNvPicPr>
            <p:nvPr/>
          </p:nvPicPr>
          <p:blipFill>
            <a:blip r:embed="rId3">
              <a:clrChange>
                <a:clrFrom>
                  <a:srgbClr val="383838"/>
                </a:clrFrom>
                <a:clrTo>
                  <a:srgbClr val="383838">
                    <a:alpha val="0"/>
                  </a:srgbClr>
                </a:clrTo>
              </a:clrChange>
              <a:extLst>
                <a:ext uri="{28A0092B-C50C-407E-A947-70E740481C1C}">
                  <a14:useLocalDpi xmlns:a14="http://schemas.microsoft.com/office/drawing/2010/main" val="0"/>
                </a:ext>
              </a:extLst>
            </a:blip>
            <a:srcRect/>
            <a:stretch>
              <a:fillRect/>
            </a:stretch>
          </p:blipFill>
          <p:spPr bwMode="auto">
            <a:xfrm>
              <a:off x="2381" y="991"/>
              <a:ext cx="3583" cy="2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7" name="Line 5"/>
            <p:cNvSpPr>
              <a:spLocks noChangeShapeType="1"/>
            </p:cNvSpPr>
            <p:nvPr/>
          </p:nvSpPr>
          <p:spPr bwMode="auto">
            <a:xfrm>
              <a:off x="4401" y="2427"/>
              <a:ext cx="1043"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4588" name="Line 6"/>
            <p:cNvSpPr>
              <a:spLocks noChangeShapeType="1"/>
            </p:cNvSpPr>
            <p:nvPr/>
          </p:nvSpPr>
          <p:spPr bwMode="auto">
            <a:xfrm>
              <a:off x="4390" y="2782"/>
              <a:ext cx="964" cy="1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4589" name="Text Box 7"/>
            <p:cNvSpPr txBox="1">
              <a:spLocks noChangeArrowheads="1"/>
            </p:cNvSpPr>
            <p:nvPr/>
          </p:nvSpPr>
          <p:spPr bwMode="auto">
            <a:xfrm>
              <a:off x="5198" y="2464"/>
              <a:ext cx="466" cy="2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a:solidFill>
                    <a:schemeClr val="tx2"/>
                  </a:solidFill>
                  <a:latin typeface="Times" pitchFamily="18" charset="0"/>
                </a:rPr>
                <a:t>70</a:t>
              </a:r>
            </a:p>
          </p:txBody>
        </p:sp>
        <p:sp>
          <p:nvSpPr>
            <p:cNvPr id="24590" name="Line 8"/>
            <p:cNvSpPr>
              <a:spLocks noChangeShapeType="1"/>
            </p:cNvSpPr>
            <p:nvPr/>
          </p:nvSpPr>
          <p:spPr bwMode="auto">
            <a:xfrm>
              <a:off x="3623" y="2736"/>
              <a:ext cx="1" cy="1156"/>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4591" name="Line 9"/>
            <p:cNvSpPr>
              <a:spLocks noChangeShapeType="1"/>
            </p:cNvSpPr>
            <p:nvPr/>
          </p:nvSpPr>
          <p:spPr bwMode="auto">
            <a:xfrm>
              <a:off x="4394" y="2781"/>
              <a:ext cx="0" cy="1089"/>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4592" name="Text Box 10"/>
            <p:cNvSpPr txBox="1">
              <a:spLocks noChangeArrowheads="1"/>
            </p:cNvSpPr>
            <p:nvPr/>
          </p:nvSpPr>
          <p:spPr bwMode="auto">
            <a:xfrm>
              <a:off x="3850" y="3734"/>
              <a:ext cx="465" cy="2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2000">
                  <a:solidFill>
                    <a:schemeClr val="tx2"/>
                  </a:solidFill>
                  <a:latin typeface="Times" pitchFamily="18" charset="0"/>
                </a:rPr>
                <a:t>180</a:t>
              </a:r>
            </a:p>
          </p:txBody>
        </p:sp>
        <p:sp>
          <p:nvSpPr>
            <p:cNvPr id="24593" name="Text Box 11"/>
            <p:cNvSpPr txBox="1">
              <a:spLocks noChangeArrowheads="1"/>
            </p:cNvSpPr>
            <p:nvPr/>
          </p:nvSpPr>
          <p:spPr bwMode="auto">
            <a:xfrm rot="-5400000">
              <a:off x="4657" y="1718"/>
              <a:ext cx="976"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a:latin typeface="Times" pitchFamily="18" charset="0"/>
                </a:rPr>
                <a:t>Linear Ampl.</a:t>
              </a:r>
            </a:p>
          </p:txBody>
        </p:sp>
        <p:sp>
          <p:nvSpPr>
            <p:cNvPr id="24594" name="Text Box 12"/>
            <p:cNvSpPr txBox="1">
              <a:spLocks noChangeArrowheads="1"/>
            </p:cNvSpPr>
            <p:nvPr/>
          </p:nvSpPr>
          <p:spPr bwMode="auto">
            <a:xfrm>
              <a:off x="4802" y="2872"/>
              <a:ext cx="681" cy="3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000">
                  <a:latin typeface="Times" pitchFamily="18" charset="0"/>
                </a:rPr>
                <a:t>Right</a:t>
              </a:r>
            </a:p>
            <a:p>
              <a:pPr algn="l" eaLnBrk="1" hangingPunct="1">
                <a:lnSpc>
                  <a:spcPct val="30000"/>
                </a:lnSpc>
                <a:buFont typeface="Wingdings" pitchFamily="2" charset="2"/>
                <a:buNone/>
              </a:pPr>
              <a:r>
                <a:rPr lang="en-US" altLang="de-DE" sz="2000">
                  <a:latin typeface="Times" pitchFamily="18" charset="0"/>
                </a:rPr>
                <a:t>channel</a:t>
              </a:r>
            </a:p>
          </p:txBody>
        </p:sp>
      </p:grpSp>
      <p:sp>
        <p:nvSpPr>
          <p:cNvPr id="24580" name="Text Box 13"/>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Technical Realization of a Shoe-Box BPM</a:t>
            </a:r>
          </a:p>
        </p:txBody>
      </p:sp>
      <p:sp>
        <p:nvSpPr>
          <p:cNvPr id="24581" name="Text Box 14"/>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4582" name="Text Box 15"/>
          <p:cNvSpPr txBox="1">
            <a:spLocks noChangeArrowheads="1"/>
          </p:cNvSpPr>
          <p:nvPr/>
        </p:nvSpPr>
        <p:spPr bwMode="auto">
          <a:xfrm>
            <a:off x="279400" y="981075"/>
            <a:ext cx="88646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ym typeface="Symbol" pitchFamily="18" charset="2"/>
              </a:rPr>
              <a:t>Technical realization at HIT synchrotron of 46 m length for 7 MeV/u 440 MeV/u</a:t>
            </a:r>
          </a:p>
          <a:p>
            <a:pPr algn="l">
              <a:lnSpc>
                <a:spcPct val="70000"/>
              </a:lnSpc>
              <a:buFont typeface="Wingdings" pitchFamily="2" charset="2"/>
              <a:buNone/>
            </a:pPr>
            <a:r>
              <a:rPr lang="en-US" altLang="de-DE" sz="2000">
                <a:sym typeface="Symbol" pitchFamily="18" charset="2"/>
              </a:rPr>
              <a:t>BPM clearance: 180x70 mm</a:t>
            </a:r>
            <a:r>
              <a:rPr lang="en-US" altLang="de-DE" sz="2400" baseline="30000">
                <a:sym typeface="Symbol" pitchFamily="18" charset="2"/>
              </a:rPr>
              <a:t>2</a:t>
            </a:r>
            <a:r>
              <a:rPr lang="en-US" altLang="de-DE" sz="2000">
                <a:sym typeface="Symbol" pitchFamily="18" charset="2"/>
              </a:rPr>
              <a:t>, standard beam pipe diameter: 200 mm.</a:t>
            </a:r>
          </a:p>
        </p:txBody>
      </p:sp>
      <p:pic>
        <p:nvPicPr>
          <p:cNvPr id="24583" name="Picture 16" descr="RC2876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363" y="1739900"/>
            <a:ext cx="3800475" cy="422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17" descr="RC287617"/>
          <p:cNvPicPr>
            <a:picLocks noChangeAspect="1" noChangeArrowheads="1"/>
          </p:cNvPicPr>
          <p:nvPr/>
        </p:nvPicPr>
        <p:blipFill>
          <a:blip r:embed="rId5">
            <a:lum contrast="42000"/>
            <a:extLst>
              <a:ext uri="{28A0092B-C50C-407E-A947-70E740481C1C}">
                <a14:useLocalDpi xmlns:a14="http://schemas.microsoft.com/office/drawing/2010/main" val="0"/>
              </a:ext>
            </a:extLst>
          </a:blip>
          <a:srcRect/>
          <a:stretch>
            <a:fillRect/>
          </a:stretch>
        </p:blipFill>
        <p:spPr bwMode="auto">
          <a:xfrm>
            <a:off x="2627313" y="4005263"/>
            <a:ext cx="3216275" cy="247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Foliennummernplatzhalter 1"/>
          <p:cNvSpPr>
            <a:spLocks noGrp="1"/>
          </p:cNvSpPr>
          <p:nvPr>
            <p:ph type="sldNum" sz="quarter" idx="10"/>
          </p:nvPr>
        </p:nvSpPr>
        <p:spPr/>
        <p:txBody>
          <a:bodyPr/>
          <a:lstStyle/>
          <a:p>
            <a:pPr>
              <a:defRPr/>
            </a:pPr>
            <a:fld id="{CE2970F2-1CFD-496C-955F-6F1379A06924}" type="slidenum">
              <a:rPr lang="en-US"/>
              <a:pPr>
                <a:defRPr/>
              </a:pPr>
              <a:t>23</a:t>
            </a:fld>
            <a:endParaRPr lang="en-US"/>
          </a:p>
        </p:txBody>
      </p:sp>
      <p:sp>
        <p:nvSpPr>
          <p:cNvPr id="25603"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Comparison Shoe-Box and Button BPM</a:t>
            </a:r>
          </a:p>
        </p:txBody>
      </p:sp>
      <p:sp>
        <p:nvSpPr>
          <p:cNvPr id="2560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5605" name="Text Box 4"/>
          <p:cNvSpPr txBox="1">
            <a:spLocks noChangeArrowheads="1"/>
          </p:cNvSpPr>
          <p:nvPr/>
        </p:nvSpPr>
        <p:spPr bwMode="auto">
          <a:xfrm>
            <a:off x="279400" y="1082675"/>
            <a:ext cx="850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olidFill>
                  <a:schemeClr val="accent2"/>
                </a:solidFill>
                <a:sym typeface="Symbol" pitchFamily="18" charset="2"/>
              </a:rPr>
              <a:t>  </a:t>
            </a:r>
          </a:p>
        </p:txBody>
      </p:sp>
      <p:graphicFrame>
        <p:nvGraphicFramePr>
          <p:cNvPr id="355333" name="Group 5"/>
          <p:cNvGraphicFramePr>
            <a:graphicFrameLocks noGrp="1"/>
          </p:cNvGraphicFramePr>
          <p:nvPr/>
        </p:nvGraphicFramePr>
        <p:xfrm>
          <a:off x="465138" y="1016000"/>
          <a:ext cx="8369300" cy="3876677"/>
        </p:xfrm>
        <a:graphic>
          <a:graphicData uri="http://schemas.openxmlformats.org/drawingml/2006/table">
            <a:tbl>
              <a:tblPr/>
              <a:tblGrid>
                <a:gridCol w="2498725"/>
                <a:gridCol w="2832100"/>
                <a:gridCol w="3038475"/>
              </a:tblGrid>
              <a:tr h="3657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600" b="0" i="0" u="none" strike="noStrike" cap="none" normalizeH="0" baseline="0" smtClean="0">
                        <a:ln>
                          <a:noFill/>
                        </a:ln>
                        <a:solidFill>
                          <a:schemeClr val="tx1"/>
                        </a:solidFill>
                        <a:effectLst/>
                        <a:latin typeface="Times" pitchFamily="18" charset="0"/>
                      </a:endParaRP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pitchFamily="18" charset="0"/>
                        </a:rPr>
                        <a:t>Shoe-Box BPM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pitchFamily="18" charset="0"/>
                        </a:rPr>
                        <a:t>Button BPM</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r>
              <a:tr h="3540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rPr>
                        <a:t>Precaution</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Bunches longer than BPM</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Bunch length comparable to BPM</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rPr>
                        <a:t>BPM length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10 to 20 cm length per plane</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sym typeface="Symbol" pitchFamily="18" charset="2"/>
                        </a:rPr>
                        <a:t></a:t>
                      </a:r>
                      <a:r>
                        <a:rPr kumimoji="0" lang="en-US" sz="1600" b="0" i="0" u="none" strike="noStrike" cap="none" normalizeH="0" baseline="0" smtClean="0">
                          <a:ln>
                            <a:noFill/>
                          </a:ln>
                          <a:solidFill>
                            <a:schemeClr val="tx1"/>
                          </a:solidFill>
                          <a:effectLst/>
                          <a:latin typeface="Times" pitchFamily="18" charset="0"/>
                        </a:rPr>
                        <a:t>1 to 5 cm per button</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rPr>
                        <a:t>Shape</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Rectangular or  cut cylinder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Orthogonal or planar orientation</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rPr>
                        <a:t>Bandwidth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0.1 to 100 MHz</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100 MHz to 5 GHz</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3619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rPr>
                        <a:t>Coupling </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sym typeface="Symbol" pitchFamily="18" charset="2"/>
                        </a:rPr>
                        <a:t>1 M  or   1 k (transformer)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50 </a:t>
                      </a:r>
                      <a:r>
                        <a:rPr kumimoji="0" lang="en-US" sz="1600" b="0" i="0" u="none" strike="noStrike" cap="none" normalizeH="0" baseline="0" smtClean="0">
                          <a:ln>
                            <a:noFill/>
                          </a:ln>
                          <a:solidFill>
                            <a:schemeClr val="tx1"/>
                          </a:solidFill>
                          <a:effectLst/>
                          <a:latin typeface="Times" pitchFamily="18" charset="0"/>
                          <a:sym typeface="Symbol" pitchFamily="18" charset="2"/>
                        </a:rPr>
                        <a:t></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rPr>
                        <a:t>Cutoff frequency (typical)</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0.01… 10 MHz (</a:t>
                      </a:r>
                      <a:r>
                        <a:rPr kumimoji="0" lang="en-US" sz="1600" b="0" i="1" u="none" strike="noStrike" cap="none" normalizeH="0" baseline="0" smtClean="0">
                          <a:ln>
                            <a:noFill/>
                          </a:ln>
                          <a:solidFill>
                            <a:schemeClr val="tx1"/>
                          </a:solidFill>
                          <a:effectLst/>
                          <a:latin typeface="Times" pitchFamily="18" charset="0"/>
                        </a:rPr>
                        <a:t>C</a:t>
                      </a:r>
                      <a:r>
                        <a:rPr kumimoji="0" lang="en-US" sz="1600" b="0" i="0" u="none" strike="noStrike" cap="none" normalizeH="0" baseline="0" smtClean="0">
                          <a:ln>
                            <a:noFill/>
                          </a:ln>
                          <a:solidFill>
                            <a:schemeClr val="tx1"/>
                          </a:solidFill>
                          <a:effectLst/>
                          <a:latin typeface="Times" pitchFamily="18" charset="0"/>
                        </a:rPr>
                        <a:t>=30…100pF)</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0.3… 1 GHz (</a:t>
                      </a:r>
                      <a:r>
                        <a:rPr kumimoji="0" lang="en-US" sz="1600" b="0" i="1" u="none" strike="noStrike" cap="none" normalizeH="0" baseline="0" smtClean="0">
                          <a:ln>
                            <a:noFill/>
                          </a:ln>
                          <a:solidFill>
                            <a:schemeClr val="tx1"/>
                          </a:solidFill>
                          <a:effectLst/>
                          <a:latin typeface="Times" pitchFamily="18" charset="0"/>
                        </a:rPr>
                        <a:t>C</a:t>
                      </a:r>
                      <a:r>
                        <a:rPr kumimoji="0" lang="en-US" sz="1600" b="0" i="0" u="none" strike="noStrike" cap="none" normalizeH="0" baseline="0" smtClean="0">
                          <a:ln>
                            <a:noFill/>
                          </a:ln>
                          <a:solidFill>
                            <a:schemeClr val="tx1"/>
                          </a:solidFill>
                          <a:effectLst/>
                          <a:latin typeface="Times" pitchFamily="18" charset="0"/>
                        </a:rPr>
                        <a:t>=2…10pF)</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rPr>
                        <a:t>Linearity</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Very good, no x-y coupling</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Non-linear, x-y coupling</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360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rPr>
                        <a:t>Sensitivity</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Good, care: plate cross talk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Good, care: signal matching</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6279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pitchFamily="18" charset="0"/>
                        </a:rPr>
                        <a:t>Usage</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At proton synchrotrons,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1" u="none" strike="noStrike" cap="none" normalizeH="0" baseline="0" smtClean="0">
                          <a:ln>
                            <a:noFill/>
                          </a:ln>
                          <a:solidFill>
                            <a:schemeClr val="tx1"/>
                          </a:solidFill>
                          <a:effectLst/>
                          <a:latin typeface="Times" pitchFamily="18" charset="0"/>
                        </a:rPr>
                        <a:t>f</a:t>
                      </a:r>
                      <a:r>
                        <a:rPr kumimoji="0" lang="en-US" sz="2000" b="0" i="1" u="none" strike="noStrike" cap="none" normalizeH="0" baseline="-25000" smtClean="0">
                          <a:ln>
                            <a:noFill/>
                          </a:ln>
                          <a:solidFill>
                            <a:schemeClr val="tx1"/>
                          </a:solidFill>
                          <a:effectLst/>
                          <a:latin typeface="Times" pitchFamily="18" charset="0"/>
                        </a:rPr>
                        <a:t>rf </a:t>
                      </a:r>
                      <a:r>
                        <a:rPr kumimoji="0" lang="en-US" sz="1600" b="0" i="0" u="none" strike="noStrike" cap="none" normalizeH="0" baseline="0" smtClean="0">
                          <a:ln>
                            <a:noFill/>
                          </a:ln>
                          <a:solidFill>
                            <a:schemeClr val="tx1"/>
                          </a:solidFill>
                          <a:effectLst/>
                          <a:latin typeface="Times" pitchFamily="18" charset="0"/>
                        </a:rPr>
                        <a:t>&lt; 10 MHz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pitchFamily="18" charset="0"/>
                        </a:rPr>
                        <a:t>All electron acc., proton Linacs,  </a:t>
                      </a:r>
                      <a:r>
                        <a:rPr kumimoji="0" lang="en-US" sz="1600" b="0" i="1" u="none" strike="noStrike" cap="none" normalizeH="0" baseline="0" smtClean="0">
                          <a:ln>
                            <a:noFill/>
                          </a:ln>
                          <a:solidFill>
                            <a:schemeClr val="tx1"/>
                          </a:solidFill>
                          <a:effectLst/>
                          <a:latin typeface="Times" pitchFamily="18" charset="0"/>
                        </a:rPr>
                        <a:t>f</a:t>
                      </a:r>
                      <a:r>
                        <a:rPr kumimoji="0" lang="en-US" sz="2000" b="0" i="1" u="none" strike="noStrike" cap="none" normalizeH="0" baseline="-25000" smtClean="0">
                          <a:ln>
                            <a:noFill/>
                          </a:ln>
                          <a:solidFill>
                            <a:schemeClr val="tx1"/>
                          </a:solidFill>
                          <a:effectLst/>
                          <a:latin typeface="Times" pitchFamily="18" charset="0"/>
                        </a:rPr>
                        <a:t>rf </a:t>
                      </a:r>
                      <a:r>
                        <a:rPr kumimoji="0" lang="en-US" sz="1600" b="0" i="0" u="none" strike="noStrike" cap="none" normalizeH="0" baseline="0" smtClean="0">
                          <a:ln>
                            <a:noFill/>
                          </a:ln>
                          <a:solidFill>
                            <a:schemeClr val="tx1"/>
                          </a:solidFill>
                          <a:effectLst/>
                          <a:latin typeface="Times" pitchFamily="18" charset="0"/>
                        </a:rPr>
                        <a:t>&gt; 100 MHz </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r>
            </a:tbl>
          </a:graphicData>
        </a:graphic>
      </p:graphicFrame>
      <p:pic>
        <p:nvPicPr>
          <p:cNvPr id="25652" name="Picture 51" descr="BPM-ESR-bunt-xfi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0649" y="4571999"/>
            <a:ext cx="1467631" cy="1247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5653" name="Object 52"/>
          <p:cNvGraphicFramePr>
            <a:graphicFrameLocks noChangeAspect="1"/>
          </p:cNvGraphicFramePr>
          <p:nvPr>
            <p:extLst>
              <p:ext uri="{D42A27DB-BD31-4B8C-83A1-F6EECF244321}">
                <p14:modId xmlns:p14="http://schemas.microsoft.com/office/powerpoint/2010/main" val="856211711"/>
              </p:ext>
            </p:extLst>
          </p:nvPr>
        </p:nvGraphicFramePr>
        <p:xfrm>
          <a:off x="7131477" y="4584855"/>
          <a:ext cx="1326723" cy="993620"/>
        </p:xfrm>
        <a:graphic>
          <a:graphicData uri="http://schemas.openxmlformats.org/presentationml/2006/ole">
            <mc:AlternateContent xmlns:mc="http://schemas.openxmlformats.org/markup-compatibility/2006">
              <mc:Choice xmlns:v="urn:schemas-microsoft-com:vml" Requires="v">
                <p:oleObj spid="_x0000_s25811" name="Bitmap Image" r:id="rId5" imgW="9563549" imgH="7182692" progId="Paint.Picture">
                  <p:embed/>
                </p:oleObj>
              </mc:Choice>
              <mc:Fallback>
                <p:oleObj name="Bitmap Image" r:id="rId5" imgW="9563549" imgH="7182692" progId="Paint.Picture">
                  <p:embed/>
                  <p:pic>
                    <p:nvPicPr>
                      <p:cNvPr id="0" name="Object 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31477" y="4584855"/>
                        <a:ext cx="1326723" cy="993620"/>
                      </a:xfrm>
                      <a:prstGeom prst="rect">
                        <a:avLst/>
                      </a:prstGeom>
                      <a:noFill/>
                      <a:ln>
                        <a:noFill/>
                      </a:ln>
                      <a:effectLst/>
                      <a:extLst/>
                    </p:spPr>
                  </p:pic>
                </p:oleObj>
              </mc:Fallback>
            </mc:AlternateContent>
          </a:graphicData>
        </a:graphic>
      </p:graphicFrame>
      <p:sp>
        <p:nvSpPr>
          <p:cNvPr id="25654" name="Rectangle 53"/>
          <p:cNvSpPr>
            <a:spLocks noChangeArrowheads="1"/>
          </p:cNvSpPr>
          <p:nvPr/>
        </p:nvSpPr>
        <p:spPr bwMode="auto">
          <a:xfrm>
            <a:off x="8388350" y="6308725"/>
            <a:ext cx="576263" cy="54927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10" name="Text Box 4"/>
          <p:cNvSpPr txBox="1">
            <a:spLocks noChangeArrowheads="1"/>
          </p:cNvSpPr>
          <p:nvPr/>
        </p:nvSpPr>
        <p:spPr bwMode="auto">
          <a:xfrm>
            <a:off x="179388" y="5811118"/>
            <a:ext cx="8785225"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90000"/>
              </a:lnSpc>
              <a:buFont typeface="Wingdings" pitchFamily="2" charset="2"/>
              <a:buNone/>
            </a:pPr>
            <a:r>
              <a:rPr lang="en-US" b="1" dirty="0">
                <a:solidFill>
                  <a:schemeClr val="accent2"/>
                </a:solidFill>
                <a:sym typeface="Symbol" pitchFamily="18" charset="2"/>
              </a:rPr>
              <a:t>Remark:</a:t>
            </a:r>
            <a:r>
              <a:rPr lang="en-US" dirty="0">
                <a:solidFill>
                  <a:schemeClr val="accent2"/>
                </a:solidFill>
                <a:sym typeface="Symbol" pitchFamily="18" charset="2"/>
              </a:rPr>
              <a:t> </a:t>
            </a:r>
            <a:r>
              <a:rPr lang="en-US" dirty="0">
                <a:solidFill>
                  <a:schemeClr val="tx2"/>
                </a:solidFill>
                <a:sym typeface="Symbol" pitchFamily="18" charset="2"/>
              </a:rPr>
              <a:t>Other types are also some time used: e.g. wall current monitors, inductive antenna, </a:t>
            </a:r>
          </a:p>
          <a:p>
            <a:pPr algn="l">
              <a:lnSpc>
                <a:spcPct val="50000"/>
              </a:lnSpc>
              <a:buFont typeface="Wingdings" pitchFamily="2" charset="2"/>
              <a:buNone/>
            </a:pPr>
            <a:r>
              <a:rPr lang="en-US" dirty="0">
                <a:solidFill>
                  <a:schemeClr val="tx2"/>
                </a:solidFill>
                <a:sym typeface="Symbol" pitchFamily="18" charset="2"/>
              </a:rPr>
              <a:t>BPMs with external resonator, </a:t>
            </a:r>
            <a:r>
              <a:rPr lang="en-US" dirty="0" smtClean="0">
                <a:solidFill>
                  <a:schemeClr val="tx2"/>
                </a:solidFill>
                <a:sym typeface="Symbol" pitchFamily="18" charset="2"/>
              </a:rPr>
              <a:t>cavity BPM, slotted </a:t>
            </a:r>
            <a:r>
              <a:rPr lang="en-US" dirty="0">
                <a:solidFill>
                  <a:schemeClr val="tx2"/>
                </a:solidFill>
                <a:sym typeface="Symbol" pitchFamily="18" charset="2"/>
              </a:rPr>
              <a:t>wave</a:t>
            </a:r>
            <a:r>
              <a:rPr lang="de-DE" dirty="0">
                <a:solidFill>
                  <a:schemeClr val="tx2"/>
                </a:solidFill>
                <a:sym typeface="Symbol" pitchFamily="18" charset="2"/>
              </a:rPr>
              <a:t>-</a:t>
            </a:r>
            <a:r>
              <a:rPr lang="en-US" dirty="0">
                <a:solidFill>
                  <a:schemeClr val="tx2"/>
                </a:solidFill>
                <a:sym typeface="Symbol" pitchFamily="18" charset="2"/>
              </a:rPr>
              <a:t>guides for stochastic cooling etc.  </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10"/>
          </p:nvPr>
        </p:nvSpPr>
        <p:spPr/>
        <p:txBody>
          <a:bodyPr/>
          <a:lstStyle/>
          <a:p>
            <a:pPr>
              <a:defRPr/>
            </a:pPr>
            <a:fld id="{9DE6C22D-4536-40E8-9353-44CF8951A523}" type="slidenum">
              <a:rPr lang="en-US"/>
              <a:pPr>
                <a:defRPr/>
              </a:pPr>
              <a:t>24</a:t>
            </a:fld>
            <a:endParaRPr lang="en-US"/>
          </a:p>
        </p:txBody>
      </p:sp>
      <p:sp>
        <p:nvSpPr>
          <p:cNvPr id="26627"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26628"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omic Sans MS" pitchFamily="66" charset="0"/>
            </a:endParaRPr>
          </a:p>
        </p:txBody>
      </p:sp>
      <p:sp>
        <p:nvSpPr>
          <p:cNvPr id="26629" name="Text Box 4"/>
          <p:cNvSpPr txBox="1">
            <a:spLocks noChangeArrowheads="1"/>
          </p:cNvSpPr>
          <p:nvPr/>
        </p:nvSpPr>
        <p:spPr bwMode="auto">
          <a:xfrm>
            <a:off x="323850" y="1484313"/>
            <a:ext cx="8550275" cy="391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chemeClr val="accent2"/>
                </a:solidFill>
              </a:rPr>
              <a:t>Outline:</a:t>
            </a:r>
            <a:r>
              <a:rPr lang="en-US" altLang="de-DE" sz="2000" b="1" dirty="0">
                <a:solidFill>
                  <a:schemeClr val="accent2"/>
                </a:solidFill>
              </a:rPr>
              <a:t>     </a:t>
            </a:r>
            <a:endParaRPr lang="en-US" altLang="de-DE" sz="2000" b="1" dirty="0">
              <a:solidFill>
                <a:srgbClr val="5F5F5F"/>
              </a:solidFill>
            </a:endParaRPr>
          </a:p>
          <a:p>
            <a:pPr algn="l">
              <a:lnSpc>
                <a:spcPct val="80000"/>
              </a:lnSpc>
              <a:buFont typeface="Wingdings" pitchFamily="2" charset="2"/>
              <a:buChar char="Ø"/>
            </a:pPr>
            <a:r>
              <a:rPr lang="en-US" altLang="de-DE" sz="2000" b="1" dirty="0">
                <a:solidFill>
                  <a:srgbClr val="5F5F5F"/>
                </a:solidFill>
              </a:rPr>
              <a:t> Signal generation </a:t>
            </a:r>
            <a:r>
              <a:rPr lang="en-US" altLang="de-DE" sz="2000" b="1" dirty="0">
                <a:solidFill>
                  <a:srgbClr val="5F5F5F"/>
                </a:solidFill>
                <a:sym typeface="Symbol" pitchFamily="18" charset="2"/>
              </a:rPr>
              <a:t>  transfer impedance</a:t>
            </a:r>
          </a:p>
          <a:p>
            <a:pPr algn="l">
              <a:lnSpc>
                <a:spcPct val="80000"/>
              </a:lnSpc>
              <a:buFont typeface="Wingdings" pitchFamily="2" charset="2"/>
              <a:buChar char="Ø"/>
            </a:pPr>
            <a:r>
              <a:rPr lang="en-US" altLang="de-DE" sz="2000" b="1" dirty="0">
                <a:solidFill>
                  <a:srgbClr val="5F5F5F"/>
                </a:solidFill>
              </a:rPr>
              <a:t> Capacitive </a:t>
            </a:r>
            <a:r>
              <a:rPr lang="en-US" altLang="de-DE" sz="2000" b="1" i="1" dirty="0">
                <a:solidFill>
                  <a:srgbClr val="5F5F5F"/>
                </a:solidFill>
              </a:rPr>
              <a:t>button </a:t>
            </a:r>
            <a:r>
              <a:rPr lang="en-US" altLang="de-DE" sz="2000" b="1" dirty="0">
                <a:solidFill>
                  <a:srgbClr val="5F5F5F"/>
                </a:solidFill>
              </a:rPr>
              <a:t>BPM for high frequencies</a:t>
            </a:r>
            <a:endParaRPr lang="en-US" altLang="de-DE" sz="2000" b="1" dirty="0">
              <a:solidFill>
                <a:srgbClr val="5F5F5F"/>
              </a:solidFill>
              <a:sym typeface="Symbol" pitchFamily="18" charset="2"/>
            </a:endParaRPr>
          </a:p>
          <a:p>
            <a:pPr algn="l">
              <a:lnSpc>
                <a:spcPct val="80000"/>
              </a:lnSpc>
              <a:buFont typeface="Wingdings" pitchFamily="2" charset="2"/>
              <a:buNone/>
            </a:pPr>
            <a:r>
              <a:rPr lang="en-US" altLang="de-DE" sz="2000" b="1" dirty="0">
                <a:solidFill>
                  <a:srgbClr val="5F5F5F"/>
                </a:solidFill>
              </a:rPr>
              <a:t>    used at most proton LINACs and electron accelerators</a:t>
            </a:r>
          </a:p>
          <a:p>
            <a:pPr algn="l">
              <a:lnSpc>
                <a:spcPct val="80000"/>
              </a:lnSpc>
              <a:buFont typeface="Wingdings" pitchFamily="2" charset="2"/>
              <a:buChar char="Ø"/>
            </a:pPr>
            <a:r>
              <a:rPr lang="en-US" altLang="de-DE" sz="2000" b="1" dirty="0">
                <a:solidFill>
                  <a:srgbClr val="5F5F5F"/>
                </a:solidFill>
              </a:rPr>
              <a:t> Capacitive </a:t>
            </a:r>
            <a:r>
              <a:rPr lang="en-US" altLang="de-DE" sz="2000" b="1" i="1" dirty="0">
                <a:solidFill>
                  <a:srgbClr val="5F5F5F"/>
                </a:solidFill>
              </a:rPr>
              <a:t>shoe-box</a:t>
            </a:r>
            <a:r>
              <a:rPr lang="en-US" altLang="de-DE" sz="2000" b="1" dirty="0">
                <a:solidFill>
                  <a:srgbClr val="5F5F5F"/>
                </a:solidFill>
              </a:rPr>
              <a:t> BPM for low frequencies</a:t>
            </a:r>
          </a:p>
          <a:p>
            <a:pPr algn="l">
              <a:lnSpc>
                <a:spcPct val="80000"/>
              </a:lnSpc>
              <a:buFont typeface="Wingdings" pitchFamily="2" charset="2"/>
              <a:buNone/>
            </a:pPr>
            <a:r>
              <a:rPr lang="en-US" altLang="de-DE" sz="2000" b="1" dirty="0">
                <a:solidFill>
                  <a:srgbClr val="5F5F5F"/>
                </a:solidFill>
                <a:sym typeface="Symbol" pitchFamily="18" charset="2"/>
              </a:rPr>
              <a:t>    </a:t>
            </a:r>
            <a:r>
              <a:rPr lang="en-US" altLang="de-DE" sz="2000" b="1" dirty="0">
                <a:solidFill>
                  <a:srgbClr val="5F5F5F"/>
                </a:solidFill>
              </a:rPr>
              <a:t>used at most proton synchrotrons due to linear </a:t>
            </a:r>
            <a:r>
              <a:rPr lang="en-US" altLang="de-DE" sz="2000" b="1" dirty="0"/>
              <a:t>position reading </a:t>
            </a:r>
            <a:r>
              <a:rPr lang="en-US" altLang="de-DE" sz="2000" b="1" dirty="0">
                <a:solidFill>
                  <a:srgbClr val="3333CC"/>
                </a:solidFill>
              </a:rPr>
              <a:t> </a:t>
            </a:r>
            <a:endParaRPr lang="en-US" altLang="de-DE" sz="2000" b="1" dirty="0">
              <a:solidFill>
                <a:srgbClr val="3333CC"/>
              </a:solidFill>
              <a:sym typeface="Symbol" pitchFamily="18" charset="2"/>
            </a:endParaRPr>
          </a:p>
          <a:p>
            <a:pPr algn="l">
              <a:lnSpc>
                <a:spcPct val="80000"/>
              </a:lnSpc>
              <a:buFont typeface="Wingdings" pitchFamily="2" charset="2"/>
              <a:buChar char="Ø"/>
            </a:pPr>
            <a:r>
              <a:rPr lang="en-US" altLang="de-DE" sz="2000" b="1" dirty="0">
                <a:solidFill>
                  <a:srgbClr val="3333CC"/>
                </a:solidFill>
              </a:rPr>
              <a:t> Electronics for position evaluation</a:t>
            </a:r>
          </a:p>
          <a:p>
            <a:pPr algn="l">
              <a:lnSpc>
                <a:spcPct val="80000"/>
              </a:lnSpc>
              <a:buFont typeface="Wingdings" pitchFamily="2" charset="2"/>
              <a:buNone/>
            </a:pPr>
            <a:r>
              <a:rPr lang="en-US" altLang="de-DE" sz="2000" b="1" dirty="0"/>
              <a:t>    analog signal conditioning to achieve small signal processing</a:t>
            </a:r>
          </a:p>
          <a:p>
            <a:pPr algn="l">
              <a:lnSpc>
                <a:spcPct val="80000"/>
              </a:lnSpc>
              <a:buFont typeface="Wingdings" pitchFamily="2" charset="2"/>
              <a:buChar char="Ø"/>
            </a:pPr>
            <a:r>
              <a:rPr lang="en-US" altLang="de-DE" sz="2000" b="1" dirty="0">
                <a:solidFill>
                  <a:srgbClr val="3333CC"/>
                </a:solidFill>
              </a:rPr>
              <a:t> BPMs for measurement of closed orbit, tune and further lattice functions</a:t>
            </a:r>
          </a:p>
          <a:p>
            <a:pPr algn="l">
              <a:lnSpc>
                <a:spcPct val="80000"/>
              </a:lnSpc>
              <a:buFont typeface="Wingdings" pitchFamily="2" charset="2"/>
              <a:buChar char="Ø"/>
            </a:pPr>
            <a:r>
              <a:rPr lang="en-US" altLang="de-DE" sz="2000" b="1" dirty="0">
                <a:solidFill>
                  <a:srgbClr val="3333CC"/>
                </a:solidFill>
              </a:rPr>
              <a:t> Summary</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1"/>
          <p:cNvSpPr>
            <a:spLocks noGrp="1"/>
          </p:cNvSpPr>
          <p:nvPr>
            <p:ph type="sldNum" sz="quarter" idx="10"/>
          </p:nvPr>
        </p:nvSpPr>
        <p:spPr/>
        <p:txBody>
          <a:bodyPr/>
          <a:lstStyle/>
          <a:p>
            <a:pPr>
              <a:defRPr/>
            </a:pPr>
            <a:fld id="{653CA74D-FBBC-4F16-ACBB-15277BBCD7FF}" type="slidenum">
              <a:rPr lang="en-US"/>
              <a:pPr>
                <a:defRPr/>
              </a:pPr>
              <a:t>25</a:t>
            </a:fld>
            <a:endParaRPr lang="en-US"/>
          </a:p>
        </p:txBody>
      </p:sp>
      <p:sp>
        <p:nvSpPr>
          <p:cNvPr id="29699"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Broadband Signal Processing</a:t>
            </a:r>
          </a:p>
        </p:txBody>
      </p:sp>
      <p:sp>
        <p:nvSpPr>
          <p:cNvPr id="29700" name="Text Box 3"/>
          <p:cNvSpPr txBox="1">
            <a:spLocks noChangeArrowheads="1"/>
          </p:cNvSpPr>
          <p:nvPr/>
        </p:nvSpPr>
        <p:spPr bwMode="auto">
          <a:xfrm>
            <a:off x="406400" y="920750"/>
            <a:ext cx="85090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endParaRPr lang="en-US" altLang="de-DE" sz="2000">
              <a:solidFill>
                <a:schemeClr val="accent2"/>
              </a:solidFill>
              <a:sym typeface="Symbol" pitchFamily="18" charset="2"/>
            </a:endParaRPr>
          </a:p>
          <a:p>
            <a:pPr algn="l">
              <a:lnSpc>
                <a:spcPct val="70000"/>
              </a:lnSpc>
              <a:buFont typeface="Wingdings" pitchFamily="2" charset="2"/>
              <a:buNone/>
            </a:pPr>
            <a:endParaRPr lang="en-US" altLang="de-DE" sz="2000">
              <a:solidFill>
                <a:schemeClr val="accent2"/>
              </a:solidFill>
              <a:sym typeface="Symbol" pitchFamily="18" charset="2"/>
            </a:endParaRPr>
          </a:p>
        </p:txBody>
      </p:sp>
      <p:sp>
        <p:nvSpPr>
          <p:cNvPr id="29701" name="Rectangle 4"/>
          <p:cNvSpPr>
            <a:spLocks noChangeArrowheads="1"/>
          </p:cNvSpPr>
          <p:nvPr/>
        </p:nvSpPr>
        <p:spPr bwMode="auto">
          <a:xfrm>
            <a:off x="46038" y="3852863"/>
            <a:ext cx="9097962"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Char char="Ø"/>
            </a:pPr>
            <a:r>
              <a:rPr lang="en-US" altLang="de-DE">
                <a:solidFill>
                  <a:schemeClr val="tx2"/>
                </a:solidFill>
                <a:latin typeface="Times" pitchFamily="18" charset="0"/>
              </a:rPr>
              <a:t> Hybrid or transformer close to beam pipe for analog </a:t>
            </a:r>
            <a:r>
              <a:rPr lang="el-GR" altLang="de-DE" b="1" i="1">
                <a:solidFill>
                  <a:schemeClr val="tx2"/>
                </a:solidFill>
                <a:latin typeface="Times" pitchFamily="18" charset="0"/>
              </a:rPr>
              <a:t>Δ</a:t>
            </a:r>
            <a:r>
              <a:rPr lang="en-US" altLang="de-DE" b="1" i="1">
                <a:solidFill>
                  <a:schemeClr val="tx2"/>
                </a:solidFill>
                <a:latin typeface="Times" pitchFamily="18" charset="0"/>
              </a:rPr>
              <a:t>U</a:t>
            </a:r>
            <a:r>
              <a:rPr lang="en-US" altLang="de-DE">
                <a:solidFill>
                  <a:schemeClr val="tx2"/>
                </a:solidFill>
                <a:cs typeface="Times New Roman" pitchFamily="18" charset="0"/>
              </a:rPr>
              <a:t> &amp; </a:t>
            </a:r>
            <a:r>
              <a:rPr lang="el-GR" altLang="de-DE" b="1" i="1">
                <a:solidFill>
                  <a:schemeClr val="tx2"/>
                </a:solidFill>
                <a:cs typeface="Times New Roman" pitchFamily="18" charset="0"/>
              </a:rPr>
              <a:t>Σ</a:t>
            </a:r>
            <a:r>
              <a:rPr lang="en-US" altLang="de-DE" b="1" i="1">
                <a:solidFill>
                  <a:schemeClr val="tx2"/>
                </a:solidFill>
                <a:cs typeface="Times New Roman" pitchFamily="18" charset="0"/>
              </a:rPr>
              <a:t>U</a:t>
            </a:r>
            <a:r>
              <a:rPr lang="en-US" altLang="de-DE">
                <a:solidFill>
                  <a:schemeClr val="tx2"/>
                </a:solidFill>
                <a:cs typeface="Times New Roman" pitchFamily="18" charset="0"/>
              </a:rPr>
              <a:t> generation</a:t>
            </a:r>
            <a:r>
              <a:rPr lang="en-US" altLang="de-DE" sz="2000">
                <a:solidFill>
                  <a:schemeClr val="tx2"/>
                </a:solidFill>
                <a:cs typeface="Times New Roman" pitchFamily="18" charset="0"/>
              </a:rPr>
              <a:t> or </a:t>
            </a:r>
            <a:r>
              <a:rPr lang="en-US" altLang="de-DE" b="1" i="1">
                <a:solidFill>
                  <a:schemeClr val="tx2"/>
                </a:solidFill>
                <a:cs typeface="Times New Roman" pitchFamily="18" charset="0"/>
              </a:rPr>
              <a:t>U</a:t>
            </a:r>
            <a:r>
              <a:rPr lang="en-US" altLang="de-DE" sz="2400" b="1" i="1" baseline="-25000">
                <a:solidFill>
                  <a:schemeClr val="tx2"/>
                </a:solidFill>
                <a:cs typeface="Times New Roman" pitchFamily="18" charset="0"/>
              </a:rPr>
              <a:t>left</a:t>
            </a:r>
            <a:r>
              <a:rPr lang="en-US" altLang="de-DE">
                <a:solidFill>
                  <a:schemeClr val="tx2"/>
                </a:solidFill>
                <a:cs typeface="Times New Roman" pitchFamily="18" charset="0"/>
              </a:rPr>
              <a:t> &amp;</a:t>
            </a:r>
            <a:r>
              <a:rPr lang="en-US" altLang="de-DE">
                <a:solidFill>
                  <a:schemeClr val="tx2"/>
                </a:solidFill>
                <a:latin typeface="Times" pitchFamily="18" charset="0"/>
              </a:rPr>
              <a:t> </a:t>
            </a:r>
            <a:r>
              <a:rPr lang="en-US" altLang="de-DE" b="1" i="1">
                <a:solidFill>
                  <a:schemeClr val="tx2"/>
                </a:solidFill>
                <a:latin typeface="Times" pitchFamily="18" charset="0"/>
              </a:rPr>
              <a:t>U</a:t>
            </a:r>
            <a:r>
              <a:rPr lang="en-US" altLang="de-DE" sz="2400" b="1" i="1" baseline="-25000">
                <a:solidFill>
                  <a:schemeClr val="tx2"/>
                </a:solidFill>
                <a:latin typeface="Times" pitchFamily="18" charset="0"/>
              </a:rPr>
              <a:t>right</a:t>
            </a:r>
          </a:p>
          <a:p>
            <a:pPr algn="l" eaLnBrk="1" hangingPunct="1">
              <a:spcBef>
                <a:spcPct val="20000"/>
              </a:spcBef>
              <a:buFont typeface="Wingdings" pitchFamily="2" charset="2"/>
              <a:buChar char="Ø"/>
            </a:pPr>
            <a:r>
              <a:rPr lang="en-US" altLang="de-DE">
                <a:solidFill>
                  <a:schemeClr val="tx2"/>
                </a:solidFill>
                <a:latin typeface="Times" pitchFamily="18" charset="0"/>
              </a:rPr>
              <a:t> Attenuator/amplifier</a:t>
            </a:r>
          </a:p>
          <a:p>
            <a:pPr algn="l" eaLnBrk="1" hangingPunct="1">
              <a:spcBef>
                <a:spcPct val="20000"/>
              </a:spcBef>
              <a:buFont typeface="Wingdings" pitchFamily="2" charset="2"/>
              <a:buChar char="Ø"/>
            </a:pPr>
            <a:r>
              <a:rPr lang="en-US" altLang="de-DE">
                <a:solidFill>
                  <a:schemeClr val="tx2"/>
                </a:solidFill>
                <a:latin typeface="Times" pitchFamily="18" charset="0"/>
              </a:rPr>
              <a:t> Filter to get the wanted harmonics and to suppress stray signals</a:t>
            </a:r>
          </a:p>
          <a:p>
            <a:pPr algn="l" eaLnBrk="1" hangingPunct="1">
              <a:lnSpc>
                <a:spcPct val="80000"/>
              </a:lnSpc>
              <a:spcBef>
                <a:spcPct val="20000"/>
              </a:spcBef>
              <a:buFont typeface="Wingdings" pitchFamily="2" charset="2"/>
              <a:buChar char="Ø"/>
            </a:pPr>
            <a:r>
              <a:rPr lang="en-US" altLang="de-DE">
                <a:solidFill>
                  <a:schemeClr val="tx2"/>
                </a:solidFill>
                <a:latin typeface="Times" pitchFamily="18" charset="0"/>
              </a:rPr>
              <a:t> ADC: digitalization </a:t>
            </a:r>
            <a:r>
              <a:rPr lang="en-US" altLang="de-DE" sz="2400">
                <a:solidFill>
                  <a:schemeClr val="tx2"/>
                </a:solidFill>
                <a:latin typeface="Times" pitchFamily="18" charset="0"/>
              </a:rPr>
              <a:t>→ </a:t>
            </a:r>
            <a:r>
              <a:rPr lang="en-US" altLang="de-DE">
                <a:solidFill>
                  <a:schemeClr val="tx2"/>
                </a:solidFill>
                <a:latin typeface="Times" pitchFamily="18" charset="0"/>
              </a:rPr>
              <a:t>followed by calculation of of </a:t>
            </a:r>
            <a:r>
              <a:rPr lang="el-GR" altLang="de-DE" b="1" i="1">
                <a:solidFill>
                  <a:schemeClr val="tx2"/>
                </a:solidFill>
                <a:latin typeface="Times" pitchFamily="18" charset="0"/>
              </a:rPr>
              <a:t>Δ</a:t>
            </a:r>
            <a:r>
              <a:rPr lang="en-US" altLang="de-DE" b="1" i="1">
                <a:solidFill>
                  <a:schemeClr val="tx2"/>
                </a:solidFill>
                <a:latin typeface="Times" pitchFamily="18" charset="0"/>
              </a:rPr>
              <a:t>U /</a:t>
            </a:r>
            <a:r>
              <a:rPr lang="el-GR" altLang="de-DE" b="1" i="1">
                <a:solidFill>
                  <a:schemeClr val="tx2"/>
                </a:solidFill>
                <a:latin typeface="Times" pitchFamily="18" charset="0"/>
              </a:rPr>
              <a:t>Σ</a:t>
            </a:r>
            <a:r>
              <a:rPr lang="en-US" altLang="de-DE" b="1" i="1">
                <a:solidFill>
                  <a:schemeClr val="tx2"/>
                </a:solidFill>
                <a:latin typeface="Times" pitchFamily="18" charset="0"/>
              </a:rPr>
              <a:t>U</a:t>
            </a:r>
            <a:r>
              <a:rPr lang="en-US" altLang="de-DE" sz="2400" baseline="-25000">
                <a:solidFill>
                  <a:schemeClr val="tx2"/>
                </a:solidFill>
                <a:latin typeface="Times" pitchFamily="18" charset="0"/>
              </a:rPr>
              <a:t> </a:t>
            </a:r>
            <a:endParaRPr lang="en-US" altLang="de-DE" i="1">
              <a:solidFill>
                <a:schemeClr val="tx2"/>
              </a:solidFill>
              <a:latin typeface="Times" pitchFamily="18" charset="0"/>
            </a:endParaRPr>
          </a:p>
          <a:p>
            <a:pPr algn="l" eaLnBrk="1" hangingPunct="1">
              <a:spcBef>
                <a:spcPct val="20000"/>
              </a:spcBef>
            </a:pPr>
            <a:r>
              <a:rPr lang="en-US" altLang="de-DE">
                <a:solidFill>
                  <a:schemeClr val="tx2"/>
                </a:solidFill>
                <a:latin typeface="Times" pitchFamily="18" charset="0"/>
              </a:rPr>
              <a:t>.</a:t>
            </a:r>
          </a:p>
        </p:txBody>
      </p:sp>
      <p:sp>
        <p:nvSpPr>
          <p:cNvPr id="337926" name="Text Box 6"/>
          <p:cNvSpPr txBox="1">
            <a:spLocks noChangeArrowheads="1"/>
          </p:cNvSpPr>
          <p:nvPr/>
        </p:nvSpPr>
        <p:spPr bwMode="auto">
          <a:xfrm>
            <a:off x="34925" y="5300663"/>
            <a:ext cx="8785225" cy="1081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rgbClr val="008000"/>
                </a:solidFill>
                <a:latin typeface="Times" pitchFamily="18" charset="0"/>
              </a:rPr>
              <a:t>Advantage:</a:t>
            </a:r>
            <a:r>
              <a:rPr lang="en-US" altLang="de-DE" dirty="0">
                <a:solidFill>
                  <a:schemeClr val="tx2"/>
                </a:solidFill>
                <a:latin typeface="Times" pitchFamily="18" charset="0"/>
              </a:rPr>
              <a:t> Bunch-by-bunch possible, versatile post-processing possible </a:t>
            </a:r>
          </a:p>
          <a:p>
            <a:pPr algn="l" eaLnBrk="1" hangingPunct="1">
              <a:lnSpc>
                <a:spcPct val="80000"/>
              </a:lnSpc>
              <a:buFont typeface="Wingdings" pitchFamily="2" charset="2"/>
              <a:buNone/>
            </a:pPr>
            <a:r>
              <a:rPr lang="en-US" altLang="de-DE" b="1" dirty="0">
                <a:solidFill>
                  <a:srgbClr val="FF0000"/>
                </a:solidFill>
                <a:latin typeface="Times" pitchFamily="18" charset="0"/>
              </a:rPr>
              <a:t>Disadvantage:</a:t>
            </a:r>
            <a:r>
              <a:rPr lang="en-US" altLang="de-DE" dirty="0">
                <a:solidFill>
                  <a:schemeClr val="tx2"/>
                </a:solidFill>
                <a:latin typeface="Times" pitchFamily="18" charset="0"/>
              </a:rPr>
              <a:t> Resolution down to </a:t>
            </a:r>
            <a:r>
              <a:rPr lang="en-US" altLang="de-DE" dirty="0">
                <a:solidFill>
                  <a:schemeClr val="tx2"/>
                </a:solidFill>
                <a:latin typeface="Times" pitchFamily="18" charset="0"/>
                <a:sym typeface="Symbol" pitchFamily="18" charset="2"/>
              </a:rPr>
              <a:t></a:t>
            </a:r>
            <a:r>
              <a:rPr lang="en-US" altLang="de-DE" dirty="0">
                <a:solidFill>
                  <a:schemeClr val="tx2"/>
                </a:solidFill>
                <a:latin typeface="Times" pitchFamily="18" charset="0"/>
              </a:rPr>
              <a:t> 100 µm for shoe box type , i.e. </a:t>
            </a:r>
            <a:r>
              <a:rPr lang="en-US" altLang="de-DE" dirty="0">
                <a:solidFill>
                  <a:schemeClr val="tx2"/>
                </a:solidFill>
                <a:latin typeface="Times" pitchFamily="18" charset="0"/>
                <a:sym typeface="Symbol" pitchFamily="18" charset="2"/>
              </a:rPr>
              <a:t>0.1% of aperture</a:t>
            </a:r>
            <a:r>
              <a:rPr lang="en-US" altLang="de-DE" dirty="0">
                <a:solidFill>
                  <a:schemeClr val="tx2"/>
                </a:solidFill>
                <a:latin typeface="Times" pitchFamily="18" charset="0"/>
              </a:rPr>
              <a:t>, </a:t>
            </a:r>
          </a:p>
          <a:p>
            <a:pPr algn="l" eaLnBrk="1" hangingPunct="1">
              <a:lnSpc>
                <a:spcPct val="80000"/>
              </a:lnSpc>
              <a:buFont typeface="Wingdings" pitchFamily="2" charset="2"/>
              <a:buNone/>
            </a:pPr>
            <a:r>
              <a:rPr lang="en-US" altLang="de-DE" dirty="0">
                <a:solidFill>
                  <a:schemeClr val="tx2"/>
                </a:solidFill>
                <a:latin typeface="Times" pitchFamily="18" charset="0"/>
              </a:rPr>
              <a:t>                          resolution is worse than narrowband </a:t>
            </a:r>
            <a:r>
              <a:rPr lang="en-US" altLang="de-DE" dirty="0" smtClean="0">
                <a:solidFill>
                  <a:schemeClr val="tx2"/>
                </a:solidFill>
                <a:latin typeface="Times" pitchFamily="18" charset="0"/>
              </a:rPr>
              <a:t>processing, see below</a:t>
            </a:r>
            <a:endParaRPr lang="en-US" altLang="de-DE" dirty="0">
              <a:latin typeface="Times" pitchFamily="18" charset="0"/>
            </a:endParaRPr>
          </a:p>
        </p:txBody>
      </p:sp>
      <p:pic>
        <p:nvPicPr>
          <p:cNvPr id="29703" name="Picture 7"/>
          <p:cNvPicPr>
            <a:picLocks noChangeAspect="1" noChangeArrowheads="1"/>
          </p:cNvPicPr>
          <p:nvPr/>
        </p:nvPicPr>
        <p:blipFill>
          <a:blip r:embed="rId3">
            <a:lum bright="-6000" contrast="24000"/>
            <a:extLst>
              <a:ext uri="{28A0092B-C50C-407E-A947-70E740481C1C}">
                <a14:useLocalDpi xmlns:a14="http://schemas.microsoft.com/office/drawing/2010/main" val="0"/>
              </a:ext>
            </a:extLst>
          </a:blip>
          <a:srcRect/>
          <a:stretch>
            <a:fillRect/>
          </a:stretch>
        </p:blipFill>
        <p:spPr bwMode="auto">
          <a:xfrm>
            <a:off x="882650" y="1104900"/>
            <a:ext cx="6605588" cy="2595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p:cNvSpPr>
            <a:spLocks noGrp="1"/>
          </p:cNvSpPr>
          <p:nvPr>
            <p:ph type="sldNum" sz="quarter" idx="10"/>
          </p:nvPr>
        </p:nvSpPr>
        <p:spPr/>
        <p:txBody>
          <a:bodyPr/>
          <a:lstStyle/>
          <a:p>
            <a:pPr>
              <a:defRPr/>
            </a:pPr>
            <a:fld id="{6E3A92C9-0686-459B-AA46-8E104E6BC23D}" type="slidenum">
              <a:rPr lang="en-US"/>
              <a:pPr>
                <a:defRPr/>
              </a:pPr>
              <a:t>26</a:t>
            </a:fld>
            <a:endParaRPr lang="en-US"/>
          </a:p>
        </p:txBody>
      </p:sp>
      <p:pic>
        <p:nvPicPr>
          <p:cNvPr id="2765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538" y="2600326"/>
            <a:ext cx="4104902" cy="30461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652" name="Text Box 3"/>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General: Noise Consideration</a:t>
            </a:r>
          </a:p>
        </p:txBody>
      </p:sp>
      <p:sp>
        <p:nvSpPr>
          <p:cNvPr id="27653" name="Text Box 4"/>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7654" name="Text Box 5"/>
          <p:cNvSpPr txBox="1">
            <a:spLocks noChangeArrowheads="1"/>
          </p:cNvSpPr>
          <p:nvPr/>
        </p:nvSpPr>
        <p:spPr bwMode="auto">
          <a:xfrm>
            <a:off x="207629" y="1052513"/>
            <a:ext cx="7748748" cy="3914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dirty="0">
                <a:sym typeface="Symbol" pitchFamily="18" charset="2"/>
              </a:rPr>
              <a:t>1. Signal voltage given by:</a:t>
            </a:r>
          </a:p>
          <a:p>
            <a:pPr algn="l">
              <a:lnSpc>
                <a:spcPct val="70000"/>
              </a:lnSpc>
              <a:buFont typeface="Wingdings" pitchFamily="2" charset="2"/>
              <a:buNone/>
            </a:pPr>
            <a:r>
              <a:rPr lang="en-US" altLang="de-DE" sz="2000" dirty="0">
                <a:sym typeface="Symbol" pitchFamily="18" charset="2"/>
              </a:rPr>
              <a:t>2. Position information from voltage difference:  </a:t>
            </a:r>
          </a:p>
          <a:p>
            <a:pPr algn="l">
              <a:lnSpc>
                <a:spcPct val="70000"/>
              </a:lnSpc>
              <a:buFont typeface="Wingdings" pitchFamily="2" charset="2"/>
              <a:buNone/>
            </a:pPr>
            <a:r>
              <a:rPr lang="en-US" altLang="de-DE" sz="2000" dirty="0">
                <a:sym typeface="Symbol" pitchFamily="18" charset="2"/>
              </a:rPr>
              <a:t>3. Thermal noise voltage given by:</a:t>
            </a:r>
          </a:p>
          <a:p>
            <a:pPr algn="l">
              <a:lnSpc>
                <a:spcPct val="180000"/>
              </a:lnSpc>
              <a:buFont typeface="Symbol" pitchFamily="18" charset="2"/>
              <a:buChar char="Þ"/>
            </a:pPr>
            <a:r>
              <a:rPr lang="en-US" altLang="de-DE" sz="2000" dirty="0">
                <a:solidFill>
                  <a:schemeClr val="accent2"/>
                </a:solidFill>
                <a:sym typeface="Symbol" pitchFamily="18" charset="2"/>
              </a:rPr>
              <a:t> </a:t>
            </a:r>
            <a:r>
              <a:rPr lang="en-US" altLang="de-DE" dirty="0">
                <a:solidFill>
                  <a:schemeClr val="accent2"/>
                </a:solidFill>
                <a:sym typeface="Symbol" pitchFamily="18" charset="2"/>
              </a:rPr>
              <a:t>Signal-to-noise </a:t>
            </a:r>
            <a:r>
              <a:rPr lang="el-GR" altLang="de-DE" b="1" dirty="0">
                <a:solidFill>
                  <a:schemeClr val="accent2"/>
                </a:solidFill>
                <a:cs typeface="Times New Roman" pitchFamily="18" charset="0"/>
                <a:sym typeface="Symbol" pitchFamily="18" charset="2"/>
              </a:rPr>
              <a:t>Δ</a:t>
            </a:r>
            <a:r>
              <a:rPr lang="en-US" altLang="de-DE" b="1" i="1" dirty="0" err="1" smtClean="0">
                <a:solidFill>
                  <a:schemeClr val="accent2"/>
                </a:solidFill>
                <a:sym typeface="Symbol" pitchFamily="18" charset="2"/>
              </a:rPr>
              <a:t>U</a:t>
            </a:r>
            <a:r>
              <a:rPr lang="en-US" altLang="de-DE" sz="2400" b="1" i="1" baseline="-25000" dirty="0" err="1" smtClean="0">
                <a:solidFill>
                  <a:schemeClr val="accent2"/>
                </a:solidFill>
                <a:sym typeface="Symbol" pitchFamily="18" charset="2"/>
              </a:rPr>
              <a:t>im</a:t>
            </a:r>
            <a:r>
              <a:rPr lang="en-US" altLang="de-DE" b="1" i="1" dirty="0" smtClean="0">
                <a:solidFill>
                  <a:schemeClr val="accent2"/>
                </a:solidFill>
                <a:sym typeface="Symbol" pitchFamily="18" charset="2"/>
              </a:rPr>
              <a:t>/</a:t>
            </a:r>
            <a:r>
              <a:rPr lang="en-US" altLang="de-DE" b="1" i="1" dirty="0" err="1" smtClean="0">
                <a:solidFill>
                  <a:schemeClr val="accent2"/>
                </a:solidFill>
                <a:sym typeface="Symbol" pitchFamily="18" charset="2"/>
              </a:rPr>
              <a:t>U</a:t>
            </a:r>
            <a:r>
              <a:rPr lang="en-US" altLang="de-DE" sz="2400" b="1" i="1" baseline="-25000" dirty="0" err="1" smtClean="0">
                <a:solidFill>
                  <a:schemeClr val="accent2"/>
                </a:solidFill>
                <a:sym typeface="Symbol" pitchFamily="18" charset="2"/>
              </a:rPr>
              <a:t>noise</a:t>
            </a:r>
            <a:r>
              <a:rPr lang="en-US" altLang="de-DE" sz="2400" baseline="-25000" dirty="0" smtClean="0">
                <a:solidFill>
                  <a:schemeClr val="accent2"/>
                </a:solidFill>
                <a:sym typeface="Symbol" pitchFamily="18" charset="2"/>
              </a:rPr>
              <a:t> </a:t>
            </a:r>
            <a:r>
              <a:rPr lang="en-US" altLang="de-DE" dirty="0" smtClean="0">
                <a:solidFill>
                  <a:schemeClr val="accent2"/>
                </a:solidFill>
                <a:sym typeface="Symbol" pitchFamily="18" charset="2"/>
              </a:rPr>
              <a:t>is </a:t>
            </a:r>
            <a:r>
              <a:rPr lang="en-US" altLang="de-DE" dirty="0">
                <a:solidFill>
                  <a:schemeClr val="accent2"/>
                </a:solidFill>
                <a:sym typeface="Symbol" pitchFamily="18" charset="2"/>
              </a:rPr>
              <a:t>influenced by:</a:t>
            </a:r>
            <a:r>
              <a:rPr lang="en-US" altLang="de-DE" dirty="0">
                <a:sym typeface="Symbol" pitchFamily="18" charset="2"/>
              </a:rPr>
              <a:t> </a:t>
            </a:r>
          </a:p>
          <a:p>
            <a:pPr algn="l">
              <a:lnSpc>
                <a:spcPct val="60000"/>
              </a:lnSpc>
              <a:buFont typeface="Wingdings" pitchFamily="2" charset="2"/>
              <a:buChar char="Ø"/>
            </a:pPr>
            <a:r>
              <a:rPr lang="en-US" altLang="de-DE" dirty="0">
                <a:sym typeface="Symbol" pitchFamily="18" charset="2"/>
              </a:rPr>
              <a:t> Input signal amplitude </a:t>
            </a:r>
          </a:p>
          <a:p>
            <a:pPr marL="285750" indent="-285750" algn="l">
              <a:lnSpc>
                <a:spcPct val="60000"/>
              </a:lnSpc>
              <a:buFont typeface="Wingdings" panose="05000000000000000000" pitchFamily="2" charset="2"/>
              <a:buChar char="Ø"/>
            </a:pPr>
            <a:r>
              <a:rPr lang="en-US" altLang="de-DE" dirty="0" smtClean="0">
                <a:sym typeface="Symbol" pitchFamily="18" charset="2"/>
              </a:rPr>
              <a:t>T</a:t>
            </a:r>
            <a:r>
              <a:rPr lang="en-US" altLang="de-DE" dirty="0" smtClean="0">
                <a:latin typeface="Times" pitchFamily="18" charset="0"/>
                <a:sym typeface="Symbol" pitchFamily="18" charset="2"/>
              </a:rPr>
              <a:t>hermal </a:t>
            </a:r>
            <a:r>
              <a:rPr lang="en-US" altLang="de-DE" dirty="0">
                <a:latin typeface="Times" pitchFamily="18" charset="0"/>
                <a:sym typeface="Symbol" pitchFamily="18" charset="2"/>
              </a:rPr>
              <a:t>noise at </a:t>
            </a:r>
            <a:r>
              <a:rPr lang="en-US" altLang="de-DE" b="1" i="1" dirty="0" smtClean="0">
                <a:latin typeface="Times" pitchFamily="18" charset="0"/>
                <a:sym typeface="Symbol" pitchFamily="18" charset="2"/>
              </a:rPr>
              <a:t>R</a:t>
            </a:r>
            <a:r>
              <a:rPr lang="en-US" altLang="de-DE" dirty="0" smtClean="0">
                <a:latin typeface="Times" pitchFamily="18" charset="0"/>
                <a:sym typeface="Symbol" pitchFamily="18" charset="2"/>
              </a:rPr>
              <a:t>=50  </a:t>
            </a:r>
            <a:r>
              <a:rPr lang="en-US" altLang="de-DE" dirty="0">
                <a:latin typeface="Times" pitchFamily="18" charset="0"/>
                <a:sym typeface="Symbol" pitchFamily="18" charset="2"/>
              </a:rPr>
              <a:t>for </a:t>
            </a:r>
            <a:r>
              <a:rPr lang="en-US" altLang="de-DE" b="1" i="1" dirty="0" smtClean="0">
                <a:latin typeface="Times" pitchFamily="18" charset="0"/>
                <a:sym typeface="Symbol" pitchFamily="18" charset="2"/>
              </a:rPr>
              <a:t>T</a:t>
            </a:r>
            <a:r>
              <a:rPr lang="en-US" altLang="de-DE" dirty="0" smtClean="0">
                <a:latin typeface="Times" pitchFamily="18" charset="0"/>
                <a:sym typeface="Symbol" pitchFamily="18" charset="2"/>
              </a:rPr>
              <a:t>=300 K </a:t>
            </a:r>
            <a:endParaRPr lang="en-US" altLang="de-DE" dirty="0">
              <a:latin typeface="Times" pitchFamily="18" charset="0"/>
              <a:sym typeface="Symbol" pitchFamily="18" charset="2"/>
            </a:endParaRPr>
          </a:p>
          <a:p>
            <a:pPr algn="l" eaLnBrk="1" hangingPunct="1">
              <a:spcBef>
                <a:spcPct val="20000"/>
              </a:spcBef>
            </a:pPr>
            <a:r>
              <a:rPr lang="en-US" altLang="de-DE" dirty="0">
                <a:latin typeface="Times" pitchFamily="18" charset="0"/>
                <a:sym typeface="Symbol" pitchFamily="18" charset="2"/>
              </a:rPr>
              <a:t>      (for shoe box </a:t>
            </a:r>
            <a:r>
              <a:rPr lang="en-US" altLang="de-DE" b="1" i="1" dirty="0" smtClean="0">
                <a:latin typeface="Times" pitchFamily="18" charset="0"/>
                <a:sym typeface="Symbol" pitchFamily="18" charset="2"/>
              </a:rPr>
              <a:t>R </a:t>
            </a:r>
            <a:r>
              <a:rPr lang="en-US" altLang="de-DE" dirty="0" smtClean="0">
                <a:latin typeface="Times" pitchFamily="18" charset="0"/>
                <a:sym typeface="Symbol" pitchFamily="18" charset="2"/>
              </a:rPr>
              <a:t>= 1 k</a:t>
            </a:r>
            <a:r>
              <a:rPr lang="en-US" altLang="de-DE" dirty="0">
                <a:latin typeface="Times" pitchFamily="18" charset="0"/>
                <a:sym typeface="Symbol" pitchFamily="18" charset="2"/>
              </a:rPr>
              <a:t> …</a:t>
            </a:r>
            <a:r>
              <a:rPr lang="en-US" altLang="de-DE" dirty="0" smtClean="0">
                <a:latin typeface="Times" pitchFamily="18" charset="0"/>
                <a:sym typeface="Symbol" pitchFamily="18" charset="2"/>
              </a:rPr>
              <a:t>1 M</a:t>
            </a:r>
            <a:r>
              <a:rPr lang="en-US" altLang="de-DE" dirty="0">
                <a:latin typeface="Times" pitchFamily="18" charset="0"/>
                <a:sym typeface="Symbol" pitchFamily="18" charset="2"/>
              </a:rPr>
              <a:t>)</a:t>
            </a:r>
            <a:endParaRPr lang="en-US" altLang="de-DE" dirty="0">
              <a:sym typeface="Symbol" pitchFamily="18" charset="2"/>
            </a:endParaRPr>
          </a:p>
          <a:p>
            <a:pPr algn="l">
              <a:lnSpc>
                <a:spcPct val="60000"/>
              </a:lnSpc>
              <a:buFont typeface="Wingdings" pitchFamily="2" charset="2"/>
              <a:buChar char="Ø"/>
            </a:pPr>
            <a:r>
              <a:rPr lang="en-US" altLang="de-DE" dirty="0">
                <a:sym typeface="Symbol" pitchFamily="18" charset="2"/>
              </a:rPr>
              <a:t> Bandwidth </a:t>
            </a:r>
            <a:r>
              <a:rPr lang="el-GR" altLang="de-DE" b="1" i="1" dirty="0">
                <a:cs typeface="Times New Roman" pitchFamily="18" charset="0"/>
                <a:sym typeface="Symbol" pitchFamily="18" charset="2"/>
              </a:rPr>
              <a:t>Δ</a:t>
            </a:r>
            <a:r>
              <a:rPr lang="de-DE" altLang="de-DE" b="1" i="1" dirty="0">
                <a:cs typeface="Times New Roman" pitchFamily="18" charset="0"/>
                <a:sym typeface="Symbol" pitchFamily="18" charset="2"/>
              </a:rPr>
              <a:t>f</a:t>
            </a:r>
            <a:endParaRPr lang="el-GR" altLang="de-DE" b="1" i="1" dirty="0">
              <a:cs typeface="Times New Roman" pitchFamily="18" charset="0"/>
              <a:sym typeface="Symbol" pitchFamily="18" charset="2"/>
            </a:endParaRPr>
          </a:p>
          <a:p>
            <a:pPr algn="l">
              <a:lnSpc>
                <a:spcPct val="60000"/>
              </a:lnSpc>
              <a:buFont typeface="Wingdings" pitchFamily="2" charset="2"/>
              <a:buNone/>
            </a:pPr>
            <a:r>
              <a:rPr lang="en-US" altLang="de-DE" dirty="0">
                <a:sym typeface="Symbol" pitchFamily="18" charset="2"/>
              </a:rPr>
              <a:t>      Restriction of frequency width</a:t>
            </a:r>
          </a:p>
          <a:p>
            <a:pPr algn="l">
              <a:lnSpc>
                <a:spcPct val="60000"/>
              </a:lnSpc>
              <a:buFont typeface="Wingdings" pitchFamily="2" charset="2"/>
              <a:buNone/>
            </a:pPr>
            <a:r>
              <a:rPr lang="en-US" altLang="de-DE" dirty="0">
                <a:sym typeface="Symbol" pitchFamily="18" charset="2"/>
              </a:rPr>
              <a:t>     because the power is concentrated</a:t>
            </a:r>
          </a:p>
          <a:p>
            <a:pPr algn="l">
              <a:lnSpc>
                <a:spcPct val="60000"/>
              </a:lnSpc>
              <a:buFont typeface="Wingdings" pitchFamily="2" charset="2"/>
              <a:buNone/>
            </a:pPr>
            <a:r>
              <a:rPr lang="en-US" altLang="de-DE" dirty="0">
                <a:sym typeface="Symbol" pitchFamily="18" charset="2"/>
              </a:rPr>
              <a:t>     on the harmonics of </a:t>
            </a:r>
            <a:r>
              <a:rPr lang="en-US" altLang="de-DE" b="1" i="1" dirty="0" err="1">
                <a:sym typeface="Symbol" pitchFamily="18" charset="2"/>
              </a:rPr>
              <a:t>f</a:t>
            </a:r>
            <a:r>
              <a:rPr lang="en-US" altLang="de-DE" b="1" i="1" baseline="-25000" dirty="0" err="1">
                <a:sym typeface="Symbol" pitchFamily="18" charset="2"/>
              </a:rPr>
              <a:t>rf</a:t>
            </a:r>
            <a:r>
              <a:rPr lang="en-US" altLang="de-DE" b="1" i="1" baseline="-25000" dirty="0">
                <a:sym typeface="Symbol" pitchFamily="18" charset="2"/>
              </a:rPr>
              <a:t> </a:t>
            </a:r>
            <a:endParaRPr lang="en-US" altLang="de-DE" b="1" i="1" baseline="-25000" dirty="0" smtClean="0">
              <a:sym typeface="Symbol" pitchFamily="18" charset="2"/>
            </a:endParaRPr>
          </a:p>
        </p:txBody>
      </p:sp>
      <p:graphicFrame>
        <p:nvGraphicFramePr>
          <p:cNvPr id="27655" name="Object 6"/>
          <p:cNvGraphicFramePr>
            <a:graphicFrameLocks noChangeAspect="1"/>
          </p:cNvGraphicFramePr>
          <p:nvPr>
            <p:extLst>
              <p:ext uri="{D42A27DB-BD31-4B8C-83A1-F6EECF244321}">
                <p14:modId xmlns:p14="http://schemas.microsoft.com/office/powerpoint/2010/main" val="368535554"/>
              </p:ext>
            </p:extLst>
          </p:nvPr>
        </p:nvGraphicFramePr>
        <p:xfrm>
          <a:off x="3871913" y="1722438"/>
          <a:ext cx="3906837" cy="523875"/>
        </p:xfrm>
        <a:graphic>
          <a:graphicData uri="http://schemas.openxmlformats.org/presentationml/2006/ole">
            <mc:AlternateContent xmlns:mc="http://schemas.openxmlformats.org/markup-compatibility/2006">
              <mc:Choice xmlns:v="urn:schemas-microsoft-com:vml" Requires="v">
                <p:oleObj spid="_x0000_s28128" name="Formel" r:id="rId5" imgW="1892160" imgH="253800" progId="Equation.3">
                  <p:embed/>
                </p:oleObj>
              </mc:Choice>
              <mc:Fallback>
                <p:oleObj name="Formel" r:id="rId5" imgW="1892160" imgH="253800" progId="Equation.3">
                  <p:embed/>
                  <p:pic>
                    <p:nvPicPr>
                      <p:cNvPr id="0" name="Object 6"/>
                      <p:cNvPicPr>
                        <a:picLocks noChangeAspect="1" noChangeArrowheads="1"/>
                      </p:cNvPicPr>
                      <p:nvPr/>
                    </p:nvPicPr>
                    <p:blipFill>
                      <a:blip r:embed="rId6"/>
                      <a:srcRect/>
                      <a:stretch>
                        <a:fillRect/>
                      </a:stretch>
                    </p:blipFill>
                    <p:spPr bwMode="auto">
                      <a:xfrm>
                        <a:off x="3871913" y="1722438"/>
                        <a:ext cx="3906837" cy="523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56" name="Object 7"/>
          <p:cNvGraphicFramePr>
            <a:graphicFrameLocks noChangeAspect="1"/>
          </p:cNvGraphicFramePr>
          <p:nvPr/>
        </p:nvGraphicFramePr>
        <p:xfrm>
          <a:off x="3216275" y="985838"/>
          <a:ext cx="2809875" cy="411162"/>
        </p:xfrm>
        <a:graphic>
          <a:graphicData uri="http://schemas.openxmlformats.org/presentationml/2006/ole">
            <mc:AlternateContent xmlns:mc="http://schemas.openxmlformats.org/markup-compatibility/2006">
              <mc:Choice xmlns:v="urn:schemas-microsoft-com:vml" Requires="v">
                <p:oleObj spid="_x0000_s28129" name="Equation" r:id="rId7" imgW="1562100" imgH="228600" progId="Equation.3">
                  <p:embed/>
                </p:oleObj>
              </mc:Choice>
              <mc:Fallback>
                <p:oleObj name="Equation" r:id="rId7" imgW="1562100" imgH="2286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16275" y="985838"/>
                        <a:ext cx="2809875" cy="411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7657" name="Object 8"/>
          <p:cNvGraphicFramePr>
            <a:graphicFrameLocks noChangeAspect="1"/>
          </p:cNvGraphicFramePr>
          <p:nvPr/>
        </p:nvGraphicFramePr>
        <p:xfrm>
          <a:off x="5267325" y="1350963"/>
          <a:ext cx="2400300" cy="381000"/>
        </p:xfrm>
        <a:graphic>
          <a:graphicData uri="http://schemas.openxmlformats.org/presentationml/2006/ole">
            <mc:AlternateContent xmlns:mc="http://schemas.openxmlformats.org/markup-compatibility/2006">
              <mc:Choice xmlns:v="urn:schemas-microsoft-com:vml" Requires="v">
                <p:oleObj spid="_x0000_s28130" name="Equation" r:id="rId9" imgW="1117115" imgH="177723" progId="Equation.3">
                  <p:embed/>
                </p:oleObj>
              </mc:Choice>
              <mc:Fallback>
                <p:oleObj name="Equation" r:id="rId9" imgW="1117115" imgH="177723" progId="Equation.3">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67325" y="1350963"/>
                        <a:ext cx="24003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658" name="Text Box 9"/>
          <p:cNvSpPr txBox="1">
            <a:spLocks noChangeArrowheads="1"/>
          </p:cNvSpPr>
          <p:nvPr/>
        </p:nvSpPr>
        <p:spPr bwMode="auto">
          <a:xfrm>
            <a:off x="4941888" y="2355850"/>
            <a:ext cx="381000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b="1" i="1">
                <a:solidFill>
                  <a:schemeClr val="tx2"/>
                </a:solidFill>
                <a:latin typeface="Times" pitchFamily="18" charset="0"/>
              </a:rPr>
              <a:t>Example</a:t>
            </a:r>
            <a:r>
              <a:rPr lang="en-US" altLang="de-DE" sz="1600" i="1">
                <a:solidFill>
                  <a:schemeClr val="tx2"/>
                </a:solidFill>
                <a:latin typeface="Times" pitchFamily="18" charset="0"/>
              </a:rPr>
              <a:t>:</a:t>
            </a:r>
            <a:r>
              <a:rPr lang="en-US" altLang="de-DE" sz="1600">
                <a:solidFill>
                  <a:schemeClr val="tx2"/>
                </a:solidFill>
                <a:latin typeface="Times" pitchFamily="18" charset="0"/>
              </a:rPr>
              <a:t> GSI-LINAC with </a:t>
            </a:r>
            <a:r>
              <a:rPr lang="en-US" altLang="de-DE" sz="1600" i="1">
                <a:solidFill>
                  <a:schemeClr val="tx2"/>
                </a:solidFill>
                <a:latin typeface="Times" pitchFamily="18" charset="0"/>
              </a:rPr>
              <a:t>f</a:t>
            </a:r>
            <a:r>
              <a:rPr lang="en-US" altLang="de-DE" sz="2000" i="1" baseline="-25000">
                <a:solidFill>
                  <a:schemeClr val="tx2"/>
                </a:solidFill>
                <a:latin typeface="Times" pitchFamily="18" charset="0"/>
              </a:rPr>
              <a:t>rf</a:t>
            </a:r>
            <a:r>
              <a:rPr lang="en-US" altLang="de-DE" sz="1600">
                <a:solidFill>
                  <a:schemeClr val="tx2"/>
                </a:solidFill>
                <a:latin typeface="Times" pitchFamily="18" charset="0"/>
              </a:rPr>
              <a:t>=36 MHz</a:t>
            </a:r>
          </a:p>
        </p:txBody>
      </p:sp>
      <p:sp>
        <p:nvSpPr>
          <p:cNvPr id="333834" name="Text Box 10"/>
          <p:cNvSpPr txBox="1">
            <a:spLocks noChangeArrowheads="1"/>
          </p:cNvSpPr>
          <p:nvPr/>
        </p:nvSpPr>
        <p:spPr bwMode="auto">
          <a:xfrm>
            <a:off x="179511" y="5334307"/>
            <a:ext cx="9217025"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600" b="1" dirty="0">
                <a:solidFill>
                  <a:schemeClr val="accent2"/>
                </a:solidFill>
                <a:latin typeface="Times" pitchFamily="18" charset="0"/>
                <a:sym typeface="Symbol" pitchFamily="18" charset="2"/>
              </a:rPr>
              <a:t>Remark: </a:t>
            </a:r>
            <a:endParaRPr lang="en-US" altLang="de-DE" sz="1600" b="1" dirty="0" smtClean="0">
              <a:solidFill>
                <a:schemeClr val="accent2"/>
              </a:solidFill>
              <a:latin typeface="Times" pitchFamily="18" charset="0"/>
              <a:sym typeface="Symbol" pitchFamily="18" charset="2"/>
            </a:endParaRPr>
          </a:p>
          <a:p>
            <a:pPr marL="285750" indent="-285750" algn="l" eaLnBrk="1" hangingPunct="1">
              <a:spcBef>
                <a:spcPts val="0"/>
              </a:spcBef>
              <a:buFont typeface="Wingdings" panose="05000000000000000000" pitchFamily="2" charset="2"/>
              <a:buChar char="Ø"/>
            </a:pPr>
            <a:r>
              <a:rPr lang="en-US" altLang="de-DE" sz="1600" dirty="0" smtClean="0">
                <a:sym typeface="Symbol" pitchFamily="18" charset="2"/>
              </a:rPr>
              <a:t>Bandwidth restriction only </a:t>
            </a:r>
            <a:r>
              <a:rPr lang="en-US" altLang="de-DE" sz="1600" dirty="0">
                <a:sym typeface="Symbol" pitchFamily="18" charset="2"/>
              </a:rPr>
              <a:t>meaningful for many bunches e.g. at </a:t>
            </a:r>
            <a:r>
              <a:rPr lang="en-US" altLang="de-DE" sz="1600" dirty="0" smtClean="0">
                <a:sym typeface="Symbol" pitchFamily="18" charset="2"/>
              </a:rPr>
              <a:t>LINAC or stored beam  </a:t>
            </a:r>
            <a:endParaRPr lang="en-US" altLang="de-DE" sz="1600" dirty="0">
              <a:sym typeface="Symbol" pitchFamily="18" charset="2"/>
            </a:endParaRPr>
          </a:p>
          <a:p>
            <a:pPr marL="285750" indent="-285750" algn="l" eaLnBrk="1" hangingPunct="1">
              <a:spcBef>
                <a:spcPts val="0"/>
              </a:spcBef>
              <a:buFont typeface="Wingdings" panose="05000000000000000000" pitchFamily="2" charset="2"/>
              <a:buChar char="Ø"/>
            </a:pPr>
            <a:r>
              <a:rPr lang="en-US" altLang="de-DE" sz="1600" dirty="0" smtClean="0">
                <a:latin typeface="Times" pitchFamily="18" charset="0"/>
                <a:sym typeface="Symbol" pitchFamily="18" charset="2"/>
              </a:rPr>
              <a:t>Additional </a:t>
            </a:r>
            <a:r>
              <a:rPr lang="en-US" altLang="de-DE" sz="1600" dirty="0">
                <a:latin typeface="Times" pitchFamily="18" charset="0"/>
                <a:sym typeface="Symbol" pitchFamily="18" charset="2"/>
              </a:rPr>
              <a:t>contribution by </a:t>
            </a:r>
            <a:r>
              <a:rPr lang="en-US" altLang="de-DE" sz="1600">
                <a:latin typeface="Times" pitchFamily="18" charset="0"/>
                <a:sym typeface="Symbol" pitchFamily="18" charset="2"/>
              </a:rPr>
              <a:t>non-perfect </a:t>
            </a:r>
            <a:r>
              <a:rPr lang="en-US" altLang="de-DE" sz="1600" smtClean="0">
                <a:latin typeface="Times" pitchFamily="18" charset="0"/>
                <a:sym typeface="Symbol" pitchFamily="18" charset="2"/>
              </a:rPr>
              <a:t>electronics, </a:t>
            </a:r>
            <a:r>
              <a:rPr lang="en-US" altLang="de-DE" sz="1600" dirty="0">
                <a:latin typeface="Times" pitchFamily="18" charset="0"/>
                <a:sym typeface="Symbol" pitchFamily="18" charset="2"/>
              </a:rPr>
              <a:t>typically a </a:t>
            </a:r>
            <a:r>
              <a:rPr lang="en-US" altLang="de-DE" sz="1600">
                <a:latin typeface="Times" pitchFamily="18" charset="0"/>
                <a:sym typeface="Symbol" pitchFamily="18" charset="2"/>
              </a:rPr>
              <a:t>factor </a:t>
            </a:r>
            <a:r>
              <a:rPr lang="en-US" altLang="de-DE" sz="1600" smtClean="0">
                <a:latin typeface="Times" pitchFamily="18" charset="0"/>
                <a:sym typeface="Symbol"/>
              </a:rPr>
              <a:t> </a:t>
            </a:r>
            <a:r>
              <a:rPr lang="en-US" altLang="de-DE" sz="1600" smtClean="0">
                <a:latin typeface="Times" pitchFamily="18" charset="0"/>
                <a:sym typeface="Symbol" pitchFamily="18" charset="2"/>
              </a:rPr>
              <a:t>3</a:t>
            </a:r>
            <a:r>
              <a:rPr lang="en-US" altLang="de-DE" sz="1600" b="1" smtClean="0">
                <a:solidFill>
                  <a:schemeClr val="accent2"/>
                </a:solidFill>
                <a:latin typeface="Times" pitchFamily="18" charset="0"/>
                <a:sym typeface="Symbol" pitchFamily="18" charset="2"/>
              </a:rPr>
              <a:t> </a:t>
            </a:r>
            <a:r>
              <a:rPr lang="en-US" altLang="de-DE" sz="1600" b="1" smtClean="0">
                <a:latin typeface="Times" pitchFamily="18" charset="0"/>
                <a:sym typeface="Symbol" pitchFamily="18" charset="2"/>
              </a:rPr>
              <a:t> </a:t>
            </a:r>
            <a:endParaRPr lang="en-US" altLang="de-DE" sz="1600" b="1" dirty="0" smtClean="0">
              <a:latin typeface="Times" pitchFamily="18" charset="0"/>
              <a:sym typeface="Symbol" pitchFamily="18"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38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liennummernplatzhalter 3"/>
          <p:cNvSpPr>
            <a:spLocks noGrp="1"/>
          </p:cNvSpPr>
          <p:nvPr>
            <p:ph type="sldNum" sz="quarter" idx="10"/>
          </p:nvPr>
        </p:nvSpPr>
        <p:spPr/>
        <p:txBody>
          <a:bodyPr/>
          <a:lstStyle/>
          <a:p>
            <a:pPr>
              <a:defRPr/>
            </a:pPr>
            <a:fld id="{FCE88E41-27D4-4D24-B851-39EB351D00C7}" type="slidenum">
              <a:rPr lang="en-US"/>
              <a:pPr>
                <a:defRPr/>
              </a:pPr>
              <a:t>27</a:t>
            </a:fld>
            <a:endParaRPr lang="en-US"/>
          </a:p>
        </p:txBody>
      </p:sp>
      <p:sp>
        <p:nvSpPr>
          <p:cNvPr id="335874" name="Text Box 2"/>
          <p:cNvSpPr txBox="1">
            <a:spLocks noChangeArrowheads="1"/>
          </p:cNvSpPr>
          <p:nvPr/>
        </p:nvSpPr>
        <p:spPr bwMode="auto">
          <a:xfrm>
            <a:off x="-52388" y="5589588"/>
            <a:ext cx="91963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b="1" i="1">
                <a:latin typeface="Times" pitchFamily="18" charset="0"/>
              </a:rPr>
              <a:t>  </a:t>
            </a:r>
            <a:r>
              <a:rPr lang="en-US" altLang="de-DE" b="1" i="1">
                <a:solidFill>
                  <a:srgbClr val="FF0000"/>
                </a:solidFill>
                <a:latin typeface="Times" pitchFamily="18" charset="0"/>
              </a:rPr>
              <a:t>However:</a:t>
            </a:r>
            <a:r>
              <a:rPr lang="en-US" altLang="de-DE">
                <a:latin typeface="Times" pitchFamily="18" charset="0"/>
              </a:rPr>
              <a:t> not only noise contributes but additionally </a:t>
            </a:r>
            <a:r>
              <a:rPr lang="en-US" altLang="de-DE" b="1">
                <a:latin typeface="Times" pitchFamily="18" charset="0"/>
              </a:rPr>
              <a:t>beam movement</a:t>
            </a:r>
            <a:r>
              <a:rPr lang="en-US" altLang="de-DE">
                <a:latin typeface="Times" pitchFamily="18" charset="0"/>
              </a:rPr>
              <a:t> by betatron oscillation</a:t>
            </a:r>
          </a:p>
          <a:p>
            <a:pPr algn="l" eaLnBrk="1" hangingPunct="1">
              <a:spcBef>
                <a:spcPct val="0"/>
              </a:spcBef>
              <a:buFont typeface="Wingdings" pitchFamily="2" charset="2"/>
              <a:buNone/>
            </a:pPr>
            <a:r>
              <a:rPr lang="en-US" altLang="de-DE">
                <a:latin typeface="Times" pitchFamily="18" charset="0"/>
                <a:sym typeface="Symbol" pitchFamily="18" charset="2"/>
              </a:rPr>
              <a:t>         broadband processing i.e. turn-by-turn readout for tune determination.  </a:t>
            </a:r>
          </a:p>
        </p:txBody>
      </p:sp>
      <p:sp>
        <p:nvSpPr>
          <p:cNvPr id="28676" name="Text Box 3"/>
          <p:cNvSpPr txBox="1">
            <a:spLocks noChangeArrowheads="1"/>
          </p:cNvSpPr>
          <p:nvPr/>
        </p:nvSpPr>
        <p:spPr bwMode="auto">
          <a:xfrm>
            <a:off x="184150" y="361950"/>
            <a:ext cx="8121650" cy="45720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Comparison: Filtered Signal </a:t>
            </a:r>
            <a:r>
              <a:rPr lang="en-US" altLang="de-DE" sz="2400" b="1">
                <a:latin typeface="Times" pitchFamily="18" charset="0"/>
              </a:rPr>
              <a:t>↔ </a:t>
            </a:r>
            <a:r>
              <a:rPr lang="en-US" altLang="de-DE" sz="2000" b="1">
                <a:latin typeface="Comic Sans MS" pitchFamily="66" charset="0"/>
              </a:rPr>
              <a:t>Single Turn</a:t>
            </a:r>
          </a:p>
        </p:txBody>
      </p:sp>
      <p:sp>
        <p:nvSpPr>
          <p:cNvPr id="28677" name="Text Box 4"/>
          <p:cNvSpPr txBox="1">
            <a:spLocks noChangeArrowheads="1"/>
          </p:cNvSpPr>
          <p:nvPr/>
        </p:nvSpPr>
        <p:spPr bwMode="auto">
          <a:xfrm>
            <a:off x="1858963" y="3463925"/>
            <a:ext cx="2327275"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endParaRPr lang="de-DE" altLang="de-DE" sz="2000">
              <a:solidFill>
                <a:schemeClr val="tx2"/>
              </a:solidFill>
              <a:latin typeface="Comic Sans MS" pitchFamily="66" charset="0"/>
            </a:endParaRPr>
          </a:p>
        </p:txBody>
      </p:sp>
      <p:sp>
        <p:nvSpPr>
          <p:cNvPr id="28678" name="Text Box 5"/>
          <p:cNvSpPr txBox="1">
            <a:spLocks noChangeArrowheads="1"/>
          </p:cNvSpPr>
          <p:nvPr/>
        </p:nvSpPr>
        <p:spPr bwMode="auto">
          <a:xfrm>
            <a:off x="215900" y="965200"/>
            <a:ext cx="8972550" cy="366713"/>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i="1">
                <a:solidFill>
                  <a:schemeClr val="accent2"/>
                </a:solidFill>
                <a:latin typeface="Times" pitchFamily="18" charset="0"/>
              </a:rPr>
              <a:t>Example:</a:t>
            </a:r>
            <a:r>
              <a:rPr lang="en-US" altLang="de-DE">
                <a:latin typeface="Times" pitchFamily="18" charset="0"/>
              </a:rPr>
              <a:t> GSI Synchr.: U</a:t>
            </a:r>
            <a:r>
              <a:rPr lang="en-US" altLang="de-DE" sz="2400" baseline="30000">
                <a:latin typeface="Times" pitchFamily="18" charset="0"/>
              </a:rPr>
              <a:t>73+</a:t>
            </a:r>
            <a:r>
              <a:rPr lang="en-US" altLang="de-DE">
                <a:latin typeface="Times" pitchFamily="18" charset="0"/>
              </a:rPr>
              <a:t>, </a:t>
            </a:r>
            <a:r>
              <a:rPr lang="en-US" altLang="de-DE" i="1">
                <a:latin typeface="Times" pitchFamily="18" charset="0"/>
              </a:rPr>
              <a:t>E</a:t>
            </a:r>
            <a:r>
              <a:rPr lang="en-US" altLang="de-DE" sz="2400" i="1" baseline="-25000">
                <a:latin typeface="Times" pitchFamily="18" charset="0"/>
              </a:rPr>
              <a:t>inj</a:t>
            </a:r>
            <a:r>
              <a:rPr lang="en-US" altLang="de-DE" i="1">
                <a:latin typeface="Times" pitchFamily="18" charset="0"/>
              </a:rPr>
              <a:t>=</a:t>
            </a:r>
            <a:r>
              <a:rPr lang="en-US" altLang="de-DE">
                <a:latin typeface="Times" pitchFamily="18" charset="0"/>
              </a:rPr>
              <a:t>11.5 MeV/u</a:t>
            </a:r>
            <a:r>
              <a:rPr lang="en-US" altLang="de-DE">
                <a:latin typeface="Times" pitchFamily="18" charset="0"/>
                <a:sym typeface="Symbol" pitchFamily="18" charset="2"/>
              </a:rPr>
              <a:t></a:t>
            </a:r>
            <a:r>
              <a:rPr lang="en-US" altLang="de-DE">
                <a:latin typeface="Times" pitchFamily="18" charset="0"/>
              </a:rPr>
              <a:t> 250 MeV/u within 0.5 s,  10</a:t>
            </a:r>
            <a:r>
              <a:rPr lang="en-US" altLang="de-DE" sz="2400" baseline="30000">
                <a:latin typeface="Times" pitchFamily="18" charset="0"/>
              </a:rPr>
              <a:t>9</a:t>
            </a:r>
            <a:r>
              <a:rPr lang="en-US" altLang="de-DE">
                <a:latin typeface="Times" pitchFamily="18" charset="0"/>
              </a:rPr>
              <a:t> ions</a:t>
            </a:r>
          </a:p>
        </p:txBody>
      </p:sp>
      <p:sp>
        <p:nvSpPr>
          <p:cNvPr id="28679" name="Text Box 6"/>
          <p:cNvSpPr txBox="1">
            <a:spLocks noChangeArrowheads="1"/>
          </p:cNvSpPr>
          <p:nvPr/>
        </p:nvSpPr>
        <p:spPr bwMode="auto">
          <a:xfrm>
            <a:off x="6053138" y="1535113"/>
            <a:ext cx="3132137" cy="1412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Char char="Ø"/>
            </a:pPr>
            <a:r>
              <a:rPr lang="en-US" altLang="de-DE" sz="1600">
                <a:latin typeface="Times" pitchFamily="18" charset="0"/>
              </a:rPr>
              <a:t>Position resolution &lt; 30 </a:t>
            </a:r>
            <a:r>
              <a:rPr lang="el-GR" altLang="de-DE" sz="1600">
                <a:latin typeface="Times" pitchFamily="18" charset="0"/>
              </a:rPr>
              <a:t>μ</a:t>
            </a:r>
            <a:r>
              <a:rPr lang="en-US" altLang="de-DE" sz="1600">
                <a:latin typeface="Times" pitchFamily="18" charset="0"/>
              </a:rPr>
              <a:t>m   (BPM half aperture </a:t>
            </a:r>
            <a:r>
              <a:rPr lang="en-US" altLang="de-DE" sz="1600" i="1">
                <a:latin typeface="Times" pitchFamily="18" charset="0"/>
              </a:rPr>
              <a:t>a=</a:t>
            </a:r>
            <a:r>
              <a:rPr lang="en-US" altLang="de-DE" sz="1600">
                <a:latin typeface="Times" pitchFamily="18" charset="0"/>
              </a:rPr>
              <a:t>90 mm)</a:t>
            </a:r>
          </a:p>
          <a:p>
            <a:pPr algn="l" eaLnBrk="1" hangingPunct="1">
              <a:spcBef>
                <a:spcPct val="20000"/>
              </a:spcBef>
              <a:buFont typeface="Wingdings" pitchFamily="2" charset="2"/>
              <a:buChar char="Ø"/>
            </a:pPr>
            <a:r>
              <a:rPr lang="en-US" altLang="de-DE" sz="1600">
                <a:latin typeface="Times" pitchFamily="18" charset="0"/>
              </a:rPr>
              <a:t>average over 1000 turns corresponding to </a:t>
            </a:r>
            <a:r>
              <a:rPr lang="en-US" altLang="de-DE" sz="1600">
                <a:latin typeface="Times" pitchFamily="18" charset="0"/>
                <a:sym typeface="Symbol" pitchFamily="18" charset="2"/>
              </a:rPr>
              <a:t>1 ms</a:t>
            </a:r>
          </a:p>
          <a:p>
            <a:pPr algn="l" eaLnBrk="1" hangingPunct="1">
              <a:spcBef>
                <a:spcPct val="20000"/>
              </a:spcBef>
              <a:buFont typeface="Wingdings" pitchFamily="2" charset="2"/>
              <a:buNone/>
            </a:pPr>
            <a:r>
              <a:rPr lang="en-US" altLang="de-DE" sz="1600">
                <a:latin typeface="Times" pitchFamily="18" charset="0"/>
                <a:sym typeface="Symbol" pitchFamily="18" charset="2"/>
              </a:rPr>
              <a:t> </a:t>
            </a:r>
            <a:r>
              <a:rPr lang="en-US" altLang="de-DE" sz="1600">
                <a:latin typeface="Times" pitchFamily="18" charset="0"/>
              </a:rPr>
              <a:t>    or </a:t>
            </a:r>
            <a:r>
              <a:rPr lang="en-US" altLang="de-DE" sz="1600">
                <a:latin typeface="Times" pitchFamily="18" charset="0"/>
                <a:sym typeface="Symbol" pitchFamily="18" charset="2"/>
              </a:rPr>
              <a:t></a:t>
            </a:r>
            <a:r>
              <a:rPr lang="en-US" altLang="de-DE" sz="1600">
                <a:latin typeface="Times" pitchFamily="18" charset="0"/>
              </a:rPr>
              <a:t>1 kHz bandwidth</a:t>
            </a:r>
          </a:p>
        </p:txBody>
      </p:sp>
      <p:sp>
        <p:nvSpPr>
          <p:cNvPr id="335879" name="Text Box 7"/>
          <p:cNvSpPr txBox="1">
            <a:spLocks noChangeArrowheads="1"/>
          </p:cNvSpPr>
          <p:nvPr/>
        </p:nvSpPr>
        <p:spPr bwMode="auto">
          <a:xfrm>
            <a:off x="6049963" y="3540125"/>
            <a:ext cx="2592387" cy="581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r>
              <a:rPr lang="en-US" altLang="de-DE" sz="1600">
                <a:latin typeface="Times" pitchFamily="18" charset="0"/>
              </a:rPr>
              <a:t>Turn-by-turn data have much larger variation </a:t>
            </a:r>
          </a:p>
        </p:txBody>
      </p:sp>
      <p:pic>
        <p:nvPicPr>
          <p:cNvPr id="28681" name="Picture 8" descr="sis_single_bunch_pos_a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250" y="1341438"/>
            <a:ext cx="5791200"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5881" name="Picture 9" descr="sis_single_bunch_pos_sing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50" y="3475038"/>
            <a:ext cx="5824538"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83" name="Text Box 10"/>
          <p:cNvSpPr txBox="1">
            <a:spLocks noChangeArrowheads="1"/>
          </p:cNvSpPr>
          <p:nvPr/>
        </p:nvSpPr>
        <p:spPr bwMode="auto">
          <a:xfrm>
            <a:off x="1835150" y="2082800"/>
            <a:ext cx="4229100" cy="779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a:solidFill>
                  <a:schemeClr val="accent2"/>
                </a:solidFill>
                <a:latin typeface="Times" pitchFamily="18" charset="0"/>
              </a:rPr>
              <a:t>1000 turn average for closed orbit</a:t>
            </a:r>
            <a:r>
              <a:rPr lang="en-US" altLang="de-DE" b="1">
                <a:solidFill>
                  <a:srgbClr val="FF0000"/>
                </a:solidFill>
                <a:latin typeface="Times" pitchFamily="18" charset="0"/>
              </a:rPr>
              <a:t> </a:t>
            </a:r>
          </a:p>
          <a:p>
            <a:pPr algn="l" eaLnBrk="1" hangingPunct="1"/>
            <a:r>
              <a:rPr lang="en-US" altLang="de-DE" b="1">
                <a:solidFill>
                  <a:schemeClr val="accent2"/>
                </a:solidFill>
                <a:latin typeface="Times" pitchFamily="18" charset="0"/>
              </a:rPr>
              <a:t>Variation &lt; 10 </a:t>
            </a:r>
            <a:r>
              <a:rPr lang="el-GR" altLang="de-DE" b="1">
                <a:solidFill>
                  <a:schemeClr val="accent2"/>
                </a:solidFill>
                <a:latin typeface="Times" pitchFamily="18" charset="0"/>
              </a:rPr>
              <a:t>μ</a:t>
            </a:r>
            <a:r>
              <a:rPr lang="en-US" altLang="de-DE" b="1">
                <a:solidFill>
                  <a:schemeClr val="accent2"/>
                </a:solidFill>
                <a:latin typeface="Times" pitchFamily="18" charset="0"/>
              </a:rPr>
              <a:t>m </a:t>
            </a:r>
            <a:r>
              <a:rPr lang="en-US" altLang="de-DE" sz="1600">
                <a:solidFill>
                  <a:schemeClr val="accent2"/>
                </a:solidFill>
                <a:latin typeface="Times" pitchFamily="18" charset="0"/>
              </a:rPr>
              <a:t>(sufficient for application)</a:t>
            </a:r>
            <a:endParaRPr lang="el-GR" altLang="de-DE" sz="1600">
              <a:solidFill>
                <a:schemeClr val="accent2"/>
              </a:solidFill>
              <a:latin typeface="Times" pitchFamily="18" charset="0"/>
            </a:endParaRPr>
          </a:p>
        </p:txBody>
      </p:sp>
      <p:sp>
        <p:nvSpPr>
          <p:cNvPr id="335883" name="Text Box 11"/>
          <p:cNvSpPr txBox="1">
            <a:spLocks noChangeArrowheads="1"/>
          </p:cNvSpPr>
          <p:nvPr/>
        </p:nvSpPr>
        <p:spPr bwMode="auto">
          <a:xfrm>
            <a:off x="2147888" y="4279900"/>
            <a:ext cx="2611437"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a:solidFill>
                  <a:srgbClr val="FF0000"/>
                </a:solidFill>
                <a:latin typeface="Times" pitchFamily="18" charset="0"/>
              </a:rPr>
              <a:t>Single turn e.g. for tune</a:t>
            </a:r>
          </a:p>
          <a:p>
            <a:pPr algn="l" eaLnBrk="1" hangingPunct="1">
              <a:lnSpc>
                <a:spcPct val="50000"/>
              </a:lnSpc>
            </a:pPr>
            <a:r>
              <a:rPr lang="en-US" altLang="de-DE" b="1">
                <a:solidFill>
                  <a:srgbClr val="FF0000"/>
                </a:solidFill>
                <a:latin typeface="Times" pitchFamily="18" charset="0"/>
              </a:rPr>
              <a:t>Variation </a:t>
            </a:r>
            <a:r>
              <a:rPr lang="en-US" altLang="de-DE" b="1">
                <a:solidFill>
                  <a:srgbClr val="FF0000"/>
                </a:solidFill>
                <a:latin typeface="Times" pitchFamily="18" charset="0"/>
                <a:sym typeface="Symbol" pitchFamily="18" charset="2"/>
              </a:rPr>
              <a:t> 150 </a:t>
            </a:r>
            <a:r>
              <a:rPr lang="el-GR" altLang="de-DE" b="1">
                <a:solidFill>
                  <a:srgbClr val="FF0000"/>
                </a:solidFill>
                <a:latin typeface="Times" pitchFamily="18" charset="0"/>
                <a:sym typeface="Symbol" pitchFamily="18" charset="2"/>
              </a:rPr>
              <a:t>μ</a:t>
            </a:r>
            <a:r>
              <a:rPr lang="en-US" altLang="de-DE" b="1">
                <a:solidFill>
                  <a:srgbClr val="FF0000"/>
                </a:solidFill>
                <a:latin typeface="Times" pitchFamily="18" charset="0"/>
                <a:sym typeface="Symbol" pitchFamily="18" charset="2"/>
              </a:rPr>
              <a:t>m</a:t>
            </a:r>
            <a:endParaRPr lang="el-GR" altLang="de-DE" b="1">
              <a:solidFill>
                <a:srgbClr val="FF0000"/>
              </a:solidFill>
              <a:latin typeface="Times" pitchFamily="18" charset="0"/>
              <a:sym typeface="Symbol" pitchFamily="18"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58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58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587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58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4" grpId="0"/>
      <p:bldP spid="335879" grpId="0"/>
      <p:bldP spid="33588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1"/>
          <p:cNvSpPr>
            <a:spLocks noGrp="1"/>
          </p:cNvSpPr>
          <p:nvPr>
            <p:ph type="sldNum" sz="quarter" idx="10"/>
          </p:nvPr>
        </p:nvSpPr>
        <p:spPr/>
        <p:txBody>
          <a:bodyPr/>
          <a:lstStyle/>
          <a:p>
            <a:pPr>
              <a:defRPr/>
            </a:pPr>
            <a:fld id="{DB14C19A-BC50-4BE5-BBFC-BD5CCA4C5DD9}" type="slidenum">
              <a:rPr lang="en-US"/>
              <a:pPr>
                <a:defRPr/>
              </a:pPr>
              <a:t>28</a:t>
            </a:fld>
            <a:endParaRPr lang="en-US"/>
          </a:p>
        </p:txBody>
      </p:sp>
      <p:sp>
        <p:nvSpPr>
          <p:cNvPr id="30723"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Narrowband Processing for improved Signal-to-Noise</a:t>
            </a:r>
          </a:p>
        </p:txBody>
      </p:sp>
      <p:sp>
        <p:nvSpPr>
          <p:cNvPr id="3072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725" name="Rectangle 4"/>
          <p:cNvSpPr>
            <a:spLocks noChangeArrowheads="1"/>
          </p:cNvSpPr>
          <p:nvPr/>
        </p:nvSpPr>
        <p:spPr bwMode="auto">
          <a:xfrm>
            <a:off x="144463" y="3787775"/>
            <a:ext cx="8964612" cy="1789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spcBef>
                <a:spcPct val="20000"/>
              </a:spcBef>
              <a:buFont typeface="Wingdings" pitchFamily="2" charset="2"/>
              <a:buNone/>
            </a:pPr>
            <a:r>
              <a:rPr lang="en-US" altLang="de-DE" dirty="0">
                <a:solidFill>
                  <a:schemeClr val="accent2"/>
                </a:solidFill>
                <a:latin typeface="Times" pitchFamily="18" charset="0"/>
              </a:rPr>
              <a:t>Narrowband processing equals heterodyne receiver (e.g. AM-radio or spectrum analyzer)</a:t>
            </a:r>
          </a:p>
          <a:p>
            <a:pPr algn="l" eaLnBrk="1" hangingPunct="1">
              <a:lnSpc>
                <a:spcPct val="80000"/>
              </a:lnSpc>
              <a:spcBef>
                <a:spcPct val="20000"/>
              </a:spcBef>
              <a:buFont typeface="Wingdings" pitchFamily="2" charset="2"/>
              <a:buChar char="Ø"/>
            </a:pPr>
            <a:r>
              <a:rPr lang="en-US" altLang="de-DE" dirty="0">
                <a:solidFill>
                  <a:schemeClr val="tx2"/>
                </a:solidFill>
                <a:latin typeface="Times" pitchFamily="18" charset="0"/>
              </a:rPr>
              <a:t> Attenuator/amplifier</a:t>
            </a:r>
          </a:p>
          <a:p>
            <a:pPr algn="l" eaLnBrk="1" hangingPunct="1">
              <a:lnSpc>
                <a:spcPct val="80000"/>
              </a:lnSpc>
              <a:spcBef>
                <a:spcPct val="20000"/>
              </a:spcBef>
              <a:buFont typeface="Wingdings" pitchFamily="2" charset="2"/>
              <a:buChar char="Ø"/>
            </a:pPr>
            <a:r>
              <a:rPr lang="en-US" altLang="de-DE" dirty="0">
                <a:solidFill>
                  <a:schemeClr val="tx2"/>
                </a:solidFill>
                <a:latin typeface="Times" pitchFamily="18" charset="0"/>
              </a:rPr>
              <a:t> Mixing with accelerating frequency </a:t>
            </a:r>
            <a:r>
              <a:rPr lang="en-US" altLang="de-DE" b="1" i="1" dirty="0" err="1">
                <a:solidFill>
                  <a:schemeClr val="tx2"/>
                </a:solidFill>
                <a:latin typeface="Times" pitchFamily="18" charset="0"/>
              </a:rPr>
              <a:t>f</a:t>
            </a:r>
            <a:r>
              <a:rPr lang="en-US" altLang="de-DE" sz="2400" b="1" i="1" baseline="-25000" dirty="0" err="1">
                <a:solidFill>
                  <a:schemeClr val="tx2"/>
                </a:solidFill>
                <a:latin typeface="Times" pitchFamily="18" charset="0"/>
              </a:rPr>
              <a:t>rf</a:t>
            </a:r>
            <a:r>
              <a:rPr lang="en-US" altLang="de-DE" sz="2400" b="1" baseline="-25000" dirty="0">
                <a:solidFill>
                  <a:schemeClr val="tx2"/>
                </a:solidFill>
                <a:latin typeface="Times" pitchFamily="18" charset="0"/>
              </a:rPr>
              <a:t> </a:t>
            </a:r>
            <a:r>
              <a:rPr lang="en-US" altLang="de-DE" dirty="0">
                <a:solidFill>
                  <a:schemeClr val="tx2"/>
                </a:solidFill>
                <a:latin typeface="Times" pitchFamily="18" charset="0"/>
                <a:sym typeface="Symbol" pitchFamily="18" charset="2"/>
              </a:rPr>
              <a:t> signal with sum and difference frequency </a:t>
            </a:r>
          </a:p>
          <a:p>
            <a:pPr algn="l" eaLnBrk="1" hangingPunct="1">
              <a:lnSpc>
                <a:spcPct val="80000"/>
              </a:lnSpc>
              <a:spcBef>
                <a:spcPct val="20000"/>
              </a:spcBef>
              <a:buFont typeface="Wingdings" pitchFamily="2" charset="2"/>
              <a:buChar char="Ø"/>
            </a:pPr>
            <a:r>
              <a:rPr lang="en-US" altLang="de-DE" dirty="0">
                <a:solidFill>
                  <a:schemeClr val="tx2"/>
                </a:solidFill>
                <a:latin typeface="Times" pitchFamily="18" charset="0"/>
              </a:rPr>
              <a:t> Bandpass filter of the mixed signal (</a:t>
            </a:r>
            <a:r>
              <a:rPr lang="en-US" altLang="de-DE" dirty="0" err="1">
                <a:solidFill>
                  <a:schemeClr val="tx2"/>
                </a:solidFill>
                <a:latin typeface="Times" pitchFamily="18" charset="0"/>
              </a:rPr>
              <a:t>e.g</a:t>
            </a:r>
            <a:r>
              <a:rPr lang="en-US" altLang="de-DE" dirty="0">
                <a:solidFill>
                  <a:schemeClr val="tx2"/>
                </a:solidFill>
                <a:latin typeface="Times" pitchFamily="18" charset="0"/>
              </a:rPr>
              <a:t> at 10.7 MHz)</a:t>
            </a:r>
          </a:p>
          <a:p>
            <a:pPr algn="l" eaLnBrk="1" hangingPunct="1">
              <a:lnSpc>
                <a:spcPct val="80000"/>
              </a:lnSpc>
              <a:spcBef>
                <a:spcPct val="20000"/>
              </a:spcBef>
              <a:buFont typeface="Wingdings" pitchFamily="2" charset="2"/>
              <a:buChar char="Ø"/>
            </a:pPr>
            <a:r>
              <a:rPr lang="en-US" altLang="de-DE" dirty="0">
                <a:solidFill>
                  <a:schemeClr val="tx2"/>
                </a:solidFill>
                <a:latin typeface="Times" pitchFamily="18" charset="0"/>
              </a:rPr>
              <a:t> Rectifier: synchronous detector</a:t>
            </a:r>
          </a:p>
          <a:p>
            <a:pPr algn="l" eaLnBrk="1" hangingPunct="1">
              <a:lnSpc>
                <a:spcPct val="70000"/>
              </a:lnSpc>
              <a:spcBef>
                <a:spcPct val="20000"/>
              </a:spcBef>
              <a:buFont typeface="Wingdings" pitchFamily="2" charset="2"/>
              <a:buChar char="Ø"/>
            </a:pPr>
            <a:r>
              <a:rPr lang="en-US" altLang="de-DE" dirty="0">
                <a:solidFill>
                  <a:schemeClr val="tx2"/>
                </a:solidFill>
                <a:latin typeface="Times" pitchFamily="18" charset="0"/>
              </a:rPr>
              <a:t> ADC: digitalization </a:t>
            </a:r>
            <a:r>
              <a:rPr lang="en-US" altLang="de-DE" sz="2400" dirty="0">
                <a:solidFill>
                  <a:schemeClr val="tx2"/>
                </a:solidFill>
                <a:latin typeface="Times" pitchFamily="18" charset="0"/>
              </a:rPr>
              <a:t>→</a:t>
            </a:r>
            <a:r>
              <a:rPr lang="en-US" altLang="de-DE" dirty="0">
                <a:solidFill>
                  <a:schemeClr val="tx2"/>
                </a:solidFill>
                <a:latin typeface="Times" pitchFamily="18" charset="0"/>
              </a:rPr>
              <a:t> followed calculation of </a:t>
            </a:r>
            <a:r>
              <a:rPr lang="el-GR" altLang="de-DE" b="1" dirty="0">
                <a:solidFill>
                  <a:schemeClr val="tx2"/>
                </a:solidFill>
                <a:cs typeface="Times New Roman" pitchFamily="18" charset="0"/>
              </a:rPr>
              <a:t>Δ</a:t>
            </a:r>
            <a:r>
              <a:rPr lang="de-DE" altLang="de-DE" b="1" i="1" dirty="0">
                <a:solidFill>
                  <a:schemeClr val="tx2"/>
                </a:solidFill>
                <a:cs typeface="Times New Roman" pitchFamily="18" charset="0"/>
              </a:rPr>
              <a:t>U</a:t>
            </a:r>
            <a:r>
              <a:rPr lang="en-US" altLang="de-DE" b="1" i="1" dirty="0">
                <a:solidFill>
                  <a:schemeClr val="tx2"/>
                </a:solidFill>
                <a:latin typeface="Times" pitchFamily="18" charset="0"/>
              </a:rPr>
              <a:t>/</a:t>
            </a:r>
            <a:r>
              <a:rPr lang="el-GR" altLang="de-DE" b="1" dirty="0">
                <a:solidFill>
                  <a:schemeClr val="tx2"/>
                </a:solidFill>
                <a:latin typeface="Times" pitchFamily="18" charset="0"/>
              </a:rPr>
              <a:t>Σ</a:t>
            </a:r>
            <a:r>
              <a:rPr lang="en-US" altLang="de-DE" b="1" i="1" dirty="0">
                <a:solidFill>
                  <a:schemeClr val="tx2"/>
                </a:solidFill>
                <a:latin typeface="Times" pitchFamily="18" charset="0"/>
              </a:rPr>
              <a:t>U</a:t>
            </a:r>
          </a:p>
        </p:txBody>
      </p:sp>
      <p:sp>
        <p:nvSpPr>
          <p:cNvPr id="339974" name="Text Box 6"/>
          <p:cNvSpPr txBox="1">
            <a:spLocks noChangeArrowheads="1"/>
          </p:cNvSpPr>
          <p:nvPr/>
        </p:nvSpPr>
        <p:spPr bwMode="auto">
          <a:xfrm>
            <a:off x="107950" y="5492750"/>
            <a:ext cx="9036050" cy="946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spcBef>
                <a:spcPct val="20000"/>
              </a:spcBef>
              <a:buFont typeface="Wingdings" pitchFamily="2" charset="2"/>
              <a:buNone/>
            </a:pPr>
            <a:r>
              <a:rPr lang="en-US" altLang="de-DE" b="1">
                <a:solidFill>
                  <a:srgbClr val="008000"/>
                </a:solidFill>
                <a:latin typeface="Times" pitchFamily="18" charset="0"/>
              </a:rPr>
              <a:t>Advantage:</a:t>
            </a:r>
            <a:r>
              <a:rPr lang="en-US" altLang="de-DE">
                <a:solidFill>
                  <a:schemeClr val="tx2"/>
                </a:solidFill>
                <a:latin typeface="Times" pitchFamily="18" charset="0"/>
              </a:rPr>
              <a:t> spatial resolution about 100 time better than broadband processing</a:t>
            </a:r>
          </a:p>
          <a:p>
            <a:pPr algn="l" eaLnBrk="1" hangingPunct="1">
              <a:lnSpc>
                <a:spcPct val="90000"/>
              </a:lnSpc>
              <a:spcBef>
                <a:spcPct val="20000"/>
              </a:spcBef>
              <a:buFont typeface="Wingdings" pitchFamily="2" charset="2"/>
              <a:buNone/>
            </a:pPr>
            <a:r>
              <a:rPr lang="en-US" altLang="de-DE" b="1">
                <a:solidFill>
                  <a:srgbClr val="FF0000"/>
                </a:solidFill>
                <a:latin typeface="Times" pitchFamily="18" charset="0"/>
              </a:rPr>
              <a:t>Disadvantage:</a:t>
            </a:r>
            <a:r>
              <a:rPr lang="en-US" altLang="de-DE">
                <a:solidFill>
                  <a:schemeClr val="tx2"/>
                </a:solidFill>
                <a:latin typeface="Times" pitchFamily="18" charset="0"/>
              </a:rPr>
              <a:t> No turn-by-turn diagnosis, due to mixing  = ’long averaging time’</a:t>
            </a:r>
          </a:p>
          <a:p>
            <a:pPr algn="l" eaLnBrk="1" hangingPunct="1">
              <a:lnSpc>
                <a:spcPct val="90000"/>
              </a:lnSpc>
              <a:spcBef>
                <a:spcPct val="20000"/>
              </a:spcBef>
              <a:buFont typeface="Wingdings" pitchFamily="2" charset="2"/>
              <a:buNone/>
            </a:pPr>
            <a:r>
              <a:rPr lang="en-US" altLang="de-DE">
                <a:latin typeface="Times" pitchFamily="18" charset="0"/>
              </a:rPr>
              <a:t>For non-relativistic p-synchrotron: </a:t>
            </a:r>
            <a:r>
              <a:rPr lang="en-US" altLang="de-DE">
                <a:latin typeface="Times" pitchFamily="18" charset="0"/>
                <a:sym typeface="Symbol" pitchFamily="18" charset="2"/>
              </a:rPr>
              <a:t> variable </a:t>
            </a:r>
            <a:r>
              <a:rPr lang="en-US" altLang="de-DE" b="1" i="1">
                <a:latin typeface="Times" pitchFamily="18" charset="0"/>
                <a:sym typeface="Symbol" pitchFamily="18" charset="2"/>
              </a:rPr>
              <a:t>f</a:t>
            </a:r>
            <a:r>
              <a:rPr lang="en-US" altLang="de-DE" sz="2400" b="1" i="1" baseline="-25000">
                <a:latin typeface="Times" pitchFamily="18" charset="0"/>
                <a:sym typeface="Symbol" pitchFamily="18" charset="2"/>
              </a:rPr>
              <a:t>rf</a:t>
            </a:r>
            <a:r>
              <a:rPr lang="en-US" altLang="de-DE" b="1">
                <a:latin typeface="Times" pitchFamily="18" charset="0"/>
                <a:sym typeface="Symbol" pitchFamily="18" charset="2"/>
              </a:rPr>
              <a:t> </a:t>
            </a:r>
            <a:r>
              <a:rPr lang="en-US" altLang="de-DE">
                <a:latin typeface="Times" pitchFamily="18" charset="0"/>
                <a:sym typeface="Symbol" pitchFamily="18" charset="2"/>
              </a:rPr>
              <a:t>leads via mixing to constant intermediate freq.</a:t>
            </a:r>
            <a:endParaRPr lang="en-US" altLang="de-DE">
              <a:latin typeface="Times" pitchFamily="18" charset="0"/>
            </a:endParaRPr>
          </a:p>
        </p:txBody>
      </p:sp>
      <p:pic>
        <p:nvPicPr>
          <p:cNvPr id="30727" name="Picture 7"/>
          <p:cNvPicPr>
            <a:picLocks noChangeAspect="1" noChangeArrowheads="1"/>
          </p:cNvPicPr>
          <p:nvPr/>
        </p:nvPicPr>
        <p:blipFill>
          <a:blip r:embed="rId3">
            <a:lum bright="-12000" contrast="24000"/>
            <a:extLst>
              <a:ext uri="{28A0092B-C50C-407E-A947-70E740481C1C}">
                <a14:useLocalDpi xmlns:a14="http://schemas.microsoft.com/office/drawing/2010/main" val="0"/>
              </a:ext>
            </a:extLst>
          </a:blip>
          <a:srcRect/>
          <a:stretch>
            <a:fillRect/>
          </a:stretch>
        </p:blipFill>
        <p:spPr bwMode="auto">
          <a:xfrm>
            <a:off x="844550" y="1023938"/>
            <a:ext cx="6845300" cy="2830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99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liennummernplatzhalter 1"/>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fld id="{81B53EE2-65CD-4982-936F-8B64FD06636C}" type="slidenum">
              <a:rPr lang="en-US" altLang="de-DE" smtClean="0">
                <a:cs typeface="Times New Roman" pitchFamily="18" charset="0"/>
              </a:rPr>
              <a:pPr/>
              <a:t>29</a:t>
            </a:fld>
            <a:endParaRPr lang="en-US" altLang="de-DE" smtClean="0">
              <a:cs typeface="Times New Roman" pitchFamily="18" charset="0"/>
            </a:endParaRPr>
          </a:p>
        </p:txBody>
      </p:sp>
      <p:sp>
        <p:nvSpPr>
          <p:cNvPr id="32771" name="Text Box 2"/>
          <p:cNvSpPr txBox="1">
            <a:spLocks noChangeArrowheads="1"/>
          </p:cNvSpPr>
          <p:nvPr/>
        </p:nvSpPr>
        <p:spPr bwMode="auto">
          <a:xfrm>
            <a:off x="300038" y="361950"/>
            <a:ext cx="7924800" cy="396875"/>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cs typeface="Times New Roman" pitchFamily="18" charset="0"/>
              </a:rPr>
              <a:t>Analog versus Digital Signal Processing</a:t>
            </a:r>
          </a:p>
        </p:txBody>
      </p:sp>
      <p:sp>
        <p:nvSpPr>
          <p:cNvPr id="32772" name="Rectangle 3"/>
          <p:cNvSpPr>
            <a:spLocks noChangeArrowheads="1"/>
          </p:cNvSpPr>
          <p:nvPr/>
        </p:nvSpPr>
        <p:spPr bwMode="auto">
          <a:xfrm>
            <a:off x="282575" y="4292600"/>
            <a:ext cx="8305800"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b="1">
                <a:solidFill>
                  <a:srgbClr val="006600"/>
                </a:solidFill>
                <a:cs typeface="Times New Roman" pitchFamily="18" charset="0"/>
              </a:rPr>
              <a:t>Digital receiver as modern  successor of super heterodyne receiver</a:t>
            </a:r>
          </a:p>
          <a:p>
            <a:pPr algn="l" eaLnBrk="1" hangingPunct="1">
              <a:spcBef>
                <a:spcPct val="20000"/>
              </a:spcBef>
              <a:buFont typeface="Wingdings" pitchFamily="2" charset="2"/>
              <a:buChar char="Ø"/>
            </a:pPr>
            <a:r>
              <a:rPr lang="en-US" altLang="de-DE">
                <a:cs typeface="Times New Roman" pitchFamily="18" charset="0"/>
              </a:rPr>
              <a:t> Basic functionality is preserved but implementation is very different</a:t>
            </a:r>
          </a:p>
          <a:p>
            <a:pPr algn="l" eaLnBrk="1" hangingPunct="1">
              <a:spcBef>
                <a:spcPct val="20000"/>
              </a:spcBef>
              <a:buFont typeface="Wingdings" pitchFamily="2" charset="2"/>
              <a:buChar char="Ø"/>
            </a:pPr>
            <a:r>
              <a:rPr lang="en-US" altLang="de-DE">
                <a:cs typeface="Times New Roman" pitchFamily="18" charset="0"/>
              </a:rPr>
              <a:t> Digital transition just after the amplifier &amp; filter or mixing unit </a:t>
            </a:r>
          </a:p>
          <a:p>
            <a:pPr algn="l" eaLnBrk="1" hangingPunct="1">
              <a:spcBef>
                <a:spcPct val="20000"/>
              </a:spcBef>
              <a:buFont typeface="Wingdings" pitchFamily="2" charset="2"/>
              <a:buChar char="Ø"/>
            </a:pPr>
            <a:r>
              <a:rPr lang="en-US" altLang="de-DE">
                <a:cs typeface="Times New Roman" pitchFamily="18" charset="0"/>
              </a:rPr>
              <a:t> Signal conditioning (filter, decimation, averaging) on FPGA</a:t>
            </a:r>
          </a:p>
        </p:txBody>
      </p:sp>
      <p:sp>
        <p:nvSpPr>
          <p:cNvPr id="414724" name="Text Box 4"/>
          <p:cNvSpPr txBox="1">
            <a:spLocks noChangeArrowheads="1"/>
          </p:cNvSpPr>
          <p:nvPr/>
        </p:nvSpPr>
        <p:spPr bwMode="auto">
          <a:xfrm>
            <a:off x="279400" y="5638800"/>
            <a:ext cx="8656638"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a:solidFill>
                  <a:srgbClr val="008000"/>
                </a:solidFill>
                <a:cs typeface="Times New Roman" pitchFamily="18" charset="0"/>
              </a:rPr>
              <a:t>Advantage of DSP:</a:t>
            </a:r>
            <a:r>
              <a:rPr lang="en-US" altLang="de-DE">
                <a:cs typeface="Times New Roman" pitchFamily="18" charset="0"/>
              </a:rPr>
              <a:t> Versatile operation, flexible adoption without hardware modification</a:t>
            </a:r>
          </a:p>
          <a:p>
            <a:pPr algn="l" eaLnBrk="1" hangingPunct="1">
              <a:lnSpc>
                <a:spcPct val="60000"/>
              </a:lnSpc>
              <a:buFont typeface="Wingdings" pitchFamily="2" charset="2"/>
              <a:buNone/>
            </a:pPr>
            <a:r>
              <a:rPr lang="en-US" altLang="de-DE" b="1">
                <a:solidFill>
                  <a:srgbClr val="FF0000"/>
                </a:solidFill>
                <a:cs typeface="Times New Roman" pitchFamily="18" charset="0"/>
              </a:rPr>
              <a:t>Disadvantage of DSP:</a:t>
            </a:r>
            <a:r>
              <a:rPr lang="en-US" altLang="de-DE" b="1">
                <a:cs typeface="Times New Roman" pitchFamily="18" charset="0"/>
              </a:rPr>
              <a:t> non</a:t>
            </a:r>
            <a:r>
              <a:rPr lang="en-US" altLang="de-DE">
                <a:cs typeface="Times New Roman" pitchFamily="18" charset="0"/>
              </a:rPr>
              <a:t>, good engineering skill requires for development, expensive</a:t>
            </a:r>
          </a:p>
        </p:txBody>
      </p:sp>
      <p:grpSp>
        <p:nvGrpSpPr>
          <p:cNvPr id="32774" name="Group 5"/>
          <p:cNvGrpSpPr>
            <a:grpSpLocks/>
          </p:cNvGrpSpPr>
          <p:nvPr/>
        </p:nvGrpSpPr>
        <p:grpSpPr bwMode="auto">
          <a:xfrm>
            <a:off x="250825" y="1484313"/>
            <a:ext cx="9145588" cy="2747962"/>
            <a:chOff x="113" y="523"/>
            <a:chExt cx="5761" cy="1731"/>
          </a:xfrm>
        </p:grpSpPr>
        <p:sp>
          <p:nvSpPr>
            <p:cNvPr id="32776" name="Line 6"/>
            <p:cNvSpPr>
              <a:spLocks noChangeShapeType="1"/>
            </p:cNvSpPr>
            <p:nvPr/>
          </p:nvSpPr>
          <p:spPr bwMode="auto">
            <a:xfrm>
              <a:off x="431" y="981"/>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32777" name="Text Box 7"/>
            <p:cNvSpPr txBox="1">
              <a:spLocks noChangeArrowheads="1"/>
            </p:cNvSpPr>
            <p:nvPr/>
          </p:nvSpPr>
          <p:spPr bwMode="auto">
            <a:xfrm>
              <a:off x="1066" y="754"/>
              <a:ext cx="1164" cy="451"/>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cs typeface="Times New Roman" pitchFamily="18" charset="0"/>
                </a:rPr>
                <a:t>Analog frequency</a:t>
              </a:r>
            </a:p>
            <a:p>
              <a:pPr algn="l" eaLnBrk="1" hangingPunct="1">
                <a:spcBef>
                  <a:spcPct val="20000"/>
                </a:spcBef>
                <a:buFont typeface="Wingdings" pitchFamily="2" charset="2"/>
                <a:buNone/>
              </a:pPr>
              <a:r>
                <a:rPr lang="en-US" altLang="de-DE">
                  <a:cs typeface="Times New Roman" pitchFamily="18" charset="0"/>
                </a:rPr>
                <a:t>translator</a:t>
              </a:r>
            </a:p>
          </p:txBody>
        </p:sp>
        <p:sp>
          <p:nvSpPr>
            <p:cNvPr id="32778" name="Text Box 8"/>
            <p:cNvSpPr txBox="1">
              <a:spLocks noChangeArrowheads="1"/>
            </p:cNvSpPr>
            <p:nvPr/>
          </p:nvSpPr>
          <p:spPr bwMode="auto">
            <a:xfrm>
              <a:off x="2428" y="754"/>
              <a:ext cx="1314" cy="451"/>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cs typeface="Times New Roman" pitchFamily="18" charset="0"/>
                </a:rPr>
                <a:t>Analog demodulator</a:t>
              </a:r>
            </a:p>
            <a:p>
              <a:pPr algn="l" eaLnBrk="1" hangingPunct="1">
                <a:spcBef>
                  <a:spcPct val="20000"/>
                </a:spcBef>
                <a:buFont typeface="Wingdings" pitchFamily="2" charset="2"/>
                <a:buNone/>
              </a:pPr>
              <a:r>
                <a:rPr lang="en-US" altLang="de-DE">
                  <a:cs typeface="Times New Roman" pitchFamily="18" charset="0"/>
                </a:rPr>
                <a:t>and filter</a:t>
              </a:r>
            </a:p>
          </p:txBody>
        </p:sp>
        <p:grpSp>
          <p:nvGrpSpPr>
            <p:cNvPr id="32779" name="Group 9"/>
            <p:cNvGrpSpPr>
              <a:grpSpLocks/>
            </p:cNvGrpSpPr>
            <p:nvPr/>
          </p:nvGrpSpPr>
          <p:grpSpPr bwMode="auto">
            <a:xfrm>
              <a:off x="3923" y="754"/>
              <a:ext cx="953" cy="453"/>
              <a:chOff x="3923" y="754"/>
              <a:chExt cx="953" cy="453"/>
            </a:xfrm>
          </p:grpSpPr>
          <p:sp>
            <p:nvSpPr>
              <p:cNvPr id="32803" name="Text Box 10"/>
              <p:cNvSpPr txBox="1">
                <a:spLocks noChangeArrowheads="1"/>
              </p:cNvSpPr>
              <p:nvPr/>
            </p:nvSpPr>
            <p:spPr bwMode="auto">
              <a:xfrm>
                <a:off x="3923" y="754"/>
                <a:ext cx="953" cy="451"/>
              </a:xfrm>
              <a:prstGeom prst="rect">
                <a:avLst/>
              </a:prstGeom>
              <a:solidFill>
                <a:srgbClr val="CCECFF"/>
              </a:solidFill>
              <a:ln w="19050" algn="ctr">
                <a:solidFill>
                  <a:schemeClr val="tx1"/>
                </a:solidFill>
                <a:miter lim="800000"/>
                <a:headEnd/>
                <a:tailEnd/>
              </a:ln>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endParaRPr lang="en-US" altLang="de-DE">
                  <a:cs typeface="Times New Roman" pitchFamily="18" charset="0"/>
                </a:endParaRPr>
              </a:p>
              <a:p>
                <a:pPr algn="l" eaLnBrk="1" hangingPunct="1">
                  <a:spcBef>
                    <a:spcPct val="20000"/>
                  </a:spcBef>
                  <a:buFont typeface="Wingdings" pitchFamily="2" charset="2"/>
                  <a:buNone/>
                </a:pPr>
                <a:endParaRPr lang="en-US" altLang="de-DE">
                  <a:cs typeface="Times New Roman" pitchFamily="18" charset="0"/>
                </a:endParaRPr>
              </a:p>
            </p:txBody>
          </p:sp>
          <p:sp>
            <p:nvSpPr>
              <p:cNvPr id="32804" name="AutoShape 11"/>
              <p:cNvSpPr>
                <a:spLocks noChangeArrowheads="1"/>
              </p:cNvSpPr>
              <p:nvPr/>
            </p:nvSpPr>
            <p:spPr bwMode="auto">
              <a:xfrm rot="5400000" flipH="1" flipV="1">
                <a:off x="4173" y="504"/>
                <a:ext cx="453" cy="953"/>
              </a:xfrm>
              <a:prstGeom prst="rtTriangle">
                <a:avLst/>
              </a:prstGeom>
              <a:solidFill>
                <a:srgbClr val="66FF66"/>
              </a:solidFill>
              <a:ln w="1587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cs typeface="Times New Roman" pitchFamily="18" charset="0"/>
                </a:endParaRPr>
              </a:p>
            </p:txBody>
          </p:sp>
          <p:sp>
            <p:nvSpPr>
              <p:cNvPr id="32805" name="Text Box 12"/>
              <p:cNvSpPr txBox="1">
                <a:spLocks noChangeArrowheads="1"/>
              </p:cNvSpPr>
              <p:nvPr/>
            </p:nvSpPr>
            <p:spPr bwMode="auto">
              <a:xfrm>
                <a:off x="4150" y="829"/>
                <a:ext cx="5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400">
                    <a:cs typeface="Times New Roman" pitchFamily="18" charset="0"/>
                  </a:rPr>
                  <a:t>ADC</a:t>
                </a:r>
              </a:p>
            </p:txBody>
          </p:sp>
        </p:grpSp>
        <p:sp>
          <p:nvSpPr>
            <p:cNvPr id="32780" name="Text Box 13"/>
            <p:cNvSpPr txBox="1">
              <a:spLocks noChangeArrowheads="1"/>
            </p:cNvSpPr>
            <p:nvPr/>
          </p:nvSpPr>
          <p:spPr bwMode="auto">
            <a:xfrm>
              <a:off x="113" y="754"/>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chemeClr val="accent2"/>
                  </a:solidFill>
                  <a:cs typeface="Times New Roman" pitchFamily="18" charset="0"/>
                </a:rPr>
                <a:t>BPM analog</a:t>
              </a:r>
            </a:p>
            <a:p>
              <a:pPr algn="l" eaLnBrk="1" hangingPunct="1">
                <a:lnSpc>
                  <a:spcPct val="90000"/>
                </a:lnSpc>
                <a:buFont typeface="Wingdings" pitchFamily="2" charset="2"/>
                <a:buNone/>
              </a:pPr>
              <a:r>
                <a:rPr lang="en-US" altLang="de-DE" b="1">
                  <a:solidFill>
                    <a:schemeClr val="accent2"/>
                  </a:solidFill>
                  <a:cs typeface="Times New Roman" pitchFamily="18" charset="0"/>
                </a:rPr>
                <a:t>signal</a:t>
              </a:r>
            </a:p>
          </p:txBody>
        </p:sp>
        <p:sp>
          <p:nvSpPr>
            <p:cNvPr id="32781" name="Line 14"/>
            <p:cNvSpPr>
              <a:spLocks noChangeShapeType="1"/>
            </p:cNvSpPr>
            <p:nvPr/>
          </p:nvSpPr>
          <p:spPr bwMode="auto">
            <a:xfrm>
              <a:off x="4876" y="981"/>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32782" name="Text Box 15"/>
            <p:cNvSpPr txBox="1">
              <a:spLocks noChangeArrowheads="1"/>
            </p:cNvSpPr>
            <p:nvPr/>
          </p:nvSpPr>
          <p:spPr bwMode="auto">
            <a:xfrm>
              <a:off x="4921" y="754"/>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rgbClr val="006600"/>
                  </a:solidFill>
                  <a:cs typeface="Times New Roman" pitchFamily="18" charset="0"/>
                </a:rPr>
                <a:t>digital</a:t>
              </a:r>
            </a:p>
            <a:p>
              <a:pPr algn="l" eaLnBrk="1" hangingPunct="1">
                <a:lnSpc>
                  <a:spcPct val="90000"/>
                </a:lnSpc>
                <a:buFont typeface="Wingdings" pitchFamily="2" charset="2"/>
                <a:buNone/>
              </a:pPr>
              <a:r>
                <a:rPr lang="en-US" altLang="de-DE" b="1">
                  <a:solidFill>
                    <a:srgbClr val="006600"/>
                  </a:solidFill>
                  <a:cs typeface="Times New Roman" pitchFamily="18" charset="0"/>
                </a:rPr>
                <a:t>output</a:t>
              </a:r>
            </a:p>
          </p:txBody>
        </p:sp>
        <p:sp>
          <p:nvSpPr>
            <p:cNvPr id="32783" name="Line 16"/>
            <p:cNvSpPr>
              <a:spLocks noChangeShapeType="1"/>
            </p:cNvSpPr>
            <p:nvPr/>
          </p:nvSpPr>
          <p:spPr bwMode="auto">
            <a:xfrm>
              <a:off x="4876" y="2024"/>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32784" name="Line 17"/>
            <p:cNvSpPr>
              <a:spLocks noChangeShapeType="1"/>
            </p:cNvSpPr>
            <p:nvPr/>
          </p:nvSpPr>
          <p:spPr bwMode="auto">
            <a:xfrm>
              <a:off x="431" y="2024"/>
              <a:ext cx="635" cy="0"/>
            </a:xfrm>
            <a:prstGeom prst="line">
              <a:avLst/>
            </a:prstGeom>
            <a:noFill/>
            <a:ln w="31750">
              <a:solidFill>
                <a:srgbClr val="000000"/>
              </a:solidFill>
              <a:round/>
              <a:headEnd/>
              <a:tailEnd type="stealth" w="lg" len="lg"/>
            </a:ln>
            <a:extLst>
              <a:ext uri="{909E8E84-426E-40DD-AFC4-6F175D3DCCD1}">
                <a14:hiddenFill xmlns:a14="http://schemas.microsoft.com/office/drawing/2010/main">
                  <a:noFill/>
                </a14:hiddenFill>
              </a:ext>
            </a:extLst>
          </p:spPr>
          <p:txBody>
            <a:bodyPr/>
            <a:lstStyle/>
            <a:p>
              <a:endParaRPr lang="en-US"/>
            </a:p>
          </p:txBody>
        </p:sp>
        <p:sp>
          <p:nvSpPr>
            <p:cNvPr id="32785" name="Text Box 18"/>
            <p:cNvSpPr txBox="1">
              <a:spLocks noChangeArrowheads="1"/>
            </p:cNvSpPr>
            <p:nvPr/>
          </p:nvSpPr>
          <p:spPr bwMode="auto">
            <a:xfrm>
              <a:off x="1066" y="1797"/>
              <a:ext cx="1164" cy="451"/>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cs typeface="Times New Roman" pitchFamily="18" charset="0"/>
                </a:rPr>
                <a:t>Analog frequency</a:t>
              </a:r>
            </a:p>
            <a:p>
              <a:pPr algn="l" eaLnBrk="1" hangingPunct="1">
                <a:spcBef>
                  <a:spcPct val="20000"/>
                </a:spcBef>
                <a:buFont typeface="Wingdings" pitchFamily="2" charset="2"/>
                <a:buNone/>
              </a:pPr>
              <a:r>
                <a:rPr lang="en-US" altLang="de-DE">
                  <a:cs typeface="Times New Roman" pitchFamily="18" charset="0"/>
                </a:rPr>
                <a:t>translator</a:t>
              </a:r>
            </a:p>
          </p:txBody>
        </p:sp>
        <p:grpSp>
          <p:nvGrpSpPr>
            <p:cNvPr id="32786" name="Group 19"/>
            <p:cNvGrpSpPr>
              <a:grpSpLocks/>
            </p:cNvGrpSpPr>
            <p:nvPr/>
          </p:nvGrpSpPr>
          <p:grpSpPr bwMode="auto">
            <a:xfrm>
              <a:off x="2336" y="1797"/>
              <a:ext cx="953" cy="453"/>
              <a:chOff x="3923" y="754"/>
              <a:chExt cx="953" cy="453"/>
            </a:xfrm>
          </p:grpSpPr>
          <p:sp>
            <p:nvSpPr>
              <p:cNvPr id="32800" name="Text Box 20"/>
              <p:cNvSpPr txBox="1">
                <a:spLocks noChangeArrowheads="1"/>
              </p:cNvSpPr>
              <p:nvPr/>
            </p:nvSpPr>
            <p:spPr bwMode="auto">
              <a:xfrm>
                <a:off x="3923" y="754"/>
                <a:ext cx="953" cy="451"/>
              </a:xfrm>
              <a:prstGeom prst="rect">
                <a:avLst/>
              </a:prstGeom>
              <a:solidFill>
                <a:srgbClr val="CCECFF"/>
              </a:solidFill>
              <a:ln w="19050" algn="ctr">
                <a:solidFill>
                  <a:schemeClr val="tx1"/>
                </a:solidFill>
                <a:miter lim="800000"/>
                <a:headEnd/>
                <a:tailEnd/>
              </a:ln>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endParaRPr lang="en-US" altLang="de-DE">
                  <a:cs typeface="Times New Roman" pitchFamily="18" charset="0"/>
                </a:endParaRPr>
              </a:p>
              <a:p>
                <a:pPr algn="l" eaLnBrk="1" hangingPunct="1">
                  <a:spcBef>
                    <a:spcPct val="20000"/>
                  </a:spcBef>
                  <a:buFont typeface="Wingdings" pitchFamily="2" charset="2"/>
                  <a:buNone/>
                </a:pPr>
                <a:endParaRPr lang="en-US" altLang="de-DE">
                  <a:cs typeface="Times New Roman" pitchFamily="18" charset="0"/>
                </a:endParaRPr>
              </a:p>
            </p:txBody>
          </p:sp>
          <p:sp>
            <p:nvSpPr>
              <p:cNvPr id="32801" name="AutoShape 21"/>
              <p:cNvSpPr>
                <a:spLocks noChangeArrowheads="1"/>
              </p:cNvSpPr>
              <p:nvPr/>
            </p:nvSpPr>
            <p:spPr bwMode="auto">
              <a:xfrm rot="5400000" flipH="1" flipV="1">
                <a:off x="4173" y="504"/>
                <a:ext cx="453" cy="953"/>
              </a:xfrm>
              <a:prstGeom prst="rtTriangle">
                <a:avLst/>
              </a:prstGeom>
              <a:solidFill>
                <a:srgbClr val="66FF66"/>
              </a:solidFill>
              <a:ln w="15875">
                <a:solidFill>
                  <a:schemeClr val="tx1"/>
                </a:solidFill>
                <a:miter lim="800000"/>
                <a:headEnd/>
                <a:tailEnd/>
              </a:ln>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cs typeface="Times New Roman" pitchFamily="18" charset="0"/>
                </a:endParaRPr>
              </a:p>
            </p:txBody>
          </p:sp>
          <p:sp>
            <p:nvSpPr>
              <p:cNvPr id="32802" name="Text Box 22"/>
              <p:cNvSpPr txBox="1">
                <a:spLocks noChangeArrowheads="1"/>
              </p:cNvSpPr>
              <p:nvPr/>
            </p:nvSpPr>
            <p:spPr bwMode="auto">
              <a:xfrm>
                <a:off x="4150" y="829"/>
                <a:ext cx="5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sz="2400">
                    <a:cs typeface="Times New Roman" pitchFamily="18" charset="0"/>
                  </a:rPr>
                  <a:t>ADC</a:t>
                </a:r>
              </a:p>
            </p:txBody>
          </p:sp>
        </p:grpSp>
        <p:sp>
          <p:nvSpPr>
            <p:cNvPr id="32787" name="Text Box 23"/>
            <p:cNvSpPr txBox="1">
              <a:spLocks noChangeArrowheads="1"/>
            </p:cNvSpPr>
            <p:nvPr/>
          </p:nvSpPr>
          <p:spPr bwMode="auto">
            <a:xfrm>
              <a:off x="3395" y="1797"/>
              <a:ext cx="528" cy="451"/>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cs typeface="Times New Roman" pitchFamily="18" charset="0"/>
                </a:rPr>
                <a:t>Digital</a:t>
              </a:r>
            </a:p>
            <a:p>
              <a:pPr algn="l" eaLnBrk="1" hangingPunct="1">
                <a:spcBef>
                  <a:spcPct val="20000"/>
                </a:spcBef>
                <a:buFont typeface="Wingdings" pitchFamily="2" charset="2"/>
                <a:buNone/>
              </a:pPr>
              <a:r>
                <a:rPr lang="en-US" altLang="de-DE">
                  <a:cs typeface="Times New Roman" pitchFamily="18" charset="0"/>
                </a:rPr>
                <a:t>filter</a:t>
              </a:r>
            </a:p>
          </p:txBody>
        </p:sp>
        <p:sp>
          <p:nvSpPr>
            <p:cNvPr id="32788" name="Text Box 24"/>
            <p:cNvSpPr txBox="1">
              <a:spLocks noChangeArrowheads="1"/>
            </p:cNvSpPr>
            <p:nvPr/>
          </p:nvSpPr>
          <p:spPr bwMode="auto">
            <a:xfrm>
              <a:off x="4059" y="1797"/>
              <a:ext cx="832" cy="451"/>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a:cs typeface="Times New Roman" pitchFamily="18" charset="0"/>
                </a:rPr>
                <a:t>Digital</a:t>
              </a:r>
            </a:p>
            <a:p>
              <a:pPr algn="l" eaLnBrk="1" hangingPunct="1">
                <a:spcBef>
                  <a:spcPct val="20000"/>
                </a:spcBef>
                <a:buFont typeface="Wingdings" pitchFamily="2" charset="2"/>
                <a:buNone/>
              </a:pPr>
              <a:r>
                <a:rPr lang="en-US" altLang="de-DE">
                  <a:cs typeface="Times New Roman" pitchFamily="18" charset="0"/>
                </a:rPr>
                <a:t>Signal Proc.</a:t>
              </a:r>
            </a:p>
          </p:txBody>
        </p:sp>
        <p:sp>
          <p:nvSpPr>
            <p:cNvPr id="32789" name="Text Box 25"/>
            <p:cNvSpPr txBox="1">
              <a:spLocks noChangeArrowheads="1"/>
            </p:cNvSpPr>
            <p:nvPr/>
          </p:nvSpPr>
          <p:spPr bwMode="auto">
            <a:xfrm>
              <a:off x="4967" y="1797"/>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rgbClr val="006600"/>
                  </a:solidFill>
                  <a:cs typeface="Times New Roman" pitchFamily="18" charset="0"/>
                </a:rPr>
                <a:t>digital</a:t>
              </a:r>
            </a:p>
            <a:p>
              <a:pPr algn="l" eaLnBrk="1" hangingPunct="1">
                <a:lnSpc>
                  <a:spcPct val="90000"/>
                </a:lnSpc>
                <a:buFont typeface="Wingdings" pitchFamily="2" charset="2"/>
                <a:buNone/>
              </a:pPr>
              <a:r>
                <a:rPr lang="en-US" altLang="de-DE" b="1">
                  <a:solidFill>
                    <a:srgbClr val="006600"/>
                  </a:solidFill>
                  <a:cs typeface="Times New Roman" pitchFamily="18" charset="0"/>
                </a:rPr>
                <a:t>output</a:t>
              </a:r>
            </a:p>
          </p:txBody>
        </p:sp>
        <p:sp>
          <p:nvSpPr>
            <p:cNvPr id="32790" name="Line 26"/>
            <p:cNvSpPr>
              <a:spLocks noChangeShapeType="1"/>
            </p:cNvSpPr>
            <p:nvPr/>
          </p:nvSpPr>
          <p:spPr bwMode="auto">
            <a:xfrm>
              <a:off x="2245" y="981"/>
              <a:ext cx="18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1" name="Line 27"/>
            <p:cNvSpPr>
              <a:spLocks noChangeShapeType="1"/>
            </p:cNvSpPr>
            <p:nvPr/>
          </p:nvSpPr>
          <p:spPr bwMode="auto">
            <a:xfrm>
              <a:off x="3742" y="981"/>
              <a:ext cx="18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2" name="Line 28"/>
            <p:cNvSpPr>
              <a:spLocks noChangeShapeType="1"/>
            </p:cNvSpPr>
            <p:nvPr/>
          </p:nvSpPr>
          <p:spPr bwMode="auto">
            <a:xfrm>
              <a:off x="2245" y="2024"/>
              <a:ext cx="9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3" name="Line 29"/>
            <p:cNvSpPr>
              <a:spLocks noChangeShapeType="1"/>
            </p:cNvSpPr>
            <p:nvPr/>
          </p:nvSpPr>
          <p:spPr bwMode="auto">
            <a:xfrm>
              <a:off x="3288" y="2024"/>
              <a:ext cx="9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4" name="Line 30"/>
            <p:cNvSpPr>
              <a:spLocks noChangeShapeType="1"/>
            </p:cNvSpPr>
            <p:nvPr/>
          </p:nvSpPr>
          <p:spPr bwMode="auto">
            <a:xfrm>
              <a:off x="3923" y="2024"/>
              <a:ext cx="136"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795" name="Text Box 31"/>
            <p:cNvSpPr txBox="1">
              <a:spLocks noChangeArrowheads="1"/>
            </p:cNvSpPr>
            <p:nvPr/>
          </p:nvSpPr>
          <p:spPr bwMode="auto">
            <a:xfrm>
              <a:off x="158" y="1797"/>
              <a:ext cx="907"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90000"/>
                </a:lnSpc>
                <a:buFont typeface="Wingdings" pitchFamily="2" charset="2"/>
                <a:buNone/>
              </a:pPr>
              <a:r>
                <a:rPr lang="en-US" altLang="de-DE" b="1">
                  <a:solidFill>
                    <a:schemeClr val="accent2"/>
                  </a:solidFill>
                  <a:cs typeface="Times New Roman" pitchFamily="18" charset="0"/>
                </a:rPr>
                <a:t>BPM analog</a:t>
              </a:r>
            </a:p>
            <a:p>
              <a:pPr algn="l" eaLnBrk="1" hangingPunct="1">
                <a:lnSpc>
                  <a:spcPct val="90000"/>
                </a:lnSpc>
                <a:buFont typeface="Wingdings" pitchFamily="2" charset="2"/>
                <a:buNone/>
              </a:pPr>
              <a:r>
                <a:rPr lang="en-US" altLang="de-DE" b="1">
                  <a:solidFill>
                    <a:schemeClr val="accent2"/>
                  </a:solidFill>
                  <a:cs typeface="Times New Roman" pitchFamily="18" charset="0"/>
                </a:rPr>
                <a:t>signal</a:t>
              </a:r>
            </a:p>
          </p:txBody>
        </p:sp>
        <p:sp>
          <p:nvSpPr>
            <p:cNvPr id="32796" name="Text Box 32"/>
            <p:cNvSpPr txBox="1">
              <a:spLocks noChangeArrowheads="1"/>
            </p:cNvSpPr>
            <p:nvPr/>
          </p:nvSpPr>
          <p:spPr bwMode="auto">
            <a:xfrm>
              <a:off x="1066" y="1525"/>
              <a:ext cx="4173"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a:solidFill>
                    <a:srgbClr val="006600"/>
                  </a:solidFill>
                  <a:cs typeface="Times New Roman" pitchFamily="18" charset="0"/>
                </a:rPr>
                <a:t>Digital processing (triggered by telecommunication development)</a:t>
              </a:r>
            </a:p>
          </p:txBody>
        </p:sp>
        <p:sp>
          <p:nvSpPr>
            <p:cNvPr id="32797" name="Text Box 33"/>
            <p:cNvSpPr txBox="1">
              <a:spLocks noChangeArrowheads="1"/>
            </p:cNvSpPr>
            <p:nvPr/>
          </p:nvSpPr>
          <p:spPr bwMode="auto">
            <a:xfrm>
              <a:off x="2063" y="523"/>
              <a:ext cx="213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a:solidFill>
                    <a:schemeClr val="accent2"/>
                  </a:solidFill>
                  <a:cs typeface="Times New Roman" pitchFamily="18" charset="0"/>
                </a:rPr>
                <a:t>Traditional analog processing</a:t>
              </a:r>
            </a:p>
          </p:txBody>
        </p:sp>
        <p:sp>
          <p:nvSpPr>
            <p:cNvPr id="32798" name="Text Box 34"/>
            <p:cNvSpPr txBox="1">
              <a:spLocks noChangeArrowheads="1"/>
            </p:cNvSpPr>
            <p:nvPr/>
          </p:nvSpPr>
          <p:spPr bwMode="auto">
            <a:xfrm>
              <a:off x="113" y="1222"/>
              <a:ext cx="497" cy="213"/>
            </a:xfrm>
            <a:prstGeom prst="rect">
              <a:avLst/>
            </a:prstGeom>
            <a:solidFill>
              <a:srgbClr val="CCECFF"/>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sz="1600">
                  <a:cs typeface="Times New Roman" pitchFamily="18" charset="0"/>
                </a:rPr>
                <a:t>Analog</a:t>
              </a:r>
            </a:p>
          </p:txBody>
        </p:sp>
        <p:sp>
          <p:nvSpPr>
            <p:cNvPr id="32799" name="Text Box 35"/>
            <p:cNvSpPr txBox="1">
              <a:spLocks noChangeArrowheads="1"/>
            </p:cNvSpPr>
            <p:nvPr/>
          </p:nvSpPr>
          <p:spPr bwMode="auto">
            <a:xfrm>
              <a:off x="113" y="1525"/>
              <a:ext cx="477" cy="213"/>
            </a:xfrm>
            <a:prstGeom prst="rect">
              <a:avLst/>
            </a:prstGeom>
            <a:solidFill>
              <a:srgbClr val="66FF66"/>
            </a:solidFill>
            <a:ln w="19050" algn="ctr">
              <a:solidFill>
                <a:schemeClr val="tx1"/>
              </a:solidFill>
              <a:miter lim="800000"/>
              <a:headEnd/>
              <a:tailEnd/>
            </a:ln>
          </p:spPr>
          <p:txBody>
            <a:bodyPr wrap="non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20000"/>
                </a:spcBef>
                <a:buFont typeface="Wingdings" pitchFamily="2" charset="2"/>
                <a:buNone/>
              </a:pPr>
              <a:r>
                <a:rPr lang="en-US" altLang="de-DE" sz="1600">
                  <a:cs typeface="Times New Roman" pitchFamily="18" charset="0"/>
                </a:rPr>
                <a:t>Digital</a:t>
              </a:r>
            </a:p>
          </p:txBody>
        </p:sp>
      </p:grpSp>
      <p:sp>
        <p:nvSpPr>
          <p:cNvPr id="32775" name="Text Box 36"/>
          <p:cNvSpPr txBox="1">
            <a:spLocks noChangeArrowheads="1"/>
          </p:cNvSpPr>
          <p:nvPr/>
        </p:nvSpPr>
        <p:spPr bwMode="auto">
          <a:xfrm>
            <a:off x="757238" y="990600"/>
            <a:ext cx="83518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120000"/>
              </a:lnSpc>
              <a:buFont typeface="Wingdings" pitchFamily="2" charset="2"/>
              <a:buNone/>
            </a:pPr>
            <a:r>
              <a:rPr lang="en-US" altLang="de-DE">
                <a:solidFill>
                  <a:schemeClr val="accent2"/>
                </a:solidFill>
                <a:cs typeface="Times New Roman" pitchFamily="18" charset="0"/>
                <a:sym typeface="Symbol" pitchFamily="18" charset="2"/>
              </a:rPr>
              <a:t>Modern instrumentation uses </a:t>
            </a:r>
            <a:r>
              <a:rPr lang="en-US" altLang="de-DE" b="1">
                <a:solidFill>
                  <a:schemeClr val="accent2"/>
                </a:solidFill>
                <a:cs typeface="Times New Roman" pitchFamily="18" charset="0"/>
                <a:sym typeface="Symbol" pitchFamily="18" charset="2"/>
              </a:rPr>
              <a:t>digital</a:t>
            </a:r>
            <a:r>
              <a:rPr lang="en-US" altLang="de-DE">
                <a:solidFill>
                  <a:schemeClr val="accent2"/>
                </a:solidFill>
                <a:cs typeface="Times New Roman" pitchFamily="18" charset="0"/>
                <a:sym typeface="Symbol" pitchFamily="18" charset="2"/>
              </a:rPr>
              <a:t> techniques with extended functionality.</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47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10"/>
          </p:nvPr>
        </p:nvSpPr>
        <p:spPr/>
        <p:txBody>
          <a:bodyPr/>
          <a:lstStyle/>
          <a:p>
            <a:pPr>
              <a:defRPr/>
            </a:pPr>
            <a:fld id="{FF9BEDC0-2440-42B6-93D1-21CE8DBAC7B7}" type="slidenum">
              <a:rPr lang="en-US"/>
              <a:pPr>
                <a:defRPr/>
              </a:pPr>
              <a:t>3</a:t>
            </a:fld>
            <a:endParaRPr lang="en-US"/>
          </a:p>
        </p:txBody>
      </p:sp>
      <p:sp>
        <p:nvSpPr>
          <p:cNvPr id="35843" name="Text Box 2"/>
          <p:cNvSpPr txBox="1">
            <a:spLocks noChangeArrowheads="1"/>
          </p:cNvSpPr>
          <p:nvPr/>
        </p:nvSpPr>
        <p:spPr bwMode="auto">
          <a:xfrm>
            <a:off x="300038" y="361950"/>
            <a:ext cx="7924800" cy="396875"/>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2000" b="1">
                <a:latin typeface="Comic Sans MS" pitchFamily="66" charset="0"/>
              </a:rPr>
              <a:t>Usage of BPMs</a:t>
            </a:r>
          </a:p>
        </p:txBody>
      </p:sp>
      <p:sp>
        <p:nvSpPr>
          <p:cNvPr id="35844"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373764" name="Text Box 4"/>
          <p:cNvSpPr txBox="1">
            <a:spLocks noChangeArrowheads="1"/>
          </p:cNvSpPr>
          <p:nvPr/>
        </p:nvSpPr>
        <p:spPr bwMode="auto">
          <a:xfrm>
            <a:off x="152400" y="981075"/>
            <a:ext cx="89916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8775" indent="-35877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sz="2000" b="1" dirty="0">
                <a:solidFill>
                  <a:srgbClr val="0000FF"/>
                </a:solidFill>
                <a:sym typeface="Symbol" pitchFamily="18" charset="2"/>
              </a:rPr>
              <a:t>A </a:t>
            </a:r>
            <a:r>
              <a:rPr lang="en-US" sz="2400" b="1" i="1" dirty="0">
                <a:solidFill>
                  <a:srgbClr val="0000FF"/>
                </a:solidFill>
                <a:sym typeface="Symbol" pitchFamily="18" charset="2"/>
              </a:rPr>
              <a:t>B</a:t>
            </a:r>
            <a:r>
              <a:rPr lang="en-US" sz="2000" b="1" dirty="0">
                <a:solidFill>
                  <a:srgbClr val="0000FF"/>
                </a:solidFill>
                <a:sym typeface="Symbol" pitchFamily="18" charset="2"/>
              </a:rPr>
              <a:t>eam </a:t>
            </a:r>
            <a:r>
              <a:rPr lang="en-US" sz="2400" b="1" i="1" dirty="0">
                <a:solidFill>
                  <a:srgbClr val="0000FF"/>
                </a:solidFill>
                <a:sym typeface="Symbol" pitchFamily="18" charset="2"/>
              </a:rPr>
              <a:t>P</a:t>
            </a:r>
            <a:r>
              <a:rPr lang="en-US" sz="2000" b="1" dirty="0">
                <a:solidFill>
                  <a:srgbClr val="0000FF"/>
                </a:solidFill>
                <a:sym typeface="Symbol" pitchFamily="18" charset="2"/>
              </a:rPr>
              <a:t>osition </a:t>
            </a:r>
            <a:r>
              <a:rPr lang="en-US" sz="2400" b="1" i="1" dirty="0">
                <a:solidFill>
                  <a:srgbClr val="0000FF"/>
                </a:solidFill>
                <a:sym typeface="Symbol" pitchFamily="18" charset="2"/>
              </a:rPr>
              <a:t>M</a:t>
            </a:r>
            <a:r>
              <a:rPr lang="en-US" sz="2000" b="1" dirty="0">
                <a:solidFill>
                  <a:srgbClr val="0000FF"/>
                </a:solidFill>
                <a:sym typeface="Symbol" pitchFamily="18" charset="2"/>
              </a:rPr>
              <a:t>onitor is an non-destructive device for bunched beams</a:t>
            </a:r>
            <a:r>
              <a:rPr lang="en-US" sz="2000" dirty="0">
                <a:solidFill>
                  <a:srgbClr val="0000FF"/>
                </a:solidFill>
                <a:sym typeface="Symbol" pitchFamily="18" charset="2"/>
              </a:rPr>
              <a:t> </a:t>
            </a:r>
          </a:p>
          <a:p>
            <a:pPr algn="l">
              <a:lnSpc>
                <a:spcPct val="70000"/>
              </a:lnSpc>
              <a:buFont typeface="Wingdings" pitchFamily="2" charset="2"/>
              <a:buNone/>
            </a:pPr>
            <a:r>
              <a:rPr lang="en-US" dirty="0">
                <a:solidFill>
                  <a:schemeClr val="accent2"/>
                </a:solidFill>
                <a:sym typeface="Symbol" pitchFamily="18" charset="2"/>
              </a:rPr>
              <a:t>It has a low cut-off frequency i.e. dc-beam behavior can not be monitored</a:t>
            </a:r>
          </a:p>
          <a:p>
            <a:pPr algn="l">
              <a:lnSpc>
                <a:spcPct val="40000"/>
              </a:lnSpc>
              <a:buFont typeface="Wingdings" pitchFamily="2" charset="2"/>
              <a:buNone/>
            </a:pPr>
            <a:r>
              <a:rPr lang="en-US" dirty="0">
                <a:sym typeface="Symbol" pitchFamily="18" charset="2"/>
              </a:rPr>
              <a:t>The abbreviation BPM and  pick-up PU are synonyms</a:t>
            </a:r>
          </a:p>
          <a:p>
            <a:pPr algn="l">
              <a:lnSpc>
                <a:spcPct val="40000"/>
              </a:lnSpc>
              <a:buFont typeface="Wingdings" pitchFamily="2" charset="2"/>
              <a:buNone/>
            </a:pPr>
            <a:endParaRPr lang="en-US" b="1" dirty="0">
              <a:sym typeface="Symbol" pitchFamily="18" charset="2"/>
            </a:endParaRPr>
          </a:p>
          <a:p>
            <a:pPr algn="l">
              <a:lnSpc>
                <a:spcPct val="70000"/>
              </a:lnSpc>
              <a:buFont typeface="Symbol" pitchFamily="18" charset="2"/>
              <a:buNone/>
            </a:pPr>
            <a:r>
              <a:rPr lang="en-US" sz="2000" b="1" dirty="0">
                <a:solidFill>
                  <a:srgbClr val="0000FF"/>
                </a:solidFill>
                <a:sym typeface="Symbol" pitchFamily="18" charset="2"/>
              </a:rPr>
              <a:t>1. It delivers information about the transverse center of the beam</a:t>
            </a:r>
            <a:r>
              <a:rPr lang="en-US" sz="2000" dirty="0">
                <a:solidFill>
                  <a:srgbClr val="0000FF"/>
                </a:solidFill>
                <a:sym typeface="Symbol" pitchFamily="18" charset="2"/>
              </a:rPr>
              <a:t> </a:t>
            </a:r>
          </a:p>
          <a:p>
            <a:pPr algn="l">
              <a:lnSpc>
                <a:spcPct val="70000"/>
              </a:lnSpc>
              <a:buFont typeface="Wingdings" pitchFamily="2" charset="2"/>
              <a:buChar char="Ø"/>
            </a:pPr>
            <a:r>
              <a:rPr lang="en-US" b="1" i="1" dirty="0">
                <a:sym typeface="Symbol" pitchFamily="18" charset="2"/>
              </a:rPr>
              <a:t>Trajectory:</a:t>
            </a:r>
            <a:r>
              <a:rPr lang="en-US" dirty="0">
                <a:sym typeface="Symbol" pitchFamily="18" charset="2"/>
              </a:rPr>
              <a:t> Position of an individual bunch within a transfer line or synchrotron</a:t>
            </a:r>
          </a:p>
          <a:p>
            <a:pPr algn="l">
              <a:lnSpc>
                <a:spcPct val="60000"/>
              </a:lnSpc>
              <a:buFont typeface="Wingdings" pitchFamily="2" charset="2"/>
              <a:buChar char="Ø"/>
            </a:pPr>
            <a:r>
              <a:rPr lang="en-US" b="1" i="1" dirty="0">
                <a:sym typeface="Symbol" pitchFamily="18" charset="2"/>
              </a:rPr>
              <a:t>Closed orbit</a:t>
            </a:r>
            <a:r>
              <a:rPr lang="en-US" dirty="0">
                <a:sym typeface="Symbol" pitchFamily="18" charset="2"/>
              </a:rPr>
              <a:t>: central orbit averaged over a period much longer than  a </a:t>
            </a:r>
            <a:r>
              <a:rPr lang="en-US" dirty="0" err="1">
                <a:sym typeface="Symbol" pitchFamily="18" charset="2"/>
              </a:rPr>
              <a:t>betatron</a:t>
            </a:r>
            <a:r>
              <a:rPr lang="en-US" dirty="0">
                <a:sym typeface="Symbol" pitchFamily="18" charset="2"/>
              </a:rPr>
              <a:t> oscillation</a:t>
            </a:r>
          </a:p>
          <a:p>
            <a:pPr algn="l">
              <a:lnSpc>
                <a:spcPct val="60000"/>
              </a:lnSpc>
              <a:buFont typeface="Wingdings" pitchFamily="2" charset="2"/>
              <a:buChar char="Ø"/>
            </a:pPr>
            <a:r>
              <a:rPr lang="en-US" b="1" i="1" dirty="0">
                <a:sym typeface="Symbol" pitchFamily="18" charset="2"/>
              </a:rPr>
              <a:t>Single bunch position</a:t>
            </a:r>
            <a:r>
              <a:rPr lang="en-US" dirty="0">
                <a:sym typeface="Symbol" pitchFamily="18" charset="2"/>
              </a:rPr>
              <a:t>  determination of parameters like tune, chromaticity, </a:t>
            </a:r>
            <a:r>
              <a:rPr lang="el-GR" b="1" i="1" dirty="0">
                <a:cs typeface="Times New Roman" pitchFamily="18" charset="0"/>
                <a:sym typeface="Symbol" pitchFamily="18" charset="2"/>
              </a:rPr>
              <a:t>β</a:t>
            </a:r>
            <a:r>
              <a:rPr lang="en-US" dirty="0">
                <a:sym typeface="Symbol" pitchFamily="18" charset="2"/>
              </a:rPr>
              <a:t>-function</a:t>
            </a:r>
          </a:p>
          <a:p>
            <a:pPr algn="l" eaLnBrk="1" hangingPunct="1">
              <a:spcBef>
                <a:spcPct val="20000"/>
              </a:spcBef>
            </a:pPr>
            <a:r>
              <a:rPr lang="en-US" sz="2000" b="1" dirty="0" smtClean="0">
                <a:solidFill>
                  <a:srgbClr val="0000FF"/>
                </a:solidFill>
                <a:latin typeface="Times" pitchFamily="18" charset="0"/>
                <a:sym typeface="Symbol" pitchFamily="18" charset="2"/>
              </a:rPr>
              <a:t>2</a:t>
            </a:r>
            <a:r>
              <a:rPr lang="en-US" sz="2000" b="1" dirty="0">
                <a:solidFill>
                  <a:srgbClr val="0000FF"/>
                </a:solidFill>
                <a:latin typeface="Times" pitchFamily="18" charset="0"/>
                <a:sym typeface="Symbol" pitchFamily="18" charset="2"/>
              </a:rPr>
              <a:t>. Information on longitudinal bunch behavior </a:t>
            </a:r>
            <a:r>
              <a:rPr lang="en-US" sz="2000" b="1" dirty="0" smtClean="0">
                <a:solidFill>
                  <a:srgbClr val="0000FF"/>
                </a:solidFill>
                <a:latin typeface="Times" pitchFamily="18" charset="0"/>
                <a:sym typeface="Symbol" pitchFamily="18" charset="2"/>
              </a:rPr>
              <a:t>(</a:t>
            </a:r>
            <a:r>
              <a:rPr lang="en-US" sz="2000" b="1" dirty="0" smtClean="0">
                <a:solidFill>
                  <a:srgbClr val="0000FF"/>
                </a:solidFill>
                <a:latin typeface="Times" pitchFamily="18" charset="0"/>
                <a:sym typeface="Symbol"/>
              </a:rPr>
              <a:t> </a:t>
            </a:r>
            <a:r>
              <a:rPr lang="en-US" sz="2000" b="1" dirty="0" smtClean="0">
                <a:solidFill>
                  <a:srgbClr val="0000FF"/>
                </a:solidFill>
                <a:latin typeface="Times" pitchFamily="18" charset="0"/>
                <a:sym typeface="Symbol" pitchFamily="18" charset="2"/>
              </a:rPr>
              <a:t>see next chapter)</a:t>
            </a:r>
            <a:endParaRPr lang="en-US" sz="2000" b="1" dirty="0">
              <a:solidFill>
                <a:srgbClr val="0000FF"/>
              </a:solidFill>
              <a:latin typeface="Times" pitchFamily="18" charset="0"/>
              <a:sym typeface="Symbol" pitchFamily="18" charset="2"/>
            </a:endParaRPr>
          </a:p>
        </p:txBody>
      </p:sp>
    </p:spTree>
    <p:extLst>
      <p:ext uri="{BB962C8B-B14F-4D97-AF65-F5344CB8AC3E}">
        <p14:creationId xmlns:p14="http://schemas.microsoft.com/office/powerpoint/2010/main" val="25587842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376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oliennummernplatzhalter 1"/>
          <p:cNvSpPr>
            <a:spLocks noGrp="1"/>
          </p:cNvSpPr>
          <p:nvPr>
            <p:ph type="sldNum" sz="quarter" idx="10"/>
          </p:nvPr>
        </p:nvSpPr>
        <p:spPr/>
        <p:txBody>
          <a:bodyPr/>
          <a:lstStyle/>
          <a:p>
            <a:pPr>
              <a:defRPr/>
            </a:pPr>
            <a:fld id="{18FA4BD6-E94E-4D58-9D5C-1426328E2175}" type="slidenum">
              <a:rPr lang="en-US"/>
              <a:pPr>
                <a:defRPr/>
              </a:pPr>
              <a:t>30</a:t>
            </a:fld>
            <a:endParaRPr lang="en-US"/>
          </a:p>
        </p:txBody>
      </p:sp>
      <p:sp>
        <p:nvSpPr>
          <p:cNvPr id="33795" name="Text Box 2"/>
          <p:cNvSpPr txBox="1">
            <a:spLocks noChangeArrowheads="1"/>
          </p:cNvSpPr>
          <p:nvPr/>
        </p:nvSpPr>
        <p:spPr bwMode="auto">
          <a:xfrm>
            <a:off x="300038" y="361950"/>
            <a:ext cx="7924800" cy="396875"/>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Comparison of BPM Readout Electronics (simplified)</a:t>
            </a:r>
          </a:p>
        </p:txBody>
      </p:sp>
      <p:sp>
        <p:nvSpPr>
          <p:cNvPr id="3379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graphicFrame>
        <p:nvGraphicFramePr>
          <p:cNvPr id="422916" name="Group 4"/>
          <p:cNvGraphicFramePr>
            <a:graphicFrameLocks noGrp="1"/>
          </p:cNvGraphicFramePr>
          <p:nvPr>
            <p:extLst>
              <p:ext uri="{D42A27DB-BD31-4B8C-83A1-F6EECF244321}">
                <p14:modId xmlns:p14="http://schemas.microsoft.com/office/powerpoint/2010/main" val="1942671839"/>
              </p:ext>
            </p:extLst>
          </p:nvPr>
        </p:nvGraphicFramePr>
        <p:xfrm>
          <a:off x="149225" y="1557338"/>
          <a:ext cx="8816975" cy="3473862"/>
        </p:xfrm>
        <a:graphic>
          <a:graphicData uri="http://schemas.openxmlformats.org/drawingml/2006/table">
            <a:tbl>
              <a:tblPr/>
              <a:tblGrid>
                <a:gridCol w="1489075"/>
                <a:gridCol w="889000"/>
                <a:gridCol w="1536700"/>
                <a:gridCol w="2451100"/>
                <a:gridCol w="2451100"/>
              </a:tblGrid>
              <a:tr h="50184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Type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Usage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Precaution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Advantage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Disadvantage</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B7D"/>
                    </a:solidFill>
                  </a:tcPr>
                </a:tc>
              </a:tr>
              <a:tr h="9598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Times New Roman" pitchFamily="18" charset="0"/>
                          <a:cs typeface="Times New Roman" pitchFamily="18" charset="0"/>
                        </a:rPr>
                        <a:t>Broadband</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p-sychr.</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Long bunches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Bunch structure signal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Post-processing possible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Required for transfer lines with few bunches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Resolution limited by noise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7547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accent2"/>
                          </a:solidFill>
                          <a:effectLst/>
                          <a:latin typeface="Times New Roman" pitchFamily="18" charset="0"/>
                          <a:cs typeface="Times New Roman" pitchFamily="18" charset="0"/>
                        </a:rPr>
                        <a:t>Narrowband </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all synchr.</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Stable beams</a:t>
                      </a:r>
                    </a:p>
                    <a:p>
                      <a:pPr marL="0" marR="0" lvl="0" indent="0" algn="l" defTabSz="914400" rtl="0" eaLnBrk="1" fontAlgn="base" latinLnBrk="0" hangingPunct="1">
                        <a:lnSpc>
                          <a:spcPct val="9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 &gt;100 rf-periods</a:t>
                      </a:r>
                      <a:endParaRPr kumimoji="0" lang="el-GR" sz="1600" b="0" i="0" u="none" strike="noStrike" cap="none" normalizeH="0" baseline="0" smtClean="0">
                        <a:ln>
                          <a:noFill/>
                        </a:ln>
                        <a:solidFill>
                          <a:schemeClr val="tx1"/>
                        </a:solidFill>
                        <a:effectLst/>
                        <a:latin typeface="Times New Roman" pitchFamily="18" charset="0"/>
                        <a:cs typeface="Times New Roman" pitchFamily="18"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High resolution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No turn-by-turn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Complex electronics</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r>
              <a:tr h="12236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chemeClr val="accent2"/>
                          </a:solidFill>
                          <a:effectLst/>
                          <a:latin typeface="Times New Roman" pitchFamily="18" charset="0"/>
                          <a:cs typeface="Times New Roman" pitchFamily="18" charset="0"/>
                        </a:rPr>
                        <a:t>Digital Signal Processing</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all</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Several bunches</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ADC 125 MS/s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Very flexible</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Times New Roman" pitchFamily="18" charset="0"/>
                        </a:rPr>
                        <a:t>High resolution</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imes New Roman" pitchFamily="18" charset="0"/>
                          <a:cs typeface="Times New Roman" pitchFamily="18" charset="0"/>
                        </a:rPr>
                        <a:t>Trendsetting technology for future demands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Limited time resolution   by ADC </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rPr>
                        <a:t> </a:t>
                      </a:r>
                      <a:r>
                        <a:rPr kumimoji="0" lang="en-US" sz="1600" b="0" i="0" u="none" strike="noStrike" cap="none" normalizeH="0" baseline="0" dirty="0" err="1" smtClean="0">
                          <a:ln>
                            <a:noFill/>
                          </a:ln>
                          <a:solidFill>
                            <a:schemeClr val="tx1"/>
                          </a:solidFill>
                          <a:effectLst/>
                          <a:latin typeface="Times New Roman" pitchFamily="18" charset="0"/>
                          <a:cs typeface="Times New Roman" pitchFamily="18" charset="0"/>
                          <a:sym typeface="Symbol" pitchFamily="18" charset="2"/>
                        </a:rPr>
                        <a:t>undersampling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complex and expensive</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r>
            </a:tbl>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10"/>
          </p:nvPr>
        </p:nvSpPr>
        <p:spPr/>
        <p:txBody>
          <a:bodyPr/>
          <a:lstStyle/>
          <a:p>
            <a:pPr>
              <a:defRPr/>
            </a:pPr>
            <a:fld id="{385B9F12-56CE-4A51-B8C3-57385A565960}" type="slidenum">
              <a:rPr lang="en-US"/>
              <a:pPr>
                <a:defRPr/>
              </a:pPr>
              <a:t>31</a:t>
            </a:fld>
            <a:endParaRPr lang="en-US"/>
          </a:p>
        </p:txBody>
      </p:sp>
      <p:sp>
        <p:nvSpPr>
          <p:cNvPr id="34819"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34820"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omic Sans MS" pitchFamily="66" charset="0"/>
            </a:endParaRPr>
          </a:p>
        </p:txBody>
      </p:sp>
      <p:sp>
        <p:nvSpPr>
          <p:cNvPr id="34821" name="Text Box 4"/>
          <p:cNvSpPr txBox="1">
            <a:spLocks noChangeArrowheads="1"/>
          </p:cNvSpPr>
          <p:nvPr/>
        </p:nvSpPr>
        <p:spPr bwMode="auto">
          <a:xfrm>
            <a:off x="323850" y="1484313"/>
            <a:ext cx="8550275"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a:solidFill>
                  <a:schemeClr val="accent2"/>
                </a:solidFill>
              </a:rPr>
              <a:t>Outline:</a:t>
            </a:r>
            <a:r>
              <a:rPr lang="en-US" altLang="de-DE" sz="2000" b="1">
                <a:solidFill>
                  <a:schemeClr val="accent2"/>
                </a:solidFill>
              </a:rPr>
              <a:t>     </a:t>
            </a:r>
            <a:endParaRPr lang="en-US" altLang="de-DE" sz="2000" b="1">
              <a:solidFill>
                <a:srgbClr val="5F5F5F"/>
              </a:solidFill>
            </a:endParaRPr>
          </a:p>
          <a:p>
            <a:pPr algn="l">
              <a:lnSpc>
                <a:spcPct val="80000"/>
              </a:lnSpc>
              <a:buFont typeface="Wingdings" pitchFamily="2" charset="2"/>
              <a:buChar char="Ø"/>
            </a:pPr>
            <a:r>
              <a:rPr lang="en-US" altLang="de-DE" sz="2000" b="1">
                <a:solidFill>
                  <a:srgbClr val="5F5F5F"/>
                </a:solidFill>
              </a:rPr>
              <a:t> Signal generation </a:t>
            </a:r>
            <a:r>
              <a:rPr lang="en-US" altLang="de-DE" sz="2000" b="1">
                <a:solidFill>
                  <a:srgbClr val="5F5F5F"/>
                </a:solidFill>
                <a:sym typeface="Symbol" pitchFamily="18" charset="2"/>
              </a:rPr>
              <a:t>  transfer impedance</a:t>
            </a:r>
          </a:p>
          <a:p>
            <a:pPr algn="l">
              <a:lnSpc>
                <a:spcPct val="80000"/>
              </a:lnSpc>
              <a:buFont typeface="Wingdings" pitchFamily="2" charset="2"/>
              <a:buChar char="Ø"/>
            </a:pPr>
            <a:r>
              <a:rPr lang="en-US" altLang="de-DE" sz="2000" b="1">
                <a:solidFill>
                  <a:srgbClr val="5F5F5F"/>
                </a:solidFill>
              </a:rPr>
              <a:t> Capacitive </a:t>
            </a:r>
            <a:r>
              <a:rPr lang="en-US" altLang="de-DE" sz="2000" b="1" i="1">
                <a:solidFill>
                  <a:srgbClr val="5F5F5F"/>
                </a:solidFill>
              </a:rPr>
              <a:t>button </a:t>
            </a:r>
            <a:r>
              <a:rPr lang="en-US" altLang="de-DE" sz="2000" b="1">
                <a:solidFill>
                  <a:srgbClr val="5F5F5F"/>
                </a:solidFill>
              </a:rPr>
              <a:t>BPM for high frequencies</a:t>
            </a:r>
            <a:endParaRPr lang="en-US" altLang="de-DE" sz="2000" b="1">
              <a:solidFill>
                <a:srgbClr val="5F5F5F"/>
              </a:solidFill>
              <a:sym typeface="Symbol" pitchFamily="18" charset="2"/>
            </a:endParaRPr>
          </a:p>
          <a:p>
            <a:pPr algn="l">
              <a:lnSpc>
                <a:spcPct val="80000"/>
              </a:lnSpc>
              <a:buFont typeface="Wingdings" pitchFamily="2" charset="2"/>
              <a:buNone/>
            </a:pPr>
            <a:r>
              <a:rPr lang="en-US" altLang="de-DE" sz="2000" b="1">
                <a:solidFill>
                  <a:srgbClr val="5F5F5F"/>
                </a:solidFill>
              </a:rPr>
              <a:t>    used at most proton LINACs and electron accelerators</a:t>
            </a:r>
          </a:p>
          <a:p>
            <a:pPr algn="l">
              <a:lnSpc>
                <a:spcPct val="80000"/>
              </a:lnSpc>
              <a:buFont typeface="Wingdings" pitchFamily="2" charset="2"/>
              <a:buChar char="Ø"/>
            </a:pPr>
            <a:r>
              <a:rPr lang="en-US" altLang="de-DE" sz="2000" b="1">
                <a:solidFill>
                  <a:srgbClr val="5F5F5F"/>
                </a:solidFill>
              </a:rPr>
              <a:t> Capacitive </a:t>
            </a:r>
            <a:r>
              <a:rPr lang="en-US" altLang="de-DE" sz="2000" b="1" i="1">
                <a:solidFill>
                  <a:srgbClr val="5F5F5F"/>
                </a:solidFill>
              </a:rPr>
              <a:t>shoe-box</a:t>
            </a:r>
            <a:r>
              <a:rPr lang="en-US" altLang="de-DE" sz="2000" b="1">
                <a:solidFill>
                  <a:srgbClr val="5F5F5F"/>
                </a:solidFill>
              </a:rPr>
              <a:t> BPM for low frequencies</a:t>
            </a:r>
          </a:p>
          <a:p>
            <a:pPr algn="l">
              <a:lnSpc>
                <a:spcPct val="80000"/>
              </a:lnSpc>
              <a:buFont typeface="Wingdings" pitchFamily="2" charset="2"/>
              <a:buNone/>
            </a:pPr>
            <a:r>
              <a:rPr lang="en-US" altLang="de-DE" sz="2000" b="1">
                <a:solidFill>
                  <a:srgbClr val="5F5F5F"/>
                </a:solidFill>
                <a:sym typeface="Symbol" pitchFamily="18" charset="2"/>
              </a:rPr>
              <a:t>    </a:t>
            </a:r>
            <a:r>
              <a:rPr lang="en-US" altLang="de-DE" sz="2000" b="1">
                <a:solidFill>
                  <a:srgbClr val="5F5F5F"/>
                </a:solidFill>
              </a:rPr>
              <a:t>used at most proton synchrotrons due to linear position reading</a:t>
            </a:r>
            <a:endParaRPr lang="en-US" altLang="de-DE" sz="2000" b="1">
              <a:solidFill>
                <a:srgbClr val="5F5F5F"/>
              </a:solidFill>
              <a:sym typeface="Symbol" pitchFamily="18" charset="2"/>
            </a:endParaRPr>
          </a:p>
          <a:p>
            <a:pPr algn="l">
              <a:lnSpc>
                <a:spcPct val="80000"/>
              </a:lnSpc>
              <a:buFont typeface="Wingdings" pitchFamily="2" charset="2"/>
              <a:buChar char="Ø"/>
            </a:pPr>
            <a:r>
              <a:rPr lang="en-US" altLang="de-DE" sz="2000" b="1">
                <a:solidFill>
                  <a:srgbClr val="5F5F5F"/>
                </a:solidFill>
              </a:rPr>
              <a:t> Electronics for position evaluation</a:t>
            </a:r>
          </a:p>
          <a:p>
            <a:pPr algn="l">
              <a:lnSpc>
                <a:spcPct val="80000"/>
              </a:lnSpc>
              <a:buFont typeface="Wingdings" pitchFamily="2" charset="2"/>
              <a:buNone/>
            </a:pPr>
            <a:r>
              <a:rPr lang="en-US" altLang="de-DE" sz="2000" b="1">
                <a:solidFill>
                  <a:srgbClr val="5F5F5F"/>
                </a:solidFill>
              </a:rPr>
              <a:t>    analog signal conditioning to achieve small signal processing  </a:t>
            </a:r>
            <a:endParaRPr lang="en-US" altLang="de-DE" sz="2000" b="1">
              <a:solidFill>
                <a:srgbClr val="3333CC"/>
              </a:solidFill>
            </a:endParaRPr>
          </a:p>
          <a:p>
            <a:pPr algn="l">
              <a:lnSpc>
                <a:spcPct val="80000"/>
              </a:lnSpc>
              <a:buFont typeface="Wingdings" pitchFamily="2" charset="2"/>
              <a:buChar char="Ø"/>
            </a:pPr>
            <a:r>
              <a:rPr lang="en-US" altLang="de-DE" sz="2000" b="1">
                <a:solidFill>
                  <a:srgbClr val="3333CC"/>
                </a:solidFill>
              </a:rPr>
              <a:t> BPMs for measurement of closed orbit, tune and further lattice functions</a:t>
            </a:r>
          </a:p>
          <a:p>
            <a:pPr algn="l">
              <a:lnSpc>
                <a:spcPct val="80000"/>
              </a:lnSpc>
              <a:buFont typeface="Wingdings" pitchFamily="2" charset="2"/>
              <a:buNone/>
            </a:pPr>
            <a:r>
              <a:rPr lang="en-US" altLang="de-DE" sz="2000" b="1"/>
              <a:t>    frequent application of BPMs</a:t>
            </a:r>
          </a:p>
          <a:p>
            <a:pPr algn="l">
              <a:lnSpc>
                <a:spcPct val="80000"/>
              </a:lnSpc>
              <a:buFont typeface="Wingdings" pitchFamily="2" charset="2"/>
              <a:buChar char="Ø"/>
            </a:pPr>
            <a:r>
              <a:rPr lang="en-US" altLang="de-DE" sz="2000" b="1">
                <a:solidFill>
                  <a:srgbClr val="3333CC"/>
                </a:solidFill>
              </a:rPr>
              <a:t> Summary</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
          <p:cNvSpPr>
            <a:spLocks noGrp="1"/>
          </p:cNvSpPr>
          <p:nvPr>
            <p:ph type="sldNum" sz="quarter" idx="10"/>
          </p:nvPr>
        </p:nvSpPr>
        <p:spPr/>
        <p:txBody>
          <a:bodyPr/>
          <a:lstStyle/>
          <a:p>
            <a:pPr>
              <a:defRPr/>
            </a:pPr>
            <a:fld id="{2720443D-804A-42C2-81D8-8CFA129128D1}" type="slidenum">
              <a:rPr lang="en-US"/>
              <a:pPr>
                <a:defRPr/>
              </a:pPr>
              <a:t>32</a:t>
            </a:fld>
            <a:endParaRPr lang="en-US"/>
          </a:p>
        </p:txBody>
      </p:sp>
      <p:sp>
        <p:nvSpPr>
          <p:cNvPr id="73731" name="Text Box 2"/>
          <p:cNvSpPr txBox="1">
            <a:spLocks noChangeArrowheads="1"/>
          </p:cNvSpPr>
          <p:nvPr/>
        </p:nvSpPr>
        <p:spPr bwMode="auto">
          <a:xfrm>
            <a:off x="300038" y="361950"/>
            <a:ext cx="7924800" cy="396875"/>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Trajectory Measurement with BPMs</a:t>
            </a:r>
          </a:p>
        </p:txBody>
      </p:sp>
      <p:sp>
        <p:nvSpPr>
          <p:cNvPr id="73732"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73733" name="Text Box 4"/>
          <p:cNvSpPr txBox="1">
            <a:spLocks noChangeArrowheads="1"/>
          </p:cNvSpPr>
          <p:nvPr/>
        </p:nvSpPr>
        <p:spPr bwMode="auto">
          <a:xfrm>
            <a:off x="152400" y="981075"/>
            <a:ext cx="8991600" cy="1230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3525" indent="-263525">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Symbol" pitchFamily="18" charset="2"/>
              <a:buNone/>
            </a:pPr>
            <a:r>
              <a:rPr lang="en-US" altLang="de-DE" sz="2000" b="1" dirty="0">
                <a:solidFill>
                  <a:schemeClr val="accent2"/>
                </a:solidFill>
                <a:sym typeface="Symbol" pitchFamily="18" charset="2"/>
              </a:rPr>
              <a:t>Trajectory:</a:t>
            </a:r>
            <a:r>
              <a:rPr lang="en-US" altLang="de-DE" sz="2000" dirty="0">
                <a:solidFill>
                  <a:schemeClr val="accent2"/>
                </a:solidFill>
                <a:sym typeface="Symbol" pitchFamily="18" charset="2"/>
              </a:rPr>
              <a:t> </a:t>
            </a:r>
          </a:p>
          <a:p>
            <a:pPr algn="l">
              <a:lnSpc>
                <a:spcPct val="80000"/>
              </a:lnSpc>
              <a:spcBef>
                <a:spcPts val="300"/>
              </a:spcBef>
              <a:buFont typeface="Symbol" pitchFamily="18" charset="2"/>
              <a:buNone/>
            </a:pPr>
            <a:r>
              <a:rPr lang="en-US" altLang="de-DE" sz="2000" dirty="0">
                <a:solidFill>
                  <a:schemeClr val="accent2"/>
                </a:solidFill>
                <a:sym typeface="Symbol" pitchFamily="18" charset="2"/>
              </a:rPr>
              <a:t>The position delivered by an </a:t>
            </a:r>
            <a:r>
              <a:rPr lang="en-US" altLang="de-DE" sz="2000" b="1" dirty="0">
                <a:solidFill>
                  <a:schemeClr val="accent2"/>
                </a:solidFill>
                <a:sym typeface="Symbol" pitchFamily="18" charset="2"/>
              </a:rPr>
              <a:t>individual bunch</a:t>
            </a:r>
            <a:r>
              <a:rPr lang="en-US" altLang="de-DE" sz="2000" dirty="0">
                <a:solidFill>
                  <a:schemeClr val="accent2"/>
                </a:solidFill>
                <a:sym typeface="Symbol" pitchFamily="18" charset="2"/>
              </a:rPr>
              <a:t> within a transfer line or a synchrotron.  </a:t>
            </a:r>
          </a:p>
          <a:p>
            <a:pPr algn="l">
              <a:lnSpc>
                <a:spcPct val="70000"/>
              </a:lnSpc>
              <a:spcBef>
                <a:spcPts val="400"/>
              </a:spcBef>
              <a:buFont typeface="Symbol" pitchFamily="18" charset="2"/>
              <a:buNone/>
            </a:pPr>
            <a:r>
              <a:rPr lang="en-US" altLang="de-DE" dirty="0">
                <a:sym typeface="Symbol" pitchFamily="18" charset="2"/>
              </a:rPr>
              <a:t>Main task: Control of matching (center and angle), first-turn diagnostics</a:t>
            </a:r>
          </a:p>
          <a:p>
            <a:pPr algn="l">
              <a:lnSpc>
                <a:spcPct val="90000"/>
              </a:lnSpc>
              <a:spcBef>
                <a:spcPts val="400"/>
              </a:spcBef>
              <a:buFont typeface="Symbol" pitchFamily="18" charset="2"/>
              <a:buNone/>
            </a:pPr>
            <a:r>
              <a:rPr lang="en-US" altLang="de-DE" b="1" i="1" dirty="0">
                <a:sym typeface="Symbol" pitchFamily="18" charset="2"/>
              </a:rPr>
              <a:t>Example:</a:t>
            </a:r>
            <a:r>
              <a:rPr lang="en-US" altLang="de-DE" dirty="0">
                <a:sym typeface="Symbol" pitchFamily="18" charset="2"/>
              </a:rPr>
              <a:t> LHC injection 10/09/08 i.e. first day of operation !</a:t>
            </a:r>
          </a:p>
        </p:txBody>
      </p:sp>
      <p:sp>
        <p:nvSpPr>
          <p:cNvPr id="73738" name="Text Box 6"/>
          <p:cNvSpPr txBox="1">
            <a:spLocks noChangeArrowheads="1"/>
          </p:cNvSpPr>
          <p:nvPr/>
        </p:nvSpPr>
        <p:spPr bwMode="auto">
          <a:xfrm>
            <a:off x="209431" y="6143785"/>
            <a:ext cx="2883171" cy="336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de-DE" altLang="de-DE" sz="1600" dirty="0" err="1">
                <a:solidFill>
                  <a:schemeClr val="tx2"/>
                </a:solidFill>
                <a:latin typeface="Times" pitchFamily="18" charset="0"/>
              </a:rPr>
              <a:t>From</a:t>
            </a:r>
            <a:r>
              <a:rPr lang="de-DE" altLang="de-DE" sz="1600" dirty="0">
                <a:solidFill>
                  <a:schemeClr val="tx2"/>
                </a:solidFill>
                <a:latin typeface="Times" pitchFamily="18" charset="0"/>
              </a:rPr>
              <a:t> R. Jones (CERN)</a:t>
            </a:r>
            <a:endParaRPr lang="en-US" altLang="de-DE" sz="1600" dirty="0">
              <a:solidFill>
                <a:schemeClr val="tx2"/>
              </a:solidFill>
              <a:latin typeface="Times" pitchFamily="18" charset="0"/>
            </a:endParaRPr>
          </a:p>
        </p:txBody>
      </p:sp>
      <p:sp>
        <p:nvSpPr>
          <p:cNvPr id="73735" name="Text Box 20"/>
          <p:cNvSpPr txBox="1">
            <a:spLocks noChangeArrowheads="1"/>
          </p:cNvSpPr>
          <p:nvPr/>
        </p:nvSpPr>
        <p:spPr bwMode="auto">
          <a:xfrm>
            <a:off x="3903663" y="64023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grpSp>
        <p:nvGrpSpPr>
          <p:cNvPr id="5" name="Gruppieren 4"/>
          <p:cNvGrpSpPr/>
          <p:nvPr/>
        </p:nvGrpSpPr>
        <p:grpSpPr>
          <a:xfrm>
            <a:off x="-36513" y="2222119"/>
            <a:ext cx="9072563" cy="3859213"/>
            <a:chOff x="-36513" y="2441575"/>
            <a:chExt cx="9072563" cy="3859213"/>
          </a:xfrm>
        </p:grpSpPr>
        <p:sp>
          <p:nvSpPr>
            <p:cNvPr id="73740" name="Text Box 8"/>
            <p:cNvSpPr txBox="1">
              <a:spLocks noChangeArrowheads="1"/>
            </p:cNvSpPr>
            <p:nvPr/>
          </p:nvSpPr>
          <p:spPr bwMode="auto">
            <a:xfrm>
              <a:off x="-36513" y="3949327"/>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-10</a:t>
              </a:r>
            </a:p>
          </p:txBody>
        </p:sp>
        <p:sp>
          <p:nvSpPr>
            <p:cNvPr id="73742" name="Text Box 10"/>
            <p:cNvSpPr txBox="1">
              <a:spLocks noChangeArrowheads="1"/>
            </p:cNvSpPr>
            <p:nvPr/>
          </p:nvSpPr>
          <p:spPr bwMode="auto">
            <a:xfrm>
              <a:off x="-36513" y="5541285"/>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-10</a:t>
              </a:r>
            </a:p>
          </p:txBody>
        </p:sp>
        <p:sp>
          <p:nvSpPr>
            <p:cNvPr id="3" name="Rechteck 2"/>
            <p:cNvSpPr/>
            <p:nvPr/>
          </p:nvSpPr>
          <p:spPr bwMode="auto">
            <a:xfrm>
              <a:off x="218696" y="3018302"/>
              <a:ext cx="299660" cy="141399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pic>
          <p:nvPicPr>
            <p:cNvPr id="737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946" y="2441575"/>
              <a:ext cx="8864104" cy="3663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pic>
        <p:sp>
          <p:nvSpPr>
            <p:cNvPr id="73743" name="Text Box 11"/>
            <p:cNvSpPr txBox="1">
              <a:spLocks noChangeArrowheads="1"/>
            </p:cNvSpPr>
            <p:nvPr/>
          </p:nvSpPr>
          <p:spPr bwMode="auto">
            <a:xfrm>
              <a:off x="3787789" y="3018302"/>
              <a:ext cx="159869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horizontal</a:t>
              </a:r>
            </a:p>
          </p:txBody>
        </p:sp>
        <p:sp>
          <p:nvSpPr>
            <p:cNvPr id="73744" name="Text Box 12"/>
            <p:cNvSpPr txBox="1">
              <a:spLocks noChangeArrowheads="1"/>
            </p:cNvSpPr>
            <p:nvPr/>
          </p:nvSpPr>
          <p:spPr bwMode="auto">
            <a:xfrm>
              <a:off x="3925740" y="4597550"/>
              <a:ext cx="159869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a:latin typeface="Arial" charset="0"/>
                </a:rPr>
                <a:t>vertical</a:t>
              </a:r>
            </a:p>
          </p:txBody>
        </p:sp>
        <p:sp>
          <p:nvSpPr>
            <p:cNvPr id="73736" name="Text Box 13"/>
            <p:cNvSpPr txBox="1">
              <a:spLocks noChangeArrowheads="1"/>
            </p:cNvSpPr>
            <p:nvPr/>
          </p:nvSpPr>
          <p:spPr bwMode="auto">
            <a:xfrm>
              <a:off x="2627313" y="5949950"/>
              <a:ext cx="4032250" cy="350838"/>
            </a:xfrm>
            <a:prstGeom prst="rect">
              <a:avLst/>
            </a:prstGeom>
            <a:solidFill>
              <a:schemeClr val="bg1"/>
            </a:solidFill>
            <a:ln>
              <a:noFill/>
            </a:ln>
            <a:extLst>
              <a:ext uri="{91240B29-F687-4F45-9708-019B960494DF}">
                <a14:hiddenLine xmlns:a14="http://schemas.microsoft.com/office/drawing/2010/main" w="31750" algn="ctr">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a:t>Monitor number (530 BPMs on 27 km)</a:t>
              </a:r>
            </a:p>
          </p:txBody>
        </p:sp>
        <p:sp>
          <p:nvSpPr>
            <p:cNvPr id="4" name="Rechteck 3"/>
            <p:cNvSpPr/>
            <p:nvPr/>
          </p:nvSpPr>
          <p:spPr bwMode="auto">
            <a:xfrm>
              <a:off x="219192" y="3005602"/>
              <a:ext cx="345958" cy="142669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73739" name="Text Box 7"/>
            <p:cNvSpPr txBox="1">
              <a:spLocks noChangeArrowheads="1"/>
            </p:cNvSpPr>
            <p:nvPr/>
          </p:nvSpPr>
          <p:spPr bwMode="auto">
            <a:xfrm>
              <a:off x="21125" y="2884952"/>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1" name="Text Box 7"/>
            <p:cNvSpPr txBox="1">
              <a:spLocks noChangeArrowheads="1"/>
            </p:cNvSpPr>
            <p:nvPr/>
          </p:nvSpPr>
          <p:spPr bwMode="auto">
            <a:xfrm>
              <a:off x="-10797" y="3944502"/>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smtClean="0">
                  <a:latin typeface="Arial" charset="0"/>
                </a:rPr>
                <a:t>-10</a:t>
              </a:r>
              <a:endParaRPr lang="en-US" altLang="de-DE" b="1" dirty="0">
                <a:latin typeface="Arial" charset="0"/>
              </a:endParaRPr>
            </a:p>
          </p:txBody>
        </p:sp>
        <p:sp>
          <p:nvSpPr>
            <p:cNvPr id="24" name="Text Box 7"/>
            <p:cNvSpPr txBox="1">
              <a:spLocks noChangeArrowheads="1"/>
            </p:cNvSpPr>
            <p:nvPr/>
          </p:nvSpPr>
          <p:spPr bwMode="auto">
            <a:xfrm>
              <a:off x="246180" y="3412320"/>
              <a:ext cx="406406"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smtClean="0">
                  <a:latin typeface="Arial" charset="0"/>
                </a:rPr>
                <a:t>0</a:t>
              </a:r>
              <a:endParaRPr lang="en-US" altLang="de-DE" b="1" dirty="0">
                <a:latin typeface="Arial" charset="0"/>
              </a:endParaRPr>
            </a:p>
          </p:txBody>
        </p:sp>
        <p:sp>
          <p:nvSpPr>
            <p:cNvPr id="73748" name="Text Box 17"/>
            <p:cNvSpPr txBox="1">
              <a:spLocks noChangeArrowheads="1"/>
            </p:cNvSpPr>
            <p:nvPr/>
          </p:nvSpPr>
          <p:spPr bwMode="auto">
            <a:xfrm rot="16200000">
              <a:off x="-199613" y="3463814"/>
              <a:ext cx="98409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Arial" panose="020B0604020202020204" pitchFamily="34" charset="0"/>
                  <a:cs typeface="Arial" panose="020B0604020202020204" pitchFamily="34" charset="0"/>
                </a:rPr>
                <a:t>x [mm</a:t>
              </a:r>
              <a:r>
                <a:rPr lang="en-US" altLang="de-DE" sz="1700" b="1" dirty="0"/>
                <a:t>]</a:t>
              </a:r>
            </a:p>
          </p:txBody>
        </p:sp>
        <p:sp>
          <p:nvSpPr>
            <p:cNvPr id="25" name="Rechteck 24"/>
            <p:cNvSpPr/>
            <p:nvPr/>
          </p:nvSpPr>
          <p:spPr bwMode="auto">
            <a:xfrm>
              <a:off x="207206" y="4616107"/>
              <a:ext cx="345958" cy="142669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73741" name="Text Box 9"/>
            <p:cNvSpPr txBox="1">
              <a:spLocks noChangeArrowheads="1"/>
            </p:cNvSpPr>
            <p:nvPr/>
          </p:nvSpPr>
          <p:spPr bwMode="auto">
            <a:xfrm>
              <a:off x="28341" y="4502568"/>
              <a:ext cx="764860"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eaLnBrk="1" hangingPunct="1">
                <a:buFont typeface="Wingdings" pitchFamily="2" charset="2"/>
                <a:buNone/>
              </a:pPr>
              <a:r>
                <a:rPr lang="en-US" altLang="de-DE" b="1" dirty="0">
                  <a:latin typeface="Arial" charset="0"/>
                </a:rPr>
                <a:t>10</a:t>
              </a:r>
            </a:p>
          </p:txBody>
        </p:sp>
        <p:sp>
          <p:nvSpPr>
            <p:cNvPr id="26" name="Text Box 9"/>
            <p:cNvSpPr txBox="1">
              <a:spLocks noChangeArrowheads="1"/>
            </p:cNvSpPr>
            <p:nvPr/>
          </p:nvSpPr>
          <p:spPr bwMode="auto">
            <a:xfrm>
              <a:off x="54191" y="5557960"/>
              <a:ext cx="562473"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smtClean="0">
                  <a:latin typeface="Arial" charset="0"/>
                </a:rPr>
                <a:t>-10</a:t>
              </a:r>
              <a:endParaRPr lang="en-US" altLang="de-DE" b="1" dirty="0">
                <a:latin typeface="Arial" charset="0"/>
              </a:endParaRPr>
            </a:p>
          </p:txBody>
        </p:sp>
        <p:sp>
          <p:nvSpPr>
            <p:cNvPr id="27" name="Text Box 9"/>
            <p:cNvSpPr txBox="1">
              <a:spLocks noChangeArrowheads="1"/>
            </p:cNvSpPr>
            <p:nvPr/>
          </p:nvSpPr>
          <p:spPr bwMode="auto">
            <a:xfrm>
              <a:off x="82550" y="5018210"/>
              <a:ext cx="562473" cy="36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5875" algn="ctr">
                  <a:solidFill>
                    <a:srgbClr val="000000"/>
                  </a:solidFill>
                  <a:miter lim="800000"/>
                  <a:headEnd/>
                  <a:tailEnd/>
                </a14:hiddenLine>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eaLnBrk="1" hangingPunct="1">
                <a:buFont typeface="Wingdings" pitchFamily="2" charset="2"/>
                <a:buNone/>
              </a:pPr>
              <a:r>
                <a:rPr lang="en-US" altLang="de-DE" b="1" dirty="0" smtClean="0">
                  <a:latin typeface="Arial" charset="0"/>
                </a:rPr>
                <a:t>0</a:t>
              </a:r>
              <a:endParaRPr lang="en-US" altLang="de-DE" b="1" dirty="0">
                <a:latin typeface="Arial" charset="0"/>
              </a:endParaRPr>
            </a:p>
          </p:txBody>
        </p:sp>
        <p:sp>
          <p:nvSpPr>
            <p:cNvPr id="73746" name="Text Box 14"/>
            <p:cNvSpPr txBox="1">
              <a:spLocks noChangeArrowheads="1"/>
            </p:cNvSpPr>
            <p:nvPr/>
          </p:nvSpPr>
          <p:spPr bwMode="auto">
            <a:xfrm rot="16200000">
              <a:off x="-193990" y="5081246"/>
              <a:ext cx="966491"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700" b="1" dirty="0">
                  <a:latin typeface="Arial" panose="020B0604020202020204" pitchFamily="34" charset="0"/>
                  <a:cs typeface="Arial" panose="020B0604020202020204" pitchFamily="34" charset="0"/>
                </a:rPr>
                <a:t>y [mm]</a:t>
              </a:r>
            </a:p>
          </p:txBody>
        </p:sp>
      </p:grpSp>
      <p:sp>
        <p:nvSpPr>
          <p:cNvPr id="28" name="Text Box 6"/>
          <p:cNvSpPr txBox="1">
            <a:spLocks noChangeArrowheads="1"/>
          </p:cNvSpPr>
          <p:nvPr/>
        </p:nvSpPr>
        <p:spPr bwMode="auto">
          <a:xfrm>
            <a:off x="5725041" y="6126117"/>
            <a:ext cx="33933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de-DE" altLang="de-DE" sz="1600" dirty="0" smtClean="0">
                <a:solidFill>
                  <a:schemeClr val="tx2"/>
                </a:solidFill>
                <a:latin typeface="Times" pitchFamily="18" charset="0"/>
              </a:rPr>
              <a:t>Tune </a:t>
            </a:r>
            <a:r>
              <a:rPr lang="de-DE" altLang="de-DE" sz="1600" dirty="0" err="1" smtClean="0">
                <a:solidFill>
                  <a:schemeClr val="tx2"/>
                </a:solidFill>
                <a:latin typeface="Times" pitchFamily="18" charset="0"/>
              </a:rPr>
              <a:t>values</a:t>
            </a:r>
            <a:r>
              <a:rPr lang="de-DE" altLang="de-DE" sz="1600" dirty="0" smtClean="0">
                <a:solidFill>
                  <a:schemeClr val="tx2"/>
                </a:solidFill>
                <a:latin typeface="Times" pitchFamily="18" charset="0"/>
              </a:rPr>
              <a:t>: </a:t>
            </a:r>
            <a:r>
              <a:rPr lang="de-DE" altLang="de-DE" sz="1600" b="1" i="1" dirty="0" err="1" smtClean="0">
                <a:solidFill>
                  <a:schemeClr val="tx2"/>
                </a:solidFill>
                <a:latin typeface="Times" pitchFamily="18" charset="0"/>
              </a:rPr>
              <a:t>Q</a:t>
            </a:r>
            <a:r>
              <a:rPr lang="de-DE" altLang="de-DE" sz="1600" b="1" i="1" baseline="-25000" dirty="0" err="1">
                <a:solidFill>
                  <a:schemeClr val="tx2"/>
                </a:solidFill>
                <a:latin typeface="Times" pitchFamily="18" charset="0"/>
              </a:rPr>
              <a:t>h</a:t>
            </a:r>
            <a:r>
              <a:rPr lang="de-DE" altLang="de-DE" sz="1600" b="1" i="1" dirty="0" smtClean="0">
                <a:solidFill>
                  <a:schemeClr val="tx2"/>
                </a:solidFill>
                <a:latin typeface="Times" pitchFamily="18" charset="0"/>
              </a:rPr>
              <a:t> </a:t>
            </a:r>
            <a:r>
              <a:rPr lang="de-DE" altLang="de-DE" sz="1600" dirty="0" smtClean="0">
                <a:solidFill>
                  <a:schemeClr val="tx2"/>
                </a:solidFill>
                <a:latin typeface="Times" pitchFamily="18" charset="0"/>
              </a:rPr>
              <a:t>= 64.3, </a:t>
            </a:r>
            <a:r>
              <a:rPr lang="de-DE" altLang="de-DE" sz="1600" b="1" i="1" smtClean="0">
                <a:solidFill>
                  <a:schemeClr val="tx2"/>
                </a:solidFill>
                <a:latin typeface="Times" pitchFamily="18" charset="0"/>
              </a:rPr>
              <a:t>Q</a:t>
            </a:r>
            <a:r>
              <a:rPr lang="de-DE" altLang="de-DE" sz="1600" b="1" i="1" baseline="-25000" dirty="0" err="1">
                <a:solidFill>
                  <a:schemeClr val="tx2"/>
                </a:solidFill>
                <a:latin typeface="Times" pitchFamily="18" charset="0"/>
              </a:rPr>
              <a:t>v</a:t>
            </a:r>
            <a:r>
              <a:rPr lang="de-DE" altLang="de-DE" sz="1600" smtClean="0">
                <a:solidFill>
                  <a:schemeClr val="tx2"/>
                </a:solidFill>
                <a:latin typeface="Times" pitchFamily="18" charset="0"/>
              </a:rPr>
              <a:t> </a:t>
            </a:r>
            <a:r>
              <a:rPr lang="de-DE" altLang="de-DE" sz="1600" dirty="0" smtClean="0">
                <a:solidFill>
                  <a:schemeClr val="tx2"/>
                </a:solidFill>
                <a:latin typeface="Times" pitchFamily="18" charset="0"/>
              </a:rPr>
              <a:t>= 59.3 </a:t>
            </a:r>
            <a:endParaRPr lang="en-US" altLang="de-DE" sz="1600" dirty="0">
              <a:solidFill>
                <a:schemeClr val="tx2"/>
              </a:solidFill>
              <a:latin typeface="Times" pitchFamily="18" charset="0"/>
            </a:endParaRPr>
          </a:p>
        </p:txBody>
      </p:sp>
    </p:spTree>
    <p:extLst>
      <p:ext uri="{BB962C8B-B14F-4D97-AF65-F5344CB8AC3E}">
        <p14:creationId xmlns:p14="http://schemas.microsoft.com/office/powerpoint/2010/main" val="147632953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1"/>
          <p:cNvSpPr>
            <a:spLocks noGrp="1"/>
          </p:cNvSpPr>
          <p:nvPr>
            <p:ph type="sldNum" sz="quarter" idx="10"/>
          </p:nvPr>
        </p:nvSpPr>
        <p:spPr/>
        <p:txBody>
          <a:bodyPr/>
          <a:lstStyle/>
          <a:p>
            <a:pPr>
              <a:defRPr/>
            </a:pPr>
            <a:fld id="{AAD1FDC7-A568-4672-BBD3-E6520E67167A}" type="slidenum">
              <a:rPr lang="en-US"/>
              <a:pPr>
                <a:defRPr/>
              </a:pPr>
              <a:t>33</a:t>
            </a:fld>
            <a:endParaRPr lang="en-US"/>
          </a:p>
        </p:txBody>
      </p:sp>
      <p:sp>
        <p:nvSpPr>
          <p:cNvPr id="35843"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Close Orbit Measurement with BPMs</a:t>
            </a:r>
          </a:p>
        </p:txBody>
      </p:sp>
      <p:sp>
        <p:nvSpPr>
          <p:cNvPr id="3584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5845" name="Text Box 4"/>
          <p:cNvSpPr txBox="1">
            <a:spLocks noChangeArrowheads="1"/>
          </p:cNvSpPr>
          <p:nvPr/>
        </p:nvSpPr>
        <p:spPr bwMode="auto">
          <a:xfrm>
            <a:off x="107504" y="1023023"/>
            <a:ext cx="9144000" cy="772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dirty="0" smtClean="0">
                <a:solidFill>
                  <a:schemeClr val="accent2"/>
                </a:solidFill>
                <a:sym typeface="Symbol" pitchFamily="18" charset="2"/>
              </a:rPr>
              <a:t>Single bunch position averaged over 1000 bunches </a:t>
            </a:r>
            <a:r>
              <a:rPr lang="en-US" altLang="de-DE" dirty="0">
                <a:solidFill>
                  <a:schemeClr val="accent2"/>
                </a:solidFill>
                <a:sym typeface="Symbol" pitchFamily="18" charset="2"/>
              </a:rPr>
              <a:t> closed orbit with </a:t>
            </a:r>
            <a:r>
              <a:rPr lang="en-US" altLang="de-DE" dirty="0" err="1">
                <a:solidFill>
                  <a:schemeClr val="accent2"/>
                </a:solidFill>
                <a:sym typeface="Symbol" pitchFamily="18" charset="2"/>
              </a:rPr>
              <a:t>ms</a:t>
            </a:r>
            <a:r>
              <a:rPr lang="en-US" altLang="de-DE" dirty="0">
                <a:solidFill>
                  <a:schemeClr val="accent2"/>
                </a:solidFill>
                <a:sym typeface="Symbol" pitchFamily="18" charset="2"/>
              </a:rPr>
              <a:t> time steps.</a:t>
            </a:r>
          </a:p>
          <a:p>
            <a:pPr algn="l">
              <a:lnSpc>
                <a:spcPct val="70000"/>
              </a:lnSpc>
              <a:spcBef>
                <a:spcPts val="600"/>
              </a:spcBef>
              <a:buFont typeface="Wingdings" pitchFamily="2" charset="2"/>
              <a:buNone/>
            </a:pPr>
            <a:r>
              <a:rPr lang="en-US" altLang="de-DE" dirty="0">
                <a:solidFill>
                  <a:schemeClr val="accent2"/>
                </a:solidFill>
                <a:sym typeface="Symbol" pitchFamily="18" charset="2"/>
              </a:rPr>
              <a:t>It differs from ideal orbit by misalignments of the beam or components.</a:t>
            </a:r>
          </a:p>
          <a:p>
            <a:pPr algn="l">
              <a:lnSpc>
                <a:spcPct val="50000"/>
              </a:lnSpc>
              <a:spcBef>
                <a:spcPts val="600"/>
              </a:spcBef>
              <a:buFont typeface="Wingdings" pitchFamily="2" charset="2"/>
              <a:buNone/>
            </a:pPr>
            <a:r>
              <a:rPr lang="en-US" altLang="de-DE" i="1" dirty="0" smtClean="0">
                <a:sym typeface="Symbol" pitchFamily="18" charset="2"/>
              </a:rPr>
              <a:t>Example: GSI-synchrotron at two BPM locations, 1000 turn average during acceleration:</a:t>
            </a:r>
            <a:r>
              <a:rPr lang="en-US" altLang="de-DE" dirty="0" smtClean="0">
                <a:solidFill>
                  <a:schemeClr val="accent2"/>
                </a:solidFill>
                <a:sym typeface="Symbol" pitchFamily="18" charset="2"/>
              </a:rPr>
              <a:t> </a:t>
            </a:r>
            <a:endParaRPr lang="en-US" altLang="de-DE" dirty="0">
              <a:solidFill>
                <a:schemeClr val="accent2"/>
              </a:solidFill>
              <a:sym typeface="Symbol" pitchFamily="18" charset="2"/>
            </a:endParaRPr>
          </a:p>
        </p:txBody>
      </p:sp>
      <p:sp>
        <p:nvSpPr>
          <p:cNvPr id="35847" name="Text Box 6"/>
          <p:cNvSpPr txBox="1">
            <a:spLocks noChangeArrowheads="1"/>
          </p:cNvSpPr>
          <p:nvPr/>
        </p:nvSpPr>
        <p:spPr bwMode="auto">
          <a:xfrm>
            <a:off x="6516688" y="2133600"/>
            <a:ext cx="2447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endParaRPr lang="de-DE" altLang="de-DE">
              <a:latin typeface="Times" pitchFamily="18" charset="0"/>
            </a:endParaRPr>
          </a:p>
        </p:txBody>
      </p:sp>
      <p:sp>
        <p:nvSpPr>
          <p:cNvPr id="35848" name="Text Box 7"/>
          <p:cNvSpPr txBox="1">
            <a:spLocks noChangeArrowheads="1"/>
          </p:cNvSpPr>
          <p:nvPr/>
        </p:nvSpPr>
        <p:spPr bwMode="auto">
          <a:xfrm>
            <a:off x="6188076" y="1949039"/>
            <a:ext cx="2700337"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a:solidFill>
                  <a:schemeClr val="accent2"/>
                </a:solidFill>
                <a:latin typeface="Times" pitchFamily="18" charset="0"/>
              </a:rPr>
              <a:t>Closed orbit:</a:t>
            </a:r>
          </a:p>
          <a:p>
            <a:pPr algn="l" eaLnBrk="1" hangingPunct="1">
              <a:lnSpc>
                <a:spcPct val="50000"/>
              </a:lnSpc>
              <a:buFont typeface="Wingdings" pitchFamily="2" charset="2"/>
              <a:buNone/>
            </a:pPr>
            <a:r>
              <a:rPr lang="en-US" altLang="de-DE" dirty="0">
                <a:latin typeface="Times" pitchFamily="18" charset="0"/>
              </a:rPr>
              <a:t>Beam position</a:t>
            </a:r>
          </a:p>
          <a:p>
            <a:pPr algn="l" eaLnBrk="1" hangingPunct="1">
              <a:lnSpc>
                <a:spcPct val="50000"/>
              </a:lnSpc>
              <a:buFont typeface="Wingdings" pitchFamily="2" charset="2"/>
              <a:buNone/>
            </a:pPr>
            <a:r>
              <a:rPr lang="en-US" altLang="de-DE" dirty="0" smtClean="0">
                <a:latin typeface="Times" pitchFamily="18" charset="0"/>
              </a:rPr>
              <a:t>averaged </a:t>
            </a:r>
            <a:r>
              <a:rPr lang="en-US" altLang="de-DE" dirty="0">
                <a:latin typeface="Times" pitchFamily="18" charset="0"/>
              </a:rPr>
              <a:t>over </a:t>
            </a:r>
            <a:r>
              <a:rPr lang="en-US" altLang="de-DE" dirty="0" smtClean="0">
                <a:latin typeface="Times" pitchFamily="18" charset="0"/>
              </a:rPr>
              <a:t>many turns</a:t>
            </a:r>
            <a:endParaRPr lang="en-US" altLang="de-DE" dirty="0">
              <a:latin typeface="Times" pitchFamily="18" charset="0"/>
            </a:endParaRPr>
          </a:p>
          <a:p>
            <a:pPr algn="l" eaLnBrk="1" hangingPunct="1">
              <a:lnSpc>
                <a:spcPct val="50000"/>
              </a:lnSpc>
              <a:buFont typeface="Wingdings" pitchFamily="2" charset="2"/>
              <a:buNone/>
            </a:pPr>
            <a:r>
              <a:rPr lang="en-US" altLang="de-DE" dirty="0" smtClean="0">
                <a:latin typeface="Times" pitchFamily="18" charset="0"/>
              </a:rPr>
              <a:t>(i.e. </a:t>
            </a:r>
            <a:r>
              <a:rPr lang="en-US" altLang="de-DE" dirty="0" err="1" smtClean="0">
                <a:latin typeface="Times" pitchFamily="18" charset="0"/>
              </a:rPr>
              <a:t>betatron</a:t>
            </a:r>
            <a:r>
              <a:rPr lang="en-US" altLang="de-DE" dirty="0" smtClean="0">
                <a:latin typeface="Times" pitchFamily="18" charset="0"/>
              </a:rPr>
              <a:t> oscillations). </a:t>
            </a:r>
            <a:endParaRPr lang="en-US" altLang="de-DE" dirty="0">
              <a:latin typeface="Times" pitchFamily="18" charset="0"/>
            </a:endParaRPr>
          </a:p>
          <a:p>
            <a:pPr algn="l" eaLnBrk="1" hangingPunct="1">
              <a:lnSpc>
                <a:spcPct val="50000"/>
              </a:lnSpc>
              <a:buFont typeface="Wingdings" pitchFamily="2" charset="2"/>
              <a:buNone/>
            </a:pPr>
            <a:r>
              <a:rPr lang="en-US" sz="1600" dirty="0"/>
              <a:t>The result </a:t>
            </a:r>
            <a:r>
              <a:rPr lang="en-US" sz="1600" dirty="0" smtClean="0"/>
              <a:t>is the basic tool</a:t>
            </a:r>
          </a:p>
          <a:p>
            <a:pPr algn="l" eaLnBrk="1" hangingPunct="1">
              <a:lnSpc>
                <a:spcPct val="50000"/>
              </a:lnSpc>
              <a:buFont typeface="Wingdings" pitchFamily="2" charset="2"/>
              <a:buNone/>
            </a:pPr>
            <a:r>
              <a:rPr lang="en-US" sz="1600" dirty="0" smtClean="0"/>
              <a:t>for alignment &amp; </a:t>
            </a:r>
            <a:r>
              <a:rPr lang="en-US" sz="1600" dirty="0" err="1" smtClean="0"/>
              <a:t>stabilzation</a:t>
            </a:r>
            <a:r>
              <a:rPr lang="en-US" sz="1600" dirty="0" smtClean="0"/>
              <a:t> </a:t>
            </a:r>
            <a:endParaRPr lang="en-US" altLang="de-DE" sz="1600" dirty="0">
              <a:latin typeface="Times" pitchFamily="18" charset="0"/>
            </a:endParaRPr>
          </a:p>
        </p:txBody>
      </p:sp>
      <p:grpSp>
        <p:nvGrpSpPr>
          <p:cNvPr id="5" name="Gruppieren 4"/>
          <p:cNvGrpSpPr/>
          <p:nvPr/>
        </p:nvGrpSpPr>
        <p:grpSpPr>
          <a:xfrm>
            <a:off x="13855" y="1829520"/>
            <a:ext cx="6105731" cy="4613140"/>
            <a:chOff x="115455" y="1829520"/>
            <a:chExt cx="6105731" cy="4613140"/>
          </a:xfrm>
        </p:grpSpPr>
        <p:pic>
          <p:nvPicPr>
            <p:cNvPr id="1843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316367" y="1829520"/>
              <a:ext cx="5904819" cy="4613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3588531" y="3579970"/>
              <a:ext cx="2495459" cy="307777"/>
            </a:xfrm>
            <a:prstGeom prst="rect">
              <a:avLst/>
            </a:prstGeom>
            <a:noFill/>
          </p:spPr>
          <p:txBody>
            <a:bodyPr wrap="square" rtlCol="0">
              <a:spAutoFit/>
            </a:bodyPr>
            <a:lstStyle/>
            <a:p>
              <a:r>
                <a:rPr lang="en-US" sz="1400" dirty="0" smtClean="0"/>
                <a:t>horizontal position at 2 BPMs</a:t>
              </a:r>
              <a:endParaRPr lang="en-US" sz="1400" dirty="0"/>
            </a:p>
          </p:txBody>
        </p:sp>
        <p:sp>
          <p:nvSpPr>
            <p:cNvPr id="22" name="Textfeld 21"/>
            <p:cNvSpPr txBox="1"/>
            <p:nvPr/>
          </p:nvSpPr>
          <p:spPr>
            <a:xfrm>
              <a:off x="3714644" y="4714460"/>
              <a:ext cx="2473883" cy="307777"/>
            </a:xfrm>
            <a:prstGeom prst="rect">
              <a:avLst/>
            </a:prstGeom>
            <a:noFill/>
          </p:spPr>
          <p:txBody>
            <a:bodyPr wrap="square" rtlCol="0">
              <a:spAutoFit/>
            </a:bodyPr>
            <a:lstStyle/>
            <a:p>
              <a:r>
                <a:rPr lang="en-US" sz="1400" dirty="0" smtClean="0"/>
                <a:t>vertical </a:t>
              </a:r>
              <a:r>
                <a:rPr lang="en-US" sz="1400" dirty="0"/>
                <a:t>position at 2 BPMs</a:t>
              </a:r>
            </a:p>
          </p:txBody>
        </p:sp>
        <p:cxnSp>
          <p:nvCxnSpPr>
            <p:cNvPr id="23" name="Gerade Verbindung mit Pfeil 22"/>
            <p:cNvCxnSpPr/>
            <p:nvPr/>
          </p:nvCxnSpPr>
          <p:spPr bwMode="auto">
            <a:xfrm>
              <a:off x="3531146" y="5631037"/>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4278767" y="5323260"/>
              <a:ext cx="1805223" cy="307777"/>
            </a:xfrm>
            <a:prstGeom prst="rect">
              <a:avLst/>
            </a:prstGeom>
            <a:noFill/>
          </p:spPr>
          <p:txBody>
            <a:bodyPr wrap="square" rtlCol="0">
              <a:spAutoFit/>
            </a:bodyPr>
            <a:lstStyle/>
            <a:p>
              <a:r>
                <a:rPr lang="en-US" sz="1400" dirty="0" smtClean="0">
                  <a:solidFill>
                    <a:srgbClr val="008000"/>
                  </a:solidFill>
                </a:rPr>
                <a:t>time</a:t>
              </a:r>
              <a:r>
                <a:rPr lang="en-US" sz="1400" b="1" i="1" dirty="0" smtClean="0">
                  <a:solidFill>
                    <a:srgbClr val="008000"/>
                  </a:solidFill>
                </a:rPr>
                <a:t> t </a:t>
              </a:r>
              <a:r>
                <a:rPr lang="en-US" sz="1400" dirty="0" smtClean="0">
                  <a:solidFill>
                    <a:srgbClr val="008000"/>
                  </a:solidFill>
                </a:rPr>
                <a:t>= 0 ... 600 </a:t>
              </a:r>
              <a:r>
                <a:rPr lang="en-US" sz="1400" dirty="0" err="1" smtClean="0">
                  <a:solidFill>
                    <a:srgbClr val="008000"/>
                  </a:solidFill>
                </a:rPr>
                <a:t>ms</a:t>
              </a:r>
              <a:r>
                <a:rPr lang="en-US" sz="1400" dirty="0" smtClean="0">
                  <a:solidFill>
                    <a:srgbClr val="008000"/>
                  </a:solidFill>
                </a:rPr>
                <a:t> </a:t>
              </a:r>
              <a:endParaRPr lang="en-US" sz="1400" dirty="0">
                <a:solidFill>
                  <a:srgbClr val="008000"/>
                </a:solidFill>
              </a:endParaRPr>
            </a:p>
          </p:txBody>
        </p:sp>
        <p:sp>
          <p:nvSpPr>
            <p:cNvPr id="4" name="Textfeld 3"/>
            <p:cNvSpPr txBox="1"/>
            <p:nvPr/>
          </p:nvSpPr>
          <p:spPr>
            <a:xfrm>
              <a:off x="3301865" y="3546932"/>
              <a:ext cx="238806" cy="307777"/>
            </a:xfrm>
            <a:prstGeom prst="rect">
              <a:avLst/>
            </a:prstGeom>
            <a:solidFill>
              <a:schemeClr val="bg1"/>
            </a:solidFill>
          </p:spPr>
          <p:txBody>
            <a:bodyPr wrap="square" rtlCol="0">
              <a:spAutoFit/>
            </a:bodyPr>
            <a:lstStyle/>
            <a:p>
              <a:r>
                <a:rPr lang="en-US" sz="1400" dirty="0" smtClean="0"/>
                <a:t>0</a:t>
              </a:r>
              <a:endParaRPr lang="en-US" sz="1400" dirty="0"/>
            </a:p>
          </p:txBody>
        </p:sp>
        <p:sp>
          <p:nvSpPr>
            <p:cNvPr id="26" name="Textfeld 25"/>
            <p:cNvSpPr txBox="1"/>
            <p:nvPr/>
          </p:nvSpPr>
          <p:spPr>
            <a:xfrm>
              <a:off x="3334862" y="3288939"/>
              <a:ext cx="238806" cy="307777"/>
            </a:xfrm>
            <a:prstGeom prst="rect">
              <a:avLst/>
            </a:prstGeom>
            <a:solidFill>
              <a:schemeClr val="bg1"/>
            </a:solidFill>
          </p:spPr>
          <p:txBody>
            <a:bodyPr wrap="square" rtlCol="0">
              <a:spAutoFit/>
            </a:bodyPr>
            <a:lstStyle/>
            <a:p>
              <a:r>
                <a:rPr lang="en-US" sz="1400" dirty="0" smtClean="0"/>
                <a:t>5</a:t>
              </a:r>
              <a:endParaRPr lang="en-US" sz="1400" dirty="0"/>
            </a:p>
          </p:txBody>
        </p:sp>
        <p:sp>
          <p:nvSpPr>
            <p:cNvPr id="27" name="Textfeld 26"/>
            <p:cNvSpPr txBox="1"/>
            <p:nvPr/>
          </p:nvSpPr>
          <p:spPr>
            <a:xfrm>
              <a:off x="3211626" y="3826233"/>
              <a:ext cx="357855" cy="307777"/>
            </a:xfrm>
            <a:prstGeom prst="rect">
              <a:avLst/>
            </a:prstGeom>
            <a:solidFill>
              <a:schemeClr val="bg1"/>
            </a:solidFill>
          </p:spPr>
          <p:txBody>
            <a:bodyPr wrap="square" rtlCol="0">
              <a:spAutoFit/>
            </a:bodyPr>
            <a:lstStyle/>
            <a:p>
              <a:pPr algn="r"/>
              <a:r>
                <a:rPr lang="en-US" sz="1400" dirty="0" smtClean="0"/>
                <a:t>-5</a:t>
              </a:r>
              <a:endParaRPr lang="en-US" sz="1400" dirty="0"/>
            </a:p>
          </p:txBody>
        </p:sp>
        <p:sp>
          <p:nvSpPr>
            <p:cNvPr id="28" name="Textfeld 27"/>
            <p:cNvSpPr txBox="1"/>
            <p:nvPr/>
          </p:nvSpPr>
          <p:spPr>
            <a:xfrm>
              <a:off x="3185909" y="4134123"/>
              <a:ext cx="386686" cy="276999"/>
            </a:xfrm>
            <a:prstGeom prst="rect">
              <a:avLst/>
            </a:prstGeom>
            <a:solidFill>
              <a:schemeClr val="bg1"/>
            </a:solidFill>
          </p:spPr>
          <p:txBody>
            <a:bodyPr wrap="square" rtlCol="0">
              <a:spAutoFit/>
            </a:bodyPr>
            <a:lstStyle/>
            <a:p>
              <a:pPr algn="r"/>
              <a:r>
                <a:rPr lang="en-US" sz="1200" dirty="0" smtClean="0"/>
                <a:t>-10</a:t>
              </a:r>
              <a:endParaRPr lang="en-US" sz="1200" dirty="0"/>
            </a:p>
          </p:txBody>
        </p:sp>
        <p:sp>
          <p:nvSpPr>
            <p:cNvPr id="29" name="Textfeld 28"/>
            <p:cNvSpPr txBox="1"/>
            <p:nvPr/>
          </p:nvSpPr>
          <p:spPr>
            <a:xfrm>
              <a:off x="3201416" y="3826233"/>
              <a:ext cx="357855" cy="307777"/>
            </a:xfrm>
            <a:prstGeom prst="rect">
              <a:avLst/>
            </a:prstGeom>
            <a:solidFill>
              <a:schemeClr val="bg1"/>
            </a:solidFill>
          </p:spPr>
          <p:txBody>
            <a:bodyPr wrap="square" rtlCol="0">
              <a:spAutoFit/>
            </a:bodyPr>
            <a:lstStyle/>
            <a:p>
              <a:pPr algn="r"/>
              <a:r>
                <a:rPr lang="en-US" sz="1400" dirty="0" smtClean="0"/>
                <a:t>-5</a:t>
              </a:r>
              <a:endParaRPr lang="en-US" sz="1400" dirty="0"/>
            </a:p>
          </p:txBody>
        </p:sp>
        <p:sp>
          <p:nvSpPr>
            <p:cNvPr id="30" name="Textfeld 29"/>
            <p:cNvSpPr txBox="1"/>
            <p:nvPr/>
          </p:nvSpPr>
          <p:spPr>
            <a:xfrm>
              <a:off x="3278300" y="5264725"/>
              <a:ext cx="272457" cy="276999"/>
            </a:xfrm>
            <a:prstGeom prst="rect">
              <a:avLst/>
            </a:prstGeom>
            <a:solidFill>
              <a:schemeClr val="bg1"/>
            </a:solidFill>
          </p:spPr>
          <p:txBody>
            <a:bodyPr wrap="square" rtlCol="0">
              <a:spAutoFit/>
            </a:bodyPr>
            <a:lstStyle/>
            <a:p>
              <a:pPr algn="r"/>
              <a:r>
                <a:rPr lang="en-US" sz="1200" dirty="0" smtClean="0"/>
                <a:t>0</a:t>
              </a:r>
              <a:endParaRPr lang="en-US" sz="1200" dirty="0"/>
            </a:p>
          </p:txBody>
        </p:sp>
        <p:sp>
          <p:nvSpPr>
            <p:cNvPr id="33" name="Textfeld 32"/>
            <p:cNvSpPr txBox="1"/>
            <p:nvPr/>
          </p:nvSpPr>
          <p:spPr>
            <a:xfrm>
              <a:off x="3275749" y="4968676"/>
              <a:ext cx="272457" cy="276999"/>
            </a:xfrm>
            <a:prstGeom prst="rect">
              <a:avLst/>
            </a:prstGeom>
            <a:solidFill>
              <a:schemeClr val="bg1"/>
            </a:solidFill>
          </p:spPr>
          <p:txBody>
            <a:bodyPr wrap="square" rtlCol="0">
              <a:spAutoFit/>
            </a:bodyPr>
            <a:lstStyle/>
            <a:p>
              <a:pPr algn="r"/>
              <a:r>
                <a:rPr lang="en-US" sz="1200" dirty="0" smtClean="0"/>
                <a:t>2</a:t>
              </a:r>
              <a:endParaRPr lang="en-US" sz="1200" dirty="0"/>
            </a:p>
          </p:txBody>
        </p:sp>
        <p:sp>
          <p:nvSpPr>
            <p:cNvPr id="34" name="Textfeld 33"/>
            <p:cNvSpPr txBox="1"/>
            <p:nvPr/>
          </p:nvSpPr>
          <p:spPr>
            <a:xfrm>
              <a:off x="3297351" y="4717424"/>
              <a:ext cx="272457" cy="276999"/>
            </a:xfrm>
            <a:prstGeom prst="rect">
              <a:avLst/>
            </a:prstGeom>
            <a:solidFill>
              <a:schemeClr val="bg1"/>
            </a:solidFill>
          </p:spPr>
          <p:txBody>
            <a:bodyPr wrap="square" rtlCol="0">
              <a:spAutoFit/>
            </a:bodyPr>
            <a:lstStyle/>
            <a:p>
              <a:pPr algn="r"/>
              <a:r>
                <a:rPr lang="en-US" sz="1200" dirty="0" smtClean="0"/>
                <a:t>4</a:t>
              </a:r>
              <a:endParaRPr lang="en-US" sz="1200" dirty="0"/>
            </a:p>
          </p:txBody>
        </p:sp>
        <p:sp>
          <p:nvSpPr>
            <p:cNvPr id="35" name="Textfeld 34"/>
            <p:cNvSpPr txBox="1"/>
            <p:nvPr/>
          </p:nvSpPr>
          <p:spPr>
            <a:xfrm>
              <a:off x="3181106" y="5621630"/>
              <a:ext cx="356979" cy="276999"/>
            </a:xfrm>
            <a:prstGeom prst="rect">
              <a:avLst/>
            </a:prstGeom>
            <a:solidFill>
              <a:schemeClr val="bg1"/>
            </a:solidFill>
          </p:spPr>
          <p:txBody>
            <a:bodyPr wrap="square" rtlCol="0">
              <a:spAutoFit/>
            </a:bodyPr>
            <a:lstStyle/>
            <a:p>
              <a:pPr algn="r"/>
              <a:r>
                <a:rPr lang="en-US" sz="1200" dirty="0" smtClean="0"/>
                <a:t>-2</a:t>
              </a:r>
              <a:endParaRPr lang="en-US" sz="1200" dirty="0"/>
            </a:p>
          </p:txBody>
        </p:sp>
        <p:sp>
          <p:nvSpPr>
            <p:cNvPr id="37" name="Textfeld 36"/>
            <p:cNvSpPr txBox="1"/>
            <p:nvPr/>
          </p:nvSpPr>
          <p:spPr>
            <a:xfrm>
              <a:off x="4383305" y="4004430"/>
              <a:ext cx="1805223" cy="307777"/>
            </a:xfrm>
            <a:prstGeom prst="rect">
              <a:avLst/>
            </a:prstGeom>
            <a:noFill/>
          </p:spPr>
          <p:txBody>
            <a:bodyPr wrap="square" rtlCol="0">
              <a:spAutoFit/>
            </a:bodyPr>
            <a:lstStyle/>
            <a:p>
              <a:r>
                <a:rPr lang="en-US" sz="1400" dirty="0" smtClean="0">
                  <a:solidFill>
                    <a:srgbClr val="008000"/>
                  </a:solidFill>
                </a:rPr>
                <a:t>time</a:t>
              </a:r>
              <a:r>
                <a:rPr lang="en-US" sz="1400" b="1" i="1" dirty="0" smtClean="0">
                  <a:solidFill>
                    <a:srgbClr val="008000"/>
                  </a:solidFill>
                </a:rPr>
                <a:t> t </a:t>
              </a:r>
              <a:r>
                <a:rPr lang="en-US" sz="1400" dirty="0" smtClean="0">
                  <a:solidFill>
                    <a:srgbClr val="008000"/>
                  </a:solidFill>
                </a:rPr>
                <a:t>= 0 ... 600 </a:t>
              </a:r>
              <a:r>
                <a:rPr lang="en-US" sz="1400" dirty="0" err="1" smtClean="0">
                  <a:solidFill>
                    <a:srgbClr val="008000"/>
                  </a:solidFill>
                </a:rPr>
                <a:t>ms</a:t>
              </a:r>
              <a:r>
                <a:rPr lang="en-US" sz="1400" dirty="0" smtClean="0">
                  <a:solidFill>
                    <a:srgbClr val="008000"/>
                  </a:solidFill>
                </a:rPr>
                <a:t> </a:t>
              </a:r>
              <a:endParaRPr lang="en-US" sz="1400" dirty="0">
                <a:solidFill>
                  <a:srgbClr val="008000"/>
                </a:solidFill>
              </a:endParaRPr>
            </a:p>
          </p:txBody>
        </p:sp>
        <p:cxnSp>
          <p:nvCxnSpPr>
            <p:cNvPr id="39" name="Gerade Verbindung mit Pfeil 38"/>
            <p:cNvCxnSpPr/>
            <p:nvPr/>
          </p:nvCxnSpPr>
          <p:spPr bwMode="auto">
            <a:xfrm>
              <a:off x="3569481" y="4312207"/>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feld 24"/>
            <p:cNvSpPr txBox="1"/>
            <p:nvPr/>
          </p:nvSpPr>
          <p:spPr>
            <a:xfrm>
              <a:off x="393013" y="3551629"/>
              <a:ext cx="238806" cy="307777"/>
            </a:xfrm>
            <a:prstGeom prst="rect">
              <a:avLst/>
            </a:prstGeom>
            <a:solidFill>
              <a:schemeClr val="bg1"/>
            </a:solidFill>
          </p:spPr>
          <p:txBody>
            <a:bodyPr wrap="square" rtlCol="0">
              <a:spAutoFit/>
            </a:bodyPr>
            <a:lstStyle/>
            <a:p>
              <a:r>
                <a:rPr lang="en-US" sz="1400" dirty="0" smtClean="0"/>
                <a:t>0</a:t>
              </a:r>
              <a:endParaRPr lang="en-US" sz="1400" dirty="0"/>
            </a:p>
          </p:txBody>
        </p:sp>
        <p:sp>
          <p:nvSpPr>
            <p:cNvPr id="31" name="Textfeld 30"/>
            <p:cNvSpPr txBox="1"/>
            <p:nvPr/>
          </p:nvSpPr>
          <p:spPr>
            <a:xfrm>
              <a:off x="393013" y="3152801"/>
              <a:ext cx="238806" cy="307777"/>
            </a:xfrm>
            <a:prstGeom prst="rect">
              <a:avLst/>
            </a:prstGeom>
            <a:solidFill>
              <a:schemeClr val="bg1"/>
            </a:solidFill>
          </p:spPr>
          <p:txBody>
            <a:bodyPr wrap="square" rtlCol="0">
              <a:spAutoFit/>
            </a:bodyPr>
            <a:lstStyle/>
            <a:p>
              <a:r>
                <a:rPr lang="en-US" sz="1400" dirty="0" smtClean="0"/>
                <a:t>6</a:t>
              </a:r>
              <a:endParaRPr lang="en-US" sz="1400" dirty="0"/>
            </a:p>
          </p:txBody>
        </p:sp>
        <p:sp>
          <p:nvSpPr>
            <p:cNvPr id="32" name="Textfeld 31"/>
            <p:cNvSpPr txBox="1"/>
            <p:nvPr/>
          </p:nvSpPr>
          <p:spPr>
            <a:xfrm>
              <a:off x="206735" y="3925090"/>
              <a:ext cx="405484" cy="307777"/>
            </a:xfrm>
            <a:prstGeom prst="rect">
              <a:avLst/>
            </a:prstGeom>
            <a:solidFill>
              <a:schemeClr val="bg1"/>
            </a:solidFill>
          </p:spPr>
          <p:txBody>
            <a:bodyPr wrap="square" rtlCol="0">
              <a:spAutoFit/>
            </a:bodyPr>
            <a:lstStyle/>
            <a:p>
              <a:pPr algn="r"/>
              <a:r>
                <a:rPr lang="en-US" sz="1400" dirty="0" smtClean="0"/>
                <a:t>-6</a:t>
              </a:r>
              <a:endParaRPr lang="en-US" sz="1400" dirty="0"/>
            </a:p>
          </p:txBody>
        </p:sp>
        <p:sp>
          <p:nvSpPr>
            <p:cNvPr id="36" name="Textfeld 35"/>
            <p:cNvSpPr txBox="1"/>
            <p:nvPr/>
          </p:nvSpPr>
          <p:spPr>
            <a:xfrm>
              <a:off x="115455" y="4286779"/>
              <a:ext cx="504715" cy="307777"/>
            </a:xfrm>
            <a:prstGeom prst="rect">
              <a:avLst/>
            </a:prstGeom>
            <a:solidFill>
              <a:schemeClr val="bg1"/>
            </a:solidFill>
          </p:spPr>
          <p:txBody>
            <a:bodyPr wrap="square" rtlCol="0">
              <a:spAutoFit/>
            </a:bodyPr>
            <a:lstStyle/>
            <a:p>
              <a:pPr algn="r"/>
              <a:r>
                <a:rPr lang="en-US" sz="1400" dirty="0" smtClean="0"/>
                <a:t>-12</a:t>
              </a:r>
              <a:endParaRPr lang="en-US" sz="1400" dirty="0"/>
            </a:p>
          </p:txBody>
        </p:sp>
        <p:sp>
          <p:nvSpPr>
            <p:cNvPr id="38" name="Textfeld 37"/>
            <p:cNvSpPr txBox="1"/>
            <p:nvPr/>
          </p:nvSpPr>
          <p:spPr>
            <a:xfrm rot="16200000">
              <a:off x="2658108" y="3666031"/>
              <a:ext cx="1079301" cy="276999"/>
            </a:xfrm>
            <a:prstGeom prst="rect">
              <a:avLst/>
            </a:prstGeom>
            <a:solidFill>
              <a:schemeClr val="bg1"/>
            </a:solidFill>
          </p:spPr>
          <p:txBody>
            <a:bodyPr wrap="square" rtlCol="0">
              <a:spAutoFit/>
            </a:bodyPr>
            <a:lstStyle/>
            <a:p>
              <a:r>
                <a:rPr lang="en-US" sz="1200" dirty="0" smtClean="0"/>
                <a:t>position [mm]</a:t>
              </a:r>
              <a:endParaRPr lang="en-US" sz="1200" dirty="0"/>
            </a:p>
          </p:txBody>
        </p:sp>
        <p:sp>
          <p:nvSpPr>
            <p:cNvPr id="40" name="Textfeld 39"/>
            <p:cNvSpPr txBox="1"/>
            <p:nvPr/>
          </p:nvSpPr>
          <p:spPr>
            <a:xfrm rot="16200000">
              <a:off x="2641455" y="5269499"/>
              <a:ext cx="1079301" cy="276999"/>
            </a:xfrm>
            <a:prstGeom prst="rect">
              <a:avLst/>
            </a:prstGeom>
            <a:solidFill>
              <a:schemeClr val="bg1"/>
            </a:solidFill>
          </p:spPr>
          <p:txBody>
            <a:bodyPr wrap="square" rtlCol="0">
              <a:spAutoFit/>
            </a:bodyPr>
            <a:lstStyle/>
            <a:p>
              <a:r>
                <a:rPr lang="en-US" sz="1200" dirty="0" smtClean="0"/>
                <a:t>position [mm]</a:t>
              </a:r>
              <a:endParaRPr lang="en-US" sz="1200" dirty="0"/>
            </a:p>
          </p:txBody>
        </p:sp>
        <p:sp>
          <p:nvSpPr>
            <p:cNvPr id="41" name="Textfeld 40"/>
            <p:cNvSpPr txBox="1"/>
            <p:nvPr/>
          </p:nvSpPr>
          <p:spPr>
            <a:xfrm rot="16200000">
              <a:off x="-285137" y="3647140"/>
              <a:ext cx="1079301" cy="276999"/>
            </a:xfrm>
            <a:prstGeom prst="rect">
              <a:avLst/>
            </a:prstGeom>
            <a:solidFill>
              <a:schemeClr val="bg1"/>
            </a:solidFill>
          </p:spPr>
          <p:txBody>
            <a:bodyPr wrap="square" rtlCol="0">
              <a:spAutoFit/>
            </a:bodyPr>
            <a:lstStyle/>
            <a:p>
              <a:r>
                <a:rPr lang="en-US" sz="1200" dirty="0" smtClean="0"/>
                <a:t>position [mm]</a:t>
              </a:r>
              <a:endParaRPr lang="en-US" sz="1200" dirty="0"/>
            </a:p>
          </p:txBody>
        </p:sp>
        <p:cxnSp>
          <p:nvCxnSpPr>
            <p:cNvPr id="43" name="Gerade Verbindung mit Pfeil 42"/>
            <p:cNvCxnSpPr/>
            <p:nvPr/>
          </p:nvCxnSpPr>
          <p:spPr bwMode="auto">
            <a:xfrm>
              <a:off x="631819" y="4272622"/>
              <a:ext cx="2457358" cy="0"/>
            </a:xfrm>
            <a:prstGeom prst="straightConnector1">
              <a:avLst/>
            </a:prstGeom>
            <a:solidFill>
              <a:schemeClr val="accent1"/>
            </a:solidFill>
            <a:ln w="38100" cap="flat" cmpd="sng" algn="ctr">
              <a:solidFill>
                <a:srgbClr val="000099"/>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Textfeld 43"/>
            <p:cNvSpPr txBox="1"/>
            <p:nvPr/>
          </p:nvSpPr>
          <p:spPr>
            <a:xfrm>
              <a:off x="1375882" y="3956680"/>
              <a:ext cx="1805223" cy="307777"/>
            </a:xfrm>
            <a:prstGeom prst="rect">
              <a:avLst/>
            </a:prstGeom>
            <a:noFill/>
          </p:spPr>
          <p:txBody>
            <a:bodyPr wrap="square" rtlCol="0">
              <a:spAutoFit/>
            </a:bodyPr>
            <a:lstStyle/>
            <a:p>
              <a:r>
                <a:rPr lang="en-US" sz="1400" dirty="0" smtClean="0">
                  <a:solidFill>
                    <a:srgbClr val="000099"/>
                  </a:solidFill>
                </a:rPr>
                <a:t>along synchrotron</a:t>
              </a:r>
              <a:endParaRPr lang="en-US" sz="1400" dirty="0">
                <a:solidFill>
                  <a:srgbClr val="000099"/>
                </a:solidFill>
              </a:endParaRPr>
            </a:p>
          </p:txBody>
        </p:sp>
        <p:sp>
          <p:nvSpPr>
            <p:cNvPr id="45" name="Textfeld 44"/>
            <p:cNvSpPr txBox="1"/>
            <p:nvPr/>
          </p:nvSpPr>
          <p:spPr>
            <a:xfrm>
              <a:off x="1395167" y="5343457"/>
              <a:ext cx="1805223" cy="307777"/>
            </a:xfrm>
            <a:prstGeom prst="rect">
              <a:avLst/>
            </a:prstGeom>
            <a:noFill/>
          </p:spPr>
          <p:txBody>
            <a:bodyPr wrap="square" rtlCol="0">
              <a:spAutoFit/>
            </a:bodyPr>
            <a:lstStyle/>
            <a:p>
              <a:r>
                <a:rPr lang="en-US" sz="1400" dirty="0" smtClean="0">
                  <a:solidFill>
                    <a:srgbClr val="008000"/>
                  </a:solidFill>
                </a:rPr>
                <a:t>time</a:t>
              </a:r>
              <a:r>
                <a:rPr lang="en-US" sz="1400" b="1" i="1" dirty="0" smtClean="0">
                  <a:solidFill>
                    <a:srgbClr val="008000"/>
                  </a:solidFill>
                </a:rPr>
                <a:t> t </a:t>
              </a:r>
              <a:r>
                <a:rPr lang="en-US" sz="1400" dirty="0" smtClean="0">
                  <a:solidFill>
                    <a:srgbClr val="008000"/>
                  </a:solidFill>
                </a:rPr>
                <a:t>= 0 ... 600 </a:t>
              </a:r>
              <a:r>
                <a:rPr lang="en-US" sz="1400" dirty="0" err="1" smtClean="0">
                  <a:solidFill>
                    <a:srgbClr val="008000"/>
                  </a:solidFill>
                </a:rPr>
                <a:t>ms</a:t>
              </a:r>
              <a:r>
                <a:rPr lang="en-US" sz="1400" dirty="0" smtClean="0">
                  <a:solidFill>
                    <a:srgbClr val="008000"/>
                  </a:solidFill>
                </a:rPr>
                <a:t> </a:t>
              </a:r>
              <a:endParaRPr lang="en-US" sz="1400" dirty="0">
                <a:solidFill>
                  <a:srgbClr val="008000"/>
                </a:solidFill>
              </a:endParaRPr>
            </a:p>
          </p:txBody>
        </p:sp>
        <p:cxnSp>
          <p:nvCxnSpPr>
            <p:cNvPr id="46" name="Gerade Verbindung mit Pfeil 45"/>
            <p:cNvCxnSpPr/>
            <p:nvPr/>
          </p:nvCxnSpPr>
          <p:spPr bwMode="auto">
            <a:xfrm>
              <a:off x="620170" y="5663591"/>
              <a:ext cx="2457358" cy="0"/>
            </a:xfrm>
            <a:prstGeom prst="straightConnector1">
              <a:avLst/>
            </a:prstGeom>
            <a:solidFill>
              <a:schemeClr val="accent1"/>
            </a:solidFill>
            <a:ln w="381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Textfeld 46"/>
            <p:cNvSpPr txBox="1"/>
            <p:nvPr/>
          </p:nvSpPr>
          <p:spPr>
            <a:xfrm>
              <a:off x="612219" y="4953286"/>
              <a:ext cx="1809750" cy="307777"/>
            </a:xfrm>
            <a:prstGeom prst="rect">
              <a:avLst/>
            </a:prstGeom>
            <a:noFill/>
          </p:spPr>
          <p:txBody>
            <a:bodyPr wrap="square" rtlCol="0">
              <a:spAutoFit/>
            </a:bodyPr>
            <a:lstStyle/>
            <a:p>
              <a:r>
                <a:rPr lang="en-US" sz="1400" dirty="0" smtClean="0"/>
                <a:t>signal strength</a:t>
              </a:r>
              <a:endParaRPr lang="en-US" sz="1400" dirty="0"/>
            </a:p>
          </p:txBody>
        </p:sp>
        <p:sp>
          <p:nvSpPr>
            <p:cNvPr id="48" name="Textfeld 47"/>
            <p:cNvSpPr txBox="1"/>
            <p:nvPr/>
          </p:nvSpPr>
          <p:spPr>
            <a:xfrm>
              <a:off x="1124786" y="3152400"/>
              <a:ext cx="1027641" cy="307777"/>
            </a:xfrm>
            <a:prstGeom prst="rect">
              <a:avLst/>
            </a:prstGeom>
            <a:noFill/>
          </p:spPr>
          <p:txBody>
            <a:bodyPr wrap="square" rtlCol="0">
              <a:spAutoFit/>
            </a:bodyPr>
            <a:lstStyle/>
            <a:p>
              <a:r>
                <a:rPr lang="en-US" sz="1400" dirty="0" smtClean="0">
                  <a:solidFill>
                    <a:srgbClr val="000099"/>
                  </a:solidFill>
                </a:rPr>
                <a:t>horizontal</a:t>
              </a:r>
              <a:endParaRPr lang="en-US" sz="1400" dirty="0">
                <a:solidFill>
                  <a:srgbClr val="000099"/>
                </a:solidFill>
              </a:endParaRPr>
            </a:p>
          </p:txBody>
        </p:sp>
        <p:sp>
          <p:nvSpPr>
            <p:cNvPr id="49" name="Textfeld 48"/>
            <p:cNvSpPr txBox="1"/>
            <p:nvPr/>
          </p:nvSpPr>
          <p:spPr>
            <a:xfrm>
              <a:off x="763365" y="3672344"/>
              <a:ext cx="753729" cy="307777"/>
            </a:xfrm>
            <a:prstGeom prst="rect">
              <a:avLst/>
            </a:prstGeom>
            <a:noFill/>
          </p:spPr>
          <p:txBody>
            <a:bodyPr wrap="square" rtlCol="0">
              <a:spAutoFit/>
            </a:bodyPr>
            <a:lstStyle/>
            <a:p>
              <a:r>
                <a:rPr lang="en-US" sz="1400" dirty="0" smtClean="0">
                  <a:solidFill>
                    <a:srgbClr val="C00000"/>
                  </a:solidFill>
                </a:rPr>
                <a:t>vertical</a:t>
              </a:r>
              <a:endParaRPr lang="en-US" sz="1400" dirty="0">
                <a:solidFill>
                  <a:srgbClr val="C00000"/>
                </a:solidFill>
              </a:endParaRPr>
            </a:p>
          </p:txBody>
        </p:sp>
        <p:sp>
          <p:nvSpPr>
            <p:cNvPr id="2" name="Rechteck 1"/>
            <p:cNvSpPr/>
            <p:nvPr/>
          </p:nvSpPr>
          <p:spPr bwMode="auto">
            <a:xfrm>
              <a:off x="3319605" y="5245675"/>
              <a:ext cx="211541" cy="45719"/>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0" name="Rechteck 49"/>
            <p:cNvSpPr/>
            <p:nvPr/>
          </p:nvSpPr>
          <p:spPr bwMode="auto">
            <a:xfrm>
              <a:off x="3318459" y="5562572"/>
              <a:ext cx="211541" cy="45719"/>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sp>
        <p:nvSpPr>
          <p:cNvPr id="42" name="Text Box 7"/>
          <p:cNvSpPr txBox="1">
            <a:spLocks noChangeArrowheads="1"/>
          </p:cNvSpPr>
          <p:nvPr/>
        </p:nvSpPr>
        <p:spPr bwMode="auto">
          <a:xfrm>
            <a:off x="6149089" y="4108610"/>
            <a:ext cx="2931411" cy="2026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dirty="0" smtClean="0">
                <a:solidFill>
                  <a:schemeClr val="accent2"/>
                </a:solidFill>
                <a:latin typeface="Times" pitchFamily="18" charset="0"/>
              </a:rPr>
              <a:t>Remark as a </a:t>
            </a:r>
            <a:r>
              <a:rPr lang="en-US" altLang="de-DE" b="1" u="sng" dirty="0" smtClean="0">
                <a:solidFill>
                  <a:schemeClr val="accent2"/>
                </a:solidFill>
                <a:latin typeface="Times" pitchFamily="18" charset="0"/>
              </a:rPr>
              <a:t>role of thumb</a:t>
            </a:r>
            <a:r>
              <a:rPr lang="en-US" altLang="de-DE" b="1" dirty="0" smtClean="0">
                <a:solidFill>
                  <a:schemeClr val="accent2"/>
                </a:solidFill>
                <a:latin typeface="Times" pitchFamily="18" charset="0"/>
              </a:rPr>
              <a:t>: </a:t>
            </a:r>
          </a:p>
          <a:p>
            <a:pPr algn="l" eaLnBrk="1" hangingPunct="1">
              <a:spcBef>
                <a:spcPts val="200"/>
              </a:spcBef>
              <a:buFont typeface="Wingdings" pitchFamily="2" charset="2"/>
              <a:buNone/>
            </a:pPr>
            <a:r>
              <a:rPr lang="en-US" altLang="de-DE" sz="1600" dirty="0" smtClean="0">
                <a:latin typeface="Times" pitchFamily="18" charset="0"/>
              </a:rPr>
              <a:t>Number of BPMs within </a:t>
            </a:r>
          </a:p>
          <a:p>
            <a:pPr algn="l" eaLnBrk="1" hangingPunct="1">
              <a:spcBef>
                <a:spcPts val="200"/>
              </a:spcBef>
              <a:buFont typeface="Wingdings" pitchFamily="2" charset="2"/>
              <a:buNone/>
            </a:pPr>
            <a:r>
              <a:rPr lang="en-US" altLang="de-DE" sz="1600" dirty="0" smtClean="0">
                <a:latin typeface="Times" pitchFamily="18" charset="0"/>
              </a:rPr>
              <a:t>a synchrotron:  </a:t>
            </a:r>
            <a:r>
              <a:rPr lang="en-US" altLang="de-DE" sz="1600" b="1" i="1" dirty="0" smtClean="0">
                <a:latin typeface="Times" pitchFamily="18" charset="0"/>
              </a:rPr>
              <a:t>N</a:t>
            </a:r>
            <a:r>
              <a:rPr lang="en-US" altLang="de-DE" sz="1600" b="1" i="1" baseline="-25000" dirty="0" smtClean="0">
                <a:latin typeface="Times" pitchFamily="18" charset="0"/>
              </a:rPr>
              <a:t>BPM</a:t>
            </a:r>
            <a:r>
              <a:rPr lang="en-US" altLang="de-DE" sz="1600" b="1" i="1" dirty="0" smtClean="0">
                <a:latin typeface="Times" pitchFamily="18" charset="0"/>
              </a:rPr>
              <a:t> </a:t>
            </a:r>
            <a:r>
              <a:rPr lang="en-US" altLang="de-DE" sz="1600" b="1" i="1" dirty="0" smtClean="0">
                <a:latin typeface="Times" pitchFamily="18" charset="0"/>
                <a:sym typeface="Symbol"/>
              </a:rPr>
              <a:t>  4  Q</a:t>
            </a:r>
          </a:p>
          <a:p>
            <a:pPr algn="l" eaLnBrk="1" hangingPunct="1">
              <a:spcBef>
                <a:spcPts val="200"/>
              </a:spcBef>
              <a:buFont typeface="Wingdings" pitchFamily="2" charset="2"/>
              <a:buNone/>
            </a:pPr>
            <a:r>
              <a:rPr lang="en-US" altLang="de-DE" sz="1600" dirty="0">
                <a:latin typeface="Times" pitchFamily="18" charset="0"/>
                <a:sym typeface="Symbol"/>
              </a:rPr>
              <a:t>R</a:t>
            </a:r>
            <a:r>
              <a:rPr lang="en-US" altLang="de-DE" sz="1600" dirty="0" smtClean="0">
                <a:latin typeface="Times" pitchFamily="18" charset="0"/>
                <a:sym typeface="Symbol"/>
              </a:rPr>
              <a:t>elation BPMs  tune due to </a:t>
            </a:r>
          </a:p>
          <a:p>
            <a:pPr algn="l" eaLnBrk="1" hangingPunct="1">
              <a:spcBef>
                <a:spcPts val="200"/>
              </a:spcBef>
              <a:buFont typeface="Wingdings" pitchFamily="2" charset="2"/>
              <a:buNone/>
            </a:pPr>
            <a:r>
              <a:rPr lang="en-US" altLang="de-DE" sz="1600" dirty="0" smtClean="0">
                <a:latin typeface="Times" pitchFamily="18" charset="0"/>
                <a:sym typeface="Symbol"/>
              </a:rPr>
              <a:t>close orbit stabilization feedback</a:t>
            </a:r>
          </a:p>
          <a:p>
            <a:pPr marL="0" indent="0" algn="l" eaLnBrk="1" hangingPunct="1">
              <a:spcBef>
                <a:spcPts val="600"/>
              </a:spcBef>
              <a:buFont typeface="Wingdings" pitchFamily="2" charset="2"/>
              <a:buNone/>
            </a:pPr>
            <a:r>
              <a:rPr lang="en-US" altLang="de-DE" sz="1600" dirty="0" smtClean="0">
                <a:latin typeface="Times" pitchFamily="18" charset="0"/>
                <a:sym typeface="Symbol"/>
              </a:rPr>
              <a:t>(justification outside of the scope of this lecture)</a:t>
            </a:r>
            <a:endParaRPr lang="en-US" altLang="de-DE" sz="1600" dirty="0">
              <a:latin typeface="Times" pitchFamily="18" charset="0"/>
            </a:endParaRPr>
          </a:p>
        </p:txBody>
      </p:sp>
    </p:spTree>
    <p:extLst>
      <p:ext uri="{BB962C8B-B14F-4D97-AF65-F5344CB8AC3E}">
        <p14:creationId xmlns:p14="http://schemas.microsoft.com/office/powerpoint/2010/main" val="40604270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616" y="2708920"/>
            <a:ext cx="5898672" cy="3368604"/>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9632" y="2708920"/>
            <a:ext cx="5898672" cy="3368604"/>
          </a:xfrm>
          <a:prstGeom prst="rect">
            <a:avLst/>
          </a:prstGeom>
        </p:spPr>
      </p:pic>
      <p:sp>
        <p:nvSpPr>
          <p:cNvPr id="5" name="Rectangle 4"/>
          <p:cNvSpPr/>
          <p:nvPr/>
        </p:nvSpPr>
        <p:spPr>
          <a:xfrm rot="19759714">
            <a:off x="7621533" y="5405650"/>
            <a:ext cx="1390124" cy="90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4283968" y="2420888"/>
            <a:ext cx="0" cy="4176464"/>
          </a:xfrm>
          <a:prstGeom prst="line">
            <a:avLst/>
          </a:prstGeom>
          <a:ln>
            <a:prstDash val="dashDot"/>
          </a:ln>
        </p:spPr>
        <p:style>
          <a:lnRef idx="3">
            <a:schemeClr val="accent2"/>
          </a:lnRef>
          <a:fillRef idx="0">
            <a:schemeClr val="accent2"/>
          </a:fillRef>
          <a:effectRef idx="2">
            <a:schemeClr val="accent2"/>
          </a:effectRef>
          <a:fontRef idx="minor">
            <a:schemeClr val="tx1"/>
          </a:fontRef>
        </p:style>
      </p:cxnSp>
      <p:sp>
        <p:nvSpPr>
          <p:cNvPr id="11" name="Text Box 13"/>
          <p:cNvSpPr txBox="1">
            <a:spLocks noChangeArrowheads="1"/>
          </p:cNvSpPr>
          <p:nvPr/>
        </p:nvSpPr>
        <p:spPr bwMode="auto">
          <a:xfrm>
            <a:off x="365125" y="6096000"/>
            <a:ext cx="33385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1600" dirty="0"/>
              <a:t>Graphics </a:t>
            </a:r>
            <a:r>
              <a:rPr lang="en-US" sz="1600" dirty="0" smtClean="0"/>
              <a:t>by R. Singh</a:t>
            </a:r>
            <a:r>
              <a:rPr lang="en-US" sz="1600" dirty="0"/>
              <a:t>, GSI</a:t>
            </a:r>
          </a:p>
        </p:txBody>
      </p:sp>
      <p:sp>
        <p:nvSpPr>
          <p:cNvPr id="12" name="Text Box 8"/>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2000" b="1" dirty="0">
                <a:solidFill>
                  <a:srgbClr val="000000"/>
                </a:solidFill>
                <a:latin typeface="Comic Sans MS" pitchFamily="66" charset="0"/>
              </a:rPr>
              <a:t>Tune Measurement: General Considerations</a:t>
            </a:r>
          </a:p>
        </p:txBody>
      </p:sp>
      <p:sp>
        <p:nvSpPr>
          <p:cNvPr id="14" name="Text Box 10"/>
          <p:cNvSpPr txBox="1">
            <a:spLocks noChangeArrowheads="1"/>
          </p:cNvSpPr>
          <p:nvPr/>
        </p:nvSpPr>
        <p:spPr bwMode="auto">
          <a:xfrm>
            <a:off x="251520" y="1268760"/>
            <a:ext cx="760769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t>Beam particle’s </a:t>
            </a:r>
            <a:r>
              <a:rPr lang="en-US" sz="2000" b="1" i="1" dirty="0"/>
              <a:t>in-coherent </a:t>
            </a:r>
            <a:r>
              <a:rPr lang="en-US" sz="2000" dirty="0" smtClean="0"/>
              <a:t>motion </a:t>
            </a:r>
            <a:r>
              <a:rPr lang="en-US" sz="2000" dirty="0" smtClean="0">
                <a:sym typeface="Symbol" pitchFamily="18" charset="2"/>
              </a:rPr>
              <a:t> </a:t>
            </a:r>
            <a:r>
              <a:rPr lang="en-US" sz="2000" dirty="0">
                <a:sym typeface="Symbol" pitchFamily="18" charset="2"/>
              </a:rPr>
              <a:t>center-of-mass stays constant</a:t>
            </a:r>
          </a:p>
        </p:txBody>
      </p:sp>
      <p:sp>
        <p:nvSpPr>
          <p:cNvPr id="16" name="Text Box 9"/>
          <p:cNvSpPr txBox="1">
            <a:spLocks noChangeArrowheads="1"/>
          </p:cNvSpPr>
          <p:nvPr/>
        </p:nvSpPr>
        <p:spPr bwMode="auto">
          <a:xfrm>
            <a:off x="234330" y="980728"/>
            <a:ext cx="78660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solidFill>
                  <a:schemeClr val="accent2"/>
                </a:solidFill>
              </a:rPr>
              <a:t>Coherent excitations are required for the detection by a BPM </a:t>
            </a:r>
          </a:p>
        </p:txBody>
      </p:sp>
      <p:sp>
        <p:nvSpPr>
          <p:cNvPr id="18" name="Text Box 11"/>
          <p:cNvSpPr txBox="1">
            <a:spLocks noChangeArrowheads="1"/>
          </p:cNvSpPr>
          <p:nvPr/>
        </p:nvSpPr>
        <p:spPr bwMode="auto">
          <a:xfrm>
            <a:off x="251520" y="1628800"/>
            <a:ext cx="8402637"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dirty="0"/>
              <a:t>Excitation of </a:t>
            </a:r>
            <a:r>
              <a:rPr lang="en-US" sz="2000" b="1" dirty="0"/>
              <a:t>all</a:t>
            </a:r>
            <a:r>
              <a:rPr lang="en-US" sz="2000" dirty="0"/>
              <a:t> particles by </a:t>
            </a:r>
            <a:r>
              <a:rPr lang="en-US" sz="2000" dirty="0" err="1" smtClean="0"/>
              <a:t>rf</a:t>
            </a:r>
            <a:r>
              <a:rPr lang="en-US" sz="2000" dirty="0"/>
              <a:t> </a:t>
            </a:r>
            <a:r>
              <a:rPr lang="en-US" sz="2000" dirty="0" smtClean="0"/>
              <a:t> </a:t>
            </a:r>
            <a:r>
              <a:rPr lang="en-US" sz="2000" dirty="0" smtClean="0">
                <a:sym typeface="Symbol" pitchFamily="18" charset="2"/>
              </a:rPr>
              <a:t> </a:t>
            </a:r>
            <a:r>
              <a:rPr lang="en-US" sz="2000" b="1" i="1" dirty="0">
                <a:sym typeface="Symbol" pitchFamily="18" charset="2"/>
              </a:rPr>
              <a:t>c</a:t>
            </a:r>
            <a:r>
              <a:rPr lang="en-US" sz="2000" b="1" i="1" dirty="0" smtClean="0">
                <a:sym typeface="Symbol" pitchFamily="18" charset="2"/>
              </a:rPr>
              <a:t>oherent</a:t>
            </a:r>
            <a:r>
              <a:rPr lang="en-US" sz="2000" dirty="0" smtClean="0">
                <a:sym typeface="Symbol" pitchFamily="18" charset="2"/>
              </a:rPr>
              <a:t> </a:t>
            </a:r>
            <a:r>
              <a:rPr lang="en-US" sz="2000" dirty="0">
                <a:sym typeface="Symbol" pitchFamily="18" charset="2"/>
              </a:rPr>
              <a:t>motion</a:t>
            </a:r>
          </a:p>
          <a:p>
            <a:pPr algn="l">
              <a:lnSpc>
                <a:spcPct val="60000"/>
              </a:lnSpc>
            </a:pPr>
            <a:r>
              <a:rPr lang="en-US" sz="2000" dirty="0">
                <a:sym typeface="Symbol" pitchFamily="18" charset="2"/>
              </a:rPr>
              <a:t> center-of-mass variation turn-by-turn</a:t>
            </a:r>
          </a:p>
        </p:txBody>
      </p:sp>
    </p:spTree>
    <p:extLst>
      <p:ext uri="{BB962C8B-B14F-4D97-AF65-F5344CB8AC3E}">
        <p14:creationId xmlns:p14="http://schemas.microsoft.com/office/powerpoint/2010/main" val="39216887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liennummernplatzhalter 1"/>
          <p:cNvSpPr>
            <a:spLocks noGrp="1"/>
          </p:cNvSpPr>
          <p:nvPr>
            <p:ph type="sldNum" sz="quarter" idx="10"/>
          </p:nvPr>
        </p:nvSpPr>
        <p:spPr/>
        <p:txBody>
          <a:bodyPr/>
          <a:lstStyle/>
          <a:p>
            <a:pPr>
              <a:defRPr/>
            </a:pPr>
            <a:fld id="{9278A4B5-5BCA-40CE-A766-B806E1A1C8C0}" type="slidenum">
              <a:rPr lang="en-US"/>
              <a:pPr>
                <a:defRPr/>
              </a:pPr>
              <a:t>35</a:t>
            </a:fld>
            <a:endParaRPr lang="en-US"/>
          </a:p>
        </p:txBody>
      </p:sp>
      <p:sp>
        <p:nvSpPr>
          <p:cNvPr id="38915"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Tune Measurement: The Kick-Method in Time Domain </a:t>
            </a:r>
          </a:p>
        </p:txBody>
      </p:sp>
      <p:pic>
        <p:nvPicPr>
          <p:cNvPr id="38917" name="Picture 4"/>
          <p:cNvPicPr>
            <a:picLocks noChangeAspect="1" noChangeArrowheads="1"/>
          </p:cNvPicPr>
          <p:nvPr/>
        </p:nvPicPr>
        <p:blipFill>
          <a:blip r:embed="rId3">
            <a:lum bright="-6000" contrast="18000"/>
            <a:extLst>
              <a:ext uri="{28A0092B-C50C-407E-A947-70E740481C1C}">
                <a14:useLocalDpi xmlns:a14="http://schemas.microsoft.com/office/drawing/2010/main" val="0"/>
              </a:ext>
            </a:extLst>
          </a:blip>
          <a:srcRect/>
          <a:stretch>
            <a:fillRect/>
          </a:stretch>
        </p:blipFill>
        <p:spPr bwMode="auto">
          <a:xfrm>
            <a:off x="4106012" y="1349442"/>
            <a:ext cx="3211919" cy="4144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8" name="Picture 5"/>
          <p:cNvPicPr>
            <a:picLocks noChangeAspect="1" noChangeArrowheads="1"/>
          </p:cNvPicPr>
          <p:nvPr/>
        </p:nvPicPr>
        <p:blipFill>
          <a:blip r:embed="rId4" cstate="print">
            <a:lum contrast="6000"/>
            <a:extLst>
              <a:ext uri="{28A0092B-C50C-407E-A947-70E740481C1C}">
                <a14:useLocalDpi xmlns:a14="http://schemas.microsoft.com/office/drawing/2010/main" val="0"/>
              </a:ext>
            </a:extLst>
          </a:blip>
          <a:srcRect/>
          <a:stretch>
            <a:fillRect/>
          </a:stretch>
        </p:blipFill>
        <p:spPr bwMode="auto">
          <a:xfrm>
            <a:off x="654051" y="2436432"/>
            <a:ext cx="2909838" cy="2450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919" name="Rectangle 6"/>
          <p:cNvSpPr>
            <a:spLocks noChangeArrowheads="1"/>
          </p:cNvSpPr>
          <p:nvPr/>
        </p:nvSpPr>
        <p:spPr bwMode="auto">
          <a:xfrm>
            <a:off x="157163" y="881063"/>
            <a:ext cx="4699000" cy="1580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solidFill>
                  <a:schemeClr val="accent2"/>
                </a:solidFill>
              </a:rPr>
              <a:t>The beam is excited to</a:t>
            </a:r>
          </a:p>
          <a:p>
            <a:pPr algn="l">
              <a:lnSpc>
                <a:spcPct val="40000"/>
              </a:lnSpc>
            </a:pPr>
            <a:r>
              <a:rPr lang="en-US" altLang="de-DE" sz="1600" dirty="0">
                <a:solidFill>
                  <a:schemeClr val="accent2"/>
                </a:solidFill>
              </a:rPr>
              <a:t>coherent </a:t>
            </a:r>
            <a:r>
              <a:rPr lang="en-US" altLang="de-DE" sz="1600" dirty="0" err="1">
                <a:solidFill>
                  <a:schemeClr val="accent2"/>
                </a:solidFill>
              </a:rPr>
              <a:t>betatron</a:t>
            </a:r>
            <a:r>
              <a:rPr lang="en-US" altLang="de-DE" sz="1600" dirty="0">
                <a:solidFill>
                  <a:schemeClr val="accent2"/>
                </a:solidFill>
              </a:rPr>
              <a:t> oscillation</a:t>
            </a:r>
          </a:p>
          <a:p>
            <a:pPr algn="l">
              <a:lnSpc>
                <a:spcPct val="50000"/>
              </a:lnSpc>
            </a:pPr>
            <a:r>
              <a:rPr lang="en-US" altLang="de-DE" sz="1600" dirty="0">
                <a:solidFill>
                  <a:schemeClr val="accent2"/>
                </a:solidFill>
              </a:rPr>
              <a:t>→ the beam position measured</a:t>
            </a:r>
          </a:p>
          <a:p>
            <a:pPr algn="l">
              <a:lnSpc>
                <a:spcPct val="50000"/>
              </a:lnSpc>
            </a:pPr>
            <a:r>
              <a:rPr lang="en-US" altLang="de-DE" sz="1600" dirty="0">
                <a:solidFill>
                  <a:schemeClr val="accent2"/>
                </a:solidFill>
              </a:rPr>
              <a:t>      each revolution (’turn-by-turn’)</a:t>
            </a:r>
          </a:p>
          <a:p>
            <a:pPr algn="l">
              <a:lnSpc>
                <a:spcPct val="50000"/>
              </a:lnSpc>
            </a:pPr>
            <a:r>
              <a:rPr lang="en-US" altLang="de-DE" sz="1600" dirty="0">
                <a:solidFill>
                  <a:schemeClr val="accent2"/>
                </a:solidFill>
              </a:rPr>
              <a:t>→ Fourier Trans. gives the non-integer tune </a:t>
            </a:r>
            <a:r>
              <a:rPr lang="en-US" altLang="de-DE" sz="1600" b="1" i="1" dirty="0">
                <a:solidFill>
                  <a:schemeClr val="accent2"/>
                </a:solidFill>
              </a:rPr>
              <a:t>q</a:t>
            </a:r>
            <a:r>
              <a:rPr lang="en-US" altLang="de-DE" sz="1600" dirty="0">
                <a:solidFill>
                  <a:schemeClr val="accent2"/>
                </a:solidFill>
              </a:rPr>
              <a:t>.</a:t>
            </a:r>
          </a:p>
          <a:p>
            <a:pPr algn="l">
              <a:lnSpc>
                <a:spcPct val="60000"/>
              </a:lnSpc>
            </a:pPr>
            <a:r>
              <a:rPr lang="en-US" altLang="de-DE" sz="1600" dirty="0"/>
              <a:t>Short kick compared to revolution.</a:t>
            </a:r>
          </a:p>
        </p:txBody>
      </p:sp>
      <p:sp>
        <p:nvSpPr>
          <p:cNvPr id="307207" name="Rectangle 7"/>
          <p:cNvSpPr>
            <a:spLocks noChangeArrowheads="1"/>
          </p:cNvSpPr>
          <p:nvPr/>
        </p:nvSpPr>
        <p:spPr bwMode="auto">
          <a:xfrm>
            <a:off x="4102674" y="5334917"/>
            <a:ext cx="4241800" cy="61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t>N </a:t>
            </a:r>
            <a:r>
              <a:rPr lang="en-US" altLang="de-DE" dirty="0"/>
              <a:t>= 200 turn </a:t>
            </a:r>
            <a:r>
              <a:rPr lang="en-US" altLang="de-DE" dirty="0">
                <a:sym typeface="Symbol" pitchFamily="18" charset="2"/>
              </a:rPr>
              <a:t></a:t>
            </a:r>
            <a:r>
              <a:rPr lang="en-US" altLang="de-DE" b="1" dirty="0"/>
              <a:t> </a:t>
            </a:r>
            <a:r>
              <a:rPr lang="en-US" altLang="de-DE" b="1" dirty="0">
                <a:sym typeface="Symbol" pitchFamily="18" charset="2"/>
              </a:rPr>
              <a:t></a:t>
            </a:r>
            <a:r>
              <a:rPr lang="en-US" altLang="de-DE" b="1" i="1" dirty="0"/>
              <a:t>q </a:t>
            </a:r>
            <a:r>
              <a:rPr lang="en-US" altLang="de-DE" dirty="0"/>
              <a:t>&gt; 0.003 as resolution</a:t>
            </a:r>
          </a:p>
          <a:p>
            <a:pPr algn="l">
              <a:lnSpc>
                <a:spcPct val="40000"/>
              </a:lnSpc>
            </a:pPr>
            <a:r>
              <a:rPr lang="en-US" altLang="de-DE" dirty="0"/>
              <a:t>(tune spreads are typically</a:t>
            </a:r>
            <a:r>
              <a:rPr lang="en-US" altLang="de-DE" b="1" dirty="0"/>
              <a:t> </a:t>
            </a:r>
            <a:r>
              <a:rPr lang="en-US" altLang="de-DE" b="1" dirty="0">
                <a:sym typeface="Symbol" pitchFamily="18" charset="2"/>
              </a:rPr>
              <a:t></a:t>
            </a:r>
            <a:r>
              <a:rPr lang="en-US" altLang="de-DE" b="1" i="1" dirty="0"/>
              <a:t>q</a:t>
            </a:r>
            <a:r>
              <a:rPr lang="en-US" altLang="de-DE" dirty="0"/>
              <a:t> </a:t>
            </a:r>
            <a:r>
              <a:rPr lang="en-US" altLang="de-DE" dirty="0">
                <a:sym typeface="Symbol" pitchFamily="18" charset="2"/>
              </a:rPr>
              <a:t></a:t>
            </a:r>
            <a:r>
              <a:rPr lang="en-US" altLang="de-DE" dirty="0"/>
              <a:t> 0.001!)</a:t>
            </a:r>
          </a:p>
        </p:txBody>
      </p:sp>
      <p:sp>
        <p:nvSpPr>
          <p:cNvPr id="307208" name="Rectangle 8"/>
          <p:cNvSpPr>
            <a:spLocks noChangeArrowheads="1"/>
          </p:cNvSpPr>
          <p:nvPr/>
        </p:nvSpPr>
        <p:spPr bwMode="auto">
          <a:xfrm>
            <a:off x="61913" y="4813708"/>
            <a:ext cx="5648325" cy="847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t>The de-coherence time limits the</a:t>
            </a:r>
            <a:r>
              <a:rPr lang="en-US" altLang="de-DE" sz="1600" b="1" dirty="0">
                <a:solidFill>
                  <a:schemeClr val="accent2"/>
                </a:solidFill>
              </a:rPr>
              <a:t> resolution</a:t>
            </a:r>
            <a:r>
              <a:rPr lang="en-US" altLang="de-DE" sz="1600" dirty="0"/>
              <a:t>:</a:t>
            </a:r>
          </a:p>
          <a:p>
            <a:pPr algn="l">
              <a:lnSpc>
                <a:spcPct val="50000"/>
              </a:lnSpc>
            </a:pPr>
            <a:r>
              <a:rPr lang="en-US" altLang="de-DE" sz="1600" b="1" i="1" dirty="0"/>
              <a:t>N</a:t>
            </a:r>
            <a:r>
              <a:rPr lang="en-US" altLang="de-DE" sz="1600" dirty="0"/>
              <a:t> non-zero samples</a:t>
            </a:r>
          </a:p>
          <a:p>
            <a:pPr algn="l">
              <a:lnSpc>
                <a:spcPct val="50000"/>
              </a:lnSpc>
            </a:pPr>
            <a:r>
              <a:rPr lang="en-US" altLang="de-DE" sz="1600" dirty="0">
                <a:sym typeface="Symbol" pitchFamily="18" charset="2"/>
              </a:rPr>
              <a:t></a:t>
            </a:r>
            <a:r>
              <a:rPr lang="en-US" altLang="de-DE" sz="1600" dirty="0"/>
              <a:t> General limit of discrete FFT:</a:t>
            </a:r>
          </a:p>
        </p:txBody>
      </p:sp>
      <p:graphicFrame>
        <p:nvGraphicFramePr>
          <p:cNvPr id="307209" name="Object 9"/>
          <p:cNvGraphicFramePr>
            <a:graphicFrameLocks noChangeAspect="1"/>
          </p:cNvGraphicFramePr>
          <p:nvPr>
            <p:extLst>
              <p:ext uri="{D42A27DB-BD31-4B8C-83A1-F6EECF244321}">
                <p14:modId xmlns:p14="http://schemas.microsoft.com/office/powerpoint/2010/main" val="1898899382"/>
              </p:ext>
            </p:extLst>
          </p:nvPr>
        </p:nvGraphicFramePr>
        <p:xfrm>
          <a:off x="2886075" y="5138606"/>
          <a:ext cx="972740" cy="628080"/>
        </p:xfrm>
        <a:graphic>
          <a:graphicData uri="http://schemas.openxmlformats.org/presentationml/2006/ole">
            <mc:AlternateContent xmlns:mc="http://schemas.openxmlformats.org/markup-compatibility/2006">
              <mc:Choice xmlns:v="urn:schemas-microsoft-com:vml" Requires="v">
                <p:oleObj spid="_x0000_s39079" name="Equation" r:id="rId5" imgW="609336" imgH="393529" progId="Equation.3">
                  <p:embed/>
                </p:oleObj>
              </mc:Choice>
              <mc:Fallback>
                <p:oleObj name="Equation" r:id="rId5" imgW="609336" imgH="393529"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6075" y="5138606"/>
                        <a:ext cx="972740" cy="628080"/>
                      </a:xfrm>
                      <a:prstGeom prst="rect">
                        <a:avLst/>
                      </a:prstGeom>
                      <a:noFill/>
                      <a:ln>
                        <a:noFill/>
                      </a:ln>
                      <a:effectLst/>
                      <a:extLst/>
                    </p:spPr>
                  </p:pic>
                </p:oleObj>
              </mc:Fallback>
            </mc:AlternateContent>
          </a:graphicData>
        </a:graphic>
      </p:graphicFrame>
      <p:sp>
        <p:nvSpPr>
          <p:cNvPr id="11" name="Rectangle 8"/>
          <p:cNvSpPr>
            <a:spLocks noChangeArrowheads="1"/>
          </p:cNvSpPr>
          <p:nvPr/>
        </p:nvSpPr>
        <p:spPr bwMode="auto">
          <a:xfrm>
            <a:off x="125413" y="6010460"/>
            <a:ext cx="929596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smtClean="0"/>
              <a:t>Operational observation for b-to-b injection: Residual oscillations observable </a:t>
            </a:r>
            <a:r>
              <a:rPr lang="en-US" altLang="de-DE" sz="1600" dirty="0" smtClean="0">
                <a:sym typeface="Symbol"/>
              </a:rPr>
              <a:t></a:t>
            </a:r>
            <a:r>
              <a:rPr lang="en-US" altLang="de-DE" sz="1600" dirty="0" smtClean="0"/>
              <a:t>.no excitation required. </a:t>
            </a:r>
          </a:p>
          <a:p>
            <a:pPr algn="l"/>
            <a:endParaRPr lang="en-US" altLang="de-DE" sz="1600" dirty="0"/>
          </a:p>
        </p:txBody>
      </p:sp>
      <p:sp>
        <p:nvSpPr>
          <p:cNvPr id="12" name="Rectangle 7"/>
          <p:cNvSpPr>
            <a:spLocks noChangeArrowheads="1"/>
          </p:cNvSpPr>
          <p:nvPr/>
        </p:nvSpPr>
        <p:spPr bwMode="auto">
          <a:xfrm>
            <a:off x="7349685" y="1845583"/>
            <a:ext cx="1692866" cy="1246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500" dirty="0" smtClean="0"/>
              <a:t>Decay is caused by de-phasing, </a:t>
            </a:r>
          </a:p>
          <a:p>
            <a:pPr algn="l">
              <a:spcBef>
                <a:spcPts val="0"/>
              </a:spcBef>
            </a:pPr>
            <a:r>
              <a:rPr lang="en-US" altLang="de-DE" sz="1500" dirty="0" smtClean="0"/>
              <a:t>not be decreasing </a:t>
            </a:r>
          </a:p>
          <a:p>
            <a:pPr algn="l">
              <a:spcBef>
                <a:spcPts val="0"/>
              </a:spcBef>
            </a:pPr>
            <a:r>
              <a:rPr lang="en-US" altLang="de-DE" sz="1500" dirty="0" smtClean="0"/>
              <a:t>single particle amplitude</a:t>
            </a:r>
            <a:endParaRPr lang="en-US" altLang="de-DE" sz="15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0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20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720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07" grpId="0"/>
      <p:bldP spid="307208" grpId="0"/>
      <p:bldP spid="11" grpId="0"/>
      <p:bldP spid="1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oliennummernplatzhalter 1"/>
          <p:cNvSpPr>
            <a:spLocks noGrp="1"/>
          </p:cNvSpPr>
          <p:nvPr>
            <p:ph type="sldNum" sz="quarter" idx="10"/>
          </p:nvPr>
        </p:nvSpPr>
        <p:spPr/>
        <p:txBody>
          <a:bodyPr/>
          <a:lstStyle/>
          <a:p>
            <a:pPr>
              <a:defRPr/>
            </a:pPr>
            <a:fld id="{86714E55-F6F7-4237-8151-56C05954E2AB}" type="slidenum">
              <a:rPr lang="en-US"/>
              <a:pPr>
                <a:defRPr/>
              </a:pPr>
              <a:t>36</a:t>
            </a:fld>
            <a:endParaRPr lang="en-US"/>
          </a:p>
        </p:txBody>
      </p:sp>
      <p:sp>
        <p:nvSpPr>
          <p:cNvPr id="43011"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Tune Measurement: G</a:t>
            </a:r>
            <a:r>
              <a:rPr lang="en-US" altLang="de-DE" sz="2000" b="1" i="1">
                <a:latin typeface="Comic Sans MS" pitchFamily="66" charset="0"/>
              </a:rPr>
              <a:t>entle</a:t>
            </a:r>
            <a:r>
              <a:rPr lang="en-US" altLang="de-DE" sz="2000" b="1">
                <a:latin typeface="Comic Sans MS" pitchFamily="66" charset="0"/>
              </a:rPr>
              <a:t> Excitation with Wideband Noise    </a:t>
            </a:r>
          </a:p>
        </p:txBody>
      </p:sp>
      <p:sp>
        <p:nvSpPr>
          <p:cNvPr id="43013" name="Rectangle 6"/>
          <p:cNvSpPr>
            <a:spLocks noChangeArrowheads="1"/>
          </p:cNvSpPr>
          <p:nvPr/>
        </p:nvSpPr>
        <p:spPr bwMode="auto">
          <a:xfrm>
            <a:off x="8172450" y="1484313"/>
            <a:ext cx="647700" cy="4321175"/>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43016" name="Rectangle 9"/>
          <p:cNvSpPr>
            <a:spLocks noChangeArrowheads="1"/>
          </p:cNvSpPr>
          <p:nvPr/>
        </p:nvSpPr>
        <p:spPr bwMode="auto">
          <a:xfrm>
            <a:off x="7812088" y="2276475"/>
            <a:ext cx="431800" cy="338455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43021" name="Line 14"/>
          <p:cNvSpPr>
            <a:spLocks noChangeShapeType="1"/>
          </p:cNvSpPr>
          <p:nvPr/>
        </p:nvSpPr>
        <p:spPr bwMode="auto">
          <a:xfrm flipV="1">
            <a:off x="2051050" y="2781300"/>
            <a:ext cx="0" cy="8636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en-US"/>
          </a:p>
        </p:txBody>
      </p:sp>
      <p:sp>
        <p:nvSpPr>
          <p:cNvPr id="43022" name="Rectangle 15"/>
          <p:cNvSpPr>
            <a:spLocks noChangeArrowheads="1"/>
          </p:cNvSpPr>
          <p:nvPr/>
        </p:nvSpPr>
        <p:spPr bwMode="auto">
          <a:xfrm>
            <a:off x="323850" y="5084763"/>
            <a:ext cx="863600" cy="576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43023" name="Rectangle 27"/>
          <p:cNvSpPr>
            <a:spLocks noChangeArrowheads="1"/>
          </p:cNvSpPr>
          <p:nvPr/>
        </p:nvSpPr>
        <p:spPr bwMode="auto">
          <a:xfrm>
            <a:off x="107504" y="908720"/>
            <a:ext cx="7243763"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chemeClr val="accent2"/>
                </a:solidFill>
              </a:rPr>
              <a:t>Instead of a sine wave, noise with adequate bandwidth can be applied</a:t>
            </a:r>
          </a:p>
          <a:p>
            <a:pPr algn="l">
              <a:lnSpc>
                <a:spcPct val="60000"/>
              </a:lnSpc>
            </a:pPr>
            <a:r>
              <a:rPr lang="en-US" altLang="de-DE" sz="2000" dirty="0">
                <a:solidFill>
                  <a:schemeClr val="accent2"/>
                </a:solidFill>
                <a:sym typeface="Symbol" pitchFamily="18" charset="2"/>
              </a:rPr>
              <a:t> </a:t>
            </a:r>
            <a:r>
              <a:rPr lang="en-US" altLang="de-DE" sz="2000" dirty="0">
                <a:solidFill>
                  <a:schemeClr val="accent2"/>
                </a:solidFill>
              </a:rPr>
              <a:t>beam picks out its resonance frequency:</a:t>
            </a:r>
          </a:p>
        </p:txBody>
      </p:sp>
      <p:sp>
        <p:nvSpPr>
          <p:cNvPr id="43024" name="Rectangle 28"/>
          <p:cNvSpPr>
            <a:spLocks noChangeArrowheads="1"/>
          </p:cNvSpPr>
          <p:nvPr/>
        </p:nvSpPr>
        <p:spPr bwMode="auto">
          <a:xfrm>
            <a:off x="35496" y="1628800"/>
            <a:ext cx="5108407" cy="1643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Char char="Ø"/>
            </a:pPr>
            <a:r>
              <a:rPr lang="en-US" altLang="de-DE" dirty="0"/>
              <a:t>broadband excitation with white noise </a:t>
            </a:r>
          </a:p>
          <a:p>
            <a:pPr algn="l">
              <a:lnSpc>
                <a:spcPct val="50000"/>
              </a:lnSpc>
            </a:pPr>
            <a:r>
              <a:rPr lang="en-US" altLang="de-DE" dirty="0"/>
              <a:t>    of </a:t>
            </a:r>
            <a:r>
              <a:rPr lang="en-US" altLang="de-DE" dirty="0">
                <a:sym typeface="Symbol" pitchFamily="18" charset="2"/>
              </a:rPr>
              <a:t></a:t>
            </a:r>
            <a:r>
              <a:rPr lang="en-US" altLang="de-DE" dirty="0"/>
              <a:t> 10 kHz bandwidth</a:t>
            </a:r>
          </a:p>
          <a:p>
            <a:pPr algn="l">
              <a:lnSpc>
                <a:spcPct val="70000"/>
              </a:lnSpc>
              <a:buFont typeface="Wingdings" pitchFamily="2" charset="2"/>
              <a:buChar char="Ø"/>
            </a:pPr>
            <a:r>
              <a:rPr lang="en-US" altLang="de-DE" dirty="0"/>
              <a:t> turn-by-turn position measurement </a:t>
            </a:r>
          </a:p>
          <a:p>
            <a:pPr algn="l">
              <a:lnSpc>
                <a:spcPct val="70000"/>
              </a:lnSpc>
              <a:buFont typeface="Wingdings" pitchFamily="2" charset="2"/>
              <a:buChar char="Ø"/>
            </a:pPr>
            <a:r>
              <a:rPr lang="en-US" altLang="de-DE" dirty="0"/>
              <a:t> Fourier </a:t>
            </a:r>
            <a:r>
              <a:rPr lang="en-US" altLang="de-DE" dirty="0" smtClean="0"/>
              <a:t>transformation of </a:t>
            </a:r>
            <a:r>
              <a:rPr lang="en-US" altLang="de-DE" dirty="0"/>
              <a:t>the recorded data</a:t>
            </a:r>
          </a:p>
          <a:p>
            <a:pPr algn="l">
              <a:lnSpc>
                <a:spcPct val="70000"/>
              </a:lnSpc>
            </a:pPr>
            <a:r>
              <a:rPr lang="en-US" altLang="de-DE" dirty="0">
                <a:sym typeface="Symbol" pitchFamily="18" charset="2"/>
              </a:rPr>
              <a:t> </a:t>
            </a:r>
            <a:r>
              <a:rPr lang="en-US" altLang="de-DE" dirty="0"/>
              <a:t>Continues monitoring with low </a:t>
            </a:r>
            <a:r>
              <a:rPr lang="en-US" altLang="de-DE" dirty="0" smtClean="0"/>
              <a:t>disturbance </a:t>
            </a:r>
            <a:endParaRPr lang="en-US" altLang="de-DE" dirty="0"/>
          </a:p>
        </p:txBody>
      </p:sp>
      <p:sp>
        <p:nvSpPr>
          <p:cNvPr id="43025" name="Rectangle 29"/>
          <p:cNvSpPr>
            <a:spLocks noChangeArrowheads="1"/>
          </p:cNvSpPr>
          <p:nvPr/>
        </p:nvSpPr>
        <p:spPr bwMode="auto">
          <a:xfrm>
            <a:off x="4644008" y="1268760"/>
            <a:ext cx="4499992" cy="895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t>Example:</a:t>
            </a:r>
            <a:r>
              <a:rPr lang="en-US" altLang="de-DE" dirty="0"/>
              <a:t> </a:t>
            </a:r>
            <a:r>
              <a:rPr lang="en-US" altLang="de-DE" dirty="0" smtClean="0"/>
              <a:t>Vertical </a:t>
            </a:r>
            <a:r>
              <a:rPr lang="en-US" altLang="de-DE" dirty="0"/>
              <a:t>tune within </a:t>
            </a:r>
            <a:r>
              <a:rPr lang="en-US" altLang="de-DE" dirty="0" smtClean="0"/>
              <a:t>4096</a:t>
            </a:r>
            <a:r>
              <a:rPr lang="en-US" altLang="de-DE" dirty="0"/>
              <a:t> turn </a:t>
            </a:r>
            <a:endParaRPr lang="en-US" altLang="de-DE" dirty="0" smtClean="0"/>
          </a:p>
          <a:p>
            <a:pPr algn="l">
              <a:spcBef>
                <a:spcPts val="0"/>
              </a:spcBef>
            </a:pPr>
            <a:r>
              <a:rPr lang="en-US" altLang="de-DE" dirty="0" smtClean="0"/>
              <a:t>duration ≃ </a:t>
            </a:r>
            <a:r>
              <a:rPr lang="en-US" altLang="de-DE" dirty="0"/>
              <a:t>15 </a:t>
            </a:r>
            <a:r>
              <a:rPr lang="en-US" altLang="de-DE" dirty="0" err="1"/>
              <a:t>ms</a:t>
            </a:r>
            <a:endParaRPr lang="en-US" altLang="de-DE" dirty="0"/>
          </a:p>
          <a:p>
            <a:pPr algn="l">
              <a:lnSpc>
                <a:spcPct val="40000"/>
              </a:lnSpc>
            </a:pPr>
            <a:r>
              <a:rPr lang="en-US" altLang="de-DE" dirty="0"/>
              <a:t>at GSI synchrotron 11 → </a:t>
            </a:r>
            <a:r>
              <a:rPr lang="en-US" altLang="de-DE" dirty="0" smtClean="0"/>
              <a:t>300 MeV/u in 0.7 s </a:t>
            </a:r>
            <a:endParaRPr lang="en-US" altLang="de-DE" dirty="0"/>
          </a:p>
        </p:txBody>
      </p:sp>
      <p:sp>
        <p:nvSpPr>
          <p:cNvPr id="344094" name="Text Box 30"/>
          <p:cNvSpPr txBox="1">
            <a:spLocks noChangeArrowheads="1"/>
          </p:cNvSpPr>
          <p:nvPr/>
        </p:nvSpPr>
        <p:spPr bwMode="auto">
          <a:xfrm>
            <a:off x="301625" y="5373216"/>
            <a:ext cx="420211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rPr>
              <a:t>Advantage:</a:t>
            </a:r>
            <a:r>
              <a:rPr lang="en-US" altLang="de-DE" dirty="0"/>
              <a:t> </a:t>
            </a:r>
          </a:p>
          <a:p>
            <a:pPr algn="l">
              <a:lnSpc>
                <a:spcPct val="50000"/>
              </a:lnSpc>
            </a:pPr>
            <a:r>
              <a:rPr lang="en-US" altLang="de-DE" dirty="0"/>
              <a:t>Fast scan with good time </a:t>
            </a:r>
            <a:r>
              <a:rPr lang="en-US" altLang="de-DE" dirty="0" smtClean="0"/>
              <a:t>resolution</a:t>
            </a:r>
            <a:endParaRPr lang="en-US" altLang="de-DE" dirty="0"/>
          </a:p>
        </p:txBody>
      </p:sp>
      <p:grpSp>
        <p:nvGrpSpPr>
          <p:cNvPr id="19" name="Gruppieren 18"/>
          <p:cNvGrpSpPr/>
          <p:nvPr/>
        </p:nvGrpSpPr>
        <p:grpSpPr>
          <a:xfrm>
            <a:off x="4488695" y="2038049"/>
            <a:ext cx="4694001" cy="4293643"/>
            <a:chOff x="3390713" y="1615405"/>
            <a:chExt cx="4694001" cy="4293643"/>
          </a:xfrm>
        </p:grpSpPr>
        <p:pic>
          <p:nvPicPr>
            <p:cNvPr id="20" name="Picture 8" descr="axp348-20110404-194410"/>
            <p:cNvPicPr>
              <a:picLocks noChangeAspect="1" noChangeArrowheads="1"/>
            </p:cNvPicPr>
            <p:nvPr/>
          </p:nvPicPr>
          <p:blipFill rotWithShape="1">
            <a:blip r:embed="rId3">
              <a:extLst>
                <a:ext uri="{28A0092B-C50C-407E-A947-70E740481C1C}">
                  <a14:useLocalDpi xmlns:a14="http://schemas.microsoft.com/office/drawing/2010/main" val="0"/>
                </a:ext>
              </a:extLst>
            </a:blip>
            <a:srcRect l="36662" t="56815" r="41861" b="5164"/>
            <a:stretch/>
          </p:blipFill>
          <p:spPr bwMode="auto">
            <a:xfrm>
              <a:off x="4333030" y="1953959"/>
              <a:ext cx="2366846" cy="3292106"/>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9"/>
            <p:cNvSpPr txBox="1">
              <a:spLocks noChangeArrowheads="1"/>
            </p:cNvSpPr>
            <p:nvPr/>
          </p:nvSpPr>
          <p:spPr bwMode="auto">
            <a:xfrm>
              <a:off x="4037519" y="1615405"/>
              <a:ext cx="300293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dirty="0" smtClean="0">
                  <a:solidFill>
                    <a:schemeClr val="tx2"/>
                  </a:solidFill>
                </a:rPr>
                <a:t>vertical tune </a:t>
              </a:r>
              <a:r>
                <a:rPr lang="en-US" altLang="de-DE" sz="1600" b="1" dirty="0">
                  <a:solidFill>
                    <a:schemeClr val="tx2"/>
                  </a:solidFill>
                </a:rPr>
                <a:t>versus time</a:t>
              </a:r>
            </a:p>
          </p:txBody>
        </p:sp>
        <p:sp>
          <p:nvSpPr>
            <p:cNvPr id="22" name="Line 19"/>
            <p:cNvSpPr>
              <a:spLocks noChangeShapeType="1"/>
            </p:cNvSpPr>
            <p:nvPr/>
          </p:nvSpPr>
          <p:spPr bwMode="auto">
            <a:xfrm>
              <a:off x="4376524" y="3043961"/>
              <a:ext cx="2745943" cy="0"/>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p>
          </p:txBody>
        </p:sp>
        <p:sp>
          <p:nvSpPr>
            <p:cNvPr id="23" name="Line 20"/>
            <p:cNvSpPr>
              <a:spLocks noChangeShapeType="1"/>
            </p:cNvSpPr>
            <p:nvPr/>
          </p:nvSpPr>
          <p:spPr bwMode="auto">
            <a:xfrm flipV="1">
              <a:off x="4390080" y="3475935"/>
              <a:ext cx="2650374" cy="9906"/>
            </a:xfrm>
            <a:prstGeom prst="line">
              <a:avLst/>
            </a:prstGeom>
            <a:noFill/>
            <a:ln w="38100">
              <a:solidFill>
                <a:srgbClr val="FFFF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p>
          </p:txBody>
        </p:sp>
        <p:sp>
          <p:nvSpPr>
            <p:cNvPr id="24" name="Text Box 21"/>
            <p:cNvSpPr txBox="1">
              <a:spLocks noChangeArrowheads="1"/>
            </p:cNvSpPr>
            <p:nvPr/>
          </p:nvSpPr>
          <p:spPr bwMode="auto">
            <a:xfrm>
              <a:off x="6834435" y="3086551"/>
              <a:ext cx="125027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600" b="1" i="1" dirty="0" smtClean="0">
                  <a:latin typeface="Cambria Math" panose="02040503050406030204" pitchFamily="18" charset="0"/>
                  <a:ea typeface="Cambria Math" panose="02040503050406030204" pitchFamily="18" charset="0"/>
                  <a:sym typeface="Symbol"/>
                </a:rPr>
                <a:t></a:t>
              </a:r>
              <a:r>
                <a:rPr lang="en-US" altLang="de-DE" sz="1600" b="1" i="1" dirty="0" err="1" smtClean="0">
                  <a:latin typeface="Cambria Math" panose="02040503050406030204" pitchFamily="18" charset="0"/>
                  <a:ea typeface="Cambria Math" panose="02040503050406030204" pitchFamily="18" charset="0"/>
                  <a:sym typeface="Symbol" pitchFamily="18" charset="2"/>
                </a:rPr>
                <a:t>Q</a:t>
              </a:r>
              <a:r>
                <a:rPr lang="en-US" altLang="de-DE" sz="2000" b="1" i="1" baseline="-25000" dirty="0" err="1" smtClean="0">
                  <a:latin typeface="Cambria Math" panose="02040503050406030204" pitchFamily="18" charset="0"/>
                  <a:ea typeface="Cambria Math" panose="02040503050406030204" pitchFamily="18" charset="0"/>
                  <a:sym typeface="Symbol" pitchFamily="18" charset="2"/>
                </a:rPr>
                <a:t>y</a:t>
              </a:r>
              <a:r>
                <a:rPr lang="en-US" altLang="de-DE" sz="2000" b="1" i="1" baseline="-25000" dirty="0" smtClean="0">
                  <a:latin typeface="Cambria Math" panose="02040503050406030204" pitchFamily="18" charset="0"/>
                  <a:ea typeface="Cambria Math" panose="02040503050406030204" pitchFamily="18" charset="0"/>
                  <a:sym typeface="Symbol" pitchFamily="18" charset="2"/>
                </a:rPr>
                <a:t>  </a:t>
              </a:r>
              <a:r>
                <a:rPr lang="en-US" altLang="de-DE" sz="1600" b="1" dirty="0" smtClean="0">
                  <a:sym typeface="Symbol" pitchFamily="18" charset="2"/>
                </a:rPr>
                <a:t> 0.02</a:t>
              </a:r>
              <a:endParaRPr lang="en-US" altLang="de-DE" sz="1600" b="1" dirty="0">
                <a:sym typeface="Symbol" pitchFamily="18" charset="2"/>
              </a:endParaRPr>
            </a:p>
          </p:txBody>
        </p:sp>
        <p:sp>
          <p:nvSpPr>
            <p:cNvPr id="25" name="Text Box 16"/>
            <p:cNvSpPr txBox="1">
              <a:spLocks noChangeArrowheads="1"/>
            </p:cNvSpPr>
            <p:nvPr/>
          </p:nvSpPr>
          <p:spPr bwMode="auto">
            <a:xfrm>
              <a:off x="4839560" y="5508937"/>
              <a:ext cx="1455013" cy="400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smtClean="0">
                  <a:solidFill>
                    <a:schemeClr val="tx2"/>
                  </a:solidFill>
                </a:rPr>
                <a:t>time [</a:t>
              </a:r>
              <a:r>
                <a:rPr lang="en-US" altLang="de-DE" sz="2000" b="1" dirty="0" err="1" smtClean="0">
                  <a:solidFill>
                    <a:schemeClr val="tx2"/>
                  </a:solidFill>
                </a:rPr>
                <a:t>ms</a:t>
              </a:r>
              <a:r>
                <a:rPr lang="en-US" altLang="de-DE" sz="2000" b="1" dirty="0" smtClean="0">
                  <a:solidFill>
                    <a:schemeClr val="tx2"/>
                  </a:solidFill>
                </a:rPr>
                <a:t>]</a:t>
              </a:r>
              <a:endParaRPr lang="en-US" altLang="de-DE" sz="2000" b="1" dirty="0">
                <a:solidFill>
                  <a:schemeClr val="tx2"/>
                </a:solidFill>
              </a:endParaRPr>
            </a:p>
          </p:txBody>
        </p:sp>
        <p:sp>
          <p:nvSpPr>
            <p:cNvPr id="26" name="Text Box 16"/>
            <p:cNvSpPr txBox="1">
              <a:spLocks noChangeArrowheads="1"/>
            </p:cNvSpPr>
            <p:nvPr/>
          </p:nvSpPr>
          <p:spPr bwMode="auto">
            <a:xfrm rot="16200000">
              <a:off x="2202625" y="3449377"/>
              <a:ext cx="277628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2000" b="1" dirty="0" smtClean="0">
                  <a:solidFill>
                    <a:schemeClr val="tx2"/>
                  </a:solidFill>
                </a:rPr>
                <a:t>vert. fractional tune </a:t>
              </a:r>
              <a:r>
                <a:rPr lang="en-US" altLang="de-DE" sz="2000" b="1" i="1" dirty="0" err="1" smtClean="0">
                  <a:solidFill>
                    <a:schemeClr val="tx2"/>
                  </a:solidFill>
                </a:rPr>
                <a:t>q</a:t>
              </a:r>
              <a:r>
                <a:rPr lang="en-US" altLang="de-DE" sz="2000" b="1" i="1" baseline="-25000" dirty="0" err="1" smtClean="0">
                  <a:solidFill>
                    <a:schemeClr val="tx2"/>
                  </a:solidFill>
                </a:rPr>
                <a:t>y</a:t>
              </a:r>
              <a:endParaRPr lang="en-US" altLang="de-DE" sz="2000" b="1" i="1" dirty="0">
                <a:solidFill>
                  <a:schemeClr val="tx2"/>
                </a:solidFill>
              </a:endParaRPr>
            </a:p>
          </p:txBody>
        </p:sp>
        <p:sp>
          <p:nvSpPr>
            <p:cNvPr id="27" name="Text Box 16"/>
            <p:cNvSpPr txBox="1">
              <a:spLocks noChangeArrowheads="1"/>
            </p:cNvSpPr>
            <p:nvPr/>
          </p:nvSpPr>
          <p:spPr bwMode="auto">
            <a:xfrm>
              <a:off x="6414541"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smtClean="0">
                  <a:solidFill>
                    <a:schemeClr val="tx2"/>
                  </a:solidFill>
                </a:rPr>
                <a:t>7</a:t>
              </a:r>
              <a:r>
                <a:rPr lang="en-US" altLang="de-DE" b="1" dirty="0">
                  <a:solidFill>
                    <a:schemeClr val="tx2"/>
                  </a:solidFill>
                </a:rPr>
                <a:t>5</a:t>
              </a:r>
              <a:r>
                <a:rPr lang="en-US" altLang="de-DE" b="1" dirty="0" smtClean="0">
                  <a:solidFill>
                    <a:schemeClr val="tx2"/>
                  </a:solidFill>
                </a:rPr>
                <a:t>0</a:t>
              </a:r>
              <a:endParaRPr lang="en-US" altLang="de-DE" b="1" dirty="0">
                <a:solidFill>
                  <a:schemeClr val="tx2"/>
                </a:solidFill>
              </a:endParaRPr>
            </a:p>
          </p:txBody>
        </p:sp>
        <p:cxnSp>
          <p:nvCxnSpPr>
            <p:cNvPr id="28" name="Gerade Verbindung 27"/>
            <p:cNvCxnSpPr/>
            <p:nvPr/>
          </p:nvCxnSpPr>
          <p:spPr bwMode="auto">
            <a:xfrm>
              <a:off x="4216984" y="4663184"/>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28"/>
            <p:cNvCxnSpPr/>
            <p:nvPr/>
          </p:nvCxnSpPr>
          <p:spPr bwMode="auto">
            <a:xfrm>
              <a:off x="4213911" y="3770555"/>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9"/>
            <p:cNvCxnSpPr/>
            <p:nvPr/>
          </p:nvCxnSpPr>
          <p:spPr bwMode="auto">
            <a:xfrm>
              <a:off x="4232003" y="2871228"/>
              <a:ext cx="97054" cy="0"/>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30"/>
            <p:cNvCxnSpPr/>
            <p:nvPr/>
          </p:nvCxnSpPr>
          <p:spPr bwMode="auto">
            <a:xfrm>
              <a:off x="4922157"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a:off x="6198770" y="5204332"/>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5572900" y="5208470"/>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a:off x="6677811" y="5212251"/>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 Box 16"/>
            <p:cNvSpPr txBox="1">
              <a:spLocks noChangeArrowheads="1"/>
            </p:cNvSpPr>
            <p:nvPr/>
          </p:nvSpPr>
          <p:spPr bwMode="auto">
            <a:xfrm>
              <a:off x="5950972" y="5241965"/>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smtClean="0">
                  <a:solidFill>
                    <a:schemeClr val="tx2"/>
                  </a:solidFill>
                </a:rPr>
                <a:t>600</a:t>
              </a:r>
              <a:endParaRPr lang="en-US" altLang="de-DE" b="1" dirty="0">
                <a:solidFill>
                  <a:schemeClr val="tx2"/>
                </a:solidFill>
              </a:endParaRPr>
            </a:p>
          </p:txBody>
        </p:sp>
        <p:sp>
          <p:nvSpPr>
            <p:cNvPr id="36" name="Text Box 16"/>
            <p:cNvSpPr txBox="1">
              <a:spLocks noChangeArrowheads="1"/>
            </p:cNvSpPr>
            <p:nvPr/>
          </p:nvSpPr>
          <p:spPr bwMode="auto">
            <a:xfrm>
              <a:off x="5331797" y="5251061"/>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smtClean="0">
                  <a:solidFill>
                    <a:schemeClr val="tx2"/>
                  </a:solidFill>
                </a:rPr>
                <a:t>400</a:t>
              </a:r>
              <a:endParaRPr lang="en-US" altLang="de-DE" b="1" dirty="0">
                <a:solidFill>
                  <a:schemeClr val="tx2"/>
                </a:solidFill>
              </a:endParaRPr>
            </a:p>
          </p:txBody>
        </p:sp>
        <p:sp>
          <p:nvSpPr>
            <p:cNvPr id="37" name="Text Box 16"/>
            <p:cNvSpPr txBox="1">
              <a:spLocks noChangeArrowheads="1"/>
            </p:cNvSpPr>
            <p:nvPr/>
          </p:nvSpPr>
          <p:spPr bwMode="auto">
            <a:xfrm>
              <a:off x="4078323" y="5262437"/>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a:solidFill>
                    <a:schemeClr val="tx2"/>
                  </a:solidFill>
                </a:rPr>
                <a:t>0</a:t>
              </a:r>
              <a:endParaRPr lang="en-US" altLang="de-DE" b="1" dirty="0" smtClean="0">
                <a:solidFill>
                  <a:schemeClr val="tx2"/>
                </a:solidFill>
              </a:endParaRPr>
            </a:p>
          </p:txBody>
        </p:sp>
        <p:sp>
          <p:nvSpPr>
            <p:cNvPr id="38" name="Text Box 16"/>
            <p:cNvSpPr txBox="1">
              <a:spLocks noChangeArrowheads="1"/>
            </p:cNvSpPr>
            <p:nvPr/>
          </p:nvSpPr>
          <p:spPr bwMode="auto">
            <a:xfrm>
              <a:off x="4680010" y="5260502"/>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b="1" dirty="0" smtClean="0">
                  <a:solidFill>
                    <a:schemeClr val="tx2"/>
                  </a:solidFill>
                </a:rPr>
                <a:t>200</a:t>
              </a:r>
              <a:endParaRPr lang="en-US" altLang="de-DE" b="1" dirty="0">
                <a:solidFill>
                  <a:schemeClr val="tx2"/>
                </a:solidFill>
              </a:endParaRPr>
            </a:p>
          </p:txBody>
        </p:sp>
        <p:sp>
          <p:nvSpPr>
            <p:cNvPr id="39" name="Text Box 16"/>
            <p:cNvSpPr txBox="1">
              <a:spLocks noChangeArrowheads="1"/>
            </p:cNvSpPr>
            <p:nvPr/>
          </p:nvSpPr>
          <p:spPr bwMode="auto">
            <a:xfrm>
              <a:off x="3734422" y="447070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smtClean="0">
                  <a:solidFill>
                    <a:schemeClr val="tx2"/>
                  </a:solidFill>
                </a:rPr>
                <a:t>0.2</a:t>
              </a:r>
              <a:endParaRPr lang="en-US" altLang="de-DE" b="1" dirty="0">
                <a:solidFill>
                  <a:schemeClr val="tx2"/>
                </a:solidFill>
              </a:endParaRPr>
            </a:p>
          </p:txBody>
        </p:sp>
        <p:sp>
          <p:nvSpPr>
            <p:cNvPr id="40" name="Text Box 16"/>
            <p:cNvSpPr txBox="1">
              <a:spLocks noChangeArrowheads="1"/>
            </p:cNvSpPr>
            <p:nvPr/>
          </p:nvSpPr>
          <p:spPr bwMode="auto">
            <a:xfrm>
              <a:off x="3650776" y="3592679"/>
              <a:ext cx="6199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smtClean="0">
                  <a:solidFill>
                    <a:schemeClr val="tx2"/>
                  </a:solidFill>
                </a:rPr>
                <a:t>0.25</a:t>
              </a:r>
              <a:endParaRPr lang="en-US" altLang="de-DE" b="1" dirty="0">
                <a:solidFill>
                  <a:schemeClr val="tx2"/>
                </a:solidFill>
              </a:endParaRPr>
            </a:p>
          </p:txBody>
        </p:sp>
        <p:sp>
          <p:nvSpPr>
            <p:cNvPr id="41" name="Text Box 16"/>
            <p:cNvSpPr txBox="1">
              <a:spLocks noChangeArrowheads="1"/>
            </p:cNvSpPr>
            <p:nvPr/>
          </p:nvSpPr>
          <p:spPr bwMode="auto">
            <a:xfrm>
              <a:off x="3739625" y="2700663"/>
              <a:ext cx="54090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r">
                <a:spcBef>
                  <a:spcPct val="50000"/>
                </a:spcBef>
              </a:pPr>
              <a:r>
                <a:rPr lang="en-US" altLang="de-DE" b="1" dirty="0" smtClean="0">
                  <a:solidFill>
                    <a:schemeClr val="tx2"/>
                  </a:solidFill>
                </a:rPr>
                <a:t>0.3</a:t>
              </a:r>
              <a:endParaRPr lang="en-US" altLang="de-DE" b="1" dirty="0">
                <a:solidFill>
                  <a:schemeClr val="tx2"/>
                </a:solidFill>
              </a:endParaRPr>
            </a:p>
          </p:txBody>
        </p:sp>
        <p:cxnSp>
          <p:nvCxnSpPr>
            <p:cNvPr id="42" name="Gerade Verbindung 41"/>
            <p:cNvCxnSpPr/>
            <p:nvPr/>
          </p:nvCxnSpPr>
          <p:spPr bwMode="auto">
            <a:xfrm>
              <a:off x="4346449" y="5225135"/>
              <a:ext cx="0" cy="83466"/>
            </a:xfrm>
            <a:prstGeom prst="line">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Line 19"/>
            <p:cNvSpPr>
              <a:spLocks noChangeShapeType="1"/>
            </p:cNvSpPr>
            <p:nvPr/>
          </p:nvSpPr>
          <p:spPr bwMode="auto">
            <a:xfrm flipV="1">
              <a:off x="4423443" y="2591663"/>
              <a:ext cx="2699024" cy="11574"/>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p>
          </p:txBody>
        </p:sp>
        <p:sp>
          <p:nvSpPr>
            <p:cNvPr id="44" name="Line 19"/>
            <p:cNvSpPr>
              <a:spLocks noChangeShapeType="1"/>
            </p:cNvSpPr>
            <p:nvPr/>
          </p:nvSpPr>
          <p:spPr bwMode="auto">
            <a:xfrm flipV="1">
              <a:off x="4376524" y="4137461"/>
              <a:ext cx="2817951" cy="26373"/>
            </a:xfrm>
            <a:prstGeom prst="line">
              <a:avLst/>
            </a:prstGeom>
            <a:noFill/>
            <a:ln w="44450">
              <a:solidFill>
                <a:srgbClr val="FF33CC"/>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endParaRPr lang="en-US"/>
            </a:p>
          </p:txBody>
        </p:sp>
        <p:cxnSp>
          <p:nvCxnSpPr>
            <p:cNvPr id="45" name="Gerade Verbindung mit Pfeil 44"/>
            <p:cNvCxnSpPr/>
            <p:nvPr/>
          </p:nvCxnSpPr>
          <p:spPr bwMode="auto">
            <a:xfrm flipV="1">
              <a:off x="6906443" y="3043961"/>
              <a:ext cx="0" cy="441880"/>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 Box 21"/>
            <p:cNvSpPr txBox="1">
              <a:spLocks noChangeArrowheads="1"/>
            </p:cNvSpPr>
            <p:nvPr/>
          </p:nvSpPr>
          <p:spPr bwMode="auto">
            <a:xfrm>
              <a:off x="6775776" y="3410617"/>
              <a:ext cx="123693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l">
                <a:spcBef>
                  <a:spcPct val="50000"/>
                </a:spcBef>
              </a:pPr>
              <a:r>
                <a:rPr lang="en-US" altLang="de-DE" sz="1600" b="1" dirty="0" smtClean="0">
                  <a:latin typeface="Cambria Math" panose="02040503050406030204" pitchFamily="18" charset="0"/>
                  <a:ea typeface="Cambria Math" panose="02040503050406030204" pitchFamily="18" charset="0"/>
                  <a:sym typeface="Symbol"/>
                </a:rPr>
                <a:t>excitation</a:t>
              </a:r>
            </a:p>
            <a:p>
              <a:pPr algn="l">
                <a:spcBef>
                  <a:spcPts val="0"/>
                </a:spcBef>
              </a:pPr>
              <a:r>
                <a:rPr lang="en-US" altLang="de-DE" sz="1600" b="1" dirty="0" smtClean="0">
                  <a:latin typeface="Cambria Math" panose="02040503050406030204" pitchFamily="18" charset="0"/>
                  <a:ea typeface="Cambria Math" panose="02040503050406030204" pitchFamily="18" charset="0"/>
                  <a:sym typeface="Symbol"/>
                </a:rPr>
                <a:t>noise band</a:t>
              </a:r>
            </a:p>
            <a:p>
              <a:pPr algn="l">
                <a:spcBef>
                  <a:spcPts val="0"/>
                </a:spcBef>
              </a:pPr>
              <a:r>
                <a:rPr lang="en-US" altLang="de-DE" sz="1600" b="1" i="1" dirty="0">
                  <a:latin typeface="Cambria Math" panose="02040503050406030204" pitchFamily="18" charset="0"/>
                  <a:ea typeface="Cambria Math" panose="02040503050406030204" pitchFamily="18" charset="0"/>
                  <a:sym typeface="Symbol"/>
                </a:rPr>
                <a:t></a:t>
              </a:r>
              <a:r>
                <a:rPr lang="en-US" altLang="de-DE" sz="1600" b="1" i="1" dirty="0" smtClean="0">
                  <a:latin typeface="Cambria Math" panose="02040503050406030204" pitchFamily="18" charset="0"/>
                  <a:ea typeface="Cambria Math" panose="02040503050406030204" pitchFamily="18" charset="0"/>
                  <a:sym typeface="Symbol" pitchFamily="18" charset="2"/>
                </a:rPr>
                <a:t>Q</a:t>
              </a:r>
              <a:r>
                <a:rPr lang="en-US" altLang="de-DE" sz="2000" b="1" i="1" baseline="-25000" dirty="0">
                  <a:latin typeface="Cambria Math" panose="02040503050406030204" pitchFamily="18" charset="0"/>
                  <a:ea typeface="Cambria Math" panose="02040503050406030204" pitchFamily="18" charset="0"/>
                  <a:sym typeface="Symbol" pitchFamily="18" charset="2"/>
                </a:rPr>
                <a:t> </a:t>
              </a:r>
              <a:r>
                <a:rPr lang="en-US" altLang="de-DE" sz="2000" b="1" i="1" baseline="-25000" dirty="0" smtClean="0">
                  <a:latin typeface="Cambria Math" panose="02040503050406030204" pitchFamily="18" charset="0"/>
                  <a:ea typeface="Cambria Math" panose="02040503050406030204" pitchFamily="18" charset="0"/>
                  <a:sym typeface="Symbol" pitchFamily="18" charset="2"/>
                </a:rPr>
                <a:t> </a:t>
              </a:r>
              <a:r>
                <a:rPr lang="en-US" altLang="de-DE" sz="1600" b="1" dirty="0">
                  <a:sym typeface="Symbol" pitchFamily="18" charset="2"/>
                </a:rPr>
                <a:t> </a:t>
              </a:r>
              <a:r>
                <a:rPr lang="en-US" altLang="de-DE" sz="1600" b="1" dirty="0" smtClean="0">
                  <a:sym typeface="Symbol" pitchFamily="18" charset="2"/>
                </a:rPr>
                <a:t>0.05</a:t>
              </a:r>
              <a:endParaRPr lang="en-US" altLang="de-DE" sz="1600" b="1" dirty="0">
                <a:sym typeface="Symbol" pitchFamily="18" charset="2"/>
              </a:endParaRPr>
            </a:p>
          </p:txBody>
        </p:sp>
        <p:cxnSp>
          <p:nvCxnSpPr>
            <p:cNvPr id="47" name="Gerade Verbindung mit Pfeil 46"/>
            <p:cNvCxnSpPr/>
            <p:nvPr/>
          </p:nvCxnSpPr>
          <p:spPr bwMode="auto">
            <a:xfrm flipH="1" flipV="1">
              <a:off x="6762427" y="2591663"/>
              <a:ext cx="1" cy="1545798"/>
            </a:xfrm>
            <a:prstGeom prst="straightConnector1">
              <a:avLst/>
            </a:prstGeom>
            <a:solidFill>
              <a:schemeClr val="accent1"/>
            </a:solidFill>
            <a:ln w="25400" cap="flat" cmpd="sng" algn="ctr">
              <a:solidFill>
                <a:srgbClr val="000000"/>
              </a:solidFill>
              <a:prstDash val="solid"/>
              <a:round/>
              <a:headEnd type="triangle" w="lg"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8" name="Gruppieren 47"/>
          <p:cNvGrpSpPr/>
          <p:nvPr/>
        </p:nvGrpSpPr>
        <p:grpSpPr>
          <a:xfrm>
            <a:off x="1031631" y="3212975"/>
            <a:ext cx="3116136" cy="2165215"/>
            <a:chOff x="2492733" y="2178912"/>
            <a:chExt cx="2529049" cy="1757286"/>
          </a:xfrm>
        </p:grpSpPr>
        <p:pic>
          <p:nvPicPr>
            <p:cNvPr id="49" name="Picture 8" descr="axp348-20110404-194410"/>
            <p:cNvPicPr>
              <a:picLocks noChangeAspect="1" noChangeArrowheads="1"/>
            </p:cNvPicPr>
            <p:nvPr/>
          </p:nvPicPr>
          <p:blipFill rotWithShape="1">
            <a:blip r:embed="rId3">
              <a:extLst>
                <a:ext uri="{28A0092B-C50C-407E-A947-70E740481C1C}">
                  <a14:useLocalDpi xmlns:a14="http://schemas.microsoft.com/office/drawing/2010/main" val="0"/>
                </a:ext>
              </a:extLst>
            </a:blip>
            <a:srcRect l="53849" t="33525" r="1303" b="52274"/>
            <a:stretch/>
          </p:blipFill>
          <p:spPr bwMode="auto">
            <a:xfrm>
              <a:off x="2788051" y="2457244"/>
              <a:ext cx="2233731" cy="1151162"/>
            </a:xfrm>
            <a:prstGeom prst="rect">
              <a:avLst/>
            </a:prstGeom>
            <a:noFill/>
            <a:extLst>
              <a:ext uri="{909E8E84-426E-40DD-AFC4-6F175D3DCCD1}">
                <a14:hiddenFill xmlns:a14="http://schemas.microsoft.com/office/drawing/2010/main">
                  <a:solidFill>
                    <a:srgbClr val="FFFFFF"/>
                  </a:solidFill>
                </a14:hiddenFill>
              </a:ext>
            </a:extLst>
          </p:spPr>
        </p:pic>
        <p:sp>
          <p:nvSpPr>
            <p:cNvPr id="50" name="Text Box 13"/>
            <p:cNvSpPr txBox="1">
              <a:spLocks noChangeArrowheads="1"/>
            </p:cNvSpPr>
            <p:nvPr/>
          </p:nvSpPr>
          <p:spPr bwMode="auto">
            <a:xfrm>
              <a:off x="2647772" y="2178912"/>
              <a:ext cx="2367668" cy="262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500" b="1" dirty="0" smtClean="0">
                  <a:solidFill>
                    <a:schemeClr val="tx2"/>
                  </a:solidFill>
                </a:rPr>
                <a:t>vertical tune </a:t>
              </a:r>
              <a:r>
                <a:rPr lang="en-US" altLang="de-DE" sz="1500" b="1" dirty="0">
                  <a:solidFill>
                    <a:schemeClr val="tx2"/>
                  </a:solidFill>
                </a:rPr>
                <a:t>at fixed </a:t>
              </a:r>
              <a:r>
                <a:rPr lang="en-US" altLang="de-DE" sz="1500" b="1" dirty="0" smtClean="0">
                  <a:solidFill>
                    <a:schemeClr val="tx2"/>
                  </a:solidFill>
                </a:rPr>
                <a:t>time </a:t>
              </a:r>
              <a:r>
                <a:rPr lang="en-US" altLang="de-DE" sz="1500" b="1" dirty="0" smtClean="0">
                  <a:solidFill>
                    <a:schemeClr val="tx2"/>
                  </a:solidFill>
                  <a:sym typeface="Symbol"/>
                </a:rPr>
                <a:t> 15ms</a:t>
              </a:r>
              <a:endParaRPr lang="en-US" altLang="de-DE" sz="1500" b="1" dirty="0">
                <a:solidFill>
                  <a:schemeClr val="tx2"/>
                </a:solidFill>
              </a:endParaRPr>
            </a:p>
          </p:txBody>
        </p:sp>
        <p:sp>
          <p:nvSpPr>
            <p:cNvPr id="51" name="Text Box 16"/>
            <p:cNvSpPr txBox="1">
              <a:spLocks noChangeArrowheads="1"/>
            </p:cNvSpPr>
            <p:nvPr/>
          </p:nvSpPr>
          <p:spPr bwMode="auto">
            <a:xfrm>
              <a:off x="2857582" y="3686407"/>
              <a:ext cx="1906300" cy="249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400" b="1" dirty="0" smtClean="0">
                  <a:solidFill>
                    <a:schemeClr val="tx2"/>
                  </a:solidFill>
                </a:rPr>
                <a:t>vertical fractional tune </a:t>
              </a:r>
              <a:r>
                <a:rPr lang="en-US" altLang="de-DE" sz="1400" b="1" i="1" dirty="0" err="1" smtClean="0">
                  <a:solidFill>
                    <a:schemeClr val="tx2"/>
                  </a:solidFill>
                </a:rPr>
                <a:t>q</a:t>
              </a:r>
              <a:r>
                <a:rPr lang="en-US" altLang="de-DE" sz="1400" b="1" i="1" baseline="-25000" dirty="0" err="1" smtClean="0">
                  <a:solidFill>
                    <a:schemeClr val="tx2"/>
                  </a:solidFill>
                </a:rPr>
                <a:t>y</a:t>
              </a:r>
              <a:r>
                <a:rPr lang="en-US" altLang="de-DE" sz="1400" b="1" dirty="0" smtClean="0">
                  <a:solidFill>
                    <a:schemeClr val="tx2"/>
                  </a:solidFill>
                </a:rPr>
                <a:t>  </a:t>
              </a:r>
              <a:endParaRPr lang="en-US" altLang="de-DE" sz="1400" b="1" dirty="0">
                <a:solidFill>
                  <a:schemeClr val="tx2"/>
                </a:solidFill>
              </a:endParaRPr>
            </a:p>
          </p:txBody>
        </p:sp>
        <p:sp>
          <p:nvSpPr>
            <p:cNvPr id="52" name="Text Box 16"/>
            <p:cNvSpPr txBox="1">
              <a:spLocks noChangeArrowheads="1"/>
            </p:cNvSpPr>
            <p:nvPr/>
          </p:nvSpPr>
          <p:spPr bwMode="auto">
            <a:xfrm>
              <a:off x="2635961" y="3536142"/>
              <a:ext cx="447733" cy="237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smtClean="0">
                  <a:solidFill>
                    <a:schemeClr val="tx2"/>
                  </a:solidFill>
                </a:rPr>
                <a:t>0.2</a:t>
              </a:r>
              <a:endParaRPr lang="en-US" altLang="de-DE" sz="1300" b="1" dirty="0">
                <a:solidFill>
                  <a:schemeClr val="tx2"/>
                </a:solidFill>
              </a:endParaRPr>
            </a:p>
          </p:txBody>
        </p:sp>
        <p:sp>
          <p:nvSpPr>
            <p:cNvPr id="53" name="Text Box 16"/>
            <p:cNvSpPr txBox="1">
              <a:spLocks noChangeArrowheads="1"/>
            </p:cNvSpPr>
            <p:nvPr/>
          </p:nvSpPr>
          <p:spPr bwMode="auto">
            <a:xfrm>
              <a:off x="3259653" y="3541880"/>
              <a:ext cx="429753"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smtClean="0">
                  <a:solidFill>
                    <a:schemeClr val="tx2"/>
                  </a:solidFill>
                </a:rPr>
                <a:t>0.25</a:t>
              </a:r>
              <a:endParaRPr lang="en-US" altLang="de-DE" sz="1300" b="1" dirty="0">
                <a:solidFill>
                  <a:schemeClr val="tx2"/>
                </a:solidFill>
              </a:endParaRPr>
            </a:p>
          </p:txBody>
        </p:sp>
        <p:sp>
          <p:nvSpPr>
            <p:cNvPr id="54" name="Text Box 16"/>
            <p:cNvSpPr txBox="1">
              <a:spLocks noChangeArrowheads="1"/>
            </p:cNvSpPr>
            <p:nvPr/>
          </p:nvSpPr>
          <p:spPr bwMode="auto">
            <a:xfrm>
              <a:off x="4469514" y="3527130"/>
              <a:ext cx="496611"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smtClean="0">
                  <a:solidFill>
                    <a:schemeClr val="tx2"/>
                  </a:solidFill>
                </a:rPr>
                <a:t>0.35</a:t>
              </a:r>
              <a:endParaRPr lang="en-US" altLang="de-DE" sz="1300" b="1" dirty="0">
                <a:solidFill>
                  <a:schemeClr val="tx2"/>
                </a:solidFill>
              </a:endParaRPr>
            </a:p>
          </p:txBody>
        </p:sp>
        <p:sp>
          <p:nvSpPr>
            <p:cNvPr id="55" name="Text Box 16"/>
            <p:cNvSpPr txBox="1">
              <a:spLocks noChangeArrowheads="1"/>
            </p:cNvSpPr>
            <p:nvPr/>
          </p:nvSpPr>
          <p:spPr bwMode="auto">
            <a:xfrm>
              <a:off x="3931047" y="3521622"/>
              <a:ext cx="353645" cy="246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en-US" altLang="de-DE" sz="1300" b="1" dirty="0" smtClean="0">
                  <a:solidFill>
                    <a:schemeClr val="tx2"/>
                  </a:solidFill>
                </a:rPr>
                <a:t>0.3</a:t>
              </a:r>
              <a:endParaRPr lang="en-US" altLang="de-DE" sz="1300" b="1" dirty="0">
                <a:solidFill>
                  <a:schemeClr val="tx2"/>
                </a:solidFill>
              </a:endParaRPr>
            </a:p>
          </p:txBody>
        </p:sp>
        <p:sp>
          <p:nvSpPr>
            <p:cNvPr id="56" name="Text Box 16"/>
            <p:cNvSpPr txBox="1">
              <a:spLocks noChangeArrowheads="1"/>
            </p:cNvSpPr>
            <p:nvPr/>
          </p:nvSpPr>
          <p:spPr bwMode="auto">
            <a:xfrm rot="16200000">
              <a:off x="1989649" y="2904163"/>
              <a:ext cx="1255959" cy="249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n-US" altLang="de-DE" sz="1400" b="1" dirty="0" smtClean="0">
                  <a:solidFill>
                    <a:schemeClr val="tx2"/>
                  </a:solidFill>
                </a:rPr>
                <a:t>amplitude [</a:t>
              </a:r>
              <a:r>
                <a:rPr lang="en-US" altLang="de-DE" sz="1400" b="1" dirty="0" err="1" smtClean="0">
                  <a:solidFill>
                    <a:schemeClr val="tx2"/>
                  </a:solidFill>
                </a:rPr>
                <a:t>a.u</a:t>
              </a:r>
              <a:r>
                <a:rPr lang="en-US" altLang="de-DE" sz="1400" b="1" dirty="0" smtClean="0">
                  <a:solidFill>
                    <a:schemeClr val="tx2"/>
                  </a:solidFill>
                </a:rPr>
                <a:t>.]</a:t>
              </a:r>
              <a:endParaRPr lang="en-US" altLang="de-DE" sz="1400" b="1" dirty="0">
                <a:solidFill>
                  <a:schemeClr val="tx2"/>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40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9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liennummernplatzhalter 1"/>
          <p:cNvSpPr>
            <a:spLocks noGrp="1"/>
          </p:cNvSpPr>
          <p:nvPr>
            <p:ph type="sldNum" sz="quarter" idx="10"/>
          </p:nvPr>
        </p:nvSpPr>
        <p:spPr/>
        <p:txBody>
          <a:bodyPr/>
          <a:lstStyle/>
          <a:p>
            <a:pPr>
              <a:defRPr/>
            </a:pPr>
            <a:fld id="{C95285DD-87D5-4A4D-A344-8A1D9E27E4DA}" type="slidenum">
              <a:rPr lang="en-US"/>
              <a:pPr>
                <a:defRPr/>
              </a:pPr>
              <a:t>37</a:t>
            </a:fld>
            <a:endParaRPr lang="en-US"/>
          </a:p>
        </p:txBody>
      </p:sp>
      <p:sp>
        <p:nvSpPr>
          <p:cNvPr id="11267"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smtClean="0">
                <a:solidFill>
                  <a:srgbClr val="000000"/>
                </a:solidFill>
                <a:latin typeface="Comic Sans MS" pitchFamily="66" charset="0"/>
              </a:rPr>
              <a:t>Transfer Line Diagnostics for bunched Beams  </a:t>
            </a:r>
            <a:endParaRPr lang="en-US" altLang="de-DE" sz="2000" b="1" dirty="0">
              <a:solidFill>
                <a:srgbClr val="000000"/>
              </a:solidFill>
              <a:latin typeface="Comic Sans MS" pitchFamily="66" charset="0"/>
            </a:endParaRPr>
          </a:p>
        </p:txBody>
      </p:sp>
      <p:sp>
        <p:nvSpPr>
          <p:cNvPr id="11273" name="TextBox 33"/>
          <p:cNvSpPr txBox="1">
            <a:spLocks noChangeArrowheads="1"/>
          </p:cNvSpPr>
          <p:nvPr/>
        </p:nvSpPr>
        <p:spPr bwMode="auto">
          <a:xfrm>
            <a:off x="138022" y="893619"/>
            <a:ext cx="889847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dirty="0" smtClean="0">
                <a:solidFill>
                  <a:srgbClr val="0000FF"/>
                </a:solidFill>
              </a:rPr>
              <a:t>Goal of a transfer line:  </a:t>
            </a:r>
            <a:r>
              <a:rPr lang="en-US" altLang="de-DE" dirty="0" smtClean="0"/>
              <a:t>Acceptance at input </a:t>
            </a:r>
            <a:r>
              <a:rPr lang="en-US" altLang="de-DE" dirty="0" smtClean="0">
                <a:sym typeface="Symbol"/>
              </a:rPr>
              <a:t></a:t>
            </a:r>
            <a:r>
              <a:rPr lang="en-US" altLang="de-DE" dirty="0" smtClean="0"/>
              <a:t> transport with low loss </a:t>
            </a:r>
            <a:r>
              <a:rPr lang="en-US" altLang="de-DE" dirty="0" smtClean="0">
                <a:sym typeface="Symbol"/>
              </a:rPr>
              <a:t> </a:t>
            </a:r>
            <a:r>
              <a:rPr lang="en-US" altLang="de-DE" dirty="0" smtClean="0"/>
              <a:t>matching to output</a:t>
            </a:r>
          </a:p>
          <a:p>
            <a:pPr algn="l" eaLnBrk="1" hangingPunct="1">
              <a:spcBef>
                <a:spcPct val="0"/>
              </a:spcBef>
            </a:pPr>
            <a:r>
              <a:rPr lang="en-US" altLang="de-DE" b="1" dirty="0" smtClean="0"/>
              <a:t>Instruments in transfer lines:  </a:t>
            </a:r>
          </a:p>
          <a:p>
            <a:pPr algn="l" eaLnBrk="1" hangingPunct="1">
              <a:spcBef>
                <a:spcPct val="0"/>
              </a:spcBef>
            </a:pPr>
            <a:r>
              <a:rPr lang="en-US" altLang="de-DE" dirty="0" smtClean="0">
                <a:solidFill>
                  <a:srgbClr val="0000FF"/>
                </a:solidFill>
              </a:rPr>
              <a:t>Current:</a:t>
            </a:r>
            <a:r>
              <a:rPr lang="en-US" altLang="de-DE" dirty="0" smtClean="0"/>
              <a:t> transformer (bunched beam) or IC etc. (slow extraction)  </a:t>
            </a:r>
          </a:p>
          <a:p>
            <a:pPr algn="l" eaLnBrk="1" hangingPunct="1">
              <a:spcBef>
                <a:spcPct val="0"/>
              </a:spcBef>
            </a:pPr>
            <a:r>
              <a:rPr lang="en-US" altLang="de-DE" dirty="0" smtClean="0">
                <a:solidFill>
                  <a:srgbClr val="0000FF"/>
                </a:solidFill>
              </a:rPr>
              <a:t>Position:</a:t>
            </a:r>
            <a:r>
              <a:rPr lang="en-US" altLang="de-DE" dirty="0" smtClean="0"/>
              <a:t>  BPM (bunched beam) </a:t>
            </a:r>
            <a:r>
              <a:rPr lang="en-US" altLang="de-DE" dirty="0" smtClean="0">
                <a:sym typeface="Symbol"/>
              </a:rPr>
              <a:t> </a:t>
            </a:r>
            <a:endParaRPr lang="en-US" altLang="de-DE" dirty="0">
              <a:sym typeface="Symbol"/>
            </a:endParaRPr>
          </a:p>
          <a:p>
            <a:pPr algn="l" eaLnBrk="1" hangingPunct="1">
              <a:spcBef>
                <a:spcPct val="0"/>
              </a:spcBef>
            </a:pPr>
            <a:r>
              <a:rPr lang="en-US" altLang="de-DE" dirty="0" smtClean="0">
                <a:solidFill>
                  <a:srgbClr val="0000FF"/>
                </a:solidFill>
                <a:sym typeface="Symbol"/>
              </a:rPr>
              <a:t>Position and profile</a:t>
            </a:r>
            <a:r>
              <a:rPr lang="en-US" altLang="de-DE" dirty="0" smtClean="0">
                <a:sym typeface="Symbol"/>
              </a:rPr>
              <a:t>: SEM-Grid, scintillation screen, OTR screen (relativistic beam </a:t>
            </a:r>
            <a:r>
              <a:rPr lang="en-US" altLang="de-DE" b="1" dirty="0" smtClean="0">
                <a:sym typeface="Symbol"/>
              </a:rPr>
              <a:t></a:t>
            </a:r>
            <a:r>
              <a:rPr lang="en-US" altLang="de-DE" dirty="0" smtClean="0">
                <a:sym typeface="Symbol"/>
              </a:rPr>
              <a:t> &gt; 100)   </a:t>
            </a:r>
          </a:p>
          <a:p>
            <a:pPr algn="l" eaLnBrk="1" hangingPunct="1">
              <a:spcBef>
                <a:spcPct val="0"/>
              </a:spcBef>
            </a:pPr>
            <a:r>
              <a:rPr lang="en-US" altLang="de-DE" dirty="0" smtClean="0">
                <a:sym typeface="Symbol"/>
              </a:rPr>
              <a:t> </a:t>
            </a:r>
            <a:r>
              <a:rPr lang="en-US" altLang="de-DE" dirty="0" smtClean="0">
                <a:solidFill>
                  <a:srgbClr val="0000FF"/>
                </a:solidFill>
                <a:sym typeface="Symbol"/>
              </a:rPr>
              <a:t>Beam loss </a:t>
            </a:r>
            <a:r>
              <a:rPr lang="en-US" altLang="de-DE" dirty="0" smtClean="0">
                <a:sym typeface="Symbol"/>
              </a:rPr>
              <a:t>for transmission optimization: BLM</a:t>
            </a:r>
            <a:endParaRPr lang="en-US" altLang="de-DE" dirty="0" smtClean="0"/>
          </a:p>
        </p:txBody>
      </p:sp>
      <p:sp>
        <p:nvSpPr>
          <p:cNvPr id="11" name="TextBox 33"/>
          <p:cNvSpPr txBox="1">
            <a:spLocks noChangeArrowheads="1"/>
          </p:cNvSpPr>
          <p:nvPr/>
        </p:nvSpPr>
        <p:spPr bwMode="auto">
          <a:xfrm>
            <a:off x="35496" y="4941168"/>
            <a:ext cx="9207623" cy="1461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algn="ctr" defTabSz="457200" eaLnBrk="0" fontAlgn="base" hangingPunct="0">
              <a:spcBef>
                <a:spcPct val="50000"/>
              </a:spcBef>
              <a:spcAft>
                <a:spcPct val="0"/>
              </a:spcAft>
              <a:defRPr>
                <a:solidFill>
                  <a:schemeClr val="tx1"/>
                </a:solidFill>
                <a:latin typeface="Times New Roman" pitchFamily="18" charset="0"/>
              </a:defRPr>
            </a:lvl6pPr>
            <a:lvl7pPr marL="2971800" indent="-228600" algn="ctr" defTabSz="457200" eaLnBrk="0" fontAlgn="base" hangingPunct="0">
              <a:spcBef>
                <a:spcPct val="50000"/>
              </a:spcBef>
              <a:spcAft>
                <a:spcPct val="0"/>
              </a:spcAft>
              <a:defRPr>
                <a:solidFill>
                  <a:schemeClr val="tx1"/>
                </a:solidFill>
                <a:latin typeface="Times New Roman" pitchFamily="18" charset="0"/>
              </a:defRPr>
            </a:lvl7pPr>
            <a:lvl8pPr marL="3429000" indent="-228600" algn="ctr" defTabSz="457200" eaLnBrk="0" fontAlgn="base" hangingPunct="0">
              <a:spcBef>
                <a:spcPct val="50000"/>
              </a:spcBef>
              <a:spcAft>
                <a:spcPct val="0"/>
              </a:spcAft>
              <a:defRPr>
                <a:solidFill>
                  <a:schemeClr val="tx1"/>
                </a:solidFill>
                <a:latin typeface="Times New Roman" pitchFamily="18" charset="0"/>
              </a:defRPr>
            </a:lvl8pPr>
            <a:lvl9pPr marL="3886200" indent="-228600" algn="ctr" defTabSz="457200"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dirty="0" smtClean="0"/>
              <a:t>1. Entry section</a:t>
            </a:r>
            <a:r>
              <a:rPr lang="en-US" altLang="de-DE" dirty="0" smtClean="0"/>
              <a:t>: position and angle e.g. by two BPMs, beam size </a:t>
            </a:r>
            <a:r>
              <a:rPr lang="en-US" altLang="de-DE" dirty="0" smtClean="0">
                <a:sym typeface="Symbol"/>
              </a:rPr>
              <a:t>by e.g. screen </a:t>
            </a:r>
            <a:r>
              <a:rPr lang="en-US" altLang="de-DE" dirty="0" smtClean="0"/>
              <a:t> </a:t>
            </a:r>
          </a:p>
          <a:p>
            <a:pPr algn="l" eaLnBrk="1" hangingPunct="1">
              <a:spcBef>
                <a:spcPct val="0"/>
              </a:spcBef>
            </a:pPr>
            <a:r>
              <a:rPr lang="en-US" altLang="de-DE" b="1" dirty="0" smtClean="0"/>
              <a:t>2. Central section (often FODO cell): </a:t>
            </a:r>
            <a:r>
              <a:rPr lang="en-US" altLang="de-DE" dirty="0" smtClean="0"/>
              <a:t>BPM or screen, comparison to optics calculation,</a:t>
            </a:r>
          </a:p>
          <a:p>
            <a:pPr algn="l" eaLnBrk="1" hangingPunct="1">
              <a:spcBef>
                <a:spcPct val="0"/>
              </a:spcBef>
            </a:pPr>
            <a:r>
              <a:rPr lang="en-US" altLang="de-DE" sz="1700" dirty="0" smtClean="0"/>
              <a:t>best setting for orbit correction: </a:t>
            </a:r>
            <a:r>
              <a:rPr lang="en-US" altLang="de-DE" sz="1700" dirty="0" err="1" smtClean="0"/>
              <a:t>steerer</a:t>
            </a:r>
            <a:r>
              <a:rPr lang="en-US" altLang="de-DE" sz="1700" dirty="0" smtClean="0"/>
              <a:t> for active control </a:t>
            </a:r>
            <a:r>
              <a:rPr lang="en-US" altLang="de-DE" sz="1700" dirty="0" smtClean="0">
                <a:sym typeface="Symbol"/>
              </a:rPr>
              <a:t></a:t>
            </a:r>
            <a:r>
              <a:rPr lang="en-US" altLang="de-DE" sz="1700" dirty="0" smtClean="0"/>
              <a:t> </a:t>
            </a:r>
            <a:r>
              <a:rPr lang="en-US" altLang="de-DE" sz="1700" b="1" i="1" dirty="0" smtClean="0">
                <a:sym typeface="Symbol"/>
              </a:rPr>
              <a:t></a:t>
            </a:r>
            <a:r>
              <a:rPr lang="en-US" altLang="de-DE" sz="1700" b="1" i="1" baseline="-25000" dirty="0" smtClean="0">
                <a:sym typeface="Symbol"/>
              </a:rPr>
              <a:t> </a:t>
            </a:r>
            <a:r>
              <a:rPr lang="en-US" altLang="de-DE" sz="1700" dirty="0" smtClean="0">
                <a:sym typeface="Symbol"/>
              </a:rPr>
              <a:t> </a:t>
            </a:r>
            <a:r>
              <a:rPr lang="en-US" altLang="de-DE" sz="1700" dirty="0" smtClean="0"/>
              <a:t>90</a:t>
            </a:r>
            <a:r>
              <a:rPr lang="en-US" altLang="de-DE" sz="1700" baseline="30000" dirty="0" smtClean="0"/>
              <a:t>0</a:t>
            </a:r>
            <a:r>
              <a:rPr lang="en-US" altLang="de-DE" sz="1700" dirty="0" smtClean="0"/>
              <a:t> </a:t>
            </a:r>
            <a:r>
              <a:rPr lang="en-US" altLang="de-DE" sz="1700" dirty="0" err="1" smtClean="0"/>
              <a:t>betatron</a:t>
            </a:r>
            <a:r>
              <a:rPr lang="en-US" altLang="de-DE" sz="1700" dirty="0" smtClean="0"/>
              <a:t> phase advance to BPM </a:t>
            </a:r>
          </a:p>
          <a:p>
            <a:pPr algn="l" eaLnBrk="1" hangingPunct="1">
              <a:spcBef>
                <a:spcPct val="0"/>
              </a:spcBef>
            </a:pPr>
            <a:r>
              <a:rPr lang="en-US" altLang="de-DE" dirty="0" smtClean="0"/>
              <a:t>i.e. </a:t>
            </a:r>
            <a:r>
              <a:rPr lang="en-US" altLang="de-DE" dirty="0" smtClean="0">
                <a:solidFill>
                  <a:srgbClr val="CC0099"/>
                </a:solidFill>
              </a:rPr>
              <a:t>angle </a:t>
            </a:r>
            <a:r>
              <a:rPr lang="en-US" altLang="de-DE" b="1" i="1" dirty="0" smtClean="0">
                <a:solidFill>
                  <a:srgbClr val="CC0099"/>
                </a:solidFill>
              </a:rPr>
              <a:t>x’ @</a:t>
            </a:r>
            <a:r>
              <a:rPr lang="en-US" altLang="de-DE" b="1" i="1" dirty="0" err="1" smtClean="0">
                <a:solidFill>
                  <a:srgbClr val="CC0099"/>
                </a:solidFill>
              </a:rPr>
              <a:t>steerer</a:t>
            </a:r>
            <a:r>
              <a:rPr lang="en-US" altLang="de-DE" b="1" i="1" dirty="0" smtClean="0">
                <a:solidFill>
                  <a:srgbClr val="CC0099"/>
                </a:solidFill>
              </a:rPr>
              <a:t> </a:t>
            </a:r>
            <a:r>
              <a:rPr lang="en-US" altLang="de-DE" dirty="0" smtClean="0">
                <a:solidFill>
                  <a:srgbClr val="CC0099"/>
                </a:solidFill>
              </a:rPr>
              <a:t> </a:t>
            </a:r>
            <a:r>
              <a:rPr lang="en-US" altLang="de-DE" dirty="0" smtClean="0"/>
              <a:t>is transformed to </a:t>
            </a:r>
            <a:r>
              <a:rPr lang="en-US" altLang="de-DE" dirty="0" smtClean="0">
                <a:solidFill>
                  <a:srgbClr val="008000"/>
                </a:solidFill>
              </a:rPr>
              <a:t>offset </a:t>
            </a:r>
            <a:r>
              <a:rPr lang="en-US" altLang="de-DE" b="1" i="1" dirty="0" smtClean="0">
                <a:solidFill>
                  <a:srgbClr val="008000"/>
                </a:solidFill>
              </a:rPr>
              <a:t>x @BPM</a:t>
            </a:r>
          </a:p>
          <a:p>
            <a:pPr algn="l" eaLnBrk="1" hangingPunct="1">
              <a:spcBef>
                <a:spcPct val="0"/>
              </a:spcBef>
            </a:pPr>
            <a:r>
              <a:rPr lang="en-US" altLang="de-DE" b="1" dirty="0" smtClean="0"/>
              <a:t>3.  Exit section</a:t>
            </a:r>
            <a:r>
              <a:rPr lang="en-US" altLang="de-DE" dirty="0" smtClean="0"/>
              <a:t>: Matching to next part via </a:t>
            </a:r>
            <a:r>
              <a:rPr lang="en-US" altLang="de-DE" dirty="0" err="1" smtClean="0"/>
              <a:t>steerer</a:t>
            </a:r>
            <a:r>
              <a:rPr lang="en-US" altLang="de-DE" dirty="0" smtClean="0"/>
              <a:t> and quadrupole duplet or triplet</a:t>
            </a:r>
          </a:p>
        </p:txBody>
      </p:sp>
      <p:grpSp>
        <p:nvGrpSpPr>
          <p:cNvPr id="2" name="Gruppieren 1"/>
          <p:cNvGrpSpPr/>
          <p:nvPr/>
        </p:nvGrpSpPr>
        <p:grpSpPr>
          <a:xfrm>
            <a:off x="-512774" y="2564904"/>
            <a:ext cx="9718002" cy="2244241"/>
            <a:chOff x="-512774" y="2852936"/>
            <a:chExt cx="9718002" cy="2244241"/>
          </a:xfrm>
        </p:grpSpPr>
        <p:sp>
          <p:nvSpPr>
            <p:cNvPr id="49" name="Bogen 48"/>
            <p:cNvSpPr/>
            <p:nvPr/>
          </p:nvSpPr>
          <p:spPr bwMode="auto">
            <a:xfrm>
              <a:off x="-512774" y="3938133"/>
              <a:ext cx="1588275" cy="853469"/>
            </a:xfrm>
            <a:prstGeom prst="arc">
              <a:avLst>
                <a:gd name="adj1" fmla="val 16200000"/>
                <a:gd name="adj2" fmla="val 307099"/>
              </a:avLst>
            </a:prstGeom>
            <a:noFill/>
            <a:ln w="3810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nvGrpSpPr>
            <p:cNvPr id="14" name="Gruppieren 13"/>
            <p:cNvGrpSpPr/>
            <p:nvPr/>
          </p:nvGrpSpPr>
          <p:grpSpPr>
            <a:xfrm>
              <a:off x="1001423" y="3280709"/>
              <a:ext cx="665544" cy="1059758"/>
              <a:chOff x="755576" y="3450486"/>
              <a:chExt cx="720080" cy="1146597"/>
            </a:xfrm>
          </p:grpSpPr>
          <p:cxnSp>
            <p:nvCxnSpPr>
              <p:cNvPr id="5" name="Gerade Verbindung 4"/>
              <p:cNvCxnSpPr/>
              <p:nvPr/>
            </p:nvCxnSpPr>
            <p:spPr bwMode="auto">
              <a:xfrm>
                <a:off x="971600" y="3933056"/>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Gerade Verbindung 12"/>
              <p:cNvCxnSpPr/>
              <p:nvPr/>
            </p:nvCxnSpPr>
            <p:spPr bwMode="auto">
              <a:xfrm>
                <a:off x="971600" y="4365104"/>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14"/>
              <p:cNvCxnSpPr/>
              <p:nvPr/>
            </p:nvCxnSpPr>
            <p:spPr bwMode="auto">
              <a:xfrm flipV="1">
                <a:off x="1115616" y="3717032"/>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 Verbindung 17"/>
              <p:cNvCxnSpPr/>
              <p:nvPr/>
            </p:nvCxnSpPr>
            <p:spPr bwMode="auto">
              <a:xfrm flipV="1">
                <a:off x="1115616" y="4381059"/>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feld 11"/>
              <p:cNvSpPr txBox="1"/>
              <p:nvPr/>
            </p:nvSpPr>
            <p:spPr>
              <a:xfrm>
                <a:off x="755576" y="3450486"/>
                <a:ext cx="720080" cy="338554"/>
              </a:xfrm>
              <a:prstGeom prst="rect">
                <a:avLst/>
              </a:prstGeom>
              <a:noFill/>
            </p:spPr>
            <p:txBody>
              <a:bodyPr wrap="square" rtlCol="0">
                <a:spAutoFit/>
              </a:bodyPr>
              <a:lstStyle/>
              <a:p>
                <a:r>
                  <a:rPr lang="en-US" sz="1600" b="1" dirty="0" smtClean="0">
                    <a:solidFill>
                      <a:srgbClr val="008000"/>
                    </a:solidFill>
                  </a:rPr>
                  <a:t>BPM</a:t>
                </a:r>
                <a:endParaRPr lang="en-US" sz="1600" b="1" dirty="0">
                  <a:solidFill>
                    <a:srgbClr val="008000"/>
                  </a:solidFill>
                </a:endParaRPr>
              </a:p>
            </p:txBody>
          </p:sp>
        </p:grpSp>
        <p:grpSp>
          <p:nvGrpSpPr>
            <p:cNvPr id="21" name="Gruppieren 20"/>
            <p:cNvGrpSpPr/>
            <p:nvPr/>
          </p:nvGrpSpPr>
          <p:grpSpPr>
            <a:xfrm>
              <a:off x="1933185" y="3280709"/>
              <a:ext cx="665544" cy="1059758"/>
              <a:chOff x="755576" y="3450486"/>
              <a:chExt cx="720080" cy="1146597"/>
            </a:xfrm>
          </p:grpSpPr>
          <p:cxnSp>
            <p:nvCxnSpPr>
              <p:cNvPr id="22" name="Gerade Verbindung 21"/>
              <p:cNvCxnSpPr/>
              <p:nvPr/>
            </p:nvCxnSpPr>
            <p:spPr bwMode="auto">
              <a:xfrm>
                <a:off x="971600" y="3933056"/>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22"/>
              <p:cNvCxnSpPr/>
              <p:nvPr/>
            </p:nvCxnSpPr>
            <p:spPr bwMode="auto">
              <a:xfrm>
                <a:off x="971600" y="4365104"/>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Gerade Verbindung 23"/>
              <p:cNvCxnSpPr/>
              <p:nvPr/>
            </p:nvCxnSpPr>
            <p:spPr bwMode="auto">
              <a:xfrm flipV="1">
                <a:off x="1115616" y="3717032"/>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24"/>
              <p:cNvCxnSpPr/>
              <p:nvPr/>
            </p:nvCxnSpPr>
            <p:spPr bwMode="auto">
              <a:xfrm flipV="1">
                <a:off x="1115616" y="4381059"/>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feld 25"/>
              <p:cNvSpPr txBox="1"/>
              <p:nvPr/>
            </p:nvSpPr>
            <p:spPr>
              <a:xfrm>
                <a:off x="755576" y="3450486"/>
                <a:ext cx="720080" cy="338554"/>
              </a:xfrm>
              <a:prstGeom prst="rect">
                <a:avLst/>
              </a:prstGeom>
              <a:noFill/>
            </p:spPr>
            <p:txBody>
              <a:bodyPr wrap="square" rtlCol="0">
                <a:spAutoFit/>
              </a:bodyPr>
              <a:lstStyle/>
              <a:p>
                <a:r>
                  <a:rPr lang="en-US" sz="1600" b="1" dirty="0" smtClean="0">
                    <a:solidFill>
                      <a:srgbClr val="008000"/>
                    </a:solidFill>
                  </a:rPr>
                  <a:t>BPM</a:t>
                </a:r>
                <a:endParaRPr lang="en-US" sz="1600" b="1" dirty="0">
                  <a:solidFill>
                    <a:srgbClr val="008000"/>
                  </a:solidFill>
                </a:endParaRPr>
              </a:p>
            </p:txBody>
          </p:sp>
        </p:grpSp>
        <p:grpSp>
          <p:nvGrpSpPr>
            <p:cNvPr id="44" name="Gruppieren 43"/>
            <p:cNvGrpSpPr/>
            <p:nvPr/>
          </p:nvGrpSpPr>
          <p:grpSpPr>
            <a:xfrm>
              <a:off x="1334195" y="3072812"/>
              <a:ext cx="865208" cy="1028773"/>
              <a:chOff x="1115616" y="3225553"/>
              <a:chExt cx="936105" cy="1113073"/>
            </a:xfrm>
          </p:grpSpPr>
          <p:grpSp>
            <p:nvGrpSpPr>
              <p:cNvPr id="36" name="Gruppieren 35"/>
              <p:cNvGrpSpPr/>
              <p:nvPr/>
            </p:nvGrpSpPr>
            <p:grpSpPr>
              <a:xfrm>
                <a:off x="1524735" y="3531551"/>
                <a:ext cx="238953" cy="329496"/>
                <a:chOff x="2998328" y="3425825"/>
                <a:chExt cx="238953" cy="327622"/>
              </a:xfrm>
            </p:grpSpPr>
            <p:cxnSp>
              <p:nvCxnSpPr>
                <p:cNvPr id="32" name="Gerade Verbindung 31"/>
                <p:cNvCxnSpPr/>
                <p:nvPr/>
              </p:nvCxnSpPr>
              <p:spPr bwMode="auto">
                <a:xfrm flipV="1">
                  <a:off x="2998328" y="3425825"/>
                  <a:ext cx="133512" cy="313422"/>
                </a:xfrm>
                <a:prstGeom prst="line">
                  <a:avLst/>
                </a:prstGeom>
                <a:solidFill>
                  <a:schemeClr val="accent1"/>
                </a:solidFill>
                <a:ln w="2857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flipH="1" flipV="1">
                  <a:off x="3131840" y="3429001"/>
                  <a:ext cx="82512" cy="324446"/>
                </a:xfrm>
                <a:prstGeom prst="line">
                  <a:avLst/>
                </a:prstGeom>
                <a:solidFill>
                  <a:schemeClr val="accent1"/>
                </a:solidFill>
                <a:ln w="2857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Bogen 34"/>
                <p:cNvSpPr/>
                <p:nvPr/>
              </p:nvSpPr>
              <p:spPr bwMode="auto">
                <a:xfrm rot="8201898">
                  <a:off x="3010897" y="3466982"/>
                  <a:ext cx="226384" cy="225813"/>
                </a:xfrm>
                <a:prstGeom prst="arc">
                  <a:avLst>
                    <a:gd name="adj1" fmla="val 16245987"/>
                    <a:gd name="adj2" fmla="val 21365681"/>
                  </a:avLst>
                </a:prstGeom>
                <a:noFill/>
                <a:ln w="1270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sp>
            <p:nvSpPr>
              <p:cNvPr id="42" name="Textfeld 41"/>
              <p:cNvSpPr txBox="1"/>
              <p:nvPr/>
            </p:nvSpPr>
            <p:spPr>
              <a:xfrm>
                <a:off x="1115616" y="3225553"/>
                <a:ext cx="936105" cy="366296"/>
              </a:xfrm>
              <a:prstGeom prst="rect">
                <a:avLst/>
              </a:prstGeom>
              <a:noFill/>
            </p:spPr>
            <p:txBody>
              <a:bodyPr wrap="square" rtlCol="0">
                <a:spAutoFit/>
              </a:bodyPr>
              <a:lstStyle/>
              <a:p>
                <a:r>
                  <a:rPr lang="en-US" sz="1600" b="1" dirty="0" smtClean="0">
                    <a:solidFill>
                      <a:srgbClr val="0000FF"/>
                    </a:solidFill>
                  </a:rPr>
                  <a:t>screen</a:t>
                </a:r>
                <a:endParaRPr lang="en-US" sz="1600" b="1" dirty="0">
                  <a:solidFill>
                    <a:srgbClr val="0000FF"/>
                  </a:solidFill>
                </a:endParaRPr>
              </a:p>
            </p:txBody>
          </p:sp>
          <p:cxnSp>
            <p:nvCxnSpPr>
              <p:cNvPr id="17" name="Gerade Verbindung 16"/>
              <p:cNvCxnSpPr/>
              <p:nvPr/>
            </p:nvCxnSpPr>
            <p:spPr bwMode="auto">
              <a:xfrm flipV="1">
                <a:off x="1475656" y="3972234"/>
                <a:ext cx="360040" cy="366392"/>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7" name="Gerade Verbindung 46"/>
            <p:cNvCxnSpPr/>
            <p:nvPr/>
          </p:nvCxnSpPr>
          <p:spPr bwMode="auto">
            <a:xfrm>
              <a:off x="2665283" y="2861524"/>
              <a:ext cx="0" cy="1530751"/>
            </a:xfrm>
            <a:prstGeom prst="line">
              <a:avLst/>
            </a:prstGeom>
            <a:solidFill>
              <a:schemeClr val="accent1"/>
            </a:solidFill>
            <a:ln w="25400"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Textfeld 47"/>
            <p:cNvSpPr txBox="1"/>
            <p:nvPr/>
          </p:nvSpPr>
          <p:spPr>
            <a:xfrm>
              <a:off x="271388" y="2861524"/>
              <a:ext cx="2018343" cy="370457"/>
            </a:xfrm>
            <a:prstGeom prst="rect">
              <a:avLst/>
            </a:prstGeom>
            <a:noFill/>
          </p:spPr>
          <p:txBody>
            <a:bodyPr wrap="square" rtlCol="0">
              <a:spAutoFit/>
            </a:bodyPr>
            <a:lstStyle/>
            <a:p>
              <a:r>
                <a:rPr lang="en-US" b="1" dirty="0" smtClean="0"/>
                <a:t>1. Entry section</a:t>
              </a:r>
              <a:endParaRPr lang="en-US" b="1" dirty="0"/>
            </a:p>
          </p:txBody>
        </p:sp>
        <p:grpSp>
          <p:nvGrpSpPr>
            <p:cNvPr id="55" name="Gruppieren 54"/>
            <p:cNvGrpSpPr/>
            <p:nvPr/>
          </p:nvGrpSpPr>
          <p:grpSpPr>
            <a:xfrm>
              <a:off x="319497" y="3072811"/>
              <a:ext cx="955668" cy="1028774"/>
              <a:chOff x="1017744" y="3225552"/>
              <a:chExt cx="1033977" cy="1113074"/>
            </a:xfrm>
          </p:grpSpPr>
          <p:cxnSp>
            <p:nvCxnSpPr>
              <p:cNvPr id="56" name="Gerade Verbindung 55"/>
              <p:cNvCxnSpPr/>
              <p:nvPr/>
            </p:nvCxnSpPr>
            <p:spPr bwMode="auto">
              <a:xfrm flipV="1">
                <a:off x="1591491" y="3972234"/>
                <a:ext cx="244205" cy="366392"/>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7" name="Gruppieren 56"/>
              <p:cNvGrpSpPr/>
              <p:nvPr/>
            </p:nvGrpSpPr>
            <p:grpSpPr>
              <a:xfrm>
                <a:off x="1524735" y="3531551"/>
                <a:ext cx="238953" cy="329496"/>
                <a:chOff x="2998328" y="3425825"/>
                <a:chExt cx="238953" cy="327622"/>
              </a:xfrm>
            </p:grpSpPr>
            <p:cxnSp>
              <p:nvCxnSpPr>
                <p:cNvPr id="59" name="Gerade Verbindung 58"/>
                <p:cNvCxnSpPr/>
                <p:nvPr/>
              </p:nvCxnSpPr>
              <p:spPr bwMode="auto">
                <a:xfrm flipV="1">
                  <a:off x="2998328" y="3425825"/>
                  <a:ext cx="133512" cy="313422"/>
                </a:xfrm>
                <a:prstGeom prst="line">
                  <a:avLst/>
                </a:prstGeom>
                <a:solidFill>
                  <a:schemeClr val="accent1"/>
                </a:solidFill>
                <a:ln w="2857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Gerade Verbindung 59"/>
                <p:cNvCxnSpPr/>
                <p:nvPr/>
              </p:nvCxnSpPr>
              <p:spPr bwMode="auto">
                <a:xfrm flipH="1" flipV="1">
                  <a:off x="3131840" y="3429001"/>
                  <a:ext cx="82512" cy="324446"/>
                </a:xfrm>
                <a:prstGeom prst="line">
                  <a:avLst/>
                </a:prstGeom>
                <a:solidFill>
                  <a:schemeClr val="accent1"/>
                </a:solidFill>
                <a:ln w="2857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Bogen 60"/>
                <p:cNvSpPr/>
                <p:nvPr/>
              </p:nvSpPr>
              <p:spPr bwMode="auto">
                <a:xfrm rot="8201898">
                  <a:off x="3010897" y="3466982"/>
                  <a:ext cx="226384" cy="225813"/>
                </a:xfrm>
                <a:prstGeom prst="arc">
                  <a:avLst>
                    <a:gd name="adj1" fmla="val 16245987"/>
                    <a:gd name="adj2" fmla="val 21365681"/>
                  </a:avLst>
                </a:prstGeom>
                <a:noFill/>
                <a:ln w="1270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sp>
            <p:nvSpPr>
              <p:cNvPr id="58" name="Textfeld 57"/>
              <p:cNvSpPr txBox="1"/>
              <p:nvPr/>
            </p:nvSpPr>
            <p:spPr>
              <a:xfrm>
                <a:off x="1017744" y="3225552"/>
                <a:ext cx="1033977" cy="366296"/>
              </a:xfrm>
              <a:prstGeom prst="rect">
                <a:avLst/>
              </a:prstGeom>
              <a:noFill/>
            </p:spPr>
            <p:txBody>
              <a:bodyPr wrap="square" rtlCol="0">
                <a:spAutoFit/>
              </a:bodyPr>
              <a:lstStyle/>
              <a:p>
                <a:r>
                  <a:rPr lang="en-US" sz="1600" b="1" dirty="0" smtClean="0">
                    <a:solidFill>
                      <a:srgbClr val="0000FF"/>
                    </a:solidFill>
                  </a:rPr>
                  <a:t>screen</a:t>
                </a:r>
                <a:endParaRPr lang="en-US" sz="1600" b="1" dirty="0">
                  <a:solidFill>
                    <a:srgbClr val="0000FF"/>
                  </a:solidFill>
                </a:endParaRPr>
              </a:p>
            </p:txBody>
          </p:sp>
        </p:grpSp>
        <p:sp>
          <p:nvSpPr>
            <p:cNvPr id="54" name="Rechteck 53"/>
            <p:cNvSpPr/>
            <p:nvPr/>
          </p:nvSpPr>
          <p:spPr bwMode="auto">
            <a:xfrm>
              <a:off x="2798392" y="3660176"/>
              <a:ext cx="199663" cy="580460"/>
            </a:xfrm>
            <a:prstGeom prst="rect">
              <a:avLst/>
            </a:prstGeom>
            <a:solidFill>
              <a:srgbClr val="CC0099">
                <a:alpha val="18000"/>
              </a:srgbClr>
            </a:solidFill>
            <a:ln w="5080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6" name="Rechteck 65"/>
            <p:cNvSpPr/>
            <p:nvPr/>
          </p:nvSpPr>
          <p:spPr bwMode="auto">
            <a:xfrm>
              <a:off x="3929817" y="3642034"/>
              <a:ext cx="199663" cy="580460"/>
            </a:xfrm>
            <a:prstGeom prst="rect">
              <a:avLst/>
            </a:prstGeom>
            <a:solidFill>
              <a:srgbClr val="CC0099">
                <a:alpha val="18000"/>
              </a:srgbClr>
            </a:solidFill>
            <a:ln w="5080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7" name="Textfeld 66"/>
            <p:cNvSpPr txBox="1"/>
            <p:nvPr/>
          </p:nvSpPr>
          <p:spPr>
            <a:xfrm>
              <a:off x="2598729" y="2929688"/>
              <a:ext cx="931761" cy="597380"/>
            </a:xfrm>
            <a:prstGeom prst="rect">
              <a:avLst/>
            </a:prstGeom>
            <a:noFill/>
          </p:spPr>
          <p:txBody>
            <a:bodyPr wrap="square" rtlCol="0">
              <a:spAutoFit/>
            </a:bodyPr>
            <a:lstStyle/>
            <a:p>
              <a:pPr algn="l"/>
              <a:r>
                <a:rPr lang="en-US" sz="1600" b="1" dirty="0" err="1" smtClean="0">
                  <a:solidFill>
                    <a:srgbClr val="CC0099"/>
                  </a:solidFill>
                </a:rPr>
                <a:t>steerer</a:t>
              </a:r>
              <a:endParaRPr lang="en-US" sz="1600" b="1" dirty="0" smtClean="0">
                <a:solidFill>
                  <a:srgbClr val="CC0099"/>
                </a:solidFill>
              </a:endParaRPr>
            </a:p>
            <a:p>
              <a:pPr algn="l">
                <a:spcBef>
                  <a:spcPts val="0"/>
                </a:spcBef>
              </a:pPr>
              <a:r>
                <a:rPr lang="en-US" sz="1600" b="1" dirty="0" smtClean="0">
                  <a:solidFill>
                    <a:srgbClr val="CC0099"/>
                  </a:solidFill>
                </a:rPr>
                <a:t>dipole</a:t>
              </a:r>
              <a:endParaRPr lang="en-US" sz="1600" b="1" dirty="0">
                <a:solidFill>
                  <a:srgbClr val="CC0099"/>
                </a:solidFill>
              </a:endParaRPr>
            </a:p>
          </p:txBody>
        </p:sp>
        <p:grpSp>
          <p:nvGrpSpPr>
            <p:cNvPr id="69" name="Gruppieren 68"/>
            <p:cNvGrpSpPr/>
            <p:nvPr/>
          </p:nvGrpSpPr>
          <p:grpSpPr>
            <a:xfrm>
              <a:off x="3330827" y="3260851"/>
              <a:ext cx="665544" cy="1059758"/>
              <a:chOff x="755576" y="3450486"/>
              <a:chExt cx="720080" cy="1146597"/>
            </a:xfrm>
          </p:grpSpPr>
          <p:cxnSp>
            <p:nvCxnSpPr>
              <p:cNvPr id="70" name="Gerade Verbindung 69"/>
              <p:cNvCxnSpPr/>
              <p:nvPr/>
            </p:nvCxnSpPr>
            <p:spPr bwMode="auto">
              <a:xfrm>
                <a:off x="971600" y="3933056"/>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Gerade Verbindung 70"/>
              <p:cNvCxnSpPr/>
              <p:nvPr/>
            </p:nvCxnSpPr>
            <p:spPr bwMode="auto">
              <a:xfrm>
                <a:off x="971600" y="4365104"/>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Gerade Verbindung 71"/>
              <p:cNvCxnSpPr/>
              <p:nvPr/>
            </p:nvCxnSpPr>
            <p:spPr bwMode="auto">
              <a:xfrm flipV="1">
                <a:off x="1115616" y="3717032"/>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72"/>
              <p:cNvCxnSpPr/>
              <p:nvPr/>
            </p:nvCxnSpPr>
            <p:spPr bwMode="auto">
              <a:xfrm flipV="1">
                <a:off x="1115616" y="4381059"/>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Textfeld 73"/>
              <p:cNvSpPr txBox="1"/>
              <p:nvPr/>
            </p:nvSpPr>
            <p:spPr>
              <a:xfrm>
                <a:off x="755576" y="3450486"/>
                <a:ext cx="720080" cy="338554"/>
              </a:xfrm>
              <a:prstGeom prst="rect">
                <a:avLst/>
              </a:prstGeom>
              <a:noFill/>
            </p:spPr>
            <p:txBody>
              <a:bodyPr wrap="square" rtlCol="0">
                <a:spAutoFit/>
              </a:bodyPr>
              <a:lstStyle/>
              <a:p>
                <a:r>
                  <a:rPr lang="en-US" sz="1600" b="1" dirty="0" smtClean="0">
                    <a:solidFill>
                      <a:srgbClr val="008000"/>
                    </a:solidFill>
                  </a:rPr>
                  <a:t>BPM</a:t>
                </a:r>
                <a:endParaRPr lang="en-US" sz="1600" b="1" dirty="0">
                  <a:solidFill>
                    <a:srgbClr val="008000"/>
                  </a:solidFill>
                </a:endParaRPr>
              </a:p>
            </p:txBody>
          </p:sp>
        </p:grpSp>
        <p:grpSp>
          <p:nvGrpSpPr>
            <p:cNvPr id="75" name="Gruppieren 74"/>
            <p:cNvGrpSpPr/>
            <p:nvPr/>
          </p:nvGrpSpPr>
          <p:grpSpPr>
            <a:xfrm>
              <a:off x="4661915" y="3289479"/>
              <a:ext cx="665544" cy="1059758"/>
              <a:chOff x="755576" y="3450486"/>
              <a:chExt cx="720080" cy="1146597"/>
            </a:xfrm>
          </p:grpSpPr>
          <p:cxnSp>
            <p:nvCxnSpPr>
              <p:cNvPr id="76" name="Gerade Verbindung 75"/>
              <p:cNvCxnSpPr/>
              <p:nvPr/>
            </p:nvCxnSpPr>
            <p:spPr bwMode="auto">
              <a:xfrm>
                <a:off x="971600" y="3933056"/>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Gerade Verbindung 76"/>
              <p:cNvCxnSpPr/>
              <p:nvPr/>
            </p:nvCxnSpPr>
            <p:spPr bwMode="auto">
              <a:xfrm>
                <a:off x="971600" y="4365104"/>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Gerade Verbindung 77"/>
              <p:cNvCxnSpPr/>
              <p:nvPr/>
            </p:nvCxnSpPr>
            <p:spPr bwMode="auto">
              <a:xfrm flipV="1">
                <a:off x="1115616" y="3717032"/>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Gerade Verbindung 78"/>
              <p:cNvCxnSpPr/>
              <p:nvPr/>
            </p:nvCxnSpPr>
            <p:spPr bwMode="auto">
              <a:xfrm flipV="1">
                <a:off x="1115616" y="4381059"/>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Textfeld 79"/>
              <p:cNvSpPr txBox="1"/>
              <p:nvPr/>
            </p:nvSpPr>
            <p:spPr>
              <a:xfrm>
                <a:off x="755576" y="3450486"/>
                <a:ext cx="720080" cy="338554"/>
              </a:xfrm>
              <a:prstGeom prst="rect">
                <a:avLst/>
              </a:prstGeom>
              <a:noFill/>
            </p:spPr>
            <p:txBody>
              <a:bodyPr wrap="square" rtlCol="0">
                <a:spAutoFit/>
              </a:bodyPr>
              <a:lstStyle/>
              <a:p>
                <a:r>
                  <a:rPr lang="en-US" sz="1600" b="1" dirty="0" smtClean="0">
                    <a:solidFill>
                      <a:srgbClr val="008000"/>
                    </a:solidFill>
                  </a:rPr>
                  <a:t>BPM</a:t>
                </a:r>
                <a:endParaRPr lang="en-US" sz="1600" b="1" dirty="0">
                  <a:solidFill>
                    <a:srgbClr val="008000"/>
                  </a:solidFill>
                </a:endParaRPr>
              </a:p>
            </p:txBody>
          </p:sp>
        </p:grpSp>
        <p:sp>
          <p:nvSpPr>
            <p:cNvPr id="81" name="Rechteck 80"/>
            <p:cNvSpPr/>
            <p:nvPr/>
          </p:nvSpPr>
          <p:spPr bwMode="auto">
            <a:xfrm>
              <a:off x="5460568" y="3660177"/>
              <a:ext cx="199663" cy="580460"/>
            </a:xfrm>
            <a:prstGeom prst="rect">
              <a:avLst/>
            </a:prstGeom>
            <a:solidFill>
              <a:srgbClr val="CC0099">
                <a:alpha val="18000"/>
              </a:srgbClr>
            </a:solidFill>
            <a:ln w="5080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1269" name="Freihandform 11268"/>
            <p:cNvSpPr/>
            <p:nvPr/>
          </p:nvSpPr>
          <p:spPr bwMode="auto">
            <a:xfrm>
              <a:off x="312543" y="3813952"/>
              <a:ext cx="7817608" cy="157569"/>
            </a:xfrm>
            <a:custGeom>
              <a:avLst/>
              <a:gdLst>
                <a:gd name="connsiteX0" fmla="*/ 0 w 6478291"/>
                <a:gd name="connsiteY0" fmla="*/ 0 h 15499"/>
                <a:gd name="connsiteX1" fmla="*/ 6478291 w 6478291"/>
                <a:gd name="connsiteY1" fmla="*/ 15499 h 15499"/>
                <a:gd name="connsiteX2" fmla="*/ 6478291 w 6478291"/>
                <a:gd name="connsiteY2" fmla="*/ 15499 h 15499"/>
                <a:gd name="connsiteX0" fmla="*/ 0 w 6478291"/>
                <a:gd name="connsiteY0" fmla="*/ 154983 h 170482"/>
                <a:gd name="connsiteX1" fmla="*/ 5083444 w 6478291"/>
                <a:gd name="connsiteY1" fmla="*/ 0 h 170482"/>
                <a:gd name="connsiteX2" fmla="*/ 6478291 w 6478291"/>
                <a:gd name="connsiteY2" fmla="*/ 170482 h 170482"/>
                <a:gd name="connsiteX3" fmla="*/ 6478291 w 6478291"/>
                <a:gd name="connsiteY3" fmla="*/ 170482 h 170482"/>
                <a:gd name="connsiteX0" fmla="*/ 0 w 6478291"/>
                <a:gd name="connsiteY0" fmla="*/ 154983 h 170482"/>
                <a:gd name="connsiteX1" fmla="*/ 5083444 w 6478291"/>
                <a:gd name="connsiteY1" fmla="*/ 0 h 170482"/>
                <a:gd name="connsiteX2" fmla="*/ 6478291 w 6478291"/>
                <a:gd name="connsiteY2" fmla="*/ 170482 h 170482"/>
                <a:gd name="connsiteX3" fmla="*/ 6478291 w 6478291"/>
                <a:gd name="connsiteY3" fmla="*/ 170482 h 170482"/>
                <a:gd name="connsiteX0" fmla="*/ 0 w 6478291"/>
                <a:gd name="connsiteY0" fmla="*/ 170481 h 185980"/>
                <a:gd name="connsiteX1" fmla="*/ 4643983 w 6478291"/>
                <a:gd name="connsiteY1" fmla="*/ 0 h 185980"/>
                <a:gd name="connsiteX2" fmla="*/ 6478291 w 6478291"/>
                <a:gd name="connsiteY2" fmla="*/ 185980 h 185980"/>
                <a:gd name="connsiteX3" fmla="*/ 6478291 w 6478291"/>
                <a:gd name="connsiteY3" fmla="*/ 185980 h 185980"/>
                <a:gd name="connsiteX0" fmla="*/ 0 w 6478291"/>
                <a:gd name="connsiteY0" fmla="*/ 170481 h 185980"/>
                <a:gd name="connsiteX1" fmla="*/ 4643983 w 6478291"/>
                <a:gd name="connsiteY1" fmla="*/ 0 h 185980"/>
                <a:gd name="connsiteX2" fmla="*/ 6478291 w 6478291"/>
                <a:gd name="connsiteY2" fmla="*/ 185980 h 185980"/>
                <a:gd name="connsiteX3" fmla="*/ 6478291 w 6478291"/>
                <a:gd name="connsiteY3" fmla="*/ 185980 h 185980"/>
                <a:gd name="connsiteX0" fmla="*/ 0 w 6478291"/>
                <a:gd name="connsiteY0" fmla="*/ 170481 h 185980"/>
                <a:gd name="connsiteX1" fmla="*/ 4582947 w 6478291"/>
                <a:gd name="connsiteY1" fmla="*/ 0 h 185980"/>
                <a:gd name="connsiteX2" fmla="*/ 6478291 w 6478291"/>
                <a:gd name="connsiteY2" fmla="*/ 185980 h 185980"/>
                <a:gd name="connsiteX3" fmla="*/ 6478291 w 6478291"/>
                <a:gd name="connsiteY3" fmla="*/ 185980 h 185980"/>
                <a:gd name="connsiteX0" fmla="*/ 0 w 6478291"/>
                <a:gd name="connsiteY0" fmla="*/ 170481 h 185980"/>
                <a:gd name="connsiteX1" fmla="*/ 4351009 w 6478291"/>
                <a:gd name="connsiteY1" fmla="*/ 0 h 185980"/>
                <a:gd name="connsiteX2" fmla="*/ 6478291 w 6478291"/>
                <a:gd name="connsiteY2" fmla="*/ 185980 h 185980"/>
                <a:gd name="connsiteX3" fmla="*/ 6478291 w 6478291"/>
                <a:gd name="connsiteY3" fmla="*/ 185980 h 185980"/>
                <a:gd name="connsiteX0" fmla="*/ 0 w 6478291"/>
                <a:gd name="connsiteY0" fmla="*/ 170481 h 185980"/>
                <a:gd name="connsiteX1" fmla="*/ 4351009 w 6478291"/>
                <a:gd name="connsiteY1" fmla="*/ 0 h 185980"/>
                <a:gd name="connsiteX2" fmla="*/ 6478291 w 6478291"/>
                <a:gd name="connsiteY2" fmla="*/ 185980 h 185980"/>
                <a:gd name="connsiteX3" fmla="*/ 6478291 w 6478291"/>
                <a:gd name="connsiteY3" fmla="*/ 185980 h 185980"/>
                <a:gd name="connsiteX0" fmla="*/ 0 w 6478291"/>
                <a:gd name="connsiteY0" fmla="*/ 170481 h 185980"/>
                <a:gd name="connsiteX1" fmla="*/ 4351009 w 6478291"/>
                <a:gd name="connsiteY1" fmla="*/ 0 h 185980"/>
                <a:gd name="connsiteX2" fmla="*/ 6478291 w 6478291"/>
                <a:gd name="connsiteY2" fmla="*/ 185980 h 185980"/>
                <a:gd name="connsiteX3" fmla="*/ 6478291 w 6478291"/>
                <a:gd name="connsiteY3" fmla="*/ 185980 h 185980"/>
                <a:gd name="connsiteX0" fmla="*/ 0 w 6478291"/>
                <a:gd name="connsiteY0" fmla="*/ 170481 h 185980"/>
                <a:gd name="connsiteX1" fmla="*/ 4228937 w 6478291"/>
                <a:gd name="connsiteY1" fmla="*/ 0 h 185980"/>
                <a:gd name="connsiteX2" fmla="*/ 6478291 w 6478291"/>
                <a:gd name="connsiteY2" fmla="*/ 185980 h 185980"/>
                <a:gd name="connsiteX3" fmla="*/ 6478291 w 6478291"/>
                <a:gd name="connsiteY3" fmla="*/ 185980 h 185980"/>
                <a:gd name="connsiteX0" fmla="*/ 0 w 6478291"/>
                <a:gd name="connsiteY0" fmla="*/ 154982 h 170481"/>
                <a:gd name="connsiteX1" fmla="*/ 4131279 w 6478291"/>
                <a:gd name="connsiteY1" fmla="*/ 0 h 170481"/>
                <a:gd name="connsiteX2" fmla="*/ 6478291 w 6478291"/>
                <a:gd name="connsiteY2" fmla="*/ 170481 h 170481"/>
                <a:gd name="connsiteX3" fmla="*/ 6478291 w 6478291"/>
                <a:gd name="connsiteY3" fmla="*/ 170481 h 170481"/>
                <a:gd name="connsiteX0" fmla="*/ 0 w 6478291"/>
                <a:gd name="connsiteY0" fmla="*/ 154982 h 170481"/>
                <a:gd name="connsiteX1" fmla="*/ 4131279 w 6478291"/>
                <a:gd name="connsiteY1" fmla="*/ 0 h 170481"/>
                <a:gd name="connsiteX2" fmla="*/ 6478291 w 6478291"/>
                <a:gd name="connsiteY2" fmla="*/ 170481 h 170481"/>
                <a:gd name="connsiteX3" fmla="*/ 6478291 w 6478291"/>
                <a:gd name="connsiteY3" fmla="*/ 170481 h 170481"/>
                <a:gd name="connsiteX0" fmla="*/ 0 w 6478291"/>
                <a:gd name="connsiteY0" fmla="*/ 154982 h 170481"/>
                <a:gd name="connsiteX1" fmla="*/ 4131279 w 6478291"/>
                <a:gd name="connsiteY1" fmla="*/ 0 h 170481"/>
                <a:gd name="connsiteX2" fmla="*/ 6478291 w 6478291"/>
                <a:gd name="connsiteY2" fmla="*/ 170481 h 170481"/>
                <a:gd name="connsiteX3" fmla="*/ 6478291 w 6478291"/>
                <a:gd name="connsiteY3" fmla="*/ 170481 h 170481"/>
              </a:gdLst>
              <a:ahLst/>
              <a:cxnLst>
                <a:cxn ang="0">
                  <a:pos x="connsiteX0" y="connsiteY0"/>
                </a:cxn>
                <a:cxn ang="0">
                  <a:pos x="connsiteX1" y="connsiteY1"/>
                </a:cxn>
                <a:cxn ang="0">
                  <a:pos x="connsiteX2" y="connsiteY2"/>
                </a:cxn>
                <a:cxn ang="0">
                  <a:pos x="connsiteX3" y="connsiteY3"/>
                </a:cxn>
              </a:cxnLst>
              <a:rect l="l" t="t" r="r" b="b"/>
              <a:pathLst>
                <a:path w="6478291" h="170481">
                  <a:moveTo>
                    <a:pt x="0" y="154982"/>
                  </a:moveTo>
                  <a:cubicBezTo>
                    <a:pt x="1627322" y="154982"/>
                    <a:pt x="3259546" y="108488"/>
                    <a:pt x="4131279" y="0"/>
                  </a:cubicBezTo>
                  <a:cubicBezTo>
                    <a:pt x="5389698" y="123986"/>
                    <a:pt x="6087122" y="142068"/>
                    <a:pt x="6478291" y="170481"/>
                  </a:cubicBezTo>
                  <a:lnTo>
                    <a:pt x="6478291" y="170481"/>
                  </a:lnTo>
                </a:path>
              </a:pathLst>
            </a:custGeom>
            <a:noFill/>
            <a:ln w="5080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88" name="Rechteck 87"/>
            <p:cNvSpPr/>
            <p:nvPr/>
          </p:nvSpPr>
          <p:spPr bwMode="auto">
            <a:xfrm>
              <a:off x="6820609" y="3660176"/>
              <a:ext cx="199663" cy="580460"/>
            </a:xfrm>
            <a:prstGeom prst="rect">
              <a:avLst/>
            </a:prstGeom>
            <a:solidFill>
              <a:srgbClr val="CC0099">
                <a:alpha val="18000"/>
              </a:srgbClr>
            </a:solidFill>
            <a:ln w="5080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nvGrpSpPr>
            <p:cNvPr id="89" name="Gruppieren 88"/>
            <p:cNvGrpSpPr/>
            <p:nvPr/>
          </p:nvGrpSpPr>
          <p:grpSpPr>
            <a:xfrm>
              <a:off x="6126111" y="3277282"/>
              <a:ext cx="665544" cy="1059758"/>
              <a:chOff x="755576" y="3450486"/>
              <a:chExt cx="720080" cy="1146597"/>
            </a:xfrm>
          </p:grpSpPr>
          <p:cxnSp>
            <p:nvCxnSpPr>
              <p:cNvPr id="90" name="Gerade Verbindung 89"/>
              <p:cNvCxnSpPr/>
              <p:nvPr/>
            </p:nvCxnSpPr>
            <p:spPr bwMode="auto">
              <a:xfrm>
                <a:off x="971600" y="3933056"/>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Gerade Verbindung 90"/>
              <p:cNvCxnSpPr/>
              <p:nvPr/>
            </p:nvCxnSpPr>
            <p:spPr bwMode="auto">
              <a:xfrm>
                <a:off x="971600" y="4365104"/>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Gerade Verbindung 91"/>
              <p:cNvCxnSpPr/>
              <p:nvPr/>
            </p:nvCxnSpPr>
            <p:spPr bwMode="auto">
              <a:xfrm flipV="1">
                <a:off x="1115616" y="3717032"/>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Gerade Verbindung 92"/>
              <p:cNvCxnSpPr/>
              <p:nvPr/>
            </p:nvCxnSpPr>
            <p:spPr bwMode="auto">
              <a:xfrm flipV="1">
                <a:off x="1115616" y="4381059"/>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4" name="Textfeld 93"/>
              <p:cNvSpPr txBox="1"/>
              <p:nvPr/>
            </p:nvSpPr>
            <p:spPr>
              <a:xfrm>
                <a:off x="755576" y="3450486"/>
                <a:ext cx="720080" cy="338554"/>
              </a:xfrm>
              <a:prstGeom prst="rect">
                <a:avLst/>
              </a:prstGeom>
              <a:noFill/>
            </p:spPr>
            <p:txBody>
              <a:bodyPr wrap="square" rtlCol="0">
                <a:spAutoFit/>
              </a:bodyPr>
              <a:lstStyle/>
              <a:p>
                <a:r>
                  <a:rPr lang="en-US" sz="1600" b="1" dirty="0" smtClean="0">
                    <a:solidFill>
                      <a:srgbClr val="008000"/>
                    </a:solidFill>
                  </a:rPr>
                  <a:t>BPM</a:t>
                </a:r>
                <a:endParaRPr lang="en-US" sz="1600" b="1" dirty="0">
                  <a:solidFill>
                    <a:srgbClr val="008000"/>
                  </a:solidFill>
                </a:endParaRPr>
              </a:p>
            </p:txBody>
          </p:sp>
        </p:grpSp>
        <p:sp>
          <p:nvSpPr>
            <p:cNvPr id="95" name="Textfeld 94"/>
            <p:cNvSpPr txBox="1"/>
            <p:nvPr/>
          </p:nvSpPr>
          <p:spPr>
            <a:xfrm>
              <a:off x="3681676" y="2852936"/>
              <a:ext cx="2045109" cy="341360"/>
            </a:xfrm>
            <a:prstGeom prst="rect">
              <a:avLst/>
            </a:prstGeom>
            <a:noFill/>
          </p:spPr>
          <p:txBody>
            <a:bodyPr wrap="square" rtlCol="0">
              <a:spAutoFit/>
            </a:bodyPr>
            <a:lstStyle/>
            <a:p>
              <a:r>
                <a:rPr lang="en-US" b="1" dirty="0"/>
                <a:t>2</a:t>
              </a:r>
              <a:r>
                <a:rPr lang="en-US" b="1" dirty="0" smtClean="0"/>
                <a:t>. Central section</a:t>
              </a:r>
              <a:endParaRPr lang="en-US" b="1" dirty="0"/>
            </a:p>
          </p:txBody>
        </p:sp>
        <p:cxnSp>
          <p:nvCxnSpPr>
            <p:cNvPr id="96" name="Gerade Verbindung 95"/>
            <p:cNvCxnSpPr/>
            <p:nvPr/>
          </p:nvCxnSpPr>
          <p:spPr bwMode="auto">
            <a:xfrm>
              <a:off x="6732240" y="2861524"/>
              <a:ext cx="0" cy="1530751"/>
            </a:xfrm>
            <a:prstGeom prst="line">
              <a:avLst/>
            </a:prstGeom>
            <a:solidFill>
              <a:schemeClr val="accent1"/>
            </a:solidFill>
            <a:ln w="25400"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7" name="Textfeld 96"/>
            <p:cNvSpPr txBox="1"/>
            <p:nvPr/>
          </p:nvSpPr>
          <p:spPr>
            <a:xfrm>
              <a:off x="6876256" y="2852936"/>
              <a:ext cx="1579229" cy="341360"/>
            </a:xfrm>
            <a:prstGeom prst="rect">
              <a:avLst/>
            </a:prstGeom>
            <a:noFill/>
          </p:spPr>
          <p:txBody>
            <a:bodyPr wrap="square" rtlCol="0">
              <a:spAutoFit/>
            </a:bodyPr>
            <a:lstStyle/>
            <a:p>
              <a:r>
                <a:rPr lang="en-US" b="1" dirty="0" smtClean="0"/>
                <a:t>3. Exit section</a:t>
              </a:r>
              <a:endParaRPr lang="en-US" b="1" dirty="0"/>
            </a:p>
          </p:txBody>
        </p:sp>
        <p:sp>
          <p:nvSpPr>
            <p:cNvPr id="98" name="Bogen 97"/>
            <p:cNvSpPr/>
            <p:nvPr/>
          </p:nvSpPr>
          <p:spPr bwMode="auto">
            <a:xfrm>
              <a:off x="7110854" y="3950407"/>
              <a:ext cx="1588275" cy="853469"/>
            </a:xfrm>
            <a:prstGeom prst="arc">
              <a:avLst>
                <a:gd name="adj1" fmla="val 16200000"/>
                <a:gd name="adj2" fmla="val 307099"/>
              </a:avLst>
            </a:prstGeom>
            <a:noFill/>
            <a:ln w="3810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1270" name="Textfeld 11269"/>
            <p:cNvSpPr txBox="1"/>
            <p:nvPr/>
          </p:nvSpPr>
          <p:spPr>
            <a:xfrm>
              <a:off x="271388" y="3572823"/>
              <a:ext cx="730035" cy="353557"/>
            </a:xfrm>
            <a:prstGeom prst="rect">
              <a:avLst/>
            </a:prstGeom>
            <a:noFill/>
          </p:spPr>
          <p:txBody>
            <a:bodyPr wrap="square" rtlCol="0">
              <a:spAutoFit/>
            </a:bodyPr>
            <a:lstStyle/>
            <a:p>
              <a:pPr algn="l"/>
              <a:r>
                <a:rPr lang="en-US" b="1" dirty="0" smtClean="0">
                  <a:solidFill>
                    <a:srgbClr val="FF0000"/>
                  </a:solidFill>
                </a:rPr>
                <a:t>beam</a:t>
              </a:r>
              <a:endParaRPr lang="en-US" b="1" dirty="0">
                <a:solidFill>
                  <a:srgbClr val="FF0000"/>
                </a:solidFill>
              </a:endParaRPr>
            </a:p>
          </p:txBody>
        </p:sp>
        <p:sp>
          <p:nvSpPr>
            <p:cNvPr id="100" name="Textfeld 99"/>
            <p:cNvSpPr txBox="1"/>
            <p:nvPr/>
          </p:nvSpPr>
          <p:spPr>
            <a:xfrm>
              <a:off x="484820" y="4371007"/>
              <a:ext cx="1512011" cy="370457"/>
            </a:xfrm>
            <a:prstGeom prst="rect">
              <a:avLst/>
            </a:prstGeom>
            <a:noFill/>
          </p:spPr>
          <p:txBody>
            <a:bodyPr wrap="square" rtlCol="0">
              <a:spAutoFit/>
            </a:bodyPr>
            <a:lstStyle/>
            <a:p>
              <a:pPr algn="l"/>
              <a:r>
                <a:rPr lang="en-US" b="1" dirty="0" smtClean="0">
                  <a:solidFill>
                    <a:srgbClr val="CC3300"/>
                  </a:solidFill>
                </a:rPr>
                <a:t>synchrotron</a:t>
              </a:r>
              <a:endParaRPr lang="en-US" b="1" dirty="0">
                <a:solidFill>
                  <a:srgbClr val="CC3300"/>
                </a:solidFill>
              </a:endParaRPr>
            </a:p>
          </p:txBody>
        </p:sp>
        <p:cxnSp>
          <p:nvCxnSpPr>
            <p:cNvPr id="101" name="Gerade Verbindung 100"/>
            <p:cNvCxnSpPr/>
            <p:nvPr/>
          </p:nvCxnSpPr>
          <p:spPr bwMode="auto">
            <a:xfrm flipH="1">
              <a:off x="4017524" y="4240637"/>
              <a:ext cx="10603" cy="802735"/>
            </a:xfrm>
            <a:prstGeom prst="line">
              <a:avLst/>
            </a:prstGeom>
            <a:solidFill>
              <a:schemeClr val="accent1"/>
            </a:solidFill>
            <a:ln w="25400"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 name="Gerade Verbindung 102"/>
            <p:cNvCxnSpPr/>
            <p:nvPr/>
          </p:nvCxnSpPr>
          <p:spPr bwMode="auto">
            <a:xfrm flipH="1">
              <a:off x="4984084" y="4292335"/>
              <a:ext cx="10603" cy="728230"/>
            </a:xfrm>
            <a:prstGeom prst="line">
              <a:avLst/>
            </a:prstGeom>
            <a:solidFill>
              <a:schemeClr val="accent1"/>
            </a:solidFill>
            <a:ln w="25400"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272" name="Textfeld 11271"/>
            <p:cNvSpPr txBox="1"/>
            <p:nvPr/>
          </p:nvSpPr>
          <p:spPr>
            <a:xfrm>
              <a:off x="4037426" y="4266180"/>
              <a:ext cx="931761" cy="830997"/>
            </a:xfrm>
            <a:prstGeom prst="rect">
              <a:avLst/>
            </a:prstGeom>
            <a:noFill/>
          </p:spPr>
          <p:txBody>
            <a:bodyPr wrap="square" rtlCol="0">
              <a:spAutoFit/>
            </a:bodyPr>
            <a:lstStyle/>
            <a:p>
              <a:pPr algn="l"/>
              <a:r>
                <a:rPr lang="en-US" sz="1600" b="1" i="1" dirty="0" err="1" smtClean="0">
                  <a:sym typeface="Symbol"/>
                </a:rPr>
                <a:t>betatron</a:t>
              </a:r>
              <a:r>
                <a:rPr lang="en-US" sz="1600" b="1" i="1" dirty="0" smtClean="0">
                  <a:sym typeface="Symbol"/>
                </a:rPr>
                <a:t> phase   </a:t>
              </a:r>
              <a:r>
                <a:rPr lang="en-US" sz="1600" b="1" i="1" baseline="-25000" dirty="0" smtClean="0">
                  <a:sym typeface="Symbol"/>
                </a:rPr>
                <a:t></a:t>
              </a:r>
              <a:r>
                <a:rPr lang="en-US" sz="1600" b="1" i="1" dirty="0" smtClean="0">
                  <a:sym typeface="Symbol"/>
                </a:rPr>
                <a:t>  </a:t>
              </a:r>
              <a:r>
                <a:rPr lang="en-US" sz="1600" dirty="0" smtClean="0">
                  <a:sym typeface="Symbol"/>
                </a:rPr>
                <a:t>90</a:t>
              </a:r>
              <a:r>
                <a:rPr lang="en-US" sz="1600" baseline="30000" dirty="0" smtClean="0">
                  <a:sym typeface="Symbol"/>
                </a:rPr>
                <a:t>0</a:t>
              </a:r>
              <a:endParaRPr lang="en-US" sz="1600" dirty="0"/>
            </a:p>
          </p:txBody>
        </p:sp>
        <p:grpSp>
          <p:nvGrpSpPr>
            <p:cNvPr id="11277" name="Gruppieren 11276"/>
            <p:cNvGrpSpPr/>
            <p:nvPr/>
          </p:nvGrpSpPr>
          <p:grpSpPr>
            <a:xfrm>
              <a:off x="3131840" y="3660176"/>
              <a:ext cx="133109" cy="579813"/>
              <a:chOff x="2052453" y="5332910"/>
              <a:chExt cx="144016" cy="627324"/>
            </a:xfrm>
          </p:grpSpPr>
          <p:sp>
            <p:nvSpPr>
              <p:cNvPr id="107" name="Rechteck 106"/>
              <p:cNvSpPr/>
              <p:nvPr/>
            </p:nvSpPr>
            <p:spPr bwMode="auto">
              <a:xfrm>
                <a:off x="2052453" y="5332910"/>
                <a:ext cx="144016" cy="627324"/>
              </a:xfrm>
              <a:prstGeom prst="rect">
                <a:avLst/>
              </a:prstGeom>
              <a:noFill/>
              <a:ln w="222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1276" name="Gleichschenkliges Dreieck 11275"/>
              <p:cNvSpPr/>
              <p:nvPr/>
            </p:nvSpPr>
            <p:spPr bwMode="auto">
              <a:xfrm rot="10800000">
                <a:off x="2052453" y="5348392"/>
                <a:ext cx="144016" cy="313663"/>
              </a:xfrm>
              <a:prstGeom prst="triangle">
                <a:avLst/>
              </a:prstGeom>
              <a:solidFill>
                <a:srgbClr val="969696"/>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09" name="Gleichschenkliges Dreieck 108"/>
              <p:cNvSpPr/>
              <p:nvPr/>
            </p:nvSpPr>
            <p:spPr bwMode="auto">
              <a:xfrm>
                <a:off x="2052453" y="5628152"/>
                <a:ext cx="144016" cy="313663"/>
              </a:xfrm>
              <a:prstGeom prst="triangle">
                <a:avLst/>
              </a:prstGeom>
              <a:solidFill>
                <a:srgbClr val="969696"/>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grpSp>
          <p:nvGrpSpPr>
            <p:cNvPr id="111" name="Gruppieren 110"/>
            <p:cNvGrpSpPr/>
            <p:nvPr/>
          </p:nvGrpSpPr>
          <p:grpSpPr>
            <a:xfrm>
              <a:off x="4211958" y="3642681"/>
              <a:ext cx="133111" cy="579813"/>
              <a:chOff x="2006688" y="5332910"/>
              <a:chExt cx="144018" cy="627324"/>
            </a:xfrm>
          </p:grpSpPr>
          <p:sp>
            <p:nvSpPr>
              <p:cNvPr id="112" name="Rechteck 111"/>
              <p:cNvSpPr/>
              <p:nvPr/>
            </p:nvSpPr>
            <p:spPr bwMode="auto">
              <a:xfrm>
                <a:off x="2006688" y="5332910"/>
                <a:ext cx="144016" cy="627324"/>
              </a:xfrm>
              <a:prstGeom prst="rect">
                <a:avLst/>
              </a:prstGeom>
              <a:noFill/>
              <a:ln w="222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13" name="Gleichschenkliges Dreieck 112"/>
              <p:cNvSpPr/>
              <p:nvPr/>
            </p:nvSpPr>
            <p:spPr bwMode="auto">
              <a:xfrm rot="10800000">
                <a:off x="2006690" y="5335445"/>
                <a:ext cx="144016" cy="313663"/>
              </a:xfrm>
              <a:prstGeom prst="triangle">
                <a:avLst/>
              </a:prstGeom>
              <a:solidFill>
                <a:srgbClr val="969696"/>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14" name="Gleichschenkliges Dreieck 113"/>
              <p:cNvSpPr/>
              <p:nvPr/>
            </p:nvSpPr>
            <p:spPr bwMode="auto">
              <a:xfrm>
                <a:off x="2006688" y="5635208"/>
                <a:ext cx="144016" cy="313663"/>
              </a:xfrm>
              <a:prstGeom prst="triangle">
                <a:avLst/>
              </a:prstGeom>
              <a:solidFill>
                <a:srgbClr val="969696"/>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grpSp>
          <p:nvGrpSpPr>
            <p:cNvPr id="115" name="Gruppieren 114"/>
            <p:cNvGrpSpPr/>
            <p:nvPr/>
          </p:nvGrpSpPr>
          <p:grpSpPr>
            <a:xfrm>
              <a:off x="5745373" y="3642247"/>
              <a:ext cx="133110" cy="579813"/>
              <a:chOff x="2123727" y="5332910"/>
              <a:chExt cx="144017" cy="627324"/>
            </a:xfrm>
          </p:grpSpPr>
          <p:sp>
            <p:nvSpPr>
              <p:cNvPr id="116" name="Rechteck 115"/>
              <p:cNvSpPr/>
              <p:nvPr/>
            </p:nvSpPr>
            <p:spPr bwMode="auto">
              <a:xfrm>
                <a:off x="2123728" y="5332910"/>
                <a:ext cx="144016" cy="627324"/>
              </a:xfrm>
              <a:prstGeom prst="rect">
                <a:avLst/>
              </a:prstGeom>
              <a:noFill/>
              <a:ln w="222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17" name="Gleichschenkliges Dreieck 116"/>
              <p:cNvSpPr/>
              <p:nvPr/>
            </p:nvSpPr>
            <p:spPr bwMode="auto">
              <a:xfrm rot="10800000">
                <a:off x="2123728" y="5348392"/>
                <a:ext cx="144016" cy="313662"/>
              </a:xfrm>
              <a:prstGeom prst="triangle">
                <a:avLst/>
              </a:prstGeom>
              <a:solidFill>
                <a:srgbClr val="969696"/>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18" name="Gleichschenkliges Dreieck 117"/>
              <p:cNvSpPr/>
              <p:nvPr/>
            </p:nvSpPr>
            <p:spPr bwMode="auto">
              <a:xfrm>
                <a:off x="2123727" y="5635208"/>
                <a:ext cx="144016" cy="313662"/>
              </a:xfrm>
              <a:prstGeom prst="triangle">
                <a:avLst/>
              </a:prstGeom>
              <a:solidFill>
                <a:srgbClr val="969696"/>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grpSp>
          <p:nvGrpSpPr>
            <p:cNvPr id="119" name="Gruppieren 118"/>
            <p:cNvGrpSpPr/>
            <p:nvPr/>
          </p:nvGrpSpPr>
          <p:grpSpPr>
            <a:xfrm>
              <a:off x="7190981" y="3642681"/>
              <a:ext cx="133110" cy="579813"/>
              <a:chOff x="2123727" y="5332910"/>
              <a:chExt cx="144017" cy="627324"/>
            </a:xfrm>
          </p:grpSpPr>
          <p:sp>
            <p:nvSpPr>
              <p:cNvPr id="120" name="Rechteck 119"/>
              <p:cNvSpPr/>
              <p:nvPr/>
            </p:nvSpPr>
            <p:spPr bwMode="auto">
              <a:xfrm>
                <a:off x="2123728" y="5332910"/>
                <a:ext cx="144016" cy="627324"/>
              </a:xfrm>
              <a:prstGeom prst="rect">
                <a:avLst/>
              </a:prstGeom>
              <a:noFill/>
              <a:ln w="222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21" name="Gleichschenkliges Dreieck 120"/>
              <p:cNvSpPr/>
              <p:nvPr/>
            </p:nvSpPr>
            <p:spPr bwMode="auto">
              <a:xfrm rot="10800000">
                <a:off x="2123728" y="5348392"/>
                <a:ext cx="144016" cy="313662"/>
              </a:xfrm>
              <a:prstGeom prst="triangle">
                <a:avLst/>
              </a:prstGeom>
              <a:solidFill>
                <a:srgbClr val="969696"/>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22" name="Gleichschenkliges Dreieck 121"/>
              <p:cNvSpPr/>
              <p:nvPr/>
            </p:nvSpPr>
            <p:spPr bwMode="auto">
              <a:xfrm>
                <a:off x="2123727" y="5635208"/>
                <a:ext cx="144016" cy="313662"/>
              </a:xfrm>
              <a:prstGeom prst="triangle">
                <a:avLst/>
              </a:prstGeom>
              <a:solidFill>
                <a:srgbClr val="969696"/>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grpSp>
          <p:nvGrpSpPr>
            <p:cNvPr id="123" name="Gruppieren 122"/>
            <p:cNvGrpSpPr/>
            <p:nvPr/>
          </p:nvGrpSpPr>
          <p:grpSpPr>
            <a:xfrm>
              <a:off x="7452321" y="3646977"/>
              <a:ext cx="133112" cy="579813"/>
              <a:chOff x="2046439" y="5332910"/>
              <a:chExt cx="144019" cy="627324"/>
            </a:xfrm>
          </p:grpSpPr>
          <p:sp>
            <p:nvSpPr>
              <p:cNvPr id="124" name="Rechteck 123"/>
              <p:cNvSpPr/>
              <p:nvPr/>
            </p:nvSpPr>
            <p:spPr bwMode="auto">
              <a:xfrm>
                <a:off x="2046440" y="5332910"/>
                <a:ext cx="144016" cy="627324"/>
              </a:xfrm>
              <a:prstGeom prst="rect">
                <a:avLst/>
              </a:prstGeom>
              <a:solidFill>
                <a:srgbClr val="969696"/>
              </a:solidFill>
              <a:ln w="222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25" name="Gleichschenkliges Dreieck 124"/>
              <p:cNvSpPr/>
              <p:nvPr/>
            </p:nvSpPr>
            <p:spPr bwMode="auto">
              <a:xfrm rot="10800000">
                <a:off x="2046442" y="5348392"/>
                <a:ext cx="144016" cy="313663"/>
              </a:xfrm>
              <a:prstGeom prst="triangle">
                <a:avLst/>
              </a:prstGeom>
              <a:solidFill>
                <a:schemeClr val="bg1"/>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26" name="Gleichschenkliges Dreieck 125"/>
              <p:cNvSpPr/>
              <p:nvPr/>
            </p:nvSpPr>
            <p:spPr bwMode="auto">
              <a:xfrm>
                <a:off x="2046439" y="5635208"/>
                <a:ext cx="144016" cy="313663"/>
              </a:xfrm>
              <a:prstGeom prst="triangle">
                <a:avLst/>
              </a:prstGeom>
              <a:solidFill>
                <a:schemeClr val="bg1"/>
              </a:solid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sp>
          <p:nvSpPr>
            <p:cNvPr id="127" name="Textfeld 126"/>
            <p:cNvSpPr txBox="1"/>
            <p:nvPr/>
          </p:nvSpPr>
          <p:spPr>
            <a:xfrm>
              <a:off x="7613612" y="4421145"/>
              <a:ext cx="1591616" cy="370457"/>
            </a:xfrm>
            <a:prstGeom prst="rect">
              <a:avLst/>
            </a:prstGeom>
            <a:noFill/>
          </p:spPr>
          <p:txBody>
            <a:bodyPr wrap="square" rtlCol="0">
              <a:spAutoFit/>
            </a:bodyPr>
            <a:lstStyle/>
            <a:p>
              <a:pPr algn="l"/>
              <a:r>
                <a:rPr lang="en-US" b="1" dirty="0" smtClean="0">
                  <a:solidFill>
                    <a:srgbClr val="CC3300"/>
                  </a:solidFill>
                </a:rPr>
                <a:t>synchrotron</a:t>
              </a:r>
              <a:endParaRPr lang="en-US" b="1" dirty="0">
                <a:solidFill>
                  <a:srgbClr val="CC3300"/>
                </a:solidFill>
              </a:endParaRPr>
            </a:p>
          </p:txBody>
        </p:sp>
        <p:grpSp>
          <p:nvGrpSpPr>
            <p:cNvPr id="128" name="Gruppieren 127"/>
            <p:cNvGrpSpPr/>
            <p:nvPr/>
          </p:nvGrpSpPr>
          <p:grpSpPr>
            <a:xfrm>
              <a:off x="7506615" y="3289479"/>
              <a:ext cx="665544" cy="1059758"/>
              <a:chOff x="755576" y="3450486"/>
              <a:chExt cx="720080" cy="1146597"/>
            </a:xfrm>
          </p:grpSpPr>
          <p:cxnSp>
            <p:nvCxnSpPr>
              <p:cNvPr id="129" name="Gerade Verbindung 128"/>
              <p:cNvCxnSpPr/>
              <p:nvPr/>
            </p:nvCxnSpPr>
            <p:spPr bwMode="auto">
              <a:xfrm>
                <a:off x="971600" y="3933056"/>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0" name="Gerade Verbindung 129"/>
              <p:cNvCxnSpPr/>
              <p:nvPr/>
            </p:nvCxnSpPr>
            <p:spPr bwMode="auto">
              <a:xfrm>
                <a:off x="971600" y="4365104"/>
                <a:ext cx="288032" cy="0"/>
              </a:xfrm>
              <a:prstGeom prst="line">
                <a:avLst/>
              </a:prstGeom>
              <a:solidFill>
                <a:schemeClr val="accent1"/>
              </a:solidFill>
              <a:ln w="508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1" name="Gerade Verbindung 130"/>
              <p:cNvCxnSpPr/>
              <p:nvPr/>
            </p:nvCxnSpPr>
            <p:spPr bwMode="auto">
              <a:xfrm flipV="1">
                <a:off x="1115616" y="3717032"/>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2" name="Gerade Verbindung 131"/>
              <p:cNvCxnSpPr/>
              <p:nvPr/>
            </p:nvCxnSpPr>
            <p:spPr bwMode="auto">
              <a:xfrm flipV="1">
                <a:off x="1115616" y="4381059"/>
                <a:ext cx="0" cy="216024"/>
              </a:xfrm>
              <a:prstGeom prst="line">
                <a:avLst/>
              </a:prstGeom>
              <a:solidFill>
                <a:schemeClr val="accent1"/>
              </a:solid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 name="Textfeld 132"/>
              <p:cNvSpPr txBox="1"/>
              <p:nvPr/>
            </p:nvSpPr>
            <p:spPr>
              <a:xfrm>
                <a:off x="755576" y="3450486"/>
                <a:ext cx="720080" cy="338554"/>
              </a:xfrm>
              <a:prstGeom prst="rect">
                <a:avLst/>
              </a:prstGeom>
              <a:noFill/>
            </p:spPr>
            <p:txBody>
              <a:bodyPr wrap="square" rtlCol="0">
                <a:spAutoFit/>
              </a:bodyPr>
              <a:lstStyle/>
              <a:p>
                <a:r>
                  <a:rPr lang="en-US" sz="1600" b="1" dirty="0" smtClean="0">
                    <a:solidFill>
                      <a:srgbClr val="008000"/>
                    </a:solidFill>
                  </a:rPr>
                  <a:t>BPM</a:t>
                </a:r>
                <a:endParaRPr lang="en-US" sz="1600" b="1" dirty="0">
                  <a:solidFill>
                    <a:srgbClr val="008000"/>
                  </a:solidFill>
                </a:endParaRPr>
              </a:p>
            </p:txBody>
          </p:sp>
        </p:grpSp>
        <p:grpSp>
          <p:nvGrpSpPr>
            <p:cNvPr id="134" name="Gruppieren 133"/>
            <p:cNvGrpSpPr/>
            <p:nvPr/>
          </p:nvGrpSpPr>
          <p:grpSpPr>
            <a:xfrm>
              <a:off x="7899709" y="3142170"/>
              <a:ext cx="962253" cy="1028774"/>
              <a:chOff x="1290456" y="3225552"/>
              <a:chExt cx="1041102" cy="1113074"/>
            </a:xfrm>
          </p:grpSpPr>
          <p:cxnSp>
            <p:nvCxnSpPr>
              <p:cNvPr id="135" name="Gerade Verbindung 134"/>
              <p:cNvCxnSpPr/>
              <p:nvPr/>
            </p:nvCxnSpPr>
            <p:spPr bwMode="auto">
              <a:xfrm flipV="1">
                <a:off x="1591491" y="3972234"/>
                <a:ext cx="244205" cy="366392"/>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36" name="Gruppieren 135"/>
              <p:cNvGrpSpPr/>
              <p:nvPr/>
            </p:nvGrpSpPr>
            <p:grpSpPr>
              <a:xfrm>
                <a:off x="1524735" y="3531551"/>
                <a:ext cx="238953" cy="329496"/>
                <a:chOff x="2998328" y="3425825"/>
                <a:chExt cx="238953" cy="327622"/>
              </a:xfrm>
            </p:grpSpPr>
            <p:cxnSp>
              <p:nvCxnSpPr>
                <p:cNvPr id="138" name="Gerade Verbindung 137"/>
                <p:cNvCxnSpPr/>
                <p:nvPr/>
              </p:nvCxnSpPr>
              <p:spPr bwMode="auto">
                <a:xfrm flipV="1">
                  <a:off x="2998328" y="3425825"/>
                  <a:ext cx="133512" cy="313422"/>
                </a:xfrm>
                <a:prstGeom prst="line">
                  <a:avLst/>
                </a:prstGeom>
                <a:solidFill>
                  <a:schemeClr val="accent1"/>
                </a:solidFill>
                <a:ln w="2857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Gerade Verbindung 138"/>
                <p:cNvCxnSpPr/>
                <p:nvPr/>
              </p:nvCxnSpPr>
              <p:spPr bwMode="auto">
                <a:xfrm flipH="1" flipV="1">
                  <a:off x="3131840" y="3429001"/>
                  <a:ext cx="82512" cy="324446"/>
                </a:xfrm>
                <a:prstGeom prst="line">
                  <a:avLst/>
                </a:prstGeom>
                <a:solidFill>
                  <a:schemeClr val="accent1"/>
                </a:solidFill>
                <a:ln w="2857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0" name="Bogen 139"/>
                <p:cNvSpPr/>
                <p:nvPr/>
              </p:nvSpPr>
              <p:spPr bwMode="auto">
                <a:xfrm rot="8201898">
                  <a:off x="3010897" y="3466982"/>
                  <a:ext cx="226384" cy="225813"/>
                </a:xfrm>
                <a:prstGeom prst="arc">
                  <a:avLst>
                    <a:gd name="adj1" fmla="val 16245987"/>
                    <a:gd name="adj2" fmla="val 21365681"/>
                  </a:avLst>
                </a:prstGeom>
                <a:noFill/>
                <a:ln w="1270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sp>
            <p:nvSpPr>
              <p:cNvPr id="137" name="Textfeld 136"/>
              <p:cNvSpPr txBox="1"/>
              <p:nvPr/>
            </p:nvSpPr>
            <p:spPr>
              <a:xfrm>
                <a:off x="1290456" y="3225552"/>
                <a:ext cx="1041102" cy="366296"/>
              </a:xfrm>
              <a:prstGeom prst="rect">
                <a:avLst/>
              </a:prstGeom>
              <a:noFill/>
            </p:spPr>
            <p:txBody>
              <a:bodyPr wrap="square" rtlCol="0">
                <a:spAutoFit/>
              </a:bodyPr>
              <a:lstStyle/>
              <a:p>
                <a:r>
                  <a:rPr lang="en-US" sz="1600" b="1" dirty="0" smtClean="0">
                    <a:solidFill>
                      <a:srgbClr val="0000FF"/>
                    </a:solidFill>
                  </a:rPr>
                  <a:t>screen</a:t>
                </a:r>
                <a:endParaRPr lang="en-US" sz="1600" b="1" dirty="0">
                  <a:solidFill>
                    <a:srgbClr val="0000FF"/>
                  </a:solidFill>
                </a:endParaRPr>
              </a:p>
            </p:txBody>
          </p:sp>
        </p:grpSp>
        <p:sp>
          <p:nvSpPr>
            <p:cNvPr id="11278" name="Textfeld 11277"/>
            <p:cNvSpPr txBox="1"/>
            <p:nvPr/>
          </p:nvSpPr>
          <p:spPr>
            <a:xfrm>
              <a:off x="2889220" y="4189267"/>
              <a:ext cx="743608" cy="341360"/>
            </a:xfrm>
            <a:prstGeom prst="rect">
              <a:avLst/>
            </a:prstGeom>
            <a:noFill/>
          </p:spPr>
          <p:txBody>
            <a:bodyPr wrap="square" rtlCol="0">
              <a:spAutoFit/>
            </a:bodyPr>
            <a:lstStyle/>
            <a:p>
              <a:pPr algn="l"/>
              <a:r>
                <a:rPr lang="en-US" dirty="0" smtClean="0"/>
                <a:t>quad.</a:t>
              </a:r>
              <a:endParaRPr lang="en-US" dirty="0"/>
            </a:p>
          </p:txBody>
        </p:sp>
        <p:cxnSp>
          <p:nvCxnSpPr>
            <p:cNvPr id="11281" name="Gerade Verbindung mit Pfeil 11280"/>
            <p:cNvCxnSpPr/>
            <p:nvPr/>
          </p:nvCxnSpPr>
          <p:spPr bwMode="auto">
            <a:xfrm>
              <a:off x="4014412" y="4329109"/>
              <a:ext cx="951663" cy="0"/>
            </a:xfrm>
            <a:prstGeom prst="straightConnector1">
              <a:avLst/>
            </a:prstGeom>
            <a:solidFill>
              <a:schemeClr val="accent1"/>
            </a:solidFill>
            <a:ln w="22225"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8" name="Textfeld 107"/>
            <p:cNvSpPr txBox="1"/>
            <p:nvPr/>
          </p:nvSpPr>
          <p:spPr>
            <a:xfrm>
              <a:off x="5102594" y="3309097"/>
              <a:ext cx="931761" cy="338554"/>
            </a:xfrm>
            <a:prstGeom prst="rect">
              <a:avLst/>
            </a:prstGeom>
            <a:noFill/>
          </p:spPr>
          <p:txBody>
            <a:bodyPr wrap="square" rtlCol="0">
              <a:spAutoFit/>
            </a:bodyPr>
            <a:lstStyle/>
            <a:p>
              <a:pPr algn="l"/>
              <a:r>
                <a:rPr lang="en-US" sz="1600" b="1" dirty="0" err="1" smtClean="0">
                  <a:solidFill>
                    <a:srgbClr val="CC0099"/>
                  </a:solidFill>
                </a:rPr>
                <a:t>steerer</a:t>
              </a:r>
              <a:endParaRPr lang="en-US" sz="1600" b="1" dirty="0" smtClean="0">
                <a:solidFill>
                  <a:srgbClr val="CC0099"/>
                </a:solidFill>
              </a:endParaRPr>
            </a:p>
          </p:txBody>
        </p:sp>
        <p:sp>
          <p:nvSpPr>
            <p:cNvPr id="110" name="Textfeld 109"/>
            <p:cNvSpPr txBox="1"/>
            <p:nvPr/>
          </p:nvSpPr>
          <p:spPr>
            <a:xfrm>
              <a:off x="5582166" y="4176062"/>
              <a:ext cx="743608" cy="341360"/>
            </a:xfrm>
            <a:prstGeom prst="rect">
              <a:avLst/>
            </a:prstGeom>
            <a:noFill/>
          </p:spPr>
          <p:txBody>
            <a:bodyPr wrap="square" rtlCol="0">
              <a:spAutoFit/>
            </a:bodyPr>
            <a:lstStyle/>
            <a:p>
              <a:pPr algn="l"/>
              <a:r>
                <a:rPr lang="en-US" dirty="0" smtClean="0"/>
                <a:t>quad.</a:t>
              </a:r>
              <a:endParaRPr lang="en-US" dirty="0"/>
            </a:p>
          </p:txBody>
        </p:sp>
      </p:grpSp>
    </p:spTree>
    <p:extLst>
      <p:ext uri="{BB962C8B-B14F-4D97-AF65-F5344CB8AC3E}">
        <p14:creationId xmlns:p14="http://schemas.microsoft.com/office/powerpoint/2010/main" val="38508537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1"/>
          <p:cNvSpPr>
            <a:spLocks noGrp="1"/>
          </p:cNvSpPr>
          <p:nvPr>
            <p:ph type="sldNum" sz="quarter" idx="10"/>
          </p:nvPr>
        </p:nvSpPr>
        <p:spPr/>
        <p:txBody>
          <a:bodyPr/>
          <a:lstStyle/>
          <a:p>
            <a:pPr>
              <a:defRPr/>
            </a:pPr>
            <a:fld id="{A5D251A0-2410-4408-B4F3-ECC0E420DDC0}" type="slidenum">
              <a:rPr lang="en-US"/>
              <a:pPr>
                <a:defRPr/>
              </a:pPr>
              <a:t>38</a:t>
            </a:fld>
            <a:endParaRPr lang="en-US"/>
          </a:p>
        </p:txBody>
      </p:sp>
      <p:sp>
        <p:nvSpPr>
          <p:cNvPr id="46083"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Summary Pick-Ups for bunched Beams</a:t>
            </a:r>
          </a:p>
        </p:txBody>
      </p:sp>
      <p:sp>
        <p:nvSpPr>
          <p:cNvPr id="4608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46085" name="Rectangle 4"/>
          <p:cNvSpPr>
            <a:spLocks noChangeArrowheads="1"/>
          </p:cNvSpPr>
          <p:nvPr/>
        </p:nvSpPr>
        <p:spPr bwMode="auto">
          <a:xfrm>
            <a:off x="193675" y="1052736"/>
            <a:ext cx="9226550" cy="2813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chemeClr val="accent2"/>
                </a:solidFill>
              </a:rPr>
              <a:t>The electric field is monitored for bunched beams using </a:t>
            </a:r>
            <a:r>
              <a:rPr lang="en-US" altLang="de-DE" sz="2000" dirty="0" err="1">
                <a:solidFill>
                  <a:schemeClr val="accent2"/>
                </a:solidFill>
              </a:rPr>
              <a:t>rf</a:t>
            </a:r>
            <a:r>
              <a:rPr lang="en-US" altLang="de-DE" sz="2000" dirty="0">
                <a:solidFill>
                  <a:schemeClr val="accent2"/>
                </a:solidFill>
              </a:rPr>
              <a:t>-technologies</a:t>
            </a:r>
          </a:p>
          <a:p>
            <a:pPr algn="l">
              <a:lnSpc>
                <a:spcPct val="50000"/>
              </a:lnSpc>
            </a:pPr>
            <a:r>
              <a:rPr lang="en-US" altLang="de-DE" sz="2000" dirty="0">
                <a:solidFill>
                  <a:schemeClr val="accent2"/>
                </a:solidFill>
              </a:rPr>
              <a:t> (’frequency domain’). Beside </a:t>
            </a:r>
            <a:r>
              <a:rPr lang="en-US" altLang="de-DE" sz="2000" dirty="0" err="1">
                <a:solidFill>
                  <a:schemeClr val="accent2"/>
                </a:solidFill>
              </a:rPr>
              <a:t>transfromers</a:t>
            </a:r>
            <a:r>
              <a:rPr lang="en-US" altLang="de-DE" sz="2000" dirty="0">
                <a:solidFill>
                  <a:schemeClr val="accent2"/>
                </a:solidFill>
              </a:rPr>
              <a:t> they are  the most often used instruments!</a:t>
            </a:r>
          </a:p>
          <a:p>
            <a:pPr algn="l">
              <a:lnSpc>
                <a:spcPct val="70000"/>
              </a:lnSpc>
            </a:pPr>
            <a:r>
              <a:rPr lang="en-US" altLang="de-DE" sz="1900" b="1" dirty="0">
                <a:solidFill>
                  <a:srgbClr val="CC0099"/>
                </a:solidFill>
              </a:rPr>
              <a:t>     Differentiated or proportional signal:</a:t>
            </a:r>
            <a:r>
              <a:rPr lang="en-US" altLang="de-DE" sz="1900" dirty="0"/>
              <a:t> </a:t>
            </a:r>
            <a:r>
              <a:rPr lang="en-US" altLang="de-DE" sz="1900" dirty="0" err="1"/>
              <a:t>rf</a:t>
            </a:r>
            <a:r>
              <a:rPr lang="en-US" altLang="de-DE" sz="1900" dirty="0"/>
              <a:t>-bandwidth ↔ beam parameters</a:t>
            </a:r>
          </a:p>
          <a:p>
            <a:pPr algn="l">
              <a:lnSpc>
                <a:spcPct val="70000"/>
              </a:lnSpc>
            </a:pPr>
            <a:r>
              <a:rPr lang="en-US" altLang="de-DE" sz="1900" b="1" dirty="0">
                <a:solidFill>
                  <a:srgbClr val="008000"/>
                </a:solidFill>
              </a:rPr>
              <a:t>     Proton synchrotron</a:t>
            </a:r>
            <a:r>
              <a:rPr lang="en-US" altLang="de-DE" sz="1900" dirty="0"/>
              <a:t>: 1 to 100 MHz, mostly 1 M</a:t>
            </a:r>
            <a:r>
              <a:rPr lang="en-US" altLang="de-DE" sz="1900" dirty="0">
                <a:sym typeface="Symbol" pitchFamily="18" charset="2"/>
              </a:rPr>
              <a:t></a:t>
            </a:r>
            <a:r>
              <a:rPr lang="en-US" altLang="de-DE" sz="1900" dirty="0"/>
              <a:t> </a:t>
            </a:r>
            <a:r>
              <a:rPr lang="en-US" altLang="de-DE" sz="1900" dirty="0">
                <a:sym typeface="Symbol" pitchFamily="18" charset="2"/>
              </a:rPr>
              <a:t></a:t>
            </a:r>
            <a:r>
              <a:rPr lang="en-US" altLang="de-DE" sz="1900" dirty="0"/>
              <a:t> proportional shape</a:t>
            </a:r>
          </a:p>
          <a:p>
            <a:pPr algn="l">
              <a:lnSpc>
                <a:spcPct val="70000"/>
              </a:lnSpc>
            </a:pPr>
            <a:r>
              <a:rPr lang="en-US" altLang="de-DE" sz="1900" b="1" dirty="0">
                <a:solidFill>
                  <a:srgbClr val="008000"/>
                </a:solidFill>
              </a:rPr>
              <a:t>     LINAC, e−-synchrotron:</a:t>
            </a:r>
            <a:r>
              <a:rPr lang="en-US" altLang="de-DE" sz="1900" dirty="0"/>
              <a:t> 0.1 to 3 GHz, 50 </a:t>
            </a:r>
            <a:r>
              <a:rPr lang="en-US" altLang="de-DE" sz="1900" dirty="0">
                <a:sym typeface="Symbol" pitchFamily="18" charset="2"/>
              </a:rPr>
              <a:t></a:t>
            </a:r>
            <a:r>
              <a:rPr lang="en-US" altLang="de-DE" sz="1900" dirty="0"/>
              <a:t> </a:t>
            </a:r>
            <a:r>
              <a:rPr lang="en-US" altLang="de-DE" dirty="0">
                <a:sym typeface="Symbol" pitchFamily="18" charset="2"/>
              </a:rPr>
              <a:t></a:t>
            </a:r>
            <a:r>
              <a:rPr lang="en-US" altLang="de-DE" sz="1900" dirty="0"/>
              <a:t> differentiated shape</a:t>
            </a:r>
          </a:p>
          <a:p>
            <a:pPr algn="l">
              <a:lnSpc>
                <a:spcPct val="70000"/>
              </a:lnSpc>
            </a:pPr>
            <a:r>
              <a:rPr lang="en-US" altLang="de-DE" sz="1900" b="1" dirty="0">
                <a:solidFill>
                  <a:srgbClr val="CC0099"/>
                </a:solidFill>
              </a:rPr>
              <a:t>     Important quantity:</a:t>
            </a:r>
            <a:r>
              <a:rPr lang="en-US" altLang="de-DE" sz="1900" dirty="0"/>
              <a:t> transfer impedance </a:t>
            </a:r>
            <a:r>
              <a:rPr lang="en-US" altLang="de-DE" sz="1900" b="1" i="1" dirty="0" err="1"/>
              <a:t>Z</a:t>
            </a:r>
            <a:r>
              <a:rPr lang="en-US" altLang="de-DE" sz="2400" b="1" i="1" baseline="-25000" dirty="0" err="1"/>
              <a:t>t</a:t>
            </a:r>
            <a:r>
              <a:rPr lang="en-US" altLang="de-DE" sz="1900" b="1" i="1" dirty="0"/>
              <a:t>(ω, β).</a:t>
            </a:r>
          </a:p>
          <a:p>
            <a:pPr algn="l">
              <a:lnSpc>
                <a:spcPct val="70000"/>
              </a:lnSpc>
            </a:pPr>
            <a:r>
              <a:rPr lang="en-US" altLang="de-DE" sz="1900" b="1" dirty="0">
                <a:solidFill>
                  <a:schemeClr val="accent2"/>
                </a:solidFill>
              </a:rPr>
              <a:t>Types of capacitive pick-ups:</a:t>
            </a:r>
          </a:p>
          <a:p>
            <a:pPr algn="l">
              <a:lnSpc>
                <a:spcPct val="70000"/>
              </a:lnSpc>
            </a:pPr>
            <a:r>
              <a:rPr lang="en-US" altLang="de-DE" sz="1900" dirty="0"/>
              <a:t>Shoe-box (p-synch.), button (p-LINAC, e−-LINAC and synch</a:t>
            </a:r>
            <a:r>
              <a:rPr lang="en-US" altLang="de-DE" sz="1900" dirty="0" smtClean="0"/>
              <a:t>.)</a:t>
            </a:r>
            <a:endParaRPr lang="en-US" altLang="de-DE" sz="1900" dirty="0"/>
          </a:p>
        </p:txBody>
      </p:sp>
      <p:sp>
        <p:nvSpPr>
          <p:cNvPr id="312325" name="Rectangle 5"/>
          <p:cNvSpPr>
            <a:spLocks noChangeArrowheads="1"/>
          </p:cNvSpPr>
          <p:nvPr/>
        </p:nvSpPr>
        <p:spPr bwMode="auto">
          <a:xfrm>
            <a:off x="107504" y="4005064"/>
            <a:ext cx="9210675" cy="1992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b="1" dirty="0">
                <a:solidFill>
                  <a:schemeClr val="accent2"/>
                </a:solidFill>
              </a:rPr>
              <a:t>Position reading:</a:t>
            </a:r>
            <a:r>
              <a:rPr lang="en-US" altLang="de-DE" sz="1900" dirty="0"/>
              <a:t> difference signal of four pick-up plates (BPM):</a:t>
            </a:r>
          </a:p>
          <a:p>
            <a:pPr algn="l">
              <a:lnSpc>
                <a:spcPct val="60000"/>
              </a:lnSpc>
              <a:buFont typeface="Wingdings" pitchFamily="2" charset="2"/>
              <a:buChar char="Ø"/>
            </a:pPr>
            <a:r>
              <a:rPr lang="en-US" altLang="de-DE" sz="1900" dirty="0"/>
              <a:t> Non-intercepting reading of center-of-mass → online measurement and control</a:t>
            </a:r>
          </a:p>
          <a:p>
            <a:pPr algn="l">
              <a:lnSpc>
                <a:spcPct val="60000"/>
              </a:lnSpc>
              <a:buFont typeface="Wingdings" pitchFamily="2" charset="2"/>
              <a:buNone/>
            </a:pPr>
            <a:r>
              <a:rPr lang="en-US" altLang="de-DE" sz="1900" dirty="0"/>
              <a:t>        </a:t>
            </a:r>
            <a:r>
              <a:rPr lang="en-US" altLang="de-DE" sz="1900" b="1" i="1" dirty="0" smtClean="0"/>
              <a:t>Synchrotron:</a:t>
            </a:r>
            <a:r>
              <a:rPr lang="en-US" altLang="de-DE" sz="1900" dirty="0" smtClean="0"/>
              <a:t> </a:t>
            </a:r>
            <a:r>
              <a:rPr lang="en-US" altLang="de-DE" sz="1900" b="1" i="1" dirty="0" smtClean="0"/>
              <a:t>slow </a:t>
            </a:r>
            <a:r>
              <a:rPr lang="en-US" altLang="de-DE" sz="1900" b="1" i="1" dirty="0"/>
              <a:t>reading</a:t>
            </a:r>
            <a:r>
              <a:rPr lang="en-US" altLang="de-DE" sz="1900" dirty="0"/>
              <a:t> </a:t>
            </a:r>
            <a:r>
              <a:rPr lang="en-US" altLang="de-DE" sz="1900" dirty="0">
                <a:sym typeface="Symbol" pitchFamily="18" charset="2"/>
              </a:rPr>
              <a:t> closed orbit,   </a:t>
            </a:r>
            <a:r>
              <a:rPr lang="en-US" altLang="de-DE" sz="1900" b="1" i="1" dirty="0">
                <a:sym typeface="Symbol" pitchFamily="18" charset="2"/>
              </a:rPr>
              <a:t>fast bunch-by-bunch</a:t>
            </a:r>
            <a:r>
              <a:rPr lang="en-US" altLang="de-DE" sz="1900" dirty="0">
                <a:sym typeface="Symbol" pitchFamily="18" charset="2"/>
              </a:rPr>
              <a:t> trajectory</a:t>
            </a:r>
          </a:p>
          <a:p>
            <a:pPr algn="l">
              <a:lnSpc>
                <a:spcPct val="60000"/>
              </a:lnSpc>
            </a:pPr>
            <a:r>
              <a:rPr lang="en-US" altLang="de-DE" sz="1900" dirty="0">
                <a:sym typeface="Wingdings" pitchFamily="2" charset="2"/>
              </a:rPr>
              <a:t></a:t>
            </a:r>
            <a:r>
              <a:rPr lang="en-US" altLang="de-DE" sz="1900" dirty="0"/>
              <a:t> </a:t>
            </a:r>
            <a:r>
              <a:rPr lang="en-US" altLang="de-DE" sz="1900" b="1" i="1" dirty="0" smtClean="0"/>
              <a:t>Synchrotron:</a:t>
            </a:r>
            <a:r>
              <a:rPr lang="en-US" altLang="de-DE" sz="1900" dirty="0" smtClean="0"/>
              <a:t> Excitation </a:t>
            </a:r>
            <a:r>
              <a:rPr lang="en-US" altLang="de-DE" sz="1900" dirty="0"/>
              <a:t>of </a:t>
            </a:r>
            <a:r>
              <a:rPr lang="en-US" altLang="de-DE" sz="1900" b="1" i="1" dirty="0"/>
              <a:t>coherent </a:t>
            </a:r>
            <a:r>
              <a:rPr lang="en-US" altLang="de-DE" sz="1900" dirty="0" err="1"/>
              <a:t>betatron</a:t>
            </a:r>
            <a:r>
              <a:rPr lang="en-US" altLang="de-DE" sz="1900" dirty="0"/>
              <a:t> oscillations </a:t>
            </a:r>
            <a:r>
              <a:rPr lang="en-US" altLang="de-DE" sz="1900" dirty="0" smtClean="0"/>
              <a:t>delivers tune </a:t>
            </a:r>
            <a:r>
              <a:rPr lang="en-US" altLang="de-DE" sz="1900" b="1" i="1" dirty="0" smtClean="0"/>
              <a:t>q</a:t>
            </a:r>
            <a:r>
              <a:rPr lang="en-US" altLang="de-DE" sz="1900" dirty="0" smtClean="0"/>
              <a:t> etc. .</a:t>
            </a:r>
          </a:p>
          <a:p>
            <a:pPr marL="342900" indent="-342900" algn="l">
              <a:lnSpc>
                <a:spcPct val="60000"/>
              </a:lnSpc>
              <a:buFont typeface="Wingdings" panose="05000000000000000000" pitchFamily="2" charset="2"/>
              <a:buChar char="Ø"/>
            </a:pPr>
            <a:r>
              <a:rPr lang="en-US" altLang="de-DE" sz="1900" b="1" i="1" dirty="0" smtClean="0"/>
              <a:t>Transfer line: </a:t>
            </a:r>
            <a:r>
              <a:rPr lang="en-US" altLang="de-DE" sz="1900" dirty="0" smtClean="0"/>
              <a:t>Position reading and matching conditions </a:t>
            </a:r>
          </a:p>
          <a:p>
            <a:pPr algn="l">
              <a:lnSpc>
                <a:spcPct val="60000"/>
              </a:lnSpc>
            </a:pPr>
            <a:r>
              <a:rPr lang="en-US" altLang="de-DE" sz="1900" dirty="0" smtClean="0"/>
              <a:t>Remark: BPMs have high pass characteristic </a:t>
            </a:r>
            <a:r>
              <a:rPr lang="en-US" altLang="de-DE" sz="1900" dirty="0" smtClean="0">
                <a:sym typeface="Symbol"/>
              </a:rPr>
              <a:t> no signal for dc-beam e.g. slow extraction.</a:t>
            </a:r>
            <a:endParaRPr lang="en-US" altLang="de-DE" sz="19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23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10"/>
          </p:nvPr>
        </p:nvSpPr>
        <p:spPr/>
        <p:txBody>
          <a:bodyPr/>
          <a:lstStyle/>
          <a:p>
            <a:pPr>
              <a:defRPr/>
            </a:pPr>
            <a:fld id="{06AA68E4-8056-4C9B-AC0A-711DFA037F9D}" type="slidenum">
              <a:rPr lang="en-US"/>
              <a:pPr>
                <a:defRPr/>
              </a:pPr>
              <a:t>39</a:t>
            </a:fld>
            <a:endParaRPr lang="en-US" dirty="0"/>
          </a:p>
        </p:txBody>
      </p:sp>
      <p:sp>
        <p:nvSpPr>
          <p:cNvPr id="4099"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b="1" dirty="0">
              <a:solidFill>
                <a:srgbClr val="4D4D4D"/>
              </a:solidFill>
              <a:latin typeface="Comic Sans MS" pitchFamily="66" charset="0"/>
            </a:endParaRPr>
          </a:p>
        </p:txBody>
      </p:sp>
      <p:sp>
        <p:nvSpPr>
          <p:cNvPr id="4100"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sz="1600" baseline="30000" dirty="0">
              <a:solidFill>
                <a:srgbClr val="006600"/>
              </a:solidFill>
              <a:latin typeface="Comic Sans MS" pitchFamily="66" charset="0"/>
            </a:endParaRPr>
          </a:p>
        </p:txBody>
      </p:sp>
      <p:sp>
        <p:nvSpPr>
          <p:cNvPr id="4101" name="Text Box 4"/>
          <p:cNvSpPr txBox="1">
            <a:spLocks noChangeArrowheads="1"/>
          </p:cNvSpPr>
          <p:nvPr/>
        </p:nvSpPr>
        <p:spPr bwMode="auto">
          <a:xfrm>
            <a:off x="198189" y="1268760"/>
            <a:ext cx="8550275" cy="1914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sz="2400" b="1" dirty="0" smtClean="0">
                <a:solidFill>
                  <a:schemeClr val="accent2"/>
                </a:solidFill>
              </a:rPr>
              <a:t>Measurement of longitudinal parameter</a:t>
            </a:r>
            <a:r>
              <a:rPr lang="en-US" sz="2400" b="1" dirty="0" smtClean="0"/>
              <a:t>:</a:t>
            </a:r>
            <a:r>
              <a:rPr lang="en-US" sz="2000" b="1" dirty="0" smtClean="0"/>
              <a:t>    </a:t>
            </a:r>
            <a:endParaRPr lang="en-US" sz="2000" b="1" dirty="0"/>
          </a:p>
          <a:p>
            <a:pPr algn="l">
              <a:lnSpc>
                <a:spcPct val="80000"/>
              </a:lnSpc>
              <a:buFont typeface="Wingdings" pitchFamily="2" charset="2"/>
              <a:buChar char="Ø"/>
            </a:pPr>
            <a:r>
              <a:rPr lang="en-US" sz="2000" b="1" dirty="0" smtClean="0"/>
              <a:t> Proton </a:t>
            </a:r>
            <a:r>
              <a:rPr lang="en-US" sz="2000" b="1" dirty="0"/>
              <a:t>LINAC: Determination of mean </a:t>
            </a:r>
            <a:r>
              <a:rPr lang="en-US" sz="2000" b="1" dirty="0" smtClean="0"/>
              <a:t>energy &amp; longitudinal emittance</a:t>
            </a:r>
            <a:endParaRPr lang="en-US" sz="2000" b="1" dirty="0"/>
          </a:p>
          <a:p>
            <a:pPr algn="l">
              <a:lnSpc>
                <a:spcPct val="80000"/>
              </a:lnSpc>
              <a:buFont typeface="Wingdings" pitchFamily="2" charset="2"/>
              <a:buChar char="Ø"/>
            </a:pPr>
            <a:r>
              <a:rPr lang="en-US" sz="2000" b="1" dirty="0" smtClean="0"/>
              <a:t> Longitudinal injection matching and </a:t>
            </a:r>
            <a:r>
              <a:rPr lang="en-US" sz="2000" b="1" dirty="0" err="1" smtClean="0"/>
              <a:t>Schottky</a:t>
            </a:r>
            <a:r>
              <a:rPr lang="en-US" sz="2000" b="1" dirty="0" smtClean="0"/>
              <a:t> noise analysis</a:t>
            </a:r>
            <a:endParaRPr lang="en-US" sz="2000" b="1" dirty="0"/>
          </a:p>
          <a:p>
            <a:pPr algn="l">
              <a:lnSpc>
                <a:spcPct val="80000"/>
              </a:lnSpc>
              <a:buFont typeface="Wingdings" pitchFamily="2" charset="2"/>
              <a:buChar char="Ø"/>
            </a:pPr>
            <a:r>
              <a:rPr lang="en-US" sz="2000" b="1" dirty="0"/>
              <a:t> Bunch length measurement for relativistic beams  </a:t>
            </a:r>
          </a:p>
          <a:p>
            <a:pPr algn="l">
              <a:lnSpc>
                <a:spcPct val="80000"/>
              </a:lnSpc>
              <a:buFont typeface="Wingdings" pitchFamily="2" charset="2"/>
              <a:buChar char="Ø"/>
            </a:pPr>
            <a:r>
              <a:rPr lang="en-US" sz="2000" b="1" dirty="0"/>
              <a:t> Summary</a:t>
            </a:r>
          </a:p>
        </p:txBody>
      </p:sp>
      <p:sp>
        <p:nvSpPr>
          <p:cNvPr id="6" name="Rectangle 4"/>
          <p:cNvSpPr>
            <a:spLocks noChangeArrowheads="1"/>
          </p:cNvSpPr>
          <p:nvPr/>
        </p:nvSpPr>
        <p:spPr bwMode="auto">
          <a:xfrm>
            <a:off x="395536" y="4509120"/>
            <a:ext cx="8570664" cy="1504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b="1" dirty="0">
                <a:solidFill>
                  <a:schemeClr val="accent2"/>
                </a:solidFill>
              </a:rPr>
              <a:t>Longitudinal </a:t>
            </a:r>
            <a:r>
              <a:rPr lang="en-US" b="1" dirty="0">
                <a:solidFill>
                  <a:schemeClr val="accent2"/>
                </a:solidFill>
                <a:sym typeface="Symbol" pitchFamily="18" charset="2"/>
              </a:rPr>
              <a:t></a:t>
            </a:r>
            <a:r>
              <a:rPr lang="en-US" b="1" dirty="0">
                <a:solidFill>
                  <a:schemeClr val="accent2"/>
                </a:solidFill>
              </a:rPr>
              <a:t> transverse correspondences:</a:t>
            </a:r>
          </a:p>
          <a:p>
            <a:pPr algn="l">
              <a:lnSpc>
                <a:spcPct val="70000"/>
              </a:lnSpc>
              <a:spcBef>
                <a:spcPts val="700"/>
              </a:spcBef>
              <a:buFont typeface="Wingdings" pitchFamily="2" charset="2"/>
              <a:buChar char="Ø"/>
            </a:pPr>
            <a:r>
              <a:rPr lang="en-US" dirty="0"/>
              <a:t> position relative to </a:t>
            </a:r>
            <a:r>
              <a:rPr lang="en-US" dirty="0" err="1"/>
              <a:t>rf</a:t>
            </a:r>
            <a:r>
              <a:rPr lang="en-US" dirty="0"/>
              <a:t> </a:t>
            </a:r>
            <a:r>
              <a:rPr lang="en-US" dirty="0" smtClean="0"/>
              <a:t> 	    </a:t>
            </a:r>
            <a:r>
              <a:rPr lang="en-US" dirty="0" smtClean="0">
                <a:sym typeface="Symbol" pitchFamily="18" charset="2"/>
              </a:rPr>
              <a:t></a:t>
            </a:r>
            <a:r>
              <a:rPr lang="en-US" dirty="0" smtClean="0"/>
              <a:t> </a:t>
            </a:r>
            <a:r>
              <a:rPr lang="en-US" dirty="0"/>
              <a:t>transverse center-of-mass</a:t>
            </a:r>
          </a:p>
          <a:p>
            <a:pPr algn="l">
              <a:lnSpc>
                <a:spcPct val="70000"/>
              </a:lnSpc>
              <a:spcBef>
                <a:spcPts val="700"/>
              </a:spcBef>
              <a:buFont typeface="Wingdings" pitchFamily="2" charset="2"/>
              <a:buChar char="Ø"/>
            </a:pPr>
            <a:r>
              <a:rPr lang="en-US" dirty="0"/>
              <a:t> bunch structure in time </a:t>
            </a:r>
            <a:r>
              <a:rPr lang="en-US" dirty="0" smtClean="0"/>
              <a:t>	    </a:t>
            </a:r>
            <a:r>
              <a:rPr lang="en-US" dirty="0" smtClean="0">
                <a:sym typeface="Symbol" pitchFamily="18" charset="2"/>
              </a:rPr>
              <a:t></a:t>
            </a:r>
            <a:r>
              <a:rPr lang="en-US" dirty="0" smtClean="0"/>
              <a:t> </a:t>
            </a:r>
            <a:r>
              <a:rPr lang="en-US" dirty="0"/>
              <a:t>transverse profile in </a:t>
            </a:r>
            <a:r>
              <a:rPr lang="en-US" dirty="0" smtClean="0"/>
              <a:t>horizontal and vertical direction</a:t>
            </a:r>
            <a:endParaRPr lang="en-US" dirty="0"/>
          </a:p>
          <a:p>
            <a:pPr algn="l">
              <a:lnSpc>
                <a:spcPct val="70000"/>
              </a:lnSpc>
              <a:spcBef>
                <a:spcPts val="700"/>
              </a:spcBef>
              <a:buFont typeface="Wingdings" pitchFamily="2" charset="2"/>
              <a:buChar char="Ø"/>
            </a:pPr>
            <a:r>
              <a:rPr lang="en-US" dirty="0"/>
              <a:t> momentum or energy </a:t>
            </a:r>
            <a:r>
              <a:rPr lang="en-US"/>
              <a:t>spread </a:t>
            </a:r>
            <a:r>
              <a:rPr lang="en-US" smtClean="0"/>
              <a:t> </a:t>
            </a:r>
            <a:r>
              <a:rPr lang="en-US" smtClean="0">
                <a:sym typeface="Symbol" pitchFamily="18" charset="2"/>
              </a:rPr>
              <a:t></a:t>
            </a:r>
            <a:r>
              <a:rPr lang="en-US" smtClean="0"/>
              <a:t> </a:t>
            </a:r>
            <a:r>
              <a:rPr lang="en-US" dirty="0"/>
              <a:t>transverse </a:t>
            </a:r>
            <a:r>
              <a:rPr lang="en-US" dirty="0" smtClean="0"/>
              <a:t>divergence</a:t>
            </a:r>
          </a:p>
          <a:p>
            <a:pPr algn="l">
              <a:lnSpc>
                <a:spcPct val="70000"/>
              </a:lnSpc>
              <a:spcBef>
                <a:spcPts val="700"/>
              </a:spcBef>
              <a:buFont typeface="Wingdings" pitchFamily="2" charset="2"/>
              <a:buChar char="Ø"/>
            </a:pPr>
            <a:r>
              <a:rPr lang="en-US" dirty="0"/>
              <a:t> </a:t>
            </a:r>
            <a:r>
              <a:rPr lang="en-US" dirty="0" smtClean="0"/>
              <a:t>longitudinal </a:t>
            </a:r>
            <a:r>
              <a:rPr lang="en-US" dirty="0" err="1" smtClean="0"/>
              <a:t>emittance</a:t>
            </a:r>
            <a:r>
              <a:rPr lang="en-US" dirty="0">
                <a:sym typeface="Symbol" pitchFamily="18" charset="2"/>
              </a:rPr>
              <a:t> </a:t>
            </a:r>
            <a:r>
              <a:rPr lang="en-US" dirty="0" smtClean="0">
                <a:sym typeface="Symbol" pitchFamily="18" charset="2"/>
              </a:rPr>
              <a:t>	     transverse </a:t>
            </a:r>
            <a:r>
              <a:rPr lang="en-US" dirty="0" err="1" smtClean="0">
                <a:sym typeface="Symbol" pitchFamily="18" charset="2"/>
              </a:rPr>
              <a:t>emittance</a:t>
            </a:r>
            <a:r>
              <a:rPr lang="en-US" dirty="0" smtClean="0"/>
              <a:t>.     </a:t>
            </a:r>
            <a:endParaRPr lang="en-US" dirty="0"/>
          </a:p>
        </p:txBody>
      </p:sp>
      <p:sp>
        <p:nvSpPr>
          <p:cNvPr id="7"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sz="2000" b="1" dirty="0">
                <a:solidFill>
                  <a:srgbClr val="000000"/>
                </a:solidFill>
                <a:latin typeface="Comic Sans MS" pitchFamily="66" charset="0"/>
              </a:rPr>
              <a:t>Measurement of longitudinal Parameters</a:t>
            </a:r>
          </a:p>
        </p:txBody>
      </p:sp>
    </p:spTree>
    <p:extLst>
      <p:ext uri="{BB962C8B-B14F-4D97-AF65-F5344CB8AC3E}">
        <p14:creationId xmlns:p14="http://schemas.microsoft.com/office/powerpoint/2010/main" val="24802950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liennummernplatzhalter 1"/>
          <p:cNvSpPr>
            <a:spLocks noGrp="1"/>
          </p:cNvSpPr>
          <p:nvPr>
            <p:ph type="sldNum" sz="quarter" idx="10"/>
          </p:nvPr>
        </p:nvSpPr>
        <p:spPr/>
        <p:txBody>
          <a:bodyPr/>
          <a:lstStyle/>
          <a:p>
            <a:pPr>
              <a:defRPr/>
            </a:pPr>
            <a:fld id="{79471458-C6AD-4C24-8CD2-24D33AC07448}" type="slidenum">
              <a:rPr lang="en-US"/>
              <a:pPr>
                <a:defRPr/>
              </a:pPr>
              <a:t>4</a:t>
            </a:fld>
            <a:endParaRPr lang="en-US"/>
          </a:p>
        </p:txBody>
      </p:sp>
      <p:sp>
        <p:nvSpPr>
          <p:cNvPr id="2051"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Pick-Ups for bunched Beams</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053" name="Text Box 4"/>
          <p:cNvSpPr txBox="1">
            <a:spLocks noChangeArrowheads="1"/>
          </p:cNvSpPr>
          <p:nvPr/>
        </p:nvSpPr>
        <p:spPr bwMode="auto">
          <a:xfrm>
            <a:off x="279400" y="1082675"/>
            <a:ext cx="850900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olidFill>
                  <a:schemeClr val="accent2"/>
                </a:solidFill>
                <a:sym typeface="Symbol" pitchFamily="18" charset="2"/>
              </a:rPr>
              <a:t>The image current at the beam pipe is monitored on a high frequency basis</a:t>
            </a:r>
          </a:p>
          <a:p>
            <a:pPr algn="l">
              <a:lnSpc>
                <a:spcPct val="70000"/>
              </a:lnSpc>
              <a:buFont typeface="Wingdings" pitchFamily="2" charset="2"/>
              <a:buNone/>
            </a:pPr>
            <a:r>
              <a:rPr lang="en-US" altLang="de-DE" sz="2000">
                <a:solidFill>
                  <a:schemeClr val="accent2"/>
                </a:solidFill>
                <a:sym typeface="Symbol" pitchFamily="18" charset="2"/>
              </a:rPr>
              <a:t>i.e. the ac-part given by the bunched beam.</a:t>
            </a:r>
          </a:p>
        </p:txBody>
      </p:sp>
      <p:pic>
        <p:nvPicPr>
          <p:cNvPr id="2054"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625" y="1804988"/>
            <a:ext cx="5283200" cy="2659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5" name="Text Box 7"/>
          <p:cNvSpPr txBox="1">
            <a:spLocks noChangeArrowheads="1"/>
          </p:cNvSpPr>
          <p:nvPr/>
        </p:nvSpPr>
        <p:spPr bwMode="auto">
          <a:xfrm>
            <a:off x="5292081" y="1811338"/>
            <a:ext cx="3624908"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chemeClr val="accent2"/>
                </a:solidFill>
                <a:latin typeface="Times" pitchFamily="18" charset="0"/>
              </a:rPr>
              <a:t>Beam Position Monitor </a:t>
            </a:r>
            <a:r>
              <a:rPr lang="en-US" altLang="de-DE" b="1" dirty="0">
                <a:solidFill>
                  <a:schemeClr val="accent2"/>
                </a:solidFill>
                <a:latin typeface="Times" pitchFamily="18" charset="0"/>
              </a:rPr>
              <a:t>BPM </a:t>
            </a:r>
            <a:r>
              <a:rPr lang="en-US" altLang="de-DE" dirty="0" smtClean="0">
                <a:solidFill>
                  <a:schemeClr val="accent2"/>
                </a:solidFill>
                <a:latin typeface="Times" pitchFamily="18" charset="0"/>
              </a:rPr>
              <a:t>is the most frequently </a:t>
            </a:r>
            <a:r>
              <a:rPr lang="en-US" altLang="de-DE" dirty="0">
                <a:solidFill>
                  <a:schemeClr val="accent2"/>
                </a:solidFill>
                <a:latin typeface="Times" pitchFamily="18" charset="0"/>
              </a:rPr>
              <a:t>used instrument!</a:t>
            </a:r>
          </a:p>
        </p:txBody>
      </p:sp>
      <p:sp>
        <p:nvSpPr>
          <p:cNvPr id="2057" name="Text Box 11"/>
          <p:cNvSpPr txBox="1">
            <a:spLocks noChangeArrowheads="1"/>
          </p:cNvSpPr>
          <p:nvPr/>
        </p:nvSpPr>
        <p:spPr bwMode="auto">
          <a:xfrm>
            <a:off x="5894388" y="3678238"/>
            <a:ext cx="3252787" cy="614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a:solidFill>
                  <a:schemeClr val="tx2"/>
                </a:solidFill>
                <a:latin typeface="Times" pitchFamily="18" charset="0"/>
              </a:rPr>
              <a:t>For relativistic velocities, </a:t>
            </a:r>
          </a:p>
          <a:p>
            <a:pPr algn="l" eaLnBrk="1" hangingPunct="1">
              <a:lnSpc>
                <a:spcPct val="40000"/>
              </a:lnSpc>
            </a:pPr>
            <a:r>
              <a:rPr lang="en-US" altLang="de-DE">
                <a:solidFill>
                  <a:schemeClr val="tx2"/>
                </a:solidFill>
                <a:latin typeface="Times" pitchFamily="18" charset="0"/>
              </a:rPr>
              <a:t>the electric field is transversal:</a:t>
            </a:r>
            <a:r>
              <a:rPr lang="en-US" altLang="de-DE" sz="1600">
                <a:solidFill>
                  <a:schemeClr val="tx2"/>
                </a:solidFill>
                <a:latin typeface="Times" pitchFamily="18" charset="0"/>
              </a:rPr>
              <a:t> </a:t>
            </a:r>
            <a:endParaRPr lang="el-GR" altLang="de-DE" sz="1600" baseline="-25000">
              <a:solidFill>
                <a:schemeClr val="tx2"/>
              </a:solidFill>
              <a:latin typeface="Times" pitchFamily="18" charset="0"/>
            </a:endParaRPr>
          </a:p>
        </p:txBody>
      </p:sp>
      <p:graphicFrame>
        <p:nvGraphicFramePr>
          <p:cNvPr id="2058" name="Object 12"/>
          <p:cNvGraphicFramePr>
            <a:graphicFrameLocks noChangeAspect="1"/>
          </p:cNvGraphicFramePr>
          <p:nvPr/>
        </p:nvGraphicFramePr>
        <p:xfrm>
          <a:off x="5911850" y="4300538"/>
          <a:ext cx="2965450" cy="477837"/>
        </p:xfrm>
        <a:graphic>
          <a:graphicData uri="http://schemas.openxmlformats.org/presentationml/2006/ole">
            <mc:AlternateContent xmlns:mc="http://schemas.openxmlformats.org/markup-compatibility/2006">
              <mc:Choice xmlns:v="urn:schemas-microsoft-com:vml" Requires="v">
                <p:oleObj spid="_x0000_s2215" name="Equation" r:id="rId5" imgW="1497950" imgH="241195" progId="Equation.3">
                  <p:embed/>
                </p:oleObj>
              </mc:Choice>
              <mc:Fallback>
                <p:oleObj name="Equation" r:id="rId5" imgW="1497950" imgH="241195"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11850" y="4300538"/>
                        <a:ext cx="2965450" cy="477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1"/>
          <p:cNvSpPr>
            <a:spLocks noGrp="1"/>
          </p:cNvSpPr>
          <p:nvPr>
            <p:ph type="sldNum" sz="quarter" idx="10"/>
          </p:nvPr>
        </p:nvSpPr>
        <p:spPr/>
        <p:txBody>
          <a:bodyPr/>
          <a:lstStyle/>
          <a:p>
            <a:pPr>
              <a:defRPr/>
            </a:pPr>
            <a:fld id="{41F74891-A170-4605-AA8D-674F479FAE6E}" type="slidenum">
              <a:rPr lang="en-US"/>
              <a:pPr>
                <a:defRPr/>
              </a:pPr>
              <a:t>40</a:t>
            </a:fld>
            <a:endParaRPr lang="en-US"/>
          </a:p>
        </p:txBody>
      </p:sp>
      <p:sp>
        <p:nvSpPr>
          <p:cNvPr id="3075"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The Bunch Position measured by a Pick-Up</a:t>
            </a:r>
          </a:p>
        </p:txBody>
      </p:sp>
      <p:sp>
        <p:nvSpPr>
          <p:cNvPr id="307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77" name="Rectangle 12"/>
          <p:cNvSpPr>
            <a:spLocks noChangeArrowheads="1"/>
          </p:cNvSpPr>
          <p:nvPr/>
        </p:nvSpPr>
        <p:spPr bwMode="auto">
          <a:xfrm>
            <a:off x="125413" y="995362"/>
            <a:ext cx="6111875" cy="124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chemeClr val="accent2"/>
                </a:solidFill>
              </a:rPr>
              <a:t>The </a:t>
            </a:r>
            <a:r>
              <a:rPr lang="en-US" altLang="de-DE" b="1" i="1" dirty="0">
                <a:solidFill>
                  <a:schemeClr val="accent2"/>
                </a:solidFill>
              </a:rPr>
              <a:t>bunch position</a:t>
            </a:r>
            <a:r>
              <a:rPr lang="en-US" altLang="de-DE" dirty="0">
                <a:solidFill>
                  <a:schemeClr val="accent2"/>
                </a:solidFill>
              </a:rPr>
              <a:t> is given relative to the accelerating rf.</a:t>
            </a:r>
          </a:p>
          <a:p>
            <a:pPr algn="l">
              <a:lnSpc>
                <a:spcPct val="60000"/>
              </a:lnSpc>
            </a:pPr>
            <a:r>
              <a:rPr lang="en-US" altLang="de-DE" dirty="0"/>
              <a:t>      e.g. </a:t>
            </a:r>
            <a:r>
              <a:rPr lang="en-US" altLang="de-DE" b="1" i="1" dirty="0" err="1">
                <a:cs typeface="Times New Roman" pitchFamily="18" charset="0"/>
              </a:rPr>
              <a:t>φ</a:t>
            </a:r>
            <a:r>
              <a:rPr lang="en-US" altLang="de-DE" sz="2200" b="1" i="1" baseline="-25000" dirty="0" err="1">
                <a:cs typeface="Times New Roman" pitchFamily="18" charset="0"/>
              </a:rPr>
              <a:t>ref</a:t>
            </a:r>
            <a:r>
              <a:rPr lang="en-US" altLang="de-DE" dirty="0">
                <a:cs typeface="Times New Roman" pitchFamily="18" charset="0"/>
              </a:rPr>
              <a:t>=-30</a:t>
            </a:r>
            <a:r>
              <a:rPr lang="en-US" altLang="de-DE" sz="2200" baseline="30000" dirty="0">
                <a:cs typeface="Times New Roman" pitchFamily="18" charset="0"/>
              </a:rPr>
              <a:t>o</a:t>
            </a:r>
            <a:r>
              <a:rPr lang="en-US" altLang="de-DE" dirty="0">
                <a:cs typeface="Times New Roman" pitchFamily="18" charset="0"/>
              </a:rPr>
              <a:t> inside a </a:t>
            </a:r>
            <a:r>
              <a:rPr lang="en-US" altLang="de-DE" dirty="0" err="1">
                <a:cs typeface="Times New Roman" pitchFamily="18" charset="0"/>
              </a:rPr>
              <a:t>rf</a:t>
            </a:r>
            <a:r>
              <a:rPr lang="en-US" altLang="de-DE" dirty="0">
                <a:cs typeface="Times New Roman" pitchFamily="18" charset="0"/>
              </a:rPr>
              <a:t> cavity</a:t>
            </a:r>
          </a:p>
          <a:p>
            <a:pPr algn="l">
              <a:lnSpc>
                <a:spcPct val="60000"/>
              </a:lnSpc>
            </a:pPr>
            <a:r>
              <a:rPr lang="en-US" altLang="de-DE" dirty="0">
                <a:cs typeface="Times New Roman" pitchFamily="18" charset="0"/>
              </a:rPr>
              <a:t>     must be well aligned for optimal acceleration</a:t>
            </a:r>
          </a:p>
          <a:p>
            <a:pPr algn="l">
              <a:lnSpc>
                <a:spcPct val="50000"/>
              </a:lnSpc>
            </a:pPr>
            <a:r>
              <a:rPr lang="en-US" altLang="de-DE" sz="1600" dirty="0"/>
              <a:t>Transverse correspondence: Beam position</a:t>
            </a:r>
          </a:p>
        </p:txBody>
      </p:sp>
      <p:sp>
        <p:nvSpPr>
          <p:cNvPr id="3078" name="Rectangle 13"/>
          <p:cNvSpPr>
            <a:spLocks noChangeArrowheads="1"/>
          </p:cNvSpPr>
          <p:nvPr/>
        </p:nvSpPr>
        <p:spPr bwMode="auto">
          <a:xfrm>
            <a:off x="171121" y="2244725"/>
            <a:ext cx="484139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i="1" dirty="0"/>
              <a:t>Example:</a:t>
            </a:r>
            <a:r>
              <a:rPr lang="en-US" altLang="de-DE" sz="1600" dirty="0"/>
              <a:t> Pick-up signal and 36 MHz </a:t>
            </a:r>
            <a:r>
              <a:rPr lang="en-US" altLang="de-DE" sz="1600" dirty="0" err="1"/>
              <a:t>rf</a:t>
            </a:r>
            <a:r>
              <a:rPr lang="en-US" altLang="de-DE" sz="1600" dirty="0"/>
              <a:t> at GSI-LINAC:</a:t>
            </a:r>
          </a:p>
        </p:txBody>
      </p:sp>
      <p:pic>
        <p:nvPicPr>
          <p:cNvPr id="45058" name="Picture 2"/>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49000"/>
                    </a14:imgEffect>
                  </a14:imgLayer>
                </a14:imgProps>
              </a:ext>
              <a:ext uri="{28A0092B-C50C-407E-A947-70E740481C1C}">
                <a14:useLocalDpi xmlns:a14="http://schemas.microsoft.com/office/drawing/2010/main" val="0"/>
              </a:ext>
            </a:extLst>
          </a:blip>
          <a:srcRect/>
          <a:stretch>
            <a:fillRect/>
          </a:stretch>
        </p:blipFill>
        <p:spPr bwMode="auto">
          <a:xfrm>
            <a:off x="6161228" y="948906"/>
            <a:ext cx="2296972" cy="5356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05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749" y="2522504"/>
            <a:ext cx="3757689" cy="2802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 name="Gruppieren 28"/>
          <p:cNvGrpSpPr/>
          <p:nvPr/>
        </p:nvGrpSpPr>
        <p:grpSpPr>
          <a:xfrm>
            <a:off x="815407" y="5299280"/>
            <a:ext cx="4342354" cy="1273641"/>
            <a:chOff x="480509" y="5287088"/>
            <a:chExt cx="4342354" cy="1273641"/>
          </a:xfrm>
        </p:grpSpPr>
        <p:cxnSp>
          <p:nvCxnSpPr>
            <p:cNvPr id="10" name="Gerade Verbindung 9"/>
            <p:cNvCxnSpPr/>
            <p:nvPr/>
          </p:nvCxnSpPr>
          <p:spPr bwMode="auto">
            <a:xfrm flipH="1" flipV="1">
              <a:off x="3339972" y="6148010"/>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2571058" y="6007800"/>
              <a:ext cx="757645"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LINAC</a:t>
              </a:r>
              <a:endParaRPr lang="en-US" sz="1400" b="1" dirty="0">
                <a:solidFill>
                  <a:srgbClr val="008000"/>
                </a:solidFill>
              </a:endParaRPr>
            </a:p>
          </p:txBody>
        </p:sp>
        <p:sp>
          <p:nvSpPr>
            <p:cNvPr id="12" name="Textfeld 11"/>
            <p:cNvSpPr txBox="1"/>
            <p:nvPr/>
          </p:nvSpPr>
          <p:spPr>
            <a:xfrm>
              <a:off x="1263094" y="6002623"/>
              <a:ext cx="757645"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RFQ</a:t>
              </a:r>
              <a:endParaRPr lang="en-US" sz="1400" b="1" dirty="0">
                <a:solidFill>
                  <a:srgbClr val="008000"/>
                </a:solidFill>
              </a:endParaRPr>
            </a:p>
          </p:txBody>
        </p:sp>
        <p:cxnSp>
          <p:nvCxnSpPr>
            <p:cNvPr id="13" name="Gerade Verbindung 12"/>
            <p:cNvCxnSpPr/>
            <p:nvPr/>
          </p:nvCxnSpPr>
          <p:spPr bwMode="auto">
            <a:xfrm flipH="1" flipV="1">
              <a:off x="2010593" y="6140798"/>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13"/>
            <p:cNvCxnSpPr/>
            <p:nvPr/>
          </p:nvCxnSpPr>
          <p:spPr bwMode="auto">
            <a:xfrm flipH="1" flipV="1">
              <a:off x="858954" y="6140798"/>
              <a:ext cx="404140"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14"/>
            <p:cNvCxnSpPr>
              <a:stCxn id="16" idx="2"/>
            </p:cNvCxnSpPr>
            <p:nvPr/>
          </p:nvCxnSpPr>
          <p:spPr bwMode="auto">
            <a:xfrm>
              <a:off x="850732" y="5698934"/>
              <a:ext cx="0" cy="446674"/>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feld 15"/>
            <p:cNvSpPr txBox="1"/>
            <p:nvPr/>
          </p:nvSpPr>
          <p:spPr>
            <a:xfrm>
              <a:off x="480509" y="5391157"/>
              <a:ext cx="740446"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source</a:t>
              </a:r>
              <a:endParaRPr lang="en-US" sz="1400" b="1" dirty="0">
                <a:solidFill>
                  <a:srgbClr val="008000"/>
                </a:solidFill>
              </a:endParaRPr>
            </a:p>
          </p:txBody>
        </p:sp>
        <p:sp>
          <p:nvSpPr>
            <p:cNvPr id="17" name="Textfeld 16"/>
            <p:cNvSpPr txBox="1"/>
            <p:nvPr/>
          </p:nvSpPr>
          <p:spPr>
            <a:xfrm>
              <a:off x="3697809" y="6007800"/>
              <a:ext cx="555328" cy="276999"/>
            </a:xfrm>
            <a:prstGeom prst="rect">
              <a:avLst/>
            </a:prstGeom>
            <a:noFill/>
            <a:ln w="34925">
              <a:solidFill>
                <a:srgbClr val="0000FF"/>
              </a:solidFill>
            </a:ln>
          </p:spPr>
          <p:txBody>
            <a:bodyPr wrap="square" rtlCol="0">
              <a:spAutoFit/>
            </a:bodyPr>
            <a:lstStyle/>
            <a:p>
              <a:r>
                <a:rPr lang="en-US" sz="1200" b="1" dirty="0" smtClean="0">
                  <a:solidFill>
                    <a:srgbClr val="0000FF"/>
                  </a:solidFill>
                </a:rPr>
                <a:t>BPM</a:t>
              </a:r>
              <a:endParaRPr lang="en-US" sz="1200" b="1" dirty="0">
                <a:solidFill>
                  <a:srgbClr val="0000FF"/>
                </a:solidFill>
              </a:endParaRPr>
            </a:p>
          </p:txBody>
        </p:sp>
        <p:sp>
          <p:nvSpPr>
            <p:cNvPr id="18" name="Text Box 4"/>
            <p:cNvSpPr txBox="1">
              <a:spLocks noChangeArrowheads="1"/>
            </p:cNvSpPr>
            <p:nvPr/>
          </p:nvSpPr>
          <p:spPr bwMode="auto">
            <a:xfrm>
              <a:off x="3437712" y="6222175"/>
              <a:ext cx="111040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pick-up</a:t>
              </a:r>
              <a:endParaRPr lang="en-US" altLang="de-DE" sz="1600" b="1" dirty="0">
                <a:solidFill>
                  <a:srgbClr val="0000FF"/>
                </a:solidFill>
              </a:endParaRPr>
            </a:p>
          </p:txBody>
        </p:sp>
        <p:cxnSp>
          <p:nvCxnSpPr>
            <p:cNvPr id="20" name="Gerade Verbindung 19"/>
            <p:cNvCxnSpPr/>
            <p:nvPr/>
          </p:nvCxnSpPr>
          <p:spPr bwMode="auto">
            <a:xfrm flipH="1" flipV="1">
              <a:off x="4262398" y="6154213"/>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 name="Gruppieren 1"/>
            <p:cNvGrpSpPr/>
            <p:nvPr/>
          </p:nvGrpSpPr>
          <p:grpSpPr>
            <a:xfrm>
              <a:off x="2758178" y="5521269"/>
              <a:ext cx="378299" cy="346700"/>
              <a:chOff x="2785590" y="5553665"/>
              <a:chExt cx="378299" cy="346700"/>
            </a:xfrm>
          </p:grpSpPr>
          <p:sp>
            <p:nvSpPr>
              <p:cNvPr id="25" name="Freihandform 24"/>
              <p:cNvSpPr/>
              <p:nvPr/>
            </p:nvSpPr>
            <p:spPr bwMode="auto">
              <a:xfrm>
                <a:off x="2874903" y="5641641"/>
                <a:ext cx="199674" cy="169277"/>
              </a:xfrm>
              <a:custGeom>
                <a:avLst/>
                <a:gdLst>
                  <a:gd name="connsiteX0" fmla="*/ 0 w 2913797"/>
                  <a:gd name="connsiteY0" fmla="*/ 730196 h 1460402"/>
                  <a:gd name="connsiteX1" fmla="*/ 709683 w 2913797"/>
                  <a:gd name="connsiteY1" fmla="*/ 41 h 1460402"/>
                  <a:gd name="connsiteX2" fmla="*/ 1453486 w 2913797"/>
                  <a:gd name="connsiteY2" fmla="*/ 757491 h 1460402"/>
                  <a:gd name="connsiteX3" fmla="*/ 2197289 w 2913797"/>
                  <a:gd name="connsiteY3" fmla="*/ 1460351 h 1460402"/>
                  <a:gd name="connsiteX4" fmla="*/ 2913797 w 2913797"/>
                  <a:gd name="connsiteY4" fmla="*/ 723372 h 1460402"/>
                  <a:gd name="connsiteX5" fmla="*/ 2913797 w 2913797"/>
                  <a:gd name="connsiteY5" fmla="*/ 723372 h 1460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3797" h="1460402">
                    <a:moveTo>
                      <a:pt x="0" y="730196"/>
                    </a:moveTo>
                    <a:cubicBezTo>
                      <a:pt x="233717" y="362844"/>
                      <a:pt x="467435" y="-4508"/>
                      <a:pt x="709683" y="41"/>
                    </a:cubicBezTo>
                    <a:cubicBezTo>
                      <a:pt x="951931" y="4590"/>
                      <a:pt x="1205552" y="514106"/>
                      <a:pt x="1453486" y="757491"/>
                    </a:cubicBezTo>
                    <a:cubicBezTo>
                      <a:pt x="1701420" y="1000876"/>
                      <a:pt x="1953904" y="1466037"/>
                      <a:pt x="2197289" y="1460351"/>
                    </a:cubicBezTo>
                    <a:cubicBezTo>
                      <a:pt x="2440674" y="1454665"/>
                      <a:pt x="2913797" y="723372"/>
                      <a:pt x="2913797" y="723372"/>
                    </a:cubicBezTo>
                    <a:lnTo>
                      <a:pt x="2913797" y="723372"/>
                    </a:lnTo>
                  </a:path>
                </a:pathLst>
              </a:custGeom>
              <a:noFill/>
              <a:ln w="317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6" name="Ellipse 25"/>
              <p:cNvSpPr/>
              <p:nvPr/>
            </p:nvSpPr>
            <p:spPr bwMode="auto">
              <a:xfrm>
                <a:off x="2785590" y="5553665"/>
                <a:ext cx="378299" cy="346700"/>
              </a:xfrm>
              <a:prstGeom prst="ellipse">
                <a:avLst/>
              </a:prstGeom>
              <a:noFill/>
              <a:ln w="317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4" name="Gerade Verbindung 3"/>
            <p:cNvCxnSpPr>
              <a:stCxn id="26" idx="4"/>
              <a:endCxn id="11" idx="0"/>
            </p:cNvCxnSpPr>
            <p:nvPr/>
          </p:nvCxnSpPr>
          <p:spPr bwMode="auto">
            <a:xfrm>
              <a:off x="2947328" y="5867969"/>
              <a:ext cx="2553" cy="139831"/>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9"/>
            <p:cNvCxnSpPr>
              <a:stCxn id="26" idx="6"/>
            </p:cNvCxnSpPr>
            <p:nvPr/>
          </p:nvCxnSpPr>
          <p:spPr bwMode="auto">
            <a:xfrm>
              <a:off x="3136477" y="5694619"/>
              <a:ext cx="605836" cy="4315"/>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a:off x="3739760" y="5564087"/>
              <a:ext cx="2553" cy="139831"/>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Gerade Verbindung 46"/>
            <p:cNvCxnSpPr/>
            <p:nvPr/>
          </p:nvCxnSpPr>
          <p:spPr bwMode="auto">
            <a:xfrm>
              <a:off x="3991106" y="5564087"/>
              <a:ext cx="2553" cy="443712"/>
            </a:xfrm>
            <a:prstGeom prst="line">
              <a:avLst/>
            </a:prstGeom>
            <a:solidFill>
              <a:schemeClr val="accent1"/>
            </a:solidFill>
            <a:ln w="222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Textfeld 48"/>
            <p:cNvSpPr txBox="1"/>
            <p:nvPr/>
          </p:nvSpPr>
          <p:spPr>
            <a:xfrm>
              <a:off x="3600229" y="5287088"/>
              <a:ext cx="555328" cy="276999"/>
            </a:xfrm>
            <a:prstGeom prst="rect">
              <a:avLst/>
            </a:prstGeom>
            <a:noFill/>
            <a:ln w="22225">
              <a:solidFill>
                <a:srgbClr val="0000FF"/>
              </a:solidFill>
            </a:ln>
          </p:spPr>
          <p:txBody>
            <a:bodyPr wrap="square" rtlCol="0">
              <a:spAutoFit/>
            </a:bodyPr>
            <a:lstStyle/>
            <a:p>
              <a:r>
                <a:rPr lang="en-US" sz="1200" b="1" dirty="0" smtClean="0">
                  <a:solidFill>
                    <a:srgbClr val="0000FF"/>
                  </a:solidFill>
                </a:rPr>
                <a:t>ADC</a:t>
              </a:r>
              <a:endParaRPr lang="en-US" sz="1200" b="1" dirty="0">
                <a:solidFill>
                  <a:srgbClr val="0000FF"/>
                </a:solidFill>
              </a:endParaRPr>
            </a:p>
          </p:txBody>
        </p:sp>
        <p:sp>
          <p:nvSpPr>
            <p:cNvPr id="50" name="Text Box 4"/>
            <p:cNvSpPr txBox="1">
              <a:spLocks noChangeArrowheads="1"/>
            </p:cNvSpPr>
            <p:nvPr/>
          </p:nvSpPr>
          <p:spPr bwMode="auto">
            <a:xfrm>
              <a:off x="1896677" y="5501301"/>
              <a:ext cx="103729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t>acc. </a:t>
              </a:r>
              <a:r>
                <a:rPr lang="en-US" altLang="de-DE" sz="1600" b="1" i="1" dirty="0" err="1" smtClean="0"/>
                <a:t>f</a:t>
              </a:r>
              <a:r>
                <a:rPr lang="en-US" altLang="de-DE" sz="1600" b="1" i="1" baseline="-25000" dirty="0" err="1" smtClean="0"/>
                <a:t>rf</a:t>
              </a:r>
              <a:endParaRPr lang="en-US" altLang="de-DE" sz="1600" b="1" i="1" dirty="0"/>
            </a:p>
          </p:txBody>
        </p:sp>
      </p:grpSp>
    </p:spTree>
    <p:extLst>
      <p:ext uri="{BB962C8B-B14F-4D97-AF65-F5344CB8AC3E}">
        <p14:creationId xmlns:p14="http://schemas.microsoft.com/office/powerpoint/2010/main" val="51827680"/>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p:cNvSpPr>
            <a:spLocks noGrp="1"/>
          </p:cNvSpPr>
          <p:nvPr>
            <p:ph type="sldNum" sz="quarter" idx="10"/>
          </p:nvPr>
        </p:nvSpPr>
        <p:spPr/>
        <p:txBody>
          <a:bodyPr/>
          <a:lstStyle/>
          <a:p>
            <a:pPr>
              <a:defRPr/>
            </a:pPr>
            <a:fld id="{3F506077-9EEC-4D1F-8B6B-8862700AE0A6}" type="slidenum">
              <a:rPr lang="en-US"/>
              <a:pPr>
                <a:defRPr/>
              </a:pPr>
              <a:t>41</a:t>
            </a:fld>
            <a:endParaRPr lang="en-US"/>
          </a:p>
        </p:txBody>
      </p:sp>
      <p:sp>
        <p:nvSpPr>
          <p:cNvPr id="5123"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Determination of non-relativistic mean Energy using Pick-Ups</a:t>
            </a:r>
          </a:p>
        </p:txBody>
      </p:sp>
      <p:sp>
        <p:nvSpPr>
          <p:cNvPr id="512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5127" name="Rectangle 6"/>
          <p:cNvSpPr>
            <a:spLocks noChangeArrowheads="1"/>
          </p:cNvSpPr>
          <p:nvPr/>
        </p:nvSpPr>
        <p:spPr bwMode="auto">
          <a:xfrm>
            <a:off x="66675" y="1003300"/>
            <a:ext cx="8697913"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a:solidFill>
                  <a:schemeClr val="accent2"/>
                </a:solidFill>
              </a:rPr>
              <a:t>The energy delivered by a LINAC is sensitive to the mechanics, rf-phase and amplitude.</a:t>
            </a:r>
          </a:p>
        </p:txBody>
      </p:sp>
      <p:sp>
        <p:nvSpPr>
          <p:cNvPr id="5128" name="Rectangle 7"/>
          <p:cNvSpPr>
            <a:spLocks noChangeArrowheads="1"/>
          </p:cNvSpPr>
          <p:nvPr/>
        </p:nvSpPr>
        <p:spPr bwMode="auto">
          <a:xfrm>
            <a:off x="163263" y="1342943"/>
            <a:ext cx="4572000" cy="1027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t>For non-relativistic energies</a:t>
            </a:r>
          </a:p>
          <a:p>
            <a:pPr algn="l">
              <a:lnSpc>
                <a:spcPct val="70000"/>
              </a:lnSpc>
            </a:pPr>
            <a:r>
              <a:rPr lang="en-US" altLang="de-DE" dirty="0"/>
              <a:t>at proton LINACs time-of-flight</a:t>
            </a:r>
          </a:p>
          <a:p>
            <a:pPr algn="l">
              <a:lnSpc>
                <a:spcPct val="70000"/>
              </a:lnSpc>
            </a:pPr>
            <a:r>
              <a:rPr lang="en-US" altLang="de-DE" dirty="0"/>
              <a:t>(TOF) with two pick-ups is used:</a:t>
            </a:r>
          </a:p>
        </p:txBody>
      </p:sp>
      <p:sp>
        <p:nvSpPr>
          <p:cNvPr id="5129" name="Rectangle 8"/>
          <p:cNvSpPr>
            <a:spLocks noChangeArrowheads="1"/>
          </p:cNvSpPr>
          <p:nvPr/>
        </p:nvSpPr>
        <p:spPr bwMode="auto">
          <a:xfrm>
            <a:off x="232528" y="3183189"/>
            <a:ext cx="2914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chemeClr val="accent2"/>
                </a:solidFill>
                <a:sym typeface="Symbol" pitchFamily="18" charset="2"/>
              </a:rPr>
              <a:t> t</a:t>
            </a:r>
            <a:r>
              <a:rPr lang="en-US" altLang="de-DE" dirty="0">
                <a:solidFill>
                  <a:schemeClr val="accent2"/>
                </a:solidFill>
              </a:rPr>
              <a:t>he velocity </a:t>
            </a:r>
            <a:r>
              <a:rPr lang="en-US" altLang="de-DE" b="1" i="1" dirty="0">
                <a:solidFill>
                  <a:schemeClr val="accent2"/>
                </a:solidFill>
              </a:rPr>
              <a:t>β</a:t>
            </a:r>
            <a:r>
              <a:rPr lang="en-US" altLang="de-DE" dirty="0">
                <a:solidFill>
                  <a:schemeClr val="accent2"/>
                </a:solidFill>
              </a:rPr>
              <a:t> is measured.</a:t>
            </a:r>
          </a:p>
        </p:txBody>
      </p:sp>
      <p:sp>
        <p:nvSpPr>
          <p:cNvPr id="297993" name="Rectangle 9"/>
          <p:cNvSpPr>
            <a:spLocks noChangeArrowheads="1"/>
          </p:cNvSpPr>
          <p:nvPr/>
        </p:nvSpPr>
        <p:spPr bwMode="auto">
          <a:xfrm>
            <a:off x="227431" y="3584744"/>
            <a:ext cx="4188200" cy="2806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t>Example</a:t>
            </a:r>
            <a:r>
              <a:rPr lang="en-US" altLang="de-DE" dirty="0"/>
              <a:t>: Time-of-flight signal from</a:t>
            </a:r>
          </a:p>
          <a:p>
            <a:pPr algn="l">
              <a:lnSpc>
                <a:spcPct val="60000"/>
              </a:lnSpc>
            </a:pPr>
            <a:r>
              <a:rPr lang="en-US" altLang="de-DE" dirty="0"/>
              <a:t>two pick-ups at 1.4 MeV/u:</a:t>
            </a:r>
          </a:p>
          <a:p>
            <a:pPr algn="l">
              <a:lnSpc>
                <a:spcPct val="60000"/>
              </a:lnSpc>
            </a:pPr>
            <a:r>
              <a:rPr lang="en-US" altLang="de-DE" dirty="0"/>
              <a:t>The reading is </a:t>
            </a:r>
            <a:r>
              <a:rPr lang="en-US" altLang="de-DE" b="1" i="1" dirty="0" err="1"/>
              <a:t>t</a:t>
            </a:r>
            <a:r>
              <a:rPr lang="en-US" altLang="de-DE" sz="2200" b="1" i="1" baseline="-25000" dirty="0" err="1"/>
              <a:t>scope</a:t>
            </a:r>
            <a:r>
              <a:rPr lang="en-US" altLang="de-DE" dirty="0"/>
              <a:t>= 15.82(5</a:t>
            </a:r>
            <a:r>
              <a:rPr lang="en-US" altLang="de-DE" dirty="0" smtClean="0"/>
              <a:t>) ns </a:t>
            </a:r>
            <a:r>
              <a:rPr lang="en-US" altLang="de-DE" dirty="0"/>
              <a:t>with</a:t>
            </a:r>
          </a:p>
          <a:p>
            <a:pPr algn="l">
              <a:lnSpc>
                <a:spcPct val="60000"/>
              </a:lnSpc>
            </a:pPr>
            <a:r>
              <a:rPr lang="en-US" altLang="de-DE" b="1" i="1" dirty="0" err="1"/>
              <a:t>f</a:t>
            </a:r>
            <a:r>
              <a:rPr lang="en-US" altLang="de-DE" sz="2200" b="1" i="1" baseline="-25000" dirty="0" err="1"/>
              <a:t>rf</a:t>
            </a:r>
            <a:r>
              <a:rPr lang="en-US" altLang="de-DE" b="1" i="1" dirty="0"/>
              <a:t> </a:t>
            </a:r>
            <a:r>
              <a:rPr lang="en-US" altLang="de-DE" dirty="0"/>
              <a:t>= 36.136MHz </a:t>
            </a:r>
            <a:r>
              <a:rPr lang="en-US" altLang="de-DE" dirty="0">
                <a:sym typeface="Symbol" pitchFamily="18" charset="2"/>
              </a:rPr>
              <a:t></a:t>
            </a:r>
            <a:r>
              <a:rPr lang="en-US" altLang="de-DE" dirty="0"/>
              <a:t> </a:t>
            </a:r>
            <a:r>
              <a:rPr lang="en-US" altLang="de-DE" b="1" i="1" dirty="0"/>
              <a:t>T </a:t>
            </a:r>
            <a:r>
              <a:rPr lang="en-US" altLang="de-DE" dirty="0"/>
              <a:t>= 27.673ns</a:t>
            </a:r>
          </a:p>
          <a:p>
            <a:pPr algn="l">
              <a:lnSpc>
                <a:spcPct val="60000"/>
              </a:lnSpc>
            </a:pPr>
            <a:r>
              <a:rPr lang="en-US" altLang="de-DE" b="1" i="1" dirty="0"/>
              <a:t>L </a:t>
            </a:r>
            <a:r>
              <a:rPr lang="en-US" altLang="de-DE" dirty="0"/>
              <a:t> = </a:t>
            </a:r>
            <a:r>
              <a:rPr lang="en-US" altLang="de-DE" dirty="0" smtClean="0"/>
              <a:t>1.629(1) </a:t>
            </a:r>
            <a:r>
              <a:rPr lang="en-US" altLang="de-DE" dirty="0"/>
              <a:t>m and </a:t>
            </a:r>
            <a:r>
              <a:rPr lang="en-US" altLang="de-DE" b="1" i="1" dirty="0"/>
              <a:t>N</a:t>
            </a:r>
            <a:r>
              <a:rPr lang="en-US" altLang="de-DE" dirty="0"/>
              <a:t> = 3</a:t>
            </a:r>
          </a:p>
          <a:p>
            <a:pPr marL="285750" indent="-285750" algn="l">
              <a:lnSpc>
                <a:spcPct val="60000"/>
              </a:lnSpc>
              <a:buFont typeface="Symbol"/>
              <a:buChar char="Þ"/>
            </a:pPr>
            <a:r>
              <a:rPr lang="en-US" altLang="de-DE" b="1" i="1" dirty="0" smtClean="0"/>
              <a:t>β</a:t>
            </a:r>
            <a:r>
              <a:rPr lang="en-US" altLang="de-DE" dirty="0" smtClean="0"/>
              <a:t> </a:t>
            </a:r>
            <a:r>
              <a:rPr lang="en-US" altLang="de-DE" dirty="0"/>
              <a:t>= 0.05497(7</a:t>
            </a:r>
            <a:r>
              <a:rPr lang="en-US" altLang="de-DE" dirty="0" smtClean="0"/>
              <a:t>) </a:t>
            </a:r>
          </a:p>
          <a:p>
            <a:pPr algn="l">
              <a:lnSpc>
                <a:spcPct val="60000"/>
              </a:lnSpc>
            </a:pPr>
            <a:r>
              <a:rPr lang="en-US" altLang="de-DE" dirty="0" smtClean="0">
                <a:sym typeface="Symbol"/>
              </a:rPr>
              <a:t></a:t>
            </a:r>
            <a:r>
              <a:rPr lang="en-US" altLang="de-DE" dirty="0" smtClean="0"/>
              <a:t> </a:t>
            </a:r>
            <a:r>
              <a:rPr lang="en-US" altLang="de-DE" b="1" i="1" dirty="0"/>
              <a:t>W</a:t>
            </a:r>
            <a:r>
              <a:rPr lang="en-US" altLang="de-DE" dirty="0"/>
              <a:t>=1.407(3) MeV/u</a:t>
            </a:r>
          </a:p>
          <a:p>
            <a:pPr algn="l">
              <a:lnSpc>
                <a:spcPct val="60000"/>
              </a:lnSpc>
            </a:pPr>
            <a:r>
              <a:rPr lang="en-US" altLang="de-DE" dirty="0"/>
              <a:t>The accuracy is typically 0.1 % </a:t>
            </a:r>
            <a:endParaRPr lang="en-US" altLang="de-DE" dirty="0" smtClean="0"/>
          </a:p>
          <a:p>
            <a:pPr algn="l">
              <a:lnSpc>
                <a:spcPct val="60000"/>
              </a:lnSpc>
            </a:pPr>
            <a:r>
              <a:rPr lang="en-US" altLang="de-DE" dirty="0" smtClean="0"/>
              <a:t>i.e</a:t>
            </a:r>
            <a:r>
              <a:rPr lang="en-US" altLang="de-DE" dirty="0"/>
              <a:t>. comparable to </a:t>
            </a:r>
            <a:r>
              <a:rPr lang="el-GR" altLang="de-DE" dirty="0">
                <a:cs typeface="Times New Roman" pitchFamily="18" charset="0"/>
              </a:rPr>
              <a:t>Δ</a:t>
            </a:r>
            <a:r>
              <a:rPr lang="de-DE" altLang="de-DE" dirty="0">
                <a:cs typeface="Times New Roman" pitchFamily="18" charset="0"/>
              </a:rPr>
              <a:t>W/W</a:t>
            </a:r>
            <a:r>
              <a:rPr lang="en-US" altLang="de-DE" dirty="0"/>
              <a:t> </a:t>
            </a:r>
          </a:p>
        </p:txBody>
      </p:sp>
      <p:graphicFrame>
        <p:nvGraphicFramePr>
          <p:cNvPr id="5131" name="Object 10"/>
          <p:cNvGraphicFramePr>
            <a:graphicFrameLocks noChangeAspect="1"/>
          </p:cNvGraphicFramePr>
          <p:nvPr>
            <p:extLst>
              <p:ext uri="{D42A27DB-BD31-4B8C-83A1-F6EECF244321}">
                <p14:modId xmlns:p14="http://schemas.microsoft.com/office/powerpoint/2010/main" val="3644041920"/>
              </p:ext>
            </p:extLst>
          </p:nvPr>
        </p:nvGraphicFramePr>
        <p:xfrm>
          <a:off x="515938" y="2376943"/>
          <a:ext cx="1962150" cy="850900"/>
        </p:xfrm>
        <a:graphic>
          <a:graphicData uri="http://schemas.openxmlformats.org/presentationml/2006/ole">
            <mc:AlternateContent xmlns:mc="http://schemas.openxmlformats.org/markup-compatibility/2006">
              <mc:Choice xmlns:v="urn:schemas-microsoft-com:vml" Requires="v">
                <p:oleObj spid="_x0000_s109661" name="Equation" r:id="rId4" imgW="1054100" imgH="457200" progId="Equation.3">
                  <p:embed/>
                </p:oleObj>
              </mc:Choice>
              <mc:Fallback>
                <p:oleObj name="Equation" r:id="rId4" imgW="10541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938" y="2376943"/>
                        <a:ext cx="1962150" cy="850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156" name="Picture 36"/>
          <p:cNvPicPr>
            <a:picLocks noChangeAspect="1" noChangeArrowheads="1"/>
          </p:cNvPicPr>
          <p:nvPr/>
        </p:nvPicPr>
        <p:blipFill>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brightnessContrast bright="-28000" contrast="70000"/>
                    </a14:imgEffect>
                  </a14:imgLayer>
                </a14:imgProps>
              </a:ext>
              <a:ext uri="{28A0092B-C50C-407E-A947-70E740481C1C}">
                <a14:useLocalDpi xmlns:a14="http://schemas.microsoft.com/office/drawing/2010/main" val="0"/>
              </a:ext>
            </a:extLst>
          </a:blip>
          <a:srcRect/>
          <a:stretch>
            <a:fillRect/>
          </a:stretch>
        </p:blipFill>
        <p:spPr bwMode="auto">
          <a:xfrm>
            <a:off x="3934711" y="1343025"/>
            <a:ext cx="4648267" cy="1555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64" name="Picture 44"/>
          <p:cNvPicPr>
            <a:picLocks noChangeAspect="1" noChangeArrowheads="1"/>
          </p:cNvPicPr>
          <p:nvPr/>
        </p:nvPicPr>
        <p:blipFill>
          <a:blip r:embed="rId8">
            <a:clrChange>
              <a:clrFrom>
                <a:srgbClr val="FFFFFF"/>
              </a:clrFrom>
              <a:clrTo>
                <a:srgbClr val="FFFFFF">
                  <a:alpha val="0"/>
                </a:srgbClr>
              </a:clrTo>
            </a:clrChange>
            <a:extLst>
              <a:ext uri="{BEBA8EAE-BF5A-486C-A8C5-ECC9F3942E4B}">
                <a14:imgProps xmlns:a14="http://schemas.microsoft.com/office/drawing/2010/main">
                  <a14:imgLayer r:embed="rId9">
                    <a14:imgEffect>
                      <a14:sharpenSoften amount="18000"/>
                    </a14:imgEffect>
                  </a14:imgLayer>
                </a14:imgProps>
              </a:ext>
              <a:ext uri="{28A0092B-C50C-407E-A947-70E740481C1C}">
                <a14:useLocalDpi xmlns:a14="http://schemas.microsoft.com/office/drawing/2010/main" val="0"/>
              </a:ext>
            </a:extLst>
          </a:blip>
          <a:srcRect/>
          <a:stretch>
            <a:fillRect/>
          </a:stretch>
        </p:blipFill>
        <p:spPr bwMode="auto">
          <a:xfrm>
            <a:off x="4257919" y="2761415"/>
            <a:ext cx="3749727" cy="276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 name="Gruppieren 9"/>
          <p:cNvGrpSpPr/>
          <p:nvPr/>
        </p:nvGrpSpPr>
        <p:grpSpPr>
          <a:xfrm>
            <a:off x="3446322" y="5309224"/>
            <a:ext cx="5264535" cy="1194634"/>
            <a:chOff x="3446322" y="5309224"/>
            <a:chExt cx="5264535" cy="1194634"/>
          </a:xfrm>
        </p:grpSpPr>
        <p:cxnSp>
          <p:nvCxnSpPr>
            <p:cNvPr id="14" name="Gerade Verbindung 13"/>
            <p:cNvCxnSpPr/>
            <p:nvPr/>
          </p:nvCxnSpPr>
          <p:spPr bwMode="auto">
            <a:xfrm flipH="1" flipV="1">
              <a:off x="6305785" y="6066077"/>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5536871" y="5925867"/>
              <a:ext cx="757645"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LINAC</a:t>
              </a:r>
              <a:endParaRPr lang="en-US" sz="1400" b="1" dirty="0">
                <a:solidFill>
                  <a:srgbClr val="008000"/>
                </a:solidFill>
              </a:endParaRPr>
            </a:p>
          </p:txBody>
        </p:sp>
        <p:sp>
          <p:nvSpPr>
            <p:cNvPr id="16" name="Textfeld 15"/>
            <p:cNvSpPr txBox="1"/>
            <p:nvPr/>
          </p:nvSpPr>
          <p:spPr>
            <a:xfrm>
              <a:off x="4228907" y="5920690"/>
              <a:ext cx="757645"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RFQ</a:t>
              </a:r>
              <a:endParaRPr lang="en-US" sz="1400" b="1" dirty="0">
                <a:solidFill>
                  <a:srgbClr val="008000"/>
                </a:solidFill>
              </a:endParaRPr>
            </a:p>
          </p:txBody>
        </p:sp>
        <p:cxnSp>
          <p:nvCxnSpPr>
            <p:cNvPr id="17" name="Gerade Verbindung 16"/>
            <p:cNvCxnSpPr/>
            <p:nvPr/>
          </p:nvCxnSpPr>
          <p:spPr bwMode="auto">
            <a:xfrm flipH="1" flipV="1">
              <a:off x="4976406" y="6058865"/>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Gerade Verbindung 17"/>
            <p:cNvCxnSpPr/>
            <p:nvPr/>
          </p:nvCxnSpPr>
          <p:spPr bwMode="auto">
            <a:xfrm flipH="1" flipV="1">
              <a:off x="3824767" y="6058865"/>
              <a:ext cx="404140"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rade Verbindung 18"/>
            <p:cNvCxnSpPr>
              <a:stCxn id="20" idx="2"/>
            </p:cNvCxnSpPr>
            <p:nvPr/>
          </p:nvCxnSpPr>
          <p:spPr bwMode="auto">
            <a:xfrm>
              <a:off x="3816545" y="5617001"/>
              <a:ext cx="0" cy="446674"/>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feld 19"/>
            <p:cNvSpPr txBox="1"/>
            <p:nvPr/>
          </p:nvSpPr>
          <p:spPr>
            <a:xfrm>
              <a:off x="3446322" y="5309224"/>
              <a:ext cx="740446"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source</a:t>
              </a:r>
              <a:endParaRPr lang="en-US" sz="1400" b="1" dirty="0">
                <a:solidFill>
                  <a:srgbClr val="008000"/>
                </a:solidFill>
              </a:endParaRPr>
            </a:p>
          </p:txBody>
        </p:sp>
        <p:sp>
          <p:nvSpPr>
            <p:cNvPr id="22" name="Textfeld 21"/>
            <p:cNvSpPr txBox="1"/>
            <p:nvPr/>
          </p:nvSpPr>
          <p:spPr>
            <a:xfrm>
              <a:off x="6663622" y="5925867"/>
              <a:ext cx="555328" cy="276999"/>
            </a:xfrm>
            <a:prstGeom prst="rect">
              <a:avLst/>
            </a:prstGeom>
            <a:noFill/>
            <a:ln w="34925">
              <a:solidFill>
                <a:srgbClr val="0000FF"/>
              </a:solidFill>
            </a:ln>
          </p:spPr>
          <p:txBody>
            <a:bodyPr wrap="square" rtlCol="0">
              <a:spAutoFit/>
            </a:bodyPr>
            <a:lstStyle/>
            <a:p>
              <a:r>
                <a:rPr lang="en-US" sz="1200" b="1" dirty="0" smtClean="0">
                  <a:solidFill>
                    <a:srgbClr val="0000FF"/>
                  </a:solidFill>
                </a:rPr>
                <a:t>BPM</a:t>
              </a:r>
              <a:endParaRPr lang="en-US" sz="1200" b="1" dirty="0">
                <a:solidFill>
                  <a:srgbClr val="0000FF"/>
                </a:solidFill>
              </a:endParaRPr>
            </a:p>
          </p:txBody>
        </p:sp>
        <p:sp>
          <p:nvSpPr>
            <p:cNvPr id="23" name="Text Box 4"/>
            <p:cNvSpPr txBox="1">
              <a:spLocks noChangeArrowheads="1"/>
            </p:cNvSpPr>
            <p:nvPr/>
          </p:nvSpPr>
          <p:spPr bwMode="auto">
            <a:xfrm>
              <a:off x="6429266" y="6165304"/>
              <a:ext cx="111040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pick-up 1</a:t>
              </a:r>
              <a:endParaRPr lang="en-US" altLang="de-DE" sz="1600" b="1" dirty="0">
                <a:solidFill>
                  <a:srgbClr val="0000FF"/>
                </a:solidFill>
              </a:endParaRPr>
            </a:p>
          </p:txBody>
        </p:sp>
        <p:cxnSp>
          <p:nvCxnSpPr>
            <p:cNvPr id="26" name="Gerade Verbindung 25"/>
            <p:cNvCxnSpPr/>
            <p:nvPr/>
          </p:nvCxnSpPr>
          <p:spPr bwMode="auto">
            <a:xfrm flipH="1">
              <a:off x="8358686" y="6082102"/>
              <a:ext cx="352171" cy="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27"/>
            <p:cNvCxnSpPr/>
            <p:nvPr/>
          </p:nvCxnSpPr>
          <p:spPr bwMode="auto">
            <a:xfrm flipH="1" flipV="1">
              <a:off x="7228211" y="6072280"/>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feld 28"/>
            <p:cNvSpPr txBox="1"/>
            <p:nvPr/>
          </p:nvSpPr>
          <p:spPr>
            <a:xfrm>
              <a:off x="7788917" y="5931967"/>
              <a:ext cx="555328" cy="276999"/>
            </a:xfrm>
            <a:prstGeom prst="rect">
              <a:avLst/>
            </a:prstGeom>
            <a:noFill/>
            <a:ln w="34925">
              <a:solidFill>
                <a:srgbClr val="0000FF"/>
              </a:solidFill>
            </a:ln>
          </p:spPr>
          <p:txBody>
            <a:bodyPr wrap="square" rtlCol="0">
              <a:spAutoFit/>
            </a:bodyPr>
            <a:lstStyle/>
            <a:p>
              <a:r>
                <a:rPr lang="en-US" sz="1200" b="1" dirty="0" smtClean="0">
                  <a:solidFill>
                    <a:srgbClr val="0000FF"/>
                  </a:solidFill>
                </a:rPr>
                <a:t>BPM</a:t>
              </a:r>
              <a:endParaRPr lang="en-US" sz="1200" b="1" dirty="0">
                <a:solidFill>
                  <a:srgbClr val="0000FF"/>
                </a:solidFill>
              </a:endParaRPr>
            </a:p>
          </p:txBody>
        </p:sp>
        <p:sp>
          <p:nvSpPr>
            <p:cNvPr id="30" name="Text Box 4"/>
            <p:cNvSpPr txBox="1">
              <a:spLocks noChangeArrowheads="1"/>
            </p:cNvSpPr>
            <p:nvPr/>
          </p:nvSpPr>
          <p:spPr bwMode="auto">
            <a:xfrm>
              <a:off x="7524328" y="6165304"/>
              <a:ext cx="111040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pick-up 2</a:t>
              </a:r>
              <a:endParaRPr lang="en-US" altLang="de-DE" sz="1600" b="1" dirty="0">
                <a:solidFill>
                  <a:srgbClr val="0000FF"/>
                </a:solidFill>
              </a:endParaRPr>
            </a:p>
          </p:txBody>
        </p:sp>
        <p:sp>
          <p:nvSpPr>
            <p:cNvPr id="31" name="Text Box 4"/>
            <p:cNvSpPr txBox="1">
              <a:spLocks noChangeArrowheads="1"/>
            </p:cNvSpPr>
            <p:nvPr/>
          </p:nvSpPr>
          <p:spPr bwMode="auto">
            <a:xfrm>
              <a:off x="6953238" y="5779401"/>
              <a:ext cx="111040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L</a:t>
              </a:r>
              <a:endParaRPr lang="en-US" altLang="de-DE" sz="1600" b="1" dirty="0">
                <a:solidFill>
                  <a:srgbClr val="0000FF"/>
                </a:solidFill>
              </a:endParaRPr>
            </a:p>
          </p:txBody>
        </p:sp>
        <p:cxnSp>
          <p:nvCxnSpPr>
            <p:cNvPr id="4" name="Gerade Verbindung mit Pfeil 3"/>
            <p:cNvCxnSpPr/>
            <p:nvPr/>
          </p:nvCxnSpPr>
          <p:spPr bwMode="auto">
            <a:xfrm>
              <a:off x="6933021" y="5840338"/>
              <a:ext cx="1146511" cy="0"/>
            </a:xfrm>
            <a:prstGeom prst="straightConnector1">
              <a:avLst/>
            </a:prstGeom>
            <a:solidFill>
              <a:schemeClr val="accent1"/>
            </a:solidFill>
            <a:ln w="22225" cap="flat" cmpd="sng" algn="ctr">
              <a:solidFill>
                <a:srgbClr val="0000FF"/>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 name="Gerade Verbindung 2"/>
            <p:cNvCxnSpPr>
              <a:stCxn id="22" idx="0"/>
            </p:cNvCxnSpPr>
            <p:nvPr/>
          </p:nvCxnSpPr>
          <p:spPr bwMode="auto">
            <a:xfrm flipV="1">
              <a:off x="6941286" y="5617001"/>
              <a:ext cx="0" cy="308866"/>
            </a:xfrm>
            <a:prstGeom prst="line">
              <a:avLst/>
            </a:prstGeom>
            <a:solidFill>
              <a:schemeClr val="accent1"/>
            </a:soli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flipV="1">
              <a:off x="8076255" y="5617001"/>
              <a:ext cx="0" cy="316833"/>
            </a:xfrm>
            <a:prstGeom prst="line">
              <a:avLst/>
            </a:prstGeom>
            <a:solidFill>
              <a:schemeClr val="accent1"/>
            </a:soli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flipH="1">
              <a:off x="6953238" y="5617001"/>
              <a:ext cx="265712" cy="0"/>
            </a:xfrm>
            <a:prstGeom prst="line">
              <a:avLst/>
            </a:prstGeom>
            <a:solidFill>
              <a:schemeClr val="accent1"/>
            </a:soli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7233712" y="5463112"/>
              <a:ext cx="555328" cy="276999"/>
            </a:xfrm>
            <a:prstGeom prst="rect">
              <a:avLst/>
            </a:prstGeom>
            <a:noFill/>
            <a:ln w="19050">
              <a:solidFill>
                <a:srgbClr val="0000FF"/>
              </a:solidFill>
            </a:ln>
          </p:spPr>
          <p:txBody>
            <a:bodyPr wrap="square" rtlCol="0">
              <a:spAutoFit/>
            </a:bodyPr>
            <a:lstStyle/>
            <a:p>
              <a:r>
                <a:rPr lang="en-US" sz="1200" b="1" dirty="0" smtClean="0">
                  <a:solidFill>
                    <a:srgbClr val="0000FF"/>
                  </a:solidFill>
                </a:rPr>
                <a:t>ADC</a:t>
              </a:r>
              <a:endParaRPr lang="en-US" sz="1200" b="1" dirty="0">
                <a:solidFill>
                  <a:srgbClr val="0000FF"/>
                </a:solidFill>
              </a:endParaRPr>
            </a:p>
          </p:txBody>
        </p:sp>
        <p:cxnSp>
          <p:nvCxnSpPr>
            <p:cNvPr id="36" name="Gerade Verbindung 35"/>
            <p:cNvCxnSpPr/>
            <p:nvPr/>
          </p:nvCxnSpPr>
          <p:spPr bwMode="auto">
            <a:xfrm flipH="1">
              <a:off x="7788676" y="5617001"/>
              <a:ext cx="265712" cy="0"/>
            </a:xfrm>
            <a:prstGeom prst="line">
              <a:avLst/>
            </a:prstGeom>
            <a:solidFill>
              <a:schemeClr val="accent1"/>
            </a:soli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15164059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99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9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oliennummernplatzhalter 1"/>
          <p:cNvSpPr>
            <a:spLocks noGrp="1"/>
          </p:cNvSpPr>
          <p:nvPr>
            <p:ph type="sldNum" sz="quarter" idx="10"/>
          </p:nvPr>
        </p:nvSpPr>
        <p:spPr/>
        <p:txBody>
          <a:bodyPr/>
          <a:lstStyle/>
          <a:p>
            <a:pPr>
              <a:defRPr/>
            </a:pPr>
            <a:fld id="{94BBCA0D-FEDA-4837-9825-C2C2E4F7E922}" type="slidenum">
              <a:rPr lang="en-US"/>
              <a:pPr>
                <a:defRPr/>
              </a:pPr>
              <a:t>42</a:t>
            </a:fld>
            <a:endParaRPr lang="en-US"/>
          </a:p>
        </p:txBody>
      </p:sp>
      <p:sp>
        <p:nvSpPr>
          <p:cNvPr id="10243"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6-dim Phase Space for Accelerators</a:t>
            </a:r>
          </a:p>
        </p:txBody>
      </p:sp>
      <p:sp>
        <p:nvSpPr>
          <p:cNvPr id="1024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0245" name="Rectangle 4"/>
          <p:cNvSpPr>
            <a:spLocks noChangeArrowheads="1"/>
          </p:cNvSpPr>
          <p:nvPr/>
        </p:nvSpPr>
        <p:spPr bwMode="auto">
          <a:xfrm>
            <a:off x="104775" y="1013796"/>
            <a:ext cx="6257162" cy="1394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chemeClr val="accent2"/>
                </a:solidFill>
              </a:rPr>
              <a:t>The particle trajectory is described with the 6-dim vector </a:t>
            </a:r>
          </a:p>
          <a:p>
            <a:pPr algn="l"/>
            <a:r>
              <a:rPr lang="en-US" altLang="de-DE" b="1" dirty="0">
                <a:solidFill>
                  <a:schemeClr val="accent2"/>
                </a:solidFill>
              </a:rPr>
              <a:t>For linear beam behavior the 6x6 transport matrix R is used:</a:t>
            </a:r>
            <a:r>
              <a:rPr lang="en-US" altLang="de-DE" b="1" dirty="0"/>
              <a:t> </a:t>
            </a:r>
          </a:p>
          <a:p>
            <a:pPr algn="l">
              <a:lnSpc>
                <a:spcPct val="60000"/>
              </a:lnSpc>
            </a:pPr>
            <a:r>
              <a:rPr lang="en-US" altLang="de-DE" dirty="0" smtClean="0"/>
              <a:t>Transformation </a:t>
            </a:r>
            <a:r>
              <a:rPr lang="en-US" altLang="de-DE" dirty="0"/>
              <a:t>from location </a:t>
            </a:r>
            <a:r>
              <a:rPr lang="en-US" altLang="de-DE" b="1" i="1" dirty="0"/>
              <a:t>s</a:t>
            </a:r>
            <a:r>
              <a:rPr lang="en-US" altLang="de-DE" sz="2200" b="1" i="1" baseline="-25000" dirty="0"/>
              <a:t>0</a:t>
            </a:r>
            <a:r>
              <a:rPr lang="en-US" altLang="de-DE" dirty="0"/>
              <a:t> </a:t>
            </a:r>
            <a:r>
              <a:rPr lang="en-US" altLang="de-DE" dirty="0" smtClean="0"/>
              <a:t> to</a:t>
            </a:r>
            <a:r>
              <a:rPr lang="en-US" altLang="de-DE" b="1" i="1" dirty="0" smtClean="0"/>
              <a:t> </a:t>
            </a:r>
            <a:r>
              <a:rPr lang="en-US" altLang="de-DE" b="1" i="1" dirty="0"/>
              <a:t>s</a:t>
            </a:r>
            <a:r>
              <a:rPr lang="en-US" altLang="de-DE" sz="2200" b="1" i="1" baseline="-25000" dirty="0"/>
              <a:t>1</a:t>
            </a:r>
            <a:r>
              <a:rPr lang="en-US" altLang="de-DE" b="1" i="1" dirty="0"/>
              <a:t> </a:t>
            </a:r>
            <a:r>
              <a:rPr lang="en-US" altLang="de-DE" dirty="0"/>
              <a:t>is</a:t>
            </a:r>
            <a:r>
              <a:rPr lang="en-US" altLang="de-DE" dirty="0" smtClean="0"/>
              <a:t>:</a:t>
            </a:r>
          </a:p>
          <a:p>
            <a:pPr algn="l">
              <a:lnSpc>
                <a:spcPct val="60000"/>
              </a:lnSpc>
            </a:pPr>
            <a:r>
              <a:rPr lang="en-US" altLang="de-DE" b="1" dirty="0" smtClean="0"/>
              <a:t>Single particle: </a:t>
            </a:r>
            <a:endParaRPr lang="en-US" altLang="de-DE" b="1" dirty="0"/>
          </a:p>
        </p:txBody>
      </p:sp>
      <mc:AlternateContent xmlns:mc="http://schemas.openxmlformats.org/markup-compatibility/2006" xmlns:a14="http://schemas.microsoft.com/office/drawing/2010/main">
        <mc:Choice Requires="a14">
          <p:sp>
            <p:nvSpPr>
              <p:cNvPr id="323589" name="Rectangle 5"/>
              <p:cNvSpPr>
                <a:spLocks noChangeArrowheads="1"/>
              </p:cNvSpPr>
              <p:nvPr/>
            </p:nvSpPr>
            <p:spPr bwMode="auto">
              <a:xfrm>
                <a:off x="171450" y="5030659"/>
                <a:ext cx="8972550" cy="1693092"/>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None/>
                </a:pPr>
                <a:r>
                  <a:rPr lang="en-US" altLang="de-DE" b="1" dirty="0" smtClean="0"/>
                  <a:t>R</a:t>
                </a:r>
                <a:r>
                  <a:rPr lang="en-US" altLang="de-DE" dirty="0"/>
                  <a:t> separates in 3 matrices only </a:t>
                </a:r>
                <a:r>
                  <a:rPr lang="en-US" altLang="de-DE" b="1" u="sng" dirty="0"/>
                  <a:t>if</a:t>
                </a:r>
                <a:r>
                  <a:rPr lang="en-US" altLang="de-DE" dirty="0"/>
                  <a:t> the </a:t>
                </a:r>
                <a:r>
                  <a:rPr lang="en-US" altLang="de-DE" dirty="0" smtClean="0"/>
                  <a:t>transverse and </a:t>
                </a:r>
                <a:r>
                  <a:rPr lang="en-US" altLang="de-DE" dirty="0"/>
                  <a:t>longitudinal planes do</a:t>
                </a:r>
                <a:r>
                  <a:rPr lang="en-US" altLang="de-DE" b="1" dirty="0"/>
                  <a:t> </a:t>
                </a:r>
                <a:r>
                  <a:rPr lang="en-US" altLang="de-DE" b="1" u="sng" dirty="0"/>
                  <a:t>not</a:t>
                </a:r>
                <a:r>
                  <a:rPr lang="en-US" altLang="de-DE" b="1" dirty="0"/>
                  <a:t> </a:t>
                </a:r>
                <a:r>
                  <a:rPr lang="en-US" altLang="de-DE" dirty="0"/>
                  <a:t>couple,</a:t>
                </a:r>
              </a:p>
              <a:p>
                <a:pPr algn="l">
                  <a:spcBef>
                    <a:spcPts val="400"/>
                  </a:spcBef>
                  <a:buFont typeface="Wingdings" pitchFamily="2" charset="2"/>
                  <a:buNone/>
                </a:pPr>
                <a:r>
                  <a:rPr lang="en-US" altLang="de-DE" dirty="0"/>
                  <a:t>e.g. no dispersion </a:t>
                </a:r>
                <a:r>
                  <a:rPr lang="en-US" altLang="de-DE" b="1" i="1" dirty="0" smtClean="0"/>
                  <a:t>D = -R</a:t>
                </a:r>
                <a:r>
                  <a:rPr lang="en-US" altLang="de-DE" b="1" i="1" baseline="-25000" dirty="0" smtClean="0"/>
                  <a:t>16 </a:t>
                </a:r>
                <a:r>
                  <a:rPr lang="en-US" altLang="de-DE" b="1" i="1" dirty="0" smtClean="0"/>
                  <a:t>= 0</a:t>
                </a:r>
              </a:p>
              <a:p>
                <a:pPr algn="l">
                  <a:spcBef>
                    <a:spcPts val="400"/>
                  </a:spcBef>
                  <a:buFont typeface="Wingdings" pitchFamily="2" charset="2"/>
                  <a:buNone/>
                </a:pPr>
                <a:r>
                  <a:rPr lang="en-US" altLang="de-DE" dirty="0" smtClean="0"/>
                  <a:t>The longitudinal beam matrix </a:t>
                </a:r>
                <a:r>
                  <a:rPr lang="en-US" altLang="de-DE" b="1" dirty="0" smtClean="0">
                    <a:sym typeface="Symbol"/>
                  </a:rPr>
                  <a:t></a:t>
                </a:r>
                <a:r>
                  <a:rPr lang="en-US" altLang="de-DE" dirty="0" smtClean="0">
                    <a:sym typeface="Symbol"/>
                  </a:rPr>
                  <a:t> </a:t>
                </a:r>
                <a:r>
                  <a:rPr lang="en-US" altLang="de-DE" dirty="0">
                    <a:sym typeface="Symbol"/>
                  </a:rPr>
                  <a:t> </a:t>
                </a:r>
                <a:r>
                  <a:rPr lang="en-US" altLang="de-DE" dirty="0" smtClean="0">
                    <a:sym typeface="Symbol"/>
                  </a:rPr>
                  <a:t>is </a:t>
                </a:r>
                <a:r>
                  <a:rPr lang="en-US" altLang="de-DE" b="1" u="sng" dirty="0" smtClean="0">
                    <a:sym typeface="Symbol"/>
                  </a:rPr>
                  <a:t>then</a:t>
                </a:r>
                <a:r>
                  <a:rPr lang="en-US" altLang="de-DE" dirty="0" smtClean="0">
                    <a:sym typeface="Symbol"/>
                  </a:rPr>
                  <a:t> a 2 x 2 matrix</a:t>
                </a:r>
                <a:r>
                  <a:rPr lang="en-US" altLang="de-DE" dirty="0" smtClean="0"/>
                  <a:t> </a:t>
                </a:r>
              </a:p>
              <a:p>
                <a:pPr algn="l">
                  <a:spcBef>
                    <a:spcPts val="400"/>
                  </a:spcBef>
                  <a:buFont typeface="Wingdings" pitchFamily="2" charset="2"/>
                  <a:buNone/>
                </a:pPr>
                <a:r>
                  <a:rPr lang="en-US" altLang="de-DE" dirty="0" smtClean="0"/>
                  <a:t>with bunch length </a:t>
                </a:r>
                <a14:m>
                  <m:oMath xmlns:m="http://schemas.openxmlformats.org/officeDocument/2006/math">
                    <m:sSub>
                      <m:sSubPr>
                        <m:ctrlPr>
                          <a:rPr lang="en-US" altLang="de-DE" i="1" smtClean="0">
                            <a:latin typeface="Cambria Math"/>
                          </a:rPr>
                        </m:ctrlPr>
                      </m:sSubPr>
                      <m:e>
                        <m:r>
                          <a:rPr lang="de-DE" altLang="de-DE" b="0" i="1" smtClean="0">
                            <a:latin typeface="Cambria Math"/>
                          </a:rPr>
                          <m:t>𝑙</m:t>
                        </m:r>
                      </m:e>
                      <m:sub>
                        <m:r>
                          <a:rPr lang="de-DE" altLang="de-DE" b="0" i="1" smtClean="0">
                            <a:latin typeface="Cambria Math"/>
                          </a:rPr>
                          <m:t>𝑟𝑚𝑠</m:t>
                        </m:r>
                      </m:sub>
                    </m:sSub>
                    <m:r>
                      <a:rPr lang="de-DE" altLang="de-DE" b="0" i="1" smtClean="0">
                        <a:latin typeface="Cambria Math"/>
                      </a:rPr>
                      <m:t>= </m:t>
                    </m:r>
                    <m:rad>
                      <m:radPr>
                        <m:degHide m:val="on"/>
                        <m:ctrlPr>
                          <a:rPr lang="de-DE" altLang="de-DE" b="0" i="1" smtClean="0">
                            <a:latin typeface="Cambria Math"/>
                          </a:rPr>
                        </m:ctrlPr>
                      </m:radPr>
                      <m:deg/>
                      <m:e>
                        <m:sSub>
                          <m:sSubPr>
                            <m:ctrlPr>
                              <a:rPr lang="de-DE" altLang="de-DE" b="0" i="1" smtClean="0">
                                <a:latin typeface="Cambria Math"/>
                              </a:rPr>
                            </m:ctrlPr>
                          </m:sSubPr>
                          <m:e>
                            <m:r>
                              <a:rPr lang="de-DE" altLang="de-DE" b="0" i="1" smtClean="0">
                                <a:latin typeface="Cambria Math"/>
                                <a:ea typeface="Cambria Math"/>
                              </a:rPr>
                              <m:t>𝜎</m:t>
                            </m:r>
                          </m:e>
                          <m:sub>
                            <m:r>
                              <a:rPr lang="de-DE" altLang="de-DE" b="0" i="1" smtClean="0">
                                <a:latin typeface="Cambria Math"/>
                              </a:rPr>
                              <m:t>55</m:t>
                            </m:r>
                          </m:sub>
                        </m:sSub>
                      </m:e>
                    </m:rad>
                  </m:oMath>
                </a14:m>
                <a:r>
                  <a:rPr lang="en-US" altLang="de-DE" b="1" i="1" baseline="-25000" dirty="0" smtClean="0">
                    <a:sym typeface="Symbol"/>
                  </a:rPr>
                  <a:t> </a:t>
                </a:r>
                <a:r>
                  <a:rPr lang="en-US" altLang="de-DE" b="1" i="1" dirty="0" smtClean="0">
                    <a:sym typeface="Symbol"/>
                  </a:rPr>
                  <a:t> </a:t>
                </a:r>
                <a:r>
                  <a:rPr lang="en-US" altLang="de-DE" dirty="0" smtClean="0">
                    <a:sym typeface="Symbol"/>
                  </a:rPr>
                  <a:t>&amp; momentum spread </a:t>
                </a:r>
                <a14:m>
                  <m:oMath xmlns:m="http://schemas.openxmlformats.org/officeDocument/2006/math">
                    <m:sSub>
                      <m:sSubPr>
                        <m:ctrlPr>
                          <a:rPr lang="en-US" altLang="de-DE" i="1">
                            <a:latin typeface="Cambria Math"/>
                          </a:rPr>
                        </m:ctrlPr>
                      </m:sSubPr>
                      <m:e>
                        <m:r>
                          <a:rPr lang="de-DE" altLang="de-DE" b="0" i="1" smtClean="0">
                            <a:latin typeface="Cambria Math"/>
                          </a:rPr>
                          <m:t>  </m:t>
                        </m:r>
                        <m:box>
                          <m:boxPr>
                            <m:ctrlPr>
                              <a:rPr lang="de-DE" altLang="de-DE" b="0" i="1" smtClean="0">
                                <a:latin typeface="Cambria Math"/>
                              </a:rPr>
                            </m:ctrlPr>
                          </m:boxPr>
                          <m:e>
                            <m:argPr>
                              <m:argSz m:val="-1"/>
                            </m:argPr>
                            <m:f>
                              <m:fPr>
                                <m:ctrlPr>
                                  <a:rPr lang="de-DE" altLang="de-DE" b="0" i="1" smtClean="0">
                                    <a:latin typeface="Cambria Math"/>
                                  </a:rPr>
                                </m:ctrlPr>
                              </m:fPr>
                              <m:num>
                                <m:r>
                                  <a:rPr lang="de-DE" altLang="de-DE" b="0" i="1" smtClean="0">
                                    <a:latin typeface="Cambria Math"/>
                                    <a:ea typeface="Cambria Math"/>
                                  </a:rPr>
                                  <m:t>∆</m:t>
                                </m:r>
                                <m:r>
                                  <a:rPr lang="de-DE" altLang="de-DE" b="0" i="1" smtClean="0">
                                    <a:latin typeface="Cambria Math"/>
                                    <a:ea typeface="Cambria Math"/>
                                  </a:rPr>
                                  <m:t>𝑝</m:t>
                                </m:r>
                              </m:num>
                              <m:den>
                                <m:r>
                                  <a:rPr lang="de-DE" altLang="de-DE" b="0" i="1" smtClean="0">
                                    <a:latin typeface="Cambria Math"/>
                                  </a:rPr>
                                  <m:t>𝑝</m:t>
                                </m:r>
                              </m:den>
                            </m:f>
                          </m:e>
                        </m:box>
                        <m:r>
                          <a:rPr lang="de-DE" altLang="de-DE" b="0" i="1" smtClean="0">
                            <a:latin typeface="Cambria Math"/>
                          </a:rPr>
                          <m:t>= </m:t>
                        </m:r>
                        <m:r>
                          <a:rPr lang="en-US" altLang="de-DE" i="1" smtClean="0">
                            <a:latin typeface="Cambria Math"/>
                            <a:ea typeface="Cambria Math"/>
                          </a:rPr>
                          <m:t>𝛿</m:t>
                        </m:r>
                      </m:e>
                      <m:sub>
                        <m:r>
                          <a:rPr lang="de-DE" altLang="de-DE" i="1">
                            <a:latin typeface="Cambria Math"/>
                          </a:rPr>
                          <m:t>𝑟𝑚𝑠</m:t>
                        </m:r>
                      </m:sub>
                    </m:sSub>
                    <m:r>
                      <a:rPr lang="de-DE" altLang="de-DE" i="1">
                        <a:latin typeface="Cambria Math"/>
                      </a:rPr>
                      <m:t>= </m:t>
                    </m:r>
                    <m:rad>
                      <m:radPr>
                        <m:degHide m:val="on"/>
                        <m:ctrlPr>
                          <a:rPr lang="de-DE" altLang="de-DE" i="1">
                            <a:latin typeface="Cambria Math"/>
                          </a:rPr>
                        </m:ctrlPr>
                      </m:radPr>
                      <m:deg/>
                      <m:e>
                        <m:sSub>
                          <m:sSubPr>
                            <m:ctrlPr>
                              <a:rPr lang="de-DE" altLang="de-DE" i="1">
                                <a:latin typeface="Cambria Math"/>
                              </a:rPr>
                            </m:ctrlPr>
                          </m:sSubPr>
                          <m:e>
                            <m:r>
                              <a:rPr lang="de-DE" altLang="de-DE" i="1">
                                <a:latin typeface="Cambria Math"/>
                                <a:ea typeface="Cambria Math"/>
                              </a:rPr>
                              <m:t>𝜎</m:t>
                            </m:r>
                          </m:e>
                          <m:sub>
                            <m:r>
                              <a:rPr lang="de-DE" altLang="de-DE" b="0" i="1" smtClean="0">
                                <a:latin typeface="Cambria Math"/>
                                <a:ea typeface="Cambria Math"/>
                              </a:rPr>
                              <m:t>66</m:t>
                            </m:r>
                          </m:sub>
                        </m:sSub>
                      </m:e>
                    </m:rad>
                  </m:oMath>
                </a14:m>
                <a:r>
                  <a:rPr lang="en-US" altLang="de-DE" b="1" i="1" baseline="-25000" dirty="0">
                    <a:sym typeface="Symbol"/>
                  </a:rPr>
                  <a:t> </a:t>
                </a:r>
                <a:endParaRPr lang="en-US" altLang="de-DE" dirty="0" smtClean="0"/>
              </a:p>
              <a:p>
                <a:pPr algn="l">
                  <a:buFont typeface="Wingdings" pitchFamily="2" charset="2"/>
                  <a:buNone/>
                </a:pPr>
                <a:endParaRPr lang="en-US" altLang="de-DE" b="1" i="1" baseline="-25000" dirty="0"/>
              </a:p>
            </p:txBody>
          </p:sp>
        </mc:Choice>
        <mc:Fallback xmlns="">
          <p:sp>
            <p:nvSpPr>
              <p:cNvPr id="323589" name="Rectangle 5"/>
              <p:cNvSpPr>
                <a:spLocks noRot="1" noChangeAspect="1" noMove="1" noResize="1" noEditPoints="1" noAdjustHandles="1" noChangeArrowheads="1" noChangeShapeType="1" noTextEdit="1"/>
              </p:cNvSpPr>
              <p:nvPr/>
            </p:nvSpPr>
            <p:spPr bwMode="auto">
              <a:xfrm>
                <a:off x="171450" y="5030659"/>
                <a:ext cx="8972550" cy="1693092"/>
              </a:xfrm>
              <a:prstGeom prst="rect">
                <a:avLst/>
              </a:prstGeom>
              <a:blipFill rotWithShape="1">
                <a:blip r:embed="rId4"/>
                <a:stretch>
                  <a:fillRect l="-543" t="-179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graphicFrame>
        <p:nvGraphicFramePr>
          <p:cNvPr id="10247" name="Object 7"/>
          <p:cNvGraphicFramePr>
            <a:graphicFrameLocks noChangeAspect="1"/>
          </p:cNvGraphicFramePr>
          <p:nvPr/>
        </p:nvGraphicFramePr>
        <p:xfrm>
          <a:off x="5813425" y="919163"/>
          <a:ext cx="2706688" cy="541337"/>
        </p:xfrm>
        <a:graphic>
          <a:graphicData uri="http://schemas.openxmlformats.org/presentationml/2006/ole">
            <mc:AlternateContent xmlns:mc="http://schemas.openxmlformats.org/markup-compatibility/2006">
              <mc:Choice xmlns:v="urn:schemas-microsoft-com:vml" Requires="v">
                <p:oleObj spid="_x0000_s111873" name="Equation" r:id="rId5" imgW="1269449" imgH="253890" progId="Equation.3">
                  <p:embed/>
                </p:oleObj>
              </mc:Choice>
              <mc:Fallback>
                <p:oleObj name="Equation" r:id="rId5" imgW="1269449" imgH="25389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13425" y="919163"/>
                        <a:ext cx="2706688" cy="541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8" name="Object 8"/>
          <p:cNvGraphicFramePr>
            <a:graphicFrameLocks noChangeAspect="1"/>
          </p:cNvGraphicFramePr>
          <p:nvPr>
            <p:extLst>
              <p:ext uri="{D42A27DB-BD31-4B8C-83A1-F6EECF244321}">
                <p14:modId xmlns:p14="http://schemas.microsoft.com/office/powerpoint/2010/main" val="2981735404"/>
              </p:ext>
            </p:extLst>
          </p:nvPr>
        </p:nvGraphicFramePr>
        <p:xfrm>
          <a:off x="350838" y="2276475"/>
          <a:ext cx="4603750" cy="2571750"/>
        </p:xfrm>
        <a:graphic>
          <a:graphicData uri="http://schemas.openxmlformats.org/presentationml/2006/ole">
            <mc:AlternateContent xmlns:mc="http://schemas.openxmlformats.org/markup-compatibility/2006">
              <mc:Choice xmlns:v="urn:schemas-microsoft-com:vml" Requires="v">
                <p:oleObj spid="_x0000_s111874" name="Formel" r:id="rId7" imgW="2908080" imgH="1625400" progId="Equation.3">
                  <p:embed/>
                </p:oleObj>
              </mc:Choice>
              <mc:Fallback>
                <p:oleObj name="Formel" r:id="rId7" imgW="2908080" imgH="1625400" progId="Equation.3">
                  <p:embed/>
                  <p:pic>
                    <p:nvPicPr>
                      <p:cNvPr id="0" name=""/>
                      <p:cNvPicPr>
                        <a:picLocks noChangeAspect="1" noChangeArrowheads="1"/>
                      </p:cNvPicPr>
                      <p:nvPr/>
                    </p:nvPicPr>
                    <p:blipFill>
                      <a:blip r:embed="rId8"/>
                      <a:srcRect/>
                      <a:stretch>
                        <a:fillRect/>
                      </a:stretch>
                    </p:blipFill>
                    <p:spPr bwMode="auto">
                      <a:xfrm>
                        <a:off x="350838" y="2276475"/>
                        <a:ext cx="4603750" cy="2571750"/>
                      </a:xfrm>
                      <a:prstGeom prst="rect">
                        <a:avLst/>
                      </a:prstGeom>
                      <a:noFill/>
                      <a:ln>
                        <a:noFill/>
                      </a:ln>
                      <a:effectLst/>
                      <a:extLst/>
                    </p:spPr>
                  </p:pic>
                </p:oleObj>
              </mc:Fallback>
            </mc:AlternateContent>
          </a:graphicData>
        </a:graphic>
      </p:graphicFrame>
      <p:grpSp>
        <p:nvGrpSpPr>
          <p:cNvPr id="323607" name="Group 23"/>
          <p:cNvGrpSpPr>
            <a:grpSpLocks/>
          </p:cNvGrpSpPr>
          <p:nvPr/>
        </p:nvGrpSpPr>
        <p:grpSpPr bwMode="auto">
          <a:xfrm>
            <a:off x="2085408" y="4025851"/>
            <a:ext cx="1189832" cy="934908"/>
            <a:chOff x="213" y="2780"/>
            <a:chExt cx="722" cy="535"/>
          </a:xfrm>
        </p:grpSpPr>
        <p:sp>
          <p:nvSpPr>
            <p:cNvPr id="10258" name="Oval 24"/>
            <p:cNvSpPr>
              <a:spLocks noChangeArrowheads="1"/>
            </p:cNvSpPr>
            <p:nvPr/>
          </p:nvSpPr>
          <p:spPr bwMode="auto">
            <a:xfrm>
              <a:off x="213" y="2780"/>
              <a:ext cx="722" cy="535"/>
            </a:xfrm>
            <a:prstGeom prst="ellipse">
              <a:avLst/>
            </a:prstGeom>
            <a:noFill/>
            <a:ln w="444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10259" name="Text Box 25"/>
            <p:cNvSpPr txBox="1">
              <a:spLocks noChangeArrowheads="1"/>
            </p:cNvSpPr>
            <p:nvPr/>
          </p:nvSpPr>
          <p:spPr bwMode="auto">
            <a:xfrm>
              <a:off x="339" y="2908"/>
              <a:ext cx="51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400" b="1" dirty="0">
                  <a:solidFill>
                    <a:srgbClr val="FF0000"/>
                  </a:solidFill>
                </a:rPr>
                <a:t>=0</a:t>
              </a:r>
            </a:p>
          </p:txBody>
        </p:sp>
      </p:grpSp>
      <p:grpSp>
        <p:nvGrpSpPr>
          <p:cNvPr id="27" name="Group 23"/>
          <p:cNvGrpSpPr>
            <a:grpSpLocks/>
          </p:cNvGrpSpPr>
          <p:nvPr/>
        </p:nvGrpSpPr>
        <p:grpSpPr bwMode="auto">
          <a:xfrm>
            <a:off x="3232172" y="2548684"/>
            <a:ext cx="1189832" cy="934908"/>
            <a:chOff x="213" y="2780"/>
            <a:chExt cx="722" cy="535"/>
          </a:xfrm>
        </p:grpSpPr>
        <p:sp>
          <p:nvSpPr>
            <p:cNvPr id="28" name="Oval 24"/>
            <p:cNvSpPr>
              <a:spLocks noChangeArrowheads="1"/>
            </p:cNvSpPr>
            <p:nvPr/>
          </p:nvSpPr>
          <p:spPr bwMode="auto">
            <a:xfrm>
              <a:off x="213" y="2780"/>
              <a:ext cx="722" cy="535"/>
            </a:xfrm>
            <a:prstGeom prst="ellipse">
              <a:avLst/>
            </a:prstGeom>
            <a:noFill/>
            <a:ln w="444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29" name="Text Box 25"/>
            <p:cNvSpPr txBox="1">
              <a:spLocks noChangeArrowheads="1"/>
            </p:cNvSpPr>
            <p:nvPr/>
          </p:nvSpPr>
          <p:spPr bwMode="auto">
            <a:xfrm>
              <a:off x="339" y="2908"/>
              <a:ext cx="510" cy="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400" b="1" dirty="0" smtClean="0">
                  <a:solidFill>
                    <a:srgbClr val="FF0000"/>
                  </a:solidFill>
                </a:rPr>
                <a:t>= 0</a:t>
              </a:r>
              <a:endParaRPr lang="en-US" altLang="de-DE" sz="2400" b="1" dirty="0">
                <a:solidFill>
                  <a:srgbClr val="FF0000"/>
                </a:solidFill>
              </a:endParaRPr>
            </a:p>
          </p:txBody>
        </p:sp>
      </p:grpSp>
      <p:sp>
        <p:nvSpPr>
          <p:cNvPr id="31" name="Oval 24"/>
          <p:cNvSpPr>
            <a:spLocks noChangeArrowheads="1"/>
          </p:cNvSpPr>
          <p:nvPr/>
        </p:nvSpPr>
        <p:spPr bwMode="auto">
          <a:xfrm>
            <a:off x="878352" y="4038451"/>
            <a:ext cx="1189848" cy="934908"/>
          </a:xfrm>
          <a:prstGeom prst="ellipse">
            <a:avLst/>
          </a:prstGeom>
          <a:noFill/>
          <a:ln w="444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grpSp>
        <p:nvGrpSpPr>
          <p:cNvPr id="33" name="Group 23"/>
          <p:cNvGrpSpPr>
            <a:grpSpLocks/>
          </p:cNvGrpSpPr>
          <p:nvPr/>
        </p:nvGrpSpPr>
        <p:grpSpPr bwMode="auto">
          <a:xfrm>
            <a:off x="3206816" y="3277483"/>
            <a:ext cx="1189832" cy="934908"/>
            <a:chOff x="213" y="2780"/>
            <a:chExt cx="722" cy="535"/>
          </a:xfrm>
        </p:grpSpPr>
        <p:sp>
          <p:nvSpPr>
            <p:cNvPr id="34" name="Oval 24"/>
            <p:cNvSpPr>
              <a:spLocks noChangeArrowheads="1"/>
            </p:cNvSpPr>
            <p:nvPr/>
          </p:nvSpPr>
          <p:spPr bwMode="auto">
            <a:xfrm>
              <a:off x="213" y="2780"/>
              <a:ext cx="722" cy="535"/>
            </a:xfrm>
            <a:prstGeom prst="ellipse">
              <a:avLst/>
            </a:prstGeom>
            <a:noFill/>
            <a:ln w="44450"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5" name="Text Box 25"/>
            <p:cNvSpPr txBox="1">
              <a:spLocks noChangeArrowheads="1"/>
            </p:cNvSpPr>
            <p:nvPr/>
          </p:nvSpPr>
          <p:spPr bwMode="auto">
            <a:xfrm>
              <a:off x="339" y="2908"/>
              <a:ext cx="51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400" b="1" dirty="0">
                  <a:solidFill>
                    <a:srgbClr val="FF0000"/>
                  </a:solidFill>
                </a:rPr>
                <a:t>=0</a:t>
              </a:r>
            </a:p>
          </p:txBody>
        </p:sp>
      </p:grpSp>
      <p:sp>
        <p:nvSpPr>
          <p:cNvPr id="42" name="Text Box 25"/>
          <p:cNvSpPr txBox="1">
            <a:spLocks noChangeArrowheads="1"/>
          </p:cNvSpPr>
          <p:nvPr/>
        </p:nvSpPr>
        <p:spPr bwMode="auto">
          <a:xfrm>
            <a:off x="1074988" y="4254266"/>
            <a:ext cx="8404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400" b="1" dirty="0" smtClean="0">
                <a:solidFill>
                  <a:srgbClr val="FF0000"/>
                </a:solidFill>
              </a:rPr>
              <a:t>= 0</a:t>
            </a:r>
            <a:endParaRPr lang="en-US" altLang="de-DE" sz="2400" b="1" dirty="0">
              <a:solidFill>
                <a:srgbClr val="FF0000"/>
              </a:solidFill>
            </a:endParaRPr>
          </a:p>
        </p:txBody>
      </p:sp>
      <p:sp>
        <p:nvSpPr>
          <p:cNvPr id="43" name="Rectangle 4"/>
          <p:cNvSpPr>
            <a:spLocks noChangeArrowheads="1"/>
          </p:cNvSpPr>
          <p:nvPr/>
        </p:nvSpPr>
        <p:spPr bwMode="auto">
          <a:xfrm>
            <a:off x="5880053" y="2109175"/>
            <a:ext cx="2672526" cy="563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b="1" dirty="0" smtClean="0"/>
              <a:t>Envelope i.e. emittance </a:t>
            </a:r>
          </a:p>
          <a:p>
            <a:pPr algn="l">
              <a:lnSpc>
                <a:spcPct val="60000"/>
              </a:lnSpc>
            </a:pPr>
            <a:r>
              <a:rPr lang="en-US" altLang="de-DE" b="1" dirty="0" smtClean="0"/>
              <a:t>defined by beam matrix: </a:t>
            </a:r>
            <a:endParaRPr lang="en-US" altLang="de-DE" b="1" dirty="0"/>
          </a:p>
        </p:txBody>
      </p:sp>
      <p:graphicFrame>
        <p:nvGraphicFramePr>
          <p:cNvPr id="2" name="Objekt 1"/>
          <p:cNvGraphicFramePr>
            <a:graphicFrameLocks noChangeAspect="1"/>
          </p:cNvGraphicFramePr>
          <p:nvPr>
            <p:extLst>
              <p:ext uri="{D42A27DB-BD31-4B8C-83A1-F6EECF244321}">
                <p14:modId xmlns:p14="http://schemas.microsoft.com/office/powerpoint/2010/main" val="1637118045"/>
              </p:ext>
            </p:extLst>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11875" name="Equation" r:id="rId9" imgW="114120" imgH="215640" progId="Equation.3">
                  <p:embed/>
                </p:oleObj>
              </mc:Choice>
              <mc:Fallback>
                <p:oleObj name="Equation" r:id="rId9" imgW="114120" imgH="215640" progId="Equation.3">
                  <p:embed/>
                  <p:pic>
                    <p:nvPicPr>
                      <p:cNvPr id="0" name=""/>
                      <p:cNvPicPr/>
                      <p:nvPr/>
                    </p:nvPicPr>
                    <p:blipFill>
                      <a:blip r:embed="rId10"/>
                      <a:stretch>
                        <a:fillRect/>
                      </a:stretch>
                    </p:blipFill>
                    <p:spPr>
                      <a:xfrm>
                        <a:off x="4514850" y="3321050"/>
                        <a:ext cx="114300" cy="215900"/>
                      </a:xfrm>
                      <a:prstGeom prst="rect">
                        <a:avLst/>
                      </a:prstGeom>
                    </p:spPr>
                  </p:pic>
                </p:oleObj>
              </mc:Fallback>
            </mc:AlternateContent>
          </a:graphicData>
        </a:graphic>
      </p:graphicFrame>
      <p:sp>
        <p:nvSpPr>
          <p:cNvPr id="45" name="Text Box 5"/>
          <p:cNvSpPr txBox="1">
            <a:spLocks noChangeArrowheads="1"/>
          </p:cNvSpPr>
          <p:nvPr/>
        </p:nvSpPr>
        <p:spPr bwMode="auto">
          <a:xfrm>
            <a:off x="5064151" y="2679405"/>
            <a:ext cx="4209998" cy="584775"/>
          </a:xfrm>
          <a:prstGeom prst="rect">
            <a:avLst/>
          </a:prstGeom>
          <a:noFill/>
          <a:ln w="38100" algn="ctr">
            <a:noFill/>
            <a:miter lim="800000"/>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l-GR" sz="2800" dirty="0" smtClean="0">
                <a:cs typeface="Times New Roman" pitchFamily="18" charset="0"/>
              </a:rPr>
              <a:t>σ</a:t>
            </a:r>
            <a:r>
              <a:rPr lang="de-DE" sz="2800" i="1" dirty="0">
                <a:cs typeface="Times New Roman" pitchFamily="18" charset="0"/>
              </a:rPr>
              <a:t>( </a:t>
            </a:r>
            <a:r>
              <a:rPr lang="en-US" sz="2800" i="1" dirty="0"/>
              <a:t>s</a:t>
            </a:r>
            <a:r>
              <a:rPr lang="en-US" sz="2800" i="1" baseline="-25000" dirty="0"/>
              <a:t>1 </a:t>
            </a:r>
            <a:r>
              <a:rPr lang="en-US" sz="2800" i="1" dirty="0"/>
              <a:t>) = </a:t>
            </a:r>
            <a:r>
              <a:rPr lang="en-US" sz="2800" dirty="0"/>
              <a:t>R</a:t>
            </a:r>
            <a:r>
              <a:rPr lang="en-US" sz="2800" i="1" dirty="0"/>
              <a:t> </a:t>
            </a:r>
            <a:r>
              <a:rPr lang="en-US" sz="2800" i="1" dirty="0">
                <a:cs typeface="Times New Roman" pitchFamily="18" charset="0"/>
              </a:rPr>
              <a:t>· </a:t>
            </a:r>
            <a:r>
              <a:rPr lang="el-GR" sz="2800" dirty="0">
                <a:cs typeface="Times New Roman" pitchFamily="18" charset="0"/>
              </a:rPr>
              <a:t>σ</a:t>
            </a:r>
            <a:r>
              <a:rPr lang="de-DE" sz="2800" i="1" dirty="0">
                <a:cs typeface="Times New Roman" pitchFamily="18" charset="0"/>
              </a:rPr>
              <a:t>( s</a:t>
            </a:r>
            <a:r>
              <a:rPr lang="de-DE" sz="2800" i="1" baseline="-25000" dirty="0">
                <a:cs typeface="Times New Roman" pitchFamily="18" charset="0"/>
              </a:rPr>
              <a:t>0 </a:t>
            </a:r>
            <a:r>
              <a:rPr lang="de-DE" sz="2800" i="1" dirty="0">
                <a:cs typeface="Times New Roman" pitchFamily="18" charset="0"/>
              </a:rPr>
              <a:t>) · </a:t>
            </a:r>
            <a:r>
              <a:rPr lang="de-DE" sz="2800" dirty="0">
                <a:cs typeface="Times New Roman" pitchFamily="18" charset="0"/>
              </a:rPr>
              <a:t>R</a:t>
            </a:r>
            <a:r>
              <a:rPr lang="de-DE" sz="3200" i="1" baseline="30000" dirty="0">
                <a:cs typeface="Times New Roman" pitchFamily="18" charset="0"/>
              </a:rPr>
              <a:t>T</a:t>
            </a:r>
            <a:r>
              <a:rPr lang="en-US" sz="3200" dirty="0"/>
              <a:t> </a:t>
            </a:r>
          </a:p>
        </p:txBody>
      </p:sp>
    </p:spTree>
    <p:extLst>
      <p:ext uri="{BB962C8B-B14F-4D97-AF65-F5344CB8AC3E}">
        <p14:creationId xmlns:p14="http://schemas.microsoft.com/office/powerpoint/2010/main" val="10174097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360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358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3589" grpId="0"/>
      <p:bldP spid="31" grpId="0" animBg="1"/>
      <p:bldP spid="4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liennummernplatzhalter 1"/>
          <p:cNvSpPr>
            <a:spLocks noGrp="1"/>
          </p:cNvSpPr>
          <p:nvPr>
            <p:ph type="sldNum" sz="quarter" idx="10"/>
          </p:nvPr>
        </p:nvSpPr>
        <p:spPr/>
        <p:txBody>
          <a:bodyPr/>
          <a:lstStyle/>
          <a:p>
            <a:pPr>
              <a:defRPr/>
            </a:pPr>
            <a:fld id="{609F1DE8-6AA1-4989-A794-5F9B7F23614C}" type="slidenum">
              <a:rPr lang="en-US"/>
              <a:pPr>
                <a:defRPr/>
              </a:pPr>
              <a:t>43</a:t>
            </a:fld>
            <a:endParaRPr lang="en-US"/>
          </a:p>
        </p:txBody>
      </p:sp>
      <p:sp>
        <p:nvSpPr>
          <p:cNvPr id="9219" name="Text Box 2"/>
          <p:cNvSpPr txBox="1">
            <a:spLocks noChangeArrowheads="1"/>
          </p:cNvSpPr>
          <p:nvPr/>
        </p:nvSpPr>
        <p:spPr bwMode="auto">
          <a:xfrm>
            <a:off x="-22225" y="361950"/>
            <a:ext cx="8469313"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Longitudinal Emittance by linear Transformation using a Buncher </a:t>
            </a:r>
          </a:p>
        </p:txBody>
      </p:sp>
      <p:sp>
        <p:nvSpPr>
          <p:cNvPr id="9220"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9222" name="Text Box 5"/>
          <p:cNvSpPr txBox="1">
            <a:spLocks noChangeArrowheads="1"/>
          </p:cNvSpPr>
          <p:nvPr/>
        </p:nvSpPr>
        <p:spPr bwMode="auto">
          <a:xfrm>
            <a:off x="0" y="915988"/>
            <a:ext cx="5302250" cy="122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a:solidFill>
                  <a:schemeClr val="accent2"/>
                </a:solidFill>
              </a:rPr>
              <a:t>Longitudinal focusing: </a:t>
            </a:r>
          </a:p>
          <a:p>
            <a:pPr algn="l">
              <a:lnSpc>
                <a:spcPct val="50000"/>
              </a:lnSpc>
            </a:pPr>
            <a:r>
              <a:rPr lang="en-US" altLang="de-DE">
                <a:solidFill>
                  <a:schemeClr val="accent2"/>
                </a:solidFill>
              </a:rPr>
              <a:t>Variation of the bunch shape by a rf-buncher</a:t>
            </a:r>
          </a:p>
          <a:p>
            <a:pPr algn="l">
              <a:lnSpc>
                <a:spcPct val="50000"/>
              </a:lnSpc>
            </a:pPr>
            <a:r>
              <a:rPr lang="en-US" altLang="de-DE">
                <a:solidFill>
                  <a:schemeClr val="accent2"/>
                </a:solidFill>
                <a:sym typeface="Symbol" pitchFamily="18" charset="2"/>
              </a:rPr>
              <a:t> components 5 and 6 from 6-dim phase-space </a:t>
            </a:r>
          </a:p>
          <a:p>
            <a:pPr algn="l">
              <a:lnSpc>
                <a:spcPct val="60000"/>
              </a:lnSpc>
            </a:pPr>
            <a:r>
              <a:rPr lang="en-US" altLang="de-DE"/>
              <a:t>Transversal corres.: Quadrupole variation</a:t>
            </a:r>
          </a:p>
        </p:txBody>
      </p:sp>
      <p:sp>
        <p:nvSpPr>
          <p:cNvPr id="9223" name="Text Box 6"/>
          <p:cNvSpPr txBox="1">
            <a:spLocks noChangeArrowheads="1"/>
          </p:cNvSpPr>
          <p:nvPr/>
        </p:nvSpPr>
        <p:spPr bwMode="auto">
          <a:xfrm>
            <a:off x="0" y="2152650"/>
            <a:ext cx="50339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sym typeface="Wingdings" pitchFamily="2" charset="2"/>
              </a:rPr>
              <a:t></a:t>
            </a:r>
            <a:r>
              <a:rPr lang="en-US" altLang="de-DE"/>
              <a:t> Transfer matrix of buncher &amp; drift:</a:t>
            </a:r>
          </a:p>
        </p:txBody>
      </p:sp>
      <p:graphicFrame>
        <p:nvGraphicFramePr>
          <p:cNvPr id="9224" name="Object 7"/>
          <p:cNvGraphicFramePr>
            <a:graphicFrameLocks noChangeAspect="1"/>
          </p:cNvGraphicFramePr>
          <p:nvPr/>
        </p:nvGraphicFramePr>
        <p:xfrm>
          <a:off x="179388" y="2501900"/>
          <a:ext cx="3937000" cy="728663"/>
        </p:xfrm>
        <a:graphic>
          <a:graphicData uri="http://schemas.openxmlformats.org/presentationml/2006/ole">
            <mc:AlternateContent xmlns:mc="http://schemas.openxmlformats.org/markup-compatibility/2006">
              <mc:Choice xmlns:v="urn:schemas-microsoft-com:vml" Requires="v">
                <p:oleObj spid="_x0000_s112824" name="Equation" r:id="rId4" imgW="2743200" imgH="508000" progId="Equation.3">
                  <p:embed/>
                </p:oleObj>
              </mc:Choice>
              <mc:Fallback>
                <p:oleObj name="Equation" r:id="rId4" imgW="2743200" imgH="5080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2501900"/>
                        <a:ext cx="3937000" cy="728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5" name="Text Box 8"/>
          <p:cNvSpPr txBox="1">
            <a:spLocks noChangeArrowheads="1"/>
          </p:cNvSpPr>
          <p:nvPr/>
        </p:nvSpPr>
        <p:spPr bwMode="auto">
          <a:xfrm>
            <a:off x="0" y="3292475"/>
            <a:ext cx="50339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t>  with focal length:</a:t>
            </a:r>
          </a:p>
        </p:txBody>
      </p:sp>
      <p:graphicFrame>
        <p:nvGraphicFramePr>
          <p:cNvPr id="9226" name="Object 9"/>
          <p:cNvGraphicFramePr>
            <a:graphicFrameLocks noChangeAspect="1"/>
          </p:cNvGraphicFramePr>
          <p:nvPr/>
        </p:nvGraphicFramePr>
        <p:xfrm>
          <a:off x="1958975" y="3141663"/>
          <a:ext cx="1592263" cy="746125"/>
        </p:xfrm>
        <a:graphic>
          <a:graphicData uri="http://schemas.openxmlformats.org/presentationml/2006/ole">
            <mc:AlternateContent xmlns:mc="http://schemas.openxmlformats.org/markup-compatibility/2006">
              <mc:Choice xmlns:v="urn:schemas-microsoft-com:vml" Requires="v">
                <p:oleObj spid="_x0000_s112825" name="Equation" r:id="rId6" imgW="1002865" imgH="469696" progId="Equation.3">
                  <p:embed/>
                </p:oleObj>
              </mc:Choice>
              <mc:Fallback>
                <p:oleObj name="Equation" r:id="rId6" imgW="1002865" imgH="469696"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58975" y="3141663"/>
                        <a:ext cx="1592263" cy="746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0826" name="Rectangle 10"/>
          <p:cNvSpPr>
            <a:spLocks noChangeArrowheads="1"/>
          </p:cNvSpPr>
          <p:nvPr/>
        </p:nvSpPr>
        <p:spPr bwMode="auto">
          <a:xfrm>
            <a:off x="107504" y="3810000"/>
            <a:ext cx="691276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ym typeface="Wingdings" pitchFamily="2" charset="2"/>
              </a:rPr>
              <a:t></a:t>
            </a:r>
            <a:r>
              <a:rPr lang="en-US" altLang="de-DE" dirty="0"/>
              <a:t> Variation of </a:t>
            </a:r>
            <a:r>
              <a:rPr lang="en-US" altLang="de-DE" dirty="0" err="1"/>
              <a:t>buncher</a:t>
            </a:r>
            <a:r>
              <a:rPr lang="en-US" altLang="de-DE" dirty="0"/>
              <a:t> amplitude </a:t>
            </a:r>
            <a:r>
              <a:rPr lang="en-US" altLang="de-DE" b="1" i="1" dirty="0"/>
              <a:t>U</a:t>
            </a:r>
          </a:p>
          <a:p>
            <a:pPr algn="l">
              <a:lnSpc>
                <a:spcPct val="50000"/>
              </a:lnSpc>
            </a:pPr>
            <a:r>
              <a:rPr lang="en-US" altLang="de-DE" dirty="0"/>
              <a:t>    </a:t>
            </a:r>
            <a:r>
              <a:rPr lang="en-US" altLang="de-DE" dirty="0">
                <a:sym typeface="Symbol" pitchFamily="18" charset="2"/>
              </a:rPr>
              <a:t></a:t>
            </a:r>
            <a:r>
              <a:rPr lang="en-US" altLang="de-DE" dirty="0"/>
              <a:t> different bunch width at </a:t>
            </a:r>
            <a:r>
              <a:rPr lang="en-US" altLang="de-DE" b="1" i="1" dirty="0"/>
              <a:t>s</a:t>
            </a:r>
            <a:r>
              <a:rPr lang="en-US" altLang="de-DE" sz="2200" b="1" i="1" baseline="-25000" dirty="0"/>
              <a:t>1</a:t>
            </a:r>
            <a:r>
              <a:rPr lang="en-US" altLang="de-DE" dirty="0"/>
              <a:t>:</a:t>
            </a:r>
          </a:p>
          <a:p>
            <a:pPr algn="l">
              <a:lnSpc>
                <a:spcPct val="50000"/>
              </a:lnSpc>
            </a:pPr>
            <a:r>
              <a:rPr lang="en-US" altLang="de-DE" dirty="0"/>
              <a:t>    beam matrix </a:t>
            </a:r>
            <a:r>
              <a:rPr lang="el-GR" altLang="de-DE" b="1" i="1" dirty="0">
                <a:cs typeface="Times New Roman" pitchFamily="18" charset="0"/>
              </a:rPr>
              <a:t>Δ</a:t>
            </a:r>
            <a:r>
              <a:rPr lang="en-US" altLang="de-DE" b="1" i="1" dirty="0" smtClean="0"/>
              <a:t>t</a:t>
            </a:r>
            <a:r>
              <a:rPr lang="en-US" altLang="de-DE" sz="2200" b="1" i="1" baseline="30000" dirty="0" smtClean="0"/>
              <a:t>2</a:t>
            </a:r>
            <a:r>
              <a:rPr lang="en-US" altLang="de-DE" sz="2200" b="1" i="1" baseline="-25000" dirty="0" smtClean="0"/>
              <a:t>rms</a:t>
            </a:r>
            <a:r>
              <a:rPr lang="en-US" altLang="de-DE" b="1" i="1" dirty="0" smtClean="0"/>
              <a:t>= </a:t>
            </a:r>
            <a:r>
              <a:rPr lang="en-US" altLang="de-DE" b="1" i="1" dirty="0"/>
              <a:t>σ</a:t>
            </a:r>
            <a:r>
              <a:rPr lang="en-US" altLang="de-DE" sz="2200" b="1" i="1" baseline="-25000" dirty="0"/>
              <a:t>55</a:t>
            </a:r>
            <a:r>
              <a:rPr lang="en-US" altLang="de-DE" b="1" i="1" dirty="0"/>
              <a:t>(1, f)</a:t>
            </a:r>
          </a:p>
          <a:p>
            <a:pPr algn="l">
              <a:lnSpc>
                <a:spcPct val="50000"/>
              </a:lnSpc>
            </a:pPr>
            <a:r>
              <a:rPr lang="en-US" altLang="de-DE" dirty="0">
                <a:sym typeface="Wingdings" pitchFamily="2" charset="2"/>
              </a:rPr>
              <a:t></a:t>
            </a:r>
            <a:r>
              <a:rPr lang="en-US" altLang="de-DE" dirty="0"/>
              <a:t> System of redundant linear equations for </a:t>
            </a:r>
            <a:r>
              <a:rPr lang="en-US" altLang="de-DE" b="1" i="1" dirty="0" err="1" smtClean="0"/>
              <a:t>σ</a:t>
            </a:r>
            <a:r>
              <a:rPr lang="en-US" altLang="de-DE" sz="2200" b="1" i="1" baseline="-25000" dirty="0" err="1" smtClean="0"/>
              <a:t>ij</a:t>
            </a:r>
            <a:r>
              <a:rPr lang="en-US" altLang="de-DE" b="1" dirty="0" smtClean="0"/>
              <a:t>(1) </a:t>
            </a:r>
            <a:r>
              <a:rPr lang="en-US" altLang="de-DE" dirty="0" smtClean="0"/>
              <a:t>using </a:t>
            </a:r>
            <a:r>
              <a:rPr lang="en-US" altLang="de-DE" b="1" dirty="0" smtClean="0">
                <a:sym typeface="Symbol"/>
              </a:rPr>
              <a:t>(1)</a:t>
            </a:r>
            <a:r>
              <a:rPr lang="en-US" altLang="de-DE" b="1" i="1" dirty="0" smtClean="0">
                <a:sym typeface="Symbol"/>
              </a:rPr>
              <a:t>=</a:t>
            </a:r>
            <a:r>
              <a:rPr lang="en-US" altLang="de-DE" b="1" dirty="0" smtClean="0">
                <a:sym typeface="Symbol"/>
              </a:rPr>
              <a:t>R(0)R</a:t>
            </a:r>
            <a:r>
              <a:rPr lang="en-US" altLang="de-DE" b="1" baseline="30000" dirty="0" smtClean="0">
                <a:sym typeface="Symbol"/>
              </a:rPr>
              <a:t>T</a:t>
            </a:r>
            <a:r>
              <a:rPr lang="en-US" altLang="de-DE" b="1" i="1" dirty="0" smtClean="0"/>
              <a:t>:</a:t>
            </a:r>
            <a:endParaRPr lang="en-US" altLang="de-DE" b="1" i="1" dirty="0"/>
          </a:p>
        </p:txBody>
      </p:sp>
      <p:pic>
        <p:nvPicPr>
          <p:cNvPr id="290827" name="Picture 11"/>
          <p:cNvPicPr>
            <a:picLocks noChangeAspect="1" noChangeArrowheads="1"/>
          </p:cNvPicPr>
          <p:nvPr/>
        </p:nvPicPr>
        <p:blipFill>
          <a:blip r:embed="rId8">
            <a:lum bright="-18000" contrast="30000"/>
            <a:extLst>
              <a:ext uri="{28A0092B-C50C-407E-A947-70E740481C1C}">
                <a14:useLocalDpi xmlns:a14="http://schemas.microsoft.com/office/drawing/2010/main" val="0"/>
              </a:ext>
            </a:extLst>
          </a:blip>
          <a:srcRect/>
          <a:stretch>
            <a:fillRect/>
          </a:stretch>
        </p:blipFill>
        <p:spPr bwMode="auto">
          <a:xfrm>
            <a:off x="125288" y="5157192"/>
            <a:ext cx="8839200" cy="909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91" name="Picture 75"/>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44865" y="915988"/>
            <a:ext cx="4880169" cy="39817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eck 1"/>
          <p:cNvSpPr/>
          <p:nvPr/>
        </p:nvSpPr>
        <p:spPr bwMode="auto">
          <a:xfrm>
            <a:off x="539552" y="5767081"/>
            <a:ext cx="144016" cy="261566"/>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 name="Textfeld 2"/>
          <p:cNvSpPr txBox="1"/>
          <p:nvPr/>
        </p:nvSpPr>
        <p:spPr>
          <a:xfrm>
            <a:off x="539552" y="5728587"/>
            <a:ext cx="144016" cy="338554"/>
          </a:xfrm>
          <a:prstGeom prst="rect">
            <a:avLst/>
          </a:prstGeom>
          <a:noFill/>
        </p:spPr>
        <p:txBody>
          <a:bodyPr wrap="square" rtlCol="0">
            <a:spAutoFit/>
          </a:bodyPr>
          <a:lstStyle/>
          <a:p>
            <a:r>
              <a:rPr lang="de-DE" sz="1600" dirty="0" smtClean="0"/>
              <a:t>1</a:t>
            </a:r>
            <a:endParaRPr lang="de-DE" sz="1600" dirty="0"/>
          </a:p>
        </p:txBody>
      </p:sp>
    </p:spTree>
    <p:extLst>
      <p:ext uri="{BB962C8B-B14F-4D97-AF65-F5344CB8AC3E}">
        <p14:creationId xmlns:p14="http://schemas.microsoft.com/office/powerpoint/2010/main" val="7034727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9082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082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082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082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08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1"/>
          <p:cNvSpPr>
            <a:spLocks noGrp="1"/>
          </p:cNvSpPr>
          <p:nvPr>
            <p:ph type="sldNum" sz="quarter" idx="10"/>
          </p:nvPr>
        </p:nvSpPr>
        <p:spPr/>
        <p:txBody>
          <a:bodyPr/>
          <a:lstStyle/>
          <a:p>
            <a:pPr>
              <a:defRPr/>
            </a:pPr>
            <a:fld id="{72906CA4-C9E9-468B-9CB6-6FC86B8F09FD}" type="slidenum">
              <a:rPr lang="en-US"/>
              <a:pPr>
                <a:defRPr/>
              </a:pPr>
              <a:t>44</a:t>
            </a:fld>
            <a:endParaRPr lang="en-US"/>
          </a:p>
        </p:txBody>
      </p:sp>
      <p:sp>
        <p:nvSpPr>
          <p:cNvPr id="11267"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Result of a longitudinal Emittance Measurement</a:t>
            </a:r>
          </a:p>
        </p:txBody>
      </p:sp>
      <p:sp>
        <p:nvSpPr>
          <p:cNvPr id="1126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1269" name="Rectangle 4"/>
          <p:cNvSpPr>
            <a:spLocks noChangeArrowheads="1"/>
          </p:cNvSpPr>
          <p:nvPr/>
        </p:nvSpPr>
        <p:spPr bwMode="auto">
          <a:xfrm>
            <a:off x="227013" y="974090"/>
            <a:ext cx="874483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t>Example </a:t>
            </a:r>
            <a:r>
              <a:rPr lang="en-US" altLang="de-DE" dirty="0"/>
              <a:t>GSI LINAC:</a:t>
            </a:r>
            <a:r>
              <a:rPr lang="en-US" altLang="de-DE" b="1" dirty="0"/>
              <a:t> </a:t>
            </a:r>
            <a:r>
              <a:rPr lang="en-US" altLang="de-DE" dirty="0" smtClean="0"/>
              <a:t>Voltage variation at </a:t>
            </a:r>
            <a:r>
              <a:rPr lang="en-US" altLang="de-DE" dirty="0" err="1" smtClean="0"/>
              <a:t>buncher</a:t>
            </a:r>
            <a:r>
              <a:rPr lang="en-US" altLang="de-DE" dirty="0" smtClean="0"/>
              <a:t> for </a:t>
            </a:r>
            <a:r>
              <a:rPr lang="en-US" altLang="de-DE" dirty="0"/>
              <a:t>11.4 MeV/u Ni</a:t>
            </a:r>
            <a:r>
              <a:rPr lang="en-US" altLang="de-DE" sz="2200" baseline="30000" dirty="0"/>
              <a:t>14+</a:t>
            </a:r>
            <a:r>
              <a:rPr lang="en-US" altLang="de-DE" dirty="0"/>
              <a:t> beam, 31 m drift:</a:t>
            </a:r>
          </a:p>
        </p:txBody>
      </p:sp>
      <p:sp>
        <p:nvSpPr>
          <p:cNvPr id="11270" name="Rectangle 5"/>
          <p:cNvSpPr>
            <a:spLocks noChangeArrowheads="1"/>
          </p:cNvSpPr>
          <p:nvPr/>
        </p:nvSpPr>
        <p:spPr bwMode="auto">
          <a:xfrm>
            <a:off x="137551" y="1277860"/>
            <a:ext cx="4883628" cy="322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Char char="Ø"/>
            </a:pPr>
            <a:r>
              <a:rPr lang="en-US" altLang="de-DE" dirty="0"/>
              <a:t> </a:t>
            </a:r>
            <a:r>
              <a:rPr lang="en-US" altLang="de-DE" sz="1600" dirty="0"/>
              <a:t>The structure of short bunches can </a:t>
            </a:r>
            <a:endParaRPr lang="en-US" altLang="de-DE" sz="1600" dirty="0" smtClean="0"/>
          </a:p>
          <a:p>
            <a:pPr algn="l">
              <a:spcBef>
                <a:spcPts val="400"/>
              </a:spcBef>
            </a:pPr>
            <a:r>
              <a:rPr lang="en-US" altLang="de-DE" sz="1600" dirty="0"/>
              <a:t> </a:t>
            </a:r>
            <a:r>
              <a:rPr lang="en-US" altLang="de-DE" sz="1600" dirty="0" smtClean="0"/>
              <a:t>    be </a:t>
            </a:r>
            <a:r>
              <a:rPr lang="en-US" altLang="de-DE" sz="1600" dirty="0"/>
              <a:t>determined with special monitor</a:t>
            </a:r>
          </a:p>
          <a:p>
            <a:pPr algn="l">
              <a:lnSpc>
                <a:spcPct val="70000"/>
              </a:lnSpc>
              <a:spcBef>
                <a:spcPts val="800"/>
              </a:spcBef>
              <a:buFont typeface="Wingdings" pitchFamily="2" charset="2"/>
              <a:buChar char="Ø"/>
            </a:pPr>
            <a:r>
              <a:rPr lang="en-US" altLang="de-DE" sz="1600" dirty="0"/>
              <a:t> This example: The resolution is </a:t>
            </a:r>
            <a:r>
              <a:rPr lang="en-US" altLang="de-DE" sz="1600" dirty="0" smtClean="0"/>
              <a:t>better</a:t>
            </a:r>
          </a:p>
          <a:p>
            <a:pPr algn="l">
              <a:lnSpc>
                <a:spcPct val="70000"/>
              </a:lnSpc>
              <a:spcBef>
                <a:spcPts val="800"/>
              </a:spcBef>
            </a:pPr>
            <a:r>
              <a:rPr lang="en-US" altLang="de-DE" sz="1600" dirty="0" smtClean="0"/>
              <a:t>     </a:t>
            </a:r>
            <a:r>
              <a:rPr lang="en-US" altLang="de-DE" sz="1600" dirty="0"/>
              <a:t>than 50 </a:t>
            </a:r>
            <a:r>
              <a:rPr lang="en-US" altLang="de-DE" sz="1600" dirty="0" err="1"/>
              <a:t>ps</a:t>
            </a:r>
            <a:r>
              <a:rPr lang="en-US" altLang="de-DE" sz="1600" dirty="0"/>
              <a:t> or 2</a:t>
            </a:r>
            <a:r>
              <a:rPr lang="en-US" altLang="de-DE" sz="1600" baseline="30000" dirty="0"/>
              <a:t>o</a:t>
            </a:r>
            <a:r>
              <a:rPr lang="en-US" altLang="de-DE" sz="1600" dirty="0"/>
              <a:t> for 108 MHz</a:t>
            </a:r>
          </a:p>
          <a:p>
            <a:pPr algn="l">
              <a:lnSpc>
                <a:spcPct val="70000"/>
              </a:lnSpc>
              <a:spcBef>
                <a:spcPts val="800"/>
              </a:spcBef>
              <a:buFont typeface="Wingdings" pitchFamily="2" charset="2"/>
              <a:buChar char="Ø"/>
            </a:pPr>
            <a:r>
              <a:rPr lang="en-US" altLang="de-DE" sz="1600" dirty="0"/>
              <a:t> Typical bunch length at </a:t>
            </a:r>
            <a:r>
              <a:rPr lang="en-US" altLang="de-DE" sz="1600" dirty="0" smtClean="0"/>
              <a:t>proton LINACs</a:t>
            </a:r>
            <a:r>
              <a:rPr lang="en-US" altLang="de-DE" sz="1600" dirty="0"/>
              <a:t>: </a:t>
            </a:r>
            <a:endParaRPr lang="en-US" altLang="de-DE" sz="1600" dirty="0" smtClean="0"/>
          </a:p>
          <a:p>
            <a:pPr algn="l">
              <a:lnSpc>
                <a:spcPct val="70000"/>
              </a:lnSpc>
              <a:spcBef>
                <a:spcPts val="800"/>
              </a:spcBef>
            </a:pPr>
            <a:r>
              <a:rPr lang="en-US" altLang="de-DE" sz="1600" b="1" i="1" dirty="0">
                <a:sym typeface="Symbol"/>
              </a:rPr>
              <a:t> </a:t>
            </a:r>
            <a:r>
              <a:rPr lang="en-US" altLang="de-DE" sz="1600" b="1" i="1" dirty="0" smtClean="0">
                <a:sym typeface="Symbol"/>
              </a:rPr>
              <a:t>       </a:t>
            </a:r>
            <a:r>
              <a:rPr lang="en-US" altLang="de-DE" sz="1600" b="1" i="1" baseline="-25000" dirty="0" smtClean="0">
                <a:sym typeface="Symbol"/>
              </a:rPr>
              <a:t>bunch </a:t>
            </a:r>
            <a:r>
              <a:rPr lang="en-US" altLang="de-DE" sz="1600" dirty="0" smtClean="0">
                <a:sym typeface="Symbol"/>
              </a:rPr>
              <a:t> </a:t>
            </a:r>
            <a:r>
              <a:rPr lang="en-US" altLang="de-DE" sz="1600" dirty="0">
                <a:sym typeface="Symbol"/>
              </a:rPr>
              <a:t>1</a:t>
            </a:r>
            <a:r>
              <a:rPr lang="en-US" altLang="de-DE" sz="1600" dirty="0" smtClean="0"/>
              <a:t>0 </a:t>
            </a:r>
            <a:r>
              <a:rPr lang="en-US" altLang="de-DE" sz="1600" dirty="0"/>
              <a:t>to </a:t>
            </a:r>
            <a:r>
              <a:rPr lang="en-US" altLang="de-DE" sz="1600" dirty="0" smtClean="0"/>
              <a:t>300 </a:t>
            </a:r>
            <a:r>
              <a:rPr lang="en-US" altLang="de-DE" sz="1600" dirty="0" err="1" smtClean="0"/>
              <a:t>ps</a:t>
            </a:r>
            <a:endParaRPr lang="en-US" altLang="de-DE" sz="1600" dirty="0" smtClean="0"/>
          </a:p>
          <a:p>
            <a:pPr marL="285750" indent="-285750" algn="l">
              <a:lnSpc>
                <a:spcPct val="70000"/>
              </a:lnSpc>
              <a:spcBef>
                <a:spcPts val="800"/>
              </a:spcBef>
              <a:buFont typeface="Wingdings" panose="05000000000000000000" pitchFamily="2" charset="2"/>
              <a:buChar char="Ø"/>
            </a:pPr>
            <a:r>
              <a:rPr lang="en-US" altLang="de-DE" sz="1600" dirty="0" smtClean="0"/>
              <a:t>Determination of longitudinal emittance possible </a:t>
            </a:r>
          </a:p>
          <a:p>
            <a:pPr algn="l">
              <a:lnSpc>
                <a:spcPct val="70000"/>
              </a:lnSpc>
              <a:spcBef>
                <a:spcPts val="800"/>
              </a:spcBef>
            </a:pPr>
            <a:r>
              <a:rPr lang="en-US" altLang="de-DE" b="1" dirty="0" smtClean="0">
                <a:solidFill>
                  <a:srgbClr val="0000FF"/>
                </a:solidFill>
              </a:rPr>
              <a:t>Application for synchrotron injection:</a:t>
            </a:r>
          </a:p>
          <a:p>
            <a:pPr algn="l">
              <a:lnSpc>
                <a:spcPct val="70000"/>
              </a:lnSpc>
              <a:spcBef>
                <a:spcPts val="800"/>
              </a:spcBef>
            </a:pPr>
            <a:r>
              <a:rPr lang="en-US" altLang="de-DE" sz="1600" dirty="0" smtClean="0"/>
              <a:t>Shaping of longitudinal phase space by </a:t>
            </a:r>
            <a:r>
              <a:rPr lang="en-US" altLang="de-DE" sz="1600" dirty="0" err="1" smtClean="0"/>
              <a:t>buncher</a:t>
            </a:r>
            <a:endParaRPr lang="en-US" altLang="de-DE" sz="1600" dirty="0" smtClean="0"/>
          </a:p>
          <a:p>
            <a:pPr algn="l">
              <a:lnSpc>
                <a:spcPct val="70000"/>
              </a:lnSpc>
              <a:spcBef>
                <a:spcPts val="800"/>
              </a:spcBef>
            </a:pPr>
            <a:r>
              <a:rPr lang="en-US" altLang="de-DE" sz="1600" dirty="0" smtClean="0"/>
              <a:t>i.e. long bunches </a:t>
            </a:r>
            <a:r>
              <a:rPr lang="en-US" altLang="de-DE" sz="1600" dirty="0" smtClean="0">
                <a:sym typeface="Symbol"/>
              </a:rPr>
              <a:t> low momentum spread</a:t>
            </a:r>
          </a:p>
          <a:p>
            <a:pPr algn="l">
              <a:lnSpc>
                <a:spcPct val="70000"/>
              </a:lnSpc>
              <a:spcBef>
                <a:spcPts val="800"/>
              </a:spcBef>
            </a:pPr>
            <a:r>
              <a:rPr lang="en-US" altLang="de-DE" sz="1600" dirty="0" smtClean="0">
                <a:sym typeface="Symbol"/>
              </a:rPr>
              <a:t>to match to the synchrotron long acceptance  </a:t>
            </a:r>
            <a:r>
              <a:rPr lang="en-US" altLang="de-DE" sz="1600" dirty="0" smtClean="0"/>
              <a:t>  </a:t>
            </a:r>
            <a:endParaRPr lang="en-US" altLang="de-DE" sz="1600" dirty="0"/>
          </a:p>
        </p:txBody>
      </p:sp>
      <p:grpSp>
        <p:nvGrpSpPr>
          <p:cNvPr id="4" name="Gruppieren 3"/>
          <p:cNvGrpSpPr/>
          <p:nvPr/>
        </p:nvGrpSpPr>
        <p:grpSpPr>
          <a:xfrm>
            <a:off x="227013" y="5440966"/>
            <a:ext cx="5345139" cy="930520"/>
            <a:chOff x="300038" y="5085195"/>
            <a:chExt cx="5345139" cy="930520"/>
          </a:xfrm>
        </p:grpSpPr>
        <p:cxnSp>
          <p:nvCxnSpPr>
            <p:cNvPr id="9" name="Gerade Verbindung 8"/>
            <p:cNvCxnSpPr/>
            <p:nvPr/>
          </p:nvCxnSpPr>
          <p:spPr bwMode="auto">
            <a:xfrm flipH="1" flipV="1">
              <a:off x="3159501" y="5842048"/>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p:nvSpPr>
          <p:spPr>
            <a:xfrm>
              <a:off x="2390587" y="5701838"/>
              <a:ext cx="757645"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LINAC</a:t>
              </a:r>
              <a:endParaRPr lang="en-US" sz="1400" b="1" dirty="0">
                <a:solidFill>
                  <a:srgbClr val="008000"/>
                </a:solidFill>
              </a:endParaRPr>
            </a:p>
          </p:txBody>
        </p:sp>
        <p:sp>
          <p:nvSpPr>
            <p:cNvPr id="11" name="Textfeld 10"/>
            <p:cNvSpPr txBox="1"/>
            <p:nvPr/>
          </p:nvSpPr>
          <p:spPr>
            <a:xfrm>
              <a:off x="1082623" y="5696661"/>
              <a:ext cx="757645"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RFQ</a:t>
              </a:r>
              <a:endParaRPr lang="en-US" sz="1400" b="1" dirty="0">
                <a:solidFill>
                  <a:srgbClr val="008000"/>
                </a:solidFill>
              </a:endParaRPr>
            </a:p>
          </p:txBody>
        </p:sp>
        <p:cxnSp>
          <p:nvCxnSpPr>
            <p:cNvPr id="12" name="Gerade Verbindung 11"/>
            <p:cNvCxnSpPr/>
            <p:nvPr/>
          </p:nvCxnSpPr>
          <p:spPr bwMode="auto">
            <a:xfrm flipH="1" flipV="1">
              <a:off x="1830122" y="5834836"/>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13"/>
            <p:cNvCxnSpPr/>
            <p:nvPr/>
          </p:nvCxnSpPr>
          <p:spPr bwMode="auto">
            <a:xfrm flipH="1" flipV="1">
              <a:off x="678483" y="5834836"/>
              <a:ext cx="404140"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14"/>
            <p:cNvCxnSpPr>
              <a:stCxn id="16" idx="2"/>
            </p:cNvCxnSpPr>
            <p:nvPr/>
          </p:nvCxnSpPr>
          <p:spPr bwMode="auto">
            <a:xfrm>
              <a:off x="670261" y="5392972"/>
              <a:ext cx="0" cy="446674"/>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feld 15"/>
            <p:cNvSpPr txBox="1"/>
            <p:nvPr/>
          </p:nvSpPr>
          <p:spPr>
            <a:xfrm>
              <a:off x="300038" y="5085195"/>
              <a:ext cx="740446"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source</a:t>
              </a:r>
              <a:endParaRPr lang="en-US" sz="1400" b="1" dirty="0">
                <a:solidFill>
                  <a:srgbClr val="008000"/>
                </a:solidFill>
              </a:endParaRPr>
            </a:p>
          </p:txBody>
        </p:sp>
        <p:sp>
          <p:nvSpPr>
            <p:cNvPr id="19" name="Text Box 4"/>
            <p:cNvSpPr txBox="1">
              <a:spLocks noChangeArrowheads="1"/>
            </p:cNvSpPr>
            <p:nvPr/>
          </p:nvSpPr>
          <p:spPr bwMode="auto">
            <a:xfrm>
              <a:off x="4212961" y="5170938"/>
              <a:ext cx="143221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600" b="1" dirty="0" smtClean="0">
                  <a:solidFill>
                    <a:srgbClr val="0000FF"/>
                  </a:solidFill>
                </a:rPr>
                <a:t>Bunch Shape Monitor</a:t>
              </a:r>
              <a:endParaRPr lang="en-US" altLang="de-DE" sz="1600" b="1" dirty="0">
                <a:solidFill>
                  <a:srgbClr val="0000FF"/>
                </a:solidFill>
              </a:endParaRPr>
            </a:p>
          </p:txBody>
        </p:sp>
        <p:sp>
          <p:nvSpPr>
            <p:cNvPr id="20" name="Textfeld 19"/>
            <p:cNvSpPr txBox="1"/>
            <p:nvPr/>
          </p:nvSpPr>
          <p:spPr>
            <a:xfrm>
              <a:off x="3517338" y="5701838"/>
              <a:ext cx="372263" cy="307777"/>
            </a:xfrm>
            <a:prstGeom prst="rect">
              <a:avLst/>
            </a:prstGeom>
            <a:noFill/>
            <a:ln w="34925">
              <a:solidFill>
                <a:srgbClr val="D60093"/>
              </a:solidFill>
            </a:ln>
          </p:spPr>
          <p:txBody>
            <a:bodyPr wrap="square" rtlCol="0">
              <a:spAutoFit/>
            </a:bodyPr>
            <a:lstStyle/>
            <a:p>
              <a:r>
                <a:rPr lang="en-US" sz="1400" b="1" dirty="0" smtClean="0">
                  <a:solidFill>
                    <a:srgbClr val="D60093"/>
                  </a:solidFill>
                </a:rPr>
                <a:t>B.</a:t>
              </a:r>
              <a:endParaRPr lang="en-US" sz="1400" b="1" dirty="0">
                <a:solidFill>
                  <a:srgbClr val="D60093"/>
                </a:solidFill>
              </a:endParaRPr>
            </a:p>
          </p:txBody>
        </p:sp>
        <p:sp>
          <p:nvSpPr>
            <p:cNvPr id="21" name="Text Box 4"/>
            <p:cNvSpPr txBox="1">
              <a:spLocks noChangeArrowheads="1"/>
            </p:cNvSpPr>
            <p:nvPr/>
          </p:nvSpPr>
          <p:spPr bwMode="auto">
            <a:xfrm>
              <a:off x="3214439" y="5358107"/>
              <a:ext cx="111040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err="1" smtClean="0">
                  <a:solidFill>
                    <a:srgbClr val="D60093"/>
                  </a:solidFill>
                </a:rPr>
                <a:t>Buncher</a:t>
              </a:r>
              <a:endParaRPr lang="en-US" altLang="de-DE" sz="1600" b="1" dirty="0">
                <a:solidFill>
                  <a:srgbClr val="D60093"/>
                </a:solidFill>
              </a:endParaRPr>
            </a:p>
          </p:txBody>
        </p:sp>
        <p:cxnSp>
          <p:nvCxnSpPr>
            <p:cNvPr id="22" name="Gerade Verbindung 21"/>
            <p:cNvCxnSpPr/>
            <p:nvPr/>
          </p:nvCxnSpPr>
          <p:spPr bwMode="auto">
            <a:xfrm flipH="1" flipV="1">
              <a:off x="3896916" y="5844658"/>
              <a:ext cx="704345" cy="589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4591428" y="5707938"/>
              <a:ext cx="631014" cy="307777"/>
            </a:xfrm>
            <a:prstGeom prst="rect">
              <a:avLst/>
            </a:prstGeom>
            <a:noFill/>
            <a:ln w="34925">
              <a:solidFill>
                <a:srgbClr val="0000FF"/>
              </a:solidFill>
            </a:ln>
          </p:spPr>
          <p:txBody>
            <a:bodyPr wrap="square" rtlCol="0">
              <a:spAutoFit/>
            </a:bodyPr>
            <a:lstStyle/>
            <a:p>
              <a:r>
                <a:rPr lang="en-US" sz="1400" b="1" dirty="0" smtClean="0">
                  <a:solidFill>
                    <a:srgbClr val="0000FF"/>
                  </a:solidFill>
                </a:rPr>
                <a:t>BSM</a:t>
              </a:r>
              <a:endParaRPr lang="en-US" sz="1400" b="1" dirty="0">
                <a:solidFill>
                  <a:srgbClr val="0000FF"/>
                </a:solidFill>
              </a:endParaRPr>
            </a:p>
          </p:txBody>
        </p:sp>
        <p:cxnSp>
          <p:nvCxnSpPr>
            <p:cNvPr id="25" name="Gerade Verbindung 24"/>
            <p:cNvCxnSpPr/>
            <p:nvPr/>
          </p:nvCxnSpPr>
          <p:spPr bwMode="auto">
            <a:xfrm flipH="1">
              <a:off x="5234347" y="5858073"/>
              <a:ext cx="352171" cy="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8" name="Gruppieren 27"/>
          <p:cNvGrpSpPr/>
          <p:nvPr/>
        </p:nvGrpSpPr>
        <p:grpSpPr>
          <a:xfrm>
            <a:off x="5237827" y="4750448"/>
            <a:ext cx="1894845" cy="1621035"/>
            <a:chOff x="3449924" y="4437112"/>
            <a:chExt cx="2287284" cy="1956766"/>
          </a:xfrm>
        </p:grpSpPr>
        <p:cxnSp>
          <p:nvCxnSpPr>
            <p:cNvPr id="29" name="Gerade Verbindung 28"/>
            <p:cNvCxnSpPr/>
            <p:nvPr/>
          </p:nvCxnSpPr>
          <p:spPr bwMode="auto">
            <a:xfrm flipH="1">
              <a:off x="3799666" y="5160111"/>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29"/>
            <p:cNvCxnSpPr/>
            <p:nvPr/>
          </p:nvCxnSpPr>
          <p:spPr bwMode="auto">
            <a:xfrm>
              <a:off x="5533275" y="5160111"/>
              <a:ext cx="203933" cy="1233767"/>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mit Pfeil 30"/>
            <p:cNvCxnSpPr/>
            <p:nvPr/>
          </p:nvCxnSpPr>
          <p:spPr bwMode="auto">
            <a:xfrm flipV="1">
              <a:off x="3799666" y="5684522"/>
              <a:ext cx="104653" cy="524410"/>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feld 31"/>
            <p:cNvSpPr txBox="1"/>
            <p:nvPr/>
          </p:nvSpPr>
          <p:spPr>
            <a:xfrm>
              <a:off x="3761520" y="5906096"/>
              <a:ext cx="1058950" cy="310392"/>
            </a:xfrm>
            <a:prstGeom prst="rect">
              <a:avLst/>
            </a:prstGeom>
            <a:noFill/>
            <a:ln w="38100">
              <a:noFill/>
            </a:ln>
          </p:spPr>
          <p:txBody>
            <a:bodyPr wrap="square" rtlCol="0">
              <a:spAutoFit/>
            </a:bodyPr>
            <a:lstStyle/>
            <a:p>
              <a:pPr algn="l"/>
              <a:r>
                <a:rPr lang="en-US" sz="1400" dirty="0" smtClean="0"/>
                <a:t>injection</a:t>
              </a:r>
              <a:endParaRPr lang="en-US" sz="1400" dirty="0"/>
            </a:p>
          </p:txBody>
        </p:sp>
        <p:sp>
          <p:nvSpPr>
            <p:cNvPr id="33" name="Textfeld 32"/>
            <p:cNvSpPr txBox="1"/>
            <p:nvPr/>
          </p:nvSpPr>
          <p:spPr>
            <a:xfrm>
              <a:off x="4623550" y="5908710"/>
              <a:ext cx="1113658" cy="307776"/>
            </a:xfrm>
            <a:prstGeom prst="rect">
              <a:avLst/>
            </a:prstGeom>
            <a:noFill/>
            <a:ln w="38100">
              <a:noFill/>
            </a:ln>
          </p:spPr>
          <p:txBody>
            <a:bodyPr wrap="square" rtlCol="0">
              <a:spAutoFit/>
            </a:bodyPr>
            <a:lstStyle/>
            <a:p>
              <a:pPr algn="l"/>
              <a:r>
                <a:rPr lang="en-US" sz="1400" dirty="0" smtClean="0"/>
                <a:t>extraction</a:t>
              </a:r>
              <a:endParaRPr lang="en-US" sz="1400" dirty="0"/>
            </a:p>
          </p:txBody>
        </p:sp>
        <p:sp>
          <p:nvSpPr>
            <p:cNvPr id="35" name="Abgerundetes Rechteck 34"/>
            <p:cNvSpPr/>
            <p:nvPr/>
          </p:nvSpPr>
          <p:spPr bwMode="auto">
            <a:xfrm>
              <a:off x="4008973" y="4437112"/>
              <a:ext cx="1524301" cy="1482395"/>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38" name="Gerade Verbindung 37"/>
            <p:cNvCxnSpPr/>
            <p:nvPr/>
          </p:nvCxnSpPr>
          <p:spPr bwMode="auto">
            <a:xfrm flipH="1" flipV="1">
              <a:off x="3449924" y="6209526"/>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Textfeld 39"/>
            <p:cNvSpPr txBox="1"/>
            <p:nvPr/>
          </p:nvSpPr>
          <p:spPr>
            <a:xfrm>
              <a:off x="3950021" y="4929894"/>
              <a:ext cx="1687799" cy="371520"/>
            </a:xfrm>
            <a:prstGeom prst="rect">
              <a:avLst/>
            </a:prstGeom>
            <a:noFill/>
          </p:spPr>
          <p:txBody>
            <a:bodyPr wrap="square" rtlCol="0">
              <a:spAutoFit/>
            </a:bodyPr>
            <a:lstStyle/>
            <a:p>
              <a:r>
                <a:rPr lang="en-US" sz="1400" b="1" dirty="0" smtClean="0">
                  <a:solidFill>
                    <a:srgbClr val="C00000"/>
                  </a:solidFill>
                </a:rPr>
                <a:t>p-synchrotron</a:t>
              </a:r>
              <a:endParaRPr lang="en-US" sz="1400" b="1" dirty="0">
                <a:solidFill>
                  <a:srgbClr val="C00000"/>
                </a:solidFill>
              </a:endParaRPr>
            </a:p>
          </p:txBody>
        </p:sp>
      </p:grpSp>
      <p:pic>
        <p:nvPicPr>
          <p:cNvPr id="4403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2966" y="1268236"/>
            <a:ext cx="3977896" cy="3069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75"/>
          <p:cNvPicPr>
            <a:picLocks noChangeAspect="1" noChangeArrowheads="1"/>
          </p:cNvPicPr>
          <p:nvPr/>
        </p:nvPicPr>
        <p:blipFill rotWithShape="1">
          <a:blip r:embed="rId4">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22000"/>
                    </a14:imgEffect>
                    <a14:imgEffect>
                      <a14:brightnessContrast bright="-9000" contrast="55000"/>
                    </a14:imgEffect>
                  </a14:imgLayer>
                </a14:imgProps>
              </a:ext>
              <a:ext uri="{28A0092B-C50C-407E-A947-70E740481C1C}">
                <a14:useLocalDpi xmlns:a14="http://schemas.microsoft.com/office/drawing/2010/main" val="0"/>
              </a:ext>
            </a:extLst>
          </a:blip>
          <a:srcRect l="3100" t="45367" r="62507" b="23311"/>
          <a:stretch/>
        </p:blipFill>
        <p:spPr bwMode="auto">
          <a:xfrm>
            <a:off x="2653425" y="4646145"/>
            <a:ext cx="1374135" cy="102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uppieren 1"/>
          <p:cNvGrpSpPr/>
          <p:nvPr/>
        </p:nvGrpSpPr>
        <p:grpSpPr>
          <a:xfrm>
            <a:off x="4139937" y="4680523"/>
            <a:ext cx="1331598" cy="916721"/>
            <a:chOff x="8555602" y="4689443"/>
            <a:chExt cx="1661973" cy="1158473"/>
          </a:xfrm>
        </p:grpSpPr>
        <p:pic>
          <p:nvPicPr>
            <p:cNvPr id="39" name="Picture 75"/>
            <p:cNvPicPr>
              <a:picLocks noChangeAspect="1" noChangeArrowheads="1"/>
            </p:cNvPicPr>
            <p:nvPr/>
          </p:nvPicPr>
          <p:blipFill rotWithShape="1">
            <a:blip r:embed="rId6">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46000"/>
                      </a14:imgEffect>
                      <a14:imgEffect>
                        <a14:brightnessContrast bright="-18000" contrast="64000"/>
                      </a14:imgEffect>
                    </a14:imgLayer>
                  </a14:imgProps>
                </a:ext>
                <a:ext uri="{28A0092B-C50C-407E-A947-70E740481C1C}">
                  <a14:useLocalDpi xmlns:a14="http://schemas.microsoft.com/office/drawing/2010/main" val="0"/>
                </a:ext>
              </a:extLst>
            </a:blip>
            <a:srcRect l="65944" t="45544" b="29799"/>
            <a:stretch/>
          </p:blipFill>
          <p:spPr bwMode="auto">
            <a:xfrm>
              <a:off x="8555602" y="4689443"/>
              <a:ext cx="1661973" cy="9818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75"/>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3545" t="93880" r="3676" b="2457"/>
            <a:stretch/>
          </p:blipFill>
          <p:spPr bwMode="auto">
            <a:xfrm>
              <a:off x="8921738" y="5702059"/>
              <a:ext cx="1111609" cy="1458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8333795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70">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70">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270">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270">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1"/>
          <p:cNvSpPr>
            <a:spLocks noGrp="1"/>
          </p:cNvSpPr>
          <p:nvPr>
            <p:ph type="sldNum" sz="quarter" idx="10"/>
          </p:nvPr>
        </p:nvSpPr>
        <p:spPr/>
        <p:txBody>
          <a:bodyPr/>
          <a:lstStyle/>
          <a:p>
            <a:pPr>
              <a:defRPr/>
            </a:pPr>
            <a:fld id="{CD4C6DF0-7EF5-443E-B0A5-EF5468984679}" type="slidenum">
              <a:rPr lang="en-US"/>
              <a:pPr>
                <a:defRPr/>
              </a:pPr>
              <a:t>45</a:t>
            </a:fld>
            <a:endParaRPr lang="en-US"/>
          </a:p>
        </p:txBody>
      </p:sp>
      <p:sp>
        <p:nvSpPr>
          <p:cNvPr id="43011"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Measurement of Energy Spread by magnetic Spectrometer</a:t>
            </a:r>
          </a:p>
        </p:txBody>
      </p:sp>
      <p:sp>
        <p:nvSpPr>
          <p:cNvPr id="4301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pic>
        <p:nvPicPr>
          <p:cNvPr id="4301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82" y="1693720"/>
            <a:ext cx="5003093" cy="2585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14" name="Rectangle 5"/>
          <p:cNvSpPr>
            <a:spLocks noChangeArrowheads="1"/>
          </p:cNvSpPr>
          <p:nvPr/>
        </p:nvSpPr>
        <p:spPr bwMode="auto">
          <a:xfrm>
            <a:off x="171688" y="996093"/>
            <a:ext cx="9584888" cy="697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b="1" dirty="0" smtClean="0">
                <a:solidFill>
                  <a:schemeClr val="accent2"/>
                </a:solidFill>
              </a:rPr>
              <a:t>Transfer line</a:t>
            </a:r>
            <a:r>
              <a:rPr lang="en-US" altLang="de-DE" dirty="0" smtClean="0">
                <a:solidFill>
                  <a:schemeClr val="accent2"/>
                </a:solidFill>
              </a:rPr>
              <a:t>: The mom. spread </a:t>
            </a:r>
            <a:r>
              <a:rPr lang="en-US" altLang="de-DE" b="1" i="1" dirty="0" smtClean="0">
                <a:solidFill>
                  <a:schemeClr val="accent2"/>
                </a:solidFill>
              </a:rPr>
              <a:t>δ </a:t>
            </a:r>
            <a:r>
              <a:rPr lang="en-US" altLang="de-DE" b="1" i="1" dirty="0">
                <a:solidFill>
                  <a:schemeClr val="accent2"/>
                </a:solidFill>
              </a:rPr>
              <a:t>= </a:t>
            </a:r>
            <a:r>
              <a:rPr lang="el-GR" altLang="de-DE" b="1" i="1" dirty="0">
                <a:solidFill>
                  <a:schemeClr val="accent2"/>
                </a:solidFill>
                <a:cs typeface="Times New Roman" pitchFamily="18" charset="0"/>
              </a:rPr>
              <a:t>Δ</a:t>
            </a:r>
            <a:r>
              <a:rPr lang="en-US" altLang="de-DE" b="1" i="1" dirty="0">
                <a:solidFill>
                  <a:schemeClr val="accent2"/>
                </a:solidFill>
              </a:rPr>
              <a:t>p/p</a:t>
            </a:r>
            <a:r>
              <a:rPr lang="en-US" altLang="de-DE" dirty="0">
                <a:solidFill>
                  <a:schemeClr val="accent2"/>
                </a:solidFill>
              </a:rPr>
              <a:t> </a:t>
            </a:r>
            <a:r>
              <a:rPr lang="en-US" altLang="de-DE" dirty="0" smtClean="0">
                <a:solidFill>
                  <a:schemeClr val="accent2"/>
                </a:solidFill>
              </a:rPr>
              <a:t>can </a:t>
            </a:r>
            <a:r>
              <a:rPr lang="en-US" altLang="de-DE" dirty="0">
                <a:solidFill>
                  <a:schemeClr val="accent2"/>
                </a:solidFill>
              </a:rPr>
              <a:t>be determined </a:t>
            </a:r>
            <a:r>
              <a:rPr lang="en-US" altLang="de-DE" dirty="0" smtClean="0">
                <a:solidFill>
                  <a:schemeClr val="accent2"/>
                </a:solidFill>
              </a:rPr>
              <a:t>by a </a:t>
            </a:r>
            <a:r>
              <a:rPr lang="en-US" altLang="de-DE" dirty="0">
                <a:solidFill>
                  <a:schemeClr val="accent2"/>
                </a:solidFill>
              </a:rPr>
              <a:t>magnetic spectrometer:</a:t>
            </a:r>
          </a:p>
          <a:p>
            <a:pPr algn="l">
              <a:spcBef>
                <a:spcPts val="400"/>
              </a:spcBef>
            </a:pPr>
            <a:r>
              <a:rPr lang="en-US" altLang="de-DE" dirty="0" smtClean="0">
                <a:solidFill>
                  <a:schemeClr val="accent2"/>
                </a:solidFill>
              </a:rPr>
              <a:t>via </a:t>
            </a:r>
            <a:r>
              <a:rPr lang="en-US" altLang="de-DE" dirty="0">
                <a:solidFill>
                  <a:schemeClr val="accent2"/>
                </a:solidFill>
              </a:rPr>
              <a:t>dispersion, the momentum is shifted to a spatial distance.</a:t>
            </a:r>
          </a:p>
        </p:txBody>
      </p:sp>
      <p:sp>
        <p:nvSpPr>
          <p:cNvPr id="43015" name="Rectangle 6"/>
          <p:cNvSpPr>
            <a:spLocks noChangeArrowheads="1"/>
          </p:cNvSpPr>
          <p:nvPr/>
        </p:nvSpPr>
        <p:spPr bwMode="auto">
          <a:xfrm>
            <a:off x="208538" y="1772816"/>
            <a:ext cx="4491037" cy="978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smtClean="0"/>
              <a:t>An appropriate optic must b e </a:t>
            </a:r>
            <a:r>
              <a:rPr lang="en-US" altLang="de-DE" dirty="0"/>
              <a:t>chosen</a:t>
            </a:r>
          </a:p>
          <a:p>
            <a:pPr algn="l">
              <a:lnSpc>
                <a:spcPct val="60000"/>
              </a:lnSpc>
            </a:pPr>
            <a:r>
              <a:rPr lang="en-US" altLang="de-DE" dirty="0"/>
              <a:t>to separate the transverse and </a:t>
            </a:r>
          </a:p>
          <a:p>
            <a:pPr algn="l">
              <a:lnSpc>
                <a:spcPct val="60000"/>
              </a:lnSpc>
            </a:pPr>
            <a:r>
              <a:rPr lang="en-US" altLang="de-DE" dirty="0"/>
              <a:t>longitudinal </a:t>
            </a:r>
            <a:r>
              <a:rPr lang="en-US" altLang="de-DE" dirty="0" smtClean="0"/>
              <a:t>parameters</a:t>
            </a:r>
            <a:endParaRPr lang="en-US" altLang="de-DE" dirty="0"/>
          </a:p>
        </p:txBody>
      </p:sp>
      <p:grpSp>
        <p:nvGrpSpPr>
          <p:cNvPr id="6" name="Gruppieren 5"/>
          <p:cNvGrpSpPr/>
          <p:nvPr/>
        </p:nvGrpSpPr>
        <p:grpSpPr>
          <a:xfrm>
            <a:off x="783961" y="5452673"/>
            <a:ext cx="3846277" cy="924420"/>
            <a:chOff x="323528" y="5452673"/>
            <a:chExt cx="3846277" cy="924420"/>
          </a:xfrm>
        </p:grpSpPr>
        <p:cxnSp>
          <p:nvCxnSpPr>
            <p:cNvPr id="9" name="Gerade Verbindung 8"/>
            <p:cNvCxnSpPr/>
            <p:nvPr/>
          </p:nvCxnSpPr>
          <p:spPr bwMode="auto">
            <a:xfrm flipH="1" flipV="1">
              <a:off x="3182991" y="6209526"/>
              <a:ext cx="349742" cy="480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p:nvSpPr>
          <p:spPr>
            <a:xfrm>
              <a:off x="2414077" y="6069316"/>
              <a:ext cx="757645"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LINAC</a:t>
              </a:r>
              <a:endParaRPr lang="en-US" sz="1400" b="1" dirty="0">
                <a:solidFill>
                  <a:srgbClr val="008000"/>
                </a:solidFill>
              </a:endParaRPr>
            </a:p>
          </p:txBody>
        </p:sp>
        <p:sp>
          <p:nvSpPr>
            <p:cNvPr id="11" name="Textfeld 10"/>
            <p:cNvSpPr txBox="1"/>
            <p:nvPr/>
          </p:nvSpPr>
          <p:spPr>
            <a:xfrm>
              <a:off x="1106113" y="6064139"/>
              <a:ext cx="757645"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RFQ</a:t>
              </a:r>
              <a:endParaRPr lang="en-US" sz="1400" b="1" dirty="0">
                <a:solidFill>
                  <a:srgbClr val="008000"/>
                </a:solidFill>
              </a:endParaRPr>
            </a:p>
          </p:txBody>
        </p:sp>
        <p:cxnSp>
          <p:nvCxnSpPr>
            <p:cNvPr id="12" name="Gerade Verbindung 11"/>
            <p:cNvCxnSpPr/>
            <p:nvPr/>
          </p:nvCxnSpPr>
          <p:spPr bwMode="auto">
            <a:xfrm flipH="1" flipV="1">
              <a:off x="1853612" y="6202314"/>
              <a:ext cx="560465"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echteck 12"/>
            <p:cNvSpPr/>
            <p:nvPr/>
          </p:nvSpPr>
          <p:spPr bwMode="auto">
            <a:xfrm rot="19584570">
              <a:off x="3998676" y="5711741"/>
              <a:ext cx="171129" cy="260125"/>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14" name="Gerade Verbindung 13"/>
            <p:cNvCxnSpPr/>
            <p:nvPr/>
          </p:nvCxnSpPr>
          <p:spPr bwMode="auto">
            <a:xfrm flipH="1" flipV="1">
              <a:off x="701973" y="6202314"/>
              <a:ext cx="404140" cy="481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14"/>
            <p:cNvCxnSpPr>
              <a:stCxn id="16" idx="2"/>
            </p:cNvCxnSpPr>
            <p:nvPr/>
          </p:nvCxnSpPr>
          <p:spPr bwMode="auto">
            <a:xfrm>
              <a:off x="693751" y="5760450"/>
              <a:ext cx="0" cy="446674"/>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feld 15"/>
            <p:cNvSpPr txBox="1"/>
            <p:nvPr/>
          </p:nvSpPr>
          <p:spPr>
            <a:xfrm>
              <a:off x="323528" y="5452673"/>
              <a:ext cx="740446" cy="307777"/>
            </a:xfrm>
            <a:prstGeom prst="rect">
              <a:avLst/>
            </a:prstGeom>
            <a:noFill/>
            <a:ln w="34925">
              <a:solidFill>
                <a:srgbClr val="008000"/>
              </a:solidFill>
            </a:ln>
          </p:spPr>
          <p:txBody>
            <a:bodyPr wrap="square" rtlCol="0">
              <a:spAutoFit/>
            </a:bodyPr>
            <a:lstStyle/>
            <a:p>
              <a:r>
                <a:rPr lang="en-US" sz="1400" b="1" dirty="0" smtClean="0">
                  <a:solidFill>
                    <a:srgbClr val="008000"/>
                  </a:solidFill>
                </a:rPr>
                <a:t>source</a:t>
              </a:r>
              <a:endParaRPr lang="en-US" sz="1400" b="1" dirty="0">
                <a:solidFill>
                  <a:srgbClr val="008000"/>
                </a:solidFill>
              </a:endParaRPr>
            </a:p>
          </p:txBody>
        </p:sp>
        <p:sp>
          <p:nvSpPr>
            <p:cNvPr id="3" name="Gleichschenkliges Dreieck 2"/>
            <p:cNvSpPr/>
            <p:nvPr/>
          </p:nvSpPr>
          <p:spPr bwMode="auto">
            <a:xfrm>
              <a:off x="3357862" y="6026260"/>
              <a:ext cx="394988" cy="300170"/>
            </a:xfrm>
            <a:prstGeom prst="triangle">
              <a:avLst/>
            </a:prstGeom>
            <a:noFill/>
            <a:ln w="34925" cap="flat" cmpd="sng" algn="ctr">
              <a:solidFill>
                <a:srgbClr val="D60093"/>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35" name="Gerade Verbindung 34"/>
            <p:cNvCxnSpPr/>
            <p:nvPr/>
          </p:nvCxnSpPr>
          <p:spPr bwMode="auto">
            <a:xfrm flipH="1">
              <a:off x="3532733" y="5856155"/>
              <a:ext cx="534442" cy="367049"/>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Text Box 4"/>
            <p:cNvSpPr txBox="1">
              <a:spLocks noChangeArrowheads="1"/>
            </p:cNvSpPr>
            <p:nvPr/>
          </p:nvSpPr>
          <p:spPr bwMode="auto">
            <a:xfrm>
              <a:off x="2855505" y="5493301"/>
              <a:ext cx="126853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SEM-Grid</a:t>
              </a:r>
              <a:endParaRPr lang="en-US" altLang="de-DE" sz="1600" b="1" dirty="0">
                <a:solidFill>
                  <a:srgbClr val="0000FF"/>
                </a:solidFill>
              </a:endParaRPr>
            </a:p>
          </p:txBody>
        </p:sp>
        <p:sp>
          <p:nvSpPr>
            <p:cNvPr id="39" name="Text Box 4"/>
            <p:cNvSpPr txBox="1">
              <a:spLocks noChangeArrowheads="1"/>
            </p:cNvSpPr>
            <p:nvPr/>
          </p:nvSpPr>
          <p:spPr bwMode="auto">
            <a:xfrm>
              <a:off x="3007905" y="5738124"/>
              <a:ext cx="9916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D60093"/>
                  </a:solidFill>
                </a:rPr>
                <a:t>dipole</a:t>
              </a:r>
              <a:endParaRPr lang="en-US" altLang="de-DE" sz="1600" b="1" dirty="0">
                <a:solidFill>
                  <a:srgbClr val="D60093"/>
                </a:solidFill>
              </a:endParaRPr>
            </a:p>
          </p:txBody>
        </p:sp>
      </p:grpSp>
      <p:grpSp>
        <p:nvGrpSpPr>
          <p:cNvPr id="43010" name="Gruppieren 43009"/>
          <p:cNvGrpSpPr/>
          <p:nvPr/>
        </p:nvGrpSpPr>
        <p:grpSpPr>
          <a:xfrm>
            <a:off x="3921193" y="4307049"/>
            <a:ext cx="3199069" cy="1956322"/>
            <a:chOff x="3486545" y="4307049"/>
            <a:chExt cx="3199069" cy="1956322"/>
          </a:xfrm>
        </p:grpSpPr>
        <p:sp>
          <p:nvSpPr>
            <p:cNvPr id="25" name="Textfeld 24"/>
            <p:cNvSpPr txBox="1"/>
            <p:nvPr/>
          </p:nvSpPr>
          <p:spPr>
            <a:xfrm>
              <a:off x="5730290" y="5919507"/>
              <a:ext cx="955324" cy="307777"/>
            </a:xfrm>
            <a:prstGeom prst="rect">
              <a:avLst/>
            </a:prstGeom>
            <a:noFill/>
            <a:ln w="38100">
              <a:noFill/>
            </a:ln>
          </p:spPr>
          <p:txBody>
            <a:bodyPr wrap="square" rtlCol="0">
              <a:spAutoFit/>
            </a:bodyPr>
            <a:lstStyle/>
            <a:p>
              <a:pPr algn="l"/>
              <a:r>
                <a:rPr lang="en-US" sz="1400" dirty="0" smtClean="0"/>
                <a:t>extraction</a:t>
              </a:r>
              <a:endParaRPr lang="en-US" sz="1400" dirty="0"/>
            </a:p>
          </p:txBody>
        </p:sp>
        <p:cxnSp>
          <p:nvCxnSpPr>
            <p:cNvPr id="21" name="Gerade Verbindung 20"/>
            <p:cNvCxnSpPr/>
            <p:nvPr/>
          </p:nvCxnSpPr>
          <p:spPr bwMode="auto">
            <a:xfrm flipH="1">
              <a:off x="4782619" y="5160111"/>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21"/>
            <p:cNvCxnSpPr/>
            <p:nvPr/>
          </p:nvCxnSpPr>
          <p:spPr bwMode="auto">
            <a:xfrm>
              <a:off x="6516228" y="5160111"/>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mit Pfeil 22"/>
            <p:cNvCxnSpPr/>
            <p:nvPr/>
          </p:nvCxnSpPr>
          <p:spPr bwMode="auto">
            <a:xfrm flipV="1">
              <a:off x="4782619" y="5684522"/>
              <a:ext cx="104653" cy="524410"/>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feld 23"/>
            <p:cNvSpPr txBox="1"/>
            <p:nvPr/>
          </p:nvSpPr>
          <p:spPr>
            <a:xfrm>
              <a:off x="4834946" y="5906096"/>
              <a:ext cx="1058950" cy="310392"/>
            </a:xfrm>
            <a:prstGeom prst="rect">
              <a:avLst/>
            </a:prstGeom>
            <a:noFill/>
            <a:ln w="38100">
              <a:noFill/>
            </a:ln>
          </p:spPr>
          <p:txBody>
            <a:bodyPr wrap="square" rtlCol="0">
              <a:spAutoFit/>
            </a:bodyPr>
            <a:lstStyle/>
            <a:p>
              <a:pPr algn="l"/>
              <a:r>
                <a:rPr lang="en-US" sz="1400" dirty="0" smtClean="0"/>
                <a:t>injection</a:t>
              </a:r>
              <a:endParaRPr lang="en-US" sz="1400" dirty="0"/>
            </a:p>
          </p:txBody>
        </p:sp>
        <p:sp>
          <p:nvSpPr>
            <p:cNvPr id="26" name="Text Box 4"/>
            <p:cNvSpPr txBox="1">
              <a:spLocks noChangeArrowheads="1"/>
            </p:cNvSpPr>
            <p:nvPr/>
          </p:nvSpPr>
          <p:spPr bwMode="auto">
            <a:xfrm>
              <a:off x="5235576" y="4585846"/>
              <a:ext cx="109498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err="1" smtClean="0">
                  <a:solidFill>
                    <a:srgbClr val="0000FF"/>
                  </a:solidFill>
                </a:rPr>
                <a:t>Schottky</a:t>
              </a:r>
              <a:endParaRPr lang="en-US" altLang="de-DE" sz="1600" b="1" dirty="0" smtClean="0">
                <a:solidFill>
                  <a:srgbClr val="0000FF"/>
                </a:solidFill>
              </a:endParaRPr>
            </a:p>
          </p:txBody>
        </p:sp>
        <p:sp>
          <p:nvSpPr>
            <p:cNvPr id="27" name="Abgerundetes Rechteck 26"/>
            <p:cNvSpPr/>
            <p:nvPr/>
          </p:nvSpPr>
          <p:spPr bwMode="auto">
            <a:xfrm>
              <a:off x="4991926" y="4437112"/>
              <a:ext cx="1524301" cy="1482395"/>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8" name="Rechteck 27"/>
            <p:cNvSpPr/>
            <p:nvPr/>
          </p:nvSpPr>
          <p:spPr bwMode="auto">
            <a:xfrm>
              <a:off x="5679930" y="4307049"/>
              <a:ext cx="171129" cy="260125"/>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30" name="Gerade Verbindung 29"/>
            <p:cNvCxnSpPr/>
            <p:nvPr/>
          </p:nvCxnSpPr>
          <p:spPr bwMode="auto">
            <a:xfrm flipH="1">
              <a:off x="3486545" y="6214338"/>
              <a:ext cx="1296076" cy="215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feld 31"/>
            <p:cNvSpPr txBox="1"/>
            <p:nvPr/>
          </p:nvSpPr>
          <p:spPr>
            <a:xfrm>
              <a:off x="5032362" y="5056390"/>
              <a:ext cx="1511266" cy="584775"/>
            </a:xfrm>
            <a:prstGeom prst="rect">
              <a:avLst/>
            </a:prstGeom>
            <a:noFill/>
          </p:spPr>
          <p:txBody>
            <a:bodyPr wrap="square" rtlCol="0">
              <a:spAutoFit/>
            </a:bodyPr>
            <a:lstStyle/>
            <a:p>
              <a:r>
                <a:rPr lang="en-US" sz="1600" b="1" dirty="0" smtClean="0">
                  <a:solidFill>
                    <a:srgbClr val="C00000"/>
                  </a:solidFill>
                </a:rPr>
                <a:t>p synchrotron</a:t>
              </a:r>
            </a:p>
            <a:p>
              <a:pPr>
                <a:spcBef>
                  <a:spcPts val="0"/>
                </a:spcBef>
              </a:pPr>
              <a:r>
                <a:rPr lang="en-US" sz="1600" b="1" dirty="0" smtClean="0">
                  <a:solidFill>
                    <a:srgbClr val="C00000"/>
                  </a:solidFill>
                </a:rPr>
                <a:t>de-bunched</a:t>
              </a:r>
            </a:p>
          </p:txBody>
        </p:sp>
        <p:sp>
          <p:nvSpPr>
            <p:cNvPr id="42" name="Textfeld 41"/>
            <p:cNvSpPr txBox="1"/>
            <p:nvPr/>
          </p:nvSpPr>
          <p:spPr>
            <a:xfrm>
              <a:off x="3955105" y="4938302"/>
              <a:ext cx="1168428" cy="584775"/>
            </a:xfrm>
            <a:prstGeom prst="rect">
              <a:avLst/>
            </a:prstGeom>
            <a:noFill/>
          </p:spPr>
          <p:txBody>
            <a:bodyPr wrap="square" rtlCol="0">
              <a:spAutoFit/>
            </a:bodyPr>
            <a:lstStyle/>
            <a:p>
              <a:pPr algn="l"/>
              <a:r>
                <a:rPr lang="en-US" sz="1600" b="1" dirty="0" smtClean="0">
                  <a:solidFill>
                    <a:srgbClr val="C00000"/>
                  </a:solidFill>
                </a:rPr>
                <a:t>multi-turn</a:t>
              </a:r>
            </a:p>
            <a:p>
              <a:pPr algn="l">
                <a:spcBef>
                  <a:spcPts val="0"/>
                </a:spcBef>
              </a:pPr>
              <a:r>
                <a:rPr lang="en-US" sz="1600" b="1" dirty="0" smtClean="0">
                  <a:solidFill>
                    <a:srgbClr val="C00000"/>
                  </a:solidFill>
                </a:rPr>
                <a:t>injection</a:t>
              </a:r>
            </a:p>
          </p:txBody>
        </p:sp>
      </p:grpSp>
      <p:sp>
        <p:nvSpPr>
          <p:cNvPr id="45" name="Rectangle 6"/>
          <p:cNvSpPr>
            <a:spLocks noChangeArrowheads="1"/>
          </p:cNvSpPr>
          <p:nvPr/>
        </p:nvSpPr>
        <p:spPr bwMode="auto">
          <a:xfrm>
            <a:off x="148874" y="3244542"/>
            <a:ext cx="5965704" cy="1882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t>However, </a:t>
            </a:r>
            <a:r>
              <a:rPr lang="en-US" altLang="de-DE" dirty="0" smtClean="0"/>
              <a:t>a synchrotron is a very high resolution spectrometer</a:t>
            </a:r>
          </a:p>
          <a:p>
            <a:pPr algn="l">
              <a:spcBef>
                <a:spcPts val="200"/>
              </a:spcBef>
            </a:pPr>
            <a:r>
              <a:rPr lang="en-US" altLang="de-DE" dirty="0" smtClean="0"/>
              <a:t>Goal: Measurement of central momentum </a:t>
            </a:r>
            <a:r>
              <a:rPr lang="en-US" altLang="de-DE" b="1" i="1" dirty="0" smtClean="0"/>
              <a:t>p</a:t>
            </a:r>
            <a:r>
              <a:rPr lang="en-US" altLang="de-DE" b="1" i="1" baseline="-25000" dirty="0" smtClean="0"/>
              <a:t>0</a:t>
            </a:r>
            <a:r>
              <a:rPr lang="en-US" altLang="de-DE" dirty="0" smtClean="0"/>
              <a:t> </a:t>
            </a:r>
          </a:p>
          <a:p>
            <a:pPr algn="l">
              <a:spcBef>
                <a:spcPts val="200"/>
              </a:spcBef>
            </a:pPr>
            <a:r>
              <a:rPr lang="en-US" altLang="de-DE" dirty="0" smtClean="0"/>
              <a:t>and momentum spread </a:t>
            </a:r>
            <a:r>
              <a:rPr lang="en-US" altLang="de-DE" b="1" dirty="0" smtClean="0">
                <a:sym typeface="Symbol"/>
              </a:rPr>
              <a:t></a:t>
            </a:r>
            <a:r>
              <a:rPr lang="en-US" altLang="de-DE" b="1" i="1" dirty="0" smtClean="0">
                <a:sym typeface="Symbol"/>
              </a:rPr>
              <a:t>p / p</a:t>
            </a:r>
            <a:r>
              <a:rPr lang="en-US" altLang="de-DE" b="1" i="1" baseline="-25000" dirty="0" smtClean="0">
                <a:sym typeface="Symbol"/>
              </a:rPr>
              <a:t>0</a:t>
            </a:r>
          </a:p>
          <a:p>
            <a:pPr marL="285750" indent="-285750" algn="l">
              <a:spcBef>
                <a:spcPts val="200"/>
              </a:spcBef>
              <a:buFont typeface="Wingdings" panose="05000000000000000000" pitchFamily="2" charset="2"/>
              <a:buChar char="Ø"/>
            </a:pPr>
            <a:r>
              <a:rPr lang="en-US" altLang="de-DE" b="1" dirty="0" smtClean="0">
                <a:sym typeface="Symbol"/>
              </a:rPr>
              <a:t>un</a:t>
            </a:r>
            <a:r>
              <a:rPr lang="en-US" altLang="de-DE" dirty="0" smtClean="0">
                <a:sym typeface="Symbol"/>
              </a:rPr>
              <a:t>-bunched beam  </a:t>
            </a:r>
            <a:r>
              <a:rPr lang="en-US" altLang="de-DE" dirty="0" err="1" smtClean="0">
                <a:sym typeface="Symbol"/>
              </a:rPr>
              <a:t>Schottky</a:t>
            </a:r>
            <a:r>
              <a:rPr lang="en-US" altLang="de-DE" dirty="0" smtClean="0">
                <a:sym typeface="Symbol"/>
              </a:rPr>
              <a:t> noise analysis</a:t>
            </a:r>
          </a:p>
          <a:p>
            <a:pPr marL="285750" indent="-285750" algn="l">
              <a:spcBef>
                <a:spcPts val="200"/>
              </a:spcBef>
              <a:buFont typeface="Wingdings" panose="05000000000000000000" pitchFamily="2" charset="2"/>
              <a:buChar char="Ø"/>
            </a:pPr>
            <a:r>
              <a:rPr lang="en-US" altLang="de-DE" dirty="0" smtClean="0">
                <a:sym typeface="Symbol"/>
              </a:rPr>
              <a:t>bunched beam: broadband FCT or BPM recording</a:t>
            </a:r>
          </a:p>
          <a:p>
            <a:pPr algn="l">
              <a:spcBef>
                <a:spcPts val="200"/>
              </a:spcBef>
            </a:pPr>
            <a:r>
              <a:rPr lang="en-US" altLang="de-DE" dirty="0">
                <a:sym typeface="Symbol"/>
              </a:rPr>
              <a:t> </a:t>
            </a:r>
            <a:r>
              <a:rPr lang="en-US" altLang="de-DE" dirty="0" smtClean="0">
                <a:sym typeface="Symbol"/>
              </a:rPr>
              <a:t>     coherent synchrotron oscillations, bunch shape </a:t>
            </a:r>
          </a:p>
        </p:txBody>
      </p:sp>
    </p:spTree>
    <p:extLst>
      <p:ext uri="{BB962C8B-B14F-4D97-AF65-F5344CB8AC3E}">
        <p14:creationId xmlns:p14="http://schemas.microsoft.com/office/powerpoint/2010/main" val="11990326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10"/>
          </p:nvPr>
        </p:nvSpPr>
        <p:spPr/>
        <p:txBody>
          <a:bodyPr/>
          <a:lstStyle/>
          <a:p>
            <a:pPr>
              <a:defRPr/>
            </a:pPr>
            <a:fld id="{89DB5B19-ECE6-456E-B838-842833A1C57E}" type="slidenum">
              <a:rPr lang="en-US"/>
              <a:pPr>
                <a:defRPr/>
              </a:pPr>
              <a:t>46</a:t>
            </a:fld>
            <a:endParaRPr lang="en-US"/>
          </a:p>
        </p:txBody>
      </p:sp>
      <p:sp>
        <p:nvSpPr>
          <p:cNvPr id="36867" name="Text Box 2"/>
          <p:cNvSpPr txBox="1">
            <a:spLocks noChangeArrowheads="1"/>
          </p:cNvSpPr>
          <p:nvPr/>
        </p:nvSpPr>
        <p:spPr bwMode="auto">
          <a:xfrm>
            <a:off x="203200" y="361950"/>
            <a:ext cx="8229600" cy="366713"/>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b="1">
              <a:solidFill>
                <a:srgbClr val="4D4D4D"/>
              </a:solidFill>
              <a:latin typeface="Comic Sans MS" pitchFamily="66" charset="0"/>
            </a:endParaRPr>
          </a:p>
        </p:txBody>
      </p:sp>
      <p:sp>
        <p:nvSpPr>
          <p:cNvPr id="36868" name="Text Box 3"/>
          <p:cNvSpPr txBox="1">
            <a:spLocks noChangeArrowheads="1"/>
          </p:cNvSpPr>
          <p:nvPr/>
        </p:nvSpPr>
        <p:spPr bwMode="auto">
          <a:xfrm>
            <a:off x="6108700" y="4762500"/>
            <a:ext cx="28575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sz="1600" baseline="30000">
              <a:solidFill>
                <a:srgbClr val="006600"/>
              </a:solidFill>
              <a:latin typeface="Comic Sans MS" pitchFamily="66" charset="0"/>
            </a:endParaRPr>
          </a:p>
        </p:txBody>
      </p:sp>
      <p:sp>
        <p:nvSpPr>
          <p:cNvPr id="6"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en-US" sz="2000" b="1" dirty="0">
              <a:latin typeface="Comic Sans MS" pitchFamily="66" charset="0"/>
            </a:endParaRPr>
          </a:p>
        </p:txBody>
      </p:sp>
      <p:sp>
        <p:nvSpPr>
          <p:cNvPr id="8" name="Text Box 4"/>
          <p:cNvSpPr txBox="1">
            <a:spLocks noChangeArrowheads="1"/>
          </p:cNvSpPr>
          <p:nvPr/>
        </p:nvSpPr>
        <p:spPr bwMode="auto">
          <a:xfrm>
            <a:off x="323850" y="1124744"/>
            <a:ext cx="8928670" cy="3114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33CC"/>
                </a:solidFill>
              </a:rPr>
              <a:t>Outline:</a:t>
            </a:r>
            <a:r>
              <a:rPr lang="en-US" altLang="de-DE" sz="2000" b="1" dirty="0">
                <a:solidFill>
                  <a:srgbClr val="0033CC"/>
                </a:solidFill>
              </a:rPr>
              <a:t>     </a:t>
            </a:r>
            <a:endParaRPr lang="en-US" altLang="de-DE" sz="2000" b="1" dirty="0">
              <a:solidFill>
                <a:schemeClr val="bg2">
                  <a:lumMod val="75000"/>
                </a:schemeClr>
              </a:solidFill>
              <a:sym typeface="Symbol" pitchFamily="18" charset="2"/>
            </a:endParaRPr>
          </a:p>
          <a:p>
            <a:pPr algn="l">
              <a:lnSpc>
                <a:spcPct val="80000"/>
              </a:lnSpc>
              <a:buFont typeface="Wingdings" pitchFamily="2" charset="2"/>
              <a:buChar char="Ø"/>
            </a:pPr>
            <a:r>
              <a:rPr lang="en-US" altLang="de-DE" sz="2000" b="1" dirty="0">
                <a:solidFill>
                  <a:schemeClr val="bg2">
                    <a:lumMod val="75000"/>
                  </a:schemeClr>
                </a:solidFill>
              </a:rPr>
              <a:t> Proton LINAC: Determination of mean </a:t>
            </a:r>
            <a:r>
              <a:rPr lang="en-US" altLang="de-DE" sz="2000" b="1" dirty="0" smtClean="0">
                <a:solidFill>
                  <a:schemeClr val="bg2">
                    <a:lumMod val="75000"/>
                  </a:schemeClr>
                </a:solidFill>
              </a:rPr>
              <a:t>energy &amp; longitudinal emittance</a:t>
            </a:r>
            <a:endParaRPr lang="en-US" altLang="de-DE" sz="2000" b="1" dirty="0">
              <a:solidFill>
                <a:schemeClr val="bg2">
                  <a:lumMod val="75000"/>
                </a:schemeClr>
              </a:solidFill>
              <a:sym typeface="Symbol" pitchFamily="18" charset="2"/>
            </a:endParaRPr>
          </a:p>
          <a:p>
            <a:pPr algn="l">
              <a:lnSpc>
                <a:spcPct val="80000"/>
              </a:lnSpc>
              <a:buFont typeface="Wingdings" pitchFamily="2" charset="2"/>
              <a:buNone/>
            </a:pPr>
            <a:r>
              <a:rPr lang="en-US" altLang="de-DE" sz="2000" b="1" dirty="0">
                <a:solidFill>
                  <a:schemeClr val="bg2">
                    <a:lumMod val="75000"/>
                  </a:schemeClr>
                </a:solidFill>
              </a:rPr>
              <a:t>    used for alignment of cavities phase and amplitude</a:t>
            </a:r>
          </a:p>
          <a:p>
            <a:pPr algn="l">
              <a:lnSpc>
                <a:spcPct val="80000"/>
              </a:lnSpc>
              <a:buFont typeface="Wingdings" pitchFamily="2" charset="2"/>
              <a:buChar char="Ø"/>
            </a:pPr>
            <a:r>
              <a:rPr lang="en-US" sz="2000" b="1" dirty="0" smtClean="0">
                <a:solidFill>
                  <a:srgbClr val="0033CC"/>
                </a:solidFill>
              </a:rPr>
              <a:t>Longitudinal </a:t>
            </a:r>
            <a:r>
              <a:rPr lang="en-US" sz="2000" b="1" dirty="0">
                <a:solidFill>
                  <a:srgbClr val="0033CC"/>
                </a:solidFill>
              </a:rPr>
              <a:t>injection matching and </a:t>
            </a:r>
            <a:r>
              <a:rPr lang="en-US" sz="2000" b="1" dirty="0" err="1">
                <a:solidFill>
                  <a:srgbClr val="0033CC"/>
                </a:solidFill>
              </a:rPr>
              <a:t>Schottky</a:t>
            </a:r>
            <a:r>
              <a:rPr lang="en-US" sz="2000" b="1" dirty="0">
                <a:solidFill>
                  <a:srgbClr val="0033CC"/>
                </a:solidFill>
              </a:rPr>
              <a:t> noise </a:t>
            </a:r>
            <a:r>
              <a:rPr lang="en-US" sz="2000" b="1" dirty="0" smtClean="0">
                <a:solidFill>
                  <a:srgbClr val="0033CC"/>
                </a:solidFill>
              </a:rPr>
              <a:t>analysis</a:t>
            </a:r>
          </a:p>
          <a:p>
            <a:pPr algn="l">
              <a:lnSpc>
                <a:spcPct val="80000"/>
              </a:lnSpc>
            </a:pPr>
            <a:r>
              <a:rPr lang="en-US" sz="2000" b="1" dirty="0">
                <a:solidFill>
                  <a:srgbClr val="0033CC"/>
                </a:solidFill>
              </a:rPr>
              <a:t> </a:t>
            </a:r>
            <a:r>
              <a:rPr lang="en-US" sz="2000" b="1" dirty="0" smtClean="0">
                <a:solidFill>
                  <a:srgbClr val="0033CC"/>
                </a:solidFill>
              </a:rPr>
              <a:t>   </a:t>
            </a:r>
            <a:r>
              <a:rPr lang="en-US" sz="2000" b="1" dirty="0" smtClean="0">
                <a:solidFill>
                  <a:srgbClr val="5F5F5F"/>
                </a:solidFill>
              </a:rPr>
              <a:t>S</a:t>
            </a:r>
            <a:r>
              <a:rPr lang="en-US" sz="2000" b="1" dirty="0" smtClean="0"/>
              <a:t>ignal </a:t>
            </a:r>
            <a:r>
              <a:rPr lang="en-US" sz="2000" b="1" dirty="0"/>
              <a:t>generation by repetitive particle passage </a:t>
            </a:r>
            <a:endParaRPr lang="en-US" sz="2000" b="1" dirty="0" smtClean="0">
              <a:sym typeface="Symbol" pitchFamily="18" charset="2"/>
            </a:endParaRPr>
          </a:p>
          <a:p>
            <a:pPr algn="l">
              <a:lnSpc>
                <a:spcPct val="80000"/>
              </a:lnSpc>
            </a:pPr>
            <a:r>
              <a:rPr lang="en-US" sz="2000" b="1" dirty="0">
                <a:sym typeface="Symbol" pitchFamily="18" charset="2"/>
              </a:rPr>
              <a:t> </a:t>
            </a:r>
            <a:r>
              <a:rPr lang="en-US" sz="2000" b="1" dirty="0" smtClean="0">
                <a:sym typeface="Symbol" pitchFamily="18" charset="2"/>
              </a:rPr>
              <a:t>   </a:t>
            </a:r>
            <a:r>
              <a:rPr lang="en-US" sz="1900" b="1" dirty="0" smtClean="0"/>
              <a:t>Used at </a:t>
            </a:r>
            <a:r>
              <a:rPr lang="en-US" sz="1900" b="1" dirty="0"/>
              <a:t>Hadron </a:t>
            </a:r>
            <a:r>
              <a:rPr lang="en-US" sz="1900" b="1" dirty="0" smtClean="0"/>
              <a:t>synchrotrons for </a:t>
            </a:r>
            <a:r>
              <a:rPr lang="en-US" sz="1900" b="1" dirty="0"/>
              <a:t>momentum spread </a:t>
            </a:r>
            <a:r>
              <a:rPr lang="en-US" sz="1900" b="1" dirty="0" smtClean="0"/>
              <a:t>analysis for Multi-turn inj. </a:t>
            </a:r>
            <a:endParaRPr lang="en-US" altLang="de-DE" sz="2000" b="1" dirty="0">
              <a:solidFill>
                <a:srgbClr val="0033CC"/>
              </a:solidFill>
            </a:endParaRPr>
          </a:p>
          <a:p>
            <a:pPr algn="l">
              <a:lnSpc>
                <a:spcPct val="80000"/>
              </a:lnSpc>
              <a:buFont typeface="Wingdings" pitchFamily="2" charset="2"/>
              <a:buChar char="Ø"/>
            </a:pPr>
            <a:r>
              <a:rPr lang="en-US" altLang="de-DE" sz="2000" b="1" dirty="0">
                <a:solidFill>
                  <a:srgbClr val="0033CC"/>
                </a:solidFill>
              </a:rPr>
              <a:t> Bunch length measurement for relativistic beams  </a:t>
            </a:r>
          </a:p>
          <a:p>
            <a:pPr algn="l">
              <a:lnSpc>
                <a:spcPct val="80000"/>
              </a:lnSpc>
              <a:buFont typeface="Wingdings" pitchFamily="2" charset="2"/>
              <a:buChar char="Ø"/>
            </a:pPr>
            <a:r>
              <a:rPr lang="en-US" altLang="de-DE" sz="2000" b="1" dirty="0">
                <a:solidFill>
                  <a:srgbClr val="0033CC"/>
                </a:solidFill>
              </a:rPr>
              <a:t> Summary</a:t>
            </a:r>
          </a:p>
        </p:txBody>
      </p:sp>
    </p:spTree>
    <p:extLst>
      <p:ext uri="{BB962C8B-B14F-4D97-AF65-F5344CB8AC3E}">
        <p14:creationId xmlns:p14="http://schemas.microsoft.com/office/powerpoint/2010/main" val="3976303962"/>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1410" name="Text Box 2"/>
          <p:cNvSpPr txBox="1">
            <a:spLocks noChangeArrowheads="1"/>
          </p:cNvSpPr>
          <p:nvPr/>
        </p:nvSpPr>
        <p:spPr bwMode="auto">
          <a:xfrm>
            <a:off x="300038" y="361950"/>
            <a:ext cx="7924800"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de-DE" sz="2000" b="1" dirty="0" err="1" smtClean="0">
                <a:solidFill>
                  <a:schemeClr val="tx1"/>
                </a:solidFill>
                <a:latin typeface="Comic Sans MS" panose="030F0702030302020204" pitchFamily="66" charset="0"/>
              </a:rPr>
              <a:t>Schottky</a:t>
            </a:r>
            <a:r>
              <a:rPr lang="en-US" altLang="de-DE" sz="2000" b="1" dirty="0" smtClean="0">
                <a:solidFill>
                  <a:schemeClr val="tx1"/>
                </a:solidFill>
                <a:latin typeface="Comic Sans MS" panose="030F0702030302020204" pitchFamily="66" charset="0"/>
              </a:rPr>
              <a:t> Noise Analysis</a:t>
            </a:r>
            <a:endParaRPr lang="en-US" altLang="de-DE" sz="2000" b="1" dirty="0">
              <a:solidFill>
                <a:schemeClr val="tx1"/>
              </a:solidFill>
              <a:latin typeface="Comic Sans MS" panose="030F0702030302020204" pitchFamily="66" charset="0"/>
            </a:endParaRPr>
          </a:p>
        </p:txBody>
      </p:sp>
      <p:sp>
        <p:nvSpPr>
          <p:cNvPr id="1041413" name="Rectangle 5"/>
          <p:cNvSpPr>
            <a:spLocks noChangeArrowheads="1"/>
          </p:cNvSpPr>
          <p:nvPr/>
        </p:nvSpPr>
        <p:spPr bwMode="auto">
          <a:xfrm>
            <a:off x="18257" y="1006911"/>
            <a:ext cx="5633881" cy="641201"/>
          </a:xfrm>
          <a:prstGeom prst="rect">
            <a:avLst/>
          </a:prstGeom>
          <a:noFill/>
          <a:ln w="66675">
            <a:solidFill>
              <a:schemeClr val="bg1"/>
            </a:solidFill>
            <a:miter lim="800000"/>
            <a:headEnd/>
            <a:tailEnd/>
          </a:ln>
          <a:effectLst/>
          <a:extLst/>
        </p:spPr>
        <p:txBody>
          <a:bodyPr wrap="square">
            <a:spAutoFit/>
          </a:bodyPr>
          <a:lstStyle/>
          <a:p>
            <a:pPr algn="l" eaLnBrk="0" hangingPunct="0"/>
            <a:r>
              <a:rPr lang="en-US" altLang="de-DE" sz="1700" dirty="0" err="1" smtClean="0">
                <a:solidFill>
                  <a:srgbClr val="0000FF"/>
                </a:solidFill>
                <a:latin typeface="Times" pitchFamily="18" charset="0"/>
              </a:rPr>
              <a:t>Schottky</a:t>
            </a:r>
            <a:r>
              <a:rPr lang="en-US" altLang="de-DE" sz="1700" dirty="0" smtClean="0">
                <a:solidFill>
                  <a:srgbClr val="0000FF"/>
                </a:solidFill>
                <a:latin typeface="Times" pitchFamily="18" charset="0"/>
              </a:rPr>
              <a:t> noise analysis is based on the power spectrum </a:t>
            </a:r>
          </a:p>
          <a:p>
            <a:pPr algn="l" eaLnBrk="0" hangingPunct="0">
              <a:spcBef>
                <a:spcPts val="200"/>
              </a:spcBef>
            </a:pPr>
            <a:r>
              <a:rPr lang="en-US" altLang="de-DE" sz="1700" dirty="0" smtClean="0">
                <a:solidFill>
                  <a:srgbClr val="0000FF"/>
                </a:solidFill>
                <a:latin typeface="Times" pitchFamily="18" charset="0"/>
              </a:rPr>
              <a:t>for consecutive passage of the </a:t>
            </a:r>
            <a:r>
              <a:rPr lang="en-US" altLang="de-DE" sz="1700" b="1" dirty="0" smtClean="0">
                <a:solidFill>
                  <a:srgbClr val="0000FF"/>
                </a:solidFill>
                <a:latin typeface="Times" pitchFamily="18" charset="0"/>
              </a:rPr>
              <a:t>same</a:t>
            </a:r>
            <a:r>
              <a:rPr lang="en-US" altLang="de-DE" sz="1700" dirty="0" smtClean="0">
                <a:solidFill>
                  <a:srgbClr val="0000FF"/>
                </a:solidFill>
                <a:latin typeface="Times" pitchFamily="18" charset="0"/>
              </a:rPr>
              <a:t> finite number of ions </a:t>
            </a:r>
            <a:endParaRPr lang="en-US" altLang="de-DE" sz="1700" dirty="0">
              <a:solidFill>
                <a:srgbClr val="0000FF"/>
              </a:solidFill>
              <a:latin typeface="Times" pitchFamily="18" charset="0"/>
            </a:endParaRP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433" y="1999208"/>
            <a:ext cx="2910423" cy="2941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61"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68908" y="2711968"/>
            <a:ext cx="3600400" cy="2067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0" y="1664274"/>
            <a:ext cx="3578224" cy="353943"/>
          </a:xfrm>
          <a:prstGeom prst="rect">
            <a:avLst/>
          </a:prstGeom>
          <a:noFill/>
        </p:spPr>
        <p:txBody>
          <a:bodyPr wrap="square" rtlCol="0">
            <a:spAutoFit/>
          </a:bodyPr>
          <a:lstStyle/>
          <a:p>
            <a:pPr algn="l"/>
            <a:r>
              <a:rPr lang="en-US" sz="1700" dirty="0" err="1" smtClean="0"/>
              <a:t>Schottky</a:t>
            </a:r>
            <a:r>
              <a:rPr lang="en-US" sz="1700" dirty="0" smtClean="0"/>
              <a:t> pick-up at GSI synchrotron</a:t>
            </a:r>
            <a:endParaRPr lang="en-US" sz="1700" dirty="0"/>
          </a:p>
        </p:txBody>
      </p:sp>
      <p:sp>
        <p:nvSpPr>
          <p:cNvPr id="14" name="Textfeld 13"/>
          <p:cNvSpPr txBox="1"/>
          <p:nvPr/>
        </p:nvSpPr>
        <p:spPr>
          <a:xfrm>
            <a:off x="5004048" y="1709227"/>
            <a:ext cx="3578224" cy="1215717"/>
          </a:xfrm>
          <a:prstGeom prst="rect">
            <a:avLst/>
          </a:prstGeom>
          <a:noFill/>
        </p:spPr>
        <p:txBody>
          <a:bodyPr wrap="square" rtlCol="0">
            <a:spAutoFit/>
          </a:bodyPr>
          <a:lstStyle/>
          <a:p>
            <a:pPr algn="l"/>
            <a:r>
              <a:rPr lang="en-US" sz="1700" dirty="0" smtClean="0">
                <a:solidFill>
                  <a:srgbClr val="0000FF"/>
                </a:solidFill>
              </a:rPr>
              <a:t>Analog signal processing chain:</a:t>
            </a:r>
          </a:p>
          <a:p>
            <a:pPr marL="285750" indent="-285750" algn="l">
              <a:spcBef>
                <a:spcPts val="200"/>
              </a:spcBef>
              <a:buFont typeface="Wingdings" panose="05000000000000000000" pitchFamily="2" charset="2"/>
              <a:buChar char="Ø"/>
            </a:pPr>
            <a:r>
              <a:rPr lang="en-US" sz="1700" dirty="0" smtClean="0"/>
              <a:t>Sensitive broadband amplifier</a:t>
            </a:r>
          </a:p>
          <a:p>
            <a:pPr marL="285750" indent="-285750" algn="l">
              <a:spcBef>
                <a:spcPts val="200"/>
              </a:spcBef>
              <a:buFont typeface="Wingdings" panose="05000000000000000000" pitchFamily="2" charset="2"/>
              <a:buChar char="Ø"/>
            </a:pPr>
            <a:r>
              <a:rPr lang="en-US" sz="1700" dirty="0" smtClean="0"/>
              <a:t>Hybrid for sum or difference </a:t>
            </a:r>
          </a:p>
          <a:p>
            <a:pPr marL="285750" indent="-285750" algn="l">
              <a:spcBef>
                <a:spcPts val="200"/>
              </a:spcBef>
              <a:buFont typeface="Wingdings" panose="05000000000000000000" pitchFamily="2" charset="2"/>
              <a:buChar char="Ø"/>
            </a:pPr>
            <a:r>
              <a:rPr lang="en-US" sz="1700" dirty="0" smtClean="0"/>
              <a:t>Evaluation by spectrum analyzer</a:t>
            </a:r>
          </a:p>
        </p:txBody>
      </p:sp>
      <p:sp>
        <p:nvSpPr>
          <p:cNvPr id="3" name="Foliennummernplatzhalter 2"/>
          <p:cNvSpPr>
            <a:spLocks noGrp="1"/>
          </p:cNvSpPr>
          <p:nvPr>
            <p:ph type="sldNum" sz="quarter" idx="10"/>
          </p:nvPr>
        </p:nvSpPr>
        <p:spPr/>
        <p:txBody>
          <a:bodyPr/>
          <a:lstStyle/>
          <a:p>
            <a:pPr>
              <a:defRPr/>
            </a:pPr>
            <a:fld id="{222D5589-685C-42C5-8E01-6FE4AC90CF77}" type="slidenum">
              <a:rPr lang="en-US" smtClean="0"/>
              <a:pPr>
                <a:defRPr/>
              </a:pPr>
              <a:t>47</a:t>
            </a:fld>
            <a:endParaRPr lang="en-US"/>
          </a:p>
        </p:txBody>
      </p:sp>
      <p:sp>
        <p:nvSpPr>
          <p:cNvPr id="70" name="Textfeld 69"/>
          <p:cNvSpPr txBox="1"/>
          <p:nvPr/>
        </p:nvSpPr>
        <p:spPr>
          <a:xfrm>
            <a:off x="827584" y="4325034"/>
            <a:ext cx="1475808" cy="400110"/>
          </a:xfrm>
          <a:prstGeom prst="rect">
            <a:avLst/>
          </a:prstGeom>
          <a:noFill/>
        </p:spPr>
        <p:txBody>
          <a:bodyPr wrap="square" rtlCol="0">
            <a:spAutoFit/>
          </a:bodyPr>
          <a:lstStyle/>
          <a:p>
            <a:pPr algn="l"/>
            <a:r>
              <a:rPr lang="en-US" sz="2000" b="1" dirty="0" smtClean="0">
                <a:sym typeface="Symbol"/>
              </a:rPr>
              <a:t> </a:t>
            </a:r>
            <a:r>
              <a:rPr lang="en-US" sz="2000" b="1" dirty="0" smtClean="0"/>
              <a:t>250mm</a:t>
            </a:r>
            <a:endParaRPr lang="en-US" sz="2000" b="1" dirty="0"/>
          </a:p>
        </p:txBody>
      </p:sp>
      <mc:AlternateContent xmlns:mc="http://schemas.openxmlformats.org/markup-compatibility/2006" xmlns:a14="http://schemas.microsoft.com/office/drawing/2010/main">
        <mc:Choice Requires="a14">
          <p:sp>
            <p:nvSpPr>
              <p:cNvPr id="71" name="Textfeld 70"/>
              <p:cNvSpPr txBox="1"/>
              <p:nvPr/>
            </p:nvSpPr>
            <p:spPr>
              <a:xfrm>
                <a:off x="35496" y="5037501"/>
                <a:ext cx="5096860" cy="1487843"/>
              </a:xfrm>
              <a:prstGeom prst="rect">
                <a:avLst/>
              </a:prstGeom>
              <a:noFill/>
            </p:spPr>
            <p:txBody>
              <a:bodyPr wrap="square" rtlCol="0">
                <a:spAutoFit/>
              </a:bodyPr>
              <a:lstStyle/>
              <a:p>
                <a:pPr algn="l">
                  <a:spcBef>
                    <a:spcPts val="200"/>
                  </a:spcBef>
                </a:pPr>
                <a:r>
                  <a:rPr lang="en-US" sz="1700" dirty="0" smtClean="0">
                    <a:solidFill>
                      <a:srgbClr val="0033CC"/>
                    </a:solidFill>
                  </a:rPr>
                  <a:t>‘Longitudinal </a:t>
                </a:r>
                <a:r>
                  <a:rPr lang="en-US" sz="1700" dirty="0" err="1" smtClean="0">
                    <a:solidFill>
                      <a:srgbClr val="0033CC"/>
                    </a:solidFill>
                  </a:rPr>
                  <a:t>Schottky</a:t>
                </a:r>
                <a:r>
                  <a:rPr lang="en-US" sz="1700" dirty="0" smtClean="0">
                    <a:solidFill>
                      <a:srgbClr val="0033CC"/>
                    </a:solidFill>
                  </a:rPr>
                  <a:t>’ delivers for </a:t>
                </a:r>
                <a:r>
                  <a:rPr lang="en-US" sz="1700" b="1" dirty="0" smtClean="0">
                    <a:solidFill>
                      <a:srgbClr val="0033CC"/>
                    </a:solidFill>
                  </a:rPr>
                  <a:t>un</a:t>
                </a:r>
                <a:r>
                  <a:rPr lang="en-US" sz="1700" dirty="0" smtClean="0">
                    <a:solidFill>
                      <a:srgbClr val="0033CC"/>
                    </a:solidFill>
                  </a:rPr>
                  <a:t>-bunched beams</a:t>
                </a:r>
              </a:p>
              <a:p>
                <a:pPr marL="285750" indent="-285750" algn="l">
                  <a:spcBef>
                    <a:spcPts val="200"/>
                  </a:spcBef>
                  <a:buFont typeface="Wingdings" panose="05000000000000000000" pitchFamily="2" charset="2"/>
                  <a:buChar char="Ø"/>
                </a:pPr>
                <a:r>
                  <a:rPr lang="en-US" sz="1700" dirty="0" smtClean="0"/>
                  <a:t>mean revolution frequency </a:t>
                </a:r>
                <a:r>
                  <a:rPr lang="en-US" sz="1700" dirty="0" smtClean="0">
                    <a:sym typeface="Symbol"/>
                  </a:rPr>
                  <a:t> </a:t>
                </a:r>
                <a:r>
                  <a:rPr lang="en-US" sz="1700" dirty="0" smtClean="0"/>
                  <a:t>mean momentum  </a:t>
                </a:r>
              </a:p>
              <a:p>
                <a:pPr marL="285750" indent="-285750" algn="l">
                  <a:spcBef>
                    <a:spcPts val="200"/>
                  </a:spcBef>
                  <a:buFont typeface="Wingdings" panose="05000000000000000000" pitchFamily="2" charset="2"/>
                  <a:buChar char="Ø"/>
                </a:pPr>
                <a:r>
                  <a:rPr lang="en-US" sz="1700" dirty="0" smtClean="0"/>
                  <a:t>momentum spread via  </a:t>
                </a:r>
              </a:p>
              <a:p>
                <a:pPr algn="l">
                  <a:spcBef>
                    <a:spcPts val="200"/>
                  </a:spcBef>
                </a:pPr>
                <a:r>
                  <a:rPr lang="en-US" dirty="0" smtClean="0"/>
                  <a:t>     </a:t>
                </a:r>
                <a14:m>
                  <m:oMath xmlns:m="http://schemas.openxmlformats.org/officeDocument/2006/math">
                    <m:f>
                      <m:fPr>
                        <m:ctrlPr>
                          <a:rPr lang="en-US" sz="2200" i="1" smtClean="0">
                            <a:latin typeface="Cambria Math"/>
                          </a:rPr>
                        </m:ctrlPr>
                      </m:fPr>
                      <m:num>
                        <m:r>
                          <m:rPr>
                            <m:sty m:val="p"/>
                          </m:rPr>
                          <a:rPr lang="el-GR" sz="2200" i="1" smtClean="0">
                            <a:latin typeface="Cambria Math"/>
                            <a:ea typeface="Cambria Math"/>
                          </a:rPr>
                          <m:t>Δ</m:t>
                        </m:r>
                        <m:r>
                          <a:rPr lang="de-DE" sz="2200" b="0" i="1" smtClean="0">
                            <a:latin typeface="Cambria Math"/>
                            <a:ea typeface="Cambria Math"/>
                          </a:rPr>
                          <m:t>𝑝</m:t>
                        </m:r>
                      </m:num>
                      <m:den>
                        <m:sSub>
                          <m:sSubPr>
                            <m:ctrlPr>
                              <a:rPr lang="en-US" sz="2200" i="1" smtClean="0">
                                <a:latin typeface="Cambria Math"/>
                              </a:rPr>
                            </m:ctrlPr>
                          </m:sSubPr>
                          <m:e>
                            <m:r>
                              <a:rPr lang="de-DE" sz="2200" b="0" i="1" smtClean="0">
                                <a:latin typeface="Cambria Math"/>
                              </a:rPr>
                              <m:t>𝑝</m:t>
                            </m:r>
                          </m:e>
                          <m:sub>
                            <m:r>
                              <a:rPr lang="de-DE" sz="2200" b="0" i="1" smtClean="0">
                                <a:latin typeface="Cambria Math"/>
                              </a:rPr>
                              <m:t>0</m:t>
                            </m:r>
                          </m:sub>
                        </m:sSub>
                      </m:den>
                    </m:f>
                    <m:r>
                      <a:rPr lang="de-DE" sz="2200" b="0" i="1" smtClean="0">
                        <a:latin typeface="Cambria Math"/>
                      </a:rPr>
                      <m:t>=−</m:t>
                    </m:r>
                    <m:f>
                      <m:fPr>
                        <m:ctrlPr>
                          <a:rPr lang="de-DE" sz="2200" b="0" i="1" smtClean="0">
                            <a:latin typeface="Cambria Math"/>
                          </a:rPr>
                        </m:ctrlPr>
                      </m:fPr>
                      <m:num>
                        <m:r>
                          <a:rPr lang="de-DE" sz="2200" b="0" i="1" smtClean="0">
                            <a:latin typeface="Cambria Math"/>
                          </a:rPr>
                          <m:t>1</m:t>
                        </m:r>
                      </m:num>
                      <m:den>
                        <m:r>
                          <a:rPr lang="de-DE" sz="2200" b="0" i="1" smtClean="0">
                            <a:latin typeface="Cambria Math"/>
                            <a:ea typeface="Cambria Math"/>
                          </a:rPr>
                          <m:t>𝜂</m:t>
                        </m:r>
                      </m:den>
                    </m:f>
                    <m:r>
                      <a:rPr lang="de-DE" sz="2200" b="0" i="1" smtClean="0">
                        <a:latin typeface="Cambria Math"/>
                        <a:ea typeface="Cambria Math"/>
                      </a:rPr>
                      <m:t>∙</m:t>
                    </m:r>
                    <m:f>
                      <m:fPr>
                        <m:ctrlPr>
                          <a:rPr lang="en-US" sz="2200" i="1" smtClean="0">
                            <a:latin typeface="Cambria Math"/>
                          </a:rPr>
                        </m:ctrlPr>
                      </m:fPr>
                      <m:num>
                        <m:r>
                          <m:rPr>
                            <m:sty m:val="p"/>
                          </m:rPr>
                          <a:rPr lang="el-GR" sz="2200" i="1" smtClean="0">
                            <a:latin typeface="Cambria Math"/>
                            <a:ea typeface="Cambria Math"/>
                          </a:rPr>
                          <m:t>Δ</m:t>
                        </m:r>
                        <m:sSub>
                          <m:sSubPr>
                            <m:ctrlPr>
                              <a:rPr lang="el-GR" sz="2200" i="1" smtClean="0">
                                <a:latin typeface="Cambria Math"/>
                                <a:ea typeface="Cambria Math"/>
                              </a:rPr>
                            </m:ctrlPr>
                          </m:sSubPr>
                          <m:e>
                            <m:r>
                              <a:rPr lang="de-DE" sz="2200" b="0" i="1" smtClean="0">
                                <a:latin typeface="Cambria Math"/>
                                <a:ea typeface="Cambria Math"/>
                              </a:rPr>
                              <m:t>𝑓</m:t>
                            </m:r>
                          </m:e>
                          <m:sub>
                            <m:r>
                              <a:rPr lang="de-DE" sz="2200" b="0" i="1" smtClean="0">
                                <a:latin typeface="Cambria Math"/>
                                <a:ea typeface="Cambria Math"/>
                              </a:rPr>
                              <m:t>h</m:t>
                            </m:r>
                          </m:sub>
                        </m:sSub>
                      </m:num>
                      <m:den>
                        <m:sSub>
                          <m:sSubPr>
                            <m:ctrlPr>
                              <a:rPr lang="en-US" sz="2200" i="1" smtClean="0">
                                <a:latin typeface="Cambria Math"/>
                              </a:rPr>
                            </m:ctrlPr>
                          </m:sSubPr>
                          <m:e>
                            <m:r>
                              <a:rPr lang="de-DE" sz="2200" b="0" i="1" smtClean="0">
                                <a:latin typeface="Cambria Math"/>
                              </a:rPr>
                              <m:t>𝑓</m:t>
                            </m:r>
                          </m:e>
                          <m:sub>
                            <m:r>
                              <a:rPr lang="de-DE" sz="2200" b="0" i="1" smtClean="0">
                                <a:latin typeface="Cambria Math"/>
                              </a:rPr>
                              <m:t>h</m:t>
                            </m:r>
                          </m:sub>
                        </m:sSub>
                      </m:den>
                    </m:f>
                    <m:r>
                      <a:rPr lang="de-DE" sz="2200" b="0" i="1" smtClean="0">
                        <a:latin typeface="Cambria Math"/>
                      </a:rPr>
                      <m:t>=</m:t>
                    </m:r>
                    <m:r>
                      <a:rPr lang="de-DE" sz="2200" i="1">
                        <a:latin typeface="Cambria Math"/>
                      </a:rPr>
                      <m:t>−</m:t>
                    </m:r>
                    <m:f>
                      <m:fPr>
                        <m:ctrlPr>
                          <a:rPr lang="de-DE" sz="2200" i="1">
                            <a:latin typeface="Cambria Math"/>
                          </a:rPr>
                        </m:ctrlPr>
                      </m:fPr>
                      <m:num>
                        <m:r>
                          <a:rPr lang="de-DE" sz="2200" i="1">
                            <a:latin typeface="Cambria Math"/>
                          </a:rPr>
                          <m:t>1</m:t>
                        </m:r>
                      </m:num>
                      <m:den>
                        <m:r>
                          <a:rPr lang="de-DE" sz="2200" i="1">
                            <a:latin typeface="Cambria Math"/>
                            <a:ea typeface="Cambria Math"/>
                          </a:rPr>
                          <m:t>𝜂</m:t>
                        </m:r>
                      </m:den>
                    </m:f>
                    <m:r>
                      <a:rPr lang="de-DE" sz="2200" i="1" smtClean="0">
                        <a:latin typeface="Cambria Math"/>
                        <a:ea typeface="Cambria Math"/>
                      </a:rPr>
                      <m:t>∙</m:t>
                    </m:r>
                    <m:f>
                      <m:fPr>
                        <m:ctrlPr>
                          <a:rPr lang="en-US" sz="2200" i="1">
                            <a:latin typeface="Cambria Math"/>
                          </a:rPr>
                        </m:ctrlPr>
                      </m:fPr>
                      <m:num>
                        <m:r>
                          <m:rPr>
                            <m:sty m:val="p"/>
                          </m:rPr>
                          <a:rPr lang="el-GR" sz="2200" i="1">
                            <a:latin typeface="Cambria Math"/>
                            <a:ea typeface="Cambria Math"/>
                          </a:rPr>
                          <m:t>Δ</m:t>
                        </m:r>
                        <m:sSub>
                          <m:sSubPr>
                            <m:ctrlPr>
                              <a:rPr lang="el-GR" sz="2200" i="1">
                                <a:latin typeface="Cambria Math"/>
                                <a:ea typeface="Cambria Math"/>
                              </a:rPr>
                            </m:ctrlPr>
                          </m:sSubPr>
                          <m:e>
                            <m:r>
                              <a:rPr lang="de-DE" sz="2200" i="1">
                                <a:latin typeface="Cambria Math"/>
                                <a:ea typeface="Cambria Math"/>
                              </a:rPr>
                              <m:t>𝑓</m:t>
                            </m:r>
                          </m:e>
                          <m:sub>
                            <m:r>
                              <a:rPr lang="de-DE" sz="2200" i="1">
                                <a:latin typeface="Cambria Math"/>
                                <a:ea typeface="Cambria Math"/>
                              </a:rPr>
                              <m:t>h</m:t>
                            </m:r>
                          </m:sub>
                        </m:sSub>
                      </m:num>
                      <m:den>
                        <m:sSub>
                          <m:sSubPr>
                            <m:ctrlPr>
                              <a:rPr lang="en-US" sz="2200" i="1">
                                <a:latin typeface="Cambria Math"/>
                              </a:rPr>
                            </m:ctrlPr>
                          </m:sSubPr>
                          <m:e>
                            <m:r>
                              <a:rPr lang="de-DE" sz="2200" b="0" i="1" smtClean="0">
                                <a:latin typeface="Cambria Math"/>
                              </a:rPr>
                              <m:t>h</m:t>
                            </m:r>
                            <m:r>
                              <a:rPr lang="de-DE" sz="2200" i="1">
                                <a:latin typeface="Cambria Math"/>
                              </a:rPr>
                              <m:t>𝑓</m:t>
                            </m:r>
                          </m:e>
                          <m:sub>
                            <m:r>
                              <a:rPr lang="de-DE" sz="2200" b="0" i="1" smtClean="0">
                                <a:latin typeface="Cambria Math"/>
                              </a:rPr>
                              <m:t>0</m:t>
                            </m:r>
                          </m:sub>
                        </m:sSub>
                      </m:den>
                    </m:f>
                  </m:oMath>
                </a14:m>
                <a:endParaRPr lang="en-US" sz="2200" dirty="0"/>
              </a:p>
            </p:txBody>
          </p:sp>
        </mc:Choice>
        <mc:Fallback xmlns="">
          <p:sp>
            <p:nvSpPr>
              <p:cNvPr id="71" name="Textfeld 70"/>
              <p:cNvSpPr txBox="1">
                <a:spLocks noRot="1" noChangeAspect="1" noMove="1" noResize="1" noEditPoints="1" noAdjustHandles="1" noChangeArrowheads="1" noChangeShapeType="1" noTextEdit="1"/>
              </p:cNvSpPr>
              <p:nvPr/>
            </p:nvSpPr>
            <p:spPr>
              <a:xfrm>
                <a:off x="35496" y="5037501"/>
                <a:ext cx="5096860" cy="1487843"/>
              </a:xfrm>
              <a:prstGeom prst="rect">
                <a:avLst/>
              </a:prstGeom>
              <a:blipFill rotWithShape="1">
                <a:blip r:embed="rId4"/>
                <a:stretch>
                  <a:fillRect l="-837" t="-820"/>
                </a:stretch>
              </a:blipFill>
            </p:spPr>
            <p:txBody>
              <a:bodyPr/>
              <a:lstStyle/>
              <a:p>
                <a:r>
                  <a:rPr lang="de-DE">
                    <a:noFill/>
                  </a:rPr>
                  <a:t> </a:t>
                </a:r>
              </a:p>
            </p:txBody>
          </p:sp>
        </mc:Fallback>
      </mc:AlternateContent>
      <p:sp>
        <p:nvSpPr>
          <p:cNvPr id="72" name="Textfeld 71"/>
          <p:cNvSpPr txBox="1"/>
          <p:nvPr/>
        </p:nvSpPr>
        <p:spPr>
          <a:xfrm>
            <a:off x="3308256" y="2126020"/>
            <a:ext cx="1406319" cy="707886"/>
          </a:xfrm>
          <a:prstGeom prst="rect">
            <a:avLst/>
          </a:prstGeom>
          <a:solidFill>
            <a:schemeClr val="bg1">
              <a:alpha val="26000"/>
            </a:schemeClr>
          </a:solidFill>
          <a:ln w="12700">
            <a:solidFill>
              <a:schemeClr val="tx1"/>
            </a:solidFill>
          </a:ln>
        </p:spPr>
        <p:txBody>
          <a:bodyPr wrap="square" rtlCol="0">
            <a:spAutoFit/>
          </a:bodyPr>
          <a:lstStyle/>
          <a:p>
            <a:pPr algn="l">
              <a:spcBef>
                <a:spcPts val="0"/>
              </a:spcBef>
            </a:pPr>
            <a:r>
              <a:rPr lang="en-US" sz="2000" b="1" dirty="0" smtClean="0">
                <a:sym typeface="Symbol"/>
              </a:rPr>
              <a:t>horizontal</a:t>
            </a:r>
          </a:p>
          <a:p>
            <a:pPr algn="l">
              <a:spcBef>
                <a:spcPts val="0"/>
              </a:spcBef>
            </a:pPr>
            <a:r>
              <a:rPr lang="en-US" sz="2000" b="1" dirty="0" smtClean="0">
                <a:sym typeface="Symbol"/>
              </a:rPr>
              <a:t>pick-ups</a:t>
            </a:r>
            <a:endParaRPr lang="en-US" sz="2000" b="1" dirty="0"/>
          </a:p>
        </p:txBody>
      </p:sp>
      <p:cxnSp>
        <p:nvCxnSpPr>
          <p:cNvPr id="8" name="Gerade Verbindung mit Pfeil 7"/>
          <p:cNvCxnSpPr/>
          <p:nvPr/>
        </p:nvCxnSpPr>
        <p:spPr bwMode="auto">
          <a:xfrm flipH="1">
            <a:off x="1259633" y="2479963"/>
            <a:ext cx="2016223" cy="444981"/>
          </a:xfrm>
          <a:prstGeom prst="straightConnector1">
            <a:avLst/>
          </a:prstGeom>
          <a:solidFill>
            <a:schemeClr val="accent1"/>
          </a:solidFill>
          <a:ln w="3810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a:stCxn id="72" idx="2"/>
          </p:cNvCxnSpPr>
          <p:nvPr/>
        </p:nvCxnSpPr>
        <p:spPr bwMode="auto">
          <a:xfrm flipH="1">
            <a:off x="2835197" y="2833906"/>
            <a:ext cx="1176219" cy="180020"/>
          </a:xfrm>
          <a:prstGeom prst="straightConnector1">
            <a:avLst/>
          </a:prstGeom>
          <a:solidFill>
            <a:schemeClr val="accent1"/>
          </a:solidFill>
          <a:ln w="412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0110548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1413" name="Rectangle 5"/>
          <p:cNvSpPr>
            <a:spLocks noChangeArrowheads="1"/>
          </p:cNvSpPr>
          <p:nvPr/>
        </p:nvSpPr>
        <p:spPr bwMode="auto">
          <a:xfrm>
            <a:off x="78726" y="974710"/>
            <a:ext cx="8912383" cy="641201"/>
          </a:xfrm>
          <a:prstGeom prst="rect">
            <a:avLst/>
          </a:prstGeom>
          <a:noFill/>
          <a:ln w="66675">
            <a:solidFill>
              <a:schemeClr val="bg1"/>
            </a:solidFill>
            <a:miter lim="800000"/>
            <a:headEnd/>
            <a:tailEnd/>
          </a:ln>
          <a:effectLst/>
          <a:extLst/>
        </p:spPr>
        <p:txBody>
          <a:bodyPr wrap="square">
            <a:spAutoFit/>
          </a:bodyPr>
          <a:lstStyle/>
          <a:p>
            <a:pPr algn="l" eaLnBrk="0" hangingPunct="0"/>
            <a:r>
              <a:rPr lang="en-US" altLang="de-DE" sz="1700" dirty="0" err="1" smtClean="0">
                <a:solidFill>
                  <a:srgbClr val="0000FF"/>
                </a:solidFill>
                <a:latin typeface="Times" pitchFamily="18" charset="0"/>
              </a:rPr>
              <a:t>Schottky</a:t>
            </a:r>
            <a:r>
              <a:rPr lang="en-US" altLang="de-DE" sz="1700" dirty="0" smtClean="0">
                <a:solidFill>
                  <a:srgbClr val="0000FF"/>
                </a:solidFill>
                <a:latin typeface="Times" pitchFamily="18" charset="0"/>
              </a:rPr>
              <a:t> noise analysis is based on the power spectrum </a:t>
            </a:r>
          </a:p>
          <a:p>
            <a:pPr algn="l" eaLnBrk="0" hangingPunct="0">
              <a:spcBef>
                <a:spcPts val="200"/>
              </a:spcBef>
            </a:pPr>
            <a:r>
              <a:rPr lang="en-US" altLang="de-DE" sz="1700" dirty="0" smtClean="0">
                <a:solidFill>
                  <a:srgbClr val="0000FF"/>
                </a:solidFill>
                <a:latin typeface="Times" pitchFamily="18" charset="0"/>
              </a:rPr>
              <a:t>for consecutive passage of the </a:t>
            </a:r>
            <a:r>
              <a:rPr lang="en-US" altLang="de-DE" sz="1700" b="1" dirty="0" smtClean="0">
                <a:solidFill>
                  <a:srgbClr val="0000FF"/>
                </a:solidFill>
                <a:latin typeface="Times" pitchFamily="18" charset="0"/>
              </a:rPr>
              <a:t>same</a:t>
            </a:r>
            <a:r>
              <a:rPr lang="en-US" altLang="de-DE" sz="1700" dirty="0" smtClean="0">
                <a:solidFill>
                  <a:srgbClr val="0000FF"/>
                </a:solidFill>
                <a:latin typeface="Times" pitchFamily="18" charset="0"/>
              </a:rPr>
              <a:t> finite number of ions </a:t>
            </a:r>
            <a:endParaRPr lang="en-US" altLang="de-DE" sz="1700" dirty="0">
              <a:solidFill>
                <a:srgbClr val="0000FF"/>
              </a:solidFill>
              <a:latin typeface="Times" pitchFamily="18" charset="0"/>
            </a:endParaRPr>
          </a:p>
        </p:txBody>
      </p:sp>
      <mc:AlternateContent xmlns:mc="http://schemas.openxmlformats.org/markup-compatibility/2006" xmlns:a14="http://schemas.microsoft.com/office/drawing/2010/main">
        <mc:Choice Requires="a14">
          <p:sp>
            <p:nvSpPr>
              <p:cNvPr id="15" name="Textfeld 14"/>
              <p:cNvSpPr txBox="1"/>
              <p:nvPr/>
            </p:nvSpPr>
            <p:spPr>
              <a:xfrm>
                <a:off x="35496" y="5037501"/>
                <a:ext cx="5096860" cy="1487843"/>
              </a:xfrm>
              <a:prstGeom prst="rect">
                <a:avLst/>
              </a:prstGeom>
              <a:noFill/>
            </p:spPr>
            <p:txBody>
              <a:bodyPr wrap="square" rtlCol="0">
                <a:spAutoFit/>
              </a:bodyPr>
              <a:lstStyle/>
              <a:p>
                <a:pPr algn="l">
                  <a:spcBef>
                    <a:spcPts val="200"/>
                  </a:spcBef>
                </a:pPr>
                <a:r>
                  <a:rPr lang="en-US" sz="1700" dirty="0" smtClean="0">
                    <a:solidFill>
                      <a:srgbClr val="0033CC"/>
                    </a:solidFill>
                  </a:rPr>
                  <a:t>‘Longitudinal </a:t>
                </a:r>
                <a:r>
                  <a:rPr lang="en-US" sz="1700" dirty="0" err="1" smtClean="0">
                    <a:solidFill>
                      <a:srgbClr val="0033CC"/>
                    </a:solidFill>
                  </a:rPr>
                  <a:t>Schottky</a:t>
                </a:r>
                <a:r>
                  <a:rPr lang="en-US" sz="1700" dirty="0" smtClean="0">
                    <a:solidFill>
                      <a:srgbClr val="0033CC"/>
                    </a:solidFill>
                  </a:rPr>
                  <a:t>’ delivers for </a:t>
                </a:r>
                <a:r>
                  <a:rPr lang="en-US" sz="1700" b="1" dirty="0" smtClean="0">
                    <a:solidFill>
                      <a:srgbClr val="0033CC"/>
                    </a:solidFill>
                  </a:rPr>
                  <a:t>un</a:t>
                </a:r>
                <a:r>
                  <a:rPr lang="en-US" sz="1700" dirty="0" smtClean="0">
                    <a:solidFill>
                      <a:srgbClr val="0033CC"/>
                    </a:solidFill>
                  </a:rPr>
                  <a:t>-bunched beams</a:t>
                </a:r>
              </a:p>
              <a:p>
                <a:pPr marL="285750" indent="-285750" algn="l">
                  <a:spcBef>
                    <a:spcPts val="200"/>
                  </a:spcBef>
                  <a:buFont typeface="Wingdings" panose="05000000000000000000" pitchFamily="2" charset="2"/>
                  <a:buChar char="Ø"/>
                </a:pPr>
                <a:r>
                  <a:rPr lang="en-US" sz="1700" dirty="0" smtClean="0"/>
                  <a:t>mean revolution frequency </a:t>
                </a:r>
                <a:r>
                  <a:rPr lang="en-US" sz="1700" dirty="0" smtClean="0">
                    <a:sym typeface="Symbol"/>
                  </a:rPr>
                  <a:t> </a:t>
                </a:r>
                <a:r>
                  <a:rPr lang="en-US" sz="1700" dirty="0" smtClean="0"/>
                  <a:t>mean momentum  </a:t>
                </a:r>
              </a:p>
              <a:p>
                <a:pPr marL="285750" indent="-285750" algn="l">
                  <a:spcBef>
                    <a:spcPts val="200"/>
                  </a:spcBef>
                  <a:buFont typeface="Wingdings" panose="05000000000000000000" pitchFamily="2" charset="2"/>
                  <a:buChar char="Ø"/>
                </a:pPr>
                <a:r>
                  <a:rPr lang="en-US" sz="1700" dirty="0" smtClean="0"/>
                  <a:t>momentum spread via  </a:t>
                </a:r>
              </a:p>
              <a:p>
                <a:pPr algn="l">
                  <a:spcBef>
                    <a:spcPts val="200"/>
                  </a:spcBef>
                </a:pPr>
                <a:r>
                  <a:rPr lang="en-US" dirty="0" smtClean="0"/>
                  <a:t>     </a:t>
                </a:r>
                <a14:m>
                  <m:oMath xmlns:m="http://schemas.openxmlformats.org/officeDocument/2006/math">
                    <m:f>
                      <m:fPr>
                        <m:ctrlPr>
                          <a:rPr lang="en-US" sz="2200" i="1" smtClean="0">
                            <a:latin typeface="Cambria Math"/>
                          </a:rPr>
                        </m:ctrlPr>
                      </m:fPr>
                      <m:num>
                        <m:r>
                          <m:rPr>
                            <m:sty m:val="p"/>
                          </m:rPr>
                          <a:rPr lang="el-GR" sz="2200" i="1" smtClean="0">
                            <a:latin typeface="Cambria Math"/>
                            <a:ea typeface="Cambria Math"/>
                          </a:rPr>
                          <m:t>Δ</m:t>
                        </m:r>
                        <m:r>
                          <a:rPr lang="de-DE" sz="2200" b="0" i="1" smtClean="0">
                            <a:latin typeface="Cambria Math"/>
                            <a:ea typeface="Cambria Math"/>
                          </a:rPr>
                          <m:t>𝑝</m:t>
                        </m:r>
                      </m:num>
                      <m:den>
                        <m:sSub>
                          <m:sSubPr>
                            <m:ctrlPr>
                              <a:rPr lang="en-US" sz="2200" i="1" smtClean="0">
                                <a:latin typeface="Cambria Math"/>
                              </a:rPr>
                            </m:ctrlPr>
                          </m:sSubPr>
                          <m:e>
                            <m:r>
                              <a:rPr lang="de-DE" sz="2200" b="0" i="1" smtClean="0">
                                <a:latin typeface="Cambria Math"/>
                              </a:rPr>
                              <m:t>𝑝</m:t>
                            </m:r>
                          </m:e>
                          <m:sub>
                            <m:r>
                              <a:rPr lang="de-DE" sz="2200" b="0" i="1" smtClean="0">
                                <a:latin typeface="Cambria Math"/>
                              </a:rPr>
                              <m:t>0</m:t>
                            </m:r>
                          </m:sub>
                        </m:sSub>
                      </m:den>
                    </m:f>
                    <m:r>
                      <a:rPr lang="de-DE" sz="2200" b="0" i="1" smtClean="0">
                        <a:latin typeface="Cambria Math"/>
                      </a:rPr>
                      <m:t>=−</m:t>
                    </m:r>
                    <m:f>
                      <m:fPr>
                        <m:ctrlPr>
                          <a:rPr lang="de-DE" sz="2200" b="0" i="1" smtClean="0">
                            <a:latin typeface="Cambria Math"/>
                          </a:rPr>
                        </m:ctrlPr>
                      </m:fPr>
                      <m:num>
                        <m:r>
                          <a:rPr lang="de-DE" sz="2200" b="0" i="1" smtClean="0">
                            <a:latin typeface="Cambria Math"/>
                          </a:rPr>
                          <m:t>1</m:t>
                        </m:r>
                      </m:num>
                      <m:den>
                        <m:r>
                          <a:rPr lang="de-DE" sz="2200" b="0" i="1" smtClean="0">
                            <a:latin typeface="Cambria Math"/>
                            <a:ea typeface="Cambria Math"/>
                          </a:rPr>
                          <m:t>𝜂</m:t>
                        </m:r>
                      </m:den>
                    </m:f>
                    <m:r>
                      <a:rPr lang="de-DE" sz="2200" b="0" i="1" smtClean="0">
                        <a:latin typeface="Cambria Math"/>
                        <a:ea typeface="Cambria Math"/>
                      </a:rPr>
                      <m:t>∙</m:t>
                    </m:r>
                    <m:f>
                      <m:fPr>
                        <m:ctrlPr>
                          <a:rPr lang="en-US" sz="2200" i="1" smtClean="0">
                            <a:latin typeface="Cambria Math"/>
                          </a:rPr>
                        </m:ctrlPr>
                      </m:fPr>
                      <m:num>
                        <m:r>
                          <m:rPr>
                            <m:sty m:val="p"/>
                          </m:rPr>
                          <a:rPr lang="el-GR" sz="2200" i="1" smtClean="0">
                            <a:latin typeface="Cambria Math"/>
                            <a:ea typeface="Cambria Math"/>
                          </a:rPr>
                          <m:t>Δ</m:t>
                        </m:r>
                        <m:sSub>
                          <m:sSubPr>
                            <m:ctrlPr>
                              <a:rPr lang="el-GR" sz="2200" i="1" smtClean="0">
                                <a:latin typeface="Cambria Math"/>
                                <a:ea typeface="Cambria Math"/>
                              </a:rPr>
                            </m:ctrlPr>
                          </m:sSubPr>
                          <m:e>
                            <m:r>
                              <a:rPr lang="de-DE" sz="2200" b="0" i="1" smtClean="0">
                                <a:latin typeface="Cambria Math"/>
                                <a:ea typeface="Cambria Math"/>
                              </a:rPr>
                              <m:t>𝑓</m:t>
                            </m:r>
                          </m:e>
                          <m:sub>
                            <m:r>
                              <a:rPr lang="de-DE" sz="2200" b="0" i="1" smtClean="0">
                                <a:latin typeface="Cambria Math"/>
                                <a:ea typeface="Cambria Math"/>
                              </a:rPr>
                              <m:t>h</m:t>
                            </m:r>
                          </m:sub>
                        </m:sSub>
                      </m:num>
                      <m:den>
                        <m:sSub>
                          <m:sSubPr>
                            <m:ctrlPr>
                              <a:rPr lang="en-US" sz="2200" i="1" smtClean="0">
                                <a:latin typeface="Cambria Math"/>
                              </a:rPr>
                            </m:ctrlPr>
                          </m:sSubPr>
                          <m:e>
                            <m:r>
                              <a:rPr lang="de-DE" sz="2200" b="0" i="1" smtClean="0">
                                <a:latin typeface="Cambria Math"/>
                              </a:rPr>
                              <m:t>𝑓</m:t>
                            </m:r>
                          </m:e>
                          <m:sub>
                            <m:r>
                              <a:rPr lang="de-DE" sz="2200" b="0" i="1" smtClean="0">
                                <a:latin typeface="Cambria Math"/>
                              </a:rPr>
                              <m:t>h</m:t>
                            </m:r>
                          </m:sub>
                        </m:sSub>
                      </m:den>
                    </m:f>
                    <m:r>
                      <a:rPr lang="de-DE" sz="2200" b="0" i="1" smtClean="0">
                        <a:latin typeface="Cambria Math"/>
                      </a:rPr>
                      <m:t>=</m:t>
                    </m:r>
                    <m:r>
                      <a:rPr lang="de-DE" sz="2200" i="1">
                        <a:latin typeface="Cambria Math"/>
                      </a:rPr>
                      <m:t>−</m:t>
                    </m:r>
                    <m:f>
                      <m:fPr>
                        <m:ctrlPr>
                          <a:rPr lang="de-DE" sz="2200" i="1">
                            <a:latin typeface="Cambria Math"/>
                          </a:rPr>
                        </m:ctrlPr>
                      </m:fPr>
                      <m:num>
                        <m:r>
                          <a:rPr lang="de-DE" sz="2200" i="1">
                            <a:latin typeface="Cambria Math"/>
                          </a:rPr>
                          <m:t>1</m:t>
                        </m:r>
                      </m:num>
                      <m:den>
                        <m:r>
                          <a:rPr lang="de-DE" sz="2200" i="1">
                            <a:latin typeface="Cambria Math"/>
                            <a:ea typeface="Cambria Math"/>
                          </a:rPr>
                          <m:t>𝜂</m:t>
                        </m:r>
                      </m:den>
                    </m:f>
                    <m:r>
                      <a:rPr lang="de-DE" sz="2200" i="1" smtClean="0">
                        <a:latin typeface="Cambria Math"/>
                        <a:ea typeface="Cambria Math"/>
                      </a:rPr>
                      <m:t>∙</m:t>
                    </m:r>
                    <m:f>
                      <m:fPr>
                        <m:ctrlPr>
                          <a:rPr lang="en-US" sz="2200" i="1">
                            <a:latin typeface="Cambria Math"/>
                          </a:rPr>
                        </m:ctrlPr>
                      </m:fPr>
                      <m:num>
                        <m:r>
                          <m:rPr>
                            <m:sty m:val="p"/>
                          </m:rPr>
                          <a:rPr lang="el-GR" sz="2200" i="1">
                            <a:latin typeface="Cambria Math"/>
                            <a:ea typeface="Cambria Math"/>
                          </a:rPr>
                          <m:t>Δ</m:t>
                        </m:r>
                        <m:sSub>
                          <m:sSubPr>
                            <m:ctrlPr>
                              <a:rPr lang="el-GR" sz="2200" i="1">
                                <a:latin typeface="Cambria Math"/>
                                <a:ea typeface="Cambria Math"/>
                              </a:rPr>
                            </m:ctrlPr>
                          </m:sSubPr>
                          <m:e>
                            <m:r>
                              <a:rPr lang="de-DE" sz="2200" i="1">
                                <a:latin typeface="Cambria Math"/>
                                <a:ea typeface="Cambria Math"/>
                              </a:rPr>
                              <m:t>𝑓</m:t>
                            </m:r>
                          </m:e>
                          <m:sub>
                            <m:r>
                              <a:rPr lang="de-DE" sz="2200" i="1">
                                <a:latin typeface="Cambria Math"/>
                                <a:ea typeface="Cambria Math"/>
                              </a:rPr>
                              <m:t>h</m:t>
                            </m:r>
                          </m:sub>
                        </m:sSub>
                      </m:num>
                      <m:den>
                        <m:sSub>
                          <m:sSubPr>
                            <m:ctrlPr>
                              <a:rPr lang="en-US" sz="2200" i="1">
                                <a:latin typeface="Cambria Math"/>
                              </a:rPr>
                            </m:ctrlPr>
                          </m:sSubPr>
                          <m:e>
                            <m:r>
                              <a:rPr lang="de-DE" sz="2200" b="0" i="1" smtClean="0">
                                <a:latin typeface="Cambria Math"/>
                              </a:rPr>
                              <m:t>h</m:t>
                            </m:r>
                            <m:r>
                              <a:rPr lang="de-DE" sz="2200" i="1">
                                <a:latin typeface="Cambria Math"/>
                              </a:rPr>
                              <m:t>𝑓</m:t>
                            </m:r>
                          </m:e>
                          <m:sub>
                            <m:r>
                              <a:rPr lang="de-DE" sz="2200" b="0" i="1" smtClean="0">
                                <a:latin typeface="Cambria Math"/>
                              </a:rPr>
                              <m:t>0</m:t>
                            </m:r>
                          </m:sub>
                        </m:sSub>
                      </m:den>
                    </m:f>
                  </m:oMath>
                </a14:m>
                <a:endParaRPr lang="en-US" sz="2200" dirty="0"/>
              </a:p>
            </p:txBody>
          </p:sp>
        </mc:Choice>
        <mc:Fallback xmlns="">
          <p:sp>
            <p:nvSpPr>
              <p:cNvPr id="15" name="Textfeld 14"/>
              <p:cNvSpPr txBox="1">
                <a:spLocks noRot="1" noChangeAspect="1" noMove="1" noResize="1" noEditPoints="1" noAdjustHandles="1" noChangeArrowheads="1" noChangeShapeType="1" noTextEdit="1"/>
              </p:cNvSpPr>
              <p:nvPr/>
            </p:nvSpPr>
            <p:spPr>
              <a:xfrm>
                <a:off x="35496" y="5037501"/>
                <a:ext cx="5096860" cy="1487843"/>
              </a:xfrm>
              <a:prstGeom prst="rect">
                <a:avLst/>
              </a:prstGeom>
              <a:blipFill rotWithShape="1">
                <a:blip r:embed="rId3"/>
                <a:stretch>
                  <a:fillRect l="-837" t="-820"/>
                </a:stretch>
              </a:blipFill>
            </p:spPr>
            <p:txBody>
              <a:bodyPr/>
              <a:lstStyle/>
              <a:p>
                <a:r>
                  <a:rPr lang="de-DE">
                    <a:noFill/>
                  </a:rPr>
                  <a:t> </a:t>
                </a:r>
              </a:p>
            </p:txBody>
          </p:sp>
        </mc:Fallback>
      </mc:AlternateContent>
      <p:sp>
        <p:nvSpPr>
          <p:cNvPr id="25" name="Textfeld 24"/>
          <p:cNvSpPr txBox="1"/>
          <p:nvPr/>
        </p:nvSpPr>
        <p:spPr>
          <a:xfrm>
            <a:off x="5046589" y="5046662"/>
            <a:ext cx="4192907" cy="974626"/>
          </a:xfrm>
          <a:prstGeom prst="rect">
            <a:avLst/>
          </a:prstGeom>
          <a:noFill/>
        </p:spPr>
        <p:txBody>
          <a:bodyPr wrap="square" rtlCol="0">
            <a:spAutoFit/>
          </a:bodyPr>
          <a:lstStyle/>
          <a:p>
            <a:pPr algn="l">
              <a:spcBef>
                <a:spcPts val="200"/>
              </a:spcBef>
            </a:pPr>
            <a:r>
              <a:rPr lang="en-US" dirty="0" err="1" smtClean="0">
                <a:solidFill>
                  <a:srgbClr val="0033CC"/>
                </a:solidFill>
              </a:rPr>
              <a:t>Schottky</a:t>
            </a:r>
            <a:r>
              <a:rPr lang="en-US" dirty="0" smtClean="0">
                <a:solidFill>
                  <a:srgbClr val="0033CC"/>
                </a:solidFill>
              </a:rPr>
              <a:t> bands feature:</a:t>
            </a:r>
          </a:p>
          <a:p>
            <a:pPr marL="285750" indent="-285750" algn="l">
              <a:spcBef>
                <a:spcPts val="200"/>
              </a:spcBef>
              <a:buFont typeface="Wingdings" panose="05000000000000000000" pitchFamily="2" charset="2"/>
              <a:buChar char="Ø"/>
            </a:pPr>
            <a:r>
              <a:rPr lang="en-US" dirty="0" smtClean="0"/>
              <a:t>constant power within each band</a:t>
            </a:r>
          </a:p>
          <a:p>
            <a:pPr marL="285750" indent="-285750" algn="l">
              <a:spcBef>
                <a:spcPts val="200"/>
              </a:spcBef>
              <a:buFont typeface="Wingdings" panose="05000000000000000000" pitchFamily="2" charset="2"/>
              <a:buChar char="Ø"/>
            </a:pPr>
            <a:r>
              <a:rPr lang="en-US" dirty="0" smtClean="0"/>
              <a:t>width scales with harmonics </a:t>
            </a:r>
            <a:r>
              <a:rPr lang="en-US" b="1" i="1" dirty="0" smtClean="0"/>
              <a:t>h</a:t>
            </a:r>
            <a:endParaRPr lang="en-US" b="1" i="1" dirty="0"/>
          </a:p>
        </p:txBody>
      </p:sp>
      <p:sp>
        <p:nvSpPr>
          <p:cNvPr id="3" name="Foliennummernplatzhalter 2"/>
          <p:cNvSpPr>
            <a:spLocks noGrp="1"/>
          </p:cNvSpPr>
          <p:nvPr>
            <p:ph type="sldNum" sz="quarter" idx="10"/>
          </p:nvPr>
        </p:nvSpPr>
        <p:spPr/>
        <p:txBody>
          <a:bodyPr/>
          <a:lstStyle/>
          <a:p>
            <a:pPr>
              <a:defRPr/>
            </a:pPr>
            <a:fld id="{222D5589-685C-42C5-8E01-6FE4AC90CF77}" type="slidenum">
              <a:rPr lang="en-US" smtClean="0"/>
              <a:pPr>
                <a:defRPr/>
              </a:pPr>
              <a:t>48</a:t>
            </a:fld>
            <a:endParaRPr lang="en-US"/>
          </a:p>
        </p:txBody>
      </p:sp>
      <p:sp>
        <p:nvSpPr>
          <p:cNvPr id="30" name="Textfeld 29"/>
          <p:cNvSpPr txBox="1"/>
          <p:nvPr/>
        </p:nvSpPr>
        <p:spPr>
          <a:xfrm>
            <a:off x="1445176" y="3221846"/>
            <a:ext cx="1353961" cy="279163"/>
          </a:xfrm>
          <a:prstGeom prst="rect">
            <a:avLst/>
          </a:prstGeom>
          <a:noFill/>
        </p:spPr>
        <p:txBody>
          <a:bodyPr wrap="square" rtlCol="0">
            <a:spAutoFit/>
          </a:bodyPr>
          <a:lstStyle/>
          <a:p>
            <a:r>
              <a:rPr lang="en-US" dirty="0" smtClean="0"/>
              <a:t>time</a:t>
            </a:r>
            <a:r>
              <a:rPr lang="en-US" b="1" i="1" dirty="0" smtClean="0"/>
              <a:t> t / t </a:t>
            </a:r>
            <a:r>
              <a:rPr lang="en-US" b="1" i="1" baseline="-25000" dirty="0" smtClean="0"/>
              <a:t>0</a:t>
            </a:r>
            <a:endParaRPr lang="en-US" b="1" i="1" dirty="0"/>
          </a:p>
        </p:txBody>
      </p:sp>
      <p:cxnSp>
        <p:nvCxnSpPr>
          <p:cNvPr id="4" name="Gerade Verbindung mit Pfeil 3"/>
          <p:cNvCxnSpPr/>
          <p:nvPr/>
        </p:nvCxnSpPr>
        <p:spPr bwMode="auto">
          <a:xfrm flipV="1">
            <a:off x="747462" y="1847913"/>
            <a:ext cx="0" cy="1216788"/>
          </a:xfrm>
          <a:prstGeom prst="straightConnector1">
            <a:avLst/>
          </a:prstGeom>
          <a:solidFill>
            <a:schemeClr val="accent1"/>
          </a:solidFill>
          <a:ln w="22225" cap="flat" cmpd="sng" algn="ctr">
            <a:solidFill>
              <a:schemeClr val="tx1"/>
            </a:solidFill>
            <a:prstDash val="solid"/>
            <a:round/>
            <a:headEnd type="none" w="med" len="med"/>
            <a:tailEnd type="triangl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Gerade Verbindung mit Pfeil 23"/>
          <p:cNvCxnSpPr/>
          <p:nvPr/>
        </p:nvCxnSpPr>
        <p:spPr bwMode="auto">
          <a:xfrm>
            <a:off x="747462" y="3064702"/>
            <a:ext cx="2756999" cy="0"/>
          </a:xfrm>
          <a:prstGeom prst="straightConnector1">
            <a:avLst/>
          </a:prstGeom>
          <a:solidFill>
            <a:schemeClr val="accent1"/>
          </a:solidFill>
          <a:ln w="22225" cap="flat" cmpd="sng" algn="ctr">
            <a:solidFill>
              <a:schemeClr val="tx1"/>
            </a:solidFill>
            <a:prstDash val="solid"/>
            <a:round/>
            <a:headEnd type="none" w="med" len="med"/>
            <a:tailEnd type="triangl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feld 17"/>
          <p:cNvSpPr txBox="1"/>
          <p:nvPr/>
        </p:nvSpPr>
        <p:spPr>
          <a:xfrm>
            <a:off x="85974" y="1821377"/>
            <a:ext cx="661488" cy="306607"/>
          </a:xfrm>
          <a:prstGeom prst="rect">
            <a:avLst/>
          </a:prstGeom>
          <a:noFill/>
        </p:spPr>
        <p:txBody>
          <a:bodyPr wrap="square" rtlCol="0">
            <a:spAutoFit/>
          </a:bodyPr>
          <a:lstStyle/>
          <a:p>
            <a:r>
              <a:rPr lang="en-US" b="1" i="1" dirty="0" smtClean="0"/>
              <a:t>I(t)</a:t>
            </a:r>
            <a:endParaRPr lang="en-US" b="1" i="1" dirty="0"/>
          </a:p>
        </p:txBody>
      </p:sp>
      <p:cxnSp>
        <p:nvCxnSpPr>
          <p:cNvPr id="20" name="Gerade Verbindung 19"/>
          <p:cNvCxnSpPr/>
          <p:nvPr/>
        </p:nvCxnSpPr>
        <p:spPr bwMode="auto">
          <a:xfrm flipV="1">
            <a:off x="747462" y="2317456"/>
            <a:ext cx="0" cy="720710"/>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32"/>
          <p:cNvCxnSpPr/>
          <p:nvPr/>
        </p:nvCxnSpPr>
        <p:spPr bwMode="auto">
          <a:xfrm flipV="1">
            <a:off x="1268040" y="2343992"/>
            <a:ext cx="0" cy="720710"/>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flipV="1">
            <a:off x="2952420" y="2343992"/>
            <a:ext cx="0" cy="720710"/>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34"/>
          <p:cNvCxnSpPr/>
          <p:nvPr/>
        </p:nvCxnSpPr>
        <p:spPr bwMode="auto">
          <a:xfrm flipV="1">
            <a:off x="2379142" y="2336653"/>
            <a:ext cx="0" cy="720710"/>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35"/>
          <p:cNvCxnSpPr/>
          <p:nvPr/>
        </p:nvCxnSpPr>
        <p:spPr bwMode="auto">
          <a:xfrm flipV="1">
            <a:off x="1849941" y="2336653"/>
            <a:ext cx="0" cy="720710"/>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Gerade Verbindung 47"/>
          <p:cNvCxnSpPr/>
          <p:nvPr/>
        </p:nvCxnSpPr>
        <p:spPr bwMode="auto">
          <a:xfrm flipV="1">
            <a:off x="775553" y="2327714"/>
            <a:ext cx="0" cy="72071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Gerade Verbindung 48"/>
          <p:cNvCxnSpPr/>
          <p:nvPr/>
        </p:nvCxnSpPr>
        <p:spPr bwMode="auto">
          <a:xfrm flipV="1">
            <a:off x="1193897" y="2341103"/>
            <a:ext cx="0" cy="72071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Gerade Verbindung 49"/>
          <p:cNvCxnSpPr/>
          <p:nvPr/>
        </p:nvCxnSpPr>
        <p:spPr bwMode="auto">
          <a:xfrm flipV="1">
            <a:off x="1743726" y="2347338"/>
            <a:ext cx="0" cy="72071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Gerade Verbindung 50"/>
          <p:cNvCxnSpPr/>
          <p:nvPr/>
        </p:nvCxnSpPr>
        <p:spPr bwMode="auto">
          <a:xfrm flipV="1">
            <a:off x="2238036" y="2343972"/>
            <a:ext cx="0" cy="72071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Gerade Verbindung 51"/>
          <p:cNvCxnSpPr/>
          <p:nvPr/>
        </p:nvCxnSpPr>
        <p:spPr bwMode="auto">
          <a:xfrm flipV="1">
            <a:off x="2779214" y="2351333"/>
            <a:ext cx="0" cy="720710"/>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Textfeld 58"/>
          <p:cNvSpPr txBox="1"/>
          <p:nvPr/>
        </p:nvSpPr>
        <p:spPr>
          <a:xfrm>
            <a:off x="762899" y="1570216"/>
            <a:ext cx="3053707" cy="306607"/>
          </a:xfrm>
          <a:prstGeom prst="rect">
            <a:avLst/>
          </a:prstGeom>
          <a:noFill/>
        </p:spPr>
        <p:txBody>
          <a:bodyPr wrap="square" rtlCol="0">
            <a:spAutoFit/>
          </a:bodyPr>
          <a:lstStyle/>
          <a:p>
            <a:pPr algn="l"/>
            <a:r>
              <a:rPr lang="en-US" dirty="0">
                <a:solidFill>
                  <a:srgbClr val="0000FF"/>
                </a:solidFill>
              </a:rPr>
              <a:t>1</a:t>
            </a:r>
            <a:r>
              <a:rPr lang="en-US" baseline="30000" dirty="0" smtClean="0">
                <a:solidFill>
                  <a:srgbClr val="0000FF"/>
                </a:solidFill>
              </a:rPr>
              <a:t>st</a:t>
            </a:r>
            <a:r>
              <a:rPr lang="en-US" dirty="0" smtClean="0">
                <a:solidFill>
                  <a:srgbClr val="0000FF"/>
                </a:solidFill>
              </a:rPr>
              <a:t> particle with </a:t>
            </a:r>
            <a:r>
              <a:rPr lang="en-US" b="1" i="1" dirty="0" smtClean="0">
                <a:solidFill>
                  <a:srgbClr val="0000FF"/>
                </a:solidFill>
              </a:rPr>
              <a:t>t</a:t>
            </a:r>
            <a:r>
              <a:rPr lang="en-US" b="1" i="1" baseline="-25000" dirty="0" smtClean="0">
                <a:solidFill>
                  <a:srgbClr val="0000FF"/>
                </a:solidFill>
              </a:rPr>
              <a:t>0</a:t>
            </a:r>
            <a:r>
              <a:rPr lang="en-US" b="1" i="1" dirty="0" smtClean="0">
                <a:solidFill>
                  <a:srgbClr val="0000FF"/>
                </a:solidFill>
              </a:rPr>
              <a:t> =</a:t>
            </a:r>
            <a:r>
              <a:rPr lang="en-US" dirty="0" smtClean="0">
                <a:solidFill>
                  <a:srgbClr val="0000FF"/>
                </a:solidFill>
              </a:rPr>
              <a:t>1/</a:t>
            </a:r>
            <a:r>
              <a:rPr lang="en-US" b="1" i="1" dirty="0" smtClean="0">
                <a:solidFill>
                  <a:srgbClr val="0000FF"/>
                </a:solidFill>
              </a:rPr>
              <a:t>f</a:t>
            </a:r>
            <a:r>
              <a:rPr lang="en-US" b="1" i="1" baseline="-25000" dirty="0" smtClean="0">
                <a:solidFill>
                  <a:srgbClr val="0000FF"/>
                </a:solidFill>
              </a:rPr>
              <a:t>0</a:t>
            </a:r>
            <a:r>
              <a:rPr lang="en-US" b="1" i="1" dirty="0" smtClean="0">
                <a:solidFill>
                  <a:srgbClr val="0000FF"/>
                </a:solidFill>
              </a:rPr>
              <a:t> </a:t>
            </a:r>
            <a:endParaRPr lang="en-US" b="1" i="1" dirty="0">
              <a:solidFill>
                <a:srgbClr val="0000FF"/>
              </a:solidFill>
            </a:endParaRPr>
          </a:p>
        </p:txBody>
      </p:sp>
      <p:sp>
        <p:nvSpPr>
          <p:cNvPr id="53" name="Textfeld 52"/>
          <p:cNvSpPr txBox="1"/>
          <p:nvPr/>
        </p:nvSpPr>
        <p:spPr>
          <a:xfrm>
            <a:off x="806889" y="1809331"/>
            <a:ext cx="2756999" cy="306607"/>
          </a:xfrm>
          <a:prstGeom prst="rect">
            <a:avLst/>
          </a:prstGeom>
          <a:noFill/>
        </p:spPr>
        <p:txBody>
          <a:bodyPr wrap="square" rtlCol="0">
            <a:spAutoFit/>
          </a:bodyPr>
          <a:lstStyle/>
          <a:p>
            <a:pPr algn="l"/>
            <a:r>
              <a:rPr lang="en-US" dirty="0" smtClean="0">
                <a:solidFill>
                  <a:srgbClr val="FF0000"/>
                </a:solidFill>
              </a:rPr>
              <a:t>2</a:t>
            </a:r>
            <a:r>
              <a:rPr lang="en-US" baseline="30000" dirty="0" smtClean="0">
                <a:solidFill>
                  <a:srgbClr val="FF0000"/>
                </a:solidFill>
              </a:rPr>
              <a:t>nd</a:t>
            </a:r>
            <a:r>
              <a:rPr lang="en-US" dirty="0" smtClean="0">
                <a:solidFill>
                  <a:srgbClr val="FF0000"/>
                </a:solidFill>
              </a:rPr>
              <a:t> with </a:t>
            </a:r>
            <a:r>
              <a:rPr lang="en-US" b="1" i="1" dirty="0" smtClean="0">
                <a:solidFill>
                  <a:srgbClr val="FF0000"/>
                </a:solidFill>
              </a:rPr>
              <a:t>t =</a:t>
            </a:r>
            <a:r>
              <a:rPr lang="en-US" dirty="0" smtClean="0">
                <a:solidFill>
                  <a:srgbClr val="FF0000"/>
                </a:solidFill>
              </a:rPr>
              <a:t>1/(</a:t>
            </a:r>
            <a:r>
              <a:rPr lang="en-US" b="1" i="1" dirty="0" smtClean="0">
                <a:solidFill>
                  <a:srgbClr val="FF0000"/>
                </a:solidFill>
              </a:rPr>
              <a:t>f</a:t>
            </a:r>
            <a:r>
              <a:rPr lang="en-US" b="1" i="1" baseline="-25000" dirty="0" smtClean="0">
                <a:solidFill>
                  <a:srgbClr val="FF0000"/>
                </a:solidFill>
              </a:rPr>
              <a:t>0 </a:t>
            </a:r>
            <a:r>
              <a:rPr lang="en-US" b="1" i="1" dirty="0" smtClean="0">
                <a:solidFill>
                  <a:srgbClr val="FF0000"/>
                </a:solidFill>
              </a:rPr>
              <a:t>+ </a:t>
            </a:r>
            <a:r>
              <a:rPr lang="en-US" b="1" i="1" dirty="0" smtClean="0">
                <a:solidFill>
                  <a:srgbClr val="FF0000"/>
                </a:solidFill>
                <a:sym typeface="Symbol"/>
              </a:rPr>
              <a:t>f)</a:t>
            </a:r>
            <a:r>
              <a:rPr lang="en-US" b="1" i="1" dirty="0" smtClean="0">
                <a:solidFill>
                  <a:srgbClr val="FF0000"/>
                </a:solidFill>
              </a:rPr>
              <a:t> </a:t>
            </a:r>
            <a:endParaRPr lang="en-US" b="1" i="1" dirty="0">
              <a:solidFill>
                <a:srgbClr val="FF0000"/>
              </a:solidFill>
            </a:endParaRPr>
          </a:p>
        </p:txBody>
      </p:sp>
      <p:sp>
        <p:nvSpPr>
          <p:cNvPr id="7" name="Textfeld 6"/>
          <p:cNvSpPr txBox="1"/>
          <p:nvPr/>
        </p:nvSpPr>
        <p:spPr>
          <a:xfrm>
            <a:off x="1144357" y="3054883"/>
            <a:ext cx="238248" cy="255506"/>
          </a:xfrm>
          <a:prstGeom prst="rect">
            <a:avLst/>
          </a:prstGeom>
          <a:noFill/>
        </p:spPr>
        <p:txBody>
          <a:bodyPr wrap="square" rtlCol="0">
            <a:spAutoFit/>
          </a:bodyPr>
          <a:lstStyle/>
          <a:p>
            <a:r>
              <a:rPr lang="en-US" sz="1400" dirty="0" smtClean="0"/>
              <a:t>1</a:t>
            </a:r>
            <a:endParaRPr lang="en-US" sz="1400" dirty="0"/>
          </a:p>
        </p:txBody>
      </p:sp>
      <p:sp>
        <p:nvSpPr>
          <p:cNvPr id="61" name="Textfeld 60"/>
          <p:cNvSpPr txBox="1"/>
          <p:nvPr/>
        </p:nvSpPr>
        <p:spPr>
          <a:xfrm>
            <a:off x="1732241" y="3054883"/>
            <a:ext cx="238248" cy="255506"/>
          </a:xfrm>
          <a:prstGeom prst="rect">
            <a:avLst/>
          </a:prstGeom>
          <a:noFill/>
        </p:spPr>
        <p:txBody>
          <a:bodyPr wrap="square" rtlCol="0">
            <a:spAutoFit/>
          </a:bodyPr>
          <a:lstStyle/>
          <a:p>
            <a:r>
              <a:rPr lang="en-US" sz="1400" dirty="0" smtClean="0"/>
              <a:t>2</a:t>
            </a:r>
            <a:endParaRPr lang="en-US" sz="1400" dirty="0"/>
          </a:p>
        </p:txBody>
      </p:sp>
      <p:sp>
        <p:nvSpPr>
          <p:cNvPr id="62" name="Textfeld 61"/>
          <p:cNvSpPr txBox="1"/>
          <p:nvPr/>
        </p:nvSpPr>
        <p:spPr>
          <a:xfrm>
            <a:off x="2229063" y="3054883"/>
            <a:ext cx="238248" cy="255506"/>
          </a:xfrm>
          <a:prstGeom prst="rect">
            <a:avLst/>
          </a:prstGeom>
          <a:noFill/>
        </p:spPr>
        <p:txBody>
          <a:bodyPr wrap="square" rtlCol="0">
            <a:spAutoFit/>
          </a:bodyPr>
          <a:lstStyle/>
          <a:p>
            <a:r>
              <a:rPr lang="en-US" sz="1400" dirty="0" smtClean="0"/>
              <a:t>3</a:t>
            </a:r>
            <a:endParaRPr lang="en-US" sz="1400" dirty="0"/>
          </a:p>
        </p:txBody>
      </p:sp>
      <p:sp>
        <p:nvSpPr>
          <p:cNvPr id="63" name="Textfeld 62"/>
          <p:cNvSpPr txBox="1"/>
          <p:nvPr/>
        </p:nvSpPr>
        <p:spPr>
          <a:xfrm>
            <a:off x="2846442" y="3054883"/>
            <a:ext cx="238248" cy="255506"/>
          </a:xfrm>
          <a:prstGeom prst="rect">
            <a:avLst/>
          </a:prstGeom>
          <a:noFill/>
        </p:spPr>
        <p:txBody>
          <a:bodyPr wrap="square" rtlCol="0">
            <a:spAutoFit/>
          </a:bodyPr>
          <a:lstStyle/>
          <a:p>
            <a:r>
              <a:rPr lang="en-US" sz="1400" dirty="0" smtClean="0"/>
              <a:t>4</a:t>
            </a:r>
            <a:endParaRPr lang="en-US" sz="1400" dirty="0"/>
          </a:p>
        </p:txBody>
      </p:sp>
      <p:sp>
        <p:nvSpPr>
          <p:cNvPr id="64" name="Textfeld 63"/>
          <p:cNvSpPr txBox="1"/>
          <p:nvPr/>
        </p:nvSpPr>
        <p:spPr>
          <a:xfrm>
            <a:off x="615177" y="3044887"/>
            <a:ext cx="238248" cy="255506"/>
          </a:xfrm>
          <a:prstGeom prst="rect">
            <a:avLst/>
          </a:prstGeom>
          <a:noFill/>
        </p:spPr>
        <p:txBody>
          <a:bodyPr wrap="square" rtlCol="0">
            <a:spAutoFit/>
          </a:bodyPr>
          <a:lstStyle/>
          <a:p>
            <a:r>
              <a:rPr lang="en-US" sz="1400" dirty="0" smtClean="0"/>
              <a:t>0</a:t>
            </a:r>
            <a:endParaRPr lang="en-US" sz="1400" dirty="0"/>
          </a:p>
        </p:txBody>
      </p:sp>
      <p:sp>
        <p:nvSpPr>
          <p:cNvPr id="71" name="Rectangle 5"/>
          <p:cNvSpPr>
            <a:spLocks noChangeArrowheads="1"/>
          </p:cNvSpPr>
          <p:nvPr/>
        </p:nvSpPr>
        <p:spPr bwMode="auto">
          <a:xfrm>
            <a:off x="3203848" y="2052137"/>
            <a:ext cx="1777552" cy="584775"/>
          </a:xfrm>
          <a:prstGeom prst="rect">
            <a:avLst/>
          </a:prstGeom>
          <a:noFill/>
          <a:ln w="66675">
            <a:solidFill>
              <a:schemeClr val="bg1"/>
            </a:solidFill>
            <a:miter lim="800000"/>
            <a:headEnd/>
            <a:tailEnd/>
          </a:ln>
          <a:effectLst/>
          <a:extLst/>
        </p:spPr>
        <p:txBody>
          <a:bodyPr wrap="square">
            <a:spAutoFit/>
          </a:bodyPr>
          <a:lstStyle/>
          <a:p>
            <a:pPr algn="l" eaLnBrk="0" hangingPunct="0"/>
            <a:r>
              <a:rPr lang="en-US" altLang="de-DE" sz="1600" dirty="0" smtClean="0">
                <a:latin typeface="Times" pitchFamily="18" charset="0"/>
              </a:rPr>
              <a:t>Fourier trans. or </a:t>
            </a:r>
          </a:p>
          <a:p>
            <a:pPr algn="l" eaLnBrk="0" hangingPunct="0">
              <a:spcBef>
                <a:spcPts val="0"/>
              </a:spcBef>
            </a:pPr>
            <a:r>
              <a:rPr lang="en-US" altLang="de-DE" sz="1600" dirty="0" smtClean="0">
                <a:latin typeface="Times" pitchFamily="18" charset="0"/>
              </a:rPr>
              <a:t>spectrum analyzer</a:t>
            </a:r>
            <a:endParaRPr lang="en-US" altLang="de-DE" sz="1600" dirty="0">
              <a:latin typeface="Times" pitchFamily="18" charset="0"/>
            </a:endParaRPr>
          </a:p>
        </p:txBody>
      </p:sp>
      <p:cxnSp>
        <p:nvCxnSpPr>
          <p:cNvPr id="40" name="Gerade Verbindung mit Pfeil 39"/>
          <p:cNvCxnSpPr/>
          <p:nvPr/>
        </p:nvCxnSpPr>
        <p:spPr bwMode="auto">
          <a:xfrm>
            <a:off x="4812826" y="3017846"/>
            <a:ext cx="2662757" cy="0"/>
          </a:xfrm>
          <a:prstGeom prst="straightConnector1">
            <a:avLst/>
          </a:prstGeom>
          <a:solidFill>
            <a:schemeClr val="accent1"/>
          </a:solidFill>
          <a:ln w="22225" cap="flat" cmpd="sng" algn="ctr">
            <a:solidFill>
              <a:schemeClr val="tx1"/>
            </a:solidFill>
            <a:prstDash val="solid"/>
            <a:round/>
            <a:headEnd type="none" w="med" len="med"/>
            <a:tailEnd type="triangl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feld 40"/>
          <p:cNvSpPr txBox="1"/>
          <p:nvPr/>
        </p:nvSpPr>
        <p:spPr>
          <a:xfrm>
            <a:off x="4139952" y="1785667"/>
            <a:ext cx="638876" cy="279712"/>
          </a:xfrm>
          <a:prstGeom prst="rect">
            <a:avLst/>
          </a:prstGeom>
          <a:noFill/>
        </p:spPr>
        <p:txBody>
          <a:bodyPr wrap="square" rtlCol="0">
            <a:spAutoFit/>
          </a:bodyPr>
          <a:lstStyle/>
          <a:p>
            <a:r>
              <a:rPr lang="en-US" b="1" i="1" dirty="0" smtClean="0"/>
              <a:t>I</a:t>
            </a:r>
            <a:r>
              <a:rPr lang="en-US" b="1" i="1" baseline="30000" dirty="0" smtClean="0"/>
              <a:t>2</a:t>
            </a:r>
            <a:r>
              <a:rPr lang="en-US" b="1" i="1" dirty="0" smtClean="0"/>
              <a:t>(f)</a:t>
            </a:r>
            <a:endParaRPr lang="en-US" b="1" i="1" dirty="0"/>
          </a:p>
        </p:txBody>
      </p:sp>
      <p:sp>
        <p:nvSpPr>
          <p:cNvPr id="42" name="Textfeld 41"/>
          <p:cNvSpPr txBox="1"/>
          <p:nvPr/>
        </p:nvSpPr>
        <p:spPr>
          <a:xfrm>
            <a:off x="4700348" y="3149288"/>
            <a:ext cx="2919652" cy="279712"/>
          </a:xfrm>
          <a:prstGeom prst="rect">
            <a:avLst/>
          </a:prstGeom>
          <a:noFill/>
        </p:spPr>
        <p:txBody>
          <a:bodyPr wrap="square" rtlCol="0">
            <a:spAutoFit/>
          </a:bodyPr>
          <a:lstStyle/>
          <a:p>
            <a:r>
              <a:rPr lang="en-US" dirty="0" smtClean="0"/>
              <a:t>harmonic number </a:t>
            </a:r>
            <a:r>
              <a:rPr lang="en-US" b="1" i="1" dirty="0" smtClean="0"/>
              <a:t>h </a:t>
            </a:r>
            <a:r>
              <a:rPr lang="en-US" dirty="0" smtClean="0"/>
              <a:t>=</a:t>
            </a:r>
            <a:r>
              <a:rPr lang="en-US" b="1" i="1" dirty="0" smtClean="0"/>
              <a:t> f / f </a:t>
            </a:r>
            <a:r>
              <a:rPr lang="en-US" b="1" i="1" baseline="-25000" dirty="0" smtClean="0"/>
              <a:t>0</a:t>
            </a:r>
            <a:endParaRPr lang="en-US" b="1" i="1" dirty="0"/>
          </a:p>
        </p:txBody>
      </p:sp>
      <p:cxnSp>
        <p:nvCxnSpPr>
          <p:cNvPr id="43" name="Gerade Verbindung 42"/>
          <p:cNvCxnSpPr/>
          <p:nvPr/>
        </p:nvCxnSpPr>
        <p:spPr bwMode="auto">
          <a:xfrm flipV="1">
            <a:off x="4812826" y="2659628"/>
            <a:ext cx="0" cy="361536"/>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Gerade Verbindung 43"/>
          <p:cNvCxnSpPr/>
          <p:nvPr/>
        </p:nvCxnSpPr>
        <p:spPr bwMode="auto">
          <a:xfrm flipV="1">
            <a:off x="5315610" y="2303597"/>
            <a:ext cx="0" cy="714249"/>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Gerade Verbindung 44"/>
          <p:cNvCxnSpPr/>
          <p:nvPr/>
        </p:nvCxnSpPr>
        <p:spPr bwMode="auto">
          <a:xfrm flipV="1">
            <a:off x="6942414" y="2303597"/>
            <a:ext cx="0" cy="714249"/>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Gerade Verbindung 45"/>
          <p:cNvCxnSpPr/>
          <p:nvPr/>
        </p:nvCxnSpPr>
        <p:spPr bwMode="auto">
          <a:xfrm flipV="1">
            <a:off x="6388731" y="2296323"/>
            <a:ext cx="0" cy="714249"/>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Gerade Verbindung 46"/>
          <p:cNvCxnSpPr/>
          <p:nvPr/>
        </p:nvCxnSpPr>
        <p:spPr bwMode="auto">
          <a:xfrm flipV="1">
            <a:off x="5877620" y="2296324"/>
            <a:ext cx="0" cy="714249"/>
          </a:xfrm>
          <a:prstGeom prst="line">
            <a:avLst/>
          </a:prstGeom>
          <a:solidFill>
            <a:schemeClr val="accent1"/>
          </a:solid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Gerade Verbindung 53"/>
          <p:cNvCxnSpPr/>
          <p:nvPr/>
        </p:nvCxnSpPr>
        <p:spPr bwMode="auto">
          <a:xfrm flipV="1">
            <a:off x="5385887" y="2303176"/>
            <a:ext cx="0" cy="714249"/>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Gerade Verbindung 54"/>
          <p:cNvCxnSpPr/>
          <p:nvPr/>
        </p:nvCxnSpPr>
        <p:spPr bwMode="auto">
          <a:xfrm flipV="1">
            <a:off x="5972054" y="2302504"/>
            <a:ext cx="0" cy="714249"/>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Gerade Verbindung 55"/>
          <p:cNvCxnSpPr/>
          <p:nvPr/>
        </p:nvCxnSpPr>
        <p:spPr bwMode="auto">
          <a:xfrm flipV="1">
            <a:off x="6537102" y="2303597"/>
            <a:ext cx="0" cy="714249"/>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Gerade Verbindung 56"/>
          <p:cNvCxnSpPr/>
          <p:nvPr/>
        </p:nvCxnSpPr>
        <p:spPr bwMode="auto">
          <a:xfrm flipV="1">
            <a:off x="7143041" y="2309640"/>
            <a:ext cx="0" cy="714249"/>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feld 22"/>
          <p:cNvSpPr txBox="1"/>
          <p:nvPr/>
        </p:nvSpPr>
        <p:spPr>
          <a:xfrm>
            <a:off x="4860563" y="1820917"/>
            <a:ext cx="2939133" cy="303858"/>
          </a:xfrm>
          <a:prstGeom prst="rect">
            <a:avLst/>
          </a:prstGeom>
          <a:noFill/>
        </p:spPr>
        <p:txBody>
          <a:bodyPr wrap="square" rtlCol="0">
            <a:spAutoFit/>
          </a:bodyPr>
          <a:lstStyle/>
          <a:p>
            <a:pPr algn="l"/>
            <a:r>
              <a:rPr lang="en-US" dirty="0" smtClean="0">
                <a:solidFill>
                  <a:srgbClr val="FF0000"/>
                </a:solidFill>
              </a:rPr>
              <a:t>2</a:t>
            </a:r>
            <a:r>
              <a:rPr lang="en-US" baseline="30000" dirty="0" smtClean="0">
                <a:solidFill>
                  <a:srgbClr val="FF0000"/>
                </a:solidFill>
              </a:rPr>
              <a:t>nd</a:t>
            </a:r>
            <a:r>
              <a:rPr lang="en-US" dirty="0" smtClean="0">
                <a:solidFill>
                  <a:srgbClr val="FF0000"/>
                </a:solidFill>
              </a:rPr>
              <a:t> with </a:t>
            </a:r>
            <a:r>
              <a:rPr lang="en-US" b="1" i="1" dirty="0" smtClean="0">
                <a:solidFill>
                  <a:srgbClr val="FF0000"/>
                </a:solidFill>
              </a:rPr>
              <a:t>f = h</a:t>
            </a:r>
            <a:r>
              <a:rPr lang="en-US" b="1" i="1" dirty="0" smtClean="0">
                <a:solidFill>
                  <a:srgbClr val="FF0000"/>
                </a:solidFill>
                <a:sym typeface="Symbol"/>
              </a:rPr>
              <a:t> ( </a:t>
            </a:r>
            <a:r>
              <a:rPr lang="en-US" b="1" i="1" dirty="0" smtClean="0">
                <a:solidFill>
                  <a:srgbClr val="FF0000"/>
                </a:solidFill>
              </a:rPr>
              <a:t>f</a:t>
            </a:r>
            <a:r>
              <a:rPr lang="en-US" b="1" i="1" baseline="-25000" dirty="0" smtClean="0">
                <a:solidFill>
                  <a:srgbClr val="FF0000"/>
                </a:solidFill>
              </a:rPr>
              <a:t>0</a:t>
            </a:r>
            <a:r>
              <a:rPr lang="en-US" b="1" i="1" dirty="0" smtClean="0">
                <a:solidFill>
                  <a:srgbClr val="FF0000"/>
                </a:solidFill>
              </a:rPr>
              <a:t> + </a:t>
            </a:r>
            <a:r>
              <a:rPr lang="en-US" b="1" i="1" dirty="0" smtClean="0">
                <a:solidFill>
                  <a:srgbClr val="FF0000"/>
                </a:solidFill>
                <a:sym typeface="Symbol"/>
              </a:rPr>
              <a:t>f )</a:t>
            </a:r>
            <a:endParaRPr lang="en-US" b="1" i="1" dirty="0">
              <a:solidFill>
                <a:srgbClr val="FF0000"/>
              </a:solidFill>
            </a:endParaRPr>
          </a:p>
        </p:txBody>
      </p:sp>
      <p:sp>
        <p:nvSpPr>
          <p:cNvPr id="58" name="Textfeld 57"/>
          <p:cNvSpPr txBox="1"/>
          <p:nvPr/>
        </p:nvSpPr>
        <p:spPr>
          <a:xfrm>
            <a:off x="4845270" y="1532348"/>
            <a:ext cx="3477172" cy="303858"/>
          </a:xfrm>
          <a:prstGeom prst="rect">
            <a:avLst/>
          </a:prstGeom>
          <a:noFill/>
        </p:spPr>
        <p:txBody>
          <a:bodyPr wrap="square" rtlCol="0">
            <a:spAutoFit/>
          </a:bodyPr>
          <a:lstStyle/>
          <a:p>
            <a:pPr algn="l"/>
            <a:r>
              <a:rPr lang="en-US" dirty="0" smtClean="0">
                <a:solidFill>
                  <a:srgbClr val="0000FF"/>
                </a:solidFill>
              </a:rPr>
              <a:t>1</a:t>
            </a:r>
            <a:r>
              <a:rPr lang="en-US" baseline="30000" dirty="0" smtClean="0">
                <a:solidFill>
                  <a:srgbClr val="0000FF"/>
                </a:solidFill>
              </a:rPr>
              <a:t>st</a:t>
            </a:r>
            <a:r>
              <a:rPr lang="en-US" dirty="0" smtClean="0">
                <a:solidFill>
                  <a:srgbClr val="0000FF"/>
                </a:solidFill>
              </a:rPr>
              <a:t> particle with </a:t>
            </a:r>
            <a:r>
              <a:rPr lang="en-US" b="1" i="1" dirty="0" smtClean="0">
                <a:solidFill>
                  <a:srgbClr val="0000FF"/>
                </a:solidFill>
              </a:rPr>
              <a:t>f = h</a:t>
            </a:r>
            <a:r>
              <a:rPr lang="en-US" b="1" i="1" dirty="0" smtClean="0">
                <a:solidFill>
                  <a:srgbClr val="0000FF"/>
                </a:solidFill>
                <a:sym typeface="Symbol"/>
              </a:rPr>
              <a:t></a:t>
            </a:r>
            <a:r>
              <a:rPr lang="en-US" b="1" i="1" dirty="0" smtClean="0">
                <a:solidFill>
                  <a:srgbClr val="0000FF"/>
                </a:solidFill>
              </a:rPr>
              <a:t>f</a:t>
            </a:r>
            <a:r>
              <a:rPr lang="en-US" b="1" i="1" baseline="-25000" dirty="0" smtClean="0">
                <a:solidFill>
                  <a:srgbClr val="0000FF"/>
                </a:solidFill>
              </a:rPr>
              <a:t>0</a:t>
            </a:r>
            <a:r>
              <a:rPr lang="en-US" b="1" i="1" dirty="0" smtClean="0">
                <a:solidFill>
                  <a:srgbClr val="0000FF"/>
                </a:solidFill>
              </a:rPr>
              <a:t> </a:t>
            </a:r>
            <a:endParaRPr lang="en-US" b="1" i="1" dirty="0">
              <a:solidFill>
                <a:srgbClr val="0000FF"/>
              </a:solidFill>
            </a:endParaRPr>
          </a:p>
        </p:txBody>
      </p:sp>
      <p:cxnSp>
        <p:nvCxnSpPr>
          <p:cNvPr id="60" name="Gerade Verbindung 59"/>
          <p:cNvCxnSpPr/>
          <p:nvPr/>
        </p:nvCxnSpPr>
        <p:spPr bwMode="auto">
          <a:xfrm flipH="1" flipV="1">
            <a:off x="4845270" y="2659628"/>
            <a:ext cx="1" cy="366426"/>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5" name="Textfeld 64"/>
          <p:cNvSpPr txBox="1"/>
          <p:nvPr/>
        </p:nvSpPr>
        <p:spPr>
          <a:xfrm>
            <a:off x="4700348" y="3012449"/>
            <a:ext cx="230104" cy="253216"/>
          </a:xfrm>
          <a:prstGeom prst="rect">
            <a:avLst/>
          </a:prstGeom>
          <a:noFill/>
        </p:spPr>
        <p:txBody>
          <a:bodyPr wrap="square" rtlCol="0">
            <a:spAutoFit/>
          </a:bodyPr>
          <a:lstStyle/>
          <a:p>
            <a:r>
              <a:rPr lang="en-US" sz="1400" dirty="0" smtClean="0"/>
              <a:t>0</a:t>
            </a:r>
            <a:endParaRPr lang="en-US" sz="1400" dirty="0"/>
          </a:p>
        </p:txBody>
      </p:sp>
      <p:sp>
        <p:nvSpPr>
          <p:cNvPr id="66" name="Textfeld 65"/>
          <p:cNvSpPr txBox="1"/>
          <p:nvPr/>
        </p:nvSpPr>
        <p:spPr>
          <a:xfrm>
            <a:off x="5211440" y="3002737"/>
            <a:ext cx="230104" cy="253216"/>
          </a:xfrm>
          <a:prstGeom prst="rect">
            <a:avLst/>
          </a:prstGeom>
          <a:noFill/>
        </p:spPr>
        <p:txBody>
          <a:bodyPr wrap="square" rtlCol="0">
            <a:spAutoFit/>
          </a:bodyPr>
          <a:lstStyle/>
          <a:p>
            <a:r>
              <a:rPr lang="en-US" sz="1400" dirty="0" smtClean="0"/>
              <a:t>1</a:t>
            </a:r>
            <a:endParaRPr lang="en-US" sz="1400" dirty="0"/>
          </a:p>
        </p:txBody>
      </p:sp>
      <p:sp>
        <p:nvSpPr>
          <p:cNvPr id="67" name="Textfeld 66"/>
          <p:cNvSpPr txBox="1"/>
          <p:nvPr/>
        </p:nvSpPr>
        <p:spPr>
          <a:xfrm>
            <a:off x="5807715" y="3002737"/>
            <a:ext cx="230104" cy="253216"/>
          </a:xfrm>
          <a:prstGeom prst="rect">
            <a:avLst/>
          </a:prstGeom>
          <a:noFill/>
        </p:spPr>
        <p:txBody>
          <a:bodyPr wrap="square" rtlCol="0">
            <a:spAutoFit/>
          </a:bodyPr>
          <a:lstStyle/>
          <a:p>
            <a:r>
              <a:rPr lang="en-US" sz="1400" dirty="0" smtClean="0"/>
              <a:t>2</a:t>
            </a:r>
            <a:endParaRPr lang="en-US" sz="1400" dirty="0"/>
          </a:p>
        </p:txBody>
      </p:sp>
      <p:sp>
        <p:nvSpPr>
          <p:cNvPr id="68" name="Textfeld 67"/>
          <p:cNvSpPr txBox="1"/>
          <p:nvPr/>
        </p:nvSpPr>
        <p:spPr>
          <a:xfrm>
            <a:off x="6318807" y="2993024"/>
            <a:ext cx="230104" cy="253216"/>
          </a:xfrm>
          <a:prstGeom prst="rect">
            <a:avLst/>
          </a:prstGeom>
          <a:noFill/>
        </p:spPr>
        <p:txBody>
          <a:bodyPr wrap="square" rtlCol="0">
            <a:spAutoFit/>
          </a:bodyPr>
          <a:lstStyle/>
          <a:p>
            <a:r>
              <a:rPr lang="en-US" sz="1400" dirty="0" smtClean="0"/>
              <a:t>3</a:t>
            </a:r>
            <a:endParaRPr lang="en-US" sz="1400" dirty="0"/>
          </a:p>
        </p:txBody>
      </p:sp>
      <p:sp>
        <p:nvSpPr>
          <p:cNvPr id="69" name="Textfeld 68"/>
          <p:cNvSpPr txBox="1"/>
          <p:nvPr/>
        </p:nvSpPr>
        <p:spPr>
          <a:xfrm>
            <a:off x="6829900" y="3002737"/>
            <a:ext cx="230104" cy="253216"/>
          </a:xfrm>
          <a:prstGeom prst="rect">
            <a:avLst/>
          </a:prstGeom>
          <a:noFill/>
        </p:spPr>
        <p:txBody>
          <a:bodyPr wrap="square" rtlCol="0">
            <a:spAutoFit/>
          </a:bodyPr>
          <a:lstStyle/>
          <a:p>
            <a:r>
              <a:rPr lang="en-US" sz="1400" dirty="0" smtClean="0"/>
              <a:t>4</a:t>
            </a:r>
            <a:endParaRPr lang="en-US" sz="1400" dirty="0"/>
          </a:p>
        </p:txBody>
      </p:sp>
      <p:cxnSp>
        <p:nvCxnSpPr>
          <p:cNvPr id="39" name="Gerade Verbindung mit Pfeil 38"/>
          <p:cNvCxnSpPr/>
          <p:nvPr/>
        </p:nvCxnSpPr>
        <p:spPr bwMode="auto">
          <a:xfrm flipV="1">
            <a:off x="4812826" y="1811966"/>
            <a:ext cx="0" cy="1205880"/>
          </a:xfrm>
          <a:prstGeom prst="straightConnector1">
            <a:avLst/>
          </a:prstGeom>
          <a:solidFill>
            <a:schemeClr val="accent1"/>
          </a:solidFill>
          <a:ln w="22225" cap="flat" cmpd="sng" algn="ctr">
            <a:solidFill>
              <a:schemeClr val="tx1"/>
            </a:solidFill>
            <a:prstDash val="solid"/>
            <a:round/>
            <a:headEnd type="none" w="med" len="med"/>
            <a:tailEnd type="triangl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Gerade Verbindung mit Pfeil 10"/>
          <p:cNvCxnSpPr/>
          <p:nvPr/>
        </p:nvCxnSpPr>
        <p:spPr bwMode="auto">
          <a:xfrm>
            <a:off x="6683501" y="2612468"/>
            <a:ext cx="261451" cy="1"/>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3" name="Gerade Verbindung mit Pfeil 72"/>
          <p:cNvCxnSpPr/>
          <p:nvPr/>
        </p:nvCxnSpPr>
        <p:spPr bwMode="auto">
          <a:xfrm flipH="1" flipV="1">
            <a:off x="7143043" y="2612468"/>
            <a:ext cx="332540" cy="9383"/>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22" name="Objekt 21"/>
          <p:cNvGraphicFramePr>
            <a:graphicFrameLocks noChangeAspect="1"/>
          </p:cNvGraphicFramePr>
          <p:nvPr>
            <p:extLst>
              <p:ext uri="{D42A27DB-BD31-4B8C-83A1-F6EECF244321}">
                <p14:modId xmlns:p14="http://schemas.microsoft.com/office/powerpoint/2010/main" val="3002688232"/>
              </p:ext>
            </p:extLst>
          </p:nvPr>
        </p:nvGraphicFramePr>
        <p:xfrm>
          <a:off x="7524328" y="2396444"/>
          <a:ext cx="633413" cy="377825"/>
        </p:xfrm>
        <a:graphic>
          <a:graphicData uri="http://schemas.openxmlformats.org/presentationml/2006/ole">
            <mc:AlternateContent xmlns:mc="http://schemas.openxmlformats.org/markup-compatibility/2006">
              <mc:Choice xmlns:v="urn:schemas-microsoft-com:vml" Requires="v">
                <p:oleObj spid="_x0000_s114786" name="Formel" r:id="rId4" imgW="368280" imgH="203040" progId="Equation.3">
                  <p:embed/>
                </p:oleObj>
              </mc:Choice>
              <mc:Fallback>
                <p:oleObj name="Formel" r:id="rId4" imgW="368280" imgH="203040" progId="Equation.3">
                  <p:embed/>
                  <p:pic>
                    <p:nvPicPr>
                      <p:cNvPr id="0" name=""/>
                      <p:cNvPicPr>
                        <a:picLocks noChangeAspect="1" noChangeArrowheads="1"/>
                      </p:cNvPicPr>
                      <p:nvPr/>
                    </p:nvPicPr>
                    <p:blipFill>
                      <a:blip r:embed="rId5"/>
                      <a:srcRect/>
                      <a:stretch>
                        <a:fillRect/>
                      </a:stretch>
                    </p:blipFill>
                    <p:spPr bwMode="auto">
                      <a:xfrm>
                        <a:off x="7524328" y="2396444"/>
                        <a:ext cx="633413"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Pfeil nach rechts 7"/>
          <p:cNvSpPr/>
          <p:nvPr/>
        </p:nvSpPr>
        <p:spPr bwMode="auto">
          <a:xfrm>
            <a:off x="3467507" y="2630922"/>
            <a:ext cx="960477" cy="294022"/>
          </a:xfrm>
          <a:prstGeom prst="rightArrow">
            <a:avLst/>
          </a:pr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nvGrpSpPr>
          <p:cNvPr id="10" name="Gruppieren 9"/>
          <p:cNvGrpSpPr/>
          <p:nvPr/>
        </p:nvGrpSpPr>
        <p:grpSpPr>
          <a:xfrm>
            <a:off x="4188531" y="3470461"/>
            <a:ext cx="4182490" cy="1614725"/>
            <a:chOff x="4139952" y="4154878"/>
            <a:chExt cx="4182490" cy="2140221"/>
          </a:xfrm>
        </p:grpSpPr>
        <p:grpSp>
          <p:nvGrpSpPr>
            <p:cNvPr id="99" name="Gruppieren 98"/>
            <p:cNvGrpSpPr/>
            <p:nvPr/>
          </p:nvGrpSpPr>
          <p:grpSpPr>
            <a:xfrm>
              <a:off x="4139952" y="4154878"/>
              <a:ext cx="4182490" cy="2140221"/>
              <a:chOff x="6063997" y="3376863"/>
              <a:chExt cx="3535635" cy="1970149"/>
            </a:xfrm>
          </p:grpSpPr>
          <p:cxnSp>
            <p:nvCxnSpPr>
              <p:cNvPr id="100" name="Gerade Verbindung mit Pfeil 99"/>
              <p:cNvCxnSpPr/>
              <p:nvPr/>
            </p:nvCxnSpPr>
            <p:spPr bwMode="auto">
              <a:xfrm>
                <a:off x="6632806" y="4874544"/>
                <a:ext cx="2250941" cy="0"/>
              </a:xfrm>
              <a:prstGeom prst="straightConnector1">
                <a:avLst/>
              </a:prstGeom>
              <a:solidFill>
                <a:schemeClr val="accent1"/>
              </a:solidFill>
              <a:ln w="22225" cap="flat" cmpd="sng" algn="ctr">
                <a:solidFill>
                  <a:schemeClr val="tx1"/>
                </a:solidFill>
                <a:prstDash val="solid"/>
                <a:round/>
                <a:headEnd type="none" w="med" len="med"/>
                <a:tailEnd type="triangl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1" name="Textfeld 100"/>
              <p:cNvSpPr txBox="1"/>
              <p:nvPr/>
            </p:nvSpPr>
            <p:spPr>
              <a:xfrm>
                <a:off x="6063997" y="3376863"/>
                <a:ext cx="540069" cy="339983"/>
              </a:xfrm>
              <a:prstGeom prst="rect">
                <a:avLst/>
              </a:prstGeom>
              <a:noFill/>
            </p:spPr>
            <p:txBody>
              <a:bodyPr wrap="square" rtlCol="0">
                <a:spAutoFit/>
              </a:bodyPr>
              <a:lstStyle/>
              <a:p>
                <a:r>
                  <a:rPr lang="en-US" b="1" i="1" dirty="0" smtClean="0"/>
                  <a:t>I</a:t>
                </a:r>
                <a:r>
                  <a:rPr lang="en-US" b="1" i="1" baseline="30000" dirty="0" smtClean="0"/>
                  <a:t>2</a:t>
                </a:r>
                <a:r>
                  <a:rPr lang="en-US" b="1" i="1" dirty="0" smtClean="0"/>
                  <a:t>(f)</a:t>
                </a:r>
                <a:endParaRPr lang="en-US" b="1" i="1" dirty="0"/>
              </a:p>
            </p:txBody>
          </p:sp>
          <p:sp>
            <p:nvSpPr>
              <p:cNvPr id="102" name="Textfeld 101"/>
              <p:cNvSpPr txBox="1"/>
              <p:nvPr/>
            </p:nvSpPr>
            <p:spPr>
              <a:xfrm>
                <a:off x="6693642" y="5007029"/>
                <a:ext cx="2312187" cy="339983"/>
              </a:xfrm>
              <a:prstGeom prst="rect">
                <a:avLst/>
              </a:prstGeom>
              <a:noFill/>
            </p:spPr>
            <p:txBody>
              <a:bodyPr wrap="square" rtlCol="0">
                <a:spAutoFit/>
              </a:bodyPr>
              <a:lstStyle/>
              <a:p>
                <a:r>
                  <a:rPr lang="en-US" dirty="0"/>
                  <a:t>harmonic number </a:t>
                </a:r>
                <a:r>
                  <a:rPr lang="en-US" b="1" i="1" dirty="0"/>
                  <a:t>h </a:t>
                </a:r>
                <a:r>
                  <a:rPr lang="en-US" dirty="0"/>
                  <a:t>=</a:t>
                </a:r>
                <a:r>
                  <a:rPr lang="en-US" b="1" i="1" dirty="0"/>
                  <a:t> f / </a:t>
                </a:r>
                <a:r>
                  <a:rPr lang="en-US" b="1" i="1" dirty="0" smtClean="0"/>
                  <a:t>f</a:t>
                </a:r>
                <a:r>
                  <a:rPr lang="en-US" b="1" i="1" baseline="-25000" dirty="0" smtClean="0"/>
                  <a:t>0</a:t>
                </a:r>
                <a:endParaRPr lang="en-US" b="1" i="1" dirty="0"/>
              </a:p>
            </p:txBody>
          </p:sp>
          <p:sp>
            <p:nvSpPr>
              <p:cNvPr id="113" name="Textfeld 112"/>
              <p:cNvSpPr txBox="1"/>
              <p:nvPr/>
            </p:nvSpPr>
            <p:spPr>
              <a:xfrm>
                <a:off x="6660232" y="3426304"/>
                <a:ext cx="2939400" cy="450627"/>
              </a:xfrm>
              <a:prstGeom prst="rect">
                <a:avLst/>
              </a:prstGeom>
              <a:noFill/>
            </p:spPr>
            <p:txBody>
              <a:bodyPr wrap="square" rtlCol="0">
                <a:spAutoFit/>
              </a:bodyPr>
              <a:lstStyle/>
              <a:p>
                <a:pPr algn="l"/>
                <a:r>
                  <a:rPr lang="en-US" dirty="0">
                    <a:solidFill>
                      <a:srgbClr val="008000"/>
                    </a:solidFill>
                  </a:rPr>
                  <a:t>b</a:t>
                </a:r>
                <a:r>
                  <a:rPr lang="en-US" dirty="0" smtClean="0">
                    <a:solidFill>
                      <a:srgbClr val="008000"/>
                    </a:solidFill>
                  </a:rPr>
                  <a:t>ands of width </a:t>
                </a:r>
                <a:r>
                  <a:rPr lang="en-US" b="1" i="1" dirty="0" smtClean="0">
                    <a:solidFill>
                      <a:srgbClr val="008000"/>
                    </a:solidFill>
                  </a:rPr>
                  <a:t>h</a:t>
                </a:r>
                <a:r>
                  <a:rPr lang="en-US" b="1" i="1" dirty="0" smtClean="0">
                    <a:solidFill>
                      <a:srgbClr val="008000"/>
                    </a:solidFill>
                    <a:sym typeface="Symbol"/>
                  </a:rPr>
                  <a:t></a:t>
                </a:r>
                <a:r>
                  <a:rPr lang="en-US" b="1" dirty="0" smtClean="0">
                    <a:solidFill>
                      <a:srgbClr val="008000"/>
                    </a:solidFill>
                    <a:sym typeface="Symbol"/>
                  </a:rPr>
                  <a:t></a:t>
                </a:r>
                <a:r>
                  <a:rPr lang="en-US" b="1" i="1" dirty="0" smtClean="0">
                    <a:solidFill>
                      <a:srgbClr val="008000"/>
                    </a:solidFill>
                    <a:sym typeface="Symbol"/>
                  </a:rPr>
                  <a:t>f</a:t>
                </a:r>
                <a:r>
                  <a:rPr lang="en-US" b="1" i="1" dirty="0" smtClean="0">
                    <a:solidFill>
                      <a:srgbClr val="008000"/>
                    </a:solidFill>
                  </a:rPr>
                  <a:t> </a:t>
                </a:r>
                <a:endParaRPr lang="en-US" b="1" i="1" dirty="0">
                  <a:solidFill>
                    <a:srgbClr val="008000"/>
                  </a:solidFill>
                </a:endParaRPr>
              </a:p>
            </p:txBody>
          </p:sp>
          <p:sp>
            <p:nvSpPr>
              <p:cNvPr id="115" name="Textfeld 114"/>
              <p:cNvSpPr txBox="1"/>
              <p:nvPr/>
            </p:nvSpPr>
            <p:spPr>
              <a:xfrm>
                <a:off x="6537723" y="4867984"/>
                <a:ext cx="194517" cy="307777"/>
              </a:xfrm>
              <a:prstGeom prst="rect">
                <a:avLst/>
              </a:prstGeom>
              <a:noFill/>
            </p:spPr>
            <p:txBody>
              <a:bodyPr wrap="square" rtlCol="0">
                <a:spAutoFit/>
              </a:bodyPr>
              <a:lstStyle/>
              <a:p>
                <a:r>
                  <a:rPr lang="en-US" sz="1400" dirty="0" smtClean="0"/>
                  <a:t>0</a:t>
                </a:r>
                <a:endParaRPr lang="en-US" sz="1400" dirty="0"/>
              </a:p>
            </p:txBody>
          </p:sp>
          <p:sp>
            <p:nvSpPr>
              <p:cNvPr id="116" name="Textfeld 115"/>
              <p:cNvSpPr txBox="1"/>
              <p:nvPr/>
            </p:nvSpPr>
            <p:spPr>
              <a:xfrm>
                <a:off x="6969771" y="4856179"/>
                <a:ext cx="194517" cy="307777"/>
              </a:xfrm>
              <a:prstGeom prst="rect">
                <a:avLst/>
              </a:prstGeom>
              <a:noFill/>
            </p:spPr>
            <p:txBody>
              <a:bodyPr wrap="square" rtlCol="0">
                <a:spAutoFit/>
              </a:bodyPr>
              <a:lstStyle/>
              <a:p>
                <a:r>
                  <a:rPr lang="en-US" sz="1400" dirty="0" smtClean="0"/>
                  <a:t>1</a:t>
                </a:r>
                <a:endParaRPr lang="en-US" sz="1400" dirty="0"/>
              </a:p>
            </p:txBody>
          </p:sp>
          <p:sp>
            <p:nvSpPr>
              <p:cNvPr id="117" name="Textfeld 116"/>
              <p:cNvSpPr txBox="1"/>
              <p:nvPr/>
            </p:nvSpPr>
            <p:spPr>
              <a:xfrm>
                <a:off x="7473827" y="4856179"/>
                <a:ext cx="194517" cy="307777"/>
              </a:xfrm>
              <a:prstGeom prst="rect">
                <a:avLst/>
              </a:prstGeom>
              <a:noFill/>
            </p:spPr>
            <p:txBody>
              <a:bodyPr wrap="square" rtlCol="0">
                <a:spAutoFit/>
              </a:bodyPr>
              <a:lstStyle/>
              <a:p>
                <a:r>
                  <a:rPr lang="en-US" sz="1400" dirty="0" smtClean="0"/>
                  <a:t>2</a:t>
                </a:r>
                <a:endParaRPr lang="en-US" sz="1400" dirty="0"/>
              </a:p>
            </p:txBody>
          </p:sp>
          <p:sp>
            <p:nvSpPr>
              <p:cNvPr id="118" name="Textfeld 117"/>
              <p:cNvSpPr txBox="1"/>
              <p:nvPr/>
            </p:nvSpPr>
            <p:spPr>
              <a:xfrm>
                <a:off x="7905875" y="4844374"/>
                <a:ext cx="194517" cy="307777"/>
              </a:xfrm>
              <a:prstGeom prst="rect">
                <a:avLst/>
              </a:prstGeom>
              <a:noFill/>
            </p:spPr>
            <p:txBody>
              <a:bodyPr wrap="square" rtlCol="0">
                <a:spAutoFit/>
              </a:bodyPr>
              <a:lstStyle/>
              <a:p>
                <a:r>
                  <a:rPr lang="en-US" sz="1400" dirty="0" smtClean="0"/>
                  <a:t>3</a:t>
                </a:r>
                <a:endParaRPr lang="en-US" sz="1400" dirty="0"/>
              </a:p>
            </p:txBody>
          </p:sp>
          <p:sp>
            <p:nvSpPr>
              <p:cNvPr id="119" name="Textfeld 118"/>
              <p:cNvSpPr txBox="1"/>
              <p:nvPr/>
            </p:nvSpPr>
            <p:spPr>
              <a:xfrm>
                <a:off x="8337923" y="4856179"/>
                <a:ext cx="194517" cy="307777"/>
              </a:xfrm>
              <a:prstGeom prst="rect">
                <a:avLst/>
              </a:prstGeom>
              <a:noFill/>
            </p:spPr>
            <p:txBody>
              <a:bodyPr wrap="square" rtlCol="0">
                <a:spAutoFit/>
              </a:bodyPr>
              <a:lstStyle/>
              <a:p>
                <a:r>
                  <a:rPr lang="en-US" sz="1400" dirty="0" smtClean="0"/>
                  <a:t>4</a:t>
                </a:r>
                <a:endParaRPr lang="en-US" sz="1400" dirty="0"/>
              </a:p>
            </p:txBody>
          </p:sp>
          <p:cxnSp>
            <p:nvCxnSpPr>
              <p:cNvPr id="120" name="Gerade Verbindung mit Pfeil 119"/>
              <p:cNvCxnSpPr/>
              <p:nvPr/>
            </p:nvCxnSpPr>
            <p:spPr bwMode="auto">
              <a:xfrm flipV="1">
                <a:off x="6640098" y="3408828"/>
                <a:ext cx="0" cy="1465716"/>
              </a:xfrm>
              <a:prstGeom prst="straightConnector1">
                <a:avLst/>
              </a:prstGeom>
              <a:solidFill>
                <a:schemeClr val="accent1"/>
              </a:solidFill>
              <a:ln w="22225" cap="flat" cmpd="sng" algn="ctr">
                <a:solidFill>
                  <a:schemeClr val="tx1"/>
                </a:solidFill>
                <a:prstDash val="solid"/>
                <a:round/>
                <a:headEnd type="none" w="med" len="med"/>
                <a:tailEnd type="triangl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1" name="Freihandform 120"/>
            <p:cNvSpPr/>
            <p:nvPr/>
          </p:nvSpPr>
          <p:spPr bwMode="auto">
            <a:xfrm>
              <a:off x="5813198" y="4961975"/>
              <a:ext cx="198639" cy="819537"/>
            </a:xfrm>
            <a:custGeom>
              <a:avLst/>
              <a:gdLst>
                <a:gd name="connsiteX0" fmla="*/ 0 w 383458"/>
                <a:gd name="connsiteY0" fmla="*/ 663694 h 663694"/>
                <a:gd name="connsiteX1" fmla="*/ 103239 w 383458"/>
                <a:gd name="connsiteY1" fmla="*/ 118004 h 663694"/>
                <a:gd name="connsiteX2" fmla="*/ 265471 w 383458"/>
                <a:gd name="connsiteY2" fmla="*/ 44262 h 663694"/>
                <a:gd name="connsiteX3" fmla="*/ 383458 w 383458"/>
                <a:gd name="connsiteY3" fmla="*/ 663694 h 663694"/>
                <a:gd name="connsiteX4" fmla="*/ 383458 w 383458"/>
                <a:gd name="connsiteY4" fmla="*/ 663694 h 663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458" h="663694">
                  <a:moveTo>
                    <a:pt x="0" y="663694"/>
                  </a:moveTo>
                  <a:cubicBezTo>
                    <a:pt x="29497" y="442468"/>
                    <a:pt x="58994" y="221243"/>
                    <a:pt x="103239" y="118004"/>
                  </a:cubicBezTo>
                  <a:cubicBezTo>
                    <a:pt x="147484" y="14765"/>
                    <a:pt x="218768" y="-46686"/>
                    <a:pt x="265471" y="44262"/>
                  </a:cubicBezTo>
                  <a:cubicBezTo>
                    <a:pt x="312174" y="135210"/>
                    <a:pt x="383458" y="663694"/>
                    <a:pt x="383458" y="663694"/>
                  </a:cubicBezTo>
                  <a:lnTo>
                    <a:pt x="383458" y="663694"/>
                  </a:lnTo>
                </a:path>
              </a:pathLst>
            </a:custGeom>
            <a:no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22" name="Freihandform 121"/>
            <p:cNvSpPr/>
            <p:nvPr/>
          </p:nvSpPr>
          <p:spPr bwMode="auto">
            <a:xfrm>
              <a:off x="5226010" y="4731082"/>
              <a:ext cx="165815" cy="1039741"/>
            </a:xfrm>
            <a:custGeom>
              <a:avLst/>
              <a:gdLst>
                <a:gd name="connsiteX0" fmla="*/ 0 w 383458"/>
                <a:gd name="connsiteY0" fmla="*/ 663694 h 663694"/>
                <a:gd name="connsiteX1" fmla="*/ 103239 w 383458"/>
                <a:gd name="connsiteY1" fmla="*/ 118004 h 663694"/>
                <a:gd name="connsiteX2" fmla="*/ 265471 w 383458"/>
                <a:gd name="connsiteY2" fmla="*/ 44262 h 663694"/>
                <a:gd name="connsiteX3" fmla="*/ 383458 w 383458"/>
                <a:gd name="connsiteY3" fmla="*/ 663694 h 663694"/>
                <a:gd name="connsiteX4" fmla="*/ 383458 w 383458"/>
                <a:gd name="connsiteY4" fmla="*/ 663694 h 663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458" h="663694">
                  <a:moveTo>
                    <a:pt x="0" y="663694"/>
                  </a:moveTo>
                  <a:cubicBezTo>
                    <a:pt x="29497" y="442468"/>
                    <a:pt x="58994" y="221243"/>
                    <a:pt x="103239" y="118004"/>
                  </a:cubicBezTo>
                  <a:cubicBezTo>
                    <a:pt x="147484" y="14765"/>
                    <a:pt x="218768" y="-46686"/>
                    <a:pt x="265471" y="44262"/>
                  </a:cubicBezTo>
                  <a:cubicBezTo>
                    <a:pt x="312174" y="135210"/>
                    <a:pt x="383458" y="663694"/>
                    <a:pt x="383458" y="663694"/>
                  </a:cubicBezTo>
                  <a:lnTo>
                    <a:pt x="383458" y="663694"/>
                  </a:lnTo>
                </a:path>
              </a:pathLst>
            </a:custGeom>
            <a:no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23" name="Freihandform 122"/>
            <p:cNvSpPr/>
            <p:nvPr/>
          </p:nvSpPr>
          <p:spPr bwMode="auto">
            <a:xfrm>
              <a:off x="6279776" y="5211449"/>
              <a:ext cx="292888" cy="551946"/>
            </a:xfrm>
            <a:custGeom>
              <a:avLst/>
              <a:gdLst>
                <a:gd name="connsiteX0" fmla="*/ 0 w 383458"/>
                <a:gd name="connsiteY0" fmla="*/ 663694 h 663694"/>
                <a:gd name="connsiteX1" fmla="*/ 103239 w 383458"/>
                <a:gd name="connsiteY1" fmla="*/ 118004 h 663694"/>
                <a:gd name="connsiteX2" fmla="*/ 265471 w 383458"/>
                <a:gd name="connsiteY2" fmla="*/ 44262 h 663694"/>
                <a:gd name="connsiteX3" fmla="*/ 383458 w 383458"/>
                <a:gd name="connsiteY3" fmla="*/ 663694 h 663694"/>
                <a:gd name="connsiteX4" fmla="*/ 383458 w 383458"/>
                <a:gd name="connsiteY4" fmla="*/ 663694 h 663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458" h="663694">
                  <a:moveTo>
                    <a:pt x="0" y="663694"/>
                  </a:moveTo>
                  <a:cubicBezTo>
                    <a:pt x="29497" y="442468"/>
                    <a:pt x="58994" y="221243"/>
                    <a:pt x="103239" y="118004"/>
                  </a:cubicBezTo>
                  <a:cubicBezTo>
                    <a:pt x="147484" y="14765"/>
                    <a:pt x="218768" y="-46686"/>
                    <a:pt x="265471" y="44262"/>
                  </a:cubicBezTo>
                  <a:cubicBezTo>
                    <a:pt x="312174" y="135210"/>
                    <a:pt x="383458" y="663694"/>
                    <a:pt x="383458" y="663694"/>
                  </a:cubicBezTo>
                  <a:lnTo>
                    <a:pt x="383458" y="663694"/>
                  </a:lnTo>
                </a:path>
              </a:pathLst>
            </a:custGeom>
            <a:no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24" name="Freihandform 123"/>
            <p:cNvSpPr/>
            <p:nvPr/>
          </p:nvSpPr>
          <p:spPr bwMode="auto">
            <a:xfrm>
              <a:off x="6764404" y="5450775"/>
              <a:ext cx="370561" cy="325986"/>
            </a:xfrm>
            <a:custGeom>
              <a:avLst/>
              <a:gdLst>
                <a:gd name="connsiteX0" fmla="*/ 0 w 383458"/>
                <a:gd name="connsiteY0" fmla="*/ 663694 h 663694"/>
                <a:gd name="connsiteX1" fmla="*/ 103239 w 383458"/>
                <a:gd name="connsiteY1" fmla="*/ 118004 h 663694"/>
                <a:gd name="connsiteX2" fmla="*/ 265471 w 383458"/>
                <a:gd name="connsiteY2" fmla="*/ 44262 h 663694"/>
                <a:gd name="connsiteX3" fmla="*/ 383458 w 383458"/>
                <a:gd name="connsiteY3" fmla="*/ 663694 h 663694"/>
                <a:gd name="connsiteX4" fmla="*/ 383458 w 383458"/>
                <a:gd name="connsiteY4" fmla="*/ 663694 h 663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458" h="663694">
                  <a:moveTo>
                    <a:pt x="0" y="663694"/>
                  </a:moveTo>
                  <a:cubicBezTo>
                    <a:pt x="29497" y="442468"/>
                    <a:pt x="58994" y="221243"/>
                    <a:pt x="103239" y="118004"/>
                  </a:cubicBezTo>
                  <a:cubicBezTo>
                    <a:pt x="147484" y="14765"/>
                    <a:pt x="218768" y="-46686"/>
                    <a:pt x="265471" y="44262"/>
                  </a:cubicBezTo>
                  <a:cubicBezTo>
                    <a:pt x="312174" y="135210"/>
                    <a:pt x="383458" y="663694"/>
                    <a:pt x="383458" y="663694"/>
                  </a:cubicBezTo>
                  <a:lnTo>
                    <a:pt x="383458" y="663694"/>
                  </a:lnTo>
                </a:path>
              </a:pathLst>
            </a:custGeom>
            <a:no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aphicFrame>
          <p:nvGraphicFramePr>
            <p:cNvPr id="27" name="Objekt 26"/>
            <p:cNvGraphicFramePr>
              <a:graphicFrameLocks noChangeAspect="1"/>
            </p:cNvGraphicFramePr>
            <p:nvPr>
              <p:extLst>
                <p:ext uri="{D42A27DB-BD31-4B8C-83A1-F6EECF244321}">
                  <p14:modId xmlns:p14="http://schemas.microsoft.com/office/powerpoint/2010/main" val="2728318641"/>
                </p:ext>
              </p:extLst>
            </p:nvPr>
          </p:nvGraphicFramePr>
          <p:xfrm>
            <a:off x="7422029" y="5342623"/>
            <a:ext cx="633413" cy="377825"/>
          </p:xfrm>
          <a:graphic>
            <a:graphicData uri="http://schemas.openxmlformats.org/presentationml/2006/ole">
              <mc:AlternateContent xmlns:mc="http://schemas.openxmlformats.org/markup-compatibility/2006">
                <mc:Choice xmlns:v="urn:schemas-microsoft-com:vml" Requires="v">
                  <p:oleObj spid="_x0000_s114787" name="Formel" r:id="rId6" imgW="368280" imgH="203040" progId="Equation.3">
                    <p:embed/>
                  </p:oleObj>
                </mc:Choice>
                <mc:Fallback>
                  <p:oleObj name="Formel" r:id="rId6" imgW="368280" imgH="203040" progId="Equation.3">
                    <p:embed/>
                    <p:pic>
                      <p:nvPicPr>
                        <p:cNvPr id="0" name=""/>
                        <p:cNvPicPr>
                          <a:picLocks noChangeAspect="1" noChangeArrowheads="1"/>
                        </p:cNvPicPr>
                        <p:nvPr/>
                      </p:nvPicPr>
                      <p:blipFill>
                        <a:blip r:embed="rId7"/>
                        <a:srcRect/>
                        <a:stretch>
                          <a:fillRect/>
                        </a:stretch>
                      </p:blipFill>
                      <p:spPr bwMode="auto">
                        <a:xfrm>
                          <a:off x="7422029" y="5342623"/>
                          <a:ext cx="633413"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25" name="Gerade Verbindung mit Pfeil 124"/>
            <p:cNvCxnSpPr/>
            <p:nvPr/>
          </p:nvCxnSpPr>
          <p:spPr bwMode="auto">
            <a:xfrm>
              <a:off x="6583856" y="5541339"/>
              <a:ext cx="275304" cy="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0" name="Gerade Verbindung mit Pfeil 129"/>
            <p:cNvCxnSpPr/>
            <p:nvPr/>
          </p:nvCxnSpPr>
          <p:spPr bwMode="auto">
            <a:xfrm flipH="1">
              <a:off x="7055624" y="5541340"/>
              <a:ext cx="315674" cy="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03" name="Text Box 2"/>
          <p:cNvSpPr txBox="1">
            <a:spLocks noChangeArrowheads="1"/>
          </p:cNvSpPr>
          <p:nvPr/>
        </p:nvSpPr>
        <p:spPr bwMode="auto">
          <a:xfrm>
            <a:off x="300038" y="361950"/>
            <a:ext cx="8264842" cy="384721"/>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900" b="1" dirty="0" err="1" smtClean="0">
                <a:solidFill>
                  <a:schemeClr val="tx1"/>
                </a:solidFill>
                <a:latin typeface="Comic Sans MS" panose="030F0702030302020204" pitchFamily="66" charset="0"/>
              </a:rPr>
              <a:t>Schottky</a:t>
            </a:r>
            <a:r>
              <a:rPr lang="en-US" altLang="de-DE" sz="1900" b="1" dirty="0" smtClean="0">
                <a:solidFill>
                  <a:schemeClr val="tx1"/>
                </a:solidFill>
                <a:latin typeface="Comic Sans MS" panose="030F0702030302020204" pitchFamily="66" charset="0"/>
              </a:rPr>
              <a:t> Noise Analysis: Basics for longitudinal Signal Generation </a:t>
            </a:r>
            <a:endParaRPr lang="en-US" altLang="de-DE" sz="1900" b="1" dirty="0">
              <a:solidFill>
                <a:schemeClr val="tx1"/>
              </a:solidFill>
              <a:latin typeface="Comic Sans MS" panose="030F0702030302020204" pitchFamily="66" charset="0"/>
            </a:endParaRPr>
          </a:p>
        </p:txBody>
      </p:sp>
      <p:grpSp>
        <p:nvGrpSpPr>
          <p:cNvPr id="13" name="Gruppieren 12"/>
          <p:cNvGrpSpPr/>
          <p:nvPr/>
        </p:nvGrpSpPr>
        <p:grpSpPr>
          <a:xfrm>
            <a:off x="121288" y="3432461"/>
            <a:ext cx="3418487" cy="1611241"/>
            <a:chOff x="121288" y="3432461"/>
            <a:chExt cx="3418487" cy="1611241"/>
          </a:xfrm>
        </p:grpSpPr>
        <p:sp>
          <p:nvSpPr>
            <p:cNvPr id="75" name="Textfeld 74"/>
            <p:cNvSpPr txBox="1"/>
            <p:nvPr/>
          </p:nvSpPr>
          <p:spPr>
            <a:xfrm>
              <a:off x="1569750" y="4797154"/>
              <a:ext cx="986026" cy="246548"/>
            </a:xfrm>
            <a:prstGeom prst="rect">
              <a:avLst/>
            </a:prstGeom>
            <a:noFill/>
          </p:spPr>
          <p:txBody>
            <a:bodyPr wrap="square" rtlCol="0">
              <a:spAutoFit/>
            </a:bodyPr>
            <a:lstStyle/>
            <a:p>
              <a:r>
                <a:rPr lang="en-US" dirty="0" smtClean="0"/>
                <a:t>time</a:t>
              </a:r>
              <a:r>
                <a:rPr lang="en-US" b="1" i="1" dirty="0" smtClean="0"/>
                <a:t> t/t </a:t>
              </a:r>
              <a:r>
                <a:rPr lang="en-US" b="1" i="1" baseline="-25000" dirty="0" smtClean="0"/>
                <a:t>0</a:t>
              </a:r>
              <a:endParaRPr lang="en-US" b="1" i="1" dirty="0"/>
            </a:p>
          </p:txBody>
        </p:sp>
        <p:cxnSp>
          <p:nvCxnSpPr>
            <p:cNvPr id="76" name="Gerade Verbindung mit Pfeil 75"/>
            <p:cNvCxnSpPr/>
            <p:nvPr/>
          </p:nvCxnSpPr>
          <p:spPr bwMode="auto">
            <a:xfrm flipV="1">
              <a:off x="782776" y="3470460"/>
              <a:ext cx="0" cy="1198415"/>
            </a:xfrm>
            <a:prstGeom prst="straightConnector1">
              <a:avLst/>
            </a:prstGeom>
            <a:solidFill>
              <a:schemeClr val="accent1"/>
            </a:solidFill>
            <a:ln w="22225" cap="flat" cmpd="sng" algn="ctr">
              <a:solidFill>
                <a:schemeClr val="tx1"/>
              </a:solidFill>
              <a:prstDash val="solid"/>
              <a:round/>
              <a:headEnd type="none" w="med" len="med"/>
              <a:tailEnd type="triangl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Gerade Verbindung mit Pfeil 76"/>
            <p:cNvCxnSpPr/>
            <p:nvPr/>
          </p:nvCxnSpPr>
          <p:spPr bwMode="auto">
            <a:xfrm>
              <a:off x="782776" y="4668875"/>
              <a:ext cx="2756999" cy="0"/>
            </a:xfrm>
            <a:prstGeom prst="straightConnector1">
              <a:avLst/>
            </a:prstGeom>
            <a:solidFill>
              <a:schemeClr val="accent1"/>
            </a:solidFill>
            <a:ln w="22225" cap="flat" cmpd="sng" algn="ctr">
              <a:solidFill>
                <a:schemeClr val="tx1"/>
              </a:solidFill>
              <a:prstDash val="solid"/>
              <a:round/>
              <a:headEnd type="none" w="med" len="med"/>
              <a:tailEnd type="triangle"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8" name="Textfeld 77"/>
            <p:cNvSpPr txBox="1"/>
            <p:nvPr/>
          </p:nvSpPr>
          <p:spPr>
            <a:xfrm>
              <a:off x="121288" y="3444325"/>
              <a:ext cx="661488" cy="301977"/>
            </a:xfrm>
            <a:prstGeom prst="rect">
              <a:avLst/>
            </a:prstGeom>
            <a:noFill/>
          </p:spPr>
          <p:txBody>
            <a:bodyPr wrap="square" rtlCol="0">
              <a:spAutoFit/>
            </a:bodyPr>
            <a:lstStyle/>
            <a:p>
              <a:r>
                <a:rPr lang="en-US" b="1" i="1" dirty="0" smtClean="0"/>
                <a:t>I(t)</a:t>
              </a:r>
              <a:endParaRPr lang="en-US" b="1" i="1" dirty="0"/>
            </a:p>
          </p:txBody>
        </p:sp>
        <p:sp>
          <p:nvSpPr>
            <p:cNvPr id="90" name="Textfeld 89"/>
            <p:cNvSpPr txBox="1"/>
            <p:nvPr/>
          </p:nvSpPr>
          <p:spPr>
            <a:xfrm>
              <a:off x="782776" y="3432461"/>
              <a:ext cx="2756999" cy="369332"/>
            </a:xfrm>
            <a:prstGeom prst="rect">
              <a:avLst/>
            </a:prstGeom>
            <a:noFill/>
          </p:spPr>
          <p:txBody>
            <a:bodyPr wrap="square" rtlCol="0">
              <a:spAutoFit/>
            </a:bodyPr>
            <a:lstStyle/>
            <a:p>
              <a:pPr algn="l"/>
              <a:r>
                <a:rPr lang="en-US" dirty="0" smtClean="0">
                  <a:solidFill>
                    <a:srgbClr val="008000"/>
                  </a:solidFill>
                </a:rPr>
                <a:t>many particle of width </a:t>
              </a:r>
              <a:r>
                <a:rPr lang="en-US" b="1" i="1" dirty="0" smtClean="0">
                  <a:solidFill>
                    <a:srgbClr val="008000"/>
                  </a:solidFill>
                  <a:sym typeface="Symbol"/>
                </a:rPr>
                <a:t></a:t>
              </a:r>
              <a:r>
                <a:rPr lang="en-US" b="1" i="1" baseline="-25000" dirty="0" smtClean="0">
                  <a:solidFill>
                    <a:srgbClr val="008000"/>
                  </a:solidFill>
                  <a:sym typeface="Symbol"/>
                </a:rPr>
                <a:t>t</a:t>
              </a:r>
              <a:endParaRPr lang="en-US" b="1" i="1" dirty="0">
                <a:solidFill>
                  <a:srgbClr val="008000"/>
                </a:solidFill>
              </a:endParaRPr>
            </a:p>
          </p:txBody>
        </p:sp>
        <p:sp>
          <p:nvSpPr>
            <p:cNvPr id="91" name="Textfeld 90"/>
            <p:cNvSpPr txBox="1"/>
            <p:nvPr/>
          </p:nvSpPr>
          <p:spPr>
            <a:xfrm>
              <a:off x="1179671" y="4659205"/>
              <a:ext cx="238248" cy="251648"/>
            </a:xfrm>
            <a:prstGeom prst="rect">
              <a:avLst/>
            </a:prstGeom>
            <a:noFill/>
          </p:spPr>
          <p:txBody>
            <a:bodyPr wrap="square" rtlCol="0">
              <a:spAutoFit/>
            </a:bodyPr>
            <a:lstStyle/>
            <a:p>
              <a:r>
                <a:rPr lang="en-US" sz="1400" dirty="0" smtClean="0"/>
                <a:t>1</a:t>
              </a:r>
              <a:endParaRPr lang="en-US" sz="1400" dirty="0"/>
            </a:p>
          </p:txBody>
        </p:sp>
        <p:sp>
          <p:nvSpPr>
            <p:cNvPr id="92" name="Textfeld 91"/>
            <p:cNvSpPr txBox="1"/>
            <p:nvPr/>
          </p:nvSpPr>
          <p:spPr>
            <a:xfrm>
              <a:off x="1767555" y="4659205"/>
              <a:ext cx="238248" cy="251648"/>
            </a:xfrm>
            <a:prstGeom prst="rect">
              <a:avLst/>
            </a:prstGeom>
            <a:noFill/>
          </p:spPr>
          <p:txBody>
            <a:bodyPr wrap="square" rtlCol="0">
              <a:spAutoFit/>
            </a:bodyPr>
            <a:lstStyle/>
            <a:p>
              <a:r>
                <a:rPr lang="en-US" sz="1400" dirty="0" smtClean="0"/>
                <a:t>2</a:t>
              </a:r>
              <a:endParaRPr lang="en-US" sz="1400" dirty="0"/>
            </a:p>
          </p:txBody>
        </p:sp>
        <p:sp>
          <p:nvSpPr>
            <p:cNvPr id="93" name="Textfeld 92"/>
            <p:cNvSpPr txBox="1"/>
            <p:nvPr/>
          </p:nvSpPr>
          <p:spPr>
            <a:xfrm>
              <a:off x="2264377" y="4659205"/>
              <a:ext cx="238248" cy="251648"/>
            </a:xfrm>
            <a:prstGeom prst="rect">
              <a:avLst/>
            </a:prstGeom>
            <a:noFill/>
          </p:spPr>
          <p:txBody>
            <a:bodyPr wrap="square" rtlCol="0">
              <a:spAutoFit/>
            </a:bodyPr>
            <a:lstStyle/>
            <a:p>
              <a:r>
                <a:rPr lang="en-US" sz="1400" dirty="0" smtClean="0"/>
                <a:t>3</a:t>
              </a:r>
              <a:endParaRPr lang="en-US" sz="1400" dirty="0"/>
            </a:p>
          </p:txBody>
        </p:sp>
        <p:sp>
          <p:nvSpPr>
            <p:cNvPr id="94" name="Textfeld 93"/>
            <p:cNvSpPr txBox="1"/>
            <p:nvPr/>
          </p:nvSpPr>
          <p:spPr>
            <a:xfrm>
              <a:off x="2881756" y="4659205"/>
              <a:ext cx="238248" cy="251648"/>
            </a:xfrm>
            <a:prstGeom prst="rect">
              <a:avLst/>
            </a:prstGeom>
            <a:noFill/>
          </p:spPr>
          <p:txBody>
            <a:bodyPr wrap="square" rtlCol="0">
              <a:spAutoFit/>
            </a:bodyPr>
            <a:lstStyle/>
            <a:p>
              <a:r>
                <a:rPr lang="en-US" sz="1400" dirty="0" smtClean="0"/>
                <a:t>4</a:t>
              </a:r>
              <a:endParaRPr lang="en-US" sz="1400" dirty="0"/>
            </a:p>
          </p:txBody>
        </p:sp>
        <p:sp>
          <p:nvSpPr>
            <p:cNvPr id="95" name="Textfeld 94"/>
            <p:cNvSpPr txBox="1"/>
            <p:nvPr/>
          </p:nvSpPr>
          <p:spPr>
            <a:xfrm>
              <a:off x="650491" y="4649361"/>
              <a:ext cx="238248" cy="251648"/>
            </a:xfrm>
            <a:prstGeom prst="rect">
              <a:avLst/>
            </a:prstGeom>
            <a:noFill/>
          </p:spPr>
          <p:txBody>
            <a:bodyPr wrap="square" rtlCol="0">
              <a:spAutoFit/>
            </a:bodyPr>
            <a:lstStyle/>
            <a:p>
              <a:r>
                <a:rPr lang="en-US" sz="1400" dirty="0" smtClean="0"/>
                <a:t>0</a:t>
              </a:r>
              <a:endParaRPr lang="en-US" sz="1400" dirty="0"/>
            </a:p>
          </p:txBody>
        </p:sp>
        <p:sp>
          <p:nvSpPr>
            <p:cNvPr id="26" name="Freihandform 25"/>
            <p:cNvSpPr/>
            <p:nvPr/>
          </p:nvSpPr>
          <p:spPr bwMode="auto">
            <a:xfrm>
              <a:off x="1725562" y="3887450"/>
              <a:ext cx="244928" cy="774030"/>
            </a:xfrm>
            <a:custGeom>
              <a:avLst/>
              <a:gdLst>
                <a:gd name="connsiteX0" fmla="*/ 0 w 383458"/>
                <a:gd name="connsiteY0" fmla="*/ 663694 h 663694"/>
                <a:gd name="connsiteX1" fmla="*/ 103239 w 383458"/>
                <a:gd name="connsiteY1" fmla="*/ 118004 h 663694"/>
                <a:gd name="connsiteX2" fmla="*/ 265471 w 383458"/>
                <a:gd name="connsiteY2" fmla="*/ 44262 h 663694"/>
                <a:gd name="connsiteX3" fmla="*/ 383458 w 383458"/>
                <a:gd name="connsiteY3" fmla="*/ 663694 h 663694"/>
                <a:gd name="connsiteX4" fmla="*/ 383458 w 383458"/>
                <a:gd name="connsiteY4" fmla="*/ 663694 h 663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458" h="663694">
                  <a:moveTo>
                    <a:pt x="0" y="663694"/>
                  </a:moveTo>
                  <a:cubicBezTo>
                    <a:pt x="29497" y="442468"/>
                    <a:pt x="58994" y="221243"/>
                    <a:pt x="103239" y="118004"/>
                  </a:cubicBezTo>
                  <a:cubicBezTo>
                    <a:pt x="147484" y="14765"/>
                    <a:pt x="218768" y="-46686"/>
                    <a:pt x="265471" y="44262"/>
                  </a:cubicBezTo>
                  <a:cubicBezTo>
                    <a:pt x="312174" y="135210"/>
                    <a:pt x="383458" y="663694"/>
                    <a:pt x="383458" y="663694"/>
                  </a:cubicBezTo>
                  <a:lnTo>
                    <a:pt x="383458" y="663694"/>
                  </a:lnTo>
                </a:path>
              </a:pathLst>
            </a:custGeom>
            <a:no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96" name="Freihandform 95"/>
            <p:cNvSpPr/>
            <p:nvPr/>
          </p:nvSpPr>
          <p:spPr bwMode="auto">
            <a:xfrm>
              <a:off x="2261037" y="3914066"/>
              <a:ext cx="244928" cy="774030"/>
            </a:xfrm>
            <a:custGeom>
              <a:avLst/>
              <a:gdLst>
                <a:gd name="connsiteX0" fmla="*/ 0 w 383458"/>
                <a:gd name="connsiteY0" fmla="*/ 663694 h 663694"/>
                <a:gd name="connsiteX1" fmla="*/ 103239 w 383458"/>
                <a:gd name="connsiteY1" fmla="*/ 118004 h 663694"/>
                <a:gd name="connsiteX2" fmla="*/ 265471 w 383458"/>
                <a:gd name="connsiteY2" fmla="*/ 44262 h 663694"/>
                <a:gd name="connsiteX3" fmla="*/ 383458 w 383458"/>
                <a:gd name="connsiteY3" fmla="*/ 663694 h 663694"/>
                <a:gd name="connsiteX4" fmla="*/ 383458 w 383458"/>
                <a:gd name="connsiteY4" fmla="*/ 663694 h 663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458" h="663694">
                  <a:moveTo>
                    <a:pt x="0" y="663694"/>
                  </a:moveTo>
                  <a:cubicBezTo>
                    <a:pt x="29497" y="442468"/>
                    <a:pt x="58994" y="221243"/>
                    <a:pt x="103239" y="118004"/>
                  </a:cubicBezTo>
                  <a:cubicBezTo>
                    <a:pt x="147484" y="14765"/>
                    <a:pt x="218768" y="-46686"/>
                    <a:pt x="265471" y="44262"/>
                  </a:cubicBezTo>
                  <a:cubicBezTo>
                    <a:pt x="312174" y="135210"/>
                    <a:pt x="383458" y="663694"/>
                    <a:pt x="383458" y="663694"/>
                  </a:cubicBezTo>
                  <a:lnTo>
                    <a:pt x="383458" y="663694"/>
                  </a:lnTo>
                </a:path>
              </a:pathLst>
            </a:custGeom>
            <a:no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97" name="Freihandform 96"/>
            <p:cNvSpPr/>
            <p:nvPr/>
          </p:nvSpPr>
          <p:spPr bwMode="auto">
            <a:xfrm>
              <a:off x="2886912" y="3917510"/>
              <a:ext cx="244928" cy="774030"/>
            </a:xfrm>
            <a:custGeom>
              <a:avLst/>
              <a:gdLst>
                <a:gd name="connsiteX0" fmla="*/ 0 w 383458"/>
                <a:gd name="connsiteY0" fmla="*/ 663694 h 663694"/>
                <a:gd name="connsiteX1" fmla="*/ 103239 w 383458"/>
                <a:gd name="connsiteY1" fmla="*/ 118004 h 663694"/>
                <a:gd name="connsiteX2" fmla="*/ 265471 w 383458"/>
                <a:gd name="connsiteY2" fmla="*/ 44262 h 663694"/>
                <a:gd name="connsiteX3" fmla="*/ 383458 w 383458"/>
                <a:gd name="connsiteY3" fmla="*/ 663694 h 663694"/>
                <a:gd name="connsiteX4" fmla="*/ 383458 w 383458"/>
                <a:gd name="connsiteY4" fmla="*/ 663694 h 663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458" h="663694">
                  <a:moveTo>
                    <a:pt x="0" y="663694"/>
                  </a:moveTo>
                  <a:cubicBezTo>
                    <a:pt x="29497" y="442468"/>
                    <a:pt x="58994" y="221243"/>
                    <a:pt x="103239" y="118004"/>
                  </a:cubicBezTo>
                  <a:cubicBezTo>
                    <a:pt x="147484" y="14765"/>
                    <a:pt x="218768" y="-46686"/>
                    <a:pt x="265471" y="44262"/>
                  </a:cubicBezTo>
                  <a:cubicBezTo>
                    <a:pt x="312174" y="135210"/>
                    <a:pt x="383458" y="663694"/>
                    <a:pt x="383458" y="663694"/>
                  </a:cubicBezTo>
                  <a:lnTo>
                    <a:pt x="383458" y="663694"/>
                  </a:lnTo>
                </a:path>
              </a:pathLst>
            </a:custGeom>
            <a:no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98" name="Freihandform 97"/>
            <p:cNvSpPr/>
            <p:nvPr/>
          </p:nvSpPr>
          <p:spPr bwMode="auto">
            <a:xfrm>
              <a:off x="1187624" y="3887450"/>
              <a:ext cx="244928" cy="774030"/>
            </a:xfrm>
            <a:custGeom>
              <a:avLst/>
              <a:gdLst>
                <a:gd name="connsiteX0" fmla="*/ 0 w 383458"/>
                <a:gd name="connsiteY0" fmla="*/ 663694 h 663694"/>
                <a:gd name="connsiteX1" fmla="*/ 103239 w 383458"/>
                <a:gd name="connsiteY1" fmla="*/ 118004 h 663694"/>
                <a:gd name="connsiteX2" fmla="*/ 265471 w 383458"/>
                <a:gd name="connsiteY2" fmla="*/ 44262 h 663694"/>
                <a:gd name="connsiteX3" fmla="*/ 383458 w 383458"/>
                <a:gd name="connsiteY3" fmla="*/ 663694 h 663694"/>
                <a:gd name="connsiteX4" fmla="*/ 383458 w 383458"/>
                <a:gd name="connsiteY4" fmla="*/ 663694 h 663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458" h="663694">
                  <a:moveTo>
                    <a:pt x="0" y="663694"/>
                  </a:moveTo>
                  <a:cubicBezTo>
                    <a:pt x="29497" y="442468"/>
                    <a:pt x="58994" y="221243"/>
                    <a:pt x="103239" y="118004"/>
                  </a:cubicBezTo>
                  <a:cubicBezTo>
                    <a:pt x="147484" y="14765"/>
                    <a:pt x="218768" y="-46686"/>
                    <a:pt x="265471" y="44262"/>
                  </a:cubicBezTo>
                  <a:cubicBezTo>
                    <a:pt x="312174" y="135210"/>
                    <a:pt x="383458" y="663694"/>
                    <a:pt x="383458" y="663694"/>
                  </a:cubicBezTo>
                  <a:lnTo>
                    <a:pt x="383458" y="663694"/>
                  </a:lnTo>
                </a:path>
              </a:pathLst>
            </a:custGeom>
            <a:no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04" name="Freihandform 103"/>
            <p:cNvSpPr/>
            <p:nvPr/>
          </p:nvSpPr>
          <p:spPr bwMode="auto">
            <a:xfrm>
              <a:off x="654664" y="3879106"/>
              <a:ext cx="244928" cy="774030"/>
            </a:xfrm>
            <a:custGeom>
              <a:avLst/>
              <a:gdLst>
                <a:gd name="connsiteX0" fmla="*/ 0 w 383458"/>
                <a:gd name="connsiteY0" fmla="*/ 663694 h 663694"/>
                <a:gd name="connsiteX1" fmla="*/ 103239 w 383458"/>
                <a:gd name="connsiteY1" fmla="*/ 118004 h 663694"/>
                <a:gd name="connsiteX2" fmla="*/ 265471 w 383458"/>
                <a:gd name="connsiteY2" fmla="*/ 44262 h 663694"/>
                <a:gd name="connsiteX3" fmla="*/ 383458 w 383458"/>
                <a:gd name="connsiteY3" fmla="*/ 663694 h 663694"/>
                <a:gd name="connsiteX4" fmla="*/ 383458 w 383458"/>
                <a:gd name="connsiteY4" fmla="*/ 663694 h 663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3458" h="663694">
                  <a:moveTo>
                    <a:pt x="0" y="663694"/>
                  </a:moveTo>
                  <a:cubicBezTo>
                    <a:pt x="29497" y="442468"/>
                    <a:pt x="58994" y="221243"/>
                    <a:pt x="103239" y="118004"/>
                  </a:cubicBezTo>
                  <a:cubicBezTo>
                    <a:pt x="147484" y="14765"/>
                    <a:pt x="218768" y="-46686"/>
                    <a:pt x="265471" y="44262"/>
                  </a:cubicBezTo>
                  <a:cubicBezTo>
                    <a:pt x="312174" y="135210"/>
                    <a:pt x="383458" y="663694"/>
                    <a:pt x="383458" y="663694"/>
                  </a:cubicBezTo>
                  <a:lnTo>
                    <a:pt x="383458" y="663694"/>
                  </a:lnTo>
                </a:path>
              </a:pathLst>
            </a:custGeom>
            <a:noFill/>
            <a:ln w="3810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19169107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53" grpId="0"/>
      <p:bldP spid="71" grpId="0" animBg="1"/>
      <p:bldP spid="23" grpId="0"/>
      <p:bldP spid="58" grpId="0"/>
      <p:bldP spid="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580" name="Rectangle 4"/>
          <p:cNvSpPr>
            <a:spLocks noChangeArrowheads="1"/>
          </p:cNvSpPr>
          <p:nvPr/>
        </p:nvSpPr>
        <p:spPr bwMode="auto">
          <a:xfrm>
            <a:off x="58820" y="1052182"/>
            <a:ext cx="4177641" cy="369332"/>
          </a:xfrm>
          <a:prstGeom prst="rect">
            <a:avLst/>
          </a:prstGeom>
          <a:noFill/>
          <a:ln>
            <a:noFill/>
          </a:ln>
          <a:effectLst/>
          <a:extLst>
            <a:ext uri="{909E8E84-426E-40DD-AFC4-6F175D3DCCD1}">
              <a14:hiddenFill xmlns:a14="http://schemas.microsoft.com/office/drawing/2010/main">
                <a:solidFill>
                  <a:srgbClr val="FFCB7D"/>
                </a:solidFill>
              </a14:hiddenFill>
            </a:ext>
            <a:ext uri="{91240B29-F687-4F45-9708-019B960494DF}">
              <a14:hiddenLine xmlns:a14="http://schemas.microsoft.com/office/drawing/2010/main" w="19050" algn="ctr">
                <a:solidFill>
                  <a:srgbClr val="00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l"/>
            <a:r>
              <a:rPr lang="en-US" altLang="pl-PL" i="1" dirty="0">
                <a:latin typeface="Times" pitchFamily="18" charset="0"/>
              </a:rPr>
              <a:t> </a:t>
            </a:r>
            <a:r>
              <a:rPr lang="en-US" altLang="pl-PL" i="1" dirty="0" smtClean="0">
                <a:latin typeface="Times" pitchFamily="18" charset="0"/>
              </a:rPr>
              <a:t>Example: </a:t>
            </a:r>
            <a:r>
              <a:rPr lang="en-US" altLang="pl-PL" b="1" dirty="0" smtClean="0">
                <a:latin typeface="Times" pitchFamily="18" charset="0"/>
              </a:rPr>
              <a:t>Coasting </a:t>
            </a:r>
            <a:r>
              <a:rPr lang="en-US" altLang="pl-PL" dirty="0" smtClean="0">
                <a:latin typeface="Times" pitchFamily="18" charset="0"/>
              </a:rPr>
              <a:t>beam at GSI </a:t>
            </a:r>
            <a:r>
              <a:rPr lang="en-US" altLang="pl-PL" dirty="0" err="1" smtClean="0">
                <a:latin typeface="Times" pitchFamily="18" charset="0"/>
              </a:rPr>
              <a:t>synchr</a:t>
            </a:r>
            <a:r>
              <a:rPr lang="en-US" altLang="pl-PL" dirty="0" smtClean="0">
                <a:latin typeface="Times" pitchFamily="18" charset="0"/>
              </a:rPr>
              <a:t>. </a:t>
            </a:r>
            <a:endParaRPr lang="el-GR" altLang="pl-PL" dirty="0">
              <a:latin typeface="Times" pitchFamily="18" charset="0"/>
            </a:endParaRPr>
          </a:p>
        </p:txBody>
      </p:sp>
      <p:pic>
        <p:nvPicPr>
          <p:cNvPr id="1197060" name="Picture 4"/>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4595813" y="1487488"/>
            <a:ext cx="4548187" cy="3409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cap="flat" cmpd="sng" algn="ctr">
                <a:solidFill>
                  <a:schemeClr val="tx1"/>
                </a:solidFill>
                <a:prstDash val="solid"/>
                <a:miter lim="800000"/>
                <a:headEnd/>
                <a:tailEnd/>
              </a14:hiddenLine>
            </a:ext>
          </a:extLst>
        </p:spPr>
      </p:pic>
      <p:sp>
        <p:nvSpPr>
          <p:cNvPr id="11" name="Text Box 2"/>
          <p:cNvSpPr txBox="1">
            <a:spLocks noChangeArrowheads="1"/>
          </p:cNvSpPr>
          <p:nvPr/>
        </p:nvSpPr>
        <p:spPr bwMode="auto">
          <a:xfrm>
            <a:off x="300038" y="361950"/>
            <a:ext cx="7924800"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de-DE" sz="2000" b="1" dirty="0" smtClean="0">
                <a:solidFill>
                  <a:schemeClr val="tx1"/>
                </a:solidFill>
                <a:latin typeface="Comic Sans MS" panose="030F0702030302020204" pitchFamily="66" charset="0"/>
              </a:rPr>
              <a:t>Longitudinal </a:t>
            </a:r>
            <a:r>
              <a:rPr lang="en-US" altLang="de-DE" sz="2000" b="1" dirty="0" err="1" smtClean="0">
                <a:solidFill>
                  <a:schemeClr val="tx1"/>
                </a:solidFill>
                <a:latin typeface="Comic Sans MS" panose="030F0702030302020204" pitchFamily="66" charset="0"/>
              </a:rPr>
              <a:t>Schottky</a:t>
            </a:r>
            <a:r>
              <a:rPr lang="en-US" altLang="de-DE" sz="2000" b="1" dirty="0" smtClean="0">
                <a:solidFill>
                  <a:schemeClr val="tx1"/>
                </a:solidFill>
                <a:latin typeface="Comic Sans MS" panose="030F0702030302020204" pitchFamily="66" charset="0"/>
              </a:rPr>
              <a:t> Noise Analysis</a:t>
            </a:r>
            <a:endParaRPr lang="en-US" altLang="de-DE" sz="2000" b="1" dirty="0">
              <a:solidFill>
                <a:schemeClr val="tx1"/>
              </a:solidFill>
              <a:latin typeface="Comic Sans MS" panose="030F0702030302020204" pitchFamily="66" charset="0"/>
            </a:endParaRPr>
          </a:p>
        </p:txBody>
      </p:sp>
      <mc:AlternateContent xmlns:mc="http://schemas.openxmlformats.org/markup-compatibility/2006" xmlns:a14="http://schemas.microsoft.com/office/drawing/2010/main">
        <mc:Choice Requires="a14">
          <p:sp>
            <p:nvSpPr>
              <p:cNvPr id="45" name="Rectangle 4"/>
              <p:cNvSpPr>
                <a:spLocks noChangeArrowheads="1"/>
              </p:cNvSpPr>
              <p:nvPr/>
            </p:nvSpPr>
            <p:spPr bwMode="auto">
              <a:xfrm>
                <a:off x="-63064" y="4966469"/>
                <a:ext cx="5092712" cy="1598836"/>
              </a:xfrm>
              <a:prstGeom prst="rect">
                <a:avLst/>
              </a:prstGeom>
              <a:noFill/>
              <a:ln>
                <a:noFill/>
              </a:ln>
              <a:effectLst/>
              <a:extLst>
                <a:ext uri="{909E8E84-426E-40DD-AFC4-6F175D3DCCD1}">
                  <a14:hiddenFill>
                    <a:solidFill>
                      <a:srgbClr val="FFCB7D"/>
                    </a:solidFill>
                  </a14:hiddenFill>
                </a:ext>
                <a:ext uri="{91240B29-F687-4F45-9708-019B960494DF}">
                  <a14:hiddenLine w="19050" algn="ctr">
                    <a:solidFill>
                      <a:srgbClr val="00FF00"/>
                    </a:solidFill>
                    <a:miter lim="800000"/>
                    <a:headEnd/>
                    <a:tailEnd/>
                  </a14:hiddenLine>
                </a:ext>
                <a:ext uri="{AF507438-7753-43E0-B8FC-AC1667EBCBE1}">
                  <a14:hiddenEffects>
                    <a:effectLst>
                      <a:outerShdw dist="35921" dir="2700000" algn="ctr" rotWithShape="0">
                        <a:srgbClr val="808080"/>
                      </a:outerShdw>
                    </a:effectLst>
                  </a14:hiddenEffects>
                </a:ext>
              </a:extLst>
            </p:spPr>
            <p:txBody>
              <a:bodyPr wrap="square">
                <a:spAutoFit/>
              </a:bodyPr>
              <a:lstStyle/>
              <a:p>
                <a:pPr algn="l"/>
                <a:r>
                  <a:rPr lang="en-US" altLang="pl-PL" b="1" i="1" dirty="0" smtClean="0">
                    <a:solidFill>
                      <a:schemeClr val="accent2"/>
                    </a:solidFill>
                    <a:latin typeface="Times" pitchFamily="18" charset="0"/>
                  </a:rPr>
                  <a:t> </a:t>
                </a:r>
                <a:r>
                  <a:rPr lang="en-US" altLang="pl-PL" sz="1600" b="1" dirty="0" smtClean="0">
                    <a:solidFill>
                      <a:schemeClr val="accent2"/>
                    </a:solidFill>
                    <a:latin typeface="Times" pitchFamily="18" charset="0"/>
                  </a:rPr>
                  <a:t>Frequent application for coasting beam: </a:t>
                </a:r>
              </a:p>
              <a:p>
                <a:pPr marL="285750" indent="-285750" algn="l">
                  <a:spcBef>
                    <a:spcPts val="200"/>
                  </a:spcBef>
                  <a:buFont typeface="Wingdings" panose="05000000000000000000" pitchFamily="2" charset="2"/>
                  <a:buChar char="Ø"/>
                </a:pPr>
                <a:r>
                  <a:rPr lang="en-US" altLang="pl-PL" sz="1600" dirty="0">
                    <a:latin typeface="Times" pitchFamily="18" charset="0"/>
                  </a:rPr>
                  <a:t>I</a:t>
                </a:r>
                <a:r>
                  <a:rPr lang="en-US" altLang="pl-PL" sz="1600" dirty="0" smtClean="0">
                    <a:latin typeface="Times" pitchFamily="18" charset="0"/>
                  </a:rPr>
                  <a:t>njection: matching i.e</a:t>
                </a:r>
                <a:r>
                  <a:rPr lang="en-US" altLang="pl-PL" sz="1600" b="1" i="1" dirty="0" smtClean="0">
                    <a:latin typeface="Times" pitchFamily="18" charset="0"/>
                  </a:rPr>
                  <a:t>. </a:t>
                </a:r>
                <a:r>
                  <a:rPr lang="en-US" altLang="pl-PL" sz="1600" b="1" i="1" dirty="0" err="1" smtClean="0">
                    <a:latin typeface="Times" pitchFamily="18" charset="0"/>
                  </a:rPr>
                  <a:t>f</a:t>
                </a:r>
                <a:r>
                  <a:rPr lang="en-US" altLang="pl-PL" sz="1600" b="1" i="1" baseline="-25000" dirty="0" err="1" smtClean="0">
                    <a:latin typeface="Times" pitchFamily="18" charset="0"/>
                  </a:rPr>
                  <a:t>center</a:t>
                </a:r>
                <a:r>
                  <a:rPr lang="en-US" altLang="pl-PL" sz="1600" dirty="0" smtClean="0">
                    <a:latin typeface="Times" pitchFamily="18" charset="0"/>
                  </a:rPr>
                  <a:t> stable at begin of ramp</a:t>
                </a:r>
              </a:p>
              <a:p>
                <a:pPr marL="285750" indent="-285750" algn="l">
                  <a:spcBef>
                    <a:spcPts val="200"/>
                  </a:spcBef>
                  <a:buFont typeface="Wingdings" panose="05000000000000000000" pitchFamily="2" charset="2"/>
                  <a:buChar char="Ø"/>
                </a:pPr>
                <a:r>
                  <a:rPr lang="en-US" altLang="pl-PL" sz="1600" dirty="0" smtClean="0">
                    <a:latin typeface="Times" pitchFamily="18" charset="0"/>
                  </a:rPr>
                  <a:t>Injection: momentum spread via </a:t>
                </a:r>
                <a14:m>
                  <m:oMath xmlns:m="http://schemas.openxmlformats.org/officeDocument/2006/math">
                    <m:f>
                      <m:fPr>
                        <m:ctrlPr>
                          <a:rPr lang="en-US" sz="1600" i="1">
                            <a:latin typeface="Cambria Math"/>
                          </a:rPr>
                        </m:ctrlPr>
                      </m:fPr>
                      <m:num>
                        <m:r>
                          <m:rPr>
                            <m:sty m:val="p"/>
                          </m:rPr>
                          <a:rPr lang="el-GR" sz="1600" i="1">
                            <a:latin typeface="Cambria Math"/>
                            <a:ea typeface="Cambria Math"/>
                          </a:rPr>
                          <m:t>Δ</m:t>
                        </m:r>
                        <m:r>
                          <a:rPr lang="de-DE" sz="1600" i="1">
                            <a:latin typeface="Cambria Math"/>
                            <a:ea typeface="Cambria Math"/>
                          </a:rPr>
                          <m:t>𝑝</m:t>
                        </m:r>
                      </m:num>
                      <m:den>
                        <m:sSub>
                          <m:sSubPr>
                            <m:ctrlPr>
                              <a:rPr lang="en-US" sz="1600" i="1">
                                <a:latin typeface="Cambria Math"/>
                              </a:rPr>
                            </m:ctrlPr>
                          </m:sSubPr>
                          <m:e>
                            <m:r>
                              <a:rPr lang="de-DE" sz="1600" i="1">
                                <a:latin typeface="Cambria Math"/>
                              </a:rPr>
                              <m:t>𝑝</m:t>
                            </m:r>
                          </m:e>
                          <m:sub>
                            <m:r>
                              <a:rPr lang="de-DE" sz="1600" i="1">
                                <a:latin typeface="Cambria Math"/>
                              </a:rPr>
                              <m:t>0</m:t>
                            </m:r>
                          </m:sub>
                        </m:sSub>
                      </m:den>
                    </m:f>
                    <m:r>
                      <a:rPr lang="de-DE" sz="1600" i="1">
                        <a:latin typeface="Cambria Math"/>
                      </a:rPr>
                      <m:t>=−</m:t>
                    </m:r>
                    <m:f>
                      <m:fPr>
                        <m:ctrlPr>
                          <a:rPr lang="de-DE" sz="1600" i="1">
                            <a:latin typeface="Cambria Math"/>
                          </a:rPr>
                        </m:ctrlPr>
                      </m:fPr>
                      <m:num>
                        <m:r>
                          <a:rPr lang="de-DE" sz="1600" i="1">
                            <a:latin typeface="Cambria Math"/>
                          </a:rPr>
                          <m:t>1</m:t>
                        </m:r>
                      </m:num>
                      <m:den>
                        <m:r>
                          <a:rPr lang="de-DE" sz="1600" i="1">
                            <a:latin typeface="Cambria Math"/>
                            <a:ea typeface="Cambria Math"/>
                          </a:rPr>
                          <m:t>𝜂</m:t>
                        </m:r>
                      </m:den>
                    </m:f>
                    <m:r>
                      <a:rPr lang="de-DE" sz="1600" i="1" smtClean="0">
                        <a:latin typeface="Cambria Math"/>
                        <a:ea typeface="Cambria Math"/>
                      </a:rPr>
                      <m:t>∙</m:t>
                    </m:r>
                    <m:f>
                      <m:fPr>
                        <m:ctrlPr>
                          <a:rPr lang="en-US" sz="1600" i="1">
                            <a:latin typeface="Cambria Math"/>
                          </a:rPr>
                        </m:ctrlPr>
                      </m:fPr>
                      <m:num>
                        <m:r>
                          <m:rPr>
                            <m:sty m:val="p"/>
                          </m:rPr>
                          <a:rPr lang="el-GR" sz="1600" i="1">
                            <a:latin typeface="Cambria Math"/>
                            <a:ea typeface="Cambria Math"/>
                          </a:rPr>
                          <m:t>Δ</m:t>
                        </m:r>
                        <m:sSub>
                          <m:sSubPr>
                            <m:ctrlPr>
                              <a:rPr lang="el-GR" sz="1600" i="1">
                                <a:latin typeface="Cambria Math"/>
                                <a:ea typeface="Cambria Math"/>
                              </a:rPr>
                            </m:ctrlPr>
                          </m:sSubPr>
                          <m:e>
                            <m:r>
                              <a:rPr lang="de-DE" sz="1600" i="1">
                                <a:latin typeface="Cambria Math"/>
                                <a:ea typeface="Cambria Math"/>
                              </a:rPr>
                              <m:t>𝑓</m:t>
                            </m:r>
                          </m:e>
                          <m:sub>
                            <m:r>
                              <a:rPr lang="de-DE" sz="1600" i="1">
                                <a:latin typeface="Cambria Math"/>
                                <a:ea typeface="Cambria Math"/>
                              </a:rPr>
                              <m:t>h</m:t>
                            </m:r>
                          </m:sub>
                        </m:sSub>
                      </m:num>
                      <m:den>
                        <m:sSub>
                          <m:sSubPr>
                            <m:ctrlPr>
                              <a:rPr lang="en-US" sz="1600" i="1">
                                <a:latin typeface="Cambria Math"/>
                              </a:rPr>
                            </m:ctrlPr>
                          </m:sSubPr>
                          <m:e>
                            <m:r>
                              <a:rPr lang="de-DE" sz="1600" i="1">
                                <a:latin typeface="Cambria Math"/>
                              </a:rPr>
                              <m:t>h</m:t>
                            </m:r>
                            <m:r>
                              <a:rPr lang="de-DE" sz="1600" b="0" i="1" smtClean="0">
                                <a:latin typeface="Cambria Math"/>
                              </a:rPr>
                              <m:t> </m:t>
                            </m:r>
                            <m:r>
                              <a:rPr lang="de-DE" sz="1600" i="1">
                                <a:latin typeface="Cambria Math"/>
                              </a:rPr>
                              <m:t>𝑓</m:t>
                            </m:r>
                          </m:e>
                          <m:sub>
                            <m:r>
                              <a:rPr lang="de-DE" sz="1600" i="1">
                                <a:latin typeface="Cambria Math"/>
                              </a:rPr>
                              <m:t>0</m:t>
                            </m:r>
                          </m:sub>
                        </m:sSub>
                      </m:den>
                    </m:f>
                  </m:oMath>
                </a14:m>
                <a:endParaRPr lang="en-US" altLang="pl-PL" sz="1600" dirty="0" smtClean="0">
                  <a:latin typeface="Times" pitchFamily="18" charset="0"/>
                </a:endParaRPr>
              </a:p>
              <a:p>
                <a:pPr algn="l">
                  <a:spcBef>
                    <a:spcPts val="200"/>
                  </a:spcBef>
                </a:pPr>
                <a:r>
                  <a:rPr lang="en-US" altLang="pl-PL" sz="1600" dirty="0" smtClean="0">
                    <a:latin typeface="Times" pitchFamily="18" charset="0"/>
                  </a:rPr>
                  <a:t>      as influenced by re-</a:t>
                </a:r>
                <a:r>
                  <a:rPr lang="en-US" altLang="pl-PL" sz="1600" dirty="0" err="1" smtClean="0">
                    <a:latin typeface="Times" pitchFamily="18" charset="0"/>
                  </a:rPr>
                  <a:t>buncher</a:t>
                </a:r>
                <a:r>
                  <a:rPr lang="en-US" altLang="pl-PL" sz="1600" dirty="0" smtClean="0">
                    <a:latin typeface="Times" pitchFamily="18" charset="0"/>
                  </a:rPr>
                  <a:t> at LINAC</a:t>
                </a:r>
              </a:p>
              <a:p>
                <a:pPr marL="285750" indent="-285750" algn="l">
                  <a:spcBef>
                    <a:spcPts val="200"/>
                  </a:spcBef>
                  <a:buFont typeface="Wingdings" panose="05000000000000000000" pitchFamily="2" charset="2"/>
                  <a:buChar char="Ø"/>
                </a:pPr>
                <a:r>
                  <a:rPr lang="en-US" altLang="pl-PL" sz="1600" dirty="0" smtClean="0">
                    <a:latin typeface="Times" pitchFamily="18" charset="0"/>
                  </a:rPr>
                  <a:t>Extraction: Momentum spread </a:t>
                </a:r>
                <a:endParaRPr lang="el-GR" altLang="pl-PL" sz="1600" dirty="0">
                  <a:latin typeface="Times" pitchFamily="18" charset="0"/>
                </a:endParaRPr>
              </a:p>
            </p:txBody>
          </p:sp>
        </mc:Choice>
        <mc:Fallback xmlns="">
          <p:sp>
            <p:nvSpPr>
              <p:cNvPr id="45" name="Rectangle 4"/>
              <p:cNvSpPr>
                <a:spLocks noRot="1" noChangeAspect="1" noMove="1" noResize="1" noEditPoints="1" noAdjustHandles="1" noChangeArrowheads="1" noChangeShapeType="1" noTextEdit="1"/>
              </p:cNvSpPr>
              <p:nvPr/>
            </p:nvSpPr>
            <p:spPr bwMode="auto">
              <a:xfrm>
                <a:off x="-63064" y="4966469"/>
                <a:ext cx="5092712" cy="1598836"/>
              </a:xfrm>
              <a:prstGeom prst="rect">
                <a:avLst/>
              </a:prstGeom>
              <a:blipFill rotWithShape="1">
                <a:blip r:embed="rId4"/>
                <a:stretch>
                  <a:fillRect l="-479" b="-4198"/>
                </a:stretch>
              </a:blipFill>
              <a:ln>
                <a:noFill/>
              </a:ln>
              <a:effectLst/>
              <a:extLst>
                <a:ext uri="{909E8E84-426E-40DD-AFC4-6F175D3DCCD1}">
                  <a14:hiddenFill xmlns:a14="http://schemas.microsoft.com/office/drawing/2010/main">
                    <a:solidFill>
                      <a:srgbClr val="FFCB7D"/>
                    </a:solidFill>
                  </a14:hiddenFill>
                </a:ext>
                <a:ext uri="{91240B29-F687-4F45-9708-019B960494DF}">
                  <a14:hiddenLine xmlns:a14="http://schemas.microsoft.com/office/drawing/2010/main" w="19050" algn="ctr">
                    <a:solidFill>
                      <a:srgbClr val="00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de-DE">
                    <a:noFill/>
                  </a:rPr>
                  <a:t> </a:t>
                </a:r>
              </a:p>
            </p:txBody>
          </p:sp>
        </mc:Fallback>
      </mc:AlternateContent>
      <p:sp>
        <p:nvSpPr>
          <p:cNvPr id="46" name="Rectangle 4"/>
          <p:cNvSpPr>
            <a:spLocks noChangeArrowheads="1"/>
          </p:cNvSpPr>
          <p:nvPr/>
        </p:nvSpPr>
        <p:spPr bwMode="auto">
          <a:xfrm>
            <a:off x="4536341" y="1052182"/>
            <a:ext cx="4177641" cy="369332"/>
          </a:xfrm>
          <a:prstGeom prst="rect">
            <a:avLst/>
          </a:prstGeom>
          <a:noFill/>
          <a:ln>
            <a:noFill/>
          </a:ln>
          <a:effectLst/>
          <a:extLst>
            <a:ext uri="{909E8E84-426E-40DD-AFC4-6F175D3DCCD1}">
              <a14:hiddenFill xmlns:a14="http://schemas.microsoft.com/office/drawing/2010/main">
                <a:solidFill>
                  <a:srgbClr val="FFCB7D"/>
                </a:solidFill>
              </a14:hiddenFill>
            </a:ext>
            <a:ext uri="{91240B29-F687-4F45-9708-019B960494DF}">
              <a14:hiddenLine xmlns:a14="http://schemas.microsoft.com/office/drawing/2010/main" w="19050" algn="ctr">
                <a:solidFill>
                  <a:srgbClr val="00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l"/>
            <a:r>
              <a:rPr lang="en-US" altLang="pl-PL" i="1" dirty="0">
                <a:latin typeface="Times" pitchFamily="18" charset="0"/>
              </a:rPr>
              <a:t> </a:t>
            </a:r>
            <a:r>
              <a:rPr lang="en-US" altLang="pl-PL" i="1" dirty="0" smtClean="0">
                <a:latin typeface="Times" pitchFamily="18" charset="0"/>
              </a:rPr>
              <a:t>Example: </a:t>
            </a:r>
            <a:r>
              <a:rPr lang="en-US" altLang="pl-PL" b="1" dirty="0" smtClean="0">
                <a:latin typeface="Times" pitchFamily="18" charset="0"/>
              </a:rPr>
              <a:t>Bunched </a:t>
            </a:r>
            <a:r>
              <a:rPr lang="en-US" altLang="pl-PL" dirty="0" smtClean="0">
                <a:latin typeface="Times" pitchFamily="18" charset="0"/>
              </a:rPr>
              <a:t>beam at GSI </a:t>
            </a:r>
            <a:r>
              <a:rPr lang="en-US" altLang="pl-PL" dirty="0" err="1" smtClean="0">
                <a:latin typeface="Times" pitchFamily="18" charset="0"/>
              </a:rPr>
              <a:t>synchr</a:t>
            </a:r>
            <a:r>
              <a:rPr lang="en-US" altLang="pl-PL" dirty="0" smtClean="0">
                <a:latin typeface="Times" pitchFamily="18" charset="0"/>
              </a:rPr>
              <a:t>. </a:t>
            </a:r>
            <a:endParaRPr lang="el-GR" altLang="pl-PL" dirty="0">
              <a:latin typeface="Times" pitchFamily="18" charset="0"/>
            </a:endParaRPr>
          </a:p>
        </p:txBody>
      </p:sp>
      <p:cxnSp>
        <p:nvCxnSpPr>
          <p:cNvPr id="57" name="Gerade Verbindung mit Pfeil 56"/>
          <p:cNvCxnSpPr/>
          <p:nvPr/>
        </p:nvCxnSpPr>
        <p:spPr bwMode="auto">
          <a:xfrm flipV="1">
            <a:off x="5884630" y="4984173"/>
            <a:ext cx="0" cy="176761"/>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tangle 4"/>
          <p:cNvSpPr>
            <a:spLocks noChangeArrowheads="1"/>
          </p:cNvSpPr>
          <p:nvPr/>
        </p:nvSpPr>
        <p:spPr bwMode="auto">
          <a:xfrm>
            <a:off x="4698562" y="4988801"/>
            <a:ext cx="4573802" cy="1456809"/>
          </a:xfrm>
          <a:prstGeom prst="rect">
            <a:avLst/>
          </a:prstGeom>
          <a:noFill/>
          <a:ln>
            <a:noFill/>
          </a:ln>
          <a:effectLst/>
          <a:extLst>
            <a:ext uri="{909E8E84-426E-40DD-AFC4-6F175D3DCCD1}">
              <a14:hiddenFill xmlns:a14="http://schemas.microsoft.com/office/drawing/2010/main">
                <a:solidFill>
                  <a:srgbClr val="FFCB7D"/>
                </a:solidFill>
              </a14:hiddenFill>
            </a:ext>
            <a:ext uri="{91240B29-F687-4F45-9708-019B960494DF}">
              <a14:hiddenLine xmlns:a14="http://schemas.microsoft.com/office/drawing/2010/main" w="19050" algn="ctr">
                <a:solidFill>
                  <a:srgbClr val="00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l"/>
            <a:r>
              <a:rPr lang="en-US" altLang="pl-PL" b="1" i="1" dirty="0">
                <a:solidFill>
                  <a:schemeClr val="accent2"/>
                </a:solidFill>
                <a:latin typeface="Times" pitchFamily="18" charset="0"/>
              </a:rPr>
              <a:t> </a:t>
            </a:r>
            <a:r>
              <a:rPr lang="en-US" altLang="pl-PL" sz="1600" b="1" dirty="0">
                <a:solidFill>
                  <a:schemeClr val="accent2"/>
                </a:solidFill>
                <a:latin typeface="Times" pitchFamily="18" charset="0"/>
              </a:rPr>
              <a:t>A</a:t>
            </a:r>
            <a:r>
              <a:rPr lang="en-US" altLang="pl-PL" sz="1600" b="1" dirty="0" smtClean="0">
                <a:solidFill>
                  <a:schemeClr val="accent2"/>
                </a:solidFill>
                <a:latin typeface="Times" pitchFamily="18" charset="0"/>
              </a:rPr>
              <a:t>pplication for bunched beam: </a:t>
            </a:r>
          </a:p>
          <a:p>
            <a:pPr marL="285750" indent="-285750" algn="l">
              <a:spcBef>
                <a:spcPts val="200"/>
              </a:spcBef>
              <a:buFont typeface="Wingdings" panose="05000000000000000000" pitchFamily="2" charset="2"/>
              <a:buChar char="Ø"/>
            </a:pPr>
            <a:r>
              <a:rPr lang="en-US" altLang="pl-PL" sz="1600" dirty="0" smtClean="0">
                <a:latin typeface="Times" pitchFamily="18" charset="0"/>
              </a:rPr>
              <a:t>Measurement of synchrotron frequency</a:t>
            </a:r>
          </a:p>
          <a:p>
            <a:pPr marL="285750" indent="-285750" algn="l">
              <a:spcBef>
                <a:spcPts val="200"/>
              </a:spcBef>
              <a:buFont typeface="Wingdings" panose="05000000000000000000" pitchFamily="2" charset="2"/>
              <a:buChar char="Ø"/>
            </a:pPr>
            <a:r>
              <a:rPr lang="en-US" altLang="pl-PL" sz="1600" dirty="0" smtClean="0">
                <a:latin typeface="Times" pitchFamily="18" charset="0"/>
              </a:rPr>
              <a:t>Coarse spectra: Observation during acceleration</a:t>
            </a:r>
          </a:p>
          <a:p>
            <a:pPr marL="285750" indent="-285750" algn="l">
              <a:spcBef>
                <a:spcPts val="200"/>
              </a:spcBef>
              <a:buFont typeface="Wingdings" panose="05000000000000000000" pitchFamily="2" charset="2"/>
              <a:buChar char="Ø"/>
            </a:pPr>
            <a:r>
              <a:rPr lang="en-US" altLang="pl-PL" sz="1600" dirty="0" smtClean="0">
                <a:latin typeface="Times" pitchFamily="18" charset="0"/>
              </a:rPr>
              <a:t>Longitudinal mismatch diagnostics</a:t>
            </a:r>
          </a:p>
          <a:p>
            <a:pPr algn="l">
              <a:spcBef>
                <a:spcPts val="200"/>
              </a:spcBef>
            </a:pPr>
            <a:r>
              <a:rPr lang="en-US" altLang="pl-PL" sz="1600" dirty="0" smtClean="0">
                <a:latin typeface="Times" pitchFamily="18" charset="0"/>
              </a:rPr>
              <a:t>Remark: Less useful as for coasting beam</a:t>
            </a:r>
          </a:p>
        </p:txBody>
      </p:sp>
      <p:sp>
        <p:nvSpPr>
          <p:cNvPr id="8" name="Foliennummernplatzhalter 7"/>
          <p:cNvSpPr>
            <a:spLocks noGrp="1"/>
          </p:cNvSpPr>
          <p:nvPr>
            <p:ph type="sldNum" sz="quarter" idx="4"/>
          </p:nvPr>
        </p:nvSpPr>
        <p:spPr/>
        <p:txBody>
          <a:bodyPr/>
          <a:lstStyle/>
          <a:p>
            <a:pPr>
              <a:defRPr/>
            </a:pPr>
            <a:fld id="{A88F6A1C-29CB-43CC-BCC3-1F0ECCCDBB40}" type="slidenum">
              <a:rPr lang="en-US" smtClean="0"/>
              <a:pPr>
                <a:defRPr/>
              </a:pPr>
              <a:t>49</a:t>
            </a:fld>
            <a:endParaRPr lang="en-US" dirty="0"/>
          </a:p>
        </p:txBody>
      </p:sp>
      <p:grpSp>
        <p:nvGrpSpPr>
          <p:cNvPr id="27" name="Gruppieren 26"/>
          <p:cNvGrpSpPr/>
          <p:nvPr/>
        </p:nvGrpSpPr>
        <p:grpSpPr>
          <a:xfrm>
            <a:off x="4934656" y="1930898"/>
            <a:ext cx="3471840" cy="2395154"/>
            <a:chOff x="4934656" y="1930898"/>
            <a:chExt cx="3471840" cy="2395154"/>
          </a:xfrm>
        </p:grpSpPr>
        <p:sp>
          <p:nvSpPr>
            <p:cNvPr id="47" name="Textfeld 46"/>
            <p:cNvSpPr txBox="1"/>
            <p:nvPr/>
          </p:nvSpPr>
          <p:spPr>
            <a:xfrm>
              <a:off x="4973907" y="1989424"/>
              <a:ext cx="1439740" cy="292388"/>
            </a:xfrm>
            <a:prstGeom prst="rect">
              <a:avLst/>
            </a:prstGeom>
            <a:noFill/>
          </p:spPr>
          <p:txBody>
            <a:bodyPr wrap="square" rtlCol="0">
              <a:spAutoFit/>
            </a:bodyPr>
            <a:lstStyle/>
            <a:p>
              <a:r>
                <a:rPr lang="en-US" sz="1300" dirty="0" smtClean="0">
                  <a:solidFill>
                    <a:schemeClr val="bg1"/>
                  </a:solidFill>
                </a:rPr>
                <a:t>spectrogram </a:t>
              </a:r>
              <a:endParaRPr lang="en-US" sz="1300" dirty="0">
                <a:solidFill>
                  <a:schemeClr val="bg1"/>
                </a:solidFill>
              </a:endParaRPr>
            </a:p>
          </p:txBody>
        </p:sp>
        <p:sp>
          <p:nvSpPr>
            <p:cNvPr id="48" name="Textfeld 47"/>
            <p:cNvSpPr txBox="1"/>
            <p:nvPr/>
          </p:nvSpPr>
          <p:spPr>
            <a:xfrm>
              <a:off x="6785098" y="1930898"/>
              <a:ext cx="1621398" cy="292388"/>
            </a:xfrm>
            <a:prstGeom prst="rect">
              <a:avLst/>
            </a:prstGeom>
            <a:noFill/>
          </p:spPr>
          <p:txBody>
            <a:bodyPr wrap="square" rtlCol="0">
              <a:spAutoFit/>
            </a:bodyPr>
            <a:lstStyle/>
            <a:p>
              <a:r>
                <a:rPr lang="en-US" sz="1300" dirty="0" smtClean="0">
                  <a:solidFill>
                    <a:schemeClr val="bg1"/>
                  </a:solidFill>
                </a:rPr>
                <a:t>fast span: 0.1 MHz</a:t>
              </a:r>
              <a:endParaRPr lang="en-US" sz="1300" dirty="0">
                <a:solidFill>
                  <a:schemeClr val="bg1"/>
                </a:solidFill>
              </a:endParaRPr>
            </a:p>
          </p:txBody>
        </p:sp>
        <p:sp>
          <p:nvSpPr>
            <p:cNvPr id="49" name="Rechteck 48"/>
            <p:cNvSpPr/>
            <p:nvPr/>
          </p:nvSpPr>
          <p:spPr>
            <a:xfrm>
              <a:off x="5282054" y="3342130"/>
              <a:ext cx="2696572" cy="292388"/>
            </a:xfrm>
            <a:prstGeom prst="rect">
              <a:avLst/>
            </a:prstGeom>
          </p:spPr>
          <p:txBody>
            <a:bodyPr wrap="none">
              <a:spAutoFit/>
            </a:bodyPr>
            <a:lstStyle/>
            <a:p>
              <a:r>
                <a:rPr lang="en-US" sz="1300" dirty="0" smtClean="0">
                  <a:solidFill>
                    <a:schemeClr val="bg1"/>
                  </a:solidFill>
                </a:rPr>
                <a:t>high resolution: 0.1 MHz span, 0.15 s</a:t>
              </a:r>
              <a:endParaRPr lang="en-US" sz="1300" dirty="0">
                <a:solidFill>
                  <a:schemeClr val="bg1"/>
                </a:solidFill>
              </a:endParaRPr>
            </a:p>
          </p:txBody>
        </p:sp>
        <p:sp>
          <p:nvSpPr>
            <p:cNvPr id="50" name="Textfeld 49"/>
            <p:cNvSpPr txBox="1"/>
            <p:nvPr/>
          </p:nvSpPr>
          <p:spPr>
            <a:xfrm>
              <a:off x="6890202" y="2350889"/>
              <a:ext cx="626458" cy="303310"/>
            </a:xfrm>
            <a:prstGeom prst="rect">
              <a:avLst/>
            </a:prstGeom>
            <a:noFill/>
          </p:spPr>
          <p:txBody>
            <a:bodyPr wrap="square" rtlCol="0">
              <a:spAutoFit/>
            </a:bodyPr>
            <a:lstStyle/>
            <a:p>
              <a:pPr algn="l"/>
              <a:r>
                <a:rPr lang="en-US" sz="1300" dirty="0" smtClean="0">
                  <a:solidFill>
                    <a:schemeClr val="bg1"/>
                  </a:solidFill>
                </a:rPr>
                <a:t>10 dB</a:t>
              </a:r>
              <a:endParaRPr lang="en-US" sz="1300" dirty="0">
                <a:solidFill>
                  <a:schemeClr val="bg1"/>
                </a:solidFill>
              </a:endParaRPr>
            </a:p>
          </p:txBody>
        </p:sp>
        <p:sp>
          <p:nvSpPr>
            <p:cNvPr id="51" name="Textfeld 50"/>
            <p:cNvSpPr txBox="1"/>
            <p:nvPr/>
          </p:nvSpPr>
          <p:spPr>
            <a:xfrm>
              <a:off x="5092712" y="3722624"/>
              <a:ext cx="657036" cy="292388"/>
            </a:xfrm>
            <a:prstGeom prst="rect">
              <a:avLst/>
            </a:prstGeom>
            <a:noFill/>
          </p:spPr>
          <p:txBody>
            <a:bodyPr wrap="square" rtlCol="0">
              <a:spAutoFit/>
            </a:bodyPr>
            <a:lstStyle/>
            <a:p>
              <a:pPr algn="l"/>
              <a:r>
                <a:rPr lang="en-US" sz="1300" dirty="0" smtClean="0">
                  <a:solidFill>
                    <a:schemeClr val="bg1"/>
                  </a:solidFill>
                </a:rPr>
                <a:t>10 dB</a:t>
              </a:r>
              <a:endParaRPr lang="en-US" sz="1300" dirty="0">
                <a:solidFill>
                  <a:schemeClr val="bg1"/>
                </a:solidFill>
              </a:endParaRPr>
            </a:p>
          </p:txBody>
        </p:sp>
        <p:cxnSp>
          <p:nvCxnSpPr>
            <p:cNvPr id="52" name="Gerade Verbindung mit Pfeil 51"/>
            <p:cNvCxnSpPr/>
            <p:nvPr/>
          </p:nvCxnSpPr>
          <p:spPr bwMode="auto">
            <a:xfrm flipV="1">
              <a:off x="5144575" y="4112448"/>
              <a:ext cx="0" cy="176761"/>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Gerade Verbindung mit Pfeil 52"/>
            <p:cNvCxnSpPr/>
            <p:nvPr/>
          </p:nvCxnSpPr>
          <p:spPr bwMode="auto">
            <a:xfrm>
              <a:off x="6915699" y="2428006"/>
              <a:ext cx="1" cy="226193"/>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Gerade Verbindung mit Pfeil 53"/>
            <p:cNvCxnSpPr/>
            <p:nvPr/>
          </p:nvCxnSpPr>
          <p:spPr bwMode="auto">
            <a:xfrm>
              <a:off x="5129287" y="3766408"/>
              <a:ext cx="1" cy="227326"/>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Gerade Verbindung mit Pfeil 55"/>
            <p:cNvCxnSpPr/>
            <p:nvPr/>
          </p:nvCxnSpPr>
          <p:spPr bwMode="auto">
            <a:xfrm flipV="1">
              <a:off x="6915699" y="2732183"/>
              <a:ext cx="0" cy="176761"/>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Gerade Verbindung mit Pfeil 57"/>
            <p:cNvCxnSpPr/>
            <p:nvPr/>
          </p:nvCxnSpPr>
          <p:spPr bwMode="auto">
            <a:xfrm>
              <a:off x="7672367" y="2693201"/>
              <a:ext cx="198203" cy="1"/>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Gerade Verbindung mit Pfeil 59"/>
            <p:cNvCxnSpPr/>
            <p:nvPr/>
          </p:nvCxnSpPr>
          <p:spPr bwMode="auto">
            <a:xfrm flipH="1">
              <a:off x="7977168" y="2693201"/>
              <a:ext cx="247670" cy="2"/>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Gerade Verbindung mit Pfeil 60"/>
            <p:cNvCxnSpPr/>
            <p:nvPr/>
          </p:nvCxnSpPr>
          <p:spPr bwMode="auto">
            <a:xfrm>
              <a:off x="7413551" y="4300754"/>
              <a:ext cx="198203" cy="1"/>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Gerade Verbindung mit Pfeil 61"/>
            <p:cNvCxnSpPr/>
            <p:nvPr/>
          </p:nvCxnSpPr>
          <p:spPr bwMode="auto">
            <a:xfrm flipH="1">
              <a:off x="7977168" y="4326052"/>
              <a:ext cx="247670" cy="0"/>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Gerade Verbindung mit Pfeil 62"/>
            <p:cNvCxnSpPr/>
            <p:nvPr/>
          </p:nvCxnSpPr>
          <p:spPr bwMode="auto">
            <a:xfrm>
              <a:off x="6915700" y="3647218"/>
              <a:ext cx="0" cy="469284"/>
            </a:xfrm>
            <a:prstGeom prst="straightConnector1">
              <a:avLst/>
            </a:prstGeom>
            <a:solidFill>
              <a:schemeClr val="accent1"/>
            </a:solidFill>
            <a:ln w="15875" cap="flat" cmpd="sng" algn="ctr">
              <a:solidFill>
                <a:srgbClr val="FF66FF"/>
              </a:solidFill>
              <a:prstDash val="solid"/>
              <a:round/>
              <a:headEnd type="none"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4" name="Textfeld 63"/>
            <p:cNvSpPr txBox="1"/>
            <p:nvPr/>
          </p:nvSpPr>
          <p:spPr>
            <a:xfrm>
              <a:off x="7484575" y="4032070"/>
              <a:ext cx="794742" cy="292388"/>
            </a:xfrm>
            <a:prstGeom prst="rect">
              <a:avLst/>
            </a:prstGeom>
            <a:noFill/>
          </p:spPr>
          <p:txBody>
            <a:bodyPr wrap="square" rtlCol="0">
              <a:spAutoFit/>
            </a:bodyPr>
            <a:lstStyle/>
            <a:p>
              <a:pPr algn="l"/>
              <a:r>
                <a:rPr lang="en-US" sz="1300" dirty="0" smtClean="0">
                  <a:solidFill>
                    <a:schemeClr val="bg1"/>
                  </a:solidFill>
                </a:rPr>
                <a:t>10 </a:t>
              </a:r>
              <a:r>
                <a:rPr lang="en-US" sz="1300" dirty="0">
                  <a:solidFill>
                    <a:schemeClr val="bg1"/>
                  </a:solidFill>
                </a:rPr>
                <a:t>k</a:t>
              </a:r>
              <a:r>
                <a:rPr lang="en-US" sz="1300" dirty="0" smtClean="0">
                  <a:solidFill>
                    <a:schemeClr val="bg1"/>
                  </a:solidFill>
                </a:rPr>
                <a:t>Hz</a:t>
              </a:r>
              <a:endParaRPr lang="en-US" sz="1300" dirty="0">
                <a:solidFill>
                  <a:schemeClr val="bg1"/>
                </a:solidFill>
              </a:endParaRPr>
            </a:p>
          </p:txBody>
        </p:sp>
        <p:sp>
          <p:nvSpPr>
            <p:cNvPr id="65" name="Textfeld 64"/>
            <p:cNvSpPr txBox="1"/>
            <p:nvPr/>
          </p:nvSpPr>
          <p:spPr>
            <a:xfrm>
              <a:off x="7611754" y="2350889"/>
              <a:ext cx="794742" cy="292388"/>
            </a:xfrm>
            <a:prstGeom prst="rect">
              <a:avLst/>
            </a:prstGeom>
            <a:noFill/>
          </p:spPr>
          <p:txBody>
            <a:bodyPr wrap="square" rtlCol="0">
              <a:spAutoFit/>
            </a:bodyPr>
            <a:lstStyle/>
            <a:p>
              <a:pPr algn="l"/>
              <a:r>
                <a:rPr lang="en-US" sz="1300" dirty="0" smtClean="0">
                  <a:solidFill>
                    <a:schemeClr val="bg1"/>
                  </a:solidFill>
                </a:rPr>
                <a:t>10 kHz</a:t>
              </a:r>
              <a:endParaRPr lang="en-US" sz="1300" dirty="0">
                <a:solidFill>
                  <a:schemeClr val="bg1"/>
                </a:solidFill>
              </a:endParaRPr>
            </a:p>
          </p:txBody>
        </p:sp>
        <p:cxnSp>
          <p:nvCxnSpPr>
            <p:cNvPr id="78" name="Gerade Verbindung mit Pfeil 77"/>
            <p:cNvCxnSpPr/>
            <p:nvPr/>
          </p:nvCxnSpPr>
          <p:spPr bwMode="auto">
            <a:xfrm>
              <a:off x="6973002" y="3647218"/>
              <a:ext cx="0" cy="557662"/>
            </a:xfrm>
            <a:prstGeom prst="straightConnector1">
              <a:avLst/>
            </a:prstGeom>
            <a:solidFill>
              <a:schemeClr val="accent1"/>
            </a:solidFill>
            <a:ln w="15875" cap="flat" cmpd="sng" algn="ctr">
              <a:solidFill>
                <a:srgbClr val="FF66FF"/>
              </a:solidFill>
              <a:prstDash val="solid"/>
              <a:round/>
              <a:headEnd type="none"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Gerade Verbindung mit Pfeil 83"/>
            <p:cNvCxnSpPr/>
            <p:nvPr/>
          </p:nvCxnSpPr>
          <p:spPr bwMode="auto">
            <a:xfrm>
              <a:off x="6573553" y="3801687"/>
              <a:ext cx="335887" cy="0"/>
            </a:xfrm>
            <a:prstGeom prst="straightConnector1">
              <a:avLst/>
            </a:prstGeom>
            <a:solidFill>
              <a:schemeClr val="accent1"/>
            </a:solidFill>
            <a:ln w="15875" cap="flat" cmpd="sng" algn="ctr">
              <a:solidFill>
                <a:srgbClr val="FF66FF"/>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Gerade Verbindung mit Pfeil 85"/>
            <p:cNvCxnSpPr/>
            <p:nvPr/>
          </p:nvCxnSpPr>
          <p:spPr bwMode="auto">
            <a:xfrm flipH="1">
              <a:off x="6973002" y="3798499"/>
              <a:ext cx="321348" cy="3188"/>
            </a:xfrm>
            <a:prstGeom prst="straightConnector1">
              <a:avLst/>
            </a:prstGeom>
            <a:solidFill>
              <a:schemeClr val="accent1"/>
            </a:solidFill>
            <a:ln w="15875" cap="flat" cmpd="sng" algn="ctr">
              <a:solidFill>
                <a:srgbClr val="FF66FF"/>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0" name="Textfeld 89"/>
            <p:cNvSpPr txBox="1"/>
            <p:nvPr/>
          </p:nvSpPr>
          <p:spPr>
            <a:xfrm>
              <a:off x="7005771" y="3510455"/>
              <a:ext cx="864799" cy="292388"/>
            </a:xfrm>
            <a:prstGeom prst="rect">
              <a:avLst/>
            </a:prstGeom>
            <a:noFill/>
          </p:spPr>
          <p:txBody>
            <a:bodyPr wrap="square" rtlCol="0">
              <a:spAutoFit/>
            </a:bodyPr>
            <a:lstStyle/>
            <a:p>
              <a:pPr algn="l"/>
              <a:r>
                <a:rPr lang="en-US" sz="1300" b="1" i="1" dirty="0" err="1" smtClean="0">
                  <a:solidFill>
                    <a:srgbClr val="FF66FF"/>
                  </a:solidFill>
                </a:rPr>
                <a:t>synchr</a:t>
              </a:r>
              <a:r>
                <a:rPr lang="en-US" sz="1300" b="1" i="1" dirty="0" smtClean="0">
                  <a:solidFill>
                    <a:srgbClr val="FF66FF"/>
                  </a:solidFill>
                </a:rPr>
                <a:t>. f</a:t>
              </a:r>
              <a:r>
                <a:rPr lang="en-US" sz="1300" b="1" i="1" baseline="-25000" dirty="0" smtClean="0">
                  <a:solidFill>
                    <a:srgbClr val="FF66FF"/>
                  </a:solidFill>
                </a:rPr>
                <a:t>s</a:t>
              </a:r>
              <a:endParaRPr lang="en-US" sz="1300" b="1" i="1" baseline="-25000" dirty="0">
                <a:solidFill>
                  <a:srgbClr val="FF66FF"/>
                </a:solidFill>
              </a:endParaRPr>
            </a:p>
          </p:txBody>
        </p:sp>
        <p:sp>
          <p:nvSpPr>
            <p:cNvPr id="68" name="Textfeld 67"/>
            <p:cNvSpPr txBox="1"/>
            <p:nvPr/>
          </p:nvSpPr>
          <p:spPr>
            <a:xfrm>
              <a:off x="5749748" y="2918072"/>
              <a:ext cx="785889" cy="246221"/>
            </a:xfrm>
            <a:prstGeom prst="rect">
              <a:avLst/>
            </a:prstGeom>
            <a:noFill/>
          </p:spPr>
          <p:txBody>
            <a:bodyPr wrap="square" rtlCol="0">
              <a:spAutoFit/>
            </a:bodyPr>
            <a:lstStyle/>
            <a:p>
              <a:pPr algn="l"/>
              <a:r>
                <a:rPr lang="de-DE" sz="1000" b="1" i="1" dirty="0" smtClean="0">
                  <a:solidFill>
                    <a:schemeClr val="bg1"/>
                  </a:solidFill>
                </a:rPr>
                <a:t>f</a:t>
              </a:r>
              <a:r>
                <a:rPr lang="de-DE" sz="1000" dirty="0" smtClean="0">
                  <a:solidFill>
                    <a:schemeClr val="bg1"/>
                  </a:solidFill>
                </a:rPr>
                <a:t> =0.1MHz</a:t>
              </a:r>
              <a:endParaRPr lang="de-DE" sz="1000" dirty="0">
                <a:solidFill>
                  <a:schemeClr val="bg1"/>
                </a:solidFill>
              </a:endParaRPr>
            </a:p>
          </p:txBody>
        </p:sp>
        <p:cxnSp>
          <p:nvCxnSpPr>
            <p:cNvPr id="69" name="Gerade Verbindung mit Pfeil 68"/>
            <p:cNvCxnSpPr/>
            <p:nvPr/>
          </p:nvCxnSpPr>
          <p:spPr bwMode="auto">
            <a:xfrm>
              <a:off x="4934656" y="3215142"/>
              <a:ext cx="1478991" cy="0"/>
            </a:xfrm>
            <a:prstGeom prst="straightConnector1">
              <a:avLst/>
            </a:prstGeom>
            <a:solidFill>
              <a:schemeClr val="accent1"/>
            </a:solidFill>
            <a:ln w="15875" cap="flat" cmpd="sng" algn="ctr">
              <a:solidFill>
                <a:schemeClr val="bg1"/>
              </a:solidFill>
              <a:prstDash val="solid"/>
              <a:round/>
              <a:headEnd type="stealth" w="med" len="med"/>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0" name="Textfeld 69"/>
            <p:cNvSpPr txBox="1"/>
            <p:nvPr/>
          </p:nvSpPr>
          <p:spPr>
            <a:xfrm>
              <a:off x="4953706" y="2497083"/>
              <a:ext cx="657506" cy="276999"/>
            </a:xfrm>
            <a:prstGeom prst="rect">
              <a:avLst/>
            </a:prstGeom>
            <a:noFill/>
          </p:spPr>
          <p:txBody>
            <a:bodyPr wrap="square" rtlCol="0">
              <a:spAutoFit/>
            </a:bodyPr>
            <a:lstStyle/>
            <a:p>
              <a:pPr algn="l"/>
              <a:r>
                <a:rPr lang="de-DE" sz="1200" b="1" i="1" dirty="0">
                  <a:solidFill>
                    <a:schemeClr val="bg1"/>
                  </a:solidFill>
                </a:rPr>
                <a:t>t</a:t>
              </a:r>
              <a:r>
                <a:rPr lang="de-DE" sz="1200" dirty="0" smtClean="0">
                  <a:solidFill>
                    <a:schemeClr val="bg1"/>
                  </a:solidFill>
                </a:rPr>
                <a:t> =0.3s </a:t>
              </a:r>
              <a:endParaRPr lang="de-DE" sz="1200" dirty="0">
                <a:solidFill>
                  <a:schemeClr val="bg1"/>
                </a:solidFill>
              </a:endParaRPr>
            </a:p>
          </p:txBody>
        </p:sp>
      </p:grpSp>
      <p:grpSp>
        <p:nvGrpSpPr>
          <p:cNvPr id="23" name="Gruppieren 22"/>
          <p:cNvGrpSpPr/>
          <p:nvPr/>
        </p:nvGrpSpPr>
        <p:grpSpPr>
          <a:xfrm>
            <a:off x="0" y="1493287"/>
            <a:ext cx="5019146" cy="3403568"/>
            <a:chOff x="0" y="1493287"/>
            <a:chExt cx="5019146" cy="3403568"/>
          </a:xfrm>
        </p:grpSpPr>
        <p:pic>
          <p:nvPicPr>
            <p:cNvPr id="119705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493287"/>
              <a:ext cx="4560918" cy="3403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cap="flat" cmpd="sng" algn="ctr">
                  <a:solidFill>
                    <a:schemeClr val="tx1"/>
                  </a:solidFill>
                  <a:prstDash val="solid"/>
                  <a:miter lim="800000"/>
                  <a:headEnd/>
                  <a:tailEnd/>
                </a14:hiddenLine>
              </a:ext>
            </a:extLst>
          </p:spPr>
        </p:pic>
        <p:sp>
          <p:nvSpPr>
            <p:cNvPr id="2" name="Textfeld 1"/>
            <p:cNvSpPr txBox="1"/>
            <p:nvPr/>
          </p:nvSpPr>
          <p:spPr>
            <a:xfrm>
              <a:off x="2185061" y="1772148"/>
              <a:ext cx="1439740" cy="292388"/>
            </a:xfrm>
            <a:prstGeom prst="rect">
              <a:avLst/>
            </a:prstGeom>
            <a:noFill/>
          </p:spPr>
          <p:txBody>
            <a:bodyPr wrap="square" rtlCol="0">
              <a:spAutoFit/>
            </a:bodyPr>
            <a:lstStyle/>
            <a:p>
              <a:r>
                <a:rPr lang="en-US" sz="1300" dirty="0" smtClean="0">
                  <a:solidFill>
                    <a:schemeClr val="bg1"/>
                  </a:solidFill>
                </a:rPr>
                <a:t>fast span: 1 MHz</a:t>
              </a:r>
              <a:endParaRPr lang="en-US" sz="1300" dirty="0">
                <a:solidFill>
                  <a:schemeClr val="bg1"/>
                </a:solidFill>
              </a:endParaRPr>
            </a:p>
          </p:txBody>
        </p:sp>
        <p:sp>
          <p:nvSpPr>
            <p:cNvPr id="9" name="Textfeld 8"/>
            <p:cNvSpPr txBox="1"/>
            <p:nvPr/>
          </p:nvSpPr>
          <p:spPr>
            <a:xfrm>
              <a:off x="2236725" y="2361811"/>
              <a:ext cx="566341" cy="292388"/>
            </a:xfrm>
            <a:prstGeom prst="rect">
              <a:avLst/>
            </a:prstGeom>
            <a:noFill/>
          </p:spPr>
          <p:txBody>
            <a:bodyPr wrap="square" rtlCol="0">
              <a:spAutoFit/>
            </a:bodyPr>
            <a:lstStyle/>
            <a:p>
              <a:pPr algn="l"/>
              <a:r>
                <a:rPr lang="en-US" sz="1300" dirty="0" smtClean="0">
                  <a:solidFill>
                    <a:schemeClr val="bg1"/>
                  </a:solidFill>
                </a:rPr>
                <a:t>5 dB</a:t>
              </a:r>
              <a:endParaRPr lang="en-US" sz="1300" dirty="0">
                <a:solidFill>
                  <a:schemeClr val="bg1"/>
                </a:solidFill>
              </a:endParaRPr>
            </a:p>
          </p:txBody>
        </p:sp>
        <p:sp>
          <p:nvSpPr>
            <p:cNvPr id="12" name="Textfeld 11"/>
            <p:cNvSpPr txBox="1"/>
            <p:nvPr/>
          </p:nvSpPr>
          <p:spPr>
            <a:xfrm>
              <a:off x="2951241" y="2400814"/>
              <a:ext cx="794742" cy="292388"/>
            </a:xfrm>
            <a:prstGeom prst="rect">
              <a:avLst/>
            </a:prstGeom>
            <a:noFill/>
          </p:spPr>
          <p:txBody>
            <a:bodyPr wrap="square" rtlCol="0">
              <a:spAutoFit/>
            </a:bodyPr>
            <a:lstStyle/>
            <a:p>
              <a:pPr algn="l"/>
              <a:r>
                <a:rPr lang="en-US" sz="1300" dirty="0" smtClean="0">
                  <a:solidFill>
                    <a:schemeClr val="bg1"/>
                  </a:solidFill>
                </a:rPr>
                <a:t>0.1 MHz</a:t>
              </a:r>
              <a:endParaRPr lang="en-US" sz="1300" dirty="0">
                <a:solidFill>
                  <a:schemeClr val="bg1"/>
                </a:solidFill>
              </a:endParaRPr>
            </a:p>
          </p:txBody>
        </p:sp>
        <p:cxnSp>
          <p:nvCxnSpPr>
            <p:cNvPr id="4" name="Gerade Verbindung mit Pfeil 3"/>
            <p:cNvCxnSpPr/>
            <p:nvPr/>
          </p:nvCxnSpPr>
          <p:spPr bwMode="auto">
            <a:xfrm flipH="1">
              <a:off x="2283627" y="2428006"/>
              <a:ext cx="3168" cy="209198"/>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Gerade Verbindung mit Pfeil 15"/>
            <p:cNvCxnSpPr/>
            <p:nvPr/>
          </p:nvCxnSpPr>
          <p:spPr bwMode="auto">
            <a:xfrm flipV="1">
              <a:off x="2281276" y="2730591"/>
              <a:ext cx="1" cy="204536"/>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rade Verbindung mit Pfeil 18"/>
            <p:cNvCxnSpPr/>
            <p:nvPr/>
          </p:nvCxnSpPr>
          <p:spPr bwMode="auto">
            <a:xfrm flipH="1">
              <a:off x="563037" y="3795311"/>
              <a:ext cx="3168" cy="209198"/>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a:off x="3028737" y="2678799"/>
              <a:ext cx="215977" cy="0"/>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mit Pfeil 21"/>
            <p:cNvCxnSpPr/>
            <p:nvPr/>
          </p:nvCxnSpPr>
          <p:spPr bwMode="auto">
            <a:xfrm flipH="1">
              <a:off x="3397114" y="2678799"/>
              <a:ext cx="227687" cy="0"/>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flipV="1">
              <a:off x="564274" y="4116500"/>
              <a:ext cx="0" cy="176761"/>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mit Pfeil 28"/>
            <p:cNvCxnSpPr/>
            <p:nvPr/>
          </p:nvCxnSpPr>
          <p:spPr bwMode="auto">
            <a:xfrm>
              <a:off x="2817185" y="4307324"/>
              <a:ext cx="198203" cy="1"/>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mit Pfeil 30"/>
            <p:cNvCxnSpPr/>
            <p:nvPr/>
          </p:nvCxnSpPr>
          <p:spPr bwMode="auto">
            <a:xfrm flipH="1">
              <a:off x="3348612" y="4323227"/>
              <a:ext cx="220607" cy="1"/>
            </a:xfrm>
            <a:prstGeom prst="straightConnector1">
              <a:avLst/>
            </a:prstGeom>
            <a:solidFill>
              <a:schemeClr val="accent1"/>
            </a:solidFill>
            <a:ln w="15875"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Textfeld 33"/>
            <p:cNvSpPr txBox="1"/>
            <p:nvPr/>
          </p:nvSpPr>
          <p:spPr>
            <a:xfrm>
              <a:off x="2865756" y="4047586"/>
              <a:ext cx="794742" cy="292388"/>
            </a:xfrm>
            <a:prstGeom prst="rect">
              <a:avLst/>
            </a:prstGeom>
            <a:noFill/>
          </p:spPr>
          <p:txBody>
            <a:bodyPr wrap="square" rtlCol="0">
              <a:spAutoFit/>
            </a:bodyPr>
            <a:lstStyle/>
            <a:p>
              <a:pPr algn="l"/>
              <a:r>
                <a:rPr lang="en-US" sz="1300" dirty="0" smtClean="0">
                  <a:solidFill>
                    <a:schemeClr val="bg1"/>
                  </a:solidFill>
                </a:rPr>
                <a:t>10 </a:t>
              </a:r>
              <a:r>
                <a:rPr lang="en-US" sz="1300" dirty="0">
                  <a:solidFill>
                    <a:schemeClr val="bg1"/>
                  </a:solidFill>
                </a:rPr>
                <a:t>k</a:t>
              </a:r>
              <a:r>
                <a:rPr lang="en-US" sz="1300" dirty="0" smtClean="0">
                  <a:solidFill>
                    <a:schemeClr val="bg1"/>
                  </a:solidFill>
                </a:rPr>
                <a:t>Hz</a:t>
              </a:r>
              <a:endParaRPr lang="en-US" sz="1300" dirty="0">
                <a:solidFill>
                  <a:schemeClr val="bg1"/>
                </a:solidFill>
              </a:endParaRPr>
            </a:p>
          </p:txBody>
        </p:sp>
        <p:sp>
          <p:nvSpPr>
            <p:cNvPr id="35" name="Textfeld 34"/>
            <p:cNvSpPr txBox="1"/>
            <p:nvPr/>
          </p:nvSpPr>
          <p:spPr>
            <a:xfrm>
              <a:off x="553009" y="3724162"/>
              <a:ext cx="566341" cy="292388"/>
            </a:xfrm>
            <a:prstGeom prst="rect">
              <a:avLst/>
            </a:prstGeom>
            <a:noFill/>
          </p:spPr>
          <p:txBody>
            <a:bodyPr wrap="square" rtlCol="0">
              <a:spAutoFit/>
            </a:bodyPr>
            <a:lstStyle/>
            <a:p>
              <a:pPr algn="l"/>
              <a:r>
                <a:rPr lang="en-US" sz="1300" dirty="0" smtClean="0">
                  <a:solidFill>
                    <a:schemeClr val="bg1"/>
                  </a:solidFill>
                </a:rPr>
                <a:t>5 dB</a:t>
              </a:r>
              <a:endParaRPr lang="en-US" sz="1300" dirty="0">
                <a:solidFill>
                  <a:schemeClr val="bg1"/>
                </a:solidFill>
              </a:endParaRPr>
            </a:p>
          </p:txBody>
        </p:sp>
        <p:sp>
          <p:nvSpPr>
            <p:cNvPr id="28" name="Rechteck 27"/>
            <p:cNvSpPr/>
            <p:nvPr/>
          </p:nvSpPr>
          <p:spPr>
            <a:xfrm>
              <a:off x="855272" y="3342130"/>
              <a:ext cx="2613216" cy="292388"/>
            </a:xfrm>
            <a:prstGeom prst="rect">
              <a:avLst/>
            </a:prstGeom>
          </p:spPr>
          <p:txBody>
            <a:bodyPr wrap="none">
              <a:spAutoFit/>
            </a:bodyPr>
            <a:lstStyle/>
            <a:p>
              <a:r>
                <a:rPr lang="en-US" sz="1300" dirty="0" smtClean="0">
                  <a:solidFill>
                    <a:schemeClr val="bg1"/>
                  </a:solidFill>
                </a:rPr>
                <a:t>high resolution: 0.1 MHz span, 0.1 s</a:t>
              </a:r>
              <a:endParaRPr lang="en-US" sz="1300" dirty="0">
                <a:solidFill>
                  <a:schemeClr val="bg1"/>
                </a:solidFill>
              </a:endParaRPr>
            </a:p>
          </p:txBody>
        </p:sp>
        <p:cxnSp>
          <p:nvCxnSpPr>
            <p:cNvPr id="37" name="Gerade Verbindung mit Pfeil 36"/>
            <p:cNvCxnSpPr/>
            <p:nvPr/>
          </p:nvCxnSpPr>
          <p:spPr bwMode="auto">
            <a:xfrm>
              <a:off x="1351722" y="3899910"/>
              <a:ext cx="516835" cy="0"/>
            </a:xfrm>
            <a:prstGeom prst="straightConnector1">
              <a:avLst/>
            </a:prstGeom>
            <a:solidFill>
              <a:schemeClr val="accent1"/>
            </a:solidFill>
            <a:ln w="15875" cap="flat" cmpd="sng" algn="ctr">
              <a:solidFill>
                <a:srgbClr val="00FF00"/>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mit Pfeil 39"/>
            <p:cNvCxnSpPr/>
            <p:nvPr/>
          </p:nvCxnSpPr>
          <p:spPr bwMode="auto">
            <a:xfrm flipH="1">
              <a:off x="2099144" y="3899910"/>
              <a:ext cx="588397" cy="0"/>
            </a:xfrm>
            <a:prstGeom prst="straightConnector1">
              <a:avLst/>
            </a:prstGeom>
            <a:solidFill>
              <a:schemeClr val="accent1"/>
            </a:solidFill>
            <a:ln w="15875" cap="flat" cmpd="sng" algn="ctr">
              <a:solidFill>
                <a:srgbClr val="00FF00"/>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Textfeld 42"/>
            <p:cNvSpPr txBox="1"/>
            <p:nvPr/>
          </p:nvSpPr>
          <p:spPr>
            <a:xfrm>
              <a:off x="2087611" y="3590196"/>
              <a:ext cx="1423346" cy="323165"/>
            </a:xfrm>
            <a:prstGeom prst="rect">
              <a:avLst/>
            </a:prstGeom>
            <a:noFill/>
          </p:spPr>
          <p:txBody>
            <a:bodyPr wrap="square" rtlCol="0">
              <a:spAutoFit/>
            </a:bodyPr>
            <a:lstStyle/>
            <a:p>
              <a:pPr algn="l"/>
              <a:r>
                <a:rPr lang="en-US" sz="1500" b="1" i="1" dirty="0" smtClean="0">
                  <a:solidFill>
                    <a:srgbClr val="00FF00"/>
                  </a:solidFill>
                  <a:sym typeface="Symbol"/>
                </a:rPr>
                <a:t></a:t>
              </a:r>
              <a:r>
                <a:rPr lang="en-US" sz="1500" b="1" i="1" dirty="0" err="1" smtClean="0">
                  <a:solidFill>
                    <a:srgbClr val="00FF00"/>
                  </a:solidFill>
                  <a:sym typeface="Symbol"/>
                </a:rPr>
                <a:t>f</a:t>
              </a:r>
              <a:r>
                <a:rPr lang="en-US" sz="1500" b="1" i="1" baseline="-25000" dirty="0" err="1" smtClean="0">
                  <a:solidFill>
                    <a:srgbClr val="00FF00"/>
                  </a:solidFill>
                  <a:sym typeface="Symbol"/>
                </a:rPr>
                <a:t>h</a:t>
              </a:r>
              <a:r>
                <a:rPr lang="en-US" sz="1500" b="1" i="1" dirty="0" smtClean="0">
                  <a:solidFill>
                    <a:srgbClr val="00FF00"/>
                  </a:solidFill>
                  <a:sym typeface="Symbol"/>
                </a:rPr>
                <a:t>   hp</a:t>
              </a:r>
              <a:endParaRPr lang="en-US" sz="1500" b="1" i="1" dirty="0">
                <a:solidFill>
                  <a:srgbClr val="00FF00"/>
                </a:solidFill>
              </a:endParaRPr>
            </a:p>
          </p:txBody>
        </p:sp>
        <p:sp>
          <p:nvSpPr>
            <p:cNvPr id="44" name="Textfeld 43"/>
            <p:cNvSpPr txBox="1"/>
            <p:nvPr/>
          </p:nvSpPr>
          <p:spPr>
            <a:xfrm>
              <a:off x="304098" y="1989424"/>
              <a:ext cx="1439740" cy="292388"/>
            </a:xfrm>
            <a:prstGeom prst="rect">
              <a:avLst/>
            </a:prstGeom>
            <a:noFill/>
          </p:spPr>
          <p:txBody>
            <a:bodyPr wrap="square" rtlCol="0">
              <a:spAutoFit/>
            </a:bodyPr>
            <a:lstStyle/>
            <a:p>
              <a:r>
                <a:rPr lang="en-US" sz="1300" dirty="0" smtClean="0">
                  <a:solidFill>
                    <a:schemeClr val="bg1"/>
                  </a:solidFill>
                </a:rPr>
                <a:t>spectrogram </a:t>
              </a:r>
              <a:endParaRPr lang="en-US" sz="1300" dirty="0">
                <a:solidFill>
                  <a:schemeClr val="bg1"/>
                </a:solidFill>
              </a:endParaRPr>
            </a:p>
          </p:txBody>
        </p:sp>
        <p:sp>
          <p:nvSpPr>
            <p:cNvPr id="59" name="Textfeld 58"/>
            <p:cNvSpPr txBox="1"/>
            <p:nvPr/>
          </p:nvSpPr>
          <p:spPr>
            <a:xfrm>
              <a:off x="2286795" y="3854967"/>
              <a:ext cx="1394998" cy="323165"/>
            </a:xfrm>
            <a:prstGeom prst="rect">
              <a:avLst/>
            </a:prstGeom>
            <a:noFill/>
          </p:spPr>
          <p:txBody>
            <a:bodyPr wrap="square" rtlCol="0">
              <a:spAutoFit/>
            </a:bodyPr>
            <a:lstStyle/>
            <a:p>
              <a:pPr algn="l"/>
              <a:r>
                <a:rPr lang="en-US" sz="1500" b="1" dirty="0" smtClean="0">
                  <a:solidFill>
                    <a:srgbClr val="00FF00"/>
                  </a:solidFill>
                  <a:sym typeface="Symbol"/>
                </a:rPr>
                <a:t></a:t>
              </a:r>
              <a:r>
                <a:rPr lang="en-US" sz="1500" b="1" i="1" dirty="0" smtClean="0">
                  <a:solidFill>
                    <a:srgbClr val="00FF00"/>
                  </a:solidFill>
                  <a:sym typeface="Symbol"/>
                </a:rPr>
                <a:t> p/p   10 </a:t>
              </a:r>
              <a:r>
                <a:rPr lang="en-US" sz="1500" b="1" i="1" baseline="30000" dirty="0" smtClean="0">
                  <a:solidFill>
                    <a:srgbClr val="00FF00"/>
                  </a:solidFill>
                  <a:sym typeface="Symbol"/>
                </a:rPr>
                <a:t>-3</a:t>
              </a:r>
              <a:endParaRPr lang="en-US" sz="1500" b="1" i="1" baseline="30000" dirty="0">
                <a:solidFill>
                  <a:srgbClr val="00FF00"/>
                </a:solidFill>
              </a:endParaRPr>
            </a:p>
          </p:txBody>
        </p:sp>
        <p:cxnSp>
          <p:nvCxnSpPr>
            <p:cNvPr id="6" name="Gerade Verbindung mit Pfeil 5"/>
            <p:cNvCxnSpPr/>
            <p:nvPr/>
          </p:nvCxnSpPr>
          <p:spPr bwMode="auto">
            <a:xfrm>
              <a:off x="330759" y="3188721"/>
              <a:ext cx="1478991" cy="0"/>
            </a:xfrm>
            <a:prstGeom prst="straightConnector1">
              <a:avLst/>
            </a:prstGeom>
            <a:solidFill>
              <a:schemeClr val="accent1"/>
            </a:solidFill>
            <a:ln w="15875" cap="flat" cmpd="sng" algn="ctr">
              <a:solidFill>
                <a:srgbClr val="000000"/>
              </a:solidFill>
              <a:prstDash val="solid"/>
              <a:round/>
              <a:headEnd type="stealth" w="med" len="med"/>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feld 12"/>
            <p:cNvSpPr txBox="1"/>
            <p:nvPr/>
          </p:nvSpPr>
          <p:spPr>
            <a:xfrm>
              <a:off x="461845" y="2350889"/>
              <a:ext cx="657506" cy="276999"/>
            </a:xfrm>
            <a:prstGeom prst="rect">
              <a:avLst/>
            </a:prstGeom>
            <a:noFill/>
          </p:spPr>
          <p:txBody>
            <a:bodyPr wrap="square" rtlCol="0">
              <a:spAutoFit/>
            </a:bodyPr>
            <a:lstStyle/>
            <a:p>
              <a:pPr algn="l"/>
              <a:r>
                <a:rPr lang="de-DE" sz="1200" b="1" i="1" dirty="0"/>
                <a:t>t</a:t>
              </a:r>
              <a:r>
                <a:rPr lang="de-DE" sz="1200" dirty="0" smtClean="0"/>
                <a:t> =0.2s </a:t>
              </a:r>
              <a:endParaRPr lang="de-DE" sz="1200" dirty="0"/>
            </a:p>
          </p:txBody>
        </p:sp>
        <p:cxnSp>
          <p:nvCxnSpPr>
            <p:cNvPr id="66" name="Gerade Verbindung mit Pfeil 65"/>
            <p:cNvCxnSpPr/>
            <p:nvPr/>
          </p:nvCxnSpPr>
          <p:spPr bwMode="auto">
            <a:xfrm flipV="1">
              <a:off x="495641" y="2300653"/>
              <a:ext cx="0" cy="970618"/>
            </a:xfrm>
            <a:prstGeom prst="straightConnector1">
              <a:avLst/>
            </a:prstGeom>
            <a:solidFill>
              <a:schemeClr val="accent1"/>
            </a:solidFill>
            <a:ln w="15875" cap="flat" cmpd="sng" algn="ctr">
              <a:solidFill>
                <a:srgbClr val="000000"/>
              </a:solidFill>
              <a:prstDash val="solid"/>
              <a:round/>
              <a:headEnd type="stealth" w="med" len="med"/>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7" name="Textfeld 66"/>
            <p:cNvSpPr txBox="1"/>
            <p:nvPr/>
          </p:nvSpPr>
          <p:spPr>
            <a:xfrm>
              <a:off x="1061008" y="2949822"/>
              <a:ext cx="785889" cy="276999"/>
            </a:xfrm>
            <a:prstGeom prst="rect">
              <a:avLst/>
            </a:prstGeom>
            <a:noFill/>
          </p:spPr>
          <p:txBody>
            <a:bodyPr wrap="square" rtlCol="0">
              <a:spAutoFit/>
            </a:bodyPr>
            <a:lstStyle/>
            <a:p>
              <a:pPr algn="l"/>
              <a:r>
                <a:rPr lang="de-DE" sz="1200" b="1" i="1" dirty="0" smtClean="0"/>
                <a:t>f</a:t>
              </a:r>
              <a:r>
                <a:rPr lang="de-DE" sz="1200" dirty="0" smtClean="0"/>
                <a:t> =1MHz</a:t>
              </a:r>
              <a:endParaRPr lang="de-DE" sz="1200" dirty="0"/>
            </a:p>
          </p:txBody>
        </p:sp>
        <p:cxnSp>
          <p:nvCxnSpPr>
            <p:cNvPr id="71" name="Gerade Verbindung mit Pfeil 70"/>
            <p:cNvCxnSpPr/>
            <p:nvPr/>
          </p:nvCxnSpPr>
          <p:spPr bwMode="auto">
            <a:xfrm flipV="1">
              <a:off x="5019146" y="2300653"/>
              <a:ext cx="0" cy="970618"/>
            </a:xfrm>
            <a:prstGeom prst="straightConnector1">
              <a:avLst/>
            </a:prstGeom>
            <a:solidFill>
              <a:schemeClr val="accent1"/>
            </a:solidFill>
            <a:ln w="15875" cap="flat" cmpd="sng" algn="ctr">
              <a:solidFill>
                <a:schemeClr val="bg1"/>
              </a:solidFill>
              <a:prstDash val="solid"/>
              <a:round/>
              <a:headEnd type="stealth" w="med" len="med"/>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1431301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9706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9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Foliennummernplatzhalter 2"/>
          <p:cNvSpPr>
            <a:spLocks noGrp="1"/>
          </p:cNvSpPr>
          <p:nvPr>
            <p:ph type="sldNum" sz="quarter" idx="10"/>
          </p:nvPr>
        </p:nvSpPr>
        <p:spPr/>
        <p:txBody>
          <a:bodyPr/>
          <a:lstStyle/>
          <a:p>
            <a:pPr>
              <a:defRPr/>
            </a:pPr>
            <a:fld id="{F4F74901-CEAD-44A6-B781-9B0389E2664F}" type="slidenum">
              <a:rPr lang="en-US"/>
              <a:pPr>
                <a:defRPr/>
              </a:pPr>
              <a:t>5</a:t>
            </a:fld>
            <a:endParaRPr lang="en-US"/>
          </a:p>
        </p:txBody>
      </p:sp>
      <p:sp>
        <p:nvSpPr>
          <p:cNvPr id="353282" name="Rectangle 2"/>
          <p:cNvSpPr>
            <a:spLocks noChangeArrowheads="1"/>
          </p:cNvSpPr>
          <p:nvPr/>
        </p:nvSpPr>
        <p:spPr bwMode="auto">
          <a:xfrm>
            <a:off x="136525" y="2982913"/>
            <a:ext cx="8902700" cy="3055937"/>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076" name="Rectangle 3"/>
          <p:cNvSpPr>
            <a:spLocks noChangeArrowheads="1"/>
          </p:cNvSpPr>
          <p:nvPr/>
        </p:nvSpPr>
        <p:spPr bwMode="auto">
          <a:xfrm>
            <a:off x="136525" y="2982913"/>
            <a:ext cx="3089275" cy="473075"/>
          </a:xfrm>
          <a:prstGeom prst="rect">
            <a:avLst/>
          </a:prstGeom>
          <a:gradFill rotWithShape="1">
            <a:gsLst>
              <a:gs pos="0">
                <a:srgbClr val="6C6C6C"/>
              </a:gs>
              <a:gs pos="100000">
                <a:srgbClr val="EAEAEA"/>
              </a:gs>
            </a:gsLst>
            <a:lin ang="5400000" scaled="1"/>
          </a:gra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7" name="Rectangle 4"/>
          <p:cNvSpPr>
            <a:spLocks noChangeArrowheads="1"/>
          </p:cNvSpPr>
          <p:nvPr/>
        </p:nvSpPr>
        <p:spPr bwMode="auto">
          <a:xfrm>
            <a:off x="3225800" y="2982913"/>
            <a:ext cx="1309688" cy="428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8" name="Rectangle 5"/>
          <p:cNvSpPr>
            <a:spLocks noChangeArrowheads="1"/>
          </p:cNvSpPr>
          <p:nvPr/>
        </p:nvSpPr>
        <p:spPr bwMode="auto">
          <a:xfrm>
            <a:off x="4640263" y="2982913"/>
            <a:ext cx="1309687" cy="428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79" name="Rectangle 6"/>
          <p:cNvSpPr>
            <a:spLocks noChangeArrowheads="1"/>
          </p:cNvSpPr>
          <p:nvPr/>
        </p:nvSpPr>
        <p:spPr bwMode="auto">
          <a:xfrm>
            <a:off x="5949950" y="2982913"/>
            <a:ext cx="3089275" cy="473075"/>
          </a:xfrm>
          <a:prstGeom prst="rect">
            <a:avLst/>
          </a:prstGeom>
          <a:gradFill rotWithShape="1">
            <a:gsLst>
              <a:gs pos="0">
                <a:srgbClr val="6C6C6C"/>
              </a:gs>
              <a:gs pos="100000">
                <a:srgbClr val="EAEAEA"/>
              </a:gs>
            </a:gsLst>
            <a:lin ang="5400000" scaled="1"/>
          </a:gradFill>
          <a:ln w="9525" algn="ctr">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0" name="Rectangle 7"/>
          <p:cNvSpPr>
            <a:spLocks noChangeArrowheads="1"/>
          </p:cNvSpPr>
          <p:nvPr/>
        </p:nvSpPr>
        <p:spPr bwMode="auto">
          <a:xfrm flipV="1">
            <a:off x="136525" y="5565775"/>
            <a:ext cx="3089275" cy="473075"/>
          </a:xfrm>
          <a:prstGeom prst="rect">
            <a:avLst/>
          </a:prstGeom>
          <a:gradFill rotWithShape="1">
            <a:gsLst>
              <a:gs pos="0">
                <a:srgbClr val="6C6C6C"/>
              </a:gs>
              <a:gs pos="100000">
                <a:srgbClr val="EAEAEA"/>
              </a:gs>
            </a:gsLst>
            <a:lin ang="5400000" scaled="1"/>
          </a:gra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1" name="Rectangle 8"/>
          <p:cNvSpPr>
            <a:spLocks noChangeArrowheads="1"/>
          </p:cNvSpPr>
          <p:nvPr/>
        </p:nvSpPr>
        <p:spPr bwMode="auto">
          <a:xfrm flipV="1">
            <a:off x="3225800" y="5995988"/>
            <a:ext cx="1309688" cy="42862"/>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2" name="Rectangle 9"/>
          <p:cNvSpPr>
            <a:spLocks noChangeArrowheads="1"/>
          </p:cNvSpPr>
          <p:nvPr/>
        </p:nvSpPr>
        <p:spPr bwMode="auto">
          <a:xfrm flipV="1">
            <a:off x="4640263" y="5989638"/>
            <a:ext cx="1309687" cy="49212"/>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3" name="Rectangle 10"/>
          <p:cNvSpPr>
            <a:spLocks noChangeArrowheads="1"/>
          </p:cNvSpPr>
          <p:nvPr/>
        </p:nvSpPr>
        <p:spPr bwMode="auto">
          <a:xfrm flipV="1">
            <a:off x="5949950" y="5565775"/>
            <a:ext cx="3089275" cy="473075"/>
          </a:xfrm>
          <a:prstGeom prst="rect">
            <a:avLst/>
          </a:prstGeom>
          <a:gradFill rotWithShape="1">
            <a:gsLst>
              <a:gs pos="0">
                <a:srgbClr val="6C6C6C"/>
              </a:gs>
              <a:gs pos="100000">
                <a:srgbClr val="EAEAEA"/>
              </a:gs>
            </a:gsLst>
            <a:lin ang="5400000" scaled="1"/>
          </a:gradFill>
          <a:ln w="9525" algn="ctr">
            <a:solidFill>
              <a:schemeClr val="tx1"/>
            </a:solidFill>
            <a:miter lim="800000"/>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4" name="AutoShape 11"/>
          <p:cNvSpPr>
            <a:spLocks noChangeArrowheads="1"/>
          </p:cNvSpPr>
          <p:nvPr/>
        </p:nvSpPr>
        <p:spPr bwMode="auto">
          <a:xfrm flipV="1">
            <a:off x="4548188" y="982663"/>
            <a:ext cx="84137" cy="2247900"/>
          </a:xfrm>
          <a:prstGeom prst="can">
            <a:avLst>
              <a:gd name="adj" fmla="val 99447"/>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5" name="Oval 12"/>
          <p:cNvSpPr>
            <a:spLocks noChangeArrowheads="1"/>
          </p:cNvSpPr>
          <p:nvPr/>
        </p:nvSpPr>
        <p:spPr bwMode="auto">
          <a:xfrm>
            <a:off x="3384550" y="3154363"/>
            <a:ext cx="2406650" cy="301625"/>
          </a:xfrm>
          <a:prstGeom prst="ellipse">
            <a:avLst/>
          </a:prstGeom>
          <a:gradFill rotWithShape="1">
            <a:gsLst>
              <a:gs pos="0">
                <a:srgbClr val="FFFFCC"/>
              </a:gs>
              <a:gs pos="100000">
                <a:srgbClr val="76765E"/>
              </a:gs>
            </a:gsLst>
            <a:path path="shape">
              <a:fillToRect l="50000" t="50000" r="50000" b="50000"/>
            </a:path>
          </a:gradFill>
          <a:ln w="9525">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6" name="AutoShape 13"/>
          <p:cNvSpPr>
            <a:spLocks noChangeArrowheads="1"/>
          </p:cNvSpPr>
          <p:nvPr/>
        </p:nvSpPr>
        <p:spPr bwMode="auto">
          <a:xfrm flipV="1">
            <a:off x="4535488" y="5824538"/>
            <a:ext cx="104775" cy="774700"/>
          </a:xfrm>
          <a:prstGeom prst="can">
            <a:avLst>
              <a:gd name="adj" fmla="val 41933"/>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087" name="Oval 14"/>
          <p:cNvSpPr>
            <a:spLocks noChangeArrowheads="1"/>
          </p:cNvSpPr>
          <p:nvPr/>
        </p:nvSpPr>
        <p:spPr bwMode="auto">
          <a:xfrm flipV="1">
            <a:off x="3384550" y="5565775"/>
            <a:ext cx="2406650" cy="301625"/>
          </a:xfrm>
          <a:prstGeom prst="ellipse">
            <a:avLst/>
          </a:prstGeom>
          <a:gradFill rotWithShape="1">
            <a:gsLst>
              <a:gs pos="0">
                <a:srgbClr val="FFFFCC"/>
              </a:gs>
              <a:gs pos="100000">
                <a:srgbClr val="76765E"/>
              </a:gs>
            </a:gsLst>
            <a:path path="shape">
              <a:fillToRect l="50000" t="50000" r="50000" b="50000"/>
            </a:path>
          </a:gradFill>
          <a:ln w="9525" algn="ctr">
            <a:solidFill>
              <a:schemeClr val="tx1"/>
            </a:solidFill>
            <a:round/>
            <a:headEnd/>
            <a:tailEnd/>
          </a:ln>
          <a:effectLst>
            <a:outerShdw dist="107763" dir="18900000" algn="ctr" rotWithShape="0">
              <a:schemeClr val="bg2">
                <a:alpha val="50000"/>
              </a:schemeClr>
            </a:outerShdw>
          </a:effec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53295" name="Oval 15"/>
          <p:cNvSpPr>
            <a:spLocks noChangeArrowheads="1"/>
          </p:cNvSpPr>
          <p:nvPr/>
        </p:nvSpPr>
        <p:spPr bwMode="auto">
          <a:xfrm>
            <a:off x="231775" y="30829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89" name="Oval 16"/>
          <p:cNvSpPr>
            <a:spLocks noChangeArrowheads="1"/>
          </p:cNvSpPr>
          <p:nvPr/>
        </p:nvSpPr>
        <p:spPr bwMode="auto">
          <a:xfrm>
            <a:off x="8810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0" name="Oval 17"/>
          <p:cNvSpPr>
            <a:spLocks noChangeArrowheads="1"/>
          </p:cNvSpPr>
          <p:nvPr/>
        </p:nvSpPr>
        <p:spPr bwMode="auto">
          <a:xfrm>
            <a:off x="12874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1" name="Oval 18"/>
          <p:cNvSpPr>
            <a:spLocks noChangeArrowheads="1"/>
          </p:cNvSpPr>
          <p:nvPr/>
        </p:nvSpPr>
        <p:spPr bwMode="auto">
          <a:xfrm>
            <a:off x="1666875" y="32988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092" name="Oval 19"/>
          <p:cNvSpPr>
            <a:spLocks noChangeArrowheads="1"/>
          </p:cNvSpPr>
          <p:nvPr/>
        </p:nvSpPr>
        <p:spPr bwMode="auto">
          <a:xfrm>
            <a:off x="2493963" y="32940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00" name="Oval 20"/>
          <p:cNvSpPr>
            <a:spLocks noChangeArrowheads="1"/>
          </p:cNvSpPr>
          <p:nvPr/>
        </p:nvSpPr>
        <p:spPr bwMode="auto">
          <a:xfrm>
            <a:off x="169863" y="32654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4" name="Oval 21"/>
          <p:cNvSpPr>
            <a:spLocks noChangeArrowheads="1"/>
          </p:cNvSpPr>
          <p:nvPr/>
        </p:nvSpPr>
        <p:spPr bwMode="auto">
          <a:xfrm>
            <a:off x="3873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5" name="Oval 22"/>
          <p:cNvSpPr>
            <a:spLocks noChangeArrowheads="1"/>
          </p:cNvSpPr>
          <p:nvPr/>
        </p:nvSpPr>
        <p:spPr bwMode="auto">
          <a:xfrm>
            <a:off x="2163763" y="2990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096" name="Oval 23"/>
          <p:cNvSpPr>
            <a:spLocks noChangeArrowheads="1"/>
          </p:cNvSpPr>
          <p:nvPr/>
        </p:nvSpPr>
        <p:spPr bwMode="auto">
          <a:xfrm>
            <a:off x="30416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grpSp>
        <p:nvGrpSpPr>
          <p:cNvPr id="353304" name="Group 24"/>
          <p:cNvGrpSpPr>
            <a:grpSpLocks/>
          </p:cNvGrpSpPr>
          <p:nvPr/>
        </p:nvGrpSpPr>
        <p:grpSpPr bwMode="auto">
          <a:xfrm>
            <a:off x="-3471863" y="3979863"/>
            <a:ext cx="3394075" cy="698500"/>
            <a:chOff x="1722" y="11792"/>
            <a:chExt cx="3025" cy="772"/>
          </a:xfrm>
        </p:grpSpPr>
        <p:grpSp>
          <p:nvGrpSpPr>
            <p:cNvPr id="3245" name="Group 25"/>
            <p:cNvGrpSpPr>
              <a:grpSpLocks/>
            </p:cNvGrpSpPr>
            <p:nvPr/>
          </p:nvGrpSpPr>
          <p:grpSpPr bwMode="auto">
            <a:xfrm>
              <a:off x="2010" y="11792"/>
              <a:ext cx="2737" cy="772"/>
              <a:chOff x="2010" y="11792"/>
              <a:chExt cx="2737" cy="772"/>
            </a:xfrm>
          </p:grpSpPr>
          <p:sp>
            <p:nvSpPr>
              <p:cNvPr id="3255" name="Freeform 26"/>
              <p:cNvSpPr>
                <a:spLocks/>
              </p:cNvSpPr>
              <p:nvPr/>
            </p:nvSpPr>
            <p:spPr bwMode="auto">
              <a:xfrm>
                <a:off x="2010" y="11792"/>
                <a:ext cx="2737" cy="768"/>
              </a:xfrm>
              <a:custGeom>
                <a:avLst/>
                <a:gdLst>
                  <a:gd name="T0" fmla="*/ 0 w 8112"/>
                  <a:gd name="T1" fmla="*/ 122 h 2428"/>
                  <a:gd name="T2" fmla="*/ 202 w 8112"/>
                  <a:gd name="T3" fmla="*/ 79 h 2428"/>
                  <a:gd name="T4" fmla="*/ 459 w 8112"/>
                  <a:gd name="T5" fmla="*/ 0 h 2428"/>
                  <a:gd name="T6" fmla="*/ 721 w 8112"/>
                  <a:gd name="T7" fmla="*/ 79 h 2428"/>
                  <a:gd name="T8" fmla="*/ 923 w 8112"/>
                  <a:gd name="T9" fmla="*/ 122 h 2428"/>
                  <a:gd name="T10" fmla="*/ 722 w 8112"/>
                  <a:gd name="T11" fmla="*/ 165 h 2428"/>
                  <a:gd name="T12" fmla="*/ 459 w 8112"/>
                  <a:gd name="T13" fmla="*/ 243 h 2428"/>
                  <a:gd name="T14" fmla="*/ 202 w 8112"/>
                  <a:gd name="T15" fmla="*/ 165 h 2428"/>
                  <a:gd name="T16" fmla="*/ 0 w 8112"/>
                  <a:gd name="T17" fmla="*/ 122 h 24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112" h="2428">
                    <a:moveTo>
                      <a:pt x="0" y="1218"/>
                    </a:moveTo>
                    <a:cubicBezTo>
                      <a:pt x="156" y="1188"/>
                      <a:pt x="856" y="1130"/>
                      <a:pt x="1776" y="786"/>
                    </a:cubicBezTo>
                    <a:cubicBezTo>
                      <a:pt x="2696" y="442"/>
                      <a:pt x="3268" y="0"/>
                      <a:pt x="4028" y="0"/>
                    </a:cubicBezTo>
                    <a:cubicBezTo>
                      <a:pt x="4788" y="0"/>
                      <a:pt x="5690" y="547"/>
                      <a:pt x="6336" y="786"/>
                    </a:cubicBezTo>
                    <a:cubicBezTo>
                      <a:pt x="6982" y="1025"/>
                      <a:pt x="7979" y="1218"/>
                      <a:pt x="8112" y="1218"/>
                    </a:cubicBezTo>
                    <a:cubicBezTo>
                      <a:pt x="7972" y="1254"/>
                      <a:pt x="7019" y="1448"/>
                      <a:pt x="6339" y="1648"/>
                    </a:cubicBezTo>
                    <a:cubicBezTo>
                      <a:pt x="5658" y="1850"/>
                      <a:pt x="4788" y="2428"/>
                      <a:pt x="4028" y="2428"/>
                    </a:cubicBezTo>
                    <a:cubicBezTo>
                      <a:pt x="3268" y="2428"/>
                      <a:pt x="2447" y="1852"/>
                      <a:pt x="1776" y="1650"/>
                    </a:cubicBezTo>
                    <a:cubicBezTo>
                      <a:pt x="1228" y="1385"/>
                      <a:pt x="149" y="1247"/>
                      <a:pt x="0" y="1218"/>
                    </a:cubicBezTo>
                    <a:close/>
                  </a:path>
                </a:pathLst>
              </a:custGeom>
              <a:gradFill rotWithShape="1">
                <a:gsLst>
                  <a:gs pos="0">
                    <a:srgbClr val="4D0808"/>
                  </a:gs>
                  <a:gs pos="30000">
                    <a:srgbClr val="FF0300"/>
                  </a:gs>
                  <a:gs pos="55000">
                    <a:srgbClr val="FF7A00"/>
                  </a:gs>
                  <a:gs pos="100000">
                    <a:srgbClr val="FFF200"/>
                  </a:gs>
                </a:gsLst>
                <a:path path="rect">
                  <a:fillToRect l="50000" t="50000" r="50000" b="50000"/>
                </a:path>
              </a:gradFill>
              <a:ln>
                <a:noFill/>
              </a:ln>
              <a:effectLst>
                <a:outerShdw dist="35921" dir="2700000" algn="ctr" rotWithShape="0">
                  <a:srgbClr val="808080">
                    <a:alpha val="50000"/>
                  </a:srgbClr>
                </a:outerShdw>
              </a:effectLst>
              <a:extLst>
                <a:ext uri="{91240B29-F687-4F45-9708-019B960494DF}">
                  <a14:hiddenLine xmlns:a14="http://schemas.microsoft.com/office/drawing/2010/main" w="9525">
                    <a:solidFill>
                      <a:schemeClr val="tx1"/>
                    </a:solidFill>
                    <a:round/>
                    <a:headEnd/>
                    <a:tailEnd/>
                  </a14:hiddenLine>
                </a:ext>
              </a:extLst>
            </p:spPr>
            <p:txBody>
              <a:bodyPr/>
              <a:lstStyle/>
              <a:p>
                <a:endParaRPr lang="en-US"/>
              </a:p>
            </p:txBody>
          </p:sp>
          <p:sp>
            <p:nvSpPr>
              <p:cNvPr id="353307" name="Oval 27"/>
              <p:cNvSpPr>
                <a:spLocks noChangeAspect="1" noChangeArrowheads="1"/>
              </p:cNvSpPr>
              <p:nvPr/>
            </p:nvSpPr>
            <p:spPr bwMode="auto">
              <a:xfrm>
                <a:off x="2578"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08" name="Oval 28"/>
              <p:cNvSpPr>
                <a:spLocks noChangeAspect="1" noChangeArrowheads="1"/>
              </p:cNvSpPr>
              <p:nvPr/>
            </p:nvSpPr>
            <p:spPr bwMode="auto">
              <a:xfrm>
                <a:off x="2528"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09" name="Oval 29"/>
              <p:cNvSpPr>
                <a:spLocks noChangeAspect="1" noChangeArrowheads="1"/>
              </p:cNvSpPr>
              <p:nvPr/>
            </p:nvSpPr>
            <p:spPr bwMode="auto">
              <a:xfrm>
                <a:off x="2804" y="1218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0" name="Oval 30"/>
              <p:cNvSpPr>
                <a:spLocks noChangeAspect="1" noChangeArrowheads="1"/>
              </p:cNvSpPr>
              <p:nvPr/>
            </p:nvSpPr>
            <p:spPr bwMode="auto">
              <a:xfrm>
                <a:off x="2885"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1" name="Oval 31"/>
              <p:cNvSpPr>
                <a:spLocks noChangeAspect="1" noChangeArrowheads="1"/>
              </p:cNvSpPr>
              <p:nvPr/>
            </p:nvSpPr>
            <p:spPr bwMode="auto">
              <a:xfrm>
                <a:off x="2902"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2" name="Oval 32"/>
              <p:cNvSpPr>
                <a:spLocks noChangeAspect="1" noChangeArrowheads="1"/>
              </p:cNvSpPr>
              <p:nvPr/>
            </p:nvSpPr>
            <p:spPr bwMode="auto">
              <a:xfrm>
                <a:off x="2998"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3" name="Oval 33"/>
              <p:cNvSpPr>
                <a:spLocks noChangeAspect="1" noChangeArrowheads="1"/>
              </p:cNvSpPr>
              <p:nvPr/>
            </p:nvSpPr>
            <p:spPr bwMode="auto">
              <a:xfrm>
                <a:off x="3079"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4" name="Oval 34"/>
              <p:cNvSpPr>
                <a:spLocks noChangeAspect="1" noChangeArrowheads="1"/>
              </p:cNvSpPr>
              <p:nvPr/>
            </p:nvSpPr>
            <p:spPr bwMode="auto">
              <a:xfrm>
                <a:off x="3161"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5" name="Oval 35"/>
              <p:cNvSpPr>
                <a:spLocks noChangeAspect="1" noChangeArrowheads="1"/>
              </p:cNvSpPr>
              <p:nvPr/>
            </p:nvSpPr>
            <p:spPr bwMode="auto">
              <a:xfrm>
                <a:off x="3290" y="11853"/>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6" name="Oval 36"/>
              <p:cNvSpPr>
                <a:spLocks noChangeAspect="1" noChangeArrowheads="1"/>
              </p:cNvSpPr>
              <p:nvPr/>
            </p:nvSpPr>
            <p:spPr bwMode="auto">
              <a:xfrm>
                <a:off x="3209"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7" name="Oval 37"/>
              <p:cNvSpPr>
                <a:spLocks noChangeAspect="1" noChangeArrowheads="1"/>
              </p:cNvSpPr>
              <p:nvPr/>
            </p:nvSpPr>
            <p:spPr bwMode="auto">
              <a:xfrm>
                <a:off x="246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8" name="Oval 38"/>
              <p:cNvSpPr>
                <a:spLocks noChangeAspect="1" noChangeArrowheads="1"/>
              </p:cNvSpPr>
              <p:nvPr/>
            </p:nvSpPr>
            <p:spPr bwMode="auto">
              <a:xfrm>
                <a:off x="2772" y="12004"/>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19" name="Oval 39"/>
              <p:cNvSpPr>
                <a:spLocks noChangeAspect="1" noChangeArrowheads="1"/>
              </p:cNvSpPr>
              <p:nvPr/>
            </p:nvSpPr>
            <p:spPr bwMode="auto">
              <a:xfrm>
                <a:off x="2837" y="12278"/>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0" name="Oval 40"/>
              <p:cNvSpPr>
                <a:spLocks noChangeAspect="1" noChangeArrowheads="1"/>
              </p:cNvSpPr>
              <p:nvPr/>
            </p:nvSpPr>
            <p:spPr bwMode="auto">
              <a:xfrm>
                <a:off x="270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1" name="Oval 41"/>
              <p:cNvSpPr>
                <a:spLocks noChangeAspect="1" noChangeArrowheads="1"/>
              </p:cNvSpPr>
              <p:nvPr/>
            </p:nvSpPr>
            <p:spPr bwMode="auto">
              <a:xfrm>
                <a:off x="2998"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2" name="Oval 42"/>
              <p:cNvSpPr>
                <a:spLocks noChangeAspect="1" noChangeArrowheads="1"/>
              </p:cNvSpPr>
              <p:nvPr/>
            </p:nvSpPr>
            <p:spPr bwMode="auto">
              <a:xfrm>
                <a:off x="3031" y="12111"/>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3" name="Oval 43"/>
              <p:cNvSpPr>
                <a:spLocks noChangeAspect="1" noChangeArrowheads="1"/>
              </p:cNvSpPr>
              <p:nvPr/>
            </p:nvSpPr>
            <p:spPr bwMode="auto">
              <a:xfrm>
                <a:off x="3096" y="119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4" name="Oval 44"/>
              <p:cNvSpPr>
                <a:spLocks noChangeAspect="1" noChangeArrowheads="1"/>
              </p:cNvSpPr>
              <p:nvPr/>
            </p:nvSpPr>
            <p:spPr bwMode="auto">
              <a:xfrm>
                <a:off x="3243" y="11959"/>
                <a:ext cx="75"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5" name="Oval 45"/>
              <p:cNvSpPr>
                <a:spLocks noChangeAspect="1" noChangeArrowheads="1"/>
              </p:cNvSpPr>
              <p:nvPr/>
            </p:nvSpPr>
            <p:spPr bwMode="auto">
              <a:xfrm>
                <a:off x="3243" y="12339"/>
                <a:ext cx="75"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6" name="Oval 46"/>
              <p:cNvSpPr>
                <a:spLocks noChangeAspect="1" noChangeArrowheads="1"/>
              </p:cNvSpPr>
              <p:nvPr/>
            </p:nvSpPr>
            <p:spPr bwMode="auto">
              <a:xfrm>
                <a:off x="2415"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7" name="Oval 47"/>
              <p:cNvSpPr>
                <a:spLocks noChangeAspect="1" noChangeArrowheads="1"/>
              </p:cNvSpPr>
              <p:nvPr/>
            </p:nvSpPr>
            <p:spPr bwMode="auto">
              <a:xfrm>
                <a:off x="2204"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8" name="Oval 48"/>
              <p:cNvSpPr>
                <a:spLocks noChangeAspect="1" noChangeArrowheads="1"/>
              </p:cNvSpPr>
              <p:nvPr/>
            </p:nvSpPr>
            <p:spPr bwMode="auto">
              <a:xfrm>
                <a:off x="2772" y="12096"/>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29" name="Oval 49"/>
              <p:cNvSpPr>
                <a:spLocks noChangeAspect="1" noChangeArrowheads="1"/>
              </p:cNvSpPr>
              <p:nvPr/>
            </p:nvSpPr>
            <p:spPr bwMode="auto">
              <a:xfrm>
                <a:off x="2933"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0" name="Oval 50"/>
              <p:cNvSpPr>
                <a:spLocks noChangeAspect="1" noChangeArrowheads="1"/>
              </p:cNvSpPr>
              <p:nvPr/>
            </p:nvSpPr>
            <p:spPr bwMode="auto">
              <a:xfrm>
                <a:off x="2984" y="12262"/>
                <a:ext cx="75"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1" name="Oval 51"/>
              <p:cNvSpPr>
                <a:spLocks noChangeAspect="1" noChangeArrowheads="1"/>
              </p:cNvSpPr>
              <p:nvPr/>
            </p:nvSpPr>
            <p:spPr bwMode="auto">
              <a:xfrm>
                <a:off x="3079" y="1239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2" name="Oval 52"/>
              <p:cNvSpPr>
                <a:spLocks noChangeAspect="1" noChangeArrowheads="1"/>
              </p:cNvSpPr>
              <p:nvPr/>
            </p:nvSpPr>
            <p:spPr bwMode="auto">
              <a:xfrm>
                <a:off x="3192" y="12141"/>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3" name="Oval 53"/>
              <p:cNvSpPr>
                <a:spLocks noChangeAspect="1" noChangeArrowheads="1"/>
              </p:cNvSpPr>
              <p:nvPr/>
            </p:nvSpPr>
            <p:spPr bwMode="auto">
              <a:xfrm>
                <a:off x="3209"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4" name="Oval 54"/>
              <p:cNvSpPr>
                <a:spLocks noChangeAspect="1" noChangeArrowheads="1"/>
              </p:cNvSpPr>
              <p:nvPr/>
            </p:nvSpPr>
            <p:spPr bwMode="auto">
              <a:xfrm>
                <a:off x="3387" y="11913"/>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5" name="Oval 55"/>
              <p:cNvSpPr>
                <a:spLocks noChangeAspect="1" noChangeArrowheads="1"/>
              </p:cNvSpPr>
              <p:nvPr/>
            </p:nvSpPr>
            <p:spPr bwMode="auto">
              <a:xfrm>
                <a:off x="3420"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6" name="Oval 56"/>
              <p:cNvSpPr>
                <a:spLocks noChangeAspect="1" noChangeArrowheads="1"/>
              </p:cNvSpPr>
              <p:nvPr/>
            </p:nvSpPr>
            <p:spPr bwMode="auto">
              <a:xfrm>
                <a:off x="2336" y="12125"/>
                <a:ext cx="75"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7" name="Oval 57"/>
              <p:cNvSpPr>
                <a:spLocks noChangeAspect="1" noChangeArrowheads="1"/>
              </p:cNvSpPr>
              <p:nvPr/>
            </p:nvSpPr>
            <p:spPr bwMode="auto">
              <a:xfrm>
                <a:off x="267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8" name="Oval 58"/>
              <p:cNvSpPr>
                <a:spLocks noChangeAspect="1" noChangeArrowheads="1"/>
              </p:cNvSpPr>
              <p:nvPr/>
            </p:nvSpPr>
            <p:spPr bwMode="auto">
              <a:xfrm>
                <a:off x="2674"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39" name="Oval 59"/>
              <p:cNvSpPr>
                <a:spLocks noChangeAspect="1" noChangeArrowheads="1"/>
              </p:cNvSpPr>
              <p:nvPr/>
            </p:nvSpPr>
            <p:spPr bwMode="auto">
              <a:xfrm>
                <a:off x="2950"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0" name="Oval 60"/>
              <p:cNvSpPr>
                <a:spLocks noChangeAspect="1" noChangeArrowheads="1"/>
              </p:cNvSpPr>
              <p:nvPr/>
            </p:nvSpPr>
            <p:spPr bwMode="auto">
              <a:xfrm>
                <a:off x="3096" y="12308"/>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1" name="Oval 61"/>
              <p:cNvSpPr>
                <a:spLocks noChangeAspect="1" noChangeArrowheads="1"/>
              </p:cNvSpPr>
              <p:nvPr/>
            </p:nvSpPr>
            <p:spPr bwMode="auto">
              <a:xfrm>
                <a:off x="314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2" name="Oval 62"/>
              <p:cNvSpPr>
                <a:spLocks noChangeAspect="1" noChangeArrowheads="1"/>
              </p:cNvSpPr>
              <p:nvPr/>
            </p:nvSpPr>
            <p:spPr bwMode="auto">
              <a:xfrm>
                <a:off x="3290" y="12096"/>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3" name="Oval 63"/>
              <p:cNvSpPr>
                <a:spLocks noChangeAspect="1" noChangeArrowheads="1"/>
              </p:cNvSpPr>
              <p:nvPr/>
            </p:nvSpPr>
            <p:spPr bwMode="auto">
              <a:xfrm>
                <a:off x="3322" y="12217"/>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4" name="Oval 64"/>
              <p:cNvSpPr>
                <a:spLocks noChangeAspect="1" noChangeArrowheads="1"/>
              </p:cNvSpPr>
              <p:nvPr/>
            </p:nvSpPr>
            <p:spPr bwMode="auto">
              <a:xfrm>
                <a:off x="3420" y="12490"/>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5" name="Oval 65"/>
              <p:cNvSpPr>
                <a:spLocks noChangeAspect="1" noChangeArrowheads="1"/>
              </p:cNvSpPr>
              <p:nvPr/>
            </p:nvSpPr>
            <p:spPr bwMode="auto">
              <a:xfrm>
                <a:off x="3387"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6" name="Oval 66"/>
              <p:cNvSpPr>
                <a:spLocks noChangeAspect="1" noChangeArrowheads="1"/>
              </p:cNvSpPr>
              <p:nvPr/>
            </p:nvSpPr>
            <p:spPr bwMode="auto">
              <a:xfrm flipH="1">
                <a:off x="4149"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7" name="Oval 67"/>
              <p:cNvSpPr>
                <a:spLocks noChangeAspect="1" noChangeArrowheads="1"/>
              </p:cNvSpPr>
              <p:nvPr/>
            </p:nvSpPr>
            <p:spPr bwMode="auto">
              <a:xfrm flipH="1">
                <a:off x="4197"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8" name="Oval 68"/>
              <p:cNvSpPr>
                <a:spLocks noChangeAspect="1" noChangeArrowheads="1"/>
              </p:cNvSpPr>
              <p:nvPr/>
            </p:nvSpPr>
            <p:spPr bwMode="auto">
              <a:xfrm flipH="1">
                <a:off x="3921"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49" name="Oval 69"/>
              <p:cNvSpPr>
                <a:spLocks noChangeAspect="1" noChangeArrowheads="1"/>
              </p:cNvSpPr>
              <p:nvPr/>
            </p:nvSpPr>
            <p:spPr bwMode="auto">
              <a:xfrm flipH="1">
                <a:off x="3840"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0" name="Oval 70"/>
              <p:cNvSpPr>
                <a:spLocks noChangeAspect="1" noChangeArrowheads="1"/>
              </p:cNvSpPr>
              <p:nvPr/>
            </p:nvSpPr>
            <p:spPr bwMode="auto">
              <a:xfrm flipH="1">
                <a:off x="3826" y="12080"/>
                <a:ext cx="75"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1" name="Oval 71"/>
              <p:cNvSpPr>
                <a:spLocks noChangeAspect="1" noChangeArrowheads="1"/>
              </p:cNvSpPr>
              <p:nvPr/>
            </p:nvSpPr>
            <p:spPr bwMode="auto">
              <a:xfrm flipH="1">
                <a:off x="3727"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2" name="Oval 72"/>
              <p:cNvSpPr>
                <a:spLocks noChangeAspect="1" noChangeArrowheads="1"/>
              </p:cNvSpPr>
              <p:nvPr/>
            </p:nvSpPr>
            <p:spPr bwMode="auto">
              <a:xfrm flipH="1">
                <a:off x="3646" y="12203"/>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3" name="Oval 73"/>
              <p:cNvSpPr>
                <a:spLocks noChangeAspect="1" noChangeArrowheads="1"/>
              </p:cNvSpPr>
              <p:nvPr/>
            </p:nvSpPr>
            <p:spPr bwMode="auto">
              <a:xfrm flipH="1">
                <a:off x="3566"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4" name="Oval 74"/>
              <p:cNvSpPr>
                <a:spLocks noChangeAspect="1" noChangeArrowheads="1"/>
              </p:cNvSpPr>
              <p:nvPr/>
            </p:nvSpPr>
            <p:spPr bwMode="auto">
              <a:xfrm flipH="1">
                <a:off x="3403" y="11822"/>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5" name="Oval 75"/>
              <p:cNvSpPr>
                <a:spLocks noChangeAspect="1" noChangeArrowheads="1"/>
              </p:cNvSpPr>
              <p:nvPr/>
            </p:nvSpPr>
            <p:spPr bwMode="auto">
              <a:xfrm flipH="1">
                <a:off x="3516"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6" name="Oval 76"/>
              <p:cNvSpPr>
                <a:spLocks noChangeAspect="1" noChangeArrowheads="1"/>
              </p:cNvSpPr>
              <p:nvPr/>
            </p:nvSpPr>
            <p:spPr bwMode="auto">
              <a:xfrm flipH="1">
                <a:off x="426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7" name="Oval 77"/>
              <p:cNvSpPr>
                <a:spLocks noChangeAspect="1" noChangeArrowheads="1"/>
              </p:cNvSpPr>
              <p:nvPr/>
            </p:nvSpPr>
            <p:spPr bwMode="auto">
              <a:xfrm flipH="1">
                <a:off x="3953"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8" name="Oval 78"/>
              <p:cNvSpPr>
                <a:spLocks noChangeAspect="1" noChangeArrowheads="1"/>
              </p:cNvSpPr>
              <p:nvPr/>
            </p:nvSpPr>
            <p:spPr bwMode="auto">
              <a:xfrm flipH="1">
                <a:off x="3890" y="12278"/>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59" name="Oval 79"/>
              <p:cNvSpPr>
                <a:spLocks noChangeAspect="1" noChangeArrowheads="1"/>
              </p:cNvSpPr>
              <p:nvPr/>
            </p:nvSpPr>
            <p:spPr bwMode="auto">
              <a:xfrm flipH="1">
                <a:off x="401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0" name="Oval 80"/>
              <p:cNvSpPr>
                <a:spLocks noChangeAspect="1" noChangeArrowheads="1"/>
              </p:cNvSpPr>
              <p:nvPr/>
            </p:nvSpPr>
            <p:spPr bwMode="auto">
              <a:xfrm flipH="1">
                <a:off x="3727"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1" name="Oval 81"/>
              <p:cNvSpPr>
                <a:spLocks noChangeAspect="1" noChangeArrowheads="1"/>
              </p:cNvSpPr>
              <p:nvPr/>
            </p:nvSpPr>
            <p:spPr bwMode="auto">
              <a:xfrm flipH="1">
                <a:off x="3694"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2" name="Oval 82"/>
              <p:cNvSpPr>
                <a:spLocks noChangeAspect="1" noChangeArrowheads="1"/>
              </p:cNvSpPr>
              <p:nvPr/>
            </p:nvSpPr>
            <p:spPr bwMode="auto">
              <a:xfrm flipH="1">
                <a:off x="3631" y="11945"/>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3" name="Oval 83"/>
              <p:cNvSpPr>
                <a:spLocks noChangeAspect="1" noChangeArrowheads="1"/>
              </p:cNvSpPr>
              <p:nvPr/>
            </p:nvSpPr>
            <p:spPr bwMode="auto">
              <a:xfrm flipH="1">
                <a:off x="3485"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4" name="Oval 84"/>
              <p:cNvSpPr>
                <a:spLocks noChangeAspect="1" noChangeArrowheads="1"/>
              </p:cNvSpPr>
              <p:nvPr/>
            </p:nvSpPr>
            <p:spPr bwMode="auto">
              <a:xfrm flipH="1">
                <a:off x="3485"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5" name="Oval 85"/>
              <p:cNvSpPr>
                <a:spLocks noChangeAspect="1" noChangeArrowheads="1"/>
              </p:cNvSpPr>
              <p:nvPr/>
            </p:nvSpPr>
            <p:spPr bwMode="auto">
              <a:xfrm flipH="1">
                <a:off x="3355" y="12324"/>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6" name="Oval 86"/>
              <p:cNvSpPr>
                <a:spLocks noChangeAspect="1" noChangeArrowheads="1"/>
              </p:cNvSpPr>
              <p:nvPr/>
            </p:nvSpPr>
            <p:spPr bwMode="auto">
              <a:xfrm flipH="1">
                <a:off x="4310"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7" name="Oval 87"/>
              <p:cNvSpPr>
                <a:spLocks noChangeAspect="1" noChangeArrowheads="1"/>
              </p:cNvSpPr>
              <p:nvPr/>
            </p:nvSpPr>
            <p:spPr bwMode="auto">
              <a:xfrm flipH="1">
                <a:off x="4506"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8" name="Oval 88"/>
              <p:cNvSpPr>
                <a:spLocks noChangeAspect="1" noChangeArrowheads="1"/>
              </p:cNvSpPr>
              <p:nvPr/>
            </p:nvSpPr>
            <p:spPr bwMode="auto">
              <a:xfrm flipH="1">
                <a:off x="395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69" name="Oval 89"/>
              <p:cNvSpPr>
                <a:spLocks noChangeAspect="1" noChangeArrowheads="1"/>
              </p:cNvSpPr>
              <p:nvPr/>
            </p:nvSpPr>
            <p:spPr bwMode="auto">
              <a:xfrm flipH="1">
                <a:off x="3791" y="12187"/>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0" name="Oval 90"/>
              <p:cNvSpPr>
                <a:spLocks noChangeAspect="1" noChangeArrowheads="1"/>
              </p:cNvSpPr>
              <p:nvPr/>
            </p:nvSpPr>
            <p:spPr bwMode="auto">
              <a:xfrm flipH="1">
                <a:off x="3744"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1" name="Oval 91"/>
              <p:cNvSpPr>
                <a:spLocks noChangeAspect="1" noChangeArrowheads="1"/>
              </p:cNvSpPr>
              <p:nvPr/>
            </p:nvSpPr>
            <p:spPr bwMode="auto">
              <a:xfrm flipH="1">
                <a:off x="3646"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2" name="Oval 92"/>
              <p:cNvSpPr>
                <a:spLocks noChangeAspect="1" noChangeArrowheads="1"/>
              </p:cNvSpPr>
              <p:nvPr/>
            </p:nvSpPr>
            <p:spPr bwMode="auto">
              <a:xfrm flipH="1">
                <a:off x="3532" y="12141"/>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3" name="Oval 93"/>
              <p:cNvSpPr>
                <a:spLocks noChangeAspect="1" noChangeArrowheads="1"/>
              </p:cNvSpPr>
              <p:nvPr/>
            </p:nvSpPr>
            <p:spPr bwMode="auto">
              <a:xfrm flipH="1">
                <a:off x="3516"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4" name="Oval 94"/>
              <p:cNvSpPr>
                <a:spLocks noChangeAspect="1" noChangeArrowheads="1"/>
              </p:cNvSpPr>
              <p:nvPr/>
            </p:nvSpPr>
            <p:spPr bwMode="auto">
              <a:xfrm flipH="1">
                <a:off x="3338" y="1198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5" name="Oval 95"/>
              <p:cNvSpPr>
                <a:spLocks noChangeAspect="1" noChangeArrowheads="1"/>
              </p:cNvSpPr>
              <p:nvPr/>
            </p:nvSpPr>
            <p:spPr bwMode="auto">
              <a:xfrm flipH="1">
                <a:off x="4390"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6" name="Oval 96"/>
              <p:cNvSpPr>
                <a:spLocks noChangeAspect="1" noChangeArrowheads="1"/>
              </p:cNvSpPr>
              <p:nvPr/>
            </p:nvSpPr>
            <p:spPr bwMode="auto">
              <a:xfrm flipH="1">
                <a:off x="405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7" name="Oval 97"/>
              <p:cNvSpPr>
                <a:spLocks noChangeAspect="1" noChangeArrowheads="1"/>
              </p:cNvSpPr>
              <p:nvPr/>
            </p:nvSpPr>
            <p:spPr bwMode="auto">
              <a:xfrm flipH="1">
                <a:off x="4051"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8" name="Oval 98"/>
              <p:cNvSpPr>
                <a:spLocks noChangeAspect="1" noChangeArrowheads="1"/>
              </p:cNvSpPr>
              <p:nvPr/>
            </p:nvSpPr>
            <p:spPr bwMode="auto">
              <a:xfrm flipH="1">
                <a:off x="3775"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79" name="Oval 99"/>
              <p:cNvSpPr>
                <a:spLocks noChangeAspect="1" noChangeArrowheads="1"/>
              </p:cNvSpPr>
              <p:nvPr/>
            </p:nvSpPr>
            <p:spPr bwMode="auto">
              <a:xfrm flipH="1">
                <a:off x="3631" y="12308"/>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0" name="Oval 100"/>
              <p:cNvSpPr>
                <a:spLocks noChangeAspect="1" noChangeArrowheads="1"/>
              </p:cNvSpPr>
              <p:nvPr/>
            </p:nvSpPr>
            <p:spPr bwMode="auto">
              <a:xfrm flipH="1">
                <a:off x="358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1" name="Oval 101"/>
              <p:cNvSpPr>
                <a:spLocks noChangeAspect="1" noChangeArrowheads="1"/>
              </p:cNvSpPr>
              <p:nvPr/>
            </p:nvSpPr>
            <p:spPr bwMode="auto">
              <a:xfrm flipH="1">
                <a:off x="3403"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2" name="Oval 102"/>
              <p:cNvSpPr>
                <a:spLocks noChangeAspect="1" noChangeArrowheads="1"/>
              </p:cNvSpPr>
              <p:nvPr/>
            </p:nvSpPr>
            <p:spPr bwMode="auto">
              <a:xfrm flipH="1">
                <a:off x="3403"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sp>
            <p:nvSpPr>
              <p:cNvPr id="353383" name="Oval 103"/>
              <p:cNvSpPr>
                <a:spLocks noChangeAspect="1" noChangeArrowheads="1"/>
              </p:cNvSpPr>
              <p:nvPr/>
            </p:nvSpPr>
            <p:spPr bwMode="auto">
              <a:xfrm flipH="1">
                <a:off x="3307" y="1246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4175125" eaLnBrk="1" hangingPunct="1">
                  <a:spcBef>
                    <a:spcPct val="0"/>
                  </a:spcBef>
                  <a:defRPr/>
                </a:pPr>
                <a:r>
                  <a:rPr lang="en-GB" sz="1200">
                    <a:solidFill>
                      <a:schemeClr val="bg1"/>
                    </a:solidFill>
                    <a:latin typeface="Arial" charset="0"/>
                  </a:rPr>
                  <a:t>+</a:t>
                </a:r>
              </a:p>
            </p:txBody>
          </p:sp>
        </p:grpSp>
        <p:grpSp>
          <p:nvGrpSpPr>
            <p:cNvPr id="3246" name="Group 104"/>
            <p:cNvGrpSpPr>
              <a:grpSpLocks/>
            </p:cNvGrpSpPr>
            <p:nvPr/>
          </p:nvGrpSpPr>
          <p:grpSpPr bwMode="auto">
            <a:xfrm>
              <a:off x="1722" y="11818"/>
              <a:ext cx="1200" cy="720"/>
              <a:chOff x="138" y="6320"/>
              <a:chExt cx="1200" cy="720"/>
            </a:xfrm>
          </p:grpSpPr>
          <p:grpSp>
            <p:nvGrpSpPr>
              <p:cNvPr id="3247" name="Group 105"/>
              <p:cNvGrpSpPr>
                <a:grpSpLocks/>
              </p:cNvGrpSpPr>
              <p:nvPr/>
            </p:nvGrpSpPr>
            <p:grpSpPr bwMode="auto">
              <a:xfrm>
                <a:off x="138" y="6320"/>
                <a:ext cx="1200" cy="192"/>
                <a:chOff x="138" y="6320"/>
                <a:chExt cx="1200" cy="192"/>
              </a:xfrm>
            </p:grpSpPr>
            <p:sp>
              <p:nvSpPr>
                <p:cNvPr id="3252" name="Line 106"/>
                <p:cNvSpPr>
                  <a:spLocks noChangeShapeType="1"/>
                </p:cNvSpPr>
                <p:nvPr/>
              </p:nvSpPr>
              <p:spPr bwMode="auto">
                <a:xfrm flipH="1">
                  <a:off x="810" y="63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3" name="Line 107"/>
                <p:cNvSpPr>
                  <a:spLocks noChangeShapeType="1"/>
                </p:cNvSpPr>
                <p:nvPr/>
              </p:nvSpPr>
              <p:spPr bwMode="auto">
                <a:xfrm flipH="1">
                  <a:off x="474" y="641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4" name="Line 108"/>
                <p:cNvSpPr>
                  <a:spLocks noChangeShapeType="1"/>
                </p:cNvSpPr>
                <p:nvPr/>
              </p:nvSpPr>
              <p:spPr bwMode="auto">
                <a:xfrm flipH="1">
                  <a:off x="138" y="6512"/>
                  <a:ext cx="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248" name="Group 109"/>
              <p:cNvGrpSpPr>
                <a:grpSpLocks/>
              </p:cNvGrpSpPr>
              <p:nvPr/>
            </p:nvGrpSpPr>
            <p:grpSpPr bwMode="auto">
              <a:xfrm flipV="1">
                <a:off x="138" y="6848"/>
                <a:ext cx="1200" cy="192"/>
                <a:chOff x="138" y="6320"/>
                <a:chExt cx="1200" cy="192"/>
              </a:xfrm>
            </p:grpSpPr>
            <p:sp>
              <p:nvSpPr>
                <p:cNvPr id="3249" name="Line 110"/>
                <p:cNvSpPr>
                  <a:spLocks noChangeShapeType="1"/>
                </p:cNvSpPr>
                <p:nvPr/>
              </p:nvSpPr>
              <p:spPr bwMode="auto">
                <a:xfrm flipH="1">
                  <a:off x="810" y="6320"/>
                  <a:ext cx="52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0" name="Line 111"/>
                <p:cNvSpPr>
                  <a:spLocks noChangeShapeType="1"/>
                </p:cNvSpPr>
                <p:nvPr/>
              </p:nvSpPr>
              <p:spPr bwMode="auto">
                <a:xfrm flipH="1">
                  <a:off x="474" y="6416"/>
                  <a:ext cx="6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51" name="Line 112"/>
                <p:cNvSpPr>
                  <a:spLocks noChangeShapeType="1"/>
                </p:cNvSpPr>
                <p:nvPr/>
              </p:nvSpPr>
              <p:spPr bwMode="auto">
                <a:xfrm flipH="1">
                  <a:off x="138" y="6512"/>
                  <a:ext cx="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sp>
        <p:nvSpPr>
          <p:cNvPr id="353393" name="Oval 113"/>
          <p:cNvSpPr>
            <a:spLocks noChangeArrowheads="1"/>
          </p:cNvSpPr>
          <p:nvPr/>
        </p:nvSpPr>
        <p:spPr bwMode="auto">
          <a:xfrm>
            <a:off x="649288" y="31686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4" name="Oval 114"/>
          <p:cNvSpPr>
            <a:spLocks noChangeArrowheads="1"/>
          </p:cNvSpPr>
          <p:nvPr/>
        </p:nvSpPr>
        <p:spPr bwMode="auto">
          <a:xfrm>
            <a:off x="427038" y="32146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95" name="Oval 115"/>
          <p:cNvSpPr>
            <a:spLocks noChangeArrowheads="1"/>
          </p:cNvSpPr>
          <p:nvPr/>
        </p:nvSpPr>
        <p:spPr bwMode="auto">
          <a:xfrm>
            <a:off x="901700" y="30972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6" name="Oval 116"/>
          <p:cNvSpPr>
            <a:spLocks noChangeArrowheads="1"/>
          </p:cNvSpPr>
          <p:nvPr/>
        </p:nvSpPr>
        <p:spPr bwMode="auto">
          <a:xfrm>
            <a:off x="1073150" y="32940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7" name="Oval 117"/>
          <p:cNvSpPr>
            <a:spLocks noChangeArrowheads="1"/>
          </p:cNvSpPr>
          <p:nvPr/>
        </p:nvSpPr>
        <p:spPr bwMode="auto">
          <a:xfrm>
            <a:off x="1268413"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398" name="Oval 118"/>
          <p:cNvSpPr>
            <a:spLocks noChangeArrowheads="1"/>
          </p:cNvSpPr>
          <p:nvPr/>
        </p:nvSpPr>
        <p:spPr bwMode="auto">
          <a:xfrm>
            <a:off x="1087438" y="3073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399" name="Oval 119"/>
          <p:cNvSpPr>
            <a:spLocks noChangeArrowheads="1"/>
          </p:cNvSpPr>
          <p:nvPr/>
        </p:nvSpPr>
        <p:spPr bwMode="auto">
          <a:xfrm>
            <a:off x="14525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0" name="Oval 120"/>
          <p:cNvSpPr>
            <a:spLocks noChangeArrowheads="1"/>
          </p:cNvSpPr>
          <p:nvPr/>
        </p:nvSpPr>
        <p:spPr bwMode="auto">
          <a:xfrm>
            <a:off x="1490663" y="3221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1" name="Oval 121"/>
          <p:cNvSpPr>
            <a:spLocks noChangeArrowheads="1"/>
          </p:cNvSpPr>
          <p:nvPr/>
        </p:nvSpPr>
        <p:spPr bwMode="auto">
          <a:xfrm>
            <a:off x="1844675" y="31369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2" name="Oval 122"/>
          <p:cNvSpPr>
            <a:spLocks noChangeArrowheads="1"/>
          </p:cNvSpPr>
          <p:nvPr/>
        </p:nvSpPr>
        <p:spPr bwMode="auto">
          <a:xfrm>
            <a:off x="1704975" y="30892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3" name="Oval 123"/>
          <p:cNvSpPr>
            <a:spLocks noChangeArrowheads="1"/>
          </p:cNvSpPr>
          <p:nvPr/>
        </p:nvSpPr>
        <p:spPr bwMode="auto">
          <a:xfrm>
            <a:off x="1946275"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4" name="Oval 124"/>
          <p:cNvSpPr>
            <a:spLocks noChangeArrowheads="1"/>
          </p:cNvSpPr>
          <p:nvPr/>
        </p:nvSpPr>
        <p:spPr bwMode="auto">
          <a:xfrm>
            <a:off x="1997075" y="30019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5" name="Oval 125"/>
          <p:cNvSpPr>
            <a:spLocks noChangeArrowheads="1"/>
          </p:cNvSpPr>
          <p:nvPr/>
        </p:nvSpPr>
        <p:spPr bwMode="auto">
          <a:xfrm>
            <a:off x="2162175" y="32131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6" name="Oval 126"/>
          <p:cNvSpPr>
            <a:spLocks noChangeArrowheads="1"/>
          </p:cNvSpPr>
          <p:nvPr/>
        </p:nvSpPr>
        <p:spPr bwMode="auto">
          <a:xfrm>
            <a:off x="2341563" y="3244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07" name="Oval 127"/>
          <p:cNvSpPr>
            <a:spLocks noChangeArrowheads="1"/>
          </p:cNvSpPr>
          <p:nvPr/>
        </p:nvSpPr>
        <p:spPr bwMode="auto">
          <a:xfrm>
            <a:off x="2341563" y="3041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8" name="Oval 128"/>
          <p:cNvSpPr>
            <a:spLocks noChangeArrowheads="1"/>
          </p:cNvSpPr>
          <p:nvPr/>
        </p:nvSpPr>
        <p:spPr bwMode="auto">
          <a:xfrm>
            <a:off x="652463" y="3006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09" name="Oval 129"/>
          <p:cNvSpPr>
            <a:spLocks noChangeArrowheads="1"/>
          </p:cNvSpPr>
          <p:nvPr/>
        </p:nvSpPr>
        <p:spPr bwMode="auto">
          <a:xfrm>
            <a:off x="2511425" y="30845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0" name="Oval 130"/>
          <p:cNvSpPr>
            <a:spLocks noChangeArrowheads="1"/>
          </p:cNvSpPr>
          <p:nvPr/>
        </p:nvSpPr>
        <p:spPr bwMode="auto">
          <a:xfrm>
            <a:off x="2674938"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1" name="Oval 131"/>
          <p:cNvSpPr>
            <a:spLocks noChangeArrowheads="1"/>
          </p:cNvSpPr>
          <p:nvPr/>
        </p:nvSpPr>
        <p:spPr bwMode="auto">
          <a:xfrm>
            <a:off x="2708275" y="31051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12" name="Oval 132"/>
          <p:cNvSpPr>
            <a:spLocks noChangeArrowheads="1"/>
          </p:cNvSpPr>
          <p:nvPr/>
        </p:nvSpPr>
        <p:spPr bwMode="auto">
          <a:xfrm>
            <a:off x="2860675" y="31734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13" name="Oval 133"/>
          <p:cNvSpPr>
            <a:spLocks noChangeArrowheads="1"/>
          </p:cNvSpPr>
          <p:nvPr/>
        </p:nvSpPr>
        <p:spPr bwMode="auto">
          <a:xfrm>
            <a:off x="3084513" y="32083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14" name="Oval 134"/>
          <p:cNvSpPr>
            <a:spLocks noChangeArrowheads="1"/>
          </p:cNvSpPr>
          <p:nvPr/>
        </p:nvSpPr>
        <p:spPr bwMode="auto">
          <a:xfrm>
            <a:off x="2895600" y="30051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0" name="Oval 135"/>
          <p:cNvSpPr>
            <a:spLocks noChangeArrowheads="1"/>
          </p:cNvSpPr>
          <p:nvPr/>
        </p:nvSpPr>
        <p:spPr bwMode="auto">
          <a:xfrm>
            <a:off x="3452813" y="32337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1" name="Oval 136"/>
          <p:cNvSpPr>
            <a:spLocks noChangeArrowheads="1"/>
          </p:cNvSpPr>
          <p:nvPr/>
        </p:nvSpPr>
        <p:spPr bwMode="auto">
          <a:xfrm>
            <a:off x="4060825" y="3287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2" name="Oval 137"/>
          <p:cNvSpPr>
            <a:spLocks noChangeArrowheads="1"/>
          </p:cNvSpPr>
          <p:nvPr/>
        </p:nvSpPr>
        <p:spPr bwMode="auto">
          <a:xfrm>
            <a:off x="4410075" y="32956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3" name="Oval 138"/>
          <p:cNvSpPr>
            <a:spLocks noChangeArrowheads="1"/>
          </p:cNvSpPr>
          <p:nvPr/>
        </p:nvSpPr>
        <p:spPr bwMode="auto">
          <a:xfrm>
            <a:off x="47291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4" name="Oval 139"/>
          <p:cNvSpPr>
            <a:spLocks noChangeArrowheads="1"/>
          </p:cNvSpPr>
          <p:nvPr/>
        </p:nvSpPr>
        <p:spPr bwMode="auto">
          <a:xfrm>
            <a:off x="5365750" y="3257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25" name="Oval 140"/>
          <p:cNvSpPr>
            <a:spLocks noChangeArrowheads="1"/>
          </p:cNvSpPr>
          <p:nvPr/>
        </p:nvSpPr>
        <p:spPr bwMode="auto">
          <a:xfrm>
            <a:off x="3608388" y="32353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6" name="Oval 141"/>
          <p:cNvSpPr>
            <a:spLocks noChangeArrowheads="1"/>
          </p:cNvSpPr>
          <p:nvPr/>
        </p:nvSpPr>
        <p:spPr bwMode="auto">
          <a:xfrm>
            <a:off x="4870450" y="318293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7" name="Oval 142"/>
          <p:cNvSpPr>
            <a:spLocks noChangeArrowheads="1"/>
          </p:cNvSpPr>
          <p:nvPr/>
        </p:nvSpPr>
        <p:spPr bwMode="auto">
          <a:xfrm>
            <a:off x="6103938" y="30003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28" name="Oval 143"/>
          <p:cNvSpPr>
            <a:spLocks noChangeArrowheads="1"/>
          </p:cNvSpPr>
          <p:nvPr/>
        </p:nvSpPr>
        <p:spPr bwMode="auto">
          <a:xfrm>
            <a:off x="3756025" y="31892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24" name="Oval 144"/>
          <p:cNvSpPr>
            <a:spLocks noChangeArrowheads="1"/>
          </p:cNvSpPr>
          <p:nvPr/>
        </p:nvSpPr>
        <p:spPr bwMode="auto">
          <a:xfrm>
            <a:off x="3759200" y="31908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25" name="Oval 145"/>
          <p:cNvSpPr>
            <a:spLocks noChangeArrowheads="1"/>
          </p:cNvSpPr>
          <p:nvPr/>
        </p:nvSpPr>
        <p:spPr bwMode="auto">
          <a:xfrm>
            <a:off x="4243388" y="32924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31" name="Oval 146"/>
          <p:cNvSpPr>
            <a:spLocks noChangeArrowheads="1"/>
          </p:cNvSpPr>
          <p:nvPr/>
        </p:nvSpPr>
        <p:spPr bwMode="auto">
          <a:xfrm>
            <a:off x="4084638"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32" name="Oval 147"/>
          <p:cNvSpPr>
            <a:spLocks noChangeArrowheads="1"/>
          </p:cNvSpPr>
          <p:nvPr/>
        </p:nvSpPr>
        <p:spPr bwMode="auto">
          <a:xfrm>
            <a:off x="4403725" y="31638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28" name="Oval 148"/>
          <p:cNvSpPr>
            <a:spLocks noChangeArrowheads="1"/>
          </p:cNvSpPr>
          <p:nvPr/>
        </p:nvSpPr>
        <p:spPr bwMode="auto">
          <a:xfrm>
            <a:off x="4244975" y="3163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29" name="Oval 149"/>
          <p:cNvSpPr>
            <a:spLocks noChangeArrowheads="1"/>
          </p:cNvSpPr>
          <p:nvPr/>
        </p:nvSpPr>
        <p:spPr bwMode="auto">
          <a:xfrm>
            <a:off x="4549775" y="3160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0" name="Oval 150"/>
          <p:cNvSpPr>
            <a:spLocks noChangeArrowheads="1"/>
          </p:cNvSpPr>
          <p:nvPr/>
        </p:nvSpPr>
        <p:spPr bwMode="auto">
          <a:xfrm>
            <a:off x="4562475" y="330200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1" name="Oval 151"/>
          <p:cNvSpPr>
            <a:spLocks noChangeArrowheads="1"/>
          </p:cNvSpPr>
          <p:nvPr/>
        </p:nvSpPr>
        <p:spPr bwMode="auto">
          <a:xfrm>
            <a:off x="4872038" y="318611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37" name="Oval 152"/>
          <p:cNvSpPr>
            <a:spLocks noChangeArrowheads="1"/>
          </p:cNvSpPr>
          <p:nvPr/>
        </p:nvSpPr>
        <p:spPr bwMode="auto">
          <a:xfrm>
            <a:off x="4716463" y="3163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3" name="Oval 153"/>
          <p:cNvSpPr>
            <a:spLocks noChangeArrowheads="1"/>
          </p:cNvSpPr>
          <p:nvPr/>
        </p:nvSpPr>
        <p:spPr bwMode="auto">
          <a:xfrm>
            <a:off x="4999038" y="32734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4" name="Oval 154"/>
          <p:cNvSpPr>
            <a:spLocks noChangeArrowheads="1"/>
          </p:cNvSpPr>
          <p:nvPr/>
        </p:nvSpPr>
        <p:spPr bwMode="auto">
          <a:xfrm>
            <a:off x="5037138" y="31718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5" name="Oval 155"/>
          <p:cNvSpPr>
            <a:spLocks noChangeArrowheads="1"/>
          </p:cNvSpPr>
          <p:nvPr/>
        </p:nvSpPr>
        <p:spPr bwMode="auto">
          <a:xfrm>
            <a:off x="5224463" y="31797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6" name="Oval 156"/>
          <p:cNvSpPr>
            <a:spLocks noChangeArrowheads="1"/>
          </p:cNvSpPr>
          <p:nvPr/>
        </p:nvSpPr>
        <p:spPr bwMode="auto">
          <a:xfrm>
            <a:off x="5187950"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42" name="Oval 157"/>
          <p:cNvSpPr>
            <a:spLocks noChangeArrowheads="1"/>
          </p:cNvSpPr>
          <p:nvPr/>
        </p:nvSpPr>
        <p:spPr bwMode="auto">
          <a:xfrm>
            <a:off x="5568950" y="32337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38" name="Oval 158"/>
          <p:cNvSpPr>
            <a:spLocks noChangeArrowheads="1"/>
          </p:cNvSpPr>
          <p:nvPr/>
        </p:nvSpPr>
        <p:spPr bwMode="auto">
          <a:xfrm>
            <a:off x="5389563" y="32575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39" name="Oval 159"/>
          <p:cNvSpPr>
            <a:spLocks noChangeArrowheads="1"/>
          </p:cNvSpPr>
          <p:nvPr/>
        </p:nvSpPr>
        <p:spPr bwMode="auto">
          <a:xfrm>
            <a:off x="6146800" y="32067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0" name="Oval 160"/>
          <p:cNvSpPr>
            <a:spLocks noChangeArrowheads="1"/>
          </p:cNvSpPr>
          <p:nvPr/>
        </p:nvSpPr>
        <p:spPr bwMode="auto">
          <a:xfrm>
            <a:off x="5957888" y="30035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1" name="Oval 161"/>
          <p:cNvSpPr>
            <a:spLocks noChangeArrowheads="1"/>
          </p:cNvSpPr>
          <p:nvPr/>
        </p:nvSpPr>
        <p:spPr bwMode="auto">
          <a:xfrm>
            <a:off x="63674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7" name="Oval 162"/>
          <p:cNvSpPr>
            <a:spLocks noChangeArrowheads="1"/>
          </p:cNvSpPr>
          <p:nvPr/>
        </p:nvSpPr>
        <p:spPr bwMode="auto">
          <a:xfrm>
            <a:off x="7016750" y="3292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8" name="Oval 163"/>
          <p:cNvSpPr>
            <a:spLocks noChangeArrowheads="1"/>
          </p:cNvSpPr>
          <p:nvPr/>
        </p:nvSpPr>
        <p:spPr bwMode="auto">
          <a:xfrm>
            <a:off x="7423150" y="32940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49" name="Oval 164"/>
          <p:cNvSpPr>
            <a:spLocks noChangeArrowheads="1"/>
          </p:cNvSpPr>
          <p:nvPr/>
        </p:nvSpPr>
        <p:spPr bwMode="auto">
          <a:xfrm>
            <a:off x="78025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50" name="Oval 165"/>
          <p:cNvSpPr>
            <a:spLocks noChangeArrowheads="1"/>
          </p:cNvSpPr>
          <p:nvPr/>
        </p:nvSpPr>
        <p:spPr bwMode="auto">
          <a:xfrm>
            <a:off x="8629650" y="3290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46" name="Oval 166"/>
          <p:cNvSpPr>
            <a:spLocks noChangeArrowheads="1"/>
          </p:cNvSpPr>
          <p:nvPr/>
        </p:nvSpPr>
        <p:spPr bwMode="auto">
          <a:xfrm>
            <a:off x="6305550" y="32623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52" name="Oval 167"/>
          <p:cNvSpPr>
            <a:spLocks noChangeArrowheads="1"/>
          </p:cNvSpPr>
          <p:nvPr/>
        </p:nvSpPr>
        <p:spPr bwMode="auto">
          <a:xfrm>
            <a:off x="6523038" y="29987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153" name="Oval 168"/>
          <p:cNvSpPr>
            <a:spLocks noChangeArrowheads="1"/>
          </p:cNvSpPr>
          <p:nvPr/>
        </p:nvSpPr>
        <p:spPr bwMode="auto">
          <a:xfrm>
            <a:off x="8299450" y="2987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49" name="Oval 169"/>
          <p:cNvSpPr>
            <a:spLocks noChangeArrowheads="1"/>
          </p:cNvSpPr>
          <p:nvPr/>
        </p:nvSpPr>
        <p:spPr bwMode="auto">
          <a:xfrm>
            <a:off x="6784975" y="31654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0" name="Oval 170"/>
          <p:cNvSpPr>
            <a:spLocks noChangeArrowheads="1"/>
          </p:cNvSpPr>
          <p:nvPr/>
        </p:nvSpPr>
        <p:spPr bwMode="auto">
          <a:xfrm>
            <a:off x="6562725" y="32115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1" name="Oval 171"/>
          <p:cNvSpPr>
            <a:spLocks noChangeArrowheads="1"/>
          </p:cNvSpPr>
          <p:nvPr/>
        </p:nvSpPr>
        <p:spPr bwMode="auto">
          <a:xfrm>
            <a:off x="7037388" y="3094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2" name="Oval 172"/>
          <p:cNvSpPr>
            <a:spLocks noChangeArrowheads="1"/>
          </p:cNvSpPr>
          <p:nvPr/>
        </p:nvSpPr>
        <p:spPr bwMode="auto">
          <a:xfrm>
            <a:off x="7208838" y="3290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3" name="Oval 173"/>
          <p:cNvSpPr>
            <a:spLocks noChangeArrowheads="1"/>
          </p:cNvSpPr>
          <p:nvPr/>
        </p:nvSpPr>
        <p:spPr bwMode="auto">
          <a:xfrm>
            <a:off x="7404100" y="315595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4" name="Oval 174"/>
          <p:cNvSpPr>
            <a:spLocks noChangeArrowheads="1"/>
          </p:cNvSpPr>
          <p:nvPr/>
        </p:nvSpPr>
        <p:spPr bwMode="auto">
          <a:xfrm>
            <a:off x="7223125" y="30702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5" name="Oval 175"/>
          <p:cNvSpPr>
            <a:spLocks noChangeArrowheads="1"/>
          </p:cNvSpPr>
          <p:nvPr/>
        </p:nvSpPr>
        <p:spPr bwMode="auto">
          <a:xfrm>
            <a:off x="7588250" y="30765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6" name="Oval 176"/>
          <p:cNvSpPr>
            <a:spLocks noChangeArrowheads="1"/>
          </p:cNvSpPr>
          <p:nvPr/>
        </p:nvSpPr>
        <p:spPr bwMode="auto">
          <a:xfrm>
            <a:off x="7626350" y="32178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7" name="Oval 177"/>
          <p:cNvSpPr>
            <a:spLocks noChangeArrowheads="1"/>
          </p:cNvSpPr>
          <p:nvPr/>
        </p:nvSpPr>
        <p:spPr bwMode="auto">
          <a:xfrm>
            <a:off x="7980363" y="3133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58" name="Oval 178"/>
          <p:cNvSpPr>
            <a:spLocks noChangeArrowheads="1"/>
          </p:cNvSpPr>
          <p:nvPr/>
        </p:nvSpPr>
        <p:spPr bwMode="auto">
          <a:xfrm>
            <a:off x="7840663" y="308610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59" name="Oval 179"/>
          <p:cNvSpPr>
            <a:spLocks noChangeArrowheads="1"/>
          </p:cNvSpPr>
          <p:nvPr/>
        </p:nvSpPr>
        <p:spPr bwMode="auto">
          <a:xfrm>
            <a:off x="8081963"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0" name="Oval 180"/>
          <p:cNvSpPr>
            <a:spLocks noChangeArrowheads="1"/>
          </p:cNvSpPr>
          <p:nvPr/>
        </p:nvSpPr>
        <p:spPr bwMode="auto">
          <a:xfrm>
            <a:off x="8132763" y="29987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1" name="Oval 181"/>
          <p:cNvSpPr>
            <a:spLocks noChangeArrowheads="1"/>
          </p:cNvSpPr>
          <p:nvPr/>
        </p:nvSpPr>
        <p:spPr bwMode="auto">
          <a:xfrm>
            <a:off x="8297863" y="32099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2" name="Oval 182"/>
          <p:cNvSpPr>
            <a:spLocks noChangeArrowheads="1"/>
          </p:cNvSpPr>
          <p:nvPr/>
        </p:nvSpPr>
        <p:spPr bwMode="auto">
          <a:xfrm>
            <a:off x="8477250" y="3241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3" name="Oval 183"/>
          <p:cNvSpPr>
            <a:spLocks noChangeArrowheads="1"/>
          </p:cNvSpPr>
          <p:nvPr/>
        </p:nvSpPr>
        <p:spPr bwMode="auto">
          <a:xfrm>
            <a:off x="8477250" y="3038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4" name="Oval 184"/>
          <p:cNvSpPr>
            <a:spLocks noChangeArrowheads="1"/>
          </p:cNvSpPr>
          <p:nvPr/>
        </p:nvSpPr>
        <p:spPr bwMode="auto">
          <a:xfrm>
            <a:off x="6788150" y="3003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65" name="Oval 185"/>
          <p:cNvSpPr>
            <a:spLocks noChangeArrowheads="1"/>
          </p:cNvSpPr>
          <p:nvPr/>
        </p:nvSpPr>
        <p:spPr bwMode="auto">
          <a:xfrm>
            <a:off x="8647113" y="30813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6" name="Oval 186"/>
          <p:cNvSpPr>
            <a:spLocks noChangeArrowheads="1"/>
          </p:cNvSpPr>
          <p:nvPr/>
        </p:nvSpPr>
        <p:spPr bwMode="auto">
          <a:xfrm>
            <a:off x="8810625" y="32750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7" name="Oval 187"/>
          <p:cNvSpPr>
            <a:spLocks noChangeArrowheads="1"/>
          </p:cNvSpPr>
          <p:nvPr/>
        </p:nvSpPr>
        <p:spPr bwMode="auto">
          <a:xfrm>
            <a:off x="8843963" y="310197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73" name="Oval 188"/>
          <p:cNvSpPr>
            <a:spLocks noChangeArrowheads="1"/>
          </p:cNvSpPr>
          <p:nvPr/>
        </p:nvSpPr>
        <p:spPr bwMode="auto">
          <a:xfrm>
            <a:off x="3916363" y="31908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latin typeface="Arial" charset="0"/>
              </a:rPr>
              <a:t>+</a:t>
            </a:r>
          </a:p>
        </p:txBody>
      </p:sp>
      <p:sp>
        <p:nvSpPr>
          <p:cNvPr id="353469" name="Oval 189"/>
          <p:cNvSpPr>
            <a:spLocks noChangeArrowheads="1"/>
          </p:cNvSpPr>
          <p:nvPr/>
        </p:nvSpPr>
        <p:spPr bwMode="auto">
          <a:xfrm>
            <a:off x="3921125" y="31924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175" name="AutoShape 190"/>
          <p:cNvSpPr>
            <a:spLocks noChangeArrowheads="1"/>
          </p:cNvSpPr>
          <p:nvPr/>
        </p:nvSpPr>
        <p:spPr bwMode="auto">
          <a:xfrm rot="5400000">
            <a:off x="5176044" y="346869"/>
            <a:ext cx="88900" cy="1354138"/>
          </a:xfrm>
          <a:prstGeom prst="can">
            <a:avLst>
              <a:gd name="adj" fmla="val 58884"/>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176" name="AutoShape 191"/>
          <p:cNvSpPr>
            <a:spLocks noChangeArrowheads="1"/>
          </p:cNvSpPr>
          <p:nvPr/>
        </p:nvSpPr>
        <p:spPr bwMode="auto">
          <a:xfrm flipV="1">
            <a:off x="5808663" y="979488"/>
            <a:ext cx="88900" cy="638175"/>
          </a:xfrm>
          <a:prstGeom prst="can">
            <a:avLst>
              <a:gd name="adj" fmla="val 31307"/>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53472" name="AutoShape 192"/>
          <p:cNvSpPr>
            <a:spLocks noChangeArrowheads="1"/>
          </p:cNvSpPr>
          <p:nvPr/>
        </p:nvSpPr>
        <p:spPr bwMode="auto">
          <a:xfrm rot="16200000">
            <a:off x="4506119" y="26884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3" name="AutoShape 193"/>
          <p:cNvSpPr>
            <a:spLocks noChangeArrowheads="1"/>
          </p:cNvSpPr>
          <p:nvPr/>
        </p:nvSpPr>
        <p:spPr bwMode="auto">
          <a:xfrm rot="16200000">
            <a:off x="4512469" y="20661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4" name="AutoShape 194"/>
          <p:cNvSpPr>
            <a:spLocks noChangeArrowheads="1"/>
          </p:cNvSpPr>
          <p:nvPr/>
        </p:nvSpPr>
        <p:spPr bwMode="auto">
          <a:xfrm rot="21600000">
            <a:off x="4816475" y="909638"/>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5" name="AutoShape 195"/>
          <p:cNvSpPr>
            <a:spLocks noChangeArrowheads="1"/>
          </p:cNvSpPr>
          <p:nvPr/>
        </p:nvSpPr>
        <p:spPr bwMode="auto">
          <a:xfrm rot="16200000">
            <a:off x="4507706" y="12803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6" name="AutoShape 196"/>
          <p:cNvSpPr>
            <a:spLocks noChangeArrowheads="1"/>
          </p:cNvSpPr>
          <p:nvPr/>
        </p:nvSpPr>
        <p:spPr bwMode="auto">
          <a:xfrm rot="21600000">
            <a:off x="5392738" y="909638"/>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477" name="AutoShape 197"/>
          <p:cNvSpPr>
            <a:spLocks noChangeArrowheads="1"/>
          </p:cNvSpPr>
          <p:nvPr/>
        </p:nvSpPr>
        <p:spPr bwMode="auto">
          <a:xfrm rot="27000000">
            <a:off x="5769769" y="109458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195" name="AutoShape 198"/>
          <p:cNvSpPr>
            <a:spLocks noChangeArrowheads="1"/>
          </p:cNvSpPr>
          <p:nvPr/>
        </p:nvSpPr>
        <p:spPr bwMode="auto">
          <a:xfrm rot="10800000">
            <a:off x="5697538" y="1357313"/>
            <a:ext cx="311150" cy="1050925"/>
          </a:xfrm>
          <a:prstGeom prst="can">
            <a:avLst>
              <a:gd name="adj" fmla="val 37747"/>
            </a:avLst>
          </a:prstGeom>
          <a:gradFill rotWithShape="1">
            <a:gsLst>
              <a:gs pos="0">
                <a:srgbClr val="760000"/>
              </a:gs>
              <a:gs pos="50000">
                <a:srgbClr val="FF0000"/>
              </a:gs>
              <a:gs pos="100000">
                <a:srgbClr val="7600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sp>
        <p:nvSpPr>
          <p:cNvPr id="3196" name="AutoShape 199"/>
          <p:cNvSpPr>
            <a:spLocks noChangeArrowheads="1"/>
          </p:cNvSpPr>
          <p:nvPr/>
        </p:nvSpPr>
        <p:spPr bwMode="auto">
          <a:xfrm flipV="1">
            <a:off x="5805488" y="2332038"/>
            <a:ext cx="93662" cy="322262"/>
          </a:xfrm>
          <a:prstGeom prst="can">
            <a:avLst>
              <a:gd name="adj" fmla="val 54509"/>
            </a:avLst>
          </a:prstGeom>
          <a:gradFill rotWithShape="1">
            <a:gsLst>
              <a:gs pos="0">
                <a:srgbClr val="765E00"/>
              </a:gs>
              <a:gs pos="50000">
                <a:srgbClr val="FFCC00"/>
              </a:gs>
              <a:gs pos="100000">
                <a:srgbClr val="765E00"/>
              </a:gs>
            </a:gsLst>
            <a:lin ang="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p>
        </p:txBody>
      </p:sp>
      <p:grpSp>
        <p:nvGrpSpPr>
          <p:cNvPr id="3197" name="Group 200"/>
          <p:cNvGrpSpPr>
            <a:grpSpLocks/>
          </p:cNvGrpSpPr>
          <p:nvPr/>
        </p:nvGrpSpPr>
        <p:grpSpPr bwMode="auto">
          <a:xfrm>
            <a:off x="5541963" y="2625725"/>
            <a:ext cx="639762" cy="215900"/>
            <a:chOff x="3990" y="1256"/>
            <a:chExt cx="403" cy="136"/>
          </a:xfrm>
        </p:grpSpPr>
        <p:sp>
          <p:nvSpPr>
            <p:cNvPr id="3241" name="Line 201"/>
            <p:cNvSpPr>
              <a:spLocks noChangeShapeType="1"/>
            </p:cNvSpPr>
            <p:nvPr/>
          </p:nvSpPr>
          <p:spPr bwMode="auto">
            <a:xfrm>
              <a:off x="3990" y="1256"/>
              <a:ext cx="403"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2" name="Line 202"/>
            <p:cNvSpPr>
              <a:spLocks noChangeShapeType="1"/>
            </p:cNvSpPr>
            <p:nvPr/>
          </p:nvSpPr>
          <p:spPr bwMode="auto">
            <a:xfrm>
              <a:off x="4063" y="1301"/>
              <a:ext cx="257"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3" name="Line 203"/>
            <p:cNvSpPr>
              <a:spLocks noChangeShapeType="1"/>
            </p:cNvSpPr>
            <p:nvPr/>
          </p:nvSpPr>
          <p:spPr bwMode="auto">
            <a:xfrm>
              <a:off x="4164" y="1392"/>
              <a:ext cx="56"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4" name="Line 204"/>
            <p:cNvSpPr>
              <a:spLocks noChangeShapeType="1"/>
            </p:cNvSpPr>
            <p:nvPr/>
          </p:nvSpPr>
          <p:spPr bwMode="auto">
            <a:xfrm>
              <a:off x="4112" y="1346"/>
              <a:ext cx="1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53485" name="AutoShape 205"/>
          <p:cNvSpPr>
            <a:spLocks noChangeArrowheads="1"/>
          </p:cNvSpPr>
          <p:nvPr/>
        </p:nvSpPr>
        <p:spPr bwMode="auto">
          <a:xfrm rot="27000000">
            <a:off x="5769769" y="238045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70300"/>
                </a:srgbClr>
              </a:gs>
              <a:gs pos="70000">
                <a:srgbClr val="FF0300">
                  <a:alpha val="83800"/>
                </a:srgbClr>
              </a:gs>
              <a:gs pos="100000">
                <a:srgbClr val="4D0808"/>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201" name="Line 206"/>
          <p:cNvSpPr>
            <a:spLocks noChangeShapeType="1"/>
          </p:cNvSpPr>
          <p:nvPr/>
        </p:nvSpPr>
        <p:spPr bwMode="auto">
          <a:xfrm>
            <a:off x="5902325" y="1035050"/>
            <a:ext cx="1590675"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02" name="Line 207"/>
          <p:cNvSpPr>
            <a:spLocks noChangeShapeType="1"/>
          </p:cNvSpPr>
          <p:nvPr/>
        </p:nvSpPr>
        <p:spPr bwMode="auto">
          <a:xfrm>
            <a:off x="5903913" y="2560638"/>
            <a:ext cx="1590675" cy="0"/>
          </a:xfrm>
          <a:prstGeom prst="line">
            <a:avLst/>
          </a:prstGeom>
          <a:noFill/>
          <a:ln w="31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03" name="Line 208"/>
          <p:cNvSpPr>
            <a:spLocks noChangeShapeType="1"/>
          </p:cNvSpPr>
          <p:nvPr/>
        </p:nvSpPr>
        <p:spPr bwMode="auto">
          <a:xfrm>
            <a:off x="6567488" y="1042988"/>
            <a:ext cx="0" cy="1504950"/>
          </a:xfrm>
          <a:prstGeom prst="line">
            <a:avLst/>
          </a:prstGeom>
          <a:noFill/>
          <a:ln w="31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89" name="Text Box 209"/>
          <p:cNvSpPr txBox="1">
            <a:spLocks noChangeArrowheads="1"/>
          </p:cNvSpPr>
          <p:nvPr/>
        </p:nvSpPr>
        <p:spPr bwMode="auto">
          <a:xfrm>
            <a:off x="6227763" y="1579563"/>
            <a:ext cx="336550" cy="366712"/>
          </a:xfrm>
          <a:prstGeom prst="rect">
            <a:avLst/>
          </a:prstGeom>
          <a:noFill/>
          <a:ln>
            <a:noFill/>
          </a:ln>
          <a:effectLst/>
          <a:extLst>
            <a:ext uri="{909E8E84-426E-40DD-AFC4-6F175D3DCCD1}">
              <a14:hiddenFill xmlns:a14="http://schemas.microsoft.com/office/drawing/2010/main">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14:hiddenFill>
            </a:ext>
            <a:ext uri="{91240B29-F687-4F45-9708-019B960494DF}">
              <a14:hiddenLine xmlns:a14="http://schemas.microsoft.com/office/drawing/2010/main" w="317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defRPr/>
            </a:pPr>
            <a:r>
              <a:rPr lang="en-US">
                <a:latin typeface="Arial" charset="0"/>
              </a:rPr>
              <a:t>V</a:t>
            </a:r>
          </a:p>
        </p:txBody>
      </p:sp>
      <p:sp>
        <p:nvSpPr>
          <p:cNvPr id="353490" name="Freeform 210"/>
          <p:cNvSpPr>
            <a:spLocks/>
          </p:cNvSpPr>
          <p:nvPr/>
        </p:nvSpPr>
        <p:spPr bwMode="auto">
          <a:xfrm>
            <a:off x="7081838" y="1014413"/>
            <a:ext cx="1762125" cy="1658937"/>
          </a:xfrm>
          <a:custGeom>
            <a:avLst/>
            <a:gdLst>
              <a:gd name="T0" fmla="*/ 0 w 1110"/>
              <a:gd name="T1" fmla="*/ 1421367697 h 1045"/>
              <a:gd name="T2" fmla="*/ 536794075 w 1110"/>
              <a:gd name="T3" fmla="*/ 1383564570 h 1045"/>
              <a:gd name="T4" fmla="*/ 990422200 w 1110"/>
              <a:gd name="T5" fmla="*/ 166330262 h 1045"/>
              <a:gd name="T6" fmla="*/ 1376005313 w 1110"/>
              <a:gd name="T7" fmla="*/ 2147483647 h 1045"/>
              <a:gd name="T8" fmla="*/ 1799391563 w 1110"/>
              <a:gd name="T9" fmla="*/ 1731346028 h 1045"/>
              <a:gd name="T10" fmla="*/ 2086689375 w 1110"/>
              <a:gd name="T11" fmla="*/ 1527214227 h 1045"/>
              <a:gd name="T12" fmla="*/ 2147483647 w 1110"/>
              <a:gd name="T13" fmla="*/ 1428927369 h 104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28575" cap="flat" cmpd="sng">
            <a:solidFill>
              <a:srgbClr val="008000"/>
            </a:solidFill>
            <a:prstDash val="solid"/>
            <a:round/>
            <a:headEnd/>
            <a:tailEnd/>
          </a:ln>
          <a:effectLst/>
          <a:extLst>
            <a:ext uri="{909E8E84-426E-40DD-AFC4-6F175D3DCCD1}">
              <a14:hiddenFill xmlns:a14="http://schemas.microsoft.com/office/drawing/2010/main">
                <a:solidFill>
                  <a:srgbClr val="FFF200">
                    <a:alpha val="8196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91" name="Freeform 211"/>
          <p:cNvSpPr>
            <a:spLocks/>
          </p:cNvSpPr>
          <p:nvPr/>
        </p:nvSpPr>
        <p:spPr bwMode="auto">
          <a:xfrm>
            <a:off x="7843838" y="1906588"/>
            <a:ext cx="1006475" cy="668337"/>
          </a:xfrm>
          <a:custGeom>
            <a:avLst/>
            <a:gdLst>
              <a:gd name="T0" fmla="*/ 0 w 634"/>
              <a:gd name="T1" fmla="*/ 5040309 h 421"/>
              <a:gd name="T2" fmla="*/ 211693125 w 634"/>
              <a:gd name="T3" fmla="*/ 1010581106 h 421"/>
              <a:gd name="T4" fmla="*/ 599797188 w 634"/>
              <a:gd name="T5" fmla="*/ 302418524 h 421"/>
              <a:gd name="T6" fmla="*/ 887095000 w 634"/>
              <a:gd name="T7" fmla="*/ 98285226 h 421"/>
              <a:gd name="T8" fmla="*/ 1597779063 w 634"/>
              <a:gd name="T9" fmla="*/ 0 h 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4" h="421">
                <a:moveTo>
                  <a:pt x="0" y="2"/>
                </a:moveTo>
                <a:cubicBezTo>
                  <a:pt x="12" y="68"/>
                  <a:pt x="44" y="381"/>
                  <a:pt x="84" y="401"/>
                </a:cubicBezTo>
                <a:cubicBezTo>
                  <a:pt x="124" y="421"/>
                  <a:pt x="193" y="180"/>
                  <a:pt x="238" y="120"/>
                </a:cubicBezTo>
                <a:cubicBezTo>
                  <a:pt x="283" y="60"/>
                  <a:pt x="286" y="59"/>
                  <a:pt x="352" y="39"/>
                </a:cubicBezTo>
                <a:cubicBezTo>
                  <a:pt x="418" y="19"/>
                  <a:pt x="580" y="10"/>
                  <a:pt x="634" y="0"/>
                </a:cubicBezTo>
              </a:path>
            </a:pathLst>
          </a:custGeom>
          <a:noFill/>
          <a:ln w="63500" cap="flat" cmpd="sng">
            <a:solidFill>
              <a:schemeClr val="bg1"/>
            </a:solidFill>
            <a:prstDash val="solid"/>
            <a:round/>
            <a:headEnd/>
            <a:tailEnd/>
          </a:ln>
          <a:effectLst/>
          <a:extLst>
            <a:ext uri="{909E8E84-426E-40DD-AFC4-6F175D3DCCD1}">
              <a14:hiddenFill xmlns:a14="http://schemas.microsoft.com/office/drawing/2010/main">
                <a:solidFill>
                  <a:srgbClr val="FFF200">
                    <a:alpha val="8196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492" name="Oval 212"/>
          <p:cNvSpPr>
            <a:spLocks noChangeArrowheads="1"/>
          </p:cNvSpPr>
          <p:nvPr/>
        </p:nvSpPr>
        <p:spPr bwMode="auto">
          <a:xfrm>
            <a:off x="3811588" y="3186113"/>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3" name="Oval 213"/>
          <p:cNvSpPr>
            <a:spLocks noChangeArrowheads="1"/>
          </p:cNvSpPr>
          <p:nvPr/>
        </p:nvSpPr>
        <p:spPr bwMode="auto">
          <a:xfrm>
            <a:off x="3979863" y="3182938"/>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4" name="Oval 214"/>
          <p:cNvSpPr>
            <a:spLocks noChangeArrowheads="1"/>
          </p:cNvSpPr>
          <p:nvPr/>
        </p:nvSpPr>
        <p:spPr bwMode="auto">
          <a:xfrm>
            <a:off x="4187825" y="316230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5" name="Oval 215"/>
          <p:cNvSpPr>
            <a:spLocks noChangeArrowheads="1"/>
          </p:cNvSpPr>
          <p:nvPr/>
        </p:nvSpPr>
        <p:spPr bwMode="auto">
          <a:xfrm>
            <a:off x="4508500" y="3159125"/>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6" name="Oval 216"/>
          <p:cNvSpPr>
            <a:spLocks noChangeArrowheads="1"/>
          </p:cNvSpPr>
          <p:nvPr/>
        </p:nvSpPr>
        <p:spPr bwMode="auto">
          <a:xfrm>
            <a:off x="4810125" y="31702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7" name="Oval 217"/>
          <p:cNvSpPr>
            <a:spLocks noChangeArrowheads="1"/>
          </p:cNvSpPr>
          <p:nvPr/>
        </p:nvSpPr>
        <p:spPr bwMode="auto">
          <a:xfrm>
            <a:off x="5121275" y="317658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8" name="Oval 218"/>
          <p:cNvSpPr>
            <a:spLocks noChangeArrowheads="1"/>
          </p:cNvSpPr>
          <p:nvPr/>
        </p:nvSpPr>
        <p:spPr bwMode="auto">
          <a:xfrm>
            <a:off x="5318125" y="31829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ct val="0"/>
              </a:spcBef>
            </a:pPr>
            <a:r>
              <a:rPr lang="en-US" altLang="de-DE">
                <a:solidFill>
                  <a:schemeClr val="bg1"/>
                </a:solidFill>
                <a:latin typeface="Arial" charset="0"/>
              </a:rPr>
              <a:t>-</a:t>
            </a:r>
          </a:p>
        </p:txBody>
      </p:sp>
      <p:sp>
        <p:nvSpPr>
          <p:cNvPr id="353499" name="AutoShape 219"/>
          <p:cNvSpPr>
            <a:spLocks noChangeArrowheads="1"/>
          </p:cNvSpPr>
          <p:nvPr/>
        </p:nvSpPr>
        <p:spPr bwMode="auto">
          <a:xfrm rot="5400000">
            <a:off x="4502944" y="26900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0" name="AutoShape 220"/>
          <p:cNvSpPr>
            <a:spLocks noChangeArrowheads="1"/>
          </p:cNvSpPr>
          <p:nvPr/>
        </p:nvSpPr>
        <p:spPr bwMode="auto">
          <a:xfrm rot="5400000">
            <a:off x="4509294" y="20677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1" name="AutoShape 221"/>
          <p:cNvSpPr>
            <a:spLocks noChangeArrowheads="1"/>
          </p:cNvSpPr>
          <p:nvPr/>
        </p:nvSpPr>
        <p:spPr bwMode="auto">
          <a:xfrm rot="10800000">
            <a:off x="4813300" y="911225"/>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2" name="AutoShape 222"/>
          <p:cNvSpPr>
            <a:spLocks noChangeArrowheads="1"/>
          </p:cNvSpPr>
          <p:nvPr/>
        </p:nvSpPr>
        <p:spPr bwMode="auto">
          <a:xfrm rot="5400000">
            <a:off x="4504531" y="128190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3" name="AutoShape 223"/>
          <p:cNvSpPr>
            <a:spLocks noChangeArrowheads="1"/>
          </p:cNvSpPr>
          <p:nvPr/>
        </p:nvSpPr>
        <p:spPr bwMode="auto">
          <a:xfrm rot="10800000">
            <a:off x="5389563" y="911225"/>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4" name="AutoShape 224"/>
          <p:cNvSpPr>
            <a:spLocks noChangeArrowheads="1"/>
          </p:cNvSpPr>
          <p:nvPr/>
        </p:nvSpPr>
        <p:spPr bwMode="auto">
          <a:xfrm rot="16200000">
            <a:off x="5766594" y="109616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53505" name="AutoShape 225"/>
          <p:cNvSpPr>
            <a:spLocks noChangeArrowheads="1"/>
          </p:cNvSpPr>
          <p:nvPr/>
        </p:nvSpPr>
        <p:spPr bwMode="auto">
          <a:xfrm rot="16200000">
            <a:off x="5766594" y="2382044"/>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9501"/>
                </a:srgbClr>
              </a:gs>
              <a:gs pos="75000">
                <a:srgbClr val="0087E6">
                  <a:alpha val="86500"/>
                </a:srgbClr>
              </a:gs>
              <a:gs pos="100000">
                <a:srgbClr val="005CBF"/>
              </a:gs>
            </a:gsLst>
            <a:lin ang="5400000" scaled="1"/>
          </a:gradFill>
          <a:ln w="317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p>
        </p:txBody>
      </p:sp>
      <p:sp>
        <p:nvSpPr>
          <p:cNvPr id="3237" name="Text Box 226"/>
          <p:cNvSpPr txBox="1">
            <a:spLocks noChangeArrowheads="1"/>
          </p:cNvSpPr>
          <p:nvPr/>
        </p:nvSpPr>
        <p:spPr bwMode="auto">
          <a:xfrm>
            <a:off x="395288" y="333375"/>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a:latin typeface="Comic Sans MS" pitchFamily="66" charset="0"/>
              </a:rPr>
              <a:t>Principle of Signal Generation of </a:t>
            </a:r>
            <a:r>
              <a:rPr lang="en-US" altLang="de-DE" sz="2000" b="1" dirty="0" smtClean="0">
                <a:latin typeface="Comic Sans MS" pitchFamily="66" charset="0"/>
              </a:rPr>
              <a:t>a BPMs, centered Beam </a:t>
            </a:r>
            <a:endParaRPr lang="en-US" altLang="de-DE" sz="2000" b="1" dirty="0">
              <a:latin typeface="Comic Sans MS" pitchFamily="66" charset="0"/>
            </a:endParaRPr>
          </a:p>
        </p:txBody>
      </p:sp>
      <p:sp>
        <p:nvSpPr>
          <p:cNvPr id="3238" name="Text Box 227"/>
          <p:cNvSpPr txBox="1">
            <a:spLocks noChangeArrowheads="1"/>
          </p:cNvSpPr>
          <p:nvPr/>
        </p:nvSpPr>
        <p:spPr bwMode="auto">
          <a:xfrm>
            <a:off x="395288" y="6165850"/>
            <a:ext cx="3671887"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Char char="Ø"/>
            </a:pPr>
            <a:endParaRPr lang="de-DE" altLang="de-DE">
              <a:latin typeface="Times" pitchFamily="18" charset="0"/>
            </a:endParaRPr>
          </a:p>
        </p:txBody>
      </p:sp>
      <p:sp>
        <p:nvSpPr>
          <p:cNvPr id="3239" name="Text Box 228"/>
          <p:cNvSpPr txBox="1">
            <a:spLocks noChangeArrowheads="1"/>
          </p:cNvSpPr>
          <p:nvPr/>
        </p:nvSpPr>
        <p:spPr bwMode="auto">
          <a:xfrm>
            <a:off x="250825" y="6165850"/>
            <a:ext cx="3671888"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Times" pitchFamily="18" charset="0"/>
              </a:rPr>
              <a:t>Animation by Rhodri Jones (CERN)</a:t>
            </a:r>
          </a:p>
        </p:txBody>
      </p:sp>
      <p:sp>
        <p:nvSpPr>
          <p:cNvPr id="3240" name="Text Box 229"/>
          <p:cNvSpPr txBox="1">
            <a:spLocks noChangeArrowheads="1"/>
          </p:cNvSpPr>
          <p:nvPr/>
        </p:nvSpPr>
        <p:spPr bwMode="auto">
          <a:xfrm>
            <a:off x="179388" y="1196975"/>
            <a:ext cx="4427537"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Bef>
                <a:spcPts val="800"/>
              </a:spcBef>
              <a:buFont typeface="Wingdings" pitchFamily="2" charset="2"/>
              <a:buNone/>
            </a:pPr>
            <a:r>
              <a:rPr lang="en-US" altLang="de-DE" sz="2000" dirty="0">
                <a:solidFill>
                  <a:schemeClr val="accent2"/>
                </a:solidFill>
                <a:sym typeface="Symbol" pitchFamily="18" charset="2"/>
              </a:rPr>
              <a:t>The image current at the wall is    </a:t>
            </a:r>
            <a:endParaRPr lang="en-US" altLang="de-DE" sz="2000" dirty="0" smtClean="0">
              <a:solidFill>
                <a:schemeClr val="accent2"/>
              </a:solidFill>
              <a:sym typeface="Symbol" pitchFamily="18" charset="2"/>
            </a:endParaRPr>
          </a:p>
          <a:p>
            <a:pPr algn="l">
              <a:lnSpc>
                <a:spcPct val="70000"/>
              </a:lnSpc>
              <a:spcBef>
                <a:spcPts val="800"/>
              </a:spcBef>
              <a:buFont typeface="Wingdings" pitchFamily="2" charset="2"/>
              <a:buNone/>
            </a:pPr>
            <a:r>
              <a:rPr lang="en-US" altLang="de-DE" sz="2000" dirty="0" smtClean="0">
                <a:solidFill>
                  <a:schemeClr val="accent2"/>
                </a:solidFill>
                <a:sym typeface="Symbol" pitchFamily="18" charset="2"/>
              </a:rPr>
              <a:t>monitored </a:t>
            </a:r>
            <a:r>
              <a:rPr lang="en-US" altLang="de-DE" sz="2000" dirty="0">
                <a:solidFill>
                  <a:schemeClr val="accent2"/>
                </a:solidFill>
                <a:sym typeface="Symbol" pitchFamily="18" charset="2"/>
              </a:rPr>
              <a:t>on a high frequency basis</a:t>
            </a:r>
          </a:p>
          <a:p>
            <a:pPr algn="l">
              <a:lnSpc>
                <a:spcPct val="70000"/>
              </a:lnSpc>
              <a:spcBef>
                <a:spcPts val="800"/>
              </a:spcBef>
              <a:buFont typeface="Wingdings" pitchFamily="2" charset="2"/>
              <a:buNone/>
            </a:pPr>
            <a:r>
              <a:rPr lang="en-US" altLang="de-DE" sz="2000" dirty="0">
                <a:solidFill>
                  <a:schemeClr val="accent2"/>
                </a:solidFill>
                <a:sym typeface="Symbol" pitchFamily="18" charset="2"/>
              </a:rPr>
              <a:t>i.e. ac-part given by the bunched beam.</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fill="hold" nodeType="clickEffect">
                                  <p:stCondLst>
                                    <p:cond delay="0"/>
                                  </p:stCondLst>
                                  <p:childTnLst>
                                    <p:animMotion origin="layout" path="M -1.11111E-6 3.3526E-6 L 0.67327 3.3526E-6 " pathEditMode="relative" rAng="0" ptsTypes="AA">
                                      <p:cBhvr>
                                        <p:cTn id="6" dur="9500" fill="hold"/>
                                        <p:tgtEl>
                                          <p:spTgt spid="353304"/>
                                        </p:tgtEl>
                                        <p:attrNameLst>
                                          <p:attrName>ppt_x</p:attrName>
                                          <p:attrName>ppt_y</p:attrName>
                                        </p:attrNameLst>
                                      </p:cBhvr>
                                      <p:rCtr x="33663" y="0"/>
                                    </p:animMotion>
                                  </p:childTnLst>
                                </p:cTn>
                              </p:par>
                              <p:par>
                                <p:cTn id="7" presetID="64" presetClass="path" presetSubtype="0" fill="hold" grpId="0" nodeType="withEffect">
                                  <p:stCondLst>
                                    <p:cond delay="400"/>
                                  </p:stCondLst>
                                  <p:childTnLst>
                                    <p:animMotion origin="layout" path="M 5E-6 3.7037E-7 L 0.00105 -0.04097 " pathEditMode="relative" rAng="0" ptsTypes="AA">
                                      <p:cBhvr>
                                        <p:cTn id="8" dur="2000" fill="hold"/>
                                        <p:tgtEl>
                                          <p:spTgt spid="353300"/>
                                        </p:tgtEl>
                                        <p:attrNameLst>
                                          <p:attrName>ppt_x</p:attrName>
                                          <p:attrName>ppt_y</p:attrName>
                                        </p:attrNameLst>
                                      </p:cBhvr>
                                      <p:rCtr x="52" y="-2060"/>
                                    </p:animMotion>
                                  </p:childTnLst>
                                </p:cTn>
                              </p:par>
                              <p:par>
                                <p:cTn id="9" presetID="42" presetClass="path" presetSubtype="0" accel="50000" decel="50000" fill="hold" grpId="0" nodeType="withEffect">
                                  <p:stCondLst>
                                    <p:cond delay="600"/>
                                  </p:stCondLst>
                                  <p:childTnLst>
                                    <p:animMotion origin="layout" path="M 4.16667E-6 4.44444E-6 L 4.16667E-6 0.03333 " pathEditMode="relative" rAng="0" ptsTypes="AA">
                                      <p:cBhvr>
                                        <p:cTn id="10" dur="2000" fill="hold"/>
                                        <p:tgtEl>
                                          <p:spTgt spid="353295"/>
                                        </p:tgtEl>
                                        <p:attrNameLst>
                                          <p:attrName>ppt_x</p:attrName>
                                          <p:attrName>ppt_y</p:attrName>
                                        </p:attrNameLst>
                                      </p:cBhvr>
                                      <p:rCtr x="0" y="1667"/>
                                    </p:animMotion>
                                  </p:childTnLst>
                                </p:cTn>
                              </p:par>
                              <p:par>
                                <p:cTn id="11" presetID="42" presetClass="path" presetSubtype="0" accel="50000" decel="50000" fill="hold" grpId="0" nodeType="withEffect">
                                  <p:stCondLst>
                                    <p:cond delay="800"/>
                                  </p:stCondLst>
                                  <p:childTnLst>
                                    <p:animMotion origin="layout" path="M -2.5E-6 1.85185E-6 L -0.00052 0.01528 " pathEditMode="relative" rAng="0" ptsTypes="AA">
                                      <p:cBhvr>
                                        <p:cTn id="12" dur="2000" fill="hold"/>
                                        <p:tgtEl>
                                          <p:spTgt spid="353394"/>
                                        </p:tgtEl>
                                        <p:attrNameLst>
                                          <p:attrName>ppt_x</p:attrName>
                                          <p:attrName>ppt_y</p:attrName>
                                        </p:attrNameLst>
                                      </p:cBhvr>
                                      <p:rCtr x="-35" y="764"/>
                                    </p:animMotion>
                                  </p:childTnLst>
                                </p:cTn>
                              </p:par>
                              <p:par>
                                <p:cTn id="13" presetID="64" presetClass="path" presetSubtype="0" fill="hold" grpId="0" nodeType="withEffect">
                                  <p:stCondLst>
                                    <p:cond delay="1000"/>
                                  </p:stCondLst>
                                  <p:childTnLst>
                                    <p:animMotion origin="layout" path="M -3.61111E-6 4.07407E-6 L -3.61111E-6 -0.02431 " pathEditMode="relative" rAng="0" ptsTypes="AA">
                                      <p:cBhvr>
                                        <p:cTn id="14" dur="2000" fill="hold"/>
                                        <p:tgtEl>
                                          <p:spTgt spid="353393"/>
                                        </p:tgtEl>
                                        <p:attrNameLst>
                                          <p:attrName>ppt_x</p:attrName>
                                          <p:attrName>ppt_y</p:attrName>
                                        </p:attrNameLst>
                                      </p:cBhvr>
                                      <p:rCtr x="0" y="-1227"/>
                                    </p:animMotion>
                                  </p:childTnLst>
                                </p:cTn>
                              </p:par>
                              <p:par>
                                <p:cTn id="15" presetID="42" presetClass="path" presetSubtype="0" accel="50000" decel="50000" fill="hold" grpId="0" nodeType="withEffect">
                                  <p:stCondLst>
                                    <p:cond delay="1000"/>
                                  </p:stCondLst>
                                  <p:childTnLst>
                                    <p:animMotion origin="layout" path="M -3.61111E-6 -1.11022E-16 L -3.61111E-6 0.04444 " pathEditMode="relative" rAng="0" ptsTypes="AA">
                                      <p:cBhvr>
                                        <p:cTn id="16" dur="2000" fill="hold"/>
                                        <p:tgtEl>
                                          <p:spTgt spid="353408"/>
                                        </p:tgtEl>
                                        <p:attrNameLst>
                                          <p:attrName>ppt_x</p:attrName>
                                          <p:attrName>ppt_y</p:attrName>
                                        </p:attrNameLst>
                                      </p:cBhvr>
                                      <p:rCtr x="0" y="2222"/>
                                    </p:animMotion>
                                  </p:childTnLst>
                                </p:cTn>
                              </p:par>
                              <p:par>
                                <p:cTn id="17" presetID="64" presetClass="path" presetSubtype="0" fill="hold" grpId="0" nodeType="withEffect">
                                  <p:stCondLst>
                                    <p:cond delay="1200"/>
                                  </p:stCondLst>
                                  <p:childTnLst>
                                    <p:animMotion origin="layout" path="M -2.22222E-6 -4.81481E-6 L -2.22222E-6 -0.01412 " pathEditMode="relative" rAng="0" ptsTypes="AA">
                                      <p:cBhvr>
                                        <p:cTn id="18" dur="2000" fill="hold"/>
                                        <p:tgtEl>
                                          <p:spTgt spid="353395"/>
                                        </p:tgtEl>
                                        <p:attrNameLst>
                                          <p:attrName>ppt_x</p:attrName>
                                          <p:attrName>ppt_y</p:attrName>
                                        </p:attrNameLst>
                                      </p:cBhvr>
                                      <p:rCtr x="0" y="-718"/>
                                    </p:animMotion>
                                  </p:childTnLst>
                                </p:cTn>
                              </p:par>
                              <p:par>
                                <p:cTn id="19" presetID="64" presetClass="path" presetSubtype="0" fill="hold" grpId="0" nodeType="withEffect">
                                  <p:stCondLst>
                                    <p:cond delay="1400"/>
                                  </p:stCondLst>
                                  <p:childTnLst>
                                    <p:animMotion origin="layout" path="M 5E-6 3.7037E-7 L 0.00105 -0.04097 " pathEditMode="relative" rAng="0" ptsTypes="AA">
                                      <p:cBhvr>
                                        <p:cTn id="20" dur="2000" fill="hold"/>
                                        <p:tgtEl>
                                          <p:spTgt spid="353396"/>
                                        </p:tgtEl>
                                        <p:attrNameLst>
                                          <p:attrName>ppt_x</p:attrName>
                                          <p:attrName>ppt_y</p:attrName>
                                        </p:attrNameLst>
                                      </p:cBhvr>
                                      <p:rCtr x="52" y="-2060"/>
                                    </p:animMotion>
                                  </p:childTnLst>
                                </p:cTn>
                              </p:par>
                              <p:par>
                                <p:cTn id="21" presetID="42" presetClass="path" presetSubtype="0" accel="50000" decel="50000" fill="hold" grpId="0" nodeType="withEffect">
                                  <p:stCondLst>
                                    <p:cond delay="1400"/>
                                  </p:stCondLst>
                                  <p:childTnLst>
                                    <p:animMotion origin="layout" path="M 4.16667E-6 4.44444E-6 L 4.16667E-6 0.03333 " pathEditMode="relative" rAng="0" ptsTypes="AA">
                                      <p:cBhvr>
                                        <p:cTn id="22" dur="2000" fill="hold"/>
                                        <p:tgtEl>
                                          <p:spTgt spid="353398"/>
                                        </p:tgtEl>
                                        <p:attrNameLst>
                                          <p:attrName>ppt_x</p:attrName>
                                          <p:attrName>ppt_y</p:attrName>
                                        </p:attrNameLst>
                                      </p:cBhvr>
                                      <p:rCtr x="0" y="1667"/>
                                    </p:animMotion>
                                  </p:childTnLst>
                                </p:cTn>
                              </p:par>
                              <p:par>
                                <p:cTn id="23" presetID="64" presetClass="path" presetSubtype="0" fill="hold" grpId="0" nodeType="withEffect">
                                  <p:stCondLst>
                                    <p:cond delay="1600"/>
                                  </p:stCondLst>
                                  <p:childTnLst>
                                    <p:animMotion origin="layout" path="M -3.61111E-6 4.07407E-6 L -3.61111E-6 -0.02431 " pathEditMode="relative" rAng="0" ptsTypes="AA">
                                      <p:cBhvr>
                                        <p:cTn id="24" dur="2000" fill="hold"/>
                                        <p:tgtEl>
                                          <p:spTgt spid="353397"/>
                                        </p:tgtEl>
                                        <p:attrNameLst>
                                          <p:attrName>ppt_x</p:attrName>
                                          <p:attrName>ppt_y</p:attrName>
                                        </p:attrNameLst>
                                      </p:cBhvr>
                                      <p:rCtr x="0" y="-1227"/>
                                    </p:animMotion>
                                  </p:childTnLst>
                                </p:cTn>
                              </p:par>
                              <p:par>
                                <p:cTn id="25" presetID="42" presetClass="path" presetSubtype="0" accel="50000" decel="50000" fill="hold" grpId="0" nodeType="withEffect">
                                  <p:stCondLst>
                                    <p:cond delay="1800"/>
                                  </p:stCondLst>
                                  <p:childTnLst>
                                    <p:animMotion origin="layout" path="M 4.16667E-6 4.44444E-6 L 4.16667E-6 0.03333 " pathEditMode="relative" rAng="0" ptsTypes="AA">
                                      <p:cBhvr>
                                        <p:cTn id="26" dur="2000" fill="hold"/>
                                        <p:tgtEl>
                                          <p:spTgt spid="353399"/>
                                        </p:tgtEl>
                                        <p:attrNameLst>
                                          <p:attrName>ppt_x</p:attrName>
                                          <p:attrName>ppt_y</p:attrName>
                                        </p:attrNameLst>
                                      </p:cBhvr>
                                      <p:rCtr x="0" y="1667"/>
                                    </p:animMotion>
                                  </p:childTnLst>
                                </p:cTn>
                              </p:par>
                              <p:par>
                                <p:cTn id="27" presetID="64" presetClass="path" presetSubtype="0" fill="hold" grpId="0" nodeType="withEffect">
                                  <p:stCondLst>
                                    <p:cond delay="2000"/>
                                  </p:stCondLst>
                                  <p:childTnLst>
                                    <p:animMotion origin="layout" path="M -1.38889E-6 3.7037E-7 L -1.38889E-6 -0.03218 " pathEditMode="relative" rAng="0" ptsTypes="AA">
                                      <p:cBhvr>
                                        <p:cTn id="28" dur="2000" fill="hold"/>
                                        <p:tgtEl>
                                          <p:spTgt spid="353400"/>
                                        </p:tgtEl>
                                        <p:attrNameLst>
                                          <p:attrName>ppt_x</p:attrName>
                                          <p:attrName>ppt_y</p:attrName>
                                        </p:attrNameLst>
                                      </p:cBhvr>
                                      <p:rCtr x="0" y="-1620"/>
                                    </p:animMotion>
                                  </p:childTnLst>
                                </p:cTn>
                              </p:par>
                              <p:par>
                                <p:cTn id="29" presetID="64" presetClass="path" presetSubtype="0" fill="hold" grpId="0" nodeType="withEffect">
                                  <p:stCondLst>
                                    <p:cond delay="2200"/>
                                  </p:stCondLst>
                                  <p:childTnLst>
                                    <p:animMotion origin="layout" path="M -2.22222E-6 -4.81481E-6 L -2.22222E-6 -0.01412 " pathEditMode="relative" rAng="0" ptsTypes="AA">
                                      <p:cBhvr>
                                        <p:cTn id="30" dur="2000" fill="hold"/>
                                        <p:tgtEl>
                                          <p:spTgt spid="353402"/>
                                        </p:tgtEl>
                                        <p:attrNameLst>
                                          <p:attrName>ppt_x</p:attrName>
                                          <p:attrName>ppt_y</p:attrName>
                                        </p:attrNameLst>
                                      </p:cBhvr>
                                      <p:rCtr x="0" y="-718"/>
                                    </p:animMotion>
                                  </p:childTnLst>
                                </p:cTn>
                              </p:par>
                              <p:par>
                                <p:cTn id="31" presetID="42" presetClass="path" presetSubtype="0" accel="50000" decel="50000" fill="hold" grpId="0" nodeType="withEffect">
                                  <p:stCondLst>
                                    <p:cond delay="2400"/>
                                  </p:stCondLst>
                                  <p:childTnLst>
                                    <p:animMotion origin="layout" path="M 5E-6 -2.59259E-6 L 5E-6 0.0257 " pathEditMode="relative" rAng="0" ptsTypes="AA">
                                      <p:cBhvr>
                                        <p:cTn id="32" dur="2000" fill="hold"/>
                                        <p:tgtEl>
                                          <p:spTgt spid="353401"/>
                                        </p:tgtEl>
                                        <p:attrNameLst>
                                          <p:attrName>ppt_x</p:attrName>
                                          <p:attrName>ppt_y</p:attrName>
                                        </p:attrNameLst>
                                      </p:cBhvr>
                                      <p:rCtr x="0" y="1273"/>
                                    </p:animMotion>
                                  </p:childTnLst>
                                </p:cTn>
                              </p:par>
                              <p:par>
                                <p:cTn id="33" presetID="64" presetClass="path" presetSubtype="0" fill="hold" grpId="0" nodeType="withEffect">
                                  <p:stCondLst>
                                    <p:cond delay="2600"/>
                                  </p:stCondLst>
                                  <p:childTnLst>
                                    <p:animMotion origin="layout" path="M 5E-6 3.7037E-7 L 0.00105 -0.04097 " pathEditMode="relative" rAng="0" ptsTypes="AA">
                                      <p:cBhvr>
                                        <p:cTn id="34" dur="2000" fill="hold"/>
                                        <p:tgtEl>
                                          <p:spTgt spid="353403"/>
                                        </p:tgtEl>
                                        <p:attrNameLst>
                                          <p:attrName>ppt_x</p:attrName>
                                          <p:attrName>ppt_y</p:attrName>
                                        </p:attrNameLst>
                                      </p:cBhvr>
                                      <p:rCtr x="52" y="-2060"/>
                                    </p:animMotion>
                                  </p:childTnLst>
                                </p:cTn>
                              </p:par>
                              <p:par>
                                <p:cTn id="35" presetID="42" presetClass="path" presetSubtype="0" accel="50000" decel="50000" fill="hold" grpId="0" nodeType="withEffect">
                                  <p:stCondLst>
                                    <p:cond delay="2800"/>
                                  </p:stCondLst>
                                  <p:childTnLst>
                                    <p:animMotion origin="layout" path="M -1.11111E-6 1.85185E-6 L -1.11111E-6 0.04444 " pathEditMode="relative" rAng="0" ptsTypes="AA">
                                      <p:cBhvr>
                                        <p:cTn id="36" dur="2000" fill="hold"/>
                                        <p:tgtEl>
                                          <p:spTgt spid="353404"/>
                                        </p:tgtEl>
                                        <p:attrNameLst>
                                          <p:attrName>ppt_x</p:attrName>
                                          <p:attrName>ppt_y</p:attrName>
                                        </p:attrNameLst>
                                      </p:cBhvr>
                                      <p:rCtr x="0" y="2222"/>
                                    </p:animMotion>
                                  </p:childTnLst>
                                </p:cTn>
                              </p:par>
                              <p:par>
                                <p:cTn id="37" presetID="42" presetClass="path" presetSubtype="0" accel="50000" decel="50000" fill="hold" grpId="0" nodeType="withEffect">
                                  <p:stCondLst>
                                    <p:cond delay="3000"/>
                                  </p:stCondLst>
                                  <p:childTnLst>
                                    <p:animMotion origin="layout" path="M -2.5E-6 1.85185E-6 L -0.00052 0.01528 " pathEditMode="relative" rAng="0" ptsTypes="AA">
                                      <p:cBhvr>
                                        <p:cTn id="38" dur="2000" fill="hold"/>
                                        <p:tgtEl>
                                          <p:spTgt spid="353405"/>
                                        </p:tgtEl>
                                        <p:attrNameLst>
                                          <p:attrName>ppt_x</p:attrName>
                                          <p:attrName>ppt_y</p:attrName>
                                        </p:attrNameLst>
                                      </p:cBhvr>
                                      <p:rCtr x="-35" y="764"/>
                                    </p:animMotion>
                                  </p:childTnLst>
                                </p:cTn>
                              </p:par>
                              <p:par>
                                <p:cTn id="39" presetID="64" presetClass="path" presetSubtype="0" fill="hold" grpId="0" nodeType="withEffect">
                                  <p:stCondLst>
                                    <p:cond delay="3200"/>
                                  </p:stCondLst>
                                  <p:childTnLst>
                                    <p:animMotion origin="layout" path="M -1.38889E-6 3.7037E-7 L -1.38889E-6 -0.03218 " pathEditMode="relative" rAng="0" ptsTypes="AA">
                                      <p:cBhvr>
                                        <p:cTn id="40" dur="2000" fill="hold"/>
                                        <p:tgtEl>
                                          <p:spTgt spid="353406"/>
                                        </p:tgtEl>
                                        <p:attrNameLst>
                                          <p:attrName>ppt_x</p:attrName>
                                          <p:attrName>ppt_y</p:attrName>
                                        </p:attrNameLst>
                                      </p:cBhvr>
                                      <p:rCtr x="0" y="-1620"/>
                                    </p:animMotion>
                                  </p:childTnLst>
                                </p:cTn>
                              </p:par>
                              <p:par>
                                <p:cTn id="41" presetID="42" presetClass="path" presetSubtype="0" accel="50000" decel="50000" fill="hold" grpId="0" nodeType="withEffect">
                                  <p:stCondLst>
                                    <p:cond delay="3400"/>
                                  </p:stCondLst>
                                  <p:childTnLst>
                                    <p:animMotion origin="layout" path="M -2.77778E-6 2.22222E-6 L -2.77778E-6 0.03935 " pathEditMode="relative" rAng="0" ptsTypes="AA">
                                      <p:cBhvr>
                                        <p:cTn id="42" dur="2000" fill="hold"/>
                                        <p:tgtEl>
                                          <p:spTgt spid="353407"/>
                                        </p:tgtEl>
                                        <p:attrNameLst>
                                          <p:attrName>ppt_x</p:attrName>
                                          <p:attrName>ppt_y</p:attrName>
                                        </p:attrNameLst>
                                      </p:cBhvr>
                                      <p:rCtr x="0" y="1968"/>
                                    </p:animMotion>
                                  </p:childTnLst>
                                </p:cTn>
                              </p:par>
                              <p:par>
                                <p:cTn id="43" presetID="64" presetClass="path" presetSubtype="0" fill="hold" grpId="0" nodeType="withEffect">
                                  <p:stCondLst>
                                    <p:cond delay="3500"/>
                                  </p:stCondLst>
                                  <p:childTnLst>
                                    <p:animMotion origin="layout" path="M -2.22222E-6 -4.81481E-6 L -2.22222E-6 -0.01412 " pathEditMode="relative" rAng="0" ptsTypes="AA">
                                      <p:cBhvr>
                                        <p:cTn id="44" dur="2000" fill="hold"/>
                                        <p:tgtEl>
                                          <p:spTgt spid="353409"/>
                                        </p:tgtEl>
                                        <p:attrNameLst>
                                          <p:attrName>ppt_x</p:attrName>
                                          <p:attrName>ppt_y</p:attrName>
                                        </p:attrNameLst>
                                      </p:cBhvr>
                                      <p:rCtr x="0" y="-718"/>
                                    </p:animMotion>
                                  </p:childTnLst>
                                </p:cTn>
                              </p:par>
                              <p:par>
                                <p:cTn id="45" presetID="64" presetClass="path" presetSubtype="0" fill="hold" grpId="0" nodeType="withEffect">
                                  <p:stCondLst>
                                    <p:cond delay="3800"/>
                                  </p:stCondLst>
                                  <p:childTnLst>
                                    <p:animMotion origin="layout" path="M 5E-6 3.7037E-7 L 0.00105 -0.04097 " pathEditMode="relative" rAng="0" ptsTypes="AA">
                                      <p:cBhvr>
                                        <p:cTn id="46" dur="2000" fill="hold"/>
                                        <p:tgtEl>
                                          <p:spTgt spid="353410"/>
                                        </p:tgtEl>
                                        <p:attrNameLst>
                                          <p:attrName>ppt_x</p:attrName>
                                          <p:attrName>ppt_y</p:attrName>
                                        </p:attrNameLst>
                                      </p:cBhvr>
                                      <p:rCtr x="52" y="-2060"/>
                                    </p:animMotion>
                                  </p:childTnLst>
                                </p:cTn>
                              </p:par>
                              <p:par>
                                <p:cTn id="47" presetID="42" presetClass="path" presetSubtype="0" accel="50000" decel="50000" fill="hold" grpId="0" nodeType="withEffect">
                                  <p:stCondLst>
                                    <p:cond delay="4000"/>
                                  </p:stCondLst>
                                  <p:childTnLst>
                                    <p:animMotion origin="layout" path="M 5E-6 -2.59259E-6 L 5E-6 0.0257 " pathEditMode="relative" rAng="0" ptsTypes="AA">
                                      <p:cBhvr>
                                        <p:cTn id="48" dur="2000" fill="hold"/>
                                        <p:tgtEl>
                                          <p:spTgt spid="353411"/>
                                        </p:tgtEl>
                                        <p:attrNameLst>
                                          <p:attrName>ppt_x</p:attrName>
                                          <p:attrName>ppt_y</p:attrName>
                                        </p:attrNameLst>
                                      </p:cBhvr>
                                      <p:rCtr x="0" y="1273"/>
                                    </p:animMotion>
                                  </p:childTnLst>
                                </p:cTn>
                              </p:par>
                              <p:par>
                                <p:cTn id="49" presetID="64" presetClass="path" presetSubtype="0" fill="hold" grpId="0" nodeType="withEffect">
                                  <p:stCondLst>
                                    <p:cond delay="4200"/>
                                  </p:stCondLst>
                                  <p:childTnLst>
                                    <p:animMotion origin="layout" path="M -3.61111E-6 4.07407E-6 L -3.61111E-6 -0.02431 " pathEditMode="relative" rAng="0" ptsTypes="AA">
                                      <p:cBhvr>
                                        <p:cTn id="50" dur="2000" fill="hold"/>
                                        <p:tgtEl>
                                          <p:spTgt spid="353412"/>
                                        </p:tgtEl>
                                        <p:attrNameLst>
                                          <p:attrName>ppt_x</p:attrName>
                                          <p:attrName>ppt_y</p:attrName>
                                        </p:attrNameLst>
                                      </p:cBhvr>
                                      <p:rCtr x="0" y="-1227"/>
                                    </p:animMotion>
                                  </p:childTnLst>
                                </p:cTn>
                              </p:par>
                              <p:par>
                                <p:cTn id="51" presetID="42" presetClass="path" presetSubtype="0" accel="50000" decel="50000" fill="hold" grpId="0" nodeType="withEffect">
                                  <p:stCondLst>
                                    <p:cond delay="4400"/>
                                  </p:stCondLst>
                                  <p:childTnLst>
                                    <p:animMotion origin="layout" path="M -1.11111E-6 1.85185E-6 L -1.11111E-6 0.04444 " pathEditMode="relative" rAng="0" ptsTypes="AA">
                                      <p:cBhvr>
                                        <p:cTn id="52" dur="2000" fill="hold"/>
                                        <p:tgtEl>
                                          <p:spTgt spid="353414"/>
                                        </p:tgtEl>
                                        <p:attrNameLst>
                                          <p:attrName>ppt_x</p:attrName>
                                          <p:attrName>ppt_y</p:attrName>
                                        </p:attrNameLst>
                                      </p:cBhvr>
                                      <p:rCtr x="0" y="2222"/>
                                    </p:animMotion>
                                  </p:childTnLst>
                                </p:cTn>
                              </p:par>
                              <p:par>
                                <p:cTn id="53" presetID="42" presetClass="path" presetSubtype="0" accel="50000" decel="50000" fill="hold" grpId="0" nodeType="withEffect">
                                  <p:stCondLst>
                                    <p:cond delay="4600"/>
                                  </p:stCondLst>
                                  <p:childTnLst>
                                    <p:animMotion origin="layout" path="M -2.5E-6 1.85185E-6 L -0.00052 0.01528 " pathEditMode="relative" rAng="0" ptsTypes="AA">
                                      <p:cBhvr>
                                        <p:cTn id="54" dur="2000" fill="hold"/>
                                        <p:tgtEl>
                                          <p:spTgt spid="353413"/>
                                        </p:tgtEl>
                                        <p:attrNameLst>
                                          <p:attrName>ppt_x</p:attrName>
                                          <p:attrName>ppt_y</p:attrName>
                                        </p:attrNameLst>
                                      </p:cBhvr>
                                      <p:rCtr x="-35" y="764"/>
                                    </p:animMotion>
                                  </p:childTnLst>
                                </p:cTn>
                              </p:par>
                              <p:par>
                                <p:cTn id="55" presetID="42" presetClass="path" presetSubtype="0" accel="50000" decel="50000" fill="hold" grpId="0" nodeType="withEffect">
                                  <p:stCondLst>
                                    <p:cond delay="5000"/>
                                  </p:stCondLst>
                                  <p:childTnLst>
                                    <p:animMotion origin="layout" path="M -2.5E-6 1.85185E-6 L -0.00052 0.01528 " pathEditMode="relative" rAng="0" ptsTypes="AA">
                                      <p:cBhvr>
                                        <p:cTn id="56" dur="2000" fill="hold"/>
                                        <p:tgtEl>
                                          <p:spTgt spid="353424"/>
                                        </p:tgtEl>
                                        <p:attrNameLst>
                                          <p:attrName>ppt_x</p:attrName>
                                          <p:attrName>ppt_y</p:attrName>
                                        </p:attrNameLst>
                                      </p:cBhvr>
                                      <p:rCtr x="-35" y="764"/>
                                    </p:animMotion>
                                  </p:childTnLst>
                                </p:cTn>
                              </p:par>
                              <p:par>
                                <p:cTn id="57" presetID="22" presetClass="entr" presetSubtype="8" fill="hold" grpId="0" nodeType="withEffect">
                                  <p:stCondLst>
                                    <p:cond delay="5000"/>
                                  </p:stCondLst>
                                  <p:childTnLst>
                                    <p:set>
                                      <p:cBhvr>
                                        <p:cTn id="58" dur="1" fill="hold">
                                          <p:stCondLst>
                                            <p:cond delay="0"/>
                                          </p:stCondLst>
                                        </p:cTn>
                                        <p:tgtEl>
                                          <p:spTgt spid="353490"/>
                                        </p:tgtEl>
                                        <p:attrNameLst>
                                          <p:attrName>style.visibility</p:attrName>
                                        </p:attrNameLst>
                                      </p:cBhvr>
                                      <p:to>
                                        <p:strVal val="visible"/>
                                      </p:to>
                                    </p:set>
                                    <p:animEffect transition="in" filter="wipe(left)">
                                      <p:cBhvr>
                                        <p:cTn id="59" dur="10000"/>
                                        <p:tgtEl>
                                          <p:spTgt spid="353490"/>
                                        </p:tgtEl>
                                      </p:cBhvr>
                                    </p:animEffect>
                                  </p:childTnLst>
                                </p:cTn>
                              </p:par>
                              <p:par>
                                <p:cTn id="60" presetID="1" presetClass="entr" presetSubtype="0" fill="hold" grpId="0" nodeType="withEffect">
                                  <p:stCondLst>
                                    <p:cond delay="5000"/>
                                  </p:stCondLst>
                                  <p:childTnLst>
                                    <p:set>
                                      <p:cBhvr>
                                        <p:cTn id="61" dur="1" fill="hold">
                                          <p:stCondLst>
                                            <p:cond delay="0"/>
                                          </p:stCondLst>
                                        </p:cTn>
                                        <p:tgtEl>
                                          <p:spTgt spid="353472"/>
                                        </p:tgtEl>
                                        <p:attrNameLst>
                                          <p:attrName>style.visibility</p:attrName>
                                        </p:attrNameLst>
                                      </p:cBhvr>
                                      <p:to>
                                        <p:strVal val="visible"/>
                                      </p:to>
                                    </p:set>
                                  </p:childTnLst>
                                </p:cTn>
                              </p:par>
                              <p:par>
                                <p:cTn id="62" presetID="1" presetClass="entr" presetSubtype="0" fill="hold" grpId="0" nodeType="withEffect">
                                  <p:stCondLst>
                                    <p:cond delay="5000"/>
                                  </p:stCondLst>
                                  <p:childTnLst>
                                    <p:set>
                                      <p:cBhvr>
                                        <p:cTn id="63" dur="1" fill="hold">
                                          <p:stCondLst>
                                            <p:cond delay="0"/>
                                          </p:stCondLst>
                                        </p:cTn>
                                        <p:tgtEl>
                                          <p:spTgt spid="353473"/>
                                        </p:tgtEl>
                                        <p:attrNameLst>
                                          <p:attrName>style.visibility</p:attrName>
                                        </p:attrNameLst>
                                      </p:cBhvr>
                                      <p:to>
                                        <p:strVal val="visible"/>
                                      </p:to>
                                    </p:set>
                                  </p:childTnLst>
                                </p:cTn>
                              </p:par>
                              <p:par>
                                <p:cTn id="64" presetID="1" presetClass="entr" presetSubtype="0" fill="hold" grpId="0" nodeType="withEffect">
                                  <p:stCondLst>
                                    <p:cond delay="5000"/>
                                  </p:stCondLst>
                                  <p:childTnLst>
                                    <p:set>
                                      <p:cBhvr>
                                        <p:cTn id="65" dur="1" fill="hold">
                                          <p:stCondLst>
                                            <p:cond delay="0"/>
                                          </p:stCondLst>
                                        </p:cTn>
                                        <p:tgtEl>
                                          <p:spTgt spid="353475"/>
                                        </p:tgtEl>
                                        <p:attrNameLst>
                                          <p:attrName>style.visibility</p:attrName>
                                        </p:attrNameLst>
                                      </p:cBhvr>
                                      <p:to>
                                        <p:strVal val="visible"/>
                                      </p:to>
                                    </p:set>
                                  </p:childTnLst>
                                </p:cTn>
                              </p:par>
                              <p:par>
                                <p:cTn id="66" presetID="1" presetClass="entr" presetSubtype="0" fill="hold" grpId="0" nodeType="withEffect">
                                  <p:stCondLst>
                                    <p:cond delay="5000"/>
                                  </p:stCondLst>
                                  <p:childTnLst>
                                    <p:set>
                                      <p:cBhvr>
                                        <p:cTn id="67" dur="1" fill="hold">
                                          <p:stCondLst>
                                            <p:cond delay="0"/>
                                          </p:stCondLst>
                                        </p:cTn>
                                        <p:tgtEl>
                                          <p:spTgt spid="353474"/>
                                        </p:tgtEl>
                                        <p:attrNameLst>
                                          <p:attrName>style.visibility</p:attrName>
                                        </p:attrNameLst>
                                      </p:cBhvr>
                                      <p:to>
                                        <p:strVal val="visible"/>
                                      </p:to>
                                    </p:set>
                                  </p:childTnLst>
                                </p:cTn>
                              </p:par>
                              <p:par>
                                <p:cTn id="68" presetID="1" presetClass="entr" presetSubtype="0" fill="hold" grpId="0" nodeType="withEffect">
                                  <p:stCondLst>
                                    <p:cond delay="5000"/>
                                  </p:stCondLst>
                                  <p:childTnLst>
                                    <p:set>
                                      <p:cBhvr>
                                        <p:cTn id="69" dur="1" fill="hold">
                                          <p:stCondLst>
                                            <p:cond delay="0"/>
                                          </p:stCondLst>
                                        </p:cTn>
                                        <p:tgtEl>
                                          <p:spTgt spid="353476"/>
                                        </p:tgtEl>
                                        <p:attrNameLst>
                                          <p:attrName>style.visibility</p:attrName>
                                        </p:attrNameLst>
                                      </p:cBhvr>
                                      <p:to>
                                        <p:strVal val="visible"/>
                                      </p:to>
                                    </p:set>
                                  </p:childTnLst>
                                </p:cTn>
                              </p:par>
                              <p:par>
                                <p:cTn id="70" presetID="1" presetClass="entr" presetSubtype="0" fill="hold" grpId="0" nodeType="withEffect">
                                  <p:stCondLst>
                                    <p:cond delay="5000"/>
                                  </p:stCondLst>
                                  <p:childTnLst>
                                    <p:set>
                                      <p:cBhvr>
                                        <p:cTn id="71" dur="1" fill="hold">
                                          <p:stCondLst>
                                            <p:cond delay="0"/>
                                          </p:stCondLst>
                                        </p:cTn>
                                        <p:tgtEl>
                                          <p:spTgt spid="353477"/>
                                        </p:tgtEl>
                                        <p:attrNameLst>
                                          <p:attrName>style.visibility</p:attrName>
                                        </p:attrNameLst>
                                      </p:cBhvr>
                                      <p:to>
                                        <p:strVal val="visible"/>
                                      </p:to>
                                    </p:set>
                                  </p:childTnLst>
                                </p:cTn>
                              </p:par>
                              <p:par>
                                <p:cTn id="72" presetID="1" presetClass="entr" presetSubtype="0" fill="hold" grpId="0" nodeType="withEffect">
                                  <p:stCondLst>
                                    <p:cond delay="5000"/>
                                  </p:stCondLst>
                                  <p:childTnLst>
                                    <p:set>
                                      <p:cBhvr>
                                        <p:cTn id="73" dur="1" fill="hold">
                                          <p:stCondLst>
                                            <p:cond delay="0"/>
                                          </p:stCondLst>
                                        </p:cTn>
                                        <p:tgtEl>
                                          <p:spTgt spid="353485"/>
                                        </p:tgtEl>
                                        <p:attrNameLst>
                                          <p:attrName>style.visibility</p:attrName>
                                        </p:attrNameLst>
                                      </p:cBhvr>
                                      <p:to>
                                        <p:strVal val="visible"/>
                                      </p:to>
                                    </p:set>
                                  </p:childTnLst>
                                </p:cTn>
                              </p:par>
                              <p:par>
                                <p:cTn id="74" presetID="27" presetClass="emph" presetSubtype="0" repeatCount="4000" fill="hold" grpId="1" nodeType="withEffect">
                                  <p:stCondLst>
                                    <p:cond delay="5000"/>
                                  </p:stCondLst>
                                  <p:childTnLst>
                                    <p:animClr clrSpc="rgb" dir="cw">
                                      <p:cBhvr override="childStyle">
                                        <p:cTn id="75" dur="500" autoRev="1" fill="hold"/>
                                        <p:tgtEl>
                                          <p:spTgt spid="353472"/>
                                        </p:tgtEl>
                                        <p:attrNameLst>
                                          <p:attrName>style.color</p:attrName>
                                        </p:attrNameLst>
                                      </p:cBhvr>
                                      <p:to>
                                        <a:schemeClr val="bg1"/>
                                      </p:to>
                                    </p:animClr>
                                    <p:animClr clrSpc="rgb" dir="cw">
                                      <p:cBhvr>
                                        <p:cTn id="76" dur="500" autoRev="1" fill="hold"/>
                                        <p:tgtEl>
                                          <p:spTgt spid="353472"/>
                                        </p:tgtEl>
                                        <p:attrNameLst>
                                          <p:attrName>fillcolor</p:attrName>
                                        </p:attrNameLst>
                                      </p:cBhvr>
                                      <p:to>
                                        <a:schemeClr val="bg1"/>
                                      </p:to>
                                    </p:animClr>
                                    <p:set>
                                      <p:cBhvr>
                                        <p:cTn id="77" dur="500" autoRev="1" fill="hold"/>
                                        <p:tgtEl>
                                          <p:spTgt spid="353472"/>
                                        </p:tgtEl>
                                        <p:attrNameLst>
                                          <p:attrName>fill.type</p:attrName>
                                        </p:attrNameLst>
                                      </p:cBhvr>
                                      <p:to>
                                        <p:strVal val="solid"/>
                                      </p:to>
                                    </p:set>
                                    <p:set>
                                      <p:cBhvr>
                                        <p:cTn id="78" dur="500" autoRev="1" fill="hold"/>
                                        <p:tgtEl>
                                          <p:spTgt spid="353472"/>
                                        </p:tgtEl>
                                        <p:attrNameLst>
                                          <p:attrName>fill.on</p:attrName>
                                        </p:attrNameLst>
                                      </p:cBhvr>
                                      <p:to>
                                        <p:strVal val="true"/>
                                      </p:to>
                                    </p:set>
                                  </p:childTnLst>
                                  <p:subTnLst>
                                    <p:set>
                                      <p:cBhvr override="childStyle">
                                        <p:cTn dur="1" fill="hold" display="0" masterRel="sameClick" afterEffect="1">
                                          <p:stCondLst>
                                            <p:cond evt="end" delay="0">
                                              <p:tn val="74"/>
                                            </p:cond>
                                          </p:stCondLst>
                                        </p:cTn>
                                        <p:tgtEl>
                                          <p:spTgt spid="353472"/>
                                        </p:tgtEl>
                                        <p:attrNameLst>
                                          <p:attrName>style.visibility</p:attrName>
                                        </p:attrNameLst>
                                      </p:cBhvr>
                                      <p:to>
                                        <p:strVal val="hidden"/>
                                      </p:to>
                                    </p:set>
                                  </p:subTnLst>
                                </p:cTn>
                              </p:par>
                              <p:par>
                                <p:cTn id="79" presetID="1" presetClass="entr" presetSubtype="0" fill="hold" grpId="0" nodeType="withEffect">
                                  <p:stCondLst>
                                    <p:cond delay="5200"/>
                                  </p:stCondLst>
                                  <p:childTnLst>
                                    <p:set>
                                      <p:cBhvr>
                                        <p:cTn id="80" dur="1" fill="hold">
                                          <p:stCondLst>
                                            <p:cond delay="0"/>
                                          </p:stCondLst>
                                        </p:cTn>
                                        <p:tgtEl>
                                          <p:spTgt spid="353493"/>
                                        </p:tgtEl>
                                        <p:attrNameLst>
                                          <p:attrName>style.visibility</p:attrName>
                                        </p:attrNameLst>
                                      </p:cBhvr>
                                      <p:to>
                                        <p:strVal val="visible"/>
                                      </p:to>
                                    </p:set>
                                  </p:childTnLst>
                                </p:cTn>
                              </p:par>
                              <p:par>
                                <p:cTn id="81" presetID="27" presetClass="emph" presetSubtype="0" repeatCount="4000" fill="hold" grpId="1" nodeType="withEffect">
                                  <p:stCondLst>
                                    <p:cond delay="5100"/>
                                  </p:stCondLst>
                                  <p:childTnLst>
                                    <p:animClr clrSpc="rgb" dir="cw">
                                      <p:cBhvr override="childStyle">
                                        <p:cTn id="82" dur="500" autoRev="1" fill="hold"/>
                                        <p:tgtEl>
                                          <p:spTgt spid="353473"/>
                                        </p:tgtEl>
                                        <p:attrNameLst>
                                          <p:attrName>style.color</p:attrName>
                                        </p:attrNameLst>
                                      </p:cBhvr>
                                      <p:to>
                                        <a:schemeClr val="bg1"/>
                                      </p:to>
                                    </p:animClr>
                                    <p:animClr clrSpc="rgb" dir="cw">
                                      <p:cBhvr>
                                        <p:cTn id="83" dur="500" autoRev="1" fill="hold"/>
                                        <p:tgtEl>
                                          <p:spTgt spid="353473"/>
                                        </p:tgtEl>
                                        <p:attrNameLst>
                                          <p:attrName>fillcolor</p:attrName>
                                        </p:attrNameLst>
                                      </p:cBhvr>
                                      <p:to>
                                        <a:schemeClr val="bg1"/>
                                      </p:to>
                                    </p:animClr>
                                    <p:set>
                                      <p:cBhvr>
                                        <p:cTn id="84" dur="500" autoRev="1" fill="hold"/>
                                        <p:tgtEl>
                                          <p:spTgt spid="353473"/>
                                        </p:tgtEl>
                                        <p:attrNameLst>
                                          <p:attrName>fill.type</p:attrName>
                                        </p:attrNameLst>
                                      </p:cBhvr>
                                      <p:to>
                                        <p:strVal val="solid"/>
                                      </p:to>
                                    </p:set>
                                    <p:set>
                                      <p:cBhvr>
                                        <p:cTn id="85" dur="500" autoRev="1" fill="hold"/>
                                        <p:tgtEl>
                                          <p:spTgt spid="353473"/>
                                        </p:tgtEl>
                                        <p:attrNameLst>
                                          <p:attrName>fill.on</p:attrName>
                                        </p:attrNameLst>
                                      </p:cBhvr>
                                      <p:to>
                                        <p:strVal val="true"/>
                                      </p:to>
                                    </p:set>
                                  </p:childTnLst>
                                  <p:subTnLst>
                                    <p:set>
                                      <p:cBhvr override="childStyle">
                                        <p:cTn dur="1" fill="hold" display="0" masterRel="sameClick" afterEffect="1">
                                          <p:stCondLst>
                                            <p:cond evt="end" delay="0">
                                              <p:tn val="81"/>
                                            </p:cond>
                                          </p:stCondLst>
                                        </p:cTn>
                                        <p:tgtEl>
                                          <p:spTgt spid="353473"/>
                                        </p:tgtEl>
                                        <p:attrNameLst>
                                          <p:attrName>style.visibility</p:attrName>
                                        </p:attrNameLst>
                                      </p:cBhvr>
                                      <p:to>
                                        <p:strVal val="hidden"/>
                                      </p:to>
                                    </p:set>
                                  </p:subTnLst>
                                </p:cTn>
                              </p:par>
                              <p:par>
                                <p:cTn id="86" presetID="1" presetClass="entr" presetSubtype="0" fill="hold" grpId="0" nodeType="withEffect">
                                  <p:stCondLst>
                                    <p:cond delay="5800"/>
                                  </p:stCondLst>
                                  <p:childTnLst>
                                    <p:set>
                                      <p:cBhvr>
                                        <p:cTn id="87" dur="1" fill="hold">
                                          <p:stCondLst>
                                            <p:cond delay="0"/>
                                          </p:stCondLst>
                                        </p:cTn>
                                        <p:tgtEl>
                                          <p:spTgt spid="353494"/>
                                        </p:tgtEl>
                                        <p:attrNameLst>
                                          <p:attrName>style.visibility</p:attrName>
                                        </p:attrNameLst>
                                      </p:cBhvr>
                                      <p:to>
                                        <p:strVal val="visible"/>
                                      </p:to>
                                    </p:set>
                                  </p:childTnLst>
                                </p:cTn>
                              </p:par>
                              <p:par>
                                <p:cTn id="88" presetID="27" presetClass="emph" presetSubtype="0" repeatCount="4000" fill="hold" grpId="1" nodeType="withEffect">
                                  <p:stCondLst>
                                    <p:cond delay="5200"/>
                                  </p:stCondLst>
                                  <p:childTnLst>
                                    <p:animClr clrSpc="rgb" dir="cw">
                                      <p:cBhvr override="childStyle">
                                        <p:cTn id="89" dur="500" autoRev="1" fill="hold"/>
                                        <p:tgtEl>
                                          <p:spTgt spid="353474"/>
                                        </p:tgtEl>
                                        <p:attrNameLst>
                                          <p:attrName>style.color</p:attrName>
                                        </p:attrNameLst>
                                      </p:cBhvr>
                                      <p:to>
                                        <a:schemeClr val="bg1"/>
                                      </p:to>
                                    </p:animClr>
                                    <p:animClr clrSpc="rgb" dir="cw">
                                      <p:cBhvr>
                                        <p:cTn id="90" dur="500" autoRev="1" fill="hold"/>
                                        <p:tgtEl>
                                          <p:spTgt spid="353474"/>
                                        </p:tgtEl>
                                        <p:attrNameLst>
                                          <p:attrName>fillcolor</p:attrName>
                                        </p:attrNameLst>
                                      </p:cBhvr>
                                      <p:to>
                                        <a:schemeClr val="bg1"/>
                                      </p:to>
                                    </p:animClr>
                                    <p:set>
                                      <p:cBhvr>
                                        <p:cTn id="91" dur="500" autoRev="1" fill="hold"/>
                                        <p:tgtEl>
                                          <p:spTgt spid="353474"/>
                                        </p:tgtEl>
                                        <p:attrNameLst>
                                          <p:attrName>fill.type</p:attrName>
                                        </p:attrNameLst>
                                      </p:cBhvr>
                                      <p:to>
                                        <p:strVal val="solid"/>
                                      </p:to>
                                    </p:set>
                                    <p:set>
                                      <p:cBhvr>
                                        <p:cTn id="92" dur="500" autoRev="1" fill="hold"/>
                                        <p:tgtEl>
                                          <p:spTgt spid="353474"/>
                                        </p:tgtEl>
                                        <p:attrNameLst>
                                          <p:attrName>fill.on</p:attrName>
                                        </p:attrNameLst>
                                      </p:cBhvr>
                                      <p:to>
                                        <p:strVal val="true"/>
                                      </p:to>
                                    </p:set>
                                  </p:childTnLst>
                                  <p:subTnLst>
                                    <p:set>
                                      <p:cBhvr override="childStyle">
                                        <p:cTn dur="1" fill="hold" display="0" masterRel="sameClick" afterEffect="1">
                                          <p:stCondLst>
                                            <p:cond evt="end" delay="0">
                                              <p:tn val="88"/>
                                            </p:cond>
                                          </p:stCondLst>
                                        </p:cTn>
                                        <p:tgtEl>
                                          <p:spTgt spid="353474"/>
                                        </p:tgtEl>
                                        <p:attrNameLst>
                                          <p:attrName>style.visibility</p:attrName>
                                        </p:attrNameLst>
                                      </p:cBhvr>
                                      <p:to>
                                        <p:strVal val="hidden"/>
                                      </p:to>
                                    </p:set>
                                  </p:subTnLst>
                                </p:cTn>
                              </p:par>
                              <p:par>
                                <p:cTn id="93" presetID="1" presetClass="entr" presetSubtype="0" fill="hold" grpId="0" nodeType="withEffect">
                                  <p:stCondLst>
                                    <p:cond delay="6300"/>
                                  </p:stCondLst>
                                  <p:childTnLst>
                                    <p:set>
                                      <p:cBhvr>
                                        <p:cTn id="94" dur="1" fill="hold">
                                          <p:stCondLst>
                                            <p:cond delay="0"/>
                                          </p:stCondLst>
                                        </p:cTn>
                                        <p:tgtEl>
                                          <p:spTgt spid="353495"/>
                                        </p:tgtEl>
                                        <p:attrNameLst>
                                          <p:attrName>style.visibility</p:attrName>
                                        </p:attrNameLst>
                                      </p:cBhvr>
                                      <p:to>
                                        <p:strVal val="visible"/>
                                      </p:to>
                                    </p:set>
                                  </p:childTnLst>
                                </p:cTn>
                              </p:par>
                              <p:par>
                                <p:cTn id="95" presetID="27" presetClass="emph" presetSubtype="0" repeatCount="4000" fill="hold" grpId="1" nodeType="withEffect">
                                  <p:stCondLst>
                                    <p:cond delay="5300"/>
                                  </p:stCondLst>
                                  <p:childTnLst>
                                    <p:animClr clrSpc="rgb" dir="cw">
                                      <p:cBhvr override="childStyle">
                                        <p:cTn id="96" dur="500" autoRev="1" fill="hold"/>
                                        <p:tgtEl>
                                          <p:spTgt spid="353475"/>
                                        </p:tgtEl>
                                        <p:attrNameLst>
                                          <p:attrName>style.color</p:attrName>
                                        </p:attrNameLst>
                                      </p:cBhvr>
                                      <p:to>
                                        <a:schemeClr val="bg1"/>
                                      </p:to>
                                    </p:animClr>
                                    <p:animClr clrSpc="rgb" dir="cw">
                                      <p:cBhvr>
                                        <p:cTn id="97" dur="500" autoRev="1" fill="hold"/>
                                        <p:tgtEl>
                                          <p:spTgt spid="353475"/>
                                        </p:tgtEl>
                                        <p:attrNameLst>
                                          <p:attrName>fillcolor</p:attrName>
                                        </p:attrNameLst>
                                      </p:cBhvr>
                                      <p:to>
                                        <a:schemeClr val="bg1"/>
                                      </p:to>
                                    </p:animClr>
                                    <p:set>
                                      <p:cBhvr>
                                        <p:cTn id="98" dur="500" autoRev="1" fill="hold"/>
                                        <p:tgtEl>
                                          <p:spTgt spid="353475"/>
                                        </p:tgtEl>
                                        <p:attrNameLst>
                                          <p:attrName>fill.type</p:attrName>
                                        </p:attrNameLst>
                                      </p:cBhvr>
                                      <p:to>
                                        <p:strVal val="solid"/>
                                      </p:to>
                                    </p:set>
                                    <p:set>
                                      <p:cBhvr>
                                        <p:cTn id="99" dur="500" autoRev="1" fill="hold"/>
                                        <p:tgtEl>
                                          <p:spTgt spid="353475"/>
                                        </p:tgtEl>
                                        <p:attrNameLst>
                                          <p:attrName>fill.on</p:attrName>
                                        </p:attrNameLst>
                                      </p:cBhvr>
                                      <p:to>
                                        <p:strVal val="true"/>
                                      </p:to>
                                    </p:set>
                                  </p:childTnLst>
                                  <p:subTnLst>
                                    <p:set>
                                      <p:cBhvr override="childStyle">
                                        <p:cTn dur="1" fill="hold" display="0" masterRel="sameClick" afterEffect="1">
                                          <p:stCondLst>
                                            <p:cond evt="end" delay="0">
                                              <p:tn val="95"/>
                                            </p:cond>
                                          </p:stCondLst>
                                        </p:cTn>
                                        <p:tgtEl>
                                          <p:spTgt spid="353475"/>
                                        </p:tgtEl>
                                        <p:attrNameLst>
                                          <p:attrName>style.visibility</p:attrName>
                                        </p:attrNameLst>
                                      </p:cBhvr>
                                      <p:to>
                                        <p:strVal val="hidden"/>
                                      </p:to>
                                    </p:set>
                                  </p:subTnLst>
                                </p:cTn>
                              </p:par>
                              <p:par>
                                <p:cTn id="100" presetID="1" presetClass="entr" presetSubtype="0" fill="hold" grpId="0" nodeType="withEffect">
                                  <p:stCondLst>
                                    <p:cond delay="7100"/>
                                  </p:stCondLst>
                                  <p:childTnLst>
                                    <p:set>
                                      <p:cBhvr>
                                        <p:cTn id="101" dur="1" fill="hold">
                                          <p:stCondLst>
                                            <p:cond delay="0"/>
                                          </p:stCondLst>
                                        </p:cTn>
                                        <p:tgtEl>
                                          <p:spTgt spid="353496"/>
                                        </p:tgtEl>
                                        <p:attrNameLst>
                                          <p:attrName>style.visibility</p:attrName>
                                        </p:attrNameLst>
                                      </p:cBhvr>
                                      <p:to>
                                        <p:strVal val="visible"/>
                                      </p:to>
                                    </p:set>
                                  </p:childTnLst>
                                </p:cTn>
                              </p:par>
                              <p:par>
                                <p:cTn id="102" presetID="27" presetClass="emph" presetSubtype="0" repeatCount="4000" fill="hold" grpId="1" nodeType="withEffect">
                                  <p:stCondLst>
                                    <p:cond delay="5400"/>
                                  </p:stCondLst>
                                  <p:childTnLst>
                                    <p:animClr clrSpc="rgb" dir="cw">
                                      <p:cBhvr override="childStyle">
                                        <p:cTn id="103" dur="500" autoRev="1" fill="hold"/>
                                        <p:tgtEl>
                                          <p:spTgt spid="353476"/>
                                        </p:tgtEl>
                                        <p:attrNameLst>
                                          <p:attrName>style.color</p:attrName>
                                        </p:attrNameLst>
                                      </p:cBhvr>
                                      <p:to>
                                        <a:schemeClr val="bg1"/>
                                      </p:to>
                                    </p:animClr>
                                    <p:animClr clrSpc="rgb" dir="cw">
                                      <p:cBhvr>
                                        <p:cTn id="104" dur="500" autoRev="1" fill="hold"/>
                                        <p:tgtEl>
                                          <p:spTgt spid="353476"/>
                                        </p:tgtEl>
                                        <p:attrNameLst>
                                          <p:attrName>fillcolor</p:attrName>
                                        </p:attrNameLst>
                                      </p:cBhvr>
                                      <p:to>
                                        <a:schemeClr val="bg1"/>
                                      </p:to>
                                    </p:animClr>
                                    <p:set>
                                      <p:cBhvr>
                                        <p:cTn id="105" dur="500" autoRev="1" fill="hold"/>
                                        <p:tgtEl>
                                          <p:spTgt spid="353476"/>
                                        </p:tgtEl>
                                        <p:attrNameLst>
                                          <p:attrName>fill.type</p:attrName>
                                        </p:attrNameLst>
                                      </p:cBhvr>
                                      <p:to>
                                        <p:strVal val="solid"/>
                                      </p:to>
                                    </p:set>
                                    <p:set>
                                      <p:cBhvr>
                                        <p:cTn id="106" dur="500" autoRev="1" fill="hold"/>
                                        <p:tgtEl>
                                          <p:spTgt spid="353476"/>
                                        </p:tgtEl>
                                        <p:attrNameLst>
                                          <p:attrName>fill.on</p:attrName>
                                        </p:attrNameLst>
                                      </p:cBhvr>
                                      <p:to>
                                        <p:strVal val="true"/>
                                      </p:to>
                                    </p:set>
                                  </p:childTnLst>
                                  <p:subTnLst>
                                    <p:set>
                                      <p:cBhvr override="childStyle">
                                        <p:cTn dur="1" fill="hold" display="0" masterRel="sameClick" afterEffect="1">
                                          <p:stCondLst>
                                            <p:cond evt="end" delay="0">
                                              <p:tn val="102"/>
                                            </p:cond>
                                          </p:stCondLst>
                                        </p:cTn>
                                        <p:tgtEl>
                                          <p:spTgt spid="353476"/>
                                        </p:tgtEl>
                                        <p:attrNameLst>
                                          <p:attrName>style.visibility</p:attrName>
                                        </p:attrNameLst>
                                      </p:cBhvr>
                                      <p:to>
                                        <p:strVal val="hidden"/>
                                      </p:to>
                                    </p:set>
                                  </p:subTnLst>
                                </p:cTn>
                              </p:par>
                              <p:par>
                                <p:cTn id="107" presetID="1" presetClass="entr" presetSubtype="0" fill="hold" grpId="0" nodeType="withEffect">
                                  <p:stCondLst>
                                    <p:cond delay="8000"/>
                                  </p:stCondLst>
                                  <p:childTnLst>
                                    <p:set>
                                      <p:cBhvr>
                                        <p:cTn id="108" dur="1" fill="hold">
                                          <p:stCondLst>
                                            <p:cond delay="0"/>
                                          </p:stCondLst>
                                        </p:cTn>
                                        <p:tgtEl>
                                          <p:spTgt spid="353497"/>
                                        </p:tgtEl>
                                        <p:attrNameLst>
                                          <p:attrName>style.visibility</p:attrName>
                                        </p:attrNameLst>
                                      </p:cBhvr>
                                      <p:to>
                                        <p:strVal val="visible"/>
                                      </p:to>
                                    </p:set>
                                  </p:childTnLst>
                                </p:cTn>
                              </p:par>
                              <p:par>
                                <p:cTn id="109" presetID="27" presetClass="emph" presetSubtype="0" repeatCount="4000" fill="hold" grpId="1" nodeType="withEffect">
                                  <p:stCondLst>
                                    <p:cond delay="5000"/>
                                  </p:stCondLst>
                                  <p:childTnLst>
                                    <p:animClr clrSpc="rgb" dir="cw">
                                      <p:cBhvr override="childStyle">
                                        <p:cTn id="110" dur="500" autoRev="1" fill="hold"/>
                                        <p:tgtEl>
                                          <p:spTgt spid="353477"/>
                                        </p:tgtEl>
                                        <p:attrNameLst>
                                          <p:attrName>style.color</p:attrName>
                                        </p:attrNameLst>
                                      </p:cBhvr>
                                      <p:to>
                                        <a:schemeClr val="bg1"/>
                                      </p:to>
                                    </p:animClr>
                                    <p:animClr clrSpc="rgb" dir="cw">
                                      <p:cBhvr>
                                        <p:cTn id="111" dur="500" autoRev="1" fill="hold"/>
                                        <p:tgtEl>
                                          <p:spTgt spid="353477"/>
                                        </p:tgtEl>
                                        <p:attrNameLst>
                                          <p:attrName>fillcolor</p:attrName>
                                        </p:attrNameLst>
                                      </p:cBhvr>
                                      <p:to>
                                        <a:schemeClr val="bg1"/>
                                      </p:to>
                                    </p:animClr>
                                    <p:set>
                                      <p:cBhvr>
                                        <p:cTn id="112" dur="500" autoRev="1" fill="hold"/>
                                        <p:tgtEl>
                                          <p:spTgt spid="353477"/>
                                        </p:tgtEl>
                                        <p:attrNameLst>
                                          <p:attrName>fill.type</p:attrName>
                                        </p:attrNameLst>
                                      </p:cBhvr>
                                      <p:to>
                                        <p:strVal val="solid"/>
                                      </p:to>
                                    </p:set>
                                    <p:set>
                                      <p:cBhvr>
                                        <p:cTn id="113" dur="500" autoRev="1" fill="hold"/>
                                        <p:tgtEl>
                                          <p:spTgt spid="353477"/>
                                        </p:tgtEl>
                                        <p:attrNameLst>
                                          <p:attrName>fill.on</p:attrName>
                                        </p:attrNameLst>
                                      </p:cBhvr>
                                      <p:to>
                                        <p:strVal val="true"/>
                                      </p:to>
                                    </p:set>
                                  </p:childTnLst>
                                  <p:subTnLst>
                                    <p:set>
                                      <p:cBhvr override="childStyle">
                                        <p:cTn dur="1" fill="hold" display="0" masterRel="sameClick" afterEffect="1">
                                          <p:stCondLst>
                                            <p:cond evt="end" delay="0">
                                              <p:tn val="109"/>
                                            </p:cond>
                                          </p:stCondLst>
                                        </p:cTn>
                                        <p:tgtEl>
                                          <p:spTgt spid="353477"/>
                                        </p:tgtEl>
                                        <p:attrNameLst>
                                          <p:attrName>style.visibility</p:attrName>
                                        </p:attrNameLst>
                                      </p:cBhvr>
                                      <p:to>
                                        <p:strVal val="hidden"/>
                                      </p:to>
                                    </p:set>
                                  </p:subTnLst>
                                </p:cTn>
                              </p:par>
                              <p:par>
                                <p:cTn id="114" presetID="1" presetClass="entr" presetSubtype="0" fill="hold" grpId="0" nodeType="withEffect">
                                  <p:stCondLst>
                                    <p:cond delay="9000"/>
                                  </p:stCondLst>
                                  <p:childTnLst>
                                    <p:set>
                                      <p:cBhvr>
                                        <p:cTn id="115" dur="1" fill="hold">
                                          <p:stCondLst>
                                            <p:cond delay="0"/>
                                          </p:stCondLst>
                                        </p:cTn>
                                        <p:tgtEl>
                                          <p:spTgt spid="353492"/>
                                        </p:tgtEl>
                                        <p:attrNameLst>
                                          <p:attrName>style.visibility</p:attrName>
                                        </p:attrNameLst>
                                      </p:cBhvr>
                                      <p:to>
                                        <p:strVal val="visible"/>
                                      </p:to>
                                    </p:set>
                                  </p:childTnLst>
                                </p:cTn>
                              </p:par>
                              <p:par>
                                <p:cTn id="116" presetID="27" presetClass="emph" presetSubtype="0" repeatCount="4000" fill="hold" grpId="1" nodeType="withEffect">
                                  <p:stCondLst>
                                    <p:cond delay="5100"/>
                                  </p:stCondLst>
                                  <p:childTnLst>
                                    <p:animClr clrSpc="rgb" dir="cw">
                                      <p:cBhvr override="childStyle">
                                        <p:cTn id="117" dur="500" autoRev="1" fill="hold"/>
                                        <p:tgtEl>
                                          <p:spTgt spid="353485"/>
                                        </p:tgtEl>
                                        <p:attrNameLst>
                                          <p:attrName>style.color</p:attrName>
                                        </p:attrNameLst>
                                      </p:cBhvr>
                                      <p:to>
                                        <a:schemeClr val="bg1"/>
                                      </p:to>
                                    </p:animClr>
                                    <p:animClr clrSpc="rgb" dir="cw">
                                      <p:cBhvr>
                                        <p:cTn id="118" dur="500" autoRev="1" fill="hold"/>
                                        <p:tgtEl>
                                          <p:spTgt spid="353485"/>
                                        </p:tgtEl>
                                        <p:attrNameLst>
                                          <p:attrName>fillcolor</p:attrName>
                                        </p:attrNameLst>
                                      </p:cBhvr>
                                      <p:to>
                                        <a:schemeClr val="bg1"/>
                                      </p:to>
                                    </p:animClr>
                                    <p:set>
                                      <p:cBhvr>
                                        <p:cTn id="119" dur="500" autoRev="1" fill="hold"/>
                                        <p:tgtEl>
                                          <p:spTgt spid="353485"/>
                                        </p:tgtEl>
                                        <p:attrNameLst>
                                          <p:attrName>fill.type</p:attrName>
                                        </p:attrNameLst>
                                      </p:cBhvr>
                                      <p:to>
                                        <p:strVal val="solid"/>
                                      </p:to>
                                    </p:set>
                                    <p:set>
                                      <p:cBhvr>
                                        <p:cTn id="120" dur="500" autoRev="1" fill="hold"/>
                                        <p:tgtEl>
                                          <p:spTgt spid="353485"/>
                                        </p:tgtEl>
                                        <p:attrNameLst>
                                          <p:attrName>fill.on</p:attrName>
                                        </p:attrNameLst>
                                      </p:cBhvr>
                                      <p:to>
                                        <p:strVal val="true"/>
                                      </p:to>
                                    </p:set>
                                  </p:childTnLst>
                                  <p:subTnLst>
                                    <p:set>
                                      <p:cBhvr override="childStyle">
                                        <p:cTn dur="1" fill="hold" display="0" masterRel="sameClick" afterEffect="1">
                                          <p:stCondLst>
                                            <p:cond evt="end" delay="0">
                                              <p:tn val="116"/>
                                            </p:cond>
                                          </p:stCondLst>
                                        </p:cTn>
                                        <p:tgtEl>
                                          <p:spTgt spid="353485"/>
                                        </p:tgtEl>
                                        <p:attrNameLst>
                                          <p:attrName>style.visibility</p:attrName>
                                        </p:attrNameLst>
                                      </p:cBhvr>
                                      <p:to>
                                        <p:strVal val="hidden"/>
                                      </p:to>
                                    </p:set>
                                  </p:subTnLst>
                                </p:cTn>
                              </p:par>
                              <p:par>
                                <p:cTn id="121" presetID="1" presetClass="entr" presetSubtype="0" fill="hold" grpId="0" nodeType="withEffect">
                                  <p:stCondLst>
                                    <p:cond delay="9500"/>
                                  </p:stCondLst>
                                  <p:childTnLst>
                                    <p:set>
                                      <p:cBhvr>
                                        <p:cTn id="122" dur="1" fill="hold">
                                          <p:stCondLst>
                                            <p:cond delay="0"/>
                                          </p:stCondLst>
                                        </p:cTn>
                                        <p:tgtEl>
                                          <p:spTgt spid="353498"/>
                                        </p:tgtEl>
                                        <p:attrNameLst>
                                          <p:attrName>style.visibility</p:attrName>
                                        </p:attrNameLst>
                                      </p:cBhvr>
                                      <p:to>
                                        <p:strVal val="visible"/>
                                      </p:to>
                                    </p:set>
                                  </p:childTnLst>
                                </p:cTn>
                              </p:par>
                              <p:par>
                                <p:cTn id="123" presetID="42" presetClass="path" presetSubtype="0" accel="50000" decel="50000" fill="hold" grpId="0" nodeType="withEffect">
                                  <p:stCondLst>
                                    <p:cond delay="5200"/>
                                  </p:stCondLst>
                                  <p:childTnLst>
                                    <p:animMotion origin="layout" path="M -0.00017 0.00093 L -0.00052 0.01436 " pathEditMode="relative" rAng="0" ptsTypes="AA">
                                      <p:cBhvr>
                                        <p:cTn id="124" dur="2000" fill="hold"/>
                                        <p:tgtEl>
                                          <p:spTgt spid="353469"/>
                                        </p:tgtEl>
                                        <p:attrNameLst>
                                          <p:attrName>ppt_x</p:attrName>
                                          <p:attrName>ppt_y</p:attrName>
                                        </p:attrNameLst>
                                      </p:cBhvr>
                                      <p:rCtr x="-17" y="671"/>
                                    </p:animMotion>
                                  </p:childTnLst>
                                </p:cTn>
                              </p:par>
                              <p:par>
                                <p:cTn id="125" presetID="64" presetClass="path" presetSubtype="0" fill="hold" grpId="0" nodeType="withEffect">
                                  <p:stCondLst>
                                    <p:cond delay="5400"/>
                                  </p:stCondLst>
                                  <p:childTnLst>
                                    <p:animMotion origin="layout" path="M -2.22222E-6 -4.81481E-6 L -2.22222E-6 -0.01412 " pathEditMode="relative" rAng="0" ptsTypes="AA">
                                      <p:cBhvr>
                                        <p:cTn id="126" dur="2000" fill="hold"/>
                                        <p:tgtEl>
                                          <p:spTgt spid="353425"/>
                                        </p:tgtEl>
                                        <p:attrNameLst>
                                          <p:attrName>ppt_x</p:attrName>
                                          <p:attrName>ppt_y</p:attrName>
                                        </p:attrNameLst>
                                      </p:cBhvr>
                                      <p:rCtr x="0" y="-718"/>
                                    </p:animMotion>
                                  </p:childTnLst>
                                </p:cTn>
                              </p:par>
                              <p:par>
                                <p:cTn id="127" presetID="42" presetClass="path" presetSubtype="0" accel="50000" decel="50000" fill="hold" grpId="0" nodeType="withEffect">
                                  <p:stCondLst>
                                    <p:cond delay="5600"/>
                                  </p:stCondLst>
                                  <p:childTnLst>
                                    <p:animMotion origin="layout" path="M 3.61111E-6 -3.7037E-7 L 3.61111E-6 0.01944 " pathEditMode="relative" rAng="0" ptsTypes="AA">
                                      <p:cBhvr>
                                        <p:cTn id="128" dur="2000" fill="hold"/>
                                        <p:tgtEl>
                                          <p:spTgt spid="353428"/>
                                        </p:tgtEl>
                                        <p:attrNameLst>
                                          <p:attrName>ppt_x</p:attrName>
                                          <p:attrName>ppt_y</p:attrName>
                                        </p:attrNameLst>
                                      </p:cBhvr>
                                      <p:rCtr x="0" y="972"/>
                                    </p:animMotion>
                                  </p:childTnLst>
                                </p:cTn>
                              </p:par>
                              <p:par>
                                <p:cTn id="129" presetID="42" presetClass="path" presetSubtype="0" accel="50000" decel="50000" fill="hold" grpId="0" nodeType="withEffect">
                                  <p:stCondLst>
                                    <p:cond delay="6000"/>
                                  </p:stCondLst>
                                  <p:childTnLst>
                                    <p:animMotion origin="layout" path="M 2.77778E-7 -1.11111E-6 L -0.00035 0.02315 " pathEditMode="relative" rAng="0" ptsTypes="AA">
                                      <p:cBhvr>
                                        <p:cTn id="130" dur="2000" fill="hold"/>
                                        <p:tgtEl>
                                          <p:spTgt spid="353429"/>
                                        </p:tgtEl>
                                        <p:attrNameLst>
                                          <p:attrName>ppt_x</p:attrName>
                                          <p:attrName>ppt_y</p:attrName>
                                        </p:attrNameLst>
                                      </p:cBhvr>
                                      <p:rCtr x="-17" y="1157"/>
                                    </p:animMotion>
                                  </p:childTnLst>
                                </p:cTn>
                              </p:par>
                              <p:par>
                                <p:cTn id="131" presetID="64" presetClass="path" presetSubtype="0" fill="hold" grpId="0" nodeType="withEffect">
                                  <p:stCondLst>
                                    <p:cond delay="6200"/>
                                  </p:stCondLst>
                                  <p:childTnLst>
                                    <p:animMotion origin="layout" path="M 4.72222E-6 1.85185E-6 L 4.72222E-6 -0.01875 " pathEditMode="relative" rAng="0" ptsTypes="AA">
                                      <p:cBhvr>
                                        <p:cTn id="132" dur="2000" fill="hold"/>
                                        <p:tgtEl>
                                          <p:spTgt spid="353430"/>
                                        </p:tgtEl>
                                        <p:attrNameLst>
                                          <p:attrName>ppt_x</p:attrName>
                                          <p:attrName>ppt_y</p:attrName>
                                        </p:attrNameLst>
                                      </p:cBhvr>
                                      <p:rCtr x="0" y="-949"/>
                                    </p:animMotion>
                                  </p:childTnLst>
                                </p:cTn>
                              </p:par>
                              <p:par>
                                <p:cTn id="133" presetID="42" presetClass="path" presetSubtype="0" accel="50000" decel="50000" fill="hold" grpId="0" nodeType="withEffect">
                                  <p:stCondLst>
                                    <p:cond delay="6600"/>
                                  </p:stCondLst>
                                  <p:childTnLst>
                                    <p:animMotion origin="layout" path="M -5.55556E-7 -7.40741E-7 L -5.55556E-7 0.0169 " pathEditMode="relative" rAng="0" ptsTypes="AA">
                                      <p:cBhvr>
                                        <p:cTn id="134" dur="2000" fill="hold"/>
                                        <p:tgtEl>
                                          <p:spTgt spid="353431"/>
                                        </p:tgtEl>
                                        <p:attrNameLst>
                                          <p:attrName>ppt_x</p:attrName>
                                          <p:attrName>ppt_y</p:attrName>
                                        </p:attrNameLst>
                                      </p:cBhvr>
                                      <p:rCtr x="0" y="833"/>
                                    </p:animMotion>
                                  </p:childTnLst>
                                </p:cTn>
                              </p:par>
                              <p:par>
                                <p:cTn id="135" presetID="64" presetClass="path" presetSubtype="0" fill="hold" grpId="0" nodeType="withEffect">
                                  <p:stCondLst>
                                    <p:cond delay="6800"/>
                                  </p:stCondLst>
                                  <p:childTnLst>
                                    <p:animMotion origin="layout" path="M -4.72222E-6 -1.48148E-6 L 0.00035 -0.0169 " pathEditMode="relative" rAng="0" ptsTypes="AA">
                                      <p:cBhvr>
                                        <p:cTn id="136" dur="2000" fill="hold"/>
                                        <p:tgtEl>
                                          <p:spTgt spid="353433"/>
                                        </p:tgtEl>
                                        <p:attrNameLst>
                                          <p:attrName>ppt_x</p:attrName>
                                          <p:attrName>ppt_y</p:attrName>
                                        </p:attrNameLst>
                                      </p:cBhvr>
                                      <p:rCtr x="17" y="-856"/>
                                    </p:animMotion>
                                  </p:childTnLst>
                                </p:cTn>
                              </p:par>
                              <p:par>
                                <p:cTn id="137" presetID="42" presetClass="path" presetSubtype="0" accel="50000" decel="50000" fill="hold" grpId="0" nodeType="withEffect">
                                  <p:stCondLst>
                                    <p:cond delay="7000"/>
                                  </p:stCondLst>
                                  <p:childTnLst>
                                    <p:animMotion origin="layout" path="M -2.77778E-6 0 L -2.77778E-6 0.01806 " pathEditMode="relative" rAng="0" ptsTypes="AA">
                                      <p:cBhvr>
                                        <p:cTn id="138" dur="2000" fill="hold"/>
                                        <p:tgtEl>
                                          <p:spTgt spid="353434"/>
                                        </p:tgtEl>
                                        <p:attrNameLst>
                                          <p:attrName>ppt_x</p:attrName>
                                          <p:attrName>ppt_y</p:attrName>
                                        </p:attrNameLst>
                                      </p:cBhvr>
                                      <p:rCtr x="0" y="903"/>
                                    </p:animMotion>
                                  </p:childTnLst>
                                </p:cTn>
                              </p:par>
                              <p:par>
                                <p:cTn id="139" presetID="42" presetClass="path" presetSubtype="0" accel="50000" decel="50000" fill="hold" grpId="0" nodeType="withEffect">
                                  <p:stCondLst>
                                    <p:cond delay="7200"/>
                                  </p:stCondLst>
                                  <p:childTnLst>
                                    <p:animMotion origin="layout" path="M -2.5E-6 1.85185E-6 L -0.00052 0.01528 " pathEditMode="relative" rAng="0" ptsTypes="AA">
                                      <p:cBhvr>
                                        <p:cTn id="140" dur="2000" fill="hold"/>
                                        <p:tgtEl>
                                          <p:spTgt spid="353435"/>
                                        </p:tgtEl>
                                        <p:attrNameLst>
                                          <p:attrName>ppt_x</p:attrName>
                                          <p:attrName>ppt_y</p:attrName>
                                        </p:attrNameLst>
                                      </p:cBhvr>
                                      <p:rCtr x="-35" y="764"/>
                                    </p:animMotion>
                                  </p:childTnLst>
                                </p:cTn>
                              </p:par>
                              <p:par>
                                <p:cTn id="141" presetID="64" presetClass="path" presetSubtype="0" fill="hold" grpId="0" nodeType="withEffect">
                                  <p:stCondLst>
                                    <p:cond delay="7400"/>
                                  </p:stCondLst>
                                  <p:childTnLst>
                                    <p:animMotion origin="layout" path="M 4.72222E-6 -7.40741E-7 L 4.72222E-6 -0.0118 " pathEditMode="relative" rAng="0" ptsTypes="AA">
                                      <p:cBhvr>
                                        <p:cTn id="142" dur="2000" fill="hold"/>
                                        <p:tgtEl>
                                          <p:spTgt spid="353436"/>
                                        </p:tgtEl>
                                        <p:attrNameLst>
                                          <p:attrName>ppt_x</p:attrName>
                                          <p:attrName>ppt_y</p:attrName>
                                        </p:attrNameLst>
                                      </p:cBhvr>
                                      <p:rCtr x="0" y="-602"/>
                                    </p:animMotion>
                                  </p:childTnLst>
                                </p:cTn>
                              </p:par>
                              <p:par>
                                <p:cTn id="143" presetID="64" presetClass="path" presetSubtype="0" fill="hold" grpId="0" nodeType="withEffect">
                                  <p:stCondLst>
                                    <p:cond delay="7700"/>
                                  </p:stCondLst>
                                  <p:childTnLst>
                                    <p:animMotion origin="layout" path="M 3.88889E-6 0.00556 L 3.88889E-6 -0.00578 " pathEditMode="relative" rAng="0" ptsTypes="AA">
                                      <p:cBhvr>
                                        <p:cTn id="144" dur="2000" fill="hold"/>
                                        <p:tgtEl>
                                          <p:spTgt spid="353438"/>
                                        </p:tgtEl>
                                        <p:attrNameLst>
                                          <p:attrName>ppt_x</p:attrName>
                                          <p:attrName>ppt_y</p:attrName>
                                        </p:attrNameLst>
                                      </p:cBhvr>
                                      <p:rCtr x="0" y="-579"/>
                                    </p:animMotion>
                                  </p:childTnLst>
                                </p:cTn>
                              </p:par>
                              <p:par>
                                <p:cTn id="145" presetID="42" presetClass="path" presetSubtype="0" accel="50000" decel="50000" fill="hold" grpId="1" nodeType="withEffect">
                                  <p:stCondLst>
                                    <p:cond delay="4800"/>
                                  </p:stCondLst>
                                  <p:childTnLst>
                                    <p:animMotion origin="layout" path="M 0.00105 -0.04098 L 0.00053 4.44444E-6 " pathEditMode="relative" rAng="0" ptsTypes="AA">
                                      <p:cBhvr>
                                        <p:cTn id="146" dur="2000" fill="hold"/>
                                        <p:tgtEl>
                                          <p:spTgt spid="353300"/>
                                        </p:tgtEl>
                                        <p:attrNameLst>
                                          <p:attrName>ppt_x</p:attrName>
                                          <p:attrName>ppt_y</p:attrName>
                                        </p:attrNameLst>
                                      </p:cBhvr>
                                      <p:rCtr x="-35" y="2037"/>
                                    </p:animMotion>
                                  </p:childTnLst>
                                </p:cTn>
                              </p:par>
                              <p:par>
                                <p:cTn id="147" presetID="64" presetClass="path" presetSubtype="0" accel="50000" decel="50000" fill="hold" grpId="1" nodeType="withEffect">
                                  <p:stCondLst>
                                    <p:cond delay="5000"/>
                                  </p:stCondLst>
                                  <p:childTnLst>
                                    <p:animMotion origin="layout" path="M 3.33333E-6 0.03333 L 3.33333E-6 2.59259E-6 " pathEditMode="relative" rAng="0" ptsTypes="AA">
                                      <p:cBhvr>
                                        <p:cTn id="148" dur="2000" fill="hold"/>
                                        <p:tgtEl>
                                          <p:spTgt spid="353295"/>
                                        </p:tgtEl>
                                        <p:attrNameLst>
                                          <p:attrName>ppt_x</p:attrName>
                                          <p:attrName>ppt_y</p:attrName>
                                        </p:attrNameLst>
                                      </p:cBhvr>
                                      <p:rCtr x="0" y="-1667"/>
                                    </p:animMotion>
                                  </p:childTnLst>
                                </p:cTn>
                              </p:par>
                              <p:par>
                                <p:cTn id="149" presetID="64" presetClass="path" presetSubtype="0" accel="50000" decel="50000" fill="hold" grpId="1" nodeType="withEffect">
                                  <p:stCondLst>
                                    <p:cond delay="5200"/>
                                  </p:stCondLst>
                                  <p:childTnLst>
                                    <p:animMotion origin="layout" path="M -0.00052 0.01528 L -0.00104 -2.59259E-6 " pathEditMode="relative" rAng="0" ptsTypes="AA">
                                      <p:cBhvr>
                                        <p:cTn id="150" dur="2000" fill="hold"/>
                                        <p:tgtEl>
                                          <p:spTgt spid="353394"/>
                                        </p:tgtEl>
                                        <p:attrNameLst>
                                          <p:attrName>ppt_x</p:attrName>
                                          <p:attrName>ppt_y</p:attrName>
                                        </p:attrNameLst>
                                      </p:cBhvr>
                                      <p:rCtr x="-35" y="-764"/>
                                    </p:animMotion>
                                  </p:childTnLst>
                                </p:cTn>
                              </p:par>
                              <p:par>
                                <p:cTn id="151" presetID="64" presetClass="path" presetSubtype="0" accel="50000" decel="50000" fill="hold" grpId="1" nodeType="withEffect">
                                  <p:stCondLst>
                                    <p:cond delay="5200"/>
                                  </p:stCondLst>
                                  <p:childTnLst>
                                    <p:animMotion origin="layout" path="M 1.66667E-6 0.04445 L -0.00018 0.00093 " pathEditMode="relative" rAng="0" ptsTypes="AA">
                                      <p:cBhvr>
                                        <p:cTn id="152" dur="2000" fill="hold"/>
                                        <p:tgtEl>
                                          <p:spTgt spid="353408"/>
                                        </p:tgtEl>
                                        <p:attrNameLst>
                                          <p:attrName>ppt_x</p:attrName>
                                          <p:attrName>ppt_y</p:attrName>
                                        </p:attrNameLst>
                                      </p:cBhvr>
                                      <p:rCtr x="-17" y="-2176"/>
                                    </p:animMotion>
                                  </p:childTnLst>
                                </p:cTn>
                              </p:par>
                              <p:par>
                                <p:cTn id="153" presetID="42" presetClass="path" presetSubtype="0" accel="50000" decel="50000" fill="hold" grpId="1" nodeType="withEffect">
                                  <p:stCondLst>
                                    <p:cond delay="5400"/>
                                  </p:stCondLst>
                                  <p:childTnLst>
                                    <p:animMotion origin="layout" path="M -3.61111E-6 -0.0243 L -3.61111E-6 0.00417 " pathEditMode="relative" rAng="0" ptsTypes="AA">
                                      <p:cBhvr>
                                        <p:cTn id="154" dur="2000" fill="hold"/>
                                        <p:tgtEl>
                                          <p:spTgt spid="353393"/>
                                        </p:tgtEl>
                                        <p:attrNameLst>
                                          <p:attrName>ppt_x</p:attrName>
                                          <p:attrName>ppt_y</p:attrName>
                                        </p:attrNameLst>
                                      </p:cBhvr>
                                      <p:rCtr x="0" y="1412"/>
                                    </p:animMotion>
                                  </p:childTnLst>
                                </p:cTn>
                              </p:par>
                              <p:par>
                                <p:cTn id="155" presetID="42" presetClass="path" presetSubtype="0" accel="50000" decel="50000" fill="hold" grpId="1" nodeType="withEffect">
                                  <p:stCondLst>
                                    <p:cond delay="5600"/>
                                  </p:stCondLst>
                                  <p:childTnLst>
                                    <p:animMotion origin="layout" path="M 5.55556E-7 -0.01412 L 5.55556E-7 0.0044 " pathEditMode="relative" rAng="0" ptsTypes="AA">
                                      <p:cBhvr>
                                        <p:cTn id="156" dur="2000" fill="hold"/>
                                        <p:tgtEl>
                                          <p:spTgt spid="353395"/>
                                        </p:tgtEl>
                                        <p:attrNameLst>
                                          <p:attrName>ppt_x</p:attrName>
                                          <p:attrName>ppt_y</p:attrName>
                                        </p:attrNameLst>
                                      </p:cBhvr>
                                      <p:rCtr x="0" y="926"/>
                                    </p:animMotion>
                                  </p:childTnLst>
                                </p:cTn>
                              </p:par>
                              <p:par>
                                <p:cTn id="157" presetID="42" presetClass="path" presetSubtype="0" accel="50000" decel="50000" fill="hold" grpId="1" nodeType="withEffect">
                                  <p:stCondLst>
                                    <p:cond delay="5800"/>
                                  </p:stCondLst>
                                  <p:childTnLst>
                                    <p:animMotion origin="layout" path="M 0.00105 -0.04098 L 0.00053 4.44444E-6 " pathEditMode="relative" rAng="0" ptsTypes="AA">
                                      <p:cBhvr>
                                        <p:cTn id="158" dur="2000" fill="hold"/>
                                        <p:tgtEl>
                                          <p:spTgt spid="353396"/>
                                        </p:tgtEl>
                                        <p:attrNameLst>
                                          <p:attrName>ppt_x</p:attrName>
                                          <p:attrName>ppt_y</p:attrName>
                                        </p:attrNameLst>
                                      </p:cBhvr>
                                      <p:rCtr x="-35" y="2037"/>
                                    </p:animMotion>
                                  </p:childTnLst>
                                </p:cTn>
                              </p:par>
                              <p:par>
                                <p:cTn id="159" presetID="64" presetClass="path" presetSubtype="0" accel="50000" decel="50000" fill="hold" grpId="1" nodeType="withEffect">
                                  <p:stCondLst>
                                    <p:cond delay="5800"/>
                                  </p:stCondLst>
                                  <p:childTnLst>
                                    <p:animMotion origin="layout" path="M 3.33333E-6 0.03333 L 3.33333E-6 2.59259E-6 " pathEditMode="relative" rAng="0" ptsTypes="AA">
                                      <p:cBhvr>
                                        <p:cTn id="160" dur="2000" fill="hold"/>
                                        <p:tgtEl>
                                          <p:spTgt spid="353398"/>
                                        </p:tgtEl>
                                        <p:attrNameLst>
                                          <p:attrName>ppt_x</p:attrName>
                                          <p:attrName>ppt_y</p:attrName>
                                        </p:attrNameLst>
                                      </p:cBhvr>
                                      <p:rCtr x="0" y="-1667"/>
                                    </p:animMotion>
                                  </p:childTnLst>
                                </p:cTn>
                              </p:par>
                              <p:par>
                                <p:cTn id="161" presetID="42" presetClass="path" presetSubtype="0" accel="50000" decel="50000" fill="hold" grpId="1" nodeType="withEffect">
                                  <p:stCondLst>
                                    <p:cond delay="6000"/>
                                  </p:stCondLst>
                                  <p:childTnLst>
                                    <p:animMotion origin="layout" path="M -3.61111E-6 -0.0243 L -3.61111E-6 0.00417 " pathEditMode="relative" rAng="0" ptsTypes="AA">
                                      <p:cBhvr>
                                        <p:cTn id="162" dur="2000" fill="hold"/>
                                        <p:tgtEl>
                                          <p:spTgt spid="353397"/>
                                        </p:tgtEl>
                                        <p:attrNameLst>
                                          <p:attrName>ppt_x</p:attrName>
                                          <p:attrName>ppt_y</p:attrName>
                                        </p:attrNameLst>
                                      </p:cBhvr>
                                      <p:rCtr x="0" y="1412"/>
                                    </p:animMotion>
                                  </p:childTnLst>
                                </p:cTn>
                              </p:par>
                              <p:par>
                                <p:cTn id="163" presetID="64" presetClass="path" presetSubtype="0" accel="50000" decel="50000" fill="hold" grpId="1" nodeType="withEffect">
                                  <p:stCondLst>
                                    <p:cond delay="6200"/>
                                  </p:stCondLst>
                                  <p:childTnLst>
                                    <p:animMotion origin="layout" path="M 3.33333E-6 0.03333 L 3.33333E-6 2.59259E-6 " pathEditMode="relative" rAng="0" ptsTypes="AA">
                                      <p:cBhvr>
                                        <p:cTn id="164" dur="2000" fill="hold"/>
                                        <p:tgtEl>
                                          <p:spTgt spid="353399"/>
                                        </p:tgtEl>
                                        <p:attrNameLst>
                                          <p:attrName>ppt_x</p:attrName>
                                          <p:attrName>ppt_y</p:attrName>
                                        </p:attrNameLst>
                                      </p:cBhvr>
                                      <p:rCtr x="0" y="-1667"/>
                                    </p:animMotion>
                                  </p:childTnLst>
                                </p:cTn>
                              </p:par>
                              <p:par>
                                <p:cTn id="165" presetID="42" presetClass="path" presetSubtype="0" accel="50000" decel="50000" fill="hold" grpId="1" nodeType="withEffect">
                                  <p:stCondLst>
                                    <p:cond delay="6400"/>
                                  </p:stCondLst>
                                  <p:childTnLst>
                                    <p:animMotion origin="layout" path="M -1.38889E-6 -0.03217 L -1.38889E-6 0.00324 " pathEditMode="relative" rAng="0" ptsTypes="AA">
                                      <p:cBhvr>
                                        <p:cTn id="166" dur="2000" fill="hold"/>
                                        <p:tgtEl>
                                          <p:spTgt spid="353400"/>
                                        </p:tgtEl>
                                        <p:attrNameLst>
                                          <p:attrName>ppt_x</p:attrName>
                                          <p:attrName>ppt_y</p:attrName>
                                        </p:attrNameLst>
                                      </p:cBhvr>
                                      <p:rCtr x="0" y="1759"/>
                                    </p:animMotion>
                                  </p:childTnLst>
                                </p:cTn>
                              </p:par>
                              <p:par>
                                <p:cTn id="167" presetID="42" presetClass="path" presetSubtype="0" accel="50000" decel="50000" fill="hold" grpId="1" nodeType="withEffect">
                                  <p:stCondLst>
                                    <p:cond delay="6600"/>
                                  </p:stCondLst>
                                  <p:childTnLst>
                                    <p:animMotion origin="layout" path="M 5.55556E-7 -0.01412 L 5.55556E-7 0.0044 " pathEditMode="relative" rAng="0" ptsTypes="AA">
                                      <p:cBhvr>
                                        <p:cTn id="168" dur="2000" fill="hold"/>
                                        <p:tgtEl>
                                          <p:spTgt spid="353402"/>
                                        </p:tgtEl>
                                        <p:attrNameLst>
                                          <p:attrName>ppt_x</p:attrName>
                                          <p:attrName>ppt_y</p:attrName>
                                        </p:attrNameLst>
                                      </p:cBhvr>
                                      <p:rCtr x="0" y="926"/>
                                    </p:animMotion>
                                  </p:childTnLst>
                                </p:cTn>
                              </p:par>
                              <p:par>
                                <p:cTn id="169" presetID="64" presetClass="path" presetSubtype="0" accel="50000" decel="50000" fill="hold" grpId="1" nodeType="withEffect">
                                  <p:stCondLst>
                                    <p:cond delay="6800"/>
                                  </p:stCondLst>
                                  <p:childTnLst>
                                    <p:animMotion origin="layout" path="M 2.22222E-6 0.02569 L 2.22222E-6 7.40741E-7 " pathEditMode="relative" rAng="0" ptsTypes="AA">
                                      <p:cBhvr>
                                        <p:cTn id="170" dur="2000" fill="hold"/>
                                        <p:tgtEl>
                                          <p:spTgt spid="353401"/>
                                        </p:tgtEl>
                                        <p:attrNameLst>
                                          <p:attrName>ppt_x</p:attrName>
                                          <p:attrName>ppt_y</p:attrName>
                                        </p:attrNameLst>
                                      </p:cBhvr>
                                      <p:rCtr x="0" y="-1296"/>
                                    </p:animMotion>
                                  </p:childTnLst>
                                </p:cTn>
                              </p:par>
                              <p:par>
                                <p:cTn id="171" presetID="42" presetClass="path" presetSubtype="0" accel="50000" decel="50000" fill="hold" grpId="1" nodeType="withEffect">
                                  <p:stCondLst>
                                    <p:cond delay="7000"/>
                                  </p:stCondLst>
                                  <p:childTnLst>
                                    <p:animMotion origin="layout" path="M 0.00105 -0.04098 L 0.00053 4.44444E-6 " pathEditMode="relative" rAng="0" ptsTypes="AA">
                                      <p:cBhvr>
                                        <p:cTn id="172" dur="2000" fill="hold"/>
                                        <p:tgtEl>
                                          <p:spTgt spid="353403"/>
                                        </p:tgtEl>
                                        <p:attrNameLst>
                                          <p:attrName>ppt_x</p:attrName>
                                          <p:attrName>ppt_y</p:attrName>
                                        </p:attrNameLst>
                                      </p:cBhvr>
                                      <p:rCtr x="-35" y="2037"/>
                                    </p:animMotion>
                                  </p:childTnLst>
                                </p:cTn>
                              </p:par>
                              <p:par>
                                <p:cTn id="173" presetID="64" presetClass="path" presetSubtype="0" accel="50000" decel="50000" fill="hold" grpId="1" nodeType="withEffect">
                                  <p:stCondLst>
                                    <p:cond delay="7000"/>
                                  </p:stCondLst>
                                  <p:childTnLst>
                                    <p:animMotion origin="layout" path="M 1.66667E-6 0.04445 L -0.00018 0.00093 " pathEditMode="relative" rAng="0" ptsTypes="AA">
                                      <p:cBhvr>
                                        <p:cTn id="174" dur="2000" fill="hold"/>
                                        <p:tgtEl>
                                          <p:spTgt spid="353404"/>
                                        </p:tgtEl>
                                        <p:attrNameLst>
                                          <p:attrName>ppt_x</p:attrName>
                                          <p:attrName>ppt_y</p:attrName>
                                        </p:attrNameLst>
                                      </p:cBhvr>
                                      <p:rCtr x="-17" y="-2176"/>
                                    </p:animMotion>
                                  </p:childTnLst>
                                </p:cTn>
                              </p:par>
                              <p:par>
                                <p:cTn id="175" presetID="64" presetClass="path" presetSubtype="0" accel="50000" decel="50000" fill="hold" grpId="1" nodeType="withEffect">
                                  <p:stCondLst>
                                    <p:cond delay="7200"/>
                                  </p:stCondLst>
                                  <p:childTnLst>
                                    <p:animMotion origin="layout" path="M -0.00052 0.01528 L -0.00104 -2.59259E-6 " pathEditMode="relative" rAng="0" ptsTypes="AA">
                                      <p:cBhvr>
                                        <p:cTn id="176" dur="2000" fill="hold"/>
                                        <p:tgtEl>
                                          <p:spTgt spid="353405"/>
                                        </p:tgtEl>
                                        <p:attrNameLst>
                                          <p:attrName>ppt_x</p:attrName>
                                          <p:attrName>ppt_y</p:attrName>
                                        </p:attrNameLst>
                                      </p:cBhvr>
                                      <p:rCtr x="-35" y="-764"/>
                                    </p:animMotion>
                                  </p:childTnLst>
                                </p:cTn>
                              </p:par>
                              <p:par>
                                <p:cTn id="177" presetID="42" presetClass="path" presetSubtype="0" accel="50000" decel="50000" fill="hold" grpId="1" nodeType="withEffect">
                                  <p:stCondLst>
                                    <p:cond delay="7400"/>
                                  </p:stCondLst>
                                  <p:childTnLst>
                                    <p:animMotion origin="layout" path="M -1.38889E-6 -0.03217 L -1.38889E-6 0.00324 " pathEditMode="relative" rAng="0" ptsTypes="AA">
                                      <p:cBhvr>
                                        <p:cTn id="178" dur="2000" fill="hold"/>
                                        <p:tgtEl>
                                          <p:spTgt spid="353406"/>
                                        </p:tgtEl>
                                        <p:attrNameLst>
                                          <p:attrName>ppt_x</p:attrName>
                                          <p:attrName>ppt_y</p:attrName>
                                        </p:attrNameLst>
                                      </p:cBhvr>
                                      <p:rCtr x="0" y="1759"/>
                                    </p:animMotion>
                                  </p:childTnLst>
                                </p:cTn>
                              </p:par>
                              <p:par>
                                <p:cTn id="179" presetID="64" presetClass="path" presetSubtype="0" accel="50000" decel="50000" fill="hold" grpId="1" nodeType="withEffect">
                                  <p:stCondLst>
                                    <p:cond delay="7400"/>
                                  </p:stCondLst>
                                  <p:childTnLst>
                                    <p:animMotion origin="layout" path="M 8.33333E-7 0.03935 L 0.00017 0.00093 " pathEditMode="relative" rAng="0" ptsTypes="AA">
                                      <p:cBhvr>
                                        <p:cTn id="180" dur="2000" fill="hold"/>
                                        <p:tgtEl>
                                          <p:spTgt spid="353407"/>
                                        </p:tgtEl>
                                        <p:attrNameLst>
                                          <p:attrName>ppt_x</p:attrName>
                                          <p:attrName>ppt_y</p:attrName>
                                        </p:attrNameLst>
                                      </p:cBhvr>
                                      <p:rCtr x="0" y="-1921"/>
                                    </p:animMotion>
                                  </p:childTnLst>
                                </p:cTn>
                              </p:par>
                              <p:par>
                                <p:cTn id="181" presetID="42" presetClass="path" presetSubtype="0" accel="50000" decel="50000" fill="hold" grpId="1" nodeType="withEffect">
                                  <p:stCondLst>
                                    <p:cond delay="7600"/>
                                  </p:stCondLst>
                                  <p:childTnLst>
                                    <p:animMotion origin="layout" path="M 5.55556E-7 -0.01412 L 5.55556E-7 0.0044 " pathEditMode="relative" rAng="0" ptsTypes="AA">
                                      <p:cBhvr>
                                        <p:cTn id="182" dur="2000" fill="hold"/>
                                        <p:tgtEl>
                                          <p:spTgt spid="353409"/>
                                        </p:tgtEl>
                                        <p:attrNameLst>
                                          <p:attrName>ppt_x</p:attrName>
                                          <p:attrName>ppt_y</p:attrName>
                                        </p:attrNameLst>
                                      </p:cBhvr>
                                      <p:rCtr x="0" y="926"/>
                                    </p:animMotion>
                                  </p:childTnLst>
                                </p:cTn>
                              </p:par>
                              <p:par>
                                <p:cTn id="183" presetID="42" presetClass="path" presetSubtype="0" accel="50000" decel="50000" fill="hold" grpId="1" nodeType="withEffect">
                                  <p:stCondLst>
                                    <p:cond delay="7700"/>
                                  </p:stCondLst>
                                  <p:childTnLst>
                                    <p:animMotion origin="layout" path="M 0.00105 -0.04098 L 0.00053 4.44444E-6 " pathEditMode="relative" rAng="0" ptsTypes="AA">
                                      <p:cBhvr>
                                        <p:cTn id="184" dur="2000" fill="hold"/>
                                        <p:tgtEl>
                                          <p:spTgt spid="353410"/>
                                        </p:tgtEl>
                                        <p:attrNameLst>
                                          <p:attrName>ppt_x</p:attrName>
                                          <p:attrName>ppt_y</p:attrName>
                                        </p:attrNameLst>
                                      </p:cBhvr>
                                      <p:rCtr x="-35" y="2037"/>
                                    </p:animMotion>
                                  </p:childTnLst>
                                </p:cTn>
                              </p:par>
                              <p:par>
                                <p:cTn id="185" presetID="64" presetClass="path" presetSubtype="0" accel="50000" decel="50000" fill="hold" grpId="1" nodeType="withEffect">
                                  <p:stCondLst>
                                    <p:cond delay="8000"/>
                                  </p:stCondLst>
                                  <p:childTnLst>
                                    <p:animMotion origin="layout" path="M 2.22222E-6 0.02569 L 2.22222E-6 7.40741E-7 " pathEditMode="relative" rAng="0" ptsTypes="AA">
                                      <p:cBhvr>
                                        <p:cTn id="186" dur="2000" fill="hold"/>
                                        <p:tgtEl>
                                          <p:spTgt spid="353411"/>
                                        </p:tgtEl>
                                        <p:attrNameLst>
                                          <p:attrName>ppt_x</p:attrName>
                                          <p:attrName>ppt_y</p:attrName>
                                        </p:attrNameLst>
                                      </p:cBhvr>
                                      <p:rCtr x="0" y="-1296"/>
                                    </p:animMotion>
                                  </p:childTnLst>
                                </p:cTn>
                              </p:par>
                              <p:par>
                                <p:cTn id="187" presetID="42" presetClass="path" presetSubtype="0" accel="50000" decel="50000" fill="hold" grpId="1" nodeType="withEffect">
                                  <p:stCondLst>
                                    <p:cond delay="8200"/>
                                  </p:stCondLst>
                                  <p:childTnLst>
                                    <p:animMotion origin="layout" path="M -3.61111E-6 -0.0243 L -3.61111E-6 0.00417 " pathEditMode="relative" rAng="0" ptsTypes="AA">
                                      <p:cBhvr>
                                        <p:cTn id="188" dur="2000" fill="hold"/>
                                        <p:tgtEl>
                                          <p:spTgt spid="353412"/>
                                        </p:tgtEl>
                                        <p:attrNameLst>
                                          <p:attrName>ppt_x</p:attrName>
                                          <p:attrName>ppt_y</p:attrName>
                                        </p:attrNameLst>
                                      </p:cBhvr>
                                      <p:rCtr x="0" y="1412"/>
                                    </p:animMotion>
                                  </p:childTnLst>
                                </p:cTn>
                              </p:par>
                              <p:par>
                                <p:cTn id="189" presetID="64" presetClass="path" presetSubtype="0" accel="50000" decel="50000" fill="hold" grpId="1" nodeType="withEffect">
                                  <p:stCondLst>
                                    <p:cond delay="8200"/>
                                  </p:stCondLst>
                                  <p:childTnLst>
                                    <p:animMotion origin="layout" path="M 1.66667E-6 0.04445 L -0.00018 0.00093 " pathEditMode="relative" rAng="0" ptsTypes="AA">
                                      <p:cBhvr>
                                        <p:cTn id="190" dur="2000" fill="hold"/>
                                        <p:tgtEl>
                                          <p:spTgt spid="353414"/>
                                        </p:tgtEl>
                                        <p:attrNameLst>
                                          <p:attrName>ppt_x</p:attrName>
                                          <p:attrName>ppt_y</p:attrName>
                                        </p:attrNameLst>
                                      </p:cBhvr>
                                      <p:rCtr x="-17" y="-2176"/>
                                    </p:animMotion>
                                  </p:childTnLst>
                                </p:cTn>
                              </p:par>
                              <p:par>
                                <p:cTn id="191" presetID="64" presetClass="path" presetSubtype="0" accel="50000" decel="50000" fill="hold" grpId="1" nodeType="withEffect">
                                  <p:stCondLst>
                                    <p:cond delay="8400"/>
                                  </p:stCondLst>
                                  <p:childTnLst>
                                    <p:animMotion origin="layout" path="M -0.00052 0.01528 L -0.00104 -2.59259E-6 " pathEditMode="relative" rAng="0" ptsTypes="AA">
                                      <p:cBhvr>
                                        <p:cTn id="192" dur="2000" fill="hold"/>
                                        <p:tgtEl>
                                          <p:spTgt spid="353413"/>
                                        </p:tgtEl>
                                        <p:attrNameLst>
                                          <p:attrName>ppt_x</p:attrName>
                                          <p:attrName>ppt_y</p:attrName>
                                        </p:attrNameLst>
                                      </p:cBhvr>
                                      <p:rCtr x="-35" y="-764"/>
                                    </p:animMotion>
                                  </p:childTnLst>
                                </p:cTn>
                              </p:par>
                            </p:childTnLst>
                          </p:cTn>
                        </p:par>
                      </p:childTnLst>
                    </p:cTn>
                  </p:par>
                  <p:par>
                    <p:cTn id="193" fill="hold" nodeType="clickPar">
                      <p:stCondLst>
                        <p:cond delay="indefinite"/>
                      </p:stCondLst>
                      <p:childTnLst>
                        <p:par>
                          <p:cTn id="194" fill="hold" nodeType="withGroup">
                            <p:stCondLst>
                              <p:cond delay="0"/>
                            </p:stCondLst>
                            <p:childTnLst>
                              <p:par>
                                <p:cTn id="195" presetID="64" presetClass="path" presetSubtype="0" accel="50000" decel="50000" fill="hold" nodeType="clickEffect">
                                  <p:stCondLst>
                                    <p:cond delay="0"/>
                                  </p:stCondLst>
                                  <p:childTnLst>
                                    <p:animMotion origin="layout" path="M -0.00052 0.01435 L -0.00104 -0.00092 " pathEditMode="relative" rAng="0" ptsTypes="AA">
                                      <p:cBhvr>
                                        <p:cTn id="196" dur="2000" fill="hold"/>
                                        <p:tgtEl>
                                          <p:spTgt spid="353424"/>
                                        </p:tgtEl>
                                        <p:attrNameLst>
                                          <p:attrName>ppt_x</p:attrName>
                                          <p:attrName>ppt_y</p:attrName>
                                        </p:attrNameLst>
                                      </p:cBhvr>
                                      <p:rCtr x="-35" y="-764"/>
                                    </p:animMotion>
                                  </p:childTnLst>
                                </p:cTn>
                              </p:par>
                              <p:par>
                                <p:cTn id="197" presetID="63" presetClass="path" presetSubtype="0" fill="hold" nodeType="withEffect">
                                  <p:stCondLst>
                                    <p:cond delay="0"/>
                                  </p:stCondLst>
                                  <p:childTnLst>
                                    <p:animMotion origin="layout" path="M 0.67327 1.11022E-16 L 1.38524 1.11022E-16 " pathEditMode="relative" rAng="0" ptsTypes="AA">
                                      <p:cBhvr>
                                        <p:cTn id="198" dur="8000" fill="hold"/>
                                        <p:tgtEl>
                                          <p:spTgt spid="353304"/>
                                        </p:tgtEl>
                                        <p:attrNameLst>
                                          <p:attrName>ppt_x</p:attrName>
                                          <p:attrName>ppt_y</p:attrName>
                                        </p:attrNameLst>
                                      </p:cBhvr>
                                      <p:rCtr x="35590" y="0"/>
                                    </p:animMotion>
                                  </p:childTnLst>
                                </p:cTn>
                              </p:par>
                              <p:par>
                                <p:cTn id="199" presetID="22" presetClass="exit" presetSubtype="8" fill="hold" grpId="0" nodeType="withEffect">
                                  <p:stCondLst>
                                    <p:cond delay="0"/>
                                  </p:stCondLst>
                                  <p:childTnLst>
                                    <p:animEffect transition="out" filter="wipe(left)">
                                      <p:cBhvr>
                                        <p:cTn id="200" dur="6300"/>
                                        <p:tgtEl>
                                          <p:spTgt spid="353491"/>
                                        </p:tgtEl>
                                      </p:cBhvr>
                                    </p:animEffect>
                                    <p:set>
                                      <p:cBhvr>
                                        <p:cTn id="201" dur="1" fill="hold">
                                          <p:stCondLst>
                                            <p:cond delay="6299"/>
                                          </p:stCondLst>
                                        </p:cTn>
                                        <p:tgtEl>
                                          <p:spTgt spid="353491"/>
                                        </p:tgtEl>
                                        <p:attrNameLst>
                                          <p:attrName>style.visibility</p:attrName>
                                        </p:attrNameLst>
                                      </p:cBhvr>
                                      <p:to>
                                        <p:strVal val="hidden"/>
                                      </p:to>
                                    </p:set>
                                  </p:childTnLst>
                                </p:cTn>
                              </p:par>
                              <p:par>
                                <p:cTn id="202" presetID="1" presetClass="entr" presetSubtype="0" fill="hold" grpId="0" nodeType="withEffect">
                                  <p:stCondLst>
                                    <p:cond delay="0"/>
                                  </p:stCondLst>
                                  <p:childTnLst>
                                    <p:set>
                                      <p:cBhvr>
                                        <p:cTn id="203" dur="1" fill="hold">
                                          <p:stCondLst>
                                            <p:cond delay="0"/>
                                          </p:stCondLst>
                                        </p:cTn>
                                        <p:tgtEl>
                                          <p:spTgt spid="353499"/>
                                        </p:tgtEl>
                                        <p:attrNameLst>
                                          <p:attrName>style.visibility</p:attrName>
                                        </p:attrNameLst>
                                      </p:cBhvr>
                                      <p:to>
                                        <p:strVal val="visible"/>
                                      </p:to>
                                    </p:set>
                                  </p:childTnLst>
                                </p:cTn>
                              </p:par>
                              <p:par>
                                <p:cTn id="204" presetID="1" presetClass="entr" presetSubtype="0" fill="hold" grpId="0" nodeType="withEffect">
                                  <p:stCondLst>
                                    <p:cond delay="0"/>
                                  </p:stCondLst>
                                  <p:childTnLst>
                                    <p:set>
                                      <p:cBhvr>
                                        <p:cTn id="205" dur="1" fill="hold">
                                          <p:stCondLst>
                                            <p:cond delay="0"/>
                                          </p:stCondLst>
                                        </p:cTn>
                                        <p:tgtEl>
                                          <p:spTgt spid="353500"/>
                                        </p:tgtEl>
                                        <p:attrNameLst>
                                          <p:attrName>style.visibility</p:attrName>
                                        </p:attrNameLst>
                                      </p:cBhvr>
                                      <p:to>
                                        <p:strVal val="visible"/>
                                      </p:to>
                                    </p:set>
                                  </p:childTnLst>
                                </p:cTn>
                              </p:par>
                              <p:par>
                                <p:cTn id="206" presetID="1" presetClass="entr" presetSubtype="0" fill="hold" grpId="0" nodeType="withEffect">
                                  <p:stCondLst>
                                    <p:cond delay="0"/>
                                  </p:stCondLst>
                                  <p:childTnLst>
                                    <p:set>
                                      <p:cBhvr>
                                        <p:cTn id="207" dur="1" fill="hold">
                                          <p:stCondLst>
                                            <p:cond delay="0"/>
                                          </p:stCondLst>
                                        </p:cTn>
                                        <p:tgtEl>
                                          <p:spTgt spid="353502"/>
                                        </p:tgtEl>
                                        <p:attrNameLst>
                                          <p:attrName>style.visibility</p:attrName>
                                        </p:attrNameLst>
                                      </p:cBhvr>
                                      <p:to>
                                        <p:strVal val="visible"/>
                                      </p:to>
                                    </p:set>
                                  </p:childTnLst>
                                </p:cTn>
                              </p:par>
                              <p:par>
                                <p:cTn id="208" presetID="1" presetClass="entr" presetSubtype="0" fill="hold" grpId="0" nodeType="withEffect">
                                  <p:stCondLst>
                                    <p:cond delay="0"/>
                                  </p:stCondLst>
                                  <p:childTnLst>
                                    <p:set>
                                      <p:cBhvr>
                                        <p:cTn id="209" dur="1" fill="hold">
                                          <p:stCondLst>
                                            <p:cond delay="0"/>
                                          </p:stCondLst>
                                        </p:cTn>
                                        <p:tgtEl>
                                          <p:spTgt spid="353501"/>
                                        </p:tgtEl>
                                        <p:attrNameLst>
                                          <p:attrName>style.visibility</p:attrName>
                                        </p:attrNameLst>
                                      </p:cBhvr>
                                      <p:to>
                                        <p:strVal val="visible"/>
                                      </p:to>
                                    </p:set>
                                  </p:childTnLst>
                                </p:cTn>
                              </p:par>
                              <p:par>
                                <p:cTn id="210" presetID="1" presetClass="entr" presetSubtype="0" fill="hold" grpId="0" nodeType="withEffect">
                                  <p:stCondLst>
                                    <p:cond delay="0"/>
                                  </p:stCondLst>
                                  <p:childTnLst>
                                    <p:set>
                                      <p:cBhvr>
                                        <p:cTn id="211" dur="1" fill="hold">
                                          <p:stCondLst>
                                            <p:cond delay="0"/>
                                          </p:stCondLst>
                                        </p:cTn>
                                        <p:tgtEl>
                                          <p:spTgt spid="353503"/>
                                        </p:tgtEl>
                                        <p:attrNameLst>
                                          <p:attrName>style.visibility</p:attrName>
                                        </p:attrNameLst>
                                      </p:cBhvr>
                                      <p:to>
                                        <p:strVal val="visible"/>
                                      </p:to>
                                    </p:set>
                                  </p:childTnLst>
                                </p:cTn>
                              </p:par>
                              <p:par>
                                <p:cTn id="212" presetID="1" presetClass="entr" presetSubtype="0" fill="hold" grpId="0" nodeType="withEffect">
                                  <p:stCondLst>
                                    <p:cond delay="0"/>
                                  </p:stCondLst>
                                  <p:childTnLst>
                                    <p:set>
                                      <p:cBhvr>
                                        <p:cTn id="213" dur="1" fill="hold">
                                          <p:stCondLst>
                                            <p:cond delay="0"/>
                                          </p:stCondLst>
                                        </p:cTn>
                                        <p:tgtEl>
                                          <p:spTgt spid="353504"/>
                                        </p:tgtEl>
                                        <p:attrNameLst>
                                          <p:attrName>style.visibility</p:attrName>
                                        </p:attrNameLst>
                                      </p:cBhvr>
                                      <p:to>
                                        <p:strVal val="visible"/>
                                      </p:to>
                                    </p:set>
                                  </p:childTnLst>
                                </p:cTn>
                              </p:par>
                              <p:par>
                                <p:cTn id="214" presetID="1" presetClass="entr" presetSubtype="0" fill="hold" grpId="0" nodeType="withEffect">
                                  <p:stCondLst>
                                    <p:cond delay="0"/>
                                  </p:stCondLst>
                                  <p:childTnLst>
                                    <p:set>
                                      <p:cBhvr>
                                        <p:cTn id="215" dur="1" fill="hold">
                                          <p:stCondLst>
                                            <p:cond delay="0"/>
                                          </p:stCondLst>
                                        </p:cTn>
                                        <p:tgtEl>
                                          <p:spTgt spid="353505"/>
                                        </p:tgtEl>
                                        <p:attrNameLst>
                                          <p:attrName>style.visibility</p:attrName>
                                        </p:attrNameLst>
                                      </p:cBhvr>
                                      <p:to>
                                        <p:strVal val="visible"/>
                                      </p:to>
                                    </p:set>
                                  </p:childTnLst>
                                </p:cTn>
                              </p:par>
                              <p:par>
                                <p:cTn id="216" presetID="27" presetClass="emph" presetSubtype="0" repeatCount="5000" fill="hold" grpId="1" nodeType="withEffect">
                                  <p:stCondLst>
                                    <p:cond delay="0"/>
                                  </p:stCondLst>
                                  <p:childTnLst>
                                    <p:animClr clrSpc="rgb" dir="cw">
                                      <p:cBhvr override="childStyle">
                                        <p:cTn id="217" dur="500" autoRev="1" fill="hold"/>
                                        <p:tgtEl>
                                          <p:spTgt spid="353499"/>
                                        </p:tgtEl>
                                        <p:attrNameLst>
                                          <p:attrName>style.color</p:attrName>
                                        </p:attrNameLst>
                                      </p:cBhvr>
                                      <p:to>
                                        <a:schemeClr val="bg1"/>
                                      </p:to>
                                    </p:animClr>
                                    <p:animClr clrSpc="rgb" dir="cw">
                                      <p:cBhvr>
                                        <p:cTn id="218" dur="500" autoRev="1" fill="hold"/>
                                        <p:tgtEl>
                                          <p:spTgt spid="353499"/>
                                        </p:tgtEl>
                                        <p:attrNameLst>
                                          <p:attrName>fillcolor</p:attrName>
                                        </p:attrNameLst>
                                      </p:cBhvr>
                                      <p:to>
                                        <a:schemeClr val="bg1"/>
                                      </p:to>
                                    </p:animClr>
                                    <p:set>
                                      <p:cBhvr>
                                        <p:cTn id="219" dur="500" autoRev="1" fill="hold"/>
                                        <p:tgtEl>
                                          <p:spTgt spid="353499"/>
                                        </p:tgtEl>
                                        <p:attrNameLst>
                                          <p:attrName>fill.type</p:attrName>
                                        </p:attrNameLst>
                                      </p:cBhvr>
                                      <p:to>
                                        <p:strVal val="solid"/>
                                      </p:to>
                                    </p:set>
                                    <p:set>
                                      <p:cBhvr>
                                        <p:cTn id="220" dur="500" autoRev="1" fill="hold"/>
                                        <p:tgtEl>
                                          <p:spTgt spid="353499"/>
                                        </p:tgtEl>
                                        <p:attrNameLst>
                                          <p:attrName>fill.on</p:attrName>
                                        </p:attrNameLst>
                                      </p:cBhvr>
                                      <p:to>
                                        <p:strVal val="true"/>
                                      </p:to>
                                    </p:set>
                                  </p:childTnLst>
                                  <p:subTnLst>
                                    <p:set>
                                      <p:cBhvr override="childStyle">
                                        <p:cTn dur="1" fill="hold" display="0" masterRel="sameClick" afterEffect="1">
                                          <p:stCondLst>
                                            <p:cond evt="end" delay="0">
                                              <p:tn val="216"/>
                                            </p:cond>
                                          </p:stCondLst>
                                        </p:cTn>
                                        <p:tgtEl>
                                          <p:spTgt spid="353499"/>
                                        </p:tgtEl>
                                        <p:attrNameLst>
                                          <p:attrName>style.visibility</p:attrName>
                                        </p:attrNameLst>
                                      </p:cBhvr>
                                      <p:to>
                                        <p:strVal val="hidden"/>
                                      </p:to>
                                    </p:set>
                                  </p:subTnLst>
                                </p:cTn>
                              </p:par>
                              <p:par>
                                <p:cTn id="221" presetID="1" presetClass="exit" presetSubtype="0" fill="hold" grpId="1" nodeType="withEffect">
                                  <p:stCondLst>
                                    <p:cond delay="0"/>
                                  </p:stCondLst>
                                  <p:childTnLst>
                                    <p:set>
                                      <p:cBhvr>
                                        <p:cTn id="222" dur="1" fill="hold">
                                          <p:stCondLst>
                                            <p:cond delay="0"/>
                                          </p:stCondLst>
                                        </p:cTn>
                                        <p:tgtEl>
                                          <p:spTgt spid="353492"/>
                                        </p:tgtEl>
                                        <p:attrNameLst>
                                          <p:attrName>style.visibility</p:attrName>
                                        </p:attrNameLst>
                                      </p:cBhvr>
                                      <p:to>
                                        <p:strVal val="hidden"/>
                                      </p:to>
                                    </p:set>
                                  </p:childTnLst>
                                </p:cTn>
                              </p:par>
                              <p:par>
                                <p:cTn id="223" presetID="27" presetClass="emph" presetSubtype="0" repeatCount="5000" fill="hold" grpId="1" nodeType="withEffect">
                                  <p:stCondLst>
                                    <p:cond delay="100"/>
                                  </p:stCondLst>
                                  <p:childTnLst>
                                    <p:animClr clrSpc="rgb" dir="cw">
                                      <p:cBhvr override="childStyle">
                                        <p:cTn id="224" dur="500" autoRev="1" fill="hold"/>
                                        <p:tgtEl>
                                          <p:spTgt spid="353500"/>
                                        </p:tgtEl>
                                        <p:attrNameLst>
                                          <p:attrName>style.color</p:attrName>
                                        </p:attrNameLst>
                                      </p:cBhvr>
                                      <p:to>
                                        <a:schemeClr val="bg1"/>
                                      </p:to>
                                    </p:animClr>
                                    <p:animClr clrSpc="rgb" dir="cw">
                                      <p:cBhvr>
                                        <p:cTn id="225" dur="500" autoRev="1" fill="hold"/>
                                        <p:tgtEl>
                                          <p:spTgt spid="353500"/>
                                        </p:tgtEl>
                                        <p:attrNameLst>
                                          <p:attrName>fillcolor</p:attrName>
                                        </p:attrNameLst>
                                      </p:cBhvr>
                                      <p:to>
                                        <a:schemeClr val="bg1"/>
                                      </p:to>
                                    </p:animClr>
                                    <p:set>
                                      <p:cBhvr>
                                        <p:cTn id="226" dur="500" autoRev="1" fill="hold"/>
                                        <p:tgtEl>
                                          <p:spTgt spid="353500"/>
                                        </p:tgtEl>
                                        <p:attrNameLst>
                                          <p:attrName>fill.type</p:attrName>
                                        </p:attrNameLst>
                                      </p:cBhvr>
                                      <p:to>
                                        <p:strVal val="solid"/>
                                      </p:to>
                                    </p:set>
                                    <p:set>
                                      <p:cBhvr>
                                        <p:cTn id="227" dur="500" autoRev="1" fill="hold"/>
                                        <p:tgtEl>
                                          <p:spTgt spid="353500"/>
                                        </p:tgtEl>
                                        <p:attrNameLst>
                                          <p:attrName>fill.on</p:attrName>
                                        </p:attrNameLst>
                                      </p:cBhvr>
                                      <p:to>
                                        <p:strVal val="true"/>
                                      </p:to>
                                    </p:set>
                                  </p:childTnLst>
                                  <p:subTnLst>
                                    <p:set>
                                      <p:cBhvr override="childStyle">
                                        <p:cTn dur="1" fill="hold" display="0" masterRel="sameClick" afterEffect="1">
                                          <p:stCondLst>
                                            <p:cond evt="end" delay="0">
                                              <p:tn val="223"/>
                                            </p:cond>
                                          </p:stCondLst>
                                        </p:cTn>
                                        <p:tgtEl>
                                          <p:spTgt spid="353500"/>
                                        </p:tgtEl>
                                        <p:attrNameLst>
                                          <p:attrName>style.visibility</p:attrName>
                                        </p:attrNameLst>
                                      </p:cBhvr>
                                      <p:to>
                                        <p:strVal val="hidden"/>
                                      </p:to>
                                    </p:set>
                                  </p:subTnLst>
                                </p:cTn>
                              </p:par>
                              <p:par>
                                <p:cTn id="228" presetID="1" presetClass="exit" presetSubtype="0" fill="hold" grpId="1" nodeType="withEffect">
                                  <p:stCondLst>
                                    <p:cond delay="500"/>
                                  </p:stCondLst>
                                  <p:childTnLst>
                                    <p:set>
                                      <p:cBhvr>
                                        <p:cTn id="229" dur="1" fill="hold">
                                          <p:stCondLst>
                                            <p:cond delay="0"/>
                                          </p:stCondLst>
                                        </p:cTn>
                                        <p:tgtEl>
                                          <p:spTgt spid="353493"/>
                                        </p:tgtEl>
                                        <p:attrNameLst>
                                          <p:attrName>style.visibility</p:attrName>
                                        </p:attrNameLst>
                                      </p:cBhvr>
                                      <p:to>
                                        <p:strVal val="hidden"/>
                                      </p:to>
                                    </p:set>
                                  </p:childTnLst>
                                </p:cTn>
                              </p:par>
                              <p:par>
                                <p:cTn id="230" presetID="27" presetClass="emph" presetSubtype="0" repeatCount="5000" fill="hold" grpId="1" nodeType="withEffect">
                                  <p:stCondLst>
                                    <p:cond delay="200"/>
                                  </p:stCondLst>
                                  <p:childTnLst>
                                    <p:animClr clrSpc="rgb" dir="cw">
                                      <p:cBhvr override="childStyle">
                                        <p:cTn id="231" dur="500" autoRev="1" fill="hold"/>
                                        <p:tgtEl>
                                          <p:spTgt spid="353501"/>
                                        </p:tgtEl>
                                        <p:attrNameLst>
                                          <p:attrName>style.color</p:attrName>
                                        </p:attrNameLst>
                                      </p:cBhvr>
                                      <p:to>
                                        <a:schemeClr val="bg1"/>
                                      </p:to>
                                    </p:animClr>
                                    <p:animClr clrSpc="rgb" dir="cw">
                                      <p:cBhvr>
                                        <p:cTn id="232" dur="500" autoRev="1" fill="hold"/>
                                        <p:tgtEl>
                                          <p:spTgt spid="353501"/>
                                        </p:tgtEl>
                                        <p:attrNameLst>
                                          <p:attrName>fillcolor</p:attrName>
                                        </p:attrNameLst>
                                      </p:cBhvr>
                                      <p:to>
                                        <a:schemeClr val="bg1"/>
                                      </p:to>
                                    </p:animClr>
                                    <p:set>
                                      <p:cBhvr>
                                        <p:cTn id="233" dur="500" autoRev="1" fill="hold"/>
                                        <p:tgtEl>
                                          <p:spTgt spid="353501"/>
                                        </p:tgtEl>
                                        <p:attrNameLst>
                                          <p:attrName>fill.type</p:attrName>
                                        </p:attrNameLst>
                                      </p:cBhvr>
                                      <p:to>
                                        <p:strVal val="solid"/>
                                      </p:to>
                                    </p:set>
                                    <p:set>
                                      <p:cBhvr>
                                        <p:cTn id="234" dur="500" autoRev="1" fill="hold"/>
                                        <p:tgtEl>
                                          <p:spTgt spid="353501"/>
                                        </p:tgtEl>
                                        <p:attrNameLst>
                                          <p:attrName>fill.on</p:attrName>
                                        </p:attrNameLst>
                                      </p:cBhvr>
                                      <p:to>
                                        <p:strVal val="true"/>
                                      </p:to>
                                    </p:set>
                                  </p:childTnLst>
                                  <p:subTnLst>
                                    <p:set>
                                      <p:cBhvr override="childStyle">
                                        <p:cTn dur="1" fill="hold" display="0" masterRel="sameClick" afterEffect="1">
                                          <p:stCondLst>
                                            <p:cond evt="end" delay="0">
                                              <p:tn val="230"/>
                                            </p:cond>
                                          </p:stCondLst>
                                        </p:cTn>
                                        <p:tgtEl>
                                          <p:spTgt spid="353501"/>
                                        </p:tgtEl>
                                        <p:attrNameLst>
                                          <p:attrName>style.visibility</p:attrName>
                                        </p:attrNameLst>
                                      </p:cBhvr>
                                      <p:to>
                                        <p:strVal val="hidden"/>
                                      </p:to>
                                    </p:set>
                                  </p:subTnLst>
                                </p:cTn>
                              </p:par>
                              <p:par>
                                <p:cTn id="235" presetID="1" presetClass="exit" presetSubtype="0" fill="hold" grpId="1" nodeType="withEffect">
                                  <p:stCondLst>
                                    <p:cond delay="1300"/>
                                  </p:stCondLst>
                                  <p:childTnLst>
                                    <p:set>
                                      <p:cBhvr>
                                        <p:cTn id="236" dur="1" fill="hold">
                                          <p:stCondLst>
                                            <p:cond delay="0"/>
                                          </p:stCondLst>
                                        </p:cTn>
                                        <p:tgtEl>
                                          <p:spTgt spid="353494"/>
                                        </p:tgtEl>
                                        <p:attrNameLst>
                                          <p:attrName>style.visibility</p:attrName>
                                        </p:attrNameLst>
                                      </p:cBhvr>
                                      <p:to>
                                        <p:strVal val="hidden"/>
                                      </p:to>
                                    </p:set>
                                  </p:childTnLst>
                                </p:cTn>
                              </p:par>
                              <p:par>
                                <p:cTn id="237" presetID="27" presetClass="emph" presetSubtype="0" repeatCount="5000" fill="hold" grpId="1" nodeType="withEffect">
                                  <p:stCondLst>
                                    <p:cond delay="300"/>
                                  </p:stCondLst>
                                  <p:childTnLst>
                                    <p:animClr clrSpc="rgb" dir="cw">
                                      <p:cBhvr override="childStyle">
                                        <p:cTn id="238" dur="500" autoRev="1" fill="hold"/>
                                        <p:tgtEl>
                                          <p:spTgt spid="353502"/>
                                        </p:tgtEl>
                                        <p:attrNameLst>
                                          <p:attrName>style.color</p:attrName>
                                        </p:attrNameLst>
                                      </p:cBhvr>
                                      <p:to>
                                        <a:schemeClr val="bg1"/>
                                      </p:to>
                                    </p:animClr>
                                    <p:animClr clrSpc="rgb" dir="cw">
                                      <p:cBhvr>
                                        <p:cTn id="239" dur="500" autoRev="1" fill="hold"/>
                                        <p:tgtEl>
                                          <p:spTgt spid="353502"/>
                                        </p:tgtEl>
                                        <p:attrNameLst>
                                          <p:attrName>fillcolor</p:attrName>
                                        </p:attrNameLst>
                                      </p:cBhvr>
                                      <p:to>
                                        <a:schemeClr val="bg1"/>
                                      </p:to>
                                    </p:animClr>
                                    <p:set>
                                      <p:cBhvr>
                                        <p:cTn id="240" dur="500" autoRev="1" fill="hold"/>
                                        <p:tgtEl>
                                          <p:spTgt spid="353502"/>
                                        </p:tgtEl>
                                        <p:attrNameLst>
                                          <p:attrName>fill.type</p:attrName>
                                        </p:attrNameLst>
                                      </p:cBhvr>
                                      <p:to>
                                        <p:strVal val="solid"/>
                                      </p:to>
                                    </p:set>
                                    <p:set>
                                      <p:cBhvr>
                                        <p:cTn id="241" dur="500" autoRev="1" fill="hold"/>
                                        <p:tgtEl>
                                          <p:spTgt spid="353502"/>
                                        </p:tgtEl>
                                        <p:attrNameLst>
                                          <p:attrName>fill.on</p:attrName>
                                        </p:attrNameLst>
                                      </p:cBhvr>
                                      <p:to>
                                        <p:strVal val="true"/>
                                      </p:to>
                                    </p:set>
                                  </p:childTnLst>
                                  <p:subTnLst>
                                    <p:set>
                                      <p:cBhvr override="childStyle">
                                        <p:cTn dur="1" fill="hold" display="0" masterRel="sameClick" afterEffect="1">
                                          <p:stCondLst>
                                            <p:cond evt="end" delay="0">
                                              <p:tn val="237"/>
                                            </p:cond>
                                          </p:stCondLst>
                                        </p:cTn>
                                        <p:tgtEl>
                                          <p:spTgt spid="353502"/>
                                        </p:tgtEl>
                                        <p:attrNameLst>
                                          <p:attrName>style.visibility</p:attrName>
                                        </p:attrNameLst>
                                      </p:cBhvr>
                                      <p:to>
                                        <p:strVal val="hidden"/>
                                      </p:to>
                                    </p:set>
                                  </p:subTnLst>
                                </p:cTn>
                              </p:par>
                              <p:par>
                                <p:cTn id="242" presetID="1" presetClass="exit" presetSubtype="0" fill="hold" grpId="1" nodeType="withEffect">
                                  <p:stCondLst>
                                    <p:cond delay="2200"/>
                                  </p:stCondLst>
                                  <p:childTnLst>
                                    <p:set>
                                      <p:cBhvr>
                                        <p:cTn id="243" dur="1" fill="hold">
                                          <p:stCondLst>
                                            <p:cond delay="0"/>
                                          </p:stCondLst>
                                        </p:cTn>
                                        <p:tgtEl>
                                          <p:spTgt spid="353495"/>
                                        </p:tgtEl>
                                        <p:attrNameLst>
                                          <p:attrName>style.visibility</p:attrName>
                                        </p:attrNameLst>
                                      </p:cBhvr>
                                      <p:to>
                                        <p:strVal val="hidden"/>
                                      </p:to>
                                    </p:set>
                                  </p:childTnLst>
                                </p:cTn>
                              </p:par>
                              <p:par>
                                <p:cTn id="244" presetID="27" presetClass="emph" presetSubtype="0" repeatCount="5000" fill="hold" grpId="1" nodeType="withEffect">
                                  <p:stCondLst>
                                    <p:cond delay="400"/>
                                  </p:stCondLst>
                                  <p:childTnLst>
                                    <p:animClr clrSpc="rgb" dir="cw">
                                      <p:cBhvr override="childStyle">
                                        <p:cTn id="245" dur="500" autoRev="1" fill="hold"/>
                                        <p:tgtEl>
                                          <p:spTgt spid="353503"/>
                                        </p:tgtEl>
                                        <p:attrNameLst>
                                          <p:attrName>style.color</p:attrName>
                                        </p:attrNameLst>
                                      </p:cBhvr>
                                      <p:to>
                                        <a:schemeClr val="bg1"/>
                                      </p:to>
                                    </p:animClr>
                                    <p:animClr clrSpc="rgb" dir="cw">
                                      <p:cBhvr>
                                        <p:cTn id="246" dur="500" autoRev="1" fill="hold"/>
                                        <p:tgtEl>
                                          <p:spTgt spid="353503"/>
                                        </p:tgtEl>
                                        <p:attrNameLst>
                                          <p:attrName>fillcolor</p:attrName>
                                        </p:attrNameLst>
                                      </p:cBhvr>
                                      <p:to>
                                        <a:schemeClr val="bg1"/>
                                      </p:to>
                                    </p:animClr>
                                    <p:set>
                                      <p:cBhvr>
                                        <p:cTn id="247" dur="500" autoRev="1" fill="hold"/>
                                        <p:tgtEl>
                                          <p:spTgt spid="353503"/>
                                        </p:tgtEl>
                                        <p:attrNameLst>
                                          <p:attrName>fill.type</p:attrName>
                                        </p:attrNameLst>
                                      </p:cBhvr>
                                      <p:to>
                                        <p:strVal val="solid"/>
                                      </p:to>
                                    </p:set>
                                    <p:set>
                                      <p:cBhvr>
                                        <p:cTn id="248" dur="500" autoRev="1" fill="hold"/>
                                        <p:tgtEl>
                                          <p:spTgt spid="353503"/>
                                        </p:tgtEl>
                                        <p:attrNameLst>
                                          <p:attrName>fill.on</p:attrName>
                                        </p:attrNameLst>
                                      </p:cBhvr>
                                      <p:to>
                                        <p:strVal val="true"/>
                                      </p:to>
                                    </p:set>
                                  </p:childTnLst>
                                  <p:subTnLst>
                                    <p:set>
                                      <p:cBhvr override="childStyle">
                                        <p:cTn dur="1" fill="hold" display="0" masterRel="sameClick" afterEffect="1">
                                          <p:stCondLst>
                                            <p:cond evt="end" delay="0">
                                              <p:tn val="244"/>
                                            </p:cond>
                                          </p:stCondLst>
                                        </p:cTn>
                                        <p:tgtEl>
                                          <p:spTgt spid="353503"/>
                                        </p:tgtEl>
                                        <p:attrNameLst>
                                          <p:attrName>style.visibility</p:attrName>
                                        </p:attrNameLst>
                                      </p:cBhvr>
                                      <p:to>
                                        <p:strVal val="hidden"/>
                                      </p:to>
                                    </p:set>
                                  </p:subTnLst>
                                </p:cTn>
                              </p:par>
                              <p:par>
                                <p:cTn id="249" presetID="1" presetClass="exit" presetSubtype="0" fill="hold" grpId="1" nodeType="withEffect">
                                  <p:stCondLst>
                                    <p:cond delay="3000"/>
                                  </p:stCondLst>
                                  <p:childTnLst>
                                    <p:set>
                                      <p:cBhvr>
                                        <p:cTn id="250" dur="1" fill="hold">
                                          <p:stCondLst>
                                            <p:cond delay="0"/>
                                          </p:stCondLst>
                                        </p:cTn>
                                        <p:tgtEl>
                                          <p:spTgt spid="353496"/>
                                        </p:tgtEl>
                                        <p:attrNameLst>
                                          <p:attrName>style.visibility</p:attrName>
                                        </p:attrNameLst>
                                      </p:cBhvr>
                                      <p:to>
                                        <p:strVal val="hidden"/>
                                      </p:to>
                                    </p:set>
                                  </p:childTnLst>
                                </p:cTn>
                              </p:par>
                              <p:par>
                                <p:cTn id="251" presetID="27" presetClass="emph" presetSubtype="0" repeatCount="5000" fill="hold" grpId="1" nodeType="withEffect">
                                  <p:stCondLst>
                                    <p:cond delay="0"/>
                                  </p:stCondLst>
                                  <p:childTnLst>
                                    <p:animClr clrSpc="rgb" dir="cw">
                                      <p:cBhvr override="childStyle">
                                        <p:cTn id="252" dur="500" autoRev="1" fill="hold"/>
                                        <p:tgtEl>
                                          <p:spTgt spid="353504"/>
                                        </p:tgtEl>
                                        <p:attrNameLst>
                                          <p:attrName>style.color</p:attrName>
                                        </p:attrNameLst>
                                      </p:cBhvr>
                                      <p:to>
                                        <a:schemeClr val="bg1"/>
                                      </p:to>
                                    </p:animClr>
                                    <p:animClr clrSpc="rgb" dir="cw">
                                      <p:cBhvr>
                                        <p:cTn id="253" dur="500" autoRev="1" fill="hold"/>
                                        <p:tgtEl>
                                          <p:spTgt spid="353504"/>
                                        </p:tgtEl>
                                        <p:attrNameLst>
                                          <p:attrName>fillcolor</p:attrName>
                                        </p:attrNameLst>
                                      </p:cBhvr>
                                      <p:to>
                                        <a:schemeClr val="bg1"/>
                                      </p:to>
                                    </p:animClr>
                                    <p:set>
                                      <p:cBhvr>
                                        <p:cTn id="254" dur="500" autoRev="1" fill="hold"/>
                                        <p:tgtEl>
                                          <p:spTgt spid="353504"/>
                                        </p:tgtEl>
                                        <p:attrNameLst>
                                          <p:attrName>fill.type</p:attrName>
                                        </p:attrNameLst>
                                      </p:cBhvr>
                                      <p:to>
                                        <p:strVal val="solid"/>
                                      </p:to>
                                    </p:set>
                                    <p:set>
                                      <p:cBhvr>
                                        <p:cTn id="255" dur="500" autoRev="1" fill="hold"/>
                                        <p:tgtEl>
                                          <p:spTgt spid="353504"/>
                                        </p:tgtEl>
                                        <p:attrNameLst>
                                          <p:attrName>fill.on</p:attrName>
                                        </p:attrNameLst>
                                      </p:cBhvr>
                                      <p:to>
                                        <p:strVal val="true"/>
                                      </p:to>
                                    </p:set>
                                  </p:childTnLst>
                                  <p:subTnLst>
                                    <p:set>
                                      <p:cBhvr override="childStyle">
                                        <p:cTn dur="1" fill="hold" display="0" masterRel="sameClick" afterEffect="1">
                                          <p:stCondLst>
                                            <p:cond evt="end" delay="0">
                                              <p:tn val="251"/>
                                            </p:cond>
                                          </p:stCondLst>
                                        </p:cTn>
                                        <p:tgtEl>
                                          <p:spTgt spid="353504"/>
                                        </p:tgtEl>
                                        <p:attrNameLst>
                                          <p:attrName>style.visibility</p:attrName>
                                        </p:attrNameLst>
                                      </p:cBhvr>
                                      <p:to>
                                        <p:strVal val="hidden"/>
                                      </p:to>
                                    </p:set>
                                  </p:subTnLst>
                                </p:cTn>
                              </p:par>
                              <p:par>
                                <p:cTn id="256" presetID="1" presetClass="exit" presetSubtype="0" fill="hold" grpId="1" nodeType="withEffect">
                                  <p:stCondLst>
                                    <p:cond delay="3800"/>
                                  </p:stCondLst>
                                  <p:childTnLst>
                                    <p:set>
                                      <p:cBhvr>
                                        <p:cTn id="257" dur="1" fill="hold">
                                          <p:stCondLst>
                                            <p:cond delay="0"/>
                                          </p:stCondLst>
                                        </p:cTn>
                                        <p:tgtEl>
                                          <p:spTgt spid="353497"/>
                                        </p:tgtEl>
                                        <p:attrNameLst>
                                          <p:attrName>style.visibility</p:attrName>
                                        </p:attrNameLst>
                                      </p:cBhvr>
                                      <p:to>
                                        <p:strVal val="hidden"/>
                                      </p:to>
                                    </p:set>
                                  </p:childTnLst>
                                </p:cTn>
                              </p:par>
                              <p:par>
                                <p:cTn id="258" presetID="27" presetClass="emph" presetSubtype="0" repeatCount="5000" fill="hold" grpId="1" nodeType="withEffect">
                                  <p:stCondLst>
                                    <p:cond delay="100"/>
                                  </p:stCondLst>
                                  <p:childTnLst>
                                    <p:animClr clrSpc="rgb" dir="cw">
                                      <p:cBhvr override="childStyle">
                                        <p:cTn id="259" dur="500" autoRev="1" fill="hold"/>
                                        <p:tgtEl>
                                          <p:spTgt spid="353505"/>
                                        </p:tgtEl>
                                        <p:attrNameLst>
                                          <p:attrName>style.color</p:attrName>
                                        </p:attrNameLst>
                                      </p:cBhvr>
                                      <p:to>
                                        <a:schemeClr val="bg1"/>
                                      </p:to>
                                    </p:animClr>
                                    <p:animClr clrSpc="rgb" dir="cw">
                                      <p:cBhvr>
                                        <p:cTn id="260" dur="500" autoRev="1" fill="hold"/>
                                        <p:tgtEl>
                                          <p:spTgt spid="353505"/>
                                        </p:tgtEl>
                                        <p:attrNameLst>
                                          <p:attrName>fillcolor</p:attrName>
                                        </p:attrNameLst>
                                      </p:cBhvr>
                                      <p:to>
                                        <a:schemeClr val="bg1"/>
                                      </p:to>
                                    </p:animClr>
                                    <p:set>
                                      <p:cBhvr>
                                        <p:cTn id="261" dur="500" autoRev="1" fill="hold"/>
                                        <p:tgtEl>
                                          <p:spTgt spid="353505"/>
                                        </p:tgtEl>
                                        <p:attrNameLst>
                                          <p:attrName>fill.type</p:attrName>
                                        </p:attrNameLst>
                                      </p:cBhvr>
                                      <p:to>
                                        <p:strVal val="solid"/>
                                      </p:to>
                                    </p:set>
                                    <p:set>
                                      <p:cBhvr>
                                        <p:cTn id="262" dur="500" autoRev="1" fill="hold"/>
                                        <p:tgtEl>
                                          <p:spTgt spid="353505"/>
                                        </p:tgtEl>
                                        <p:attrNameLst>
                                          <p:attrName>fill.on</p:attrName>
                                        </p:attrNameLst>
                                      </p:cBhvr>
                                      <p:to>
                                        <p:strVal val="true"/>
                                      </p:to>
                                    </p:set>
                                  </p:childTnLst>
                                  <p:subTnLst>
                                    <p:set>
                                      <p:cBhvr override="childStyle">
                                        <p:cTn dur="1" fill="hold" display="0" masterRel="sameClick" afterEffect="1">
                                          <p:stCondLst>
                                            <p:cond evt="end" delay="0">
                                              <p:tn val="258"/>
                                            </p:cond>
                                          </p:stCondLst>
                                        </p:cTn>
                                        <p:tgtEl>
                                          <p:spTgt spid="353505"/>
                                        </p:tgtEl>
                                        <p:attrNameLst>
                                          <p:attrName>style.visibility</p:attrName>
                                        </p:attrNameLst>
                                      </p:cBhvr>
                                      <p:to>
                                        <p:strVal val="hidden"/>
                                      </p:to>
                                    </p:set>
                                  </p:subTnLst>
                                </p:cTn>
                              </p:par>
                              <p:par>
                                <p:cTn id="263" presetID="1" presetClass="exit" presetSubtype="0" fill="hold" grpId="1" nodeType="withEffect">
                                  <p:stCondLst>
                                    <p:cond delay="4600"/>
                                  </p:stCondLst>
                                  <p:childTnLst>
                                    <p:set>
                                      <p:cBhvr>
                                        <p:cTn id="264" dur="1" fill="hold">
                                          <p:stCondLst>
                                            <p:cond delay="0"/>
                                          </p:stCondLst>
                                        </p:cTn>
                                        <p:tgtEl>
                                          <p:spTgt spid="353498"/>
                                        </p:tgtEl>
                                        <p:attrNameLst>
                                          <p:attrName>style.visibility</p:attrName>
                                        </p:attrNameLst>
                                      </p:cBhvr>
                                      <p:to>
                                        <p:strVal val="hidden"/>
                                      </p:to>
                                    </p:set>
                                  </p:childTnLst>
                                </p:cTn>
                              </p:par>
                              <p:par>
                                <p:cTn id="265" presetID="42" presetClass="path" presetSubtype="0" accel="50000" decel="50000" fill="hold" grpId="0" nodeType="withEffect">
                                  <p:stCondLst>
                                    <p:cond delay="0"/>
                                  </p:stCondLst>
                                  <p:childTnLst>
                                    <p:animMotion origin="layout" path="M -1.11111E-6 1.85185E-6 L -1.11111E-6 0.04444 " pathEditMode="relative" rAng="0" ptsTypes="AA">
                                      <p:cBhvr>
                                        <p:cTn id="266" dur="2000" fill="hold"/>
                                        <p:tgtEl>
                                          <p:spTgt spid="353440"/>
                                        </p:tgtEl>
                                        <p:attrNameLst>
                                          <p:attrName>ppt_x</p:attrName>
                                          <p:attrName>ppt_y</p:attrName>
                                        </p:attrNameLst>
                                      </p:cBhvr>
                                      <p:rCtr x="0" y="2222"/>
                                    </p:animMotion>
                                  </p:childTnLst>
                                </p:cTn>
                              </p:par>
                              <p:par>
                                <p:cTn id="267" presetID="42" presetClass="path" presetSubtype="0" accel="50000" decel="50000" fill="hold" grpId="0" nodeType="withEffect">
                                  <p:stCondLst>
                                    <p:cond delay="0"/>
                                  </p:stCondLst>
                                  <p:childTnLst>
                                    <p:animMotion origin="layout" path="M -2.5E-6 1.85185E-6 L -0.00052 0.01528 " pathEditMode="relative" rAng="0" ptsTypes="AA">
                                      <p:cBhvr>
                                        <p:cTn id="268" dur="2000" fill="hold"/>
                                        <p:tgtEl>
                                          <p:spTgt spid="353439"/>
                                        </p:tgtEl>
                                        <p:attrNameLst>
                                          <p:attrName>ppt_x</p:attrName>
                                          <p:attrName>ppt_y</p:attrName>
                                        </p:attrNameLst>
                                      </p:cBhvr>
                                      <p:rCtr x="-35" y="764"/>
                                    </p:animMotion>
                                  </p:childTnLst>
                                </p:cTn>
                              </p:par>
                              <p:par>
                                <p:cTn id="269" presetID="64" presetClass="path" presetSubtype="0" fill="hold" grpId="0" nodeType="withEffect">
                                  <p:stCondLst>
                                    <p:cond delay="0"/>
                                  </p:stCondLst>
                                  <p:childTnLst>
                                    <p:animMotion origin="layout" path="M 5E-6 3.7037E-7 L 0.00105 -0.04097 " pathEditMode="relative" rAng="0" ptsTypes="AA">
                                      <p:cBhvr>
                                        <p:cTn id="270" dur="2000" fill="hold"/>
                                        <p:tgtEl>
                                          <p:spTgt spid="353446"/>
                                        </p:tgtEl>
                                        <p:attrNameLst>
                                          <p:attrName>ppt_x</p:attrName>
                                          <p:attrName>ppt_y</p:attrName>
                                        </p:attrNameLst>
                                      </p:cBhvr>
                                      <p:rCtr x="52" y="-2060"/>
                                    </p:animMotion>
                                  </p:childTnLst>
                                </p:cTn>
                              </p:par>
                              <p:par>
                                <p:cTn id="271" presetID="42" presetClass="path" presetSubtype="0" accel="50000" decel="50000" fill="hold" grpId="0" nodeType="withEffect">
                                  <p:stCondLst>
                                    <p:cond delay="200"/>
                                  </p:stCondLst>
                                  <p:childTnLst>
                                    <p:animMotion origin="layout" path="M 4.16667E-6 4.44444E-6 L 4.16667E-6 0.03333 " pathEditMode="relative" rAng="0" ptsTypes="AA">
                                      <p:cBhvr>
                                        <p:cTn id="272" dur="2000" fill="hold"/>
                                        <p:tgtEl>
                                          <p:spTgt spid="353441"/>
                                        </p:tgtEl>
                                        <p:attrNameLst>
                                          <p:attrName>ppt_x</p:attrName>
                                          <p:attrName>ppt_y</p:attrName>
                                        </p:attrNameLst>
                                      </p:cBhvr>
                                      <p:rCtr x="0" y="1667"/>
                                    </p:animMotion>
                                  </p:childTnLst>
                                </p:cTn>
                              </p:par>
                              <p:par>
                                <p:cTn id="273" presetID="42" presetClass="path" presetSubtype="0" accel="50000" decel="50000" fill="hold" grpId="0" nodeType="withEffect">
                                  <p:stCondLst>
                                    <p:cond delay="400"/>
                                  </p:stCondLst>
                                  <p:childTnLst>
                                    <p:animMotion origin="layout" path="M -2.5E-6 1.85185E-6 L -0.00052 0.01528 " pathEditMode="relative" rAng="0" ptsTypes="AA">
                                      <p:cBhvr>
                                        <p:cTn id="274" dur="2000" fill="hold"/>
                                        <p:tgtEl>
                                          <p:spTgt spid="353450"/>
                                        </p:tgtEl>
                                        <p:attrNameLst>
                                          <p:attrName>ppt_x</p:attrName>
                                          <p:attrName>ppt_y</p:attrName>
                                        </p:attrNameLst>
                                      </p:cBhvr>
                                      <p:rCtr x="-35" y="764"/>
                                    </p:animMotion>
                                  </p:childTnLst>
                                </p:cTn>
                              </p:par>
                              <p:par>
                                <p:cTn id="275" presetID="64" presetClass="path" presetSubtype="0" fill="hold" grpId="0" nodeType="withEffect">
                                  <p:stCondLst>
                                    <p:cond delay="600"/>
                                  </p:stCondLst>
                                  <p:childTnLst>
                                    <p:animMotion origin="layout" path="M -3.61111E-6 4.07407E-6 L -3.61111E-6 -0.02431 " pathEditMode="relative" rAng="0" ptsTypes="AA">
                                      <p:cBhvr>
                                        <p:cTn id="276" dur="2000" fill="hold"/>
                                        <p:tgtEl>
                                          <p:spTgt spid="353449"/>
                                        </p:tgtEl>
                                        <p:attrNameLst>
                                          <p:attrName>ppt_x</p:attrName>
                                          <p:attrName>ppt_y</p:attrName>
                                        </p:attrNameLst>
                                      </p:cBhvr>
                                      <p:rCtr x="0" y="-1227"/>
                                    </p:animMotion>
                                  </p:childTnLst>
                                </p:cTn>
                              </p:par>
                              <p:par>
                                <p:cTn id="277" presetID="42" presetClass="path" presetSubtype="0" accel="50000" decel="50000" fill="hold" grpId="0" nodeType="withEffect">
                                  <p:stCondLst>
                                    <p:cond delay="600"/>
                                  </p:stCondLst>
                                  <p:childTnLst>
                                    <p:animMotion origin="layout" path="M -3.61111E-6 -1.11022E-16 L -3.61111E-6 0.04444 " pathEditMode="relative" rAng="0" ptsTypes="AA">
                                      <p:cBhvr>
                                        <p:cTn id="278" dur="2000" fill="hold"/>
                                        <p:tgtEl>
                                          <p:spTgt spid="353464"/>
                                        </p:tgtEl>
                                        <p:attrNameLst>
                                          <p:attrName>ppt_x</p:attrName>
                                          <p:attrName>ppt_y</p:attrName>
                                        </p:attrNameLst>
                                      </p:cBhvr>
                                      <p:rCtr x="0" y="2222"/>
                                    </p:animMotion>
                                  </p:childTnLst>
                                </p:cTn>
                              </p:par>
                              <p:par>
                                <p:cTn id="279" presetID="64" presetClass="path" presetSubtype="0" fill="hold" grpId="0" nodeType="withEffect">
                                  <p:stCondLst>
                                    <p:cond delay="800"/>
                                  </p:stCondLst>
                                  <p:childTnLst>
                                    <p:animMotion origin="layout" path="M -2.22222E-6 -4.81481E-6 L -2.22222E-6 -0.01412 " pathEditMode="relative" rAng="0" ptsTypes="AA">
                                      <p:cBhvr>
                                        <p:cTn id="280" dur="2000" fill="hold"/>
                                        <p:tgtEl>
                                          <p:spTgt spid="353451"/>
                                        </p:tgtEl>
                                        <p:attrNameLst>
                                          <p:attrName>ppt_x</p:attrName>
                                          <p:attrName>ppt_y</p:attrName>
                                        </p:attrNameLst>
                                      </p:cBhvr>
                                      <p:rCtr x="0" y="-718"/>
                                    </p:animMotion>
                                  </p:childTnLst>
                                </p:cTn>
                              </p:par>
                              <p:par>
                                <p:cTn id="281" presetID="64" presetClass="path" presetSubtype="0" fill="hold" grpId="0" nodeType="withEffect">
                                  <p:stCondLst>
                                    <p:cond delay="1000"/>
                                  </p:stCondLst>
                                  <p:childTnLst>
                                    <p:animMotion origin="layout" path="M 5E-6 3.7037E-7 L 0.00105 -0.04097 " pathEditMode="relative" rAng="0" ptsTypes="AA">
                                      <p:cBhvr>
                                        <p:cTn id="282" dur="2000" fill="hold"/>
                                        <p:tgtEl>
                                          <p:spTgt spid="353452"/>
                                        </p:tgtEl>
                                        <p:attrNameLst>
                                          <p:attrName>ppt_x</p:attrName>
                                          <p:attrName>ppt_y</p:attrName>
                                        </p:attrNameLst>
                                      </p:cBhvr>
                                      <p:rCtr x="52" y="-2060"/>
                                    </p:animMotion>
                                  </p:childTnLst>
                                </p:cTn>
                              </p:par>
                              <p:par>
                                <p:cTn id="283" presetID="42" presetClass="path" presetSubtype="0" accel="50000" decel="50000" fill="hold" grpId="0" nodeType="withEffect">
                                  <p:stCondLst>
                                    <p:cond delay="1000"/>
                                  </p:stCondLst>
                                  <p:childTnLst>
                                    <p:animMotion origin="layout" path="M 4.16667E-6 4.44444E-6 L 4.16667E-6 0.03333 " pathEditMode="relative" rAng="0" ptsTypes="AA">
                                      <p:cBhvr>
                                        <p:cTn id="284" dur="2000" fill="hold"/>
                                        <p:tgtEl>
                                          <p:spTgt spid="353454"/>
                                        </p:tgtEl>
                                        <p:attrNameLst>
                                          <p:attrName>ppt_x</p:attrName>
                                          <p:attrName>ppt_y</p:attrName>
                                        </p:attrNameLst>
                                      </p:cBhvr>
                                      <p:rCtr x="0" y="1667"/>
                                    </p:animMotion>
                                  </p:childTnLst>
                                </p:cTn>
                              </p:par>
                              <p:par>
                                <p:cTn id="285" presetID="64" presetClass="path" presetSubtype="0" fill="hold" grpId="0" nodeType="withEffect">
                                  <p:stCondLst>
                                    <p:cond delay="1200"/>
                                  </p:stCondLst>
                                  <p:childTnLst>
                                    <p:animMotion origin="layout" path="M -3.61111E-6 4.07407E-6 L -3.61111E-6 -0.02431 " pathEditMode="relative" rAng="0" ptsTypes="AA">
                                      <p:cBhvr>
                                        <p:cTn id="286" dur="2000" fill="hold"/>
                                        <p:tgtEl>
                                          <p:spTgt spid="353453"/>
                                        </p:tgtEl>
                                        <p:attrNameLst>
                                          <p:attrName>ppt_x</p:attrName>
                                          <p:attrName>ppt_y</p:attrName>
                                        </p:attrNameLst>
                                      </p:cBhvr>
                                      <p:rCtr x="0" y="-1227"/>
                                    </p:animMotion>
                                  </p:childTnLst>
                                </p:cTn>
                              </p:par>
                              <p:par>
                                <p:cTn id="287" presetID="42" presetClass="path" presetSubtype="0" accel="50000" decel="50000" fill="hold" grpId="0" nodeType="withEffect">
                                  <p:stCondLst>
                                    <p:cond delay="1400"/>
                                  </p:stCondLst>
                                  <p:childTnLst>
                                    <p:animMotion origin="layout" path="M 4.16667E-6 4.44444E-6 L 4.16667E-6 0.03333 " pathEditMode="relative" rAng="0" ptsTypes="AA">
                                      <p:cBhvr>
                                        <p:cTn id="288" dur="2000" fill="hold"/>
                                        <p:tgtEl>
                                          <p:spTgt spid="353455"/>
                                        </p:tgtEl>
                                        <p:attrNameLst>
                                          <p:attrName>ppt_x</p:attrName>
                                          <p:attrName>ppt_y</p:attrName>
                                        </p:attrNameLst>
                                      </p:cBhvr>
                                      <p:rCtr x="0" y="1667"/>
                                    </p:animMotion>
                                  </p:childTnLst>
                                </p:cTn>
                              </p:par>
                              <p:par>
                                <p:cTn id="289" presetID="64" presetClass="path" presetSubtype="0" fill="hold" grpId="0" nodeType="withEffect">
                                  <p:stCondLst>
                                    <p:cond delay="1600"/>
                                  </p:stCondLst>
                                  <p:childTnLst>
                                    <p:animMotion origin="layout" path="M -1.38889E-6 3.7037E-7 L -1.38889E-6 -0.03218 " pathEditMode="relative" rAng="0" ptsTypes="AA">
                                      <p:cBhvr>
                                        <p:cTn id="290" dur="2000" fill="hold"/>
                                        <p:tgtEl>
                                          <p:spTgt spid="353456"/>
                                        </p:tgtEl>
                                        <p:attrNameLst>
                                          <p:attrName>ppt_x</p:attrName>
                                          <p:attrName>ppt_y</p:attrName>
                                        </p:attrNameLst>
                                      </p:cBhvr>
                                      <p:rCtr x="0" y="-1620"/>
                                    </p:animMotion>
                                  </p:childTnLst>
                                </p:cTn>
                              </p:par>
                              <p:par>
                                <p:cTn id="291" presetID="64" presetClass="path" presetSubtype="0" fill="hold" grpId="0" nodeType="withEffect">
                                  <p:stCondLst>
                                    <p:cond delay="1800"/>
                                  </p:stCondLst>
                                  <p:childTnLst>
                                    <p:animMotion origin="layout" path="M -2.22222E-6 -4.81481E-6 L -2.22222E-6 -0.01412 " pathEditMode="relative" rAng="0" ptsTypes="AA">
                                      <p:cBhvr>
                                        <p:cTn id="292" dur="2000" fill="hold"/>
                                        <p:tgtEl>
                                          <p:spTgt spid="353458"/>
                                        </p:tgtEl>
                                        <p:attrNameLst>
                                          <p:attrName>ppt_x</p:attrName>
                                          <p:attrName>ppt_y</p:attrName>
                                        </p:attrNameLst>
                                      </p:cBhvr>
                                      <p:rCtr x="0" y="-718"/>
                                    </p:animMotion>
                                  </p:childTnLst>
                                </p:cTn>
                              </p:par>
                              <p:par>
                                <p:cTn id="293" presetID="42" presetClass="path" presetSubtype="0" accel="50000" decel="50000" fill="hold" grpId="0" nodeType="withEffect">
                                  <p:stCondLst>
                                    <p:cond delay="2000"/>
                                  </p:stCondLst>
                                  <p:childTnLst>
                                    <p:animMotion origin="layout" path="M 5E-6 -2.59259E-6 L 5E-6 0.0257 " pathEditMode="relative" rAng="0" ptsTypes="AA">
                                      <p:cBhvr>
                                        <p:cTn id="294" dur="2000" fill="hold"/>
                                        <p:tgtEl>
                                          <p:spTgt spid="353457"/>
                                        </p:tgtEl>
                                        <p:attrNameLst>
                                          <p:attrName>ppt_x</p:attrName>
                                          <p:attrName>ppt_y</p:attrName>
                                        </p:attrNameLst>
                                      </p:cBhvr>
                                      <p:rCtr x="0" y="1273"/>
                                    </p:animMotion>
                                  </p:childTnLst>
                                </p:cTn>
                              </p:par>
                              <p:par>
                                <p:cTn id="295" presetID="64" presetClass="path" presetSubtype="0" fill="hold" grpId="0" nodeType="withEffect">
                                  <p:stCondLst>
                                    <p:cond delay="2200"/>
                                  </p:stCondLst>
                                  <p:childTnLst>
                                    <p:animMotion origin="layout" path="M 5E-6 3.7037E-7 L 0.00105 -0.04097 " pathEditMode="relative" rAng="0" ptsTypes="AA">
                                      <p:cBhvr>
                                        <p:cTn id="296" dur="2000" fill="hold"/>
                                        <p:tgtEl>
                                          <p:spTgt spid="353459"/>
                                        </p:tgtEl>
                                        <p:attrNameLst>
                                          <p:attrName>ppt_x</p:attrName>
                                          <p:attrName>ppt_y</p:attrName>
                                        </p:attrNameLst>
                                      </p:cBhvr>
                                      <p:rCtr x="52" y="-2060"/>
                                    </p:animMotion>
                                  </p:childTnLst>
                                </p:cTn>
                              </p:par>
                              <p:par>
                                <p:cTn id="297" presetID="42" presetClass="path" presetSubtype="0" accel="50000" decel="50000" fill="hold" grpId="0" nodeType="withEffect">
                                  <p:stCondLst>
                                    <p:cond delay="2400"/>
                                  </p:stCondLst>
                                  <p:childTnLst>
                                    <p:animMotion origin="layout" path="M -1.11111E-6 1.85185E-6 L -1.11111E-6 0.04444 " pathEditMode="relative" rAng="0" ptsTypes="AA">
                                      <p:cBhvr>
                                        <p:cTn id="298" dur="2000" fill="hold"/>
                                        <p:tgtEl>
                                          <p:spTgt spid="353460"/>
                                        </p:tgtEl>
                                        <p:attrNameLst>
                                          <p:attrName>ppt_x</p:attrName>
                                          <p:attrName>ppt_y</p:attrName>
                                        </p:attrNameLst>
                                      </p:cBhvr>
                                      <p:rCtr x="0" y="2222"/>
                                    </p:animMotion>
                                  </p:childTnLst>
                                </p:cTn>
                              </p:par>
                              <p:par>
                                <p:cTn id="299" presetID="42" presetClass="path" presetSubtype="0" accel="50000" decel="50000" fill="hold" grpId="0" nodeType="withEffect">
                                  <p:stCondLst>
                                    <p:cond delay="2600"/>
                                  </p:stCondLst>
                                  <p:childTnLst>
                                    <p:animMotion origin="layout" path="M -2.5E-6 1.85185E-6 L -0.00052 0.01528 " pathEditMode="relative" rAng="0" ptsTypes="AA">
                                      <p:cBhvr>
                                        <p:cTn id="300" dur="2000" fill="hold"/>
                                        <p:tgtEl>
                                          <p:spTgt spid="353461"/>
                                        </p:tgtEl>
                                        <p:attrNameLst>
                                          <p:attrName>ppt_x</p:attrName>
                                          <p:attrName>ppt_y</p:attrName>
                                        </p:attrNameLst>
                                      </p:cBhvr>
                                      <p:rCtr x="-35" y="764"/>
                                    </p:animMotion>
                                  </p:childTnLst>
                                </p:cTn>
                              </p:par>
                              <p:par>
                                <p:cTn id="301" presetID="64" presetClass="path" presetSubtype="0" fill="hold" grpId="0" nodeType="withEffect">
                                  <p:stCondLst>
                                    <p:cond delay="2800"/>
                                  </p:stCondLst>
                                  <p:childTnLst>
                                    <p:animMotion origin="layout" path="M -1.38889E-6 3.7037E-7 L -1.38889E-6 -0.03218 " pathEditMode="relative" rAng="0" ptsTypes="AA">
                                      <p:cBhvr>
                                        <p:cTn id="302" dur="2000" fill="hold"/>
                                        <p:tgtEl>
                                          <p:spTgt spid="353462"/>
                                        </p:tgtEl>
                                        <p:attrNameLst>
                                          <p:attrName>ppt_x</p:attrName>
                                          <p:attrName>ppt_y</p:attrName>
                                        </p:attrNameLst>
                                      </p:cBhvr>
                                      <p:rCtr x="0" y="-1620"/>
                                    </p:animMotion>
                                  </p:childTnLst>
                                </p:cTn>
                              </p:par>
                              <p:par>
                                <p:cTn id="303" presetID="42" presetClass="path" presetSubtype="0" accel="50000" decel="50000" fill="hold" grpId="0" nodeType="withEffect">
                                  <p:stCondLst>
                                    <p:cond delay="3000"/>
                                  </p:stCondLst>
                                  <p:childTnLst>
                                    <p:animMotion origin="layout" path="M -2.77778E-6 2.22222E-6 L -2.77778E-6 0.03935 " pathEditMode="relative" rAng="0" ptsTypes="AA">
                                      <p:cBhvr>
                                        <p:cTn id="304" dur="2000" fill="hold"/>
                                        <p:tgtEl>
                                          <p:spTgt spid="353463"/>
                                        </p:tgtEl>
                                        <p:attrNameLst>
                                          <p:attrName>ppt_x</p:attrName>
                                          <p:attrName>ppt_y</p:attrName>
                                        </p:attrNameLst>
                                      </p:cBhvr>
                                      <p:rCtr x="0" y="1968"/>
                                    </p:animMotion>
                                  </p:childTnLst>
                                </p:cTn>
                              </p:par>
                              <p:par>
                                <p:cTn id="305" presetID="64" presetClass="path" presetSubtype="0" fill="hold" grpId="0" nodeType="withEffect">
                                  <p:stCondLst>
                                    <p:cond delay="3100"/>
                                  </p:stCondLst>
                                  <p:childTnLst>
                                    <p:animMotion origin="layout" path="M -2.22222E-6 -4.81481E-6 L -2.22222E-6 -0.01412 " pathEditMode="relative" rAng="0" ptsTypes="AA">
                                      <p:cBhvr>
                                        <p:cTn id="306" dur="2000" fill="hold"/>
                                        <p:tgtEl>
                                          <p:spTgt spid="353465"/>
                                        </p:tgtEl>
                                        <p:attrNameLst>
                                          <p:attrName>ppt_x</p:attrName>
                                          <p:attrName>ppt_y</p:attrName>
                                        </p:attrNameLst>
                                      </p:cBhvr>
                                      <p:rCtr x="0" y="-718"/>
                                    </p:animMotion>
                                  </p:childTnLst>
                                </p:cTn>
                              </p:par>
                              <p:par>
                                <p:cTn id="307" presetID="64" presetClass="path" presetSubtype="0" fill="hold" grpId="0" nodeType="withEffect">
                                  <p:stCondLst>
                                    <p:cond delay="3400"/>
                                  </p:stCondLst>
                                  <p:childTnLst>
                                    <p:animMotion origin="layout" path="M 5E-6 3.7037E-7 L 0.00105 -0.04097 " pathEditMode="relative" rAng="0" ptsTypes="AA">
                                      <p:cBhvr>
                                        <p:cTn id="308" dur="2000" fill="hold"/>
                                        <p:tgtEl>
                                          <p:spTgt spid="353466"/>
                                        </p:tgtEl>
                                        <p:attrNameLst>
                                          <p:attrName>ppt_x</p:attrName>
                                          <p:attrName>ppt_y</p:attrName>
                                        </p:attrNameLst>
                                      </p:cBhvr>
                                      <p:rCtr x="52" y="-2060"/>
                                    </p:animMotion>
                                  </p:childTnLst>
                                </p:cTn>
                              </p:par>
                              <p:par>
                                <p:cTn id="309" presetID="42" presetClass="path" presetSubtype="0" accel="50000" decel="50000" fill="hold" grpId="0" nodeType="withEffect">
                                  <p:stCondLst>
                                    <p:cond delay="3600"/>
                                  </p:stCondLst>
                                  <p:childTnLst>
                                    <p:animMotion origin="layout" path="M 5E-6 -2.59259E-6 L 5E-6 0.0257 " pathEditMode="relative" rAng="0" ptsTypes="AA">
                                      <p:cBhvr>
                                        <p:cTn id="310" dur="2000" fill="hold"/>
                                        <p:tgtEl>
                                          <p:spTgt spid="353467"/>
                                        </p:tgtEl>
                                        <p:attrNameLst>
                                          <p:attrName>ppt_x</p:attrName>
                                          <p:attrName>ppt_y</p:attrName>
                                        </p:attrNameLst>
                                      </p:cBhvr>
                                      <p:rCtr x="0" y="1273"/>
                                    </p:animMotion>
                                  </p:childTnLst>
                                </p:cTn>
                              </p:par>
                              <p:par>
                                <p:cTn id="311" presetID="64" presetClass="path" presetSubtype="0" accel="50000" decel="50000" fill="hold" nodeType="withEffect">
                                  <p:stCondLst>
                                    <p:cond delay="0"/>
                                  </p:stCondLst>
                                  <p:childTnLst>
                                    <p:animMotion origin="layout" path="M -0.00052 0.01436 L 3.88889E-6 0.00047 " pathEditMode="relative" rAng="0" ptsTypes="AA">
                                      <p:cBhvr>
                                        <p:cTn id="312" dur="2000" fill="hold"/>
                                        <p:tgtEl>
                                          <p:spTgt spid="353469"/>
                                        </p:tgtEl>
                                        <p:attrNameLst>
                                          <p:attrName>ppt_x</p:attrName>
                                          <p:attrName>ppt_y</p:attrName>
                                        </p:attrNameLst>
                                      </p:cBhvr>
                                      <p:rCtr x="17" y="-694"/>
                                    </p:animMotion>
                                  </p:childTnLst>
                                </p:cTn>
                              </p:par>
                              <p:par>
                                <p:cTn id="313" presetID="42" presetClass="path" presetSubtype="0" accel="50000" decel="50000" fill="hold" nodeType="withEffect">
                                  <p:stCondLst>
                                    <p:cond delay="200"/>
                                  </p:stCondLst>
                                  <p:childTnLst>
                                    <p:animMotion origin="layout" path="M 5.55556E-7 -0.01412 L 5.55556E-7 0.0044 " pathEditMode="relative" rAng="0" ptsTypes="AA">
                                      <p:cBhvr>
                                        <p:cTn id="314" dur="2000" fill="hold"/>
                                        <p:tgtEl>
                                          <p:spTgt spid="353425"/>
                                        </p:tgtEl>
                                        <p:attrNameLst>
                                          <p:attrName>ppt_x</p:attrName>
                                          <p:attrName>ppt_y</p:attrName>
                                        </p:attrNameLst>
                                      </p:cBhvr>
                                      <p:rCtr x="0" y="926"/>
                                    </p:animMotion>
                                  </p:childTnLst>
                                </p:cTn>
                              </p:par>
                              <p:par>
                                <p:cTn id="315" presetID="64" presetClass="path" presetSubtype="0" accel="50000" decel="50000" fill="hold" nodeType="withEffect">
                                  <p:stCondLst>
                                    <p:cond delay="400"/>
                                  </p:stCondLst>
                                  <p:childTnLst>
                                    <p:animMotion origin="layout" path="M -4.72222E-6 0.01944 L 0.00105 0.00139 " pathEditMode="relative" rAng="0" ptsTypes="AA">
                                      <p:cBhvr>
                                        <p:cTn id="316" dur="2000" fill="hold"/>
                                        <p:tgtEl>
                                          <p:spTgt spid="353428"/>
                                        </p:tgtEl>
                                        <p:attrNameLst>
                                          <p:attrName>ppt_x</p:attrName>
                                          <p:attrName>ppt_y</p:attrName>
                                        </p:attrNameLst>
                                      </p:cBhvr>
                                      <p:rCtr x="52" y="-903"/>
                                    </p:animMotion>
                                  </p:childTnLst>
                                </p:cTn>
                              </p:par>
                              <p:par>
                                <p:cTn id="317" presetID="64" presetClass="path" presetSubtype="0" accel="50000" decel="50000" fill="hold" nodeType="withEffect">
                                  <p:stCondLst>
                                    <p:cond delay="800"/>
                                  </p:stCondLst>
                                  <p:childTnLst>
                                    <p:animMotion origin="layout" path="M -0.00035 0.02315 L -0.00035 0.00417 " pathEditMode="relative" rAng="0" ptsTypes="AA">
                                      <p:cBhvr>
                                        <p:cTn id="318" dur="2000" fill="hold"/>
                                        <p:tgtEl>
                                          <p:spTgt spid="353429"/>
                                        </p:tgtEl>
                                        <p:attrNameLst>
                                          <p:attrName>ppt_x</p:attrName>
                                          <p:attrName>ppt_y</p:attrName>
                                        </p:attrNameLst>
                                      </p:cBhvr>
                                      <p:rCtr x="0" y="-949"/>
                                    </p:animMotion>
                                  </p:childTnLst>
                                </p:cTn>
                              </p:par>
                              <p:par>
                                <p:cTn id="319" presetID="42" presetClass="path" presetSubtype="0" accel="50000" decel="50000" fill="hold" nodeType="withEffect">
                                  <p:stCondLst>
                                    <p:cond delay="1000"/>
                                  </p:stCondLst>
                                  <p:childTnLst>
                                    <p:animMotion origin="layout" path="M -8.33333E-7 -0.01875 L -8.33333E-7 0.00231 " pathEditMode="relative" rAng="0" ptsTypes="AA">
                                      <p:cBhvr>
                                        <p:cTn id="320" dur="2000" fill="hold"/>
                                        <p:tgtEl>
                                          <p:spTgt spid="353430"/>
                                        </p:tgtEl>
                                        <p:attrNameLst>
                                          <p:attrName>ppt_x</p:attrName>
                                          <p:attrName>ppt_y</p:attrName>
                                        </p:attrNameLst>
                                      </p:cBhvr>
                                      <p:rCtr x="0" y="1042"/>
                                    </p:animMotion>
                                  </p:childTnLst>
                                </p:cTn>
                              </p:par>
                              <p:par>
                                <p:cTn id="321" presetID="64" presetClass="path" presetSubtype="0" accel="50000" decel="50000" fill="hold" nodeType="withEffect">
                                  <p:stCondLst>
                                    <p:cond delay="1400"/>
                                  </p:stCondLst>
                                  <p:childTnLst>
                                    <p:animMotion origin="layout" path="M 2.22222E-6 0.01689 L -0.00035 -0.00139 " pathEditMode="relative" rAng="0" ptsTypes="AA">
                                      <p:cBhvr>
                                        <p:cTn id="322" dur="2000" fill="hold"/>
                                        <p:tgtEl>
                                          <p:spTgt spid="353431"/>
                                        </p:tgtEl>
                                        <p:attrNameLst>
                                          <p:attrName>ppt_x</p:attrName>
                                          <p:attrName>ppt_y</p:attrName>
                                        </p:attrNameLst>
                                      </p:cBhvr>
                                      <p:rCtr x="-17" y="-926"/>
                                    </p:animMotion>
                                  </p:childTnLst>
                                </p:cTn>
                              </p:par>
                              <p:par>
                                <p:cTn id="323" presetID="42" presetClass="path" presetSubtype="0" accel="50000" decel="50000" fill="hold" nodeType="withEffect">
                                  <p:stCondLst>
                                    <p:cond delay="1600"/>
                                  </p:stCondLst>
                                  <p:childTnLst>
                                    <p:animMotion origin="layout" path="M 0.00034 -0.0169 L 0.00017 -0.00278 " pathEditMode="relative" rAng="0" ptsTypes="AA">
                                      <p:cBhvr>
                                        <p:cTn id="324" dur="2000" fill="hold"/>
                                        <p:tgtEl>
                                          <p:spTgt spid="353433"/>
                                        </p:tgtEl>
                                        <p:attrNameLst>
                                          <p:attrName>ppt_x</p:attrName>
                                          <p:attrName>ppt_y</p:attrName>
                                        </p:attrNameLst>
                                      </p:cBhvr>
                                      <p:rCtr x="-17" y="694"/>
                                    </p:animMotion>
                                  </p:childTnLst>
                                </p:cTn>
                              </p:par>
                              <p:par>
                                <p:cTn id="325" presetID="64" presetClass="path" presetSubtype="0" accel="50000" decel="50000" fill="hold" nodeType="withEffect">
                                  <p:stCondLst>
                                    <p:cond delay="1800"/>
                                  </p:stCondLst>
                                  <p:childTnLst>
                                    <p:animMotion origin="layout" path="M 4.44444E-6 0.01806 L 4.44444E-6 0.00278 " pathEditMode="relative" rAng="0" ptsTypes="AA">
                                      <p:cBhvr>
                                        <p:cTn id="326" dur="2000" fill="hold"/>
                                        <p:tgtEl>
                                          <p:spTgt spid="353434"/>
                                        </p:tgtEl>
                                        <p:attrNameLst>
                                          <p:attrName>ppt_x</p:attrName>
                                          <p:attrName>ppt_y</p:attrName>
                                        </p:attrNameLst>
                                      </p:cBhvr>
                                      <p:rCtr x="0" y="-764"/>
                                    </p:animMotion>
                                  </p:childTnLst>
                                </p:cTn>
                              </p:par>
                              <p:par>
                                <p:cTn id="327" presetID="64" presetClass="path" presetSubtype="0" accel="50000" decel="50000" fill="hold" nodeType="withEffect">
                                  <p:stCondLst>
                                    <p:cond delay="2000"/>
                                  </p:stCondLst>
                                  <p:childTnLst>
                                    <p:animMotion origin="layout" path="M -0.00052 0.01528 L -0.00104 -2.59259E-6 " pathEditMode="relative" rAng="0" ptsTypes="AA">
                                      <p:cBhvr>
                                        <p:cTn id="328" dur="2000" fill="hold"/>
                                        <p:tgtEl>
                                          <p:spTgt spid="353435"/>
                                        </p:tgtEl>
                                        <p:attrNameLst>
                                          <p:attrName>ppt_x</p:attrName>
                                          <p:attrName>ppt_y</p:attrName>
                                        </p:attrNameLst>
                                      </p:cBhvr>
                                      <p:rCtr x="-35" y="-764"/>
                                    </p:animMotion>
                                  </p:childTnLst>
                                </p:cTn>
                              </p:par>
                              <p:par>
                                <p:cTn id="329" presetID="42" presetClass="path" presetSubtype="0" accel="50000" decel="50000" fill="hold" nodeType="withEffect">
                                  <p:stCondLst>
                                    <p:cond delay="2200"/>
                                  </p:stCondLst>
                                  <p:childTnLst>
                                    <p:animMotion origin="layout" path="M 2.77778E-7 -0.01181 L 2.77778E-7 -0.00093 " pathEditMode="relative" rAng="0" ptsTypes="AA">
                                      <p:cBhvr>
                                        <p:cTn id="330" dur="2000" fill="hold"/>
                                        <p:tgtEl>
                                          <p:spTgt spid="353436"/>
                                        </p:tgtEl>
                                        <p:attrNameLst>
                                          <p:attrName>ppt_x</p:attrName>
                                          <p:attrName>ppt_y</p:attrName>
                                        </p:attrNameLst>
                                      </p:cBhvr>
                                      <p:rCtr x="0" y="532"/>
                                    </p:animMotion>
                                  </p:childTnLst>
                                </p:cTn>
                              </p:par>
                              <p:par>
                                <p:cTn id="331" presetID="42" presetClass="path" presetSubtype="0" accel="50000" decel="50000" fill="hold" nodeType="withEffect">
                                  <p:stCondLst>
                                    <p:cond delay="2400"/>
                                  </p:stCondLst>
                                  <p:childTnLst>
                                    <p:animMotion origin="layout" path="M -5.55556E-7 -0.01134 L -5.55556E-7 0.00394 " pathEditMode="relative" rAng="0" ptsTypes="AA">
                                      <p:cBhvr>
                                        <p:cTn id="332" dur="2000" fill="hold"/>
                                        <p:tgtEl>
                                          <p:spTgt spid="353438"/>
                                        </p:tgtEl>
                                        <p:attrNameLst>
                                          <p:attrName>ppt_x</p:attrName>
                                          <p:attrName>ppt_y</p:attrName>
                                        </p:attrNameLst>
                                      </p:cBhvr>
                                      <p:rCtr x="0" y="764"/>
                                    </p:animMotion>
                                  </p:childTnLst>
                                </p:cTn>
                              </p:par>
                              <p:par>
                                <p:cTn id="333" presetID="64" presetClass="path" presetSubtype="0" accel="50000" decel="50000" fill="hold" nodeType="withEffect">
                                  <p:stCondLst>
                                    <p:cond delay="3000"/>
                                  </p:stCondLst>
                                  <p:childTnLst>
                                    <p:animMotion origin="layout" path="M 1.66667E-6 0.04445 L -0.00018 0.00093 " pathEditMode="relative" rAng="0" ptsTypes="AA">
                                      <p:cBhvr>
                                        <p:cTn id="334" dur="2000" fill="hold"/>
                                        <p:tgtEl>
                                          <p:spTgt spid="353440"/>
                                        </p:tgtEl>
                                        <p:attrNameLst>
                                          <p:attrName>ppt_x</p:attrName>
                                          <p:attrName>ppt_y</p:attrName>
                                        </p:attrNameLst>
                                      </p:cBhvr>
                                      <p:rCtr x="-17" y="-2176"/>
                                    </p:animMotion>
                                  </p:childTnLst>
                                </p:cTn>
                              </p:par>
                              <p:par>
                                <p:cTn id="335" presetID="64" presetClass="path" presetSubtype="0" accel="50000" decel="50000" fill="hold" nodeType="withEffect">
                                  <p:stCondLst>
                                    <p:cond delay="3000"/>
                                  </p:stCondLst>
                                  <p:childTnLst>
                                    <p:animMotion origin="layout" path="M -0.00052 0.01528 L -0.00104 -2.59259E-6 " pathEditMode="relative" rAng="0" ptsTypes="AA">
                                      <p:cBhvr>
                                        <p:cTn id="336" dur="2000" fill="hold"/>
                                        <p:tgtEl>
                                          <p:spTgt spid="353439"/>
                                        </p:tgtEl>
                                        <p:attrNameLst>
                                          <p:attrName>ppt_x</p:attrName>
                                          <p:attrName>ppt_y</p:attrName>
                                        </p:attrNameLst>
                                      </p:cBhvr>
                                      <p:rCtr x="-35" y="-764"/>
                                    </p:animMotion>
                                  </p:childTnLst>
                                </p:cTn>
                              </p:par>
                              <p:par>
                                <p:cTn id="337" presetID="42" presetClass="path" presetSubtype="0" accel="50000" decel="50000" fill="hold" nodeType="withEffect">
                                  <p:stCondLst>
                                    <p:cond delay="3000"/>
                                  </p:stCondLst>
                                  <p:childTnLst>
                                    <p:animMotion origin="layout" path="M 0.00105 -0.04098 L 0.00053 4.44444E-6 " pathEditMode="relative" rAng="0" ptsTypes="AA">
                                      <p:cBhvr>
                                        <p:cTn id="338" dur="2000" fill="hold"/>
                                        <p:tgtEl>
                                          <p:spTgt spid="353446"/>
                                        </p:tgtEl>
                                        <p:attrNameLst>
                                          <p:attrName>ppt_x</p:attrName>
                                          <p:attrName>ppt_y</p:attrName>
                                        </p:attrNameLst>
                                      </p:cBhvr>
                                      <p:rCtr x="-35" y="2037"/>
                                    </p:animMotion>
                                  </p:childTnLst>
                                </p:cTn>
                              </p:par>
                              <p:par>
                                <p:cTn id="339" presetID="64" presetClass="path" presetSubtype="0" accel="50000" decel="50000" fill="hold" nodeType="withEffect">
                                  <p:stCondLst>
                                    <p:cond delay="3200"/>
                                  </p:stCondLst>
                                  <p:childTnLst>
                                    <p:animMotion origin="layout" path="M 3.33333E-6 0.03333 L 3.33333E-6 2.59259E-6 " pathEditMode="relative" rAng="0" ptsTypes="AA">
                                      <p:cBhvr>
                                        <p:cTn id="340" dur="2000" fill="hold"/>
                                        <p:tgtEl>
                                          <p:spTgt spid="353441"/>
                                        </p:tgtEl>
                                        <p:attrNameLst>
                                          <p:attrName>ppt_x</p:attrName>
                                          <p:attrName>ppt_y</p:attrName>
                                        </p:attrNameLst>
                                      </p:cBhvr>
                                      <p:rCtr x="0" y="-1667"/>
                                    </p:animMotion>
                                  </p:childTnLst>
                                </p:cTn>
                              </p:par>
                              <p:par>
                                <p:cTn id="341" presetID="64" presetClass="path" presetSubtype="0" accel="50000" decel="50000" fill="hold" nodeType="withEffect">
                                  <p:stCondLst>
                                    <p:cond delay="3400"/>
                                  </p:stCondLst>
                                  <p:childTnLst>
                                    <p:animMotion origin="layout" path="M -0.00052 0.01528 L -0.00104 -2.59259E-6 " pathEditMode="relative" rAng="0" ptsTypes="AA">
                                      <p:cBhvr>
                                        <p:cTn id="342" dur="2000" fill="hold"/>
                                        <p:tgtEl>
                                          <p:spTgt spid="353450"/>
                                        </p:tgtEl>
                                        <p:attrNameLst>
                                          <p:attrName>ppt_x</p:attrName>
                                          <p:attrName>ppt_y</p:attrName>
                                        </p:attrNameLst>
                                      </p:cBhvr>
                                      <p:rCtr x="-35" y="-764"/>
                                    </p:animMotion>
                                  </p:childTnLst>
                                </p:cTn>
                              </p:par>
                              <p:par>
                                <p:cTn id="343" presetID="64" presetClass="path" presetSubtype="0" accel="50000" decel="50000" fill="hold" nodeType="withEffect">
                                  <p:stCondLst>
                                    <p:cond delay="3400"/>
                                  </p:stCondLst>
                                  <p:childTnLst>
                                    <p:animMotion origin="layout" path="M 1.66667E-6 0.04445 L -0.00018 0.00093 " pathEditMode="relative" rAng="0" ptsTypes="AA">
                                      <p:cBhvr>
                                        <p:cTn id="344" dur="2000" fill="hold"/>
                                        <p:tgtEl>
                                          <p:spTgt spid="353464"/>
                                        </p:tgtEl>
                                        <p:attrNameLst>
                                          <p:attrName>ppt_x</p:attrName>
                                          <p:attrName>ppt_y</p:attrName>
                                        </p:attrNameLst>
                                      </p:cBhvr>
                                      <p:rCtr x="-17" y="-2176"/>
                                    </p:animMotion>
                                  </p:childTnLst>
                                </p:cTn>
                              </p:par>
                              <p:par>
                                <p:cTn id="345" presetID="42" presetClass="path" presetSubtype="0" accel="50000" decel="50000" fill="hold" nodeType="withEffect">
                                  <p:stCondLst>
                                    <p:cond delay="3600"/>
                                  </p:stCondLst>
                                  <p:childTnLst>
                                    <p:animMotion origin="layout" path="M -3.61111E-6 -0.0243 L -3.61111E-6 0.00417 " pathEditMode="relative" rAng="0" ptsTypes="AA">
                                      <p:cBhvr>
                                        <p:cTn id="346" dur="2000" fill="hold"/>
                                        <p:tgtEl>
                                          <p:spTgt spid="353449"/>
                                        </p:tgtEl>
                                        <p:attrNameLst>
                                          <p:attrName>ppt_x</p:attrName>
                                          <p:attrName>ppt_y</p:attrName>
                                        </p:attrNameLst>
                                      </p:cBhvr>
                                      <p:rCtr x="0" y="1412"/>
                                    </p:animMotion>
                                  </p:childTnLst>
                                </p:cTn>
                              </p:par>
                              <p:par>
                                <p:cTn id="347" presetID="42" presetClass="path" presetSubtype="0" accel="50000" decel="50000" fill="hold" nodeType="withEffect">
                                  <p:stCondLst>
                                    <p:cond delay="3800"/>
                                  </p:stCondLst>
                                  <p:childTnLst>
                                    <p:animMotion origin="layout" path="M 5.55556E-7 -0.01412 L 5.55556E-7 0.0044 " pathEditMode="relative" rAng="0" ptsTypes="AA">
                                      <p:cBhvr>
                                        <p:cTn id="348" dur="2000" fill="hold"/>
                                        <p:tgtEl>
                                          <p:spTgt spid="353451"/>
                                        </p:tgtEl>
                                        <p:attrNameLst>
                                          <p:attrName>ppt_x</p:attrName>
                                          <p:attrName>ppt_y</p:attrName>
                                        </p:attrNameLst>
                                      </p:cBhvr>
                                      <p:rCtr x="0" y="926"/>
                                    </p:animMotion>
                                  </p:childTnLst>
                                </p:cTn>
                              </p:par>
                              <p:par>
                                <p:cTn id="349" presetID="42" presetClass="path" presetSubtype="0" accel="50000" decel="50000" fill="hold" nodeType="withEffect">
                                  <p:stCondLst>
                                    <p:cond delay="4000"/>
                                  </p:stCondLst>
                                  <p:childTnLst>
                                    <p:animMotion origin="layout" path="M 0.00105 -0.04098 L 0.00053 4.44444E-6 " pathEditMode="relative" rAng="0" ptsTypes="AA">
                                      <p:cBhvr>
                                        <p:cTn id="350" dur="2000" fill="hold"/>
                                        <p:tgtEl>
                                          <p:spTgt spid="353452"/>
                                        </p:tgtEl>
                                        <p:attrNameLst>
                                          <p:attrName>ppt_x</p:attrName>
                                          <p:attrName>ppt_y</p:attrName>
                                        </p:attrNameLst>
                                      </p:cBhvr>
                                      <p:rCtr x="-35" y="2037"/>
                                    </p:animMotion>
                                  </p:childTnLst>
                                </p:cTn>
                              </p:par>
                              <p:par>
                                <p:cTn id="351" presetID="64" presetClass="path" presetSubtype="0" accel="50000" decel="50000" fill="hold" nodeType="withEffect">
                                  <p:stCondLst>
                                    <p:cond delay="4000"/>
                                  </p:stCondLst>
                                  <p:childTnLst>
                                    <p:animMotion origin="layout" path="M 3.33333E-6 0.03333 L 3.33333E-6 2.59259E-6 " pathEditMode="relative" rAng="0" ptsTypes="AA">
                                      <p:cBhvr>
                                        <p:cTn id="352" dur="2000" fill="hold"/>
                                        <p:tgtEl>
                                          <p:spTgt spid="353454"/>
                                        </p:tgtEl>
                                        <p:attrNameLst>
                                          <p:attrName>ppt_x</p:attrName>
                                          <p:attrName>ppt_y</p:attrName>
                                        </p:attrNameLst>
                                      </p:cBhvr>
                                      <p:rCtr x="0" y="-1667"/>
                                    </p:animMotion>
                                  </p:childTnLst>
                                </p:cTn>
                              </p:par>
                              <p:par>
                                <p:cTn id="353" presetID="42" presetClass="path" presetSubtype="0" accel="50000" decel="50000" fill="hold" nodeType="withEffect">
                                  <p:stCondLst>
                                    <p:cond delay="4200"/>
                                  </p:stCondLst>
                                  <p:childTnLst>
                                    <p:animMotion origin="layout" path="M -3.61111E-6 -0.0243 L -3.61111E-6 0.00417 " pathEditMode="relative" rAng="0" ptsTypes="AA">
                                      <p:cBhvr>
                                        <p:cTn id="354" dur="2000" fill="hold"/>
                                        <p:tgtEl>
                                          <p:spTgt spid="353453"/>
                                        </p:tgtEl>
                                        <p:attrNameLst>
                                          <p:attrName>ppt_x</p:attrName>
                                          <p:attrName>ppt_y</p:attrName>
                                        </p:attrNameLst>
                                      </p:cBhvr>
                                      <p:rCtr x="0" y="1412"/>
                                    </p:animMotion>
                                  </p:childTnLst>
                                </p:cTn>
                              </p:par>
                              <p:par>
                                <p:cTn id="355" presetID="64" presetClass="path" presetSubtype="0" accel="50000" decel="50000" fill="hold" nodeType="withEffect">
                                  <p:stCondLst>
                                    <p:cond delay="4400"/>
                                  </p:stCondLst>
                                  <p:childTnLst>
                                    <p:animMotion origin="layout" path="M 3.33333E-6 0.03333 L 3.33333E-6 2.59259E-6 " pathEditMode="relative" rAng="0" ptsTypes="AA">
                                      <p:cBhvr>
                                        <p:cTn id="356" dur="2000" fill="hold"/>
                                        <p:tgtEl>
                                          <p:spTgt spid="353455"/>
                                        </p:tgtEl>
                                        <p:attrNameLst>
                                          <p:attrName>ppt_x</p:attrName>
                                          <p:attrName>ppt_y</p:attrName>
                                        </p:attrNameLst>
                                      </p:cBhvr>
                                      <p:rCtr x="0" y="-1667"/>
                                    </p:animMotion>
                                  </p:childTnLst>
                                </p:cTn>
                              </p:par>
                              <p:par>
                                <p:cTn id="357" presetID="42" presetClass="path" presetSubtype="0" accel="50000" decel="50000" fill="hold" nodeType="withEffect">
                                  <p:stCondLst>
                                    <p:cond delay="4600"/>
                                  </p:stCondLst>
                                  <p:childTnLst>
                                    <p:animMotion origin="layout" path="M -1.38889E-6 -0.03217 L -1.38889E-6 0.00324 " pathEditMode="relative" rAng="0" ptsTypes="AA">
                                      <p:cBhvr>
                                        <p:cTn id="358" dur="2000" fill="hold"/>
                                        <p:tgtEl>
                                          <p:spTgt spid="353456"/>
                                        </p:tgtEl>
                                        <p:attrNameLst>
                                          <p:attrName>ppt_x</p:attrName>
                                          <p:attrName>ppt_y</p:attrName>
                                        </p:attrNameLst>
                                      </p:cBhvr>
                                      <p:rCtr x="0" y="1759"/>
                                    </p:animMotion>
                                  </p:childTnLst>
                                </p:cTn>
                              </p:par>
                              <p:par>
                                <p:cTn id="359" presetID="42" presetClass="path" presetSubtype="0" accel="50000" decel="50000" fill="hold" nodeType="withEffect">
                                  <p:stCondLst>
                                    <p:cond delay="4800"/>
                                  </p:stCondLst>
                                  <p:childTnLst>
                                    <p:animMotion origin="layout" path="M 5.55556E-7 -0.01412 L 5.55556E-7 0.0044 " pathEditMode="relative" rAng="0" ptsTypes="AA">
                                      <p:cBhvr>
                                        <p:cTn id="360" dur="2000" fill="hold"/>
                                        <p:tgtEl>
                                          <p:spTgt spid="353458"/>
                                        </p:tgtEl>
                                        <p:attrNameLst>
                                          <p:attrName>ppt_x</p:attrName>
                                          <p:attrName>ppt_y</p:attrName>
                                        </p:attrNameLst>
                                      </p:cBhvr>
                                      <p:rCtr x="0" y="926"/>
                                    </p:animMotion>
                                  </p:childTnLst>
                                </p:cTn>
                              </p:par>
                              <p:par>
                                <p:cTn id="361" presetID="64" presetClass="path" presetSubtype="0" accel="50000" decel="50000" fill="hold" nodeType="withEffect">
                                  <p:stCondLst>
                                    <p:cond delay="5000"/>
                                  </p:stCondLst>
                                  <p:childTnLst>
                                    <p:animMotion origin="layout" path="M 2.22222E-6 0.02569 L 2.22222E-6 7.40741E-7 " pathEditMode="relative" rAng="0" ptsTypes="AA">
                                      <p:cBhvr>
                                        <p:cTn id="362" dur="2000" fill="hold"/>
                                        <p:tgtEl>
                                          <p:spTgt spid="353457"/>
                                        </p:tgtEl>
                                        <p:attrNameLst>
                                          <p:attrName>ppt_x</p:attrName>
                                          <p:attrName>ppt_y</p:attrName>
                                        </p:attrNameLst>
                                      </p:cBhvr>
                                      <p:rCtr x="0" y="-1296"/>
                                    </p:animMotion>
                                  </p:childTnLst>
                                </p:cTn>
                              </p:par>
                              <p:par>
                                <p:cTn id="363" presetID="42" presetClass="path" presetSubtype="0" accel="50000" decel="50000" fill="hold" nodeType="withEffect">
                                  <p:stCondLst>
                                    <p:cond delay="5200"/>
                                  </p:stCondLst>
                                  <p:childTnLst>
                                    <p:animMotion origin="layout" path="M 0.00105 -0.04098 L 0.00053 4.44444E-6 " pathEditMode="relative" rAng="0" ptsTypes="AA">
                                      <p:cBhvr>
                                        <p:cTn id="364" dur="2000" fill="hold"/>
                                        <p:tgtEl>
                                          <p:spTgt spid="353459"/>
                                        </p:tgtEl>
                                        <p:attrNameLst>
                                          <p:attrName>ppt_x</p:attrName>
                                          <p:attrName>ppt_y</p:attrName>
                                        </p:attrNameLst>
                                      </p:cBhvr>
                                      <p:rCtr x="-35" y="2037"/>
                                    </p:animMotion>
                                  </p:childTnLst>
                                </p:cTn>
                              </p:par>
                              <p:par>
                                <p:cTn id="365" presetID="64" presetClass="path" presetSubtype="0" accel="50000" decel="50000" fill="hold" nodeType="withEffect">
                                  <p:stCondLst>
                                    <p:cond delay="5200"/>
                                  </p:stCondLst>
                                  <p:childTnLst>
                                    <p:animMotion origin="layout" path="M 1.66667E-6 0.04445 L -0.00018 0.00093 " pathEditMode="relative" rAng="0" ptsTypes="AA">
                                      <p:cBhvr>
                                        <p:cTn id="366" dur="2000" fill="hold"/>
                                        <p:tgtEl>
                                          <p:spTgt spid="353460"/>
                                        </p:tgtEl>
                                        <p:attrNameLst>
                                          <p:attrName>ppt_x</p:attrName>
                                          <p:attrName>ppt_y</p:attrName>
                                        </p:attrNameLst>
                                      </p:cBhvr>
                                      <p:rCtr x="-17" y="-2176"/>
                                    </p:animMotion>
                                  </p:childTnLst>
                                </p:cTn>
                              </p:par>
                              <p:par>
                                <p:cTn id="367" presetID="64" presetClass="path" presetSubtype="0" accel="50000" decel="50000" fill="hold" nodeType="withEffect">
                                  <p:stCondLst>
                                    <p:cond delay="5400"/>
                                  </p:stCondLst>
                                  <p:childTnLst>
                                    <p:animMotion origin="layout" path="M -0.00052 0.01528 L -0.00104 -2.59259E-6 " pathEditMode="relative" rAng="0" ptsTypes="AA">
                                      <p:cBhvr>
                                        <p:cTn id="368" dur="2000" fill="hold"/>
                                        <p:tgtEl>
                                          <p:spTgt spid="353461"/>
                                        </p:tgtEl>
                                        <p:attrNameLst>
                                          <p:attrName>ppt_x</p:attrName>
                                          <p:attrName>ppt_y</p:attrName>
                                        </p:attrNameLst>
                                      </p:cBhvr>
                                      <p:rCtr x="-35" y="-764"/>
                                    </p:animMotion>
                                  </p:childTnLst>
                                </p:cTn>
                              </p:par>
                              <p:par>
                                <p:cTn id="369" presetID="42" presetClass="path" presetSubtype="0" accel="50000" decel="50000" fill="hold" nodeType="withEffect">
                                  <p:stCondLst>
                                    <p:cond delay="5600"/>
                                  </p:stCondLst>
                                  <p:childTnLst>
                                    <p:animMotion origin="layout" path="M -1.38889E-6 -0.03217 L -1.38889E-6 0.00324 " pathEditMode="relative" rAng="0" ptsTypes="AA">
                                      <p:cBhvr>
                                        <p:cTn id="370" dur="2000" fill="hold"/>
                                        <p:tgtEl>
                                          <p:spTgt spid="353462"/>
                                        </p:tgtEl>
                                        <p:attrNameLst>
                                          <p:attrName>ppt_x</p:attrName>
                                          <p:attrName>ppt_y</p:attrName>
                                        </p:attrNameLst>
                                      </p:cBhvr>
                                      <p:rCtr x="0" y="1759"/>
                                    </p:animMotion>
                                  </p:childTnLst>
                                </p:cTn>
                              </p:par>
                              <p:par>
                                <p:cTn id="371" presetID="64" presetClass="path" presetSubtype="0" accel="50000" decel="50000" fill="hold" nodeType="withEffect">
                                  <p:stCondLst>
                                    <p:cond delay="5600"/>
                                  </p:stCondLst>
                                  <p:childTnLst>
                                    <p:animMotion origin="layout" path="M 8.33333E-7 0.03935 L 0.00017 0.00093 " pathEditMode="relative" rAng="0" ptsTypes="AA">
                                      <p:cBhvr>
                                        <p:cTn id="372" dur="2000" fill="hold"/>
                                        <p:tgtEl>
                                          <p:spTgt spid="353463"/>
                                        </p:tgtEl>
                                        <p:attrNameLst>
                                          <p:attrName>ppt_x</p:attrName>
                                          <p:attrName>ppt_y</p:attrName>
                                        </p:attrNameLst>
                                      </p:cBhvr>
                                      <p:rCtr x="0" y="-1921"/>
                                    </p:animMotion>
                                  </p:childTnLst>
                                </p:cTn>
                              </p:par>
                              <p:par>
                                <p:cTn id="373" presetID="42" presetClass="path" presetSubtype="0" accel="50000" decel="50000" fill="hold" nodeType="withEffect">
                                  <p:stCondLst>
                                    <p:cond delay="5800"/>
                                  </p:stCondLst>
                                  <p:childTnLst>
                                    <p:animMotion origin="layout" path="M 5.55556E-7 -0.01412 L 5.55556E-7 0.0044 " pathEditMode="relative" rAng="0" ptsTypes="AA">
                                      <p:cBhvr>
                                        <p:cTn id="374" dur="2000" fill="hold"/>
                                        <p:tgtEl>
                                          <p:spTgt spid="353465"/>
                                        </p:tgtEl>
                                        <p:attrNameLst>
                                          <p:attrName>ppt_x</p:attrName>
                                          <p:attrName>ppt_y</p:attrName>
                                        </p:attrNameLst>
                                      </p:cBhvr>
                                      <p:rCtr x="0" y="926"/>
                                    </p:animMotion>
                                  </p:childTnLst>
                                </p:cTn>
                              </p:par>
                              <p:par>
                                <p:cTn id="375" presetID="42" presetClass="path" presetSubtype="0" accel="50000" decel="50000" fill="hold" nodeType="withEffect">
                                  <p:stCondLst>
                                    <p:cond delay="5900"/>
                                  </p:stCondLst>
                                  <p:childTnLst>
                                    <p:animMotion origin="layout" path="M 0.00105 -0.04098 L 0.00053 4.44444E-6 " pathEditMode="relative" rAng="0" ptsTypes="AA">
                                      <p:cBhvr>
                                        <p:cTn id="376" dur="2000" fill="hold"/>
                                        <p:tgtEl>
                                          <p:spTgt spid="353466"/>
                                        </p:tgtEl>
                                        <p:attrNameLst>
                                          <p:attrName>ppt_x</p:attrName>
                                          <p:attrName>ppt_y</p:attrName>
                                        </p:attrNameLst>
                                      </p:cBhvr>
                                      <p:rCtr x="-35" y="2037"/>
                                    </p:animMotion>
                                  </p:childTnLst>
                                </p:cTn>
                              </p:par>
                              <p:par>
                                <p:cTn id="377" presetID="64" presetClass="path" presetSubtype="0" accel="50000" decel="50000" fill="hold" nodeType="withEffect">
                                  <p:stCondLst>
                                    <p:cond delay="6200"/>
                                  </p:stCondLst>
                                  <p:childTnLst>
                                    <p:animMotion origin="layout" path="M 2.22222E-6 0.02569 L 2.22222E-6 7.40741E-7 " pathEditMode="relative" rAng="0" ptsTypes="AA">
                                      <p:cBhvr>
                                        <p:cTn id="378" dur="2000" fill="hold"/>
                                        <p:tgtEl>
                                          <p:spTgt spid="353467"/>
                                        </p:tgtEl>
                                        <p:attrNameLst>
                                          <p:attrName>ppt_x</p:attrName>
                                          <p:attrName>ppt_y</p:attrName>
                                        </p:attrNameLst>
                                      </p:cBhvr>
                                      <p:rCtr x="0" y="-129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295" grpId="0" animBg="1"/>
      <p:bldP spid="353295" grpId="1" animBg="1"/>
      <p:bldP spid="353300" grpId="0" animBg="1"/>
      <p:bldP spid="353300" grpId="1" animBg="1"/>
      <p:bldP spid="353393" grpId="0" animBg="1"/>
      <p:bldP spid="353393" grpId="1" animBg="1"/>
      <p:bldP spid="353394" grpId="0" animBg="1"/>
      <p:bldP spid="353394" grpId="1" animBg="1"/>
      <p:bldP spid="353395" grpId="0" animBg="1"/>
      <p:bldP spid="353395" grpId="1" animBg="1"/>
      <p:bldP spid="353396" grpId="0" animBg="1"/>
      <p:bldP spid="353396" grpId="1" animBg="1"/>
      <p:bldP spid="353397" grpId="0" animBg="1"/>
      <p:bldP spid="353397" grpId="1" animBg="1"/>
      <p:bldP spid="353398" grpId="0" animBg="1"/>
      <p:bldP spid="353398" grpId="1" animBg="1"/>
      <p:bldP spid="353399" grpId="0" animBg="1"/>
      <p:bldP spid="353399" grpId="1" animBg="1"/>
      <p:bldP spid="353400" grpId="0" animBg="1"/>
      <p:bldP spid="353400" grpId="1" animBg="1"/>
      <p:bldP spid="353401" grpId="0" animBg="1"/>
      <p:bldP spid="353401" grpId="1" animBg="1"/>
      <p:bldP spid="353402" grpId="0" animBg="1"/>
      <p:bldP spid="353402" grpId="1" animBg="1"/>
      <p:bldP spid="353403" grpId="0" animBg="1"/>
      <p:bldP spid="353403" grpId="1" animBg="1"/>
      <p:bldP spid="353404" grpId="0" animBg="1"/>
      <p:bldP spid="353404" grpId="1" animBg="1"/>
      <p:bldP spid="353405" grpId="0" animBg="1"/>
      <p:bldP spid="353405" grpId="1" animBg="1"/>
      <p:bldP spid="353406" grpId="0" animBg="1"/>
      <p:bldP spid="353406" grpId="1" animBg="1"/>
      <p:bldP spid="353407" grpId="0" animBg="1"/>
      <p:bldP spid="353407" grpId="1" animBg="1"/>
      <p:bldP spid="353408" grpId="0" animBg="1"/>
      <p:bldP spid="353408" grpId="1" animBg="1"/>
      <p:bldP spid="353409" grpId="0" animBg="1"/>
      <p:bldP spid="353409" grpId="1" animBg="1"/>
      <p:bldP spid="353410" grpId="0" animBg="1"/>
      <p:bldP spid="353410" grpId="1" animBg="1"/>
      <p:bldP spid="353411" grpId="0" animBg="1"/>
      <p:bldP spid="353411" grpId="1" animBg="1"/>
      <p:bldP spid="353412" grpId="0" animBg="1"/>
      <p:bldP spid="353412" grpId="1" animBg="1"/>
      <p:bldP spid="353413" grpId="0" animBg="1"/>
      <p:bldP spid="353413" grpId="1" animBg="1"/>
      <p:bldP spid="353414" grpId="0" animBg="1"/>
      <p:bldP spid="353414" grpId="1" animBg="1"/>
      <p:bldP spid="353424" grpId="0" animBg="1"/>
      <p:bldP spid="353425" grpId="0" animBg="1"/>
      <p:bldP spid="353428" grpId="0" animBg="1"/>
      <p:bldP spid="353429" grpId="0" animBg="1"/>
      <p:bldP spid="353430" grpId="0" animBg="1"/>
      <p:bldP spid="353431" grpId="0" animBg="1"/>
      <p:bldP spid="353433" grpId="0" animBg="1"/>
      <p:bldP spid="353434" grpId="0" animBg="1"/>
      <p:bldP spid="353435" grpId="0" animBg="1"/>
      <p:bldP spid="353436" grpId="0" animBg="1"/>
      <p:bldP spid="353438" grpId="0" animBg="1"/>
      <p:bldP spid="353439" grpId="0" animBg="1"/>
      <p:bldP spid="353440" grpId="0" animBg="1"/>
      <p:bldP spid="353441" grpId="0" animBg="1"/>
      <p:bldP spid="353446" grpId="0" animBg="1"/>
      <p:bldP spid="353449" grpId="0" animBg="1"/>
      <p:bldP spid="353450" grpId="0" animBg="1"/>
      <p:bldP spid="353451" grpId="0" animBg="1"/>
      <p:bldP spid="353452" grpId="0" animBg="1"/>
      <p:bldP spid="353453" grpId="0" animBg="1"/>
      <p:bldP spid="353454" grpId="0" animBg="1"/>
      <p:bldP spid="353455" grpId="0" animBg="1"/>
      <p:bldP spid="353456" grpId="0" animBg="1"/>
      <p:bldP spid="353457" grpId="0" animBg="1"/>
      <p:bldP spid="353458" grpId="0" animBg="1"/>
      <p:bldP spid="353459" grpId="0" animBg="1"/>
      <p:bldP spid="353460" grpId="0" animBg="1"/>
      <p:bldP spid="353461" grpId="0" animBg="1"/>
      <p:bldP spid="353462" grpId="0" animBg="1"/>
      <p:bldP spid="353463" grpId="0" animBg="1"/>
      <p:bldP spid="353464" grpId="0" animBg="1"/>
      <p:bldP spid="353465" grpId="0" animBg="1"/>
      <p:bldP spid="353466" grpId="0" animBg="1"/>
      <p:bldP spid="353467" grpId="0" animBg="1"/>
      <p:bldP spid="353469" grpId="0" animBg="1"/>
      <p:bldP spid="353472" grpId="0" animBg="1"/>
      <p:bldP spid="353472" grpId="1" animBg="1"/>
      <p:bldP spid="353473" grpId="0" animBg="1"/>
      <p:bldP spid="353473" grpId="1" animBg="1"/>
      <p:bldP spid="353474" grpId="0" animBg="1"/>
      <p:bldP spid="353474" grpId="1" animBg="1"/>
      <p:bldP spid="353475" grpId="0" animBg="1"/>
      <p:bldP spid="353475" grpId="1" animBg="1"/>
      <p:bldP spid="353476" grpId="0" animBg="1"/>
      <p:bldP spid="353476" grpId="1" animBg="1"/>
      <p:bldP spid="353477" grpId="0" animBg="1"/>
      <p:bldP spid="353477" grpId="1" animBg="1"/>
      <p:bldP spid="353485" grpId="0" animBg="1"/>
      <p:bldP spid="353485" grpId="1" animBg="1"/>
      <p:bldP spid="353490" grpId="0" animBg="1"/>
      <p:bldP spid="353491" grpId="0" animBg="1"/>
      <p:bldP spid="353492" grpId="0" animBg="1"/>
      <p:bldP spid="353492" grpId="1" animBg="1"/>
      <p:bldP spid="353493" grpId="0" animBg="1"/>
      <p:bldP spid="353493" grpId="1" animBg="1"/>
      <p:bldP spid="353494" grpId="0" animBg="1"/>
      <p:bldP spid="353494" grpId="1" animBg="1"/>
      <p:bldP spid="353495" grpId="0" animBg="1"/>
      <p:bldP spid="353495" grpId="1" animBg="1"/>
      <p:bldP spid="353496" grpId="0" animBg="1"/>
      <p:bldP spid="353496" grpId="1" animBg="1"/>
      <p:bldP spid="353497" grpId="0" animBg="1"/>
      <p:bldP spid="353497" grpId="1" animBg="1"/>
      <p:bldP spid="353498" grpId="0" animBg="1"/>
      <p:bldP spid="353498" grpId="1" animBg="1"/>
      <p:bldP spid="353499" grpId="0" animBg="1"/>
      <p:bldP spid="353499" grpId="1" animBg="1"/>
      <p:bldP spid="353500" grpId="0" animBg="1"/>
      <p:bldP spid="353500" grpId="1" animBg="1"/>
      <p:bldP spid="353501" grpId="0" animBg="1"/>
      <p:bldP spid="353501" grpId="1" animBg="1"/>
      <p:bldP spid="353502" grpId="0" animBg="1"/>
      <p:bldP spid="353502" grpId="1" animBg="1"/>
      <p:bldP spid="353503" grpId="0" animBg="1"/>
      <p:bldP spid="353503" grpId="1" animBg="1"/>
      <p:bldP spid="353504" grpId="0" animBg="1"/>
      <p:bldP spid="353504" grpId="1" animBg="1"/>
      <p:bldP spid="353505" grpId="0" animBg="1"/>
      <p:bldP spid="353505" grpId="1"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6820" name="Rectangle 4"/>
          <p:cNvSpPr>
            <a:spLocks noChangeArrowheads="1"/>
          </p:cNvSpPr>
          <p:nvPr/>
        </p:nvSpPr>
        <p:spPr bwMode="auto">
          <a:xfrm>
            <a:off x="5301045" y="955318"/>
            <a:ext cx="3993267" cy="1426031"/>
          </a:xfrm>
          <a:prstGeom prst="rect">
            <a:avLst/>
          </a:prstGeom>
          <a:noFill/>
          <a:ln w="19050" algn="ctr">
            <a:noFill/>
            <a:miter lim="800000"/>
            <a:headEnd/>
            <a:tailEnd/>
          </a:ln>
          <a:effectLst/>
          <a:extLst>
            <a:ext uri="{909E8E84-426E-40DD-AFC4-6F175D3DCCD1}">
              <a14:hiddenFill xmlns:a14="http://schemas.microsoft.com/office/drawing/2010/main">
                <a:solidFill>
                  <a:srgbClr val="FFCB7D"/>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l"/>
            <a:r>
              <a:rPr lang="en-US" altLang="pl-PL" sz="1600" i="1" dirty="0" smtClean="0">
                <a:solidFill>
                  <a:schemeClr val="tx1"/>
                </a:solidFill>
              </a:rPr>
              <a:t>Example:</a:t>
            </a:r>
            <a:r>
              <a:rPr lang="en-US" altLang="pl-PL" sz="1600" b="1" dirty="0" smtClean="0">
                <a:solidFill>
                  <a:schemeClr val="tx1"/>
                </a:solidFill>
              </a:rPr>
              <a:t> </a:t>
            </a:r>
            <a:r>
              <a:rPr lang="en-US" altLang="pl-PL" sz="1600" dirty="0" smtClean="0"/>
              <a:t>10</a:t>
            </a:r>
            <a:r>
              <a:rPr lang="en-US" altLang="pl-PL" sz="1600" baseline="30000" dirty="0" smtClean="0"/>
              <a:t>10  </a:t>
            </a:r>
            <a:r>
              <a:rPr lang="en-US" altLang="pl-PL" sz="1600" dirty="0" smtClean="0">
                <a:solidFill>
                  <a:schemeClr val="tx1"/>
                </a:solidFill>
              </a:rPr>
              <a:t>U</a:t>
            </a:r>
            <a:r>
              <a:rPr lang="en-US" altLang="pl-PL" sz="1600" baseline="30000" dirty="0" smtClean="0">
                <a:solidFill>
                  <a:schemeClr val="tx1"/>
                </a:solidFill>
              </a:rPr>
              <a:t>28</a:t>
            </a:r>
            <a:r>
              <a:rPr lang="en-US" altLang="pl-PL" sz="1600" baseline="30000" dirty="0">
                <a:solidFill>
                  <a:schemeClr val="tx1"/>
                </a:solidFill>
              </a:rPr>
              <a:t>+</a:t>
            </a:r>
            <a:r>
              <a:rPr lang="en-US" altLang="pl-PL" sz="1600" dirty="0">
                <a:solidFill>
                  <a:schemeClr val="tx1"/>
                </a:solidFill>
              </a:rPr>
              <a:t>  at 11.4 </a:t>
            </a:r>
            <a:r>
              <a:rPr lang="en-US" altLang="pl-PL" sz="1600" dirty="0" smtClean="0">
                <a:solidFill>
                  <a:schemeClr val="tx1"/>
                </a:solidFill>
              </a:rPr>
              <a:t>MeV/u</a:t>
            </a:r>
            <a:endParaRPr lang="en-US" altLang="pl-PL" sz="1600" dirty="0">
              <a:solidFill>
                <a:schemeClr val="tx1"/>
              </a:solidFill>
            </a:endParaRPr>
          </a:p>
          <a:p>
            <a:pPr algn="l">
              <a:spcBef>
                <a:spcPts val="100"/>
              </a:spcBef>
            </a:pPr>
            <a:r>
              <a:rPr lang="en-US" altLang="pl-PL" sz="1600" dirty="0" smtClean="0">
                <a:solidFill>
                  <a:schemeClr val="tx1"/>
                </a:solidFill>
              </a:rPr>
              <a:t>injection </a:t>
            </a:r>
            <a:r>
              <a:rPr lang="en-US" altLang="pl-PL" sz="1600" dirty="0">
                <a:solidFill>
                  <a:schemeClr val="tx1"/>
                </a:solidFill>
              </a:rPr>
              <a:t>plateau 150 </a:t>
            </a:r>
            <a:r>
              <a:rPr lang="en-US" altLang="pl-PL" sz="1600" dirty="0" err="1" smtClean="0">
                <a:solidFill>
                  <a:schemeClr val="tx1"/>
                </a:solidFill>
              </a:rPr>
              <a:t>ms</a:t>
            </a:r>
            <a:r>
              <a:rPr lang="en-US" altLang="pl-PL" sz="1600" dirty="0" smtClean="0"/>
              <a:t>, </a:t>
            </a:r>
            <a:r>
              <a:rPr lang="el-GR" altLang="pl-PL" sz="1600" b="1" i="1" dirty="0" smtClean="0">
                <a:solidFill>
                  <a:schemeClr val="tx1"/>
                </a:solidFill>
                <a:cs typeface="Arial" charset="0"/>
              </a:rPr>
              <a:t>η</a:t>
            </a:r>
            <a:r>
              <a:rPr lang="de-DE" altLang="pl-PL" sz="1600" b="1" i="1" dirty="0" smtClean="0">
                <a:solidFill>
                  <a:schemeClr val="tx1"/>
                </a:solidFill>
                <a:cs typeface="Arial" charset="0"/>
              </a:rPr>
              <a:t> </a:t>
            </a:r>
            <a:r>
              <a:rPr lang="en-US" altLang="pl-PL" sz="1600" dirty="0" smtClean="0">
                <a:solidFill>
                  <a:schemeClr val="tx1"/>
                </a:solidFill>
              </a:rPr>
              <a:t>= 0.94</a:t>
            </a:r>
          </a:p>
          <a:p>
            <a:pPr algn="l">
              <a:spcBef>
                <a:spcPts val="100"/>
              </a:spcBef>
            </a:pPr>
            <a:r>
              <a:rPr lang="en-US" altLang="pl-PL" sz="1600" dirty="0" smtClean="0"/>
              <a:t>Longitudinal </a:t>
            </a:r>
            <a:r>
              <a:rPr lang="en-US" altLang="pl-PL" sz="1600" dirty="0" err="1" smtClean="0"/>
              <a:t>Schottky</a:t>
            </a:r>
            <a:r>
              <a:rPr lang="en-US" altLang="pl-PL" sz="1600" dirty="0" smtClean="0"/>
              <a:t> at harmonics </a:t>
            </a:r>
            <a:r>
              <a:rPr lang="en-US" altLang="pl-PL" sz="1600" b="1" i="1" dirty="0" smtClean="0"/>
              <a:t>h</a:t>
            </a:r>
            <a:r>
              <a:rPr lang="en-US" altLang="pl-PL" sz="1600" dirty="0" smtClean="0"/>
              <a:t> = 117 </a:t>
            </a:r>
          </a:p>
          <a:p>
            <a:pPr algn="l">
              <a:spcBef>
                <a:spcPts val="300"/>
              </a:spcBef>
            </a:pPr>
            <a:r>
              <a:rPr lang="en-US" altLang="pl-PL" sz="1600" dirty="0" smtClean="0">
                <a:sym typeface="Symbol"/>
              </a:rPr>
              <a:t>Momentum spread variation: </a:t>
            </a:r>
          </a:p>
          <a:p>
            <a:pPr algn="l">
              <a:spcBef>
                <a:spcPts val="300"/>
              </a:spcBef>
            </a:pPr>
            <a:r>
              <a:rPr lang="en-US" altLang="pl-PL" sz="1600" b="1" dirty="0" smtClean="0">
                <a:sym typeface="Symbol"/>
              </a:rPr>
              <a:t></a:t>
            </a:r>
            <a:r>
              <a:rPr lang="en-US" altLang="pl-PL" sz="1600" b="1" i="1" dirty="0" smtClean="0">
                <a:sym typeface="Symbol"/>
              </a:rPr>
              <a:t>p/p </a:t>
            </a:r>
            <a:r>
              <a:rPr lang="en-US" altLang="pl-PL" sz="1600" b="1" dirty="0" smtClean="0">
                <a:sym typeface="Symbol"/>
              </a:rPr>
              <a:t> (</a:t>
            </a:r>
            <a:r>
              <a:rPr lang="en-US" altLang="pl-PL" sz="1600" dirty="0" smtClean="0">
                <a:sym typeface="Symbol"/>
              </a:rPr>
              <a:t>1.5... 6.0) 10</a:t>
            </a:r>
            <a:r>
              <a:rPr lang="en-US" altLang="pl-PL" sz="1600" baseline="30000" dirty="0" smtClean="0">
                <a:sym typeface="Symbol"/>
              </a:rPr>
              <a:t>-3</a:t>
            </a:r>
            <a:r>
              <a:rPr lang="en-US" altLang="pl-PL" sz="1600" dirty="0" smtClean="0">
                <a:sym typeface="Symbol"/>
              </a:rPr>
              <a:t> </a:t>
            </a:r>
          </a:p>
        </p:txBody>
      </p:sp>
      <p:sp>
        <p:nvSpPr>
          <p:cNvPr id="1186825" name="Rectangle 9"/>
          <p:cNvSpPr>
            <a:spLocks noChangeArrowheads="1"/>
          </p:cNvSpPr>
          <p:nvPr/>
        </p:nvSpPr>
        <p:spPr bwMode="auto">
          <a:xfrm>
            <a:off x="110575" y="955318"/>
            <a:ext cx="6178342" cy="2380139"/>
          </a:xfrm>
          <a:prstGeom prst="rect">
            <a:avLst/>
          </a:prstGeom>
          <a:noFill/>
          <a:ln>
            <a:noFill/>
          </a:ln>
          <a:effectLst/>
          <a:extLst>
            <a:ext uri="{909E8E84-426E-40DD-AFC4-6F175D3DCCD1}">
              <a14:hiddenFill xmlns:a14="http://schemas.microsoft.com/office/drawing/2010/main">
                <a:solidFill>
                  <a:srgbClr val="FFCB7D"/>
                </a:solidFill>
              </a14:hiddenFill>
            </a:ext>
            <a:ext uri="{91240B29-F687-4F45-9708-019B960494DF}">
              <a14:hiddenLine xmlns:a14="http://schemas.microsoft.com/office/drawing/2010/main" w="19050" algn="ctr">
                <a:solidFill>
                  <a:srgbClr val="00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l"/>
            <a:r>
              <a:rPr lang="en-US" altLang="pl-PL" sz="1700" dirty="0">
                <a:latin typeface="Times" pitchFamily="18" charset="0"/>
              </a:rPr>
              <a:t>M</a:t>
            </a:r>
            <a:r>
              <a:rPr lang="en-US" altLang="pl-PL" sz="1700" dirty="0" smtClean="0">
                <a:latin typeface="Times" pitchFamily="18" charset="0"/>
              </a:rPr>
              <a:t>omentum spread </a:t>
            </a:r>
            <a:r>
              <a:rPr lang="en-US" altLang="pl-PL" sz="1700" b="1" dirty="0" smtClean="0">
                <a:latin typeface="Times" pitchFamily="18" charset="0"/>
                <a:sym typeface="Symbol"/>
              </a:rPr>
              <a:t> </a:t>
            </a:r>
            <a:r>
              <a:rPr lang="en-US" altLang="pl-PL" sz="1700" b="1" i="1" dirty="0" smtClean="0">
                <a:latin typeface="Times" pitchFamily="18" charset="0"/>
                <a:sym typeface="Symbol"/>
              </a:rPr>
              <a:t>p/p</a:t>
            </a:r>
            <a:r>
              <a:rPr lang="en-US" altLang="pl-PL" sz="1700" b="1" i="1" baseline="-25000" dirty="0" smtClean="0">
                <a:latin typeface="Times" pitchFamily="18" charset="0"/>
                <a:sym typeface="Symbol"/>
              </a:rPr>
              <a:t>0</a:t>
            </a:r>
            <a:r>
              <a:rPr lang="en-US" altLang="pl-PL" sz="1700" b="1" dirty="0" smtClean="0">
                <a:latin typeface="Times" pitchFamily="18" charset="0"/>
                <a:sym typeface="Symbol"/>
              </a:rPr>
              <a:t> </a:t>
            </a:r>
            <a:r>
              <a:rPr lang="en-US" altLang="pl-PL" sz="1700" dirty="0" smtClean="0">
                <a:latin typeface="Times" pitchFamily="18" charset="0"/>
                <a:sym typeface="Symbol"/>
              </a:rPr>
              <a:t>measurement</a:t>
            </a:r>
            <a:r>
              <a:rPr lang="en-US" altLang="pl-PL" sz="1700" b="1" dirty="0" smtClean="0">
                <a:solidFill>
                  <a:srgbClr val="0000FF"/>
                </a:solidFill>
                <a:latin typeface="Times" pitchFamily="18" charset="0"/>
                <a:sym typeface="Symbol"/>
              </a:rPr>
              <a:t> </a:t>
            </a:r>
            <a:r>
              <a:rPr lang="en-US" altLang="pl-PL" sz="1700" dirty="0" smtClean="0">
                <a:latin typeface="Times" pitchFamily="18" charset="0"/>
              </a:rPr>
              <a:t>after </a:t>
            </a:r>
          </a:p>
          <a:p>
            <a:pPr algn="l">
              <a:spcBef>
                <a:spcPts val="200"/>
              </a:spcBef>
            </a:pPr>
            <a:r>
              <a:rPr lang="en-US" altLang="pl-PL" sz="1700" dirty="0" smtClean="0">
                <a:latin typeface="Times" pitchFamily="18" charset="0"/>
              </a:rPr>
              <a:t>multi-turn injection &amp; de-bunching of  </a:t>
            </a:r>
            <a:r>
              <a:rPr lang="en-US" altLang="pl-PL" sz="1700" b="1" i="1" dirty="0" smtClean="0">
                <a:latin typeface="Times" pitchFamily="18" charset="0"/>
              </a:rPr>
              <a:t>t </a:t>
            </a:r>
            <a:r>
              <a:rPr lang="en-US" altLang="pl-PL" sz="1700" dirty="0" smtClean="0">
                <a:latin typeface="Times" pitchFamily="18" charset="0"/>
              </a:rPr>
              <a:t>&lt; 1ms duration</a:t>
            </a:r>
          </a:p>
          <a:p>
            <a:pPr algn="l">
              <a:spcBef>
                <a:spcPts val="200"/>
              </a:spcBef>
            </a:pPr>
            <a:r>
              <a:rPr lang="en-US" altLang="pl-PL" sz="1700" dirty="0" smtClean="0">
                <a:latin typeface="Times" pitchFamily="18" charset="0"/>
              </a:rPr>
              <a:t>to stay within momentum acceptance during acceleration</a:t>
            </a:r>
          </a:p>
          <a:p>
            <a:pPr algn="l">
              <a:spcBef>
                <a:spcPts val="200"/>
              </a:spcBef>
            </a:pPr>
            <a:r>
              <a:rPr lang="en-US" altLang="pl-PL" sz="1700" b="1" dirty="0" smtClean="0">
                <a:latin typeface="Times" pitchFamily="18" charset="0"/>
              </a:rPr>
              <a:t>Method: </a:t>
            </a:r>
            <a:r>
              <a:rPr lang="en-US" altLang="pl-PL" sz="1700" dirty="0" smtClean="0">
                <a:latin typeface="Times" pitchFamily="18" charset="0"/>
              </a:rPr>
              <a:t>Variation of </a:t>
            </a:r>
            <a:r>
              <a:rPr lang="en-US" altLang="pl-PL" sz="1700" dirty="0" err="1" smtClean="0">
                <a:latin typeface="Times" pitchFamily="18" charset="0"/>
              </a:rPr>
              <a:t>buncher</a:t>
            </a:r>
            <a:r>
              <a:rPr lang="en-US" altLang="pl-PL" sz="1700" dirty="0" smtClean="0">
                <a:latin typeface="Times" pitchFamily="18" charset="0"/>
              </a:rPr>
              <a:t> voltage </a:t>
            </a:r>
          </a:p>
          <a:p>
            <a:pPr algn="l">
              <a:spcBef>
                <a:spcPts val="200"/>
              </a:spcBef>
            </a:pPr>
            <a:r>
              <a:rPr lang="en-US" altLang="pl-PL" sz="1700" dirty="0" smtClean="0">
                <a:latin typeface="Times" pitchFamily="18" charset="0"/>
              </a:rPr>
              <a:t>i.e. sheering in phase space</a:t>
            </a:r>
          </a:p>
          <a:p>
            <a:pPr marL="285750" indent="-285750" algn="l">
              <a:spcBef>
                <a:spcPts val="200"/>
              </a:spcBef>
              <a:buFont typeface="Symbol"/>
              <a:buChar char="®"/>
            </a:pPr>
            <a:r>
              <a:rPr lang="en-US" altLang="pl-PL" sz="1700" dirty="0" smtClean="0">
                <a:latin typeface="Times" pitchFamily="18" charset="0"/>
                <a:sym typeface="Symbol"/>
              </a:rPr>
              <a:t>minimizing of momentum spread </a:t>
            </a:r>
            <a:r>
              <a:rPr lang="en-US" altLang="pl-PL" sz="1700" b="1" dirty="0">
                <a:latin typeface="Times" pitchFamily="18" charset="0"/>
                <a:sym typeface="Symbol"/>
              </a:rPr>
              <a:t> </a:t>
            </a:r>
            <a:r>
              <a:rPr lang="en-US" altLang="pl-PL" sz="1700" b="1" i="1" dirty="0">
                <a:latin typeface="Times" pitchFamily="18" charset="0"/>
                <a:sym typeface="Symbol"/>
              </a:rPr>
              <a:t>p/p</a:t>
            </a:r>
            <a:r>
              <a:rPr lang="en-US" altLang="pl-PL" sz="1700" b="1" i="1" baseline="-25000" dirty="0">
                <a:latin typeface="Times" pitchFamily="18" charset="0"/>
                <a:sym typeface="Symbol"/>
              </a:rPr>
              <a:t>0</a:t>
            </a:r>
            <a:r>
              <a:rPr lang="en-US" altLang="pl-PL" sz="1700" b="1" dirty="0">
                <a:latin typeface="Times" pitchFamily="18" charset="0"/>
                <a:sym typeface="Symbol"/>
              </a:rPr>
              <a:t> </a:t>
            </a:r>
            <a:endParaRPr lang="en-US" altLang="pl-PL" sz="1700" b="1" dirty="0" smtClean="0">
              <a:latin typeface="Times" pitchFamily="18" charset="0"/>
              <a:sym typeface="Symbol"/>
            </a:endParaRPr>
          </a:p>
          <a:p>
            <a:pPr marL="285750" indent="-285750" algn="l">
              <a:spcBef>
                <a:spcPts val="200"/>
              </a:spcBef>
              <a:buFont typeface="Symbol"/>
              <a:buChar char="®"/>
            </a:pPr>
            <a:r>
              <a:rPr lang="en-US" altLang="pl-PL" sz="1700" b="1" dirty="0">
                <a:latin typeface="Times" pitchFamily="18" charset="0"/>
                <a:sym typeface="Symbol"/>
              </a:rPr>
              <a:t> </a:t>
            </a:r>
            <a:r>
              <a:rPr lang="en-US" altLang="pl-PL" sz="1700" b="1" i="1" dirty="0" smtClean="0">
                <a:latin typeface="Times" pitchFamily="18" charset="0"/>
                <a:sym typeface="Symbol"/>
              </a:rPr>
              <a:t>p/p</a:t>
            </a:r>
            <a:r>
              <a:rPr lang="en-US" altLang="pl-PL" sz="1700" b="1" i="1" baseline="-25000" dirty="0" smtClean="0">
                <a:latin typeface="Times" pitchFamily="18" charset="0"/>
                <a:sym typeface="Symbol"/>
              </a:rPr>
              <a:t>0</a:t>
            </a:r>
            <a:r>
              <a:rPr lang="en-US" altLang="pl-PL" sz="1700" b="1" i="1" dirty="0" smtClean="0">
                <a:latin typeface="Times" pitchFamily="18" charset="0"/>
                <a:sym typeface="Symbol"/>
              </a:rPr>
              <a:t> </a:t>
            </a:r>
            <a:r>
              <a:rPr lang="en-US" altLang="pl-PL" sz="1700" dirty="0" smtClean="0">
                <a:latin typeface="Times" pitchFamily="18" charset="0"/>
                <a:sym typeface="Symbol"/>
              </a:rPr>
              <a:t>preserves after de-bunching</a:t>
            </a:r>
          </a:p>
          <a:p>
            <a:pPr algn="l">
              <a:spcBef>
                <a:spcPts val="200"/>
              </a:spcBef>
            </a:pPr>
            <a:r>
              <a:rPr lang="en-US" altLang="pl-PL" dirty="0" smtClean="0">
                <a:latin typeface="Times" pitchFamily="18" charset="0"/>
                <a:sym typeface="Symbol"/>
              </a:rPr>
              <a:t> </a:t>
            </a:r>
            <a:r>
              <a:rPr lang="en-US" altLang="pl-PL" dirty="0" smtClean="0">
                <a:latin typeface="Times" pitchFamily="18" charset="0"/>
              </a:rPr>
              <a:t> </a:t>
            </a:r>
          </a:p>
        </p:txBody>
      </p:sp>
      <p:sp>
        <p:nvSpPr>
          <p:cNvPr id="2" name="Foliennummernplatzhalter 1"/>
          <p:cNvSpPr>
            <a:spLocks noGrp="1"/>
          </p:cNvSpPr>
          <p:nvPr>
            <p:ph type="sldNum" sz="quarter" idx="4"/>
          </p:nvPr>
        </p:nvSpPr>
        <p:spPr/>
        <p:txBody>
          <a:bodyPr/>
          <a:lstStyle/>
          <a:p>
            <a:pPr>
              <a:defRPr/>
            </a:pPr>
            <a:fld id="{A88F6A1C-29CB-43CC-BCC3-1F0ECCCDBB40}" type="slidenum">
              <a:rPr lang="en-US" smtClean="0"/>
              <a:pPr>
                <a:defRPr/>
              </a:pPr>
              <a:t>50</a:t>
            </a:fld>
            <a:endParaRPr lang="en-US" dirty="0"/>
          </a:p>
        </p:txBody>
      </p:sp>
      <p:sp>
        <p:nvSpPr>
          <p:cNvPr id="16" name="Text Box 2"/>
          <p:cNvSpPr txBox="1">
            <a:spLocks noChangeArrowheads="1"/>
          </p:cNvSpPr>
          <p:nvPr/>
        </p:nvSpPr>
        <p:spPr bwMode="auto">
          <a:xfrm>
            <a:off x="300038" y="361950"/>
            <a:ext cx="7924800"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de-DE" sz="2000" b="1" dirty="0" smtClean="0">
                <a:solidFill>
                  <a:schemeClr val="tx1"/>
                </a:solidFill>
                <a:latin typeface="Comic Sans MS" panose="030F0702030302020204" pitchFamily="66" charset="0"/>
              </a:rPr>
              <a:t>Longitudinal </a:t>
            </a:r>
            <a:r>
              <a:rPr lang="en-US" altLang="de-DE" sz="2000" b="1" dirty="0" err="1" smtClean="0">
                <a:solidFill>
                  <a:schemeClr val="tx1"/>
                </a:solidFill>
                <a:latin typeface="Comic Sans MS" panose="030F0702030302020204" pitchFamily="66" charset="0"/>
              </a:rPr>
              <a:t>Schottky</a:t>
            </a:r>
            <a:r>
              <a:rPr lang="en-US" altLang="de-DE" sz="2000" b="1" dirty="0" smtClean="0">
                <a:solidFill>
                  <a:schemeClr val="tx1"/>
                </a:solidFill>
                <a:latin typeface="Comic Sans MS" panose="030F0702030302020204" pitchFamily="66" charset="0"/>
              </a:rPr>
              <a:t> for Momentum Spread </a:t>
            </a:r>
            <a:r>
              <a:rPr lang="en-US" altLang="pl-PL" sz="2000" b="1" i="1" dirty="0" smtClean="0">
                <a:latin typeface="Comic Sans MS" panose="030F0702030302020204" pitchFamily="66" charset="0"/>
                <a:sym typeface="Symbol"/>
              </a:rPr>
              <a:t>p/p</a:t>
            </a:r>
            <a:r>
              <a:rPr lang="en-US" altLang="pl-PL" sz="2000" b="1" i="1" baseline="-25000" dirty="0" smtClean="0">
                <a:latin typeface="Comic Sans MS" panose="030F0702030302020204" pitchFamily="66" charset="0"/>
                <a:sym typeface="Symbol"/>
              </a:rPr>
              <a:t>0</a:t>
            </a:r>
            <a:r>
              <a:rPr lang="en-US" altLang="pl-PL" sz="2000" b="1" i="1" dirty="0" smtClean="0">
                <a:latin typeface="Comic Sans MS" panose="030F0702030302020204" pitchFamily="66" charset="0"/>
                <a:sym typeface="Symbol"/>
              </a:rPr>
              <a:t> </a:t>
            </a:r>
            <a:r>
              <a:rPr lang="en-US" altLang="de-DE" sz="2000" b="1" dirty="0" smtClean="0">
                <a:solidFill>
                  <a:schemeClr val="tx1"/>
                </a:solidFill>
                <a:latin typeface="Comic Sans MS" panose="030F0702030302020204" pitchFamily="66" charset="0"/>
              </a:rPr>
              <a:t>Analysis</a:t>
            </a:r>
            <a:endParaRPr lang="en-US" altLang="de-DE" sz="2000" b="1" dirty="0">
              <a:solidFill>
                <a:schemeClr val="tx1"/>
              </a:solidFill>
              <a:latin typeface="Comic Sans MS" panose="030F0702030302020204" pitchFamily="66" charset="0"/>
            </a:endParaRPr>
          </a:p>
        </p:txBody>
      </p:sp>
      <p:grpSp>
        <p:nvGrpSpPr>
          <p:cNvPr id="17" name="Gruppieren 16"/>
          <p:cNvGrpSpPr/>
          <p:nvPr/>
        </p:nvGrpSpPr>
        <p:grpSpPr>
          <a:xfrm>
            <a:off x="2628033" y="4540201"/>
            <a:ext cx="2798272" cy="1939637"/>
            <a:chOff x="102554" y="4081651"/>
            <a:chExt cx="2798272" cy="1939637"/>
          </a:xfrm>
        </p:grpSpPr>
        <p:cxnSp>
          <p:nvCxnSpPr>
            <p:cNvPr id="18" name="Gerade Verbindung 17"/>
            <p:cNvCxnSpPr/>
            <p:nvPr/>
          </p:nvCxnSpPr>
          <p:spPr bwMode="auto">
            <a:xfrm flipH="1">
              <a:off x="853447" y="4918028"/>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rade Verbindung 18"/>
            <p:cNvCxnSpPr/>
            <p:nvPr/>
          </p:nvCxnSpPr>
          <p:spPr bwMode="auto">
            <a:xfrm>
              <a:off x="2587056" y="4918028"/>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flipV="1">
              <a:off x="853447" y="5442438"/>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feld 20"/>
            <p:cNvSpPr txBox="1"/>
            <p:nvPr/>
          </p:nvSpPr>
          <p:spPr>
            <a:xfrm>
              <a:off x="992770" y="5664012"/>
              <a:ext cx="1058950" cy="310392"/>
            </a:xfrm>
            <a:prstGeom prst="rect">
              <a:avLst/>
            </a:prstGeom>
            <a:noFill/>
            <a:ln w="38100">
              <a:noFill/>
            </a:ln>
          </p:spPr>
          <p:txBody>
            <a:bodyPr wrap="square" rtlCol="0">
              <a:spAutoFit/>
            </a:bodyPr>
            <a:lstStyle/>
            <a:p>
              <a:pPr algn="l"/>
              <a:r>
                <a:rPr lang="en-US" sz="1400" dirty="0" smtClean="0"/>
                <a:t>injection</a:t>
              </a:r>
              <a:endParaRPr lang="en-US" sz="1400" dirty="0"/>
            </a:p>
          </p:txBody>
        </p:sp>
        <p:sp>
          <p:nvSpPr>
            <p:cNvPr id="22" name="Textfeld 21"/>
            <p:cNvSpPr txBox="1"/>
            <p:nvPr/>
          </p:nvSpPr>
          <p:spPr>
            <a:xfrm>
              <a:off x="1787168" y="5666627"/>
              <a:ext cx="1113658" cy="307777"/>
            </a:xfrm>
            <a:prstGeom prst="rect">
              <a:avLst/>
            </a:prstGeom>
            <a:noFill/>
            <a:ln w="38100">
              <a:noFill/>
            </a:ln>
          </p:spPr>
          <p:txBody>
            <a:bodyPr wrap="square" rtlCol="0">
              <a:spAutoFit/>
            </a:bodyPr>
            <a:lstStyle/>
            <a:p>
              <a:pPr algn="l"/>
              <a:r>
                <a:rPr lang="en-US" sz="1400" dirty="0" smtClean="0"/>
                <a:t>extraction</a:t>
              </a:r>
              <a:endParaRPr lang="en-US" sz="1400" dirty="0"/>
            </a:p>
          </p:txBody>
        </p:sp>
        <p:sp>
          <p:nvSpPr>
            <p:cNvPr id="23" name="Text Box 4"/>
            <p:cNvSpPr txBox="1">
              <a:spLocks noChangeArrowheads="1"/>
            </p:cNvSpPr>
            <p:nvPr/>
          </p:nvSpPr>
          <p:spPr bwMode="auto">
            <a:xfrm>
              <a:off x="1077995" y="4371228"/>
              <a:ext cx="139854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longitudinal </a:t>
              </a:r>
            </a:p>
            <a:p>
              <a:pPr>
                <a:spcBef>
                  <a:spcPts val="0"/>
                </a:spcBef>
              </a:pPr>
              <a:r>
                <a:rPr lang="en-US" altLang="de-DE" sz="1600" b="1" dirty="0" err="1" smtClean="0">
                  <a:solidFill>
                    <a:srgbClr val="0000FF"/>
                  </a:solidFill>
                </a:rPr>
                <a:t>Schottky</a:t>
              </a:r>
              <a:r>
                <a:rPr lang="en-US" altLang="de-DE" sz="1600" b="1" dirty="0" smtClean="0">
                  <a:solidFill>
                    <a:srgbClr val="0000FF"/>
                  </a:solidFill>
                </a:rPr>
                <a:t> </a:t>
              </a:r>
              <a:endParaRPr lang="en-US" altLang="de-DE" sz="1600" b="1" dirty="0">
                <a:solidFill>
                  <a:srgbClr val="0000FF"/>
                </a:solidFill>
              </a:endParaRPr>
            </a:p>
          </p:txBody>
        </p:sp>
        <p:sp>
          <p:nvSpPr>
            <p:cNvPr id="24" name="Abgerundetes Rechteck 23"/>
            <p:cNvSpPr/>
            <p:nvPr/>
          </p:nvSpPr>
          <p:spPr bwMode="auto">
            <a:xfrm>
              <a:off x="1062754" y="4195028"/>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5" name="Rechteck 24"/>
            <p:cNvSpPr/>
            <p:nvPr/>
          </p:nvSpPr>
          <p:spPr bwMode="auto">
            <a:xfrm>
              <a:off x="1599278" y="4081651"/>
              <a:ext cx="424706" cy="260125"/>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6" name="Textfeld 25"/>
            <p:cNvSpPr txBox="1"/>
            <p:nvPr/>
          </p:nvSpPr>
          <p:spPr>
            <a:xfrm>
              <a:off x="1081050" y="4846912"/>
              <a:ext cx="1511266" cy="338554"/>
            </a:xfrm>
            <a:prstGeom prst="rect">
              <a:avLst/>
            </a:prstGeom>
            <a:noFill/>
          </p:spPr>
          <p:txBody>
            <a:bodyPr wrap="square" rtlCol="0">
              <a:spAutoFit/>
            </a:bodyPr>
            <a:lstStyle/>
            <a:p>
              <a:r>
                <a:rPr lang="en-US" sz="1600" b="1" dirty="0">
                  <a:solidFill>
                    <a:srgbClr val="C00000"/>
                  </a:solidFill>
                </a:rPr>
                <a:t>p</a:t>
              </a:r>
              <a:r>
                <a:rPr lang="en-US" sz="1600" b="1" dirty="0" smtClean="0">
                  <a:solidFill>
                    <a:srgbClr val="C00000"/>
                  </a:solidFill>
                </a:rPr>
                <a:t> synchrotron</a:t>
              </a:r>
              <a:endParaRPr lang="en-US" sz="1600" b="1" dirty="0">
                <a:solidFill>
                  <a:srgbClr val="C00000"/>
                </a:solidFill>
              </a:endParaRPr>
            </a:p>
          </p:txBody>
        </p:sp>
        <p:sp>
          <p:nvSpPr>
            <p:cNvPr id="27" name="Rechteck 26"/>
            <p:cNvSpPr/>
            <p:nvPr/>
          </p:nvSpPr>
          <p:spPr bwMode="auto">
            <a:xfrm rot="17040726">
              <a:off x="779904" y="5680455"/>
              <a:ext cx="233670" cy="217765"/>
            </a:xfrm>
            <a:prstGeom prst="rect">
              <a:avLst/>
            </a:prstGeom>
            <a:noFill/>
            <a:ln w="5715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8" name="Text Box 4"/>
            <p:cNvSpPr txBox="1">
              <a:spLocks noChangeArrowheads="1"/>
            </p:cNvSpPr>
            <p:nvPr/>
          </p:nvSpPr>
          <p:spPr bwMode="auto">
            <a:xfrm>
              <a:off x="102554" y="5200891"/>
              <a:ext cx="103948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err="1" smtClean="0">
                  <a:solidFill>
                    <a:srgbClr val="CC0099"/>
                  </a:solidFill>
                </a:rPr>
                <a:t>buncher</a:t>
              </a:r>
              <a:endParaRPr lang="en-US" altLang="de-DE" sz="1600" b="1" dirty="0">
                <a:solidFill>
                  <a:srgbClr val="CC0099"/>
                </a:solidFill>
              </a:endParaRPr>
            </a:p>
          </p:txBody>
        </p:sp>
      </p:grpSp>
      <p:grpSp>
        <p:nvGrpSpPr>
          <p:cNvPr id="33" name="Gruppieren 32"/>
          <p:cNvGrpSpPr/>
          <p:nvPr/>
        </p:nvGrpSpPr>
        <p:grpSpPr>
          <a:xfrm>
            <a:off x="166353" y="3186011"/>
            <a:ext cx="1572548" cy="1428689"/>
            <a:chOff x="2843507" y="4303050"/>
            <a:chExt cx="1572548" cy="1428689"/>
          </a:xfrm>
        </p:grpSpPr>
        <p:sp>
          <p:nvSpPr>
            <p:cNvPr id="34" name="Textfeld 33"/>
            <p:cNvSpPr txBox="1"/>
            <p:nvPr/>
          </p:nvSpPr>
          <p:spPr>
            <a:xfrm>
              <a:off x="3207453" y="5439351"/>
              <a:ext cx="1137513" cy="292388"/>
            </a:xfrm>
            <a:prstGeom prst="rect">
              <a:avLst/>
            </a:prstGeom>
            <a:noFill/>
          </p:spPr>
          <p:txBody>
            <a:bodyPr wrap="square" rtlCol="0">
              <a:spAutoFit/>
            </a:bodyPr>
            <a:lstStyle/>
            <a:p>
              <a:r>
                <a:rPr lang="de-DE" sz="1300" dirty="0" smtClean="0"/>
                <a:t>time </a:t>
              </a:r>
              <a:r>
                <a:rPr lang="de-DE" sz="1300" dirty="0" err="1" smtClean="0"/>
                <a:t>or</a:t>
              </a:r>
              <a:r>
                <a:rPr lang="de-DE" sz="1300" dirty="0" smtClean="0"/>
                <a:t> </a:t>
              </a:r>
              <a:r>
                <a:rPr lang="de-DE" sz="1300" dirty="0" err="1" smtClean="0"/>
                <a:t>phase</a:t>
              </a:r>
              <a:endParaRPr lang="de-DE" sz="1300" dirty="0"/>
            </a:p>
          </p:txBody>
        </p:sp>
        <p:sp>
          <p:nvSpPr>
            <p:cNvPr id="35" name="Textfeld 34"/>
            <p:cNvSpPr txBox="1"/>
            <p:nvPr/>
          </p:nvSpPr>
          <p:spPr>
            <a:xfrm rot="16200000">
              <a:off x="2510614" y="4877678"/>
              <a:ext cx="958174" cy="292388"/>
            </a:xfrm>
            <a:prstGeom prst="rect">
              <a:avLst/>
            </a:prstGeom>
            <a:noFill/>
          </p:spPr>
          <p:txBody>
            <a:bodyPr wrap="square" rtlCol="0">
              <a:spAutoFit/>
            </a:bodyPr>
            <a:lstStyle/>
            <a:p>
              <a:r>
                <a:rPr lang="de-DE" sz="1300" dirty="0" smtClean="0">
                  <a:sym typeface="Symbol"/>
                </a:rPr>
                <a:t>  = p/ p</a:t>
              </a:r>
              <a:endParaRPr lang="de-DE" sz="1300" dirty="0"/>
            </a:p>
          </p:txBody>
        </p:sp>
        <p:sp>
          <p:nvSpPr>
            <p:cNvPr id="36" name="Rechteck 35"/>
            <p:cNvSpPr/>
            <p:nvPr/>
          </p:nvSpPr>
          <p:spPr bwMode="auto">
            <a:xfrm>
              <a:off x="3127943" y="4528883"/>
              <a:ext cx="1288112" cy="958174"/>
            </a:xfrm>
            <a:prstGeom prst="rect">
              <a:avLst/>
            </a:prstGeom>
            <a:noFill/>
            <a:ln w="63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37" name="Gerade Verbindung 36"/>
            <p:cNvCxnSpPr/>
            <p:nvPr/>
          </p:nvCxnSpPr>
          <p:spPr bwMode="auto">
            <a:xfrm>
              <a:off x="3771999" y="4428675"/>
              <a:ext cx="0" cy="958174"/>
            </a:xfrm>
            <a:prstGeom prst="line">
              <a:avLst/>
            </a:prstGeom>
            <a:solidFill>
              <a:schemeClr val="accent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Gerade Verbindung 37"/>
            <p:cNvCxnSpPr>
              <a:stCxn id="36" idx="1"/>
              <a:endCxn id="36" idx="3"/>
            </p:cNvCxnSpPr>
            <p:nvPr/>
          </p:nvCxnSpPr>
          <p:spPr bwMode="auto">
            <a:xfrm>
              <a:off x="3127943" y="5007970"/>
              <a:ext cx="1288112" cy="0"/>
            </a:xfrm>
            <a:prstGeom prst="line">
              <a:avLst/>
            </a:prstGeom>
            <a:solidFill>
              <a:schemeClr val="accent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Textfeld 38"/>
            <p:cNvSpPr txBox="1"/>
            <p:nvPr/>
          </p:nvSpPr>
          <p:spPr>
            <a:xfrm>
              <a:off x="2908244" y="4303050"/>
              <a:ext cx="1288111" cy="276999"/>
            </a:xfrm>
            <a:prstGeom prst="rect">
              <a:avLst/>
            </a:prstGeom>
            <a:noFill/>
          </p:spPr>
          <p:txBody>
            <a:bodyPr wrap="square" rtlCol="0">
              <a:spAutoFit/>
            </a:bodyPr>
            <a:lstStyle/>
            <a:p>
              <a:r>
                <a:rPr lang="de-DE" sz="1200" dirty="0" err="1" smtClean="0"/>
                <a:t>phase</a:t>
              </a:r>
              <a:r>
                <a:rPr lang="de-DE" sz="1200" dirty="0" smtClean="0"/>
                <a:t> </a:t>
              </a:r>
              <a:r>
                <a:rPr lang="de-DE" sz="1200" dirty="0" err="1" smtClean="0"/>
                <a:t>space</a:t>
              </a:r>
              <a:endParaRPr lang="de-DE" sz="1200" dirty="0"/>
            </a:p>
          </p:txBody>
        </p:sp>
        <p:sp>
          <p:nvSpPr>
            <p:cNvPr id="40" name="Ellipse 39"/>
            <p:cNvSpPr/>
            <p:nvPr/>
          </p:nvSpPr>
          <p:spPr bwMode="auto">
            <a:xfrm rot="5400000">
              <a:off x="3617186" y="4631145"/>
              <a:ext cx="309623" cy="753650"/>
            </a:xfrm>
            <a:prstGeom prst="ellipse">
              <a:avLst/>
            </a:prstGeom>
            <a:solidFill>
              <a:srgbClr val="33CC33">
                <a:alpha val="55000"/>
              </a:srgbClr>
            </a:solidFill>
            <a:ln w="28575" cap="flat" cmpd="sng" algn="ctr">
              <a:solidFill>
                <a:srgbClr val="33CC33"/>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41" name="Ellipse 40"/>
            <p:cNvSpPr/>
            <p:nvPr/>
          </p:nvSpPr>
          <p:spPr bwMode="auto">
            <a:xfrm rot="2365305">
              <a:off x="3659993" y="4631145"/>
              <a:ext cx="294466" cy="753650"/>
            </a:xfrm>
            <a:prstGeom prst="ellipse">
              <a:avLst/>
            </a:prstGeom>
            <a:solidFill>
              <a:srgbClr val="FF0000">
                <a:alpha val="23000"/>
              </a:srgbClr>
            </a:solid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42" name="Gruppieren 41"/>
          <p:cNvGrpSpPr/>
          <p:nvPr/>
        </p:nvGrpSpPr>
        <p:grpSpPr>
          <a:xfrm>
            <a:off x="1894514" y="3188687"/>
            <a:ext cx="2164929" cy="1423246"/>
            <a:chOff x="899592" y="4310010"/>
            <a:chExt cx="2164929" cy="1423246"/>
          </a:xfrm>
        </p:grpSpPr>
        <p:grpSp>
          <p:nvGrpSpPr>
            <p:cNvPr id="43" name="Gruppieren 42"/>
            <p:cNvGrpSpPr/>
            <p:nvPr/>
          </p:nvGrpSpPr>
          <p:grpSpPr>
            <a:xfrm>
              <a:off x="899592" y="4310010"/>
              <a:ext cx="1572548" cy="1423246"/>
              <a:chOff x="2843507" y="4308493"/>
              <a:chExt cx="1572548" cy="1423246"/>
            </a:xfrm>
          </p:grpSpPr>
          <p:sp>
            <p:nvSpPr>
              <p:cNvPr id="49" name="Textfeld 48"/>
              <p:cNvSpPr txBox="1"/>
              <p:nvPr/>
            </p:nvSpPr>
            <p:spPr>
              <a:xfrm>
                <a:off x="3207453" y="5439351"/>
                <a:ext cx="1137513" cy="292388"/>
              </a:xfrm>
              <a:prstGeom prst="rect">
                <a:avLst/>
              </a:prstGeom>
              <a:noFill/>
            </p:spPr>
            <p:txBody>
              <a:bodyPr wrap="square" rtlCol="0">
                <a:spAutoFit/>
              </a:bodyPr>
              <a:lstStyle/>
              <a:p>
                <a:r>
                  <a:rPr lang="de-DE" sz="1300" dirty="0" smtClean="0"/>
                  <a:t>time </a:t>
                </a:r>
                <a:r>
                  <a:rPr lang="de-DE" sz="1300" dirty="0" err="1" smtClean="0"/>
                  <a:t>or</a:t>
                </a:r>
                <a:r>
                  <a:rPr lang="de-DE" sz="1300" dirty="0" smtClean="0"/>
                  <a:t> </a:t>
                </a:r>
                <a:r>
                  <a:rPr lang="de-DE" sz="1300" dirty="0" err="1" smtClean="0"/>
                  <a:t>phase</a:t>
                </a:r>
                <a:endParaRPr lang="de-DE" sz="1300" dirty="0"/>
              </a:p>
            </p:txBody>
          </p:sp>
          <p:sp>
            <p:nvSpPr>
              <p:cNvPr id="50" name="Textfeld 49"/>
              <p:cNvSpPr txBox="1"/>
              <p:nvPr/>
            </p:nvSpPr>
            <p:spPr>
              <a:xfrm rot="16200000">
                <a:off x="2510614" y="4877678"/>
                <a:ext cx="958174" cy="292388"/>
              </a:xfrm>
              <a:prstGeom prst="rect">
                <a:avLst/>
              </a:prstGeom>
              <a:noFill/>
            </p:spPr>
            <p:txBody>
              <a:bodyPr wrap="square" rtlCol="0">
                <a:spAutoFit/>
              </a:bodyPr>
              <a:lstStyle/>
              <a:p>
                <a:r>
                  <a:rPr lang="de-DE" sz="1300" dirty="0" smtClean="0">
                    <a:sym typeface="Symbol"/>
                  </a:rPr>
                  <a:t>  = p/ p</a:t>
                </a:r>
                <a:endParaRPr lang="de-DE" sz="1300" dirty="0"/>
              </a:p>
            </p:txBody>
          </p:sp>
          <p:sp>
            <p:nvSpPr>
              <p:cNvPr id="51" name="Rechteck 50"/>
              <p:cNvSpPr/>
              <p:nvPr/>
            </p:nvSpPr>
            <p:spPr bwMode="auto">
              <a:xfrm>
                <a:off x="3127943" y="4528883"/>
                <a:ext cx="1288112" cy="958174"/>
              </a:xfrm>
              <a:prstGeom prst="rect">
                <a:avLst/>
              </a:prstGeom>
              <a:noFill/>
              <a:ln w="63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52" name="Gerade Verbindung 51"/>
              <p:cNvCxnSpPr/>
              <p:nvPr/>
            </p:nvCxnSpPr>
            <p:spPr bwMode="auto">
              <a:xfrm>
                <a:off x="3771999" y="4528883"/>
                <a:ext cx="0" cy="958174"/>
              </a:xfrm>
              <a:prstGeom prst="line">
                <a:avLst/>
              </a:prstGeom>
              <a:solidFill>
                <a:schemeClr val="accent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Gerade Verbindung 52"/>
              <p:cNvCxnSpPr>
                <a:stCxn id="51" idx="1"/>
                <a:endCxn id="51" idx="3"/>
              </p:cNvCxnSpPr>
              <p:nvPr/>
            </p:nvCxnSpPr>
            <p:spPr bwMode="auto">
              <a:xfrm>
                <a:off x="3127943" y="5007970"/>
                <a:ext cx="1288112" cy="0"/>
              </a:xfrm>
              <a:prstGeom prst="line">
                <a:avLst/>
              </a:prstGeom>
              <a:solidFill>
                <a:schemeClr val="accent1"/>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 name="Textfeld 53"/>
              <p:cNvSpPr txBox="1"/>
              <p:nvPr/>
            </p:nvSpPr>
            <p:spPr>
              <a:xfrm>
                <a:off x="2886976" y="4308493"/>
                <a:ext cx="1288111" cy="276999"/>
              </a:xfrm>
              <a:prstGeom prst="rect">
                <a:avLst/>
              </a:prstGeom>
              <a:noFill/>
            </p:spPr>
            <p:txBody>
              <a:bodyPr wrap="square" rtlCol="0">
                <a:spAutoFit/>
              </a:bodyPr>
              <a:lstStyle/>
              <a:p>
                <a:r>
                  <a:rPr lang="de-DE" sz="1200" dirty="0" err="1" smtClean="0"/>
                  <a:t>phase</a:t>
                </a:r>
                <a:r>
                  <a:rPr lang="de-DE" sz="1200" dirty="0" smtClean="0"/>
                  <a:t> </a:t>
                </a:r>
                <a:r>
                  <a:rPr lang="de-DE" sz="1200" dirty="0" err="1" smtClean="0"/>
                  <a:t>space</a:t>
                </a:r>
                <a:endParaRPr lang="de-DE" sz="1200" dirty="0"/>
              </a:p>
            </p:txBody>
          </p:sp>
          <p:sp>
            <p:nvSpPr>
              <p:cNvPr id="55" name="Ellipse 54"/>
              <p:cNvSpPr/>
              <p:nvPr/>
            </p:nvSpPr>
            <p:spPr bwMode="auto">
              <a:xfrm rot="5400000">
                <a:off x="3617186" y="4631145"/>
                <a:ext cx="309623" cy="753650"/>
              </a:xfrm>
              <a:prstGeom prst="ellipse">
                <a:avLst/>
              </a:prstGeom>
              <a:noFill/>
              <a:ln w="28575" cap="flat" cmpd="sng" algn="ctr">
                <a:solidFill>
                  <a:srgbClr val="33CC33"/>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56" name="Ellipse 55"/>
              <p:cNvSpPr/>
              <p:nvPr/>
            </p:nvSpPr>
            <p:spPr bwMode="auto">
              <a:xfrm rot="2365305">
                <a:off x="3659993" y="4631145"/>
                <a:ext cx="294466" cy="753650"/>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44" name="Rechteck 43"/>
            <p:cNvSpPr/>
            <p:nvPr/>
          </p:nvSpPr>
          <p:spPr bwMode="auto">
            <a:xfrm>
              <a:off x="1184028" y="4854675"/>
              <a:ext cx="1288112" cy="314418"/>
            </a:xfrm>
            <a:prstGeom prst="rect">
              <a:avLst/>
            </a:prstGeom>
            <a:solidFill>
              <a:srgbClr val="33CC33">
                <a:alpha val="55000"/>
              </a:srgbClr>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45" name="Rechteck 44"/>
            <p:cNvSpPr/>
            <p:nvPr/>
          </p:nvSpPr>
          <p:spPr bwMode="auto">
            <a:xfrm>
              <a:off x="1188238" y="4708862"/>
              <a:ext cx="1288112" cy="606044"/>
            </a:xfrm>
            <a:prstGeom prst="rect">
              <a:avLst/>
            </a:prstGeom>
            <a:solidFill>
              <a:srgbClr val="FF0000">
                <a:alpha val="24000"/>
              </a:srgbClr>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46" name="Gerade Verbindung mit Pfeil 45"/>
            <p:cNvCxnSpPr/>
            <p:nvPr/>
          </p:nvCxnSpPr>
          <p:spPr bwMode="auto">
            <a:xfrm>
              <a:off x="2078557" y="4708862"/>
              <a:ext cx="341909" cy="6257"/>
            </a:xfrm>
            <a:prstGeom prst="straightConnector1">
              <a:avLst/>
            </a:prstGeom>
            <a:solidFill>
              <a:schemeClr val="accent1"/>
            </a:solidFill>
            <a:ln w="15875" cap="flat" cmpd="sng" algn="ctr">
              <a:solidFill>
                <a:srgbClr val="FF0000"/>
              </a:solidFill>
              <a:prstDash val="solid"/>
              <a:round/>
              <a:headEnd type="none" w="med" len="med"/>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Textfeld 46"/>
            <p:cNvSpPr txBox="1"/>
            <p:nvPr/>
          </p:nvSpPr>
          <p:spPr>
            <a:xfrm>
              <a:off x="1776410" y="4449638"/>
              <a:ext cx="1288111" cy="276999"/>
            </a:xfrm>
            <a:prstGeom prst="rect">
              <a:avLst/>
            </a:prstGeom>
            <a:noFill/>
          </p:spPr>
          <p:txBody>
            <a:bodyPr wrap="square" rtlCol="0">
              <a:spAutoFit/>
            </a:bodyPr>
            <a:lstStyle/>
            <a:p>
              <a:r>
                <a:rPr lang="de-DE" sz="1200" dirty="0" smtClean="0">
                  <a:solidFill>
                    <a:srgbClr val="FF0000"/>
                  </a:solidFill>
                </a:rPr>
                <a:t>de-</a:t>
              </a:r>
              <a:r>
                <a:rPr lang="de-DE" sz="1200" dirty="0" err="1" smtClean="0">
                  <a:solidFill>
                    <a:srgbClr val="FF0000"/>
                  </a:solidFill>
                </a:rPr>
                <a:t>bunching</a:t>
              </a:r>
              <a:endParaRPr lang="de-DE" sz="1200" dirty="0">
                <a:solidFill>
                  <a:srgbClr val="FF0000"/>
                </a:solidFill>
              </a:endParaRPr>
            </a:p>
          </p:txBody>
        </p:sp>
        <p:cxnSp>
          <p:nvCxnSpPr>
            <p:cNvPr id="48" name="Gerade Verbindung mit Pfeil 47"/>
            <p:cNvCxnSpPr/>
            <p:nvPr/>
          </p:nvCxnSpPr>
          <p:spPr bwMode="auto">
            <a:xfrm flipH="1">
              <a:off x="1309207" y="5315112"/>
              <a:ext cx="360480" cy="0"/>
            </a:xfrm>
            <a:prstGeom prst="straightConnector1">
              <a:avLst/>
            </a:prstGeom>
            <a:solidFill>
              <a:schemeClr val="accent1"/>
            </a:solidFill>
            <a:ln w="15875" cap="flat" cmpd="sng" algn="ctr">
              <a:solidFill>
                <a:srgbClr val="FF0000"/>
              </a:solidFill>
              <a:prstDash val="solid"/>
              <a:round/>
              <a:headEnd type="none" w="med" len="med"/>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8" name="Gruppieren 57"/>
          <p:cNvGrpSpPr/>
          <p:nvPr/>
        </p:nvGrpSpPr>
        <p:grpSpPr>
          <a:xfrm>
            <a:off x="5390946" y="2410065"/>
            <a:ext cx="3363673" cy="3681041"/>
            <a:chOff x="3843801" y="2561660"/>
            <a:chExt cx="3363673" cy="3681041"/>
          </a:xfrm>
        </p:grpSpPr>
        <p:sp>
          <p:nvSpPr>
            <p:cNvPr id="29" name="Text Box 4"/>
            <p:cNvSpPr txBox="1">
              <a:spLocks noChangeArrowheads="1"/>
            </p:cNvSpPr>
            <p:nvPr/>
          </p:nvSpPr>
          <p:spPr bwMode="auto">
            <a:xfrm>
              <a:off x="5724394" y="3070714"/>
              <a:ext cx="131444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smtClean="0">
                  <a:solidFill>
                    <a:srgbClr val="C00000"/>
                  </a:solidFill>
                </a:rPr>
                <a:t>from LINAC</a:t>
              </a:r>
              <a:endParaRPr lang="en-US" altLang="de-DE" sz="1600" b="1" dirty="0">
                <a:solidFill>
                  <a:srgbClr val="C00000"/>
                </a:solidFill>
              </a:endParaRPr>
            </a:p>
          </p:txBody>
        </p:sp>
        <p:pic>
          <p:nvPicPr>
            <p:cNvPr id="44034" name="Picture 2" descr="F:\CAS Injection Extraction\Temp\long shottk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3801" y="2561660"/>
              <a:ext cx="3363673" cy="3681041"/>
            </a:xfrm>
            <a:prstGeom prst="rect">
              <a:avLst/>
            </a:prstGeom>
            <a:noFill/>
            <a:extLst>
              <a:ext uri="{909E8E84-426E-40DD-AFC4-6F175D3DCCD1}">
                <a14:hiddenFill xmlns:a14="http://schemas.microsoft.com/office/drawing/2010/main">
                  <a:solidFill>
                    <a:srgbClr val="FFFFFF"/>
                  </a:solidFill>
                </a14:hiddenFill>
              </a:ext>
            </a:extLst>
          </p:spPr>
        </p:pic>
        <p:cxnSp>
          <p:nvCxnSpPr>
            <p:cNvPr id="4" name="Gerade Verbindung mit Pfeil 3"/>
            <p:cNvCxnSpPr/>
            <p:nvPr/>
          </p:nvCxnSpPr>
          <p:spPr bwMode="auto">
            <a:xfrm>
              <a:off x="5938180" y="3593498"/>
              <a:ext cx="348319" cy="0"/>
            </a:xfrm>
            <a:prstGeom prst="straightConnector1">
              <a:avLst/>
            </a:prstGeom>
            <a:solidFill>
              <a:schemeClr val="accent1"/>
            </a:solidFill>
            <a:ln w="25400"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Gerade Verbindung mit Pfeil 56"/>
            <p:cNvCxnSpPr/>
            <p:nvPr/>
          </p:nvCxnSpPr>
          <p:spPr bwMode="auto">
            <a:xfrm flipH="1">
              <a:off x="6552386" y="3603024"/>
              <a:ext cx="323870" cy="0"/>
            </a:xfrm>
            <a:prstGeom prst="straightConnector1">
              <a:avLst/>
            </a:prstGeom>
            <a:solidFill>
              <a:schemeClr val="accent1"/>
            </a:solidFill>
            <a:ln w="25400"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p:nvSpPr>
          <p:spPr>
            <a:xfrm>
              <a:off x="6111430" y="3336728"/>
              <a:ext cx="716235" cy="307777"/>
            </a:xfrm>
            <a:prstGeom prst="rect">
              <a:avLst/>
            </a:prstGeom>
            <a:noFill/>
          </p:spPr>
          <p:txBody>
            <a:bodyPr wrap="square" rtlCol="0">
              <a:spAutoFit/>
            </a:bodyPr>
            <a:lstStyle/>
            <a:p>
              <a:r>
                <a:rPr lang="de-DE" sz="1400" dirty="0" smtClean="0">
                  <a:solidFill>
                    <a:schemeClr val="accent3"/>
                  </a:solidFill>
                </a:rPr>
                <a:t>35 kHz</a:t>
              </a:r>
              <a:endParaRPr lang="de-DE" sz="1400" dirty="0">
                <a:solidFill>
                  <a:schemeClr val="accent3"/>
                </a:solidFill>
              </a:endParaRPr>
            </a:p>
          </p:txBody>
        </p:sp>
        <p:cxnSp>
          <p:nvCxnSpPr>
            <p:cNvPr id="62" name="Gerade Verbindung mit Pfeil 61"/>
            <p:cNvCxnSpPr/>
            <p:nvPr/>
          </p:nvCxnSpPr>
          <p:spPr bwMode="auto">
            <a:xfrm flipV="1">
              <a:off x="4267201" y="3603024"/>
              <a:ext cx="0" cy="224408"/>
            </a:xfrm>
            <a:prstGeom prst="straightConnector1">
              <a:avLst/>
            </a:prstGeom>
            <a:solidFill>
              <a:schemeClr val="accent1"/>
            </a:solidFill>
            <a:ln w="25400"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Gerade Verbindung mit Pfeil 66"/>
            <p:cNvCxnSpPr/>
            <p:nvPr/>
          </p:nvCxnSpPr>
          <p:spPr bwMode="auto">
            <a:xfrm>
              <a:off x="4267201" y="3285294"/>
              <a:ext cx="0" cy="216024"/>
            </a:xfrm>
            <a:prstGeom prst="straightConnector1">
              <a:avLst/>
            </a:prstGeom>
            <a:solidFill>
              <a:schemeClr val="accent1"/>
            </a:solidFill>
            <a:ln w="25400" cap="flat" cmpd="sng" algn="ctr">
              <a:solidFill>
                <a:schemeClr val="bg1"/>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 name="Textfeld 70"/>
            <p:cNvSpPr txBox="1"/>
            <p:nvPr/>
          </p:nvSpPr>
          <p:spPr>
            <a:xfrm>
              <a:off x="4243386" y="3378009"/>
              <a:ext cx="595312" cy="307777"/>
            </a:xfrm>
            <a:prstGeom prst="rect">
              <a:avLst/>
            </a:prstGeom>
            <a:noFill/>
          </p:spPr>
          <p:txBody>
            <a:bodyPr wrap="square" rtlCol="0">
              <a:spAutoFit/>
            </a:bodyPr>
            <a:lstStyle/>
            <a:p>
              <a:pPr algn="l"/>
              <a:r>
                <a:rPr lang="de-DE" sz="1400" dirty="0" smtClean="0">
                  <a:solidFill>
                    <a:schemeClr val="accent3"/>
                  </a:solidFill>
                </a:rPr>
                <a:t>6 dB</a:t>
              </a:r>
              <a:endParaRPr lang="de-DE" sz="1400" dirty="0">
                <a:solidFill>
                  <a:schemeClr val="accent3"/>
                </a:solidFill>
              </a:endParaRPr>
            </a:p>
          </p:txBody>
        </p:sp>
        <p:sp>
          <p:nvSpPr>
            <p:cNvPr id="72" name="Textfeld 71"/>
            <p:cNvSpPr txBox="1"/>
            <p:nvPr/>
          </p:nvSpPr>
          <p:spPr>
            <a:xfrm>
              <a:off x="5674660" y="2700773"/>
              <a:ext cx="1315548" cy="307777"/>
            </a:xfrm>
            <a:prstGeom prst="rect">
              <a:avLst/>
            </a:prstGeom>
            <a:noFill/>
          </p:spPr>
          <p:txBody>
            <a:bodyPr wrap="square" rtlCol="0">
              <a:spAutoFit/>
            </a:bodyPr>
            <a:lstStyle/>
            <a:p>
              <a:pPr algn="l">
                <a:spcBef>
                  <a:spcPts val="300"/>
                </a:spcBef>
              </a:pPr>
              <a:r>
                <a:rPr lang="en-US" altLang="pl-PL" sz="1400" b="1" dirty="0">
                  <a:solidFill>
                    <a:srgbClr val="FFFF00"/>
                  </a:solidFill>
                  <a:sym typeface="Symbol"/>
                </a:rPr>
                <a:t></a:t>
              </a:r>
              <a:r>
                <a:rPr lang="en-US" altLang="pl-PL" sz="1400" b="1" i="1" dirty="0">
                  <a:solidFill>
                    <a:srgbClr val="FFFF00"/>
                  </a:solidFill>
                  <a:sym typeface="Symbol"/>
                </a:rPr>
                <a:t>p/p </a:t>
              </a:r>
              <a:r>
                <a:rPr lang="en-US" altLang="pl-PL" sz="1400" b="1" dirty="0">
                  <a:solidFill>
                    <a:srgbClr val="FFFF00"/>
                  </a:solidFill>
                  <a:sym typeface="Symbol"/>
                </a:rPr>
                <a:t> </a:t>
              </a:r>
              <a:r>
                <a:rPr lang="en-US" altLang="pl-PL" sz="1400" dirty="0">
                  <a:solidFill>
                    <a:srgbClr val="FFFF00"/>
                  </a:solidFill>
                  <a:sym typeface="Symbol"/>
                </a:rPr>
                <a:t>6.0 10</a:t>
              </a:r>
              <a:r>
                <a:rPr lang="en-US" altLang="pl-PL" sz="1400" baseline="30000" dirty="0">
                  <a:solidFill>
                    <a:srgbClr val="FFFF00"/>
                  </a:solidFill>
                  <a:sym typeface="Symbol"/>
                </a:rPr>
                <a:t>-3</a:t>
              </a:r>
              <a:r>
                <a:rPr lang="en-US" altLang="pl-PL" sz="1400" dirty="0">
                  <a:solidFill>
                    <a:srgbClr val="FFFF00"/>
                  </a:solidFill>
                  <a:sym typeface="Symbol"/>
                </a:rPr>
                <a:t> </a:t>
              </a:r>
              <a:endParaRPr lang="en-US" altLang="pl-PL" sz="1400" dirty="0">
                <a:solidFill>
                  <a:srgbClr val="FFFF00"/>
                </a:solidFill>
              </a:endParaRPr>
            </a:p>
          </p:txBody>
        </p:sp>
        <p:sp>
          <p:nvSpPr>
            <p:cNvPr id="73" name="Textfeld 72"/>
            <p:cNvSpPr txBox="1"/>
            <p:nvPr/>
          </p:nvSpPr>
          <p:spPr>
            <a:xfrm>
              <a:off x="5664222" y="3930409"/>
              <a:ext cx="1315548" cy="307777"/>
            </a:xfrm>
            <a:prstGeom prst="rect">
              <a:avLst/>
            </a:prstGeom>
            <a:noFill/>
          </p:spPr>
          <p:txBody>
            <a:bodyPr wrap="square" rtlCol="0">
              <a:spAutoFit/>
            </a:bodyPr>
            <a:lstStyle/>
            <a:p>
              <a:pPr algn="l">
                <a:spcBef>
                  <a:spcPts val="300"/>
                </a:spcBef>
              </a:pPr>
              <a:r>
                <a:rPr lang="en-US" altLang="pl-PL" sz="1400" b="1" dirty="0">
                  <a:solidFill>
                    <a:srgbClr val="FFFF00"/>
                  </a:solidFill>
                  <a:sym typeface="Symbol"/>
                </a:rPr>
                <a:t></a:t>
              </a:r>
              <a:r>
                <a:rPr lang="en-US" altLang="pl-PL" sz="1400" b="1" i="1" dirty="0">
                  <a:solidFill>
                    <a:srgbClr val="FFFF00"/>
                  </a:solidFill>
                  <a:sym typeface="Symbol"/>
                </a:rPr>
                <a:t>p/p </a:t>
              </a:r>
              <a:r>
                <a:rPr lang="en-US" altLang="pl-PL" sz="1400" b="1" dirty="0">
                  <a:solidFill>
                    <a:srgbClr val="FFFF00"/>
                  </a:solidFill>
                  <a:sym typeface="Symbol"/>
                </a:rPr>
                <a:t> </a:t>
              </a:r>
              <a:r>
                <a:rPr lang="en-US" altLang="pl-PL" sz="1400" dirty="0" smtClean="0">
                  <a:solidFill>
                    <a:srgbClr val="FFFF00"/>
                  </a:solidFill>
                  <a:sym typeface="Symbol"/>
                </a:rPr>
                <a:t>3.0 </a:t>
              </a:r>
              <a:r>
                <a:rPr lang="en-US" altLang="pl-PL" sz="1400" dirty="0">
                  <a:solidFill>
                    <a:srgbClr val="FFFF00"/>
                  </a:solidFill>
                  <a:sym typeface="Symbol"/>
                </a:rPr>
                <a:t>10</a:t>
              </a:r>
              <a:r>
                <a:rPr lang="en-US" altLang="pl-PL" sz="1400" baseline="30000" dirty="0">
                  <a:solidFill>
                    <a:srgbClr val="FFFF00"/>
                  </a:solidFill>
                  <a:sym typeface="Symbol"/>
                </a:rPr>
                <a:t>-3</a:t>
              </a:r>
              <a:r>
                <a:rPr lang="en-US" altLang="pl-PL" sz="1400" dirty="0">
                  <a:solidFill>
                    <a:srgbClr val="FFFF00"/>
                  </a:solidFill>
                  <a:sym typeface="Symbol"/>
                </a:rPr>
                <a:t> </a:t>
              </a:r>
              <a:endParaRPr lang="en-US" altLang="pl-PL" sz="1400" dirty="0">
                <a:solidFill>
                  <a:srgbClr val="FFFF00"/>
                </a:solidFill>
              </a:endParaRPr>
            </a:p>
          </p:txBody>
        </p:sp>
        <p:sp>
          <p:nvSpPr>
            <p:cNvPr id="74" name="Textfeld 73"/>
            <p:cNvSpPr txBox="1"/>
            <p:nvPr/>
          </p:nvSpPr>
          <p:spPr>
            <a:xfrm>
              <a:off x="5664222" y="5183009"/>
              <a:ext cx="1315548" cy="307777"/>
            </a:xfrm>
            <a:prstGeom prst="rect">
              <a:avLst/>
            </a:prstGeom>
            <a:noFill/>
          </p:spPr>
          <p:txBody>
            <a:bodyPr wrap="square" rtlCol="0">
              <a:spAutoFit/>
            </a:bodyPr>
            <a:lstStyle/>
            <a:p>
              <a:pPr algn="l">
                <a:spcBef>
                  <a:spcPts val="300"/>
                </a:spcBef>
              </a:pPr>
              <a:r>
                <a:rPr lang="en-US" altLang="pl-PL" sz="1400" b="1" dirty="0">
                  <a:solidFill>
                    <a:srgbClr val="FFFF00"/>
                  </a:solidFill>
                  <a:sym typeface="Symbol"/>
                </a:rPr>
                <a:t></a:t>
              </a:r>
              <a:r>
                <a:rPr lang="en-US" altLang="pl-PL" sz="1400" b="1" i="1" dirty="0">
                  <a:solidFill>
                    <a:srgbClr val="FFFF00"/>
                  </a:solidFill>
                  <a:sym typeface="Symbol"/>
                </a:rPr>
                <a:t>p/p </a:t>
              </a:r>
              <a:r>
                <a:rPr lang="en-US" altLang="pl-PL" sz="1400" b="1" dirty="0">
                  <a:solidFill>
                    <a:srgbClr val="FFFF00"/>
                  </a:solidFill>
                  <a:sym typeface="Symbol"/>
                </a:rPr>
                <a:t> </a:t>
              </a:r>
              <a:r>
                <a:rPr lang="en-US" altLang="pl-PL" sz="1400" dirty="0" smtClean="0">
                  <a:solidFill>
                    <a:srgbClr val="FFFF00"/>
                  </a:solidFill>
                  <a:sym typeface="Symbol"/>
                </a:rPr>
                <a:t>1.5 </a:t>
              </a:r>
              <a:r>
                <a:rPr lang="en-US" altLang="pl-PL" sz="1400" dirty="0">
                  <a:solidFill>
                    <a:srgbClr val="FFFF00"/>
                  </a:solidFill>
                  <a:sym typeface="Symbol"/>
                </a:rPr>
                <a:t>10</a:t>
              </a:r>
              <a:r>
                <a:rPr lang="en-US" altLang="pl-PL" sz="1400" baseline="30000" dirty="0">
                  <a:solidFill>
                    <a:srgbClr val="FFFF00"/>
                  </a:solidFill>
                  <a:sym typeface="Symbol"/>
                </a:rPr>
                <a:t>-3</a:t>
              </a:r>
              <a:r>
                <a:rPr lang="en-US" altLang="pl-PL" sz="1400" dirty="0">
                  <a:solidFill>
                    <a:srgbClr val="FFFF00"/>
                  </a:solidFill>
                  <a:sym typeface="Symbol"/>
                </a:rPr>
                <a:t> </a:t>
              </a:r>
              <a:endParaRPr lang="en-US" altLang="pl-PL" sz="1400" dirty="0">
                <a:solidFill>
                  <a:srgbClr val="FFFF00"/>
                </a:solidFill>
              </a:endParaRPr>
            </a:p>
          </p:txBody>
        </p:sp>
        <p:sp>
          <p:nvSpPr>
            <p:cNvPr id="75" name="Textfeld 74"/>
            <p:cNvSpPr txBox="1"/>
            <p:nvPr/>
          </p:nvSpPr>
          <p:spPr>
            <a:xfrm>
              <a:off x="4096524" y="2754808"/>
              <a:ext cx="1315548" cy="307777"/>
            </a:xfrm>
            <a:prstGeom prst="rect">
              <a:avLst/>
            </a:prstGeom>
            <a:noFill/>
          </p:spPr>
          <p:txBody>
            <a:bodyPr wrap="square" rtlCol="0">
              <a:spAutoFit/>
            </a:bodyPr>
            <a:lstStyle/>
            <a:p>
              <a:pPr algn="l">
                <a:spcBef>
                  <a:spcPts val="300"/>
                </a:spcBef>
              </a:pPr>
              <a:r>
                <a:rPr lang="en-US" altLang="pl-PL" sz="1400" b="1" dirty="0">
                  <a:solidFill>
                    <a:srgbClr val="FF3300"/>
                  </a:solidFill>
                  <a:sym typeface="Symbol"/>
                </a:rPr>
                <a:t>b</a:t>
              </a:r>
              <a:r>
                <a:rPr lang="en-US" altLang="pl-PL" sz="1400" b="1" dirty="0" smtClean="0">
                  <a:solidFill>
                    <a:srgbClr val="FF3300"/>
                  </a:solidFill>
                  <a:sym typeface="Symbol"/>
                </a:rPr>
                <a:t>unched</a:t>
              </a:r>
              <a:r>
                <a:rPr lang="en-US" altLang="pl-PL" sz="1400" b="1" dirty="0" smtClean="0">
                  <a:solidFill>
                    <a:srgbClr val="FF6600"/>
                  </a:solidFill>
                  <a:sym typeface="Symbol"/>
                </a:rPr>
                <a:t> </a:t>
              </a:r>
              <a:endParaRPr lang="en-US" altLang="pl-PL" sz="1400" dirty="0">
                <a:solidFill>
                  <a:srgbClr val="FF6600"/>
                </a:solidFill>
              </a:endParaRPr>
            </a:p>
          </p:txBody>
        </p:sp>
        <p:sp>
          <p:nvSpPr>
            <p:cNvPr id="76" name="Textfeld 75"/>
            <p:cNvSpPr txBox="1"/>
            <p:nvPr/>
          </p:nvSpPr>
          <p:spPr>
            <a:xfrm>
              <a:off x="4180924" y="3964543"/>
              <a:ext cx="1315548" cy="307777"/>
            </a:xfrm>
            <a:prstGeom prst="rect">
              <a:avLst/>
            </a:prstGeom>
            <a:noFill/>
          </p:spPr>
          <p:txBody>
            <a:bodyPr wrap="square" rtlCol="0">
              <a:spAutoFit/>
            </a:bodyPr>
            <a:lstStyle/>
            <a:p>
              <a:pPr algn="l">
                <a:spcBef>
                  <a:spcPts val="300"/>
                </a:spcBef>
              </a:pPr>
              <a:r>
                <a:rPr lang="en-US" altLang="pl-PL" sz="1400" b="1" dirty="0" smtClean="0">
                  <a:solidFill>
                    <a:srgbClr val="00CCFF"/>
                  </a:solidFill>
                  <a:sym typeface="Symbol"/>
                </a:rPr>
                <a:t>only drift</a:t>
              </a:r>
              <a:endParaRPr lang="en-US" altLang="pl-PL" sz="1400" dirty="0">
                <a:solidFill>
                  <a:srgbClr val="00CCFF"/>
                </a:solidFill>
              </a:endParaRPr>
            </a:p>
          </p:txBody>
        </p:sp>
        <p:sp>
          <p:nvSpPr>
            <p:cNvPr id="77" name="Textfeld 76"/>
            <p:cNvSpPr txBox="1"/>
            <p:nvPr/>
          </p:nvSpPr>
          <p:spPr>
            <a:xfrm>
              <a:off x="4096524" y="5249511"/>
              <a:ext cx="1315548" cy="307777"/>
            </a:xfrm>
            <a:prstGeom prst="rect">
              <a:avLst/>
            </a:prstGeom>
            <a:noFill/>
          </p:spPr>
          <p:txBody>
            <a:bodyPr wrap="square" rtlCol="0">
              <a:spAutoFit/>
            </a:bodyPr>
            <a:lstStyle/>
            <a:p>
              <a:pPr algn="l">
                <a:spcBef>
                  <a:spcPts val="300"/>
                </a:spcBef>
              </a:pPr>
              <a:r>
                <a:rPr lang="en-US" altLang="pl-PL" sz="1400" b="1" dirty="0" smtClean="0">
                  <a:solidFill>
                    <a:srgbClr val="00FF00"/>
                  </a:solidFill>
                  <a:sym typeface="Symbol"/>
                </a:rPr>
                <a:t>de-bunched</a:t>
              </a:r>
              <a:r>
                <a:rPr lang="en-US" altLang="pl-PL" sz="1400" b="1" dirty="0" smtClean="0">
                  <a:solidFill>
                    <a:srgbClr val="FF6600"/>
                  </a:solidFill>
                  <a:sym typeface="Symbol"/>
                </a:rPr>
                <a:t> </a:t>
              </a:r>
              <a:endParaRPr lang="en-US" altLang="pl-PL" sz="1400" dirty="0">
                <a:solidFill>
                  <a:srgbClr val="FF6600"/>
                </a:solidFill>
              </a:endParaRPr>
            </a:p>
          </p:txBody>
        </p:sp>
      </p:grpSp>
      <p:sp>
        <p:nvSpPr>
          <p:cNvPr id="79" name="Text Box 4"/>
          <p:cNvSpPr txBox="1">
            <a:spLocks noChangeArrowheads="1"/>
          </p:cNvSpPr>
          <p:nvPr/>
        </p:nvSpPr>
        <p:spPr bwMode="auto">
          <a:xfrm>
            <a:off x="450789" y="2990088"/>
            <a:ext cx="121429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solidFill>
                  <a:srgbClr val="0000FF"/>
                </a:solidFill>
              </a:rPr>
              <a:t>A</a:t>
            </a:r>
            <a:r>
              <a:rPr lang="en-US" altLang="de-DE" sz="1600" dirty="0" smtClean="0">
                <a:solidFill>
                  <a:srgbClr val="0000FF"/>
                </a:solidFill>
              </a:rPr>
              <a:t>t injection:</a:t>
            </a:r>
            <a:endParaRPr lang="en-US" altLang="de-DE" sz="1600" dirty="0">
              <a:solidFill>
                <a:srgbClr val="0000FF"/>
              </a:solidFill>
            </a:endParaRPr>
          </a:p>
        </p:txBody>
      </p:sp>
      <p:sp>
        <p:nvSpPr>
          <p:cNvPr id="80" name="Text Box 4"/>
          <p:cNvSpPr txBox="1">
            <a:spLocks noChangeArrowheads="1"/>
          </p:cNvSpPr>
          <p:nvPr/>
        </p:nvSpPr>
        <p:spPr bwMode="auto">
          <a:xfrm>
            <a:off x="1849235" y="3017128"/>
            <a:ext cx="257496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smtClean="0">
                <a:solidFill>
                  <a:srgbClr val="0000FF"/>
                </a:solidFill>
              </a:rPr>
              <a:t>De-bunching after some </a:t>
            </a:r>
            <a:r>
              <a:rPr lang="en-US" altLang="de-DE" sz="1600" dirty="0" err="1" smtClean="0">
                <a:solidFill>
                  <a:srgbClr val="0000FF"/>
                </a:solidFill>
              </a:rPr>
              <a:t>ms</a:t>
            </a:r>
            <a:r>
              <a:rPr lang="en-US" altLang="de-DE" sz="1600" dirty="0" smtClean="0">
                <a:solidFill>
                  <a:srgbClr val="0000FF"/>
                </a:solidFill>
              </a:rPr>
              <a:t>:</a:t>
            </a:r>
            <a:endParaRPr lang="en-US" altLang="de-DE" sz="1600" dirty="0">
              <a:solidFill>
                <a:srgbClr val="0000FF"/>
              </a:solidFill>
            </a:endParaRPr>
          </a:p>
        </p:txBody>
      </p:sp>
      <p:grpSp>
        <p:nvGrpSpPr>
          <p:cNvPr id="1186824" name="Gruppieren 1186823"/>
          <p:cNvGrpSpPr/>
          <p:nvPr/>
        </p:nvGrpSpPr>
        <p:grpSpPr>
          <a:xfrm>
            <a:off x="53129" y="4519637"/>
            <a:ext cx="3553400" cy="1962143"/>
            <a:chOff x="126281" y="4519637"/>
            <a:chExt cx="3553400" cy="1962143"/>
          </a:xfrm>
        </p:grpSpPr>
        <p:pic>
          <p:nvPicPr>
            <p:cNvPr id="82" name="Picture 3"/>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t="12201"/>
            <a:stretch/>
          </p:blipFill>
          <p:spPr bwMode="auto">
            <a:xfrm>
              <a:off x="220093" y="4733606"/>
              <a:ext cx="2764199" cy="1748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 name="Textfeld 82"/>
            <p:cNvSpPr txBox="1"/>
            <p:nvPr/>
          </p:nvSpPr>
          <p:spPr>
            <a:xfrm>
              <a:off x="992776" y="4733606"/>
              <a:ext cx="1369673" cy="307777"/>
            </a:xfrm>
            <a:prstGeom prst="rect">
              <a:avLst/>
            </a:prstGeom>
            <a:noFill/>
          </p:spPr>
          <p:txBody>
            <a:bodyPr wrap="square" rtlCol="0">
              <a:spAutoFit/>
            </a:bodyPr>
            <a:lstStyle/>
            <a:p>
              <a:r>
                <a:rPr lang="en-US" sz="1400" b="1" dirty="0" smtClean="0">
                  <a:solidFill>
                    <a:srgbClr val="006600"/>
                  </a:solidFill>
                  <a:latin typeface="Times New Roman" panose="02020603050405020304" pitchFamily="18" charset="0"/>
                  <a:cs typeface="Times New Roman" panose="02020603050405020304" pitchFamily="18" charset="0"/>
                  <a:sym typeface="Symbol"/>
                </a:rPr>
                <a:t>stable region</a:t>
              </a:r>
              <a:endParaRPr lang="en-US" sz="1400" b="1" dirty="0">
                <a:solidFill>
                  <a:srgbClr val="006600"/>
                </a:solidFill>
                <a:latin typeface="Times New Roman" panose="02020603050405020304" pitchFamily="18" charset="0"/>
                <a:cs typeface="Times New Roman" panose="02020603050405020304" pitchFamily="18" charset="0"/>
              </a:endParaRPr>
            </a:p>
          </p:txBody>
        </p:sp>
        <p:cxnSp>
          <p:nvCxnSpPr>
            <p:cNvPr id="60" name="Gerade Verbindung mit Pfeil 59"/>
            <p:cNvCxnSpPr>
              <a:stCxn id="83" idx="2"/>
            </p:cNvCxnSpPr>
            <p:nvPr/>
          </p:nvCxnSpPr>
          <p:spPr bwMode="auto">
            <a:xfrm flipH="1">
              <a:off x="1316736" y="5041383"/>
              <a:ext cx="360877" cy="364310"/>
            </a:xfrm>
            <a:prstGeom prst="straightConnector1">
              <a:avLst/>
            </a:prstGeom>
            <a:solidFill>
              <a:schemeClr val="accent1"/>
            </a:solidFill>
            <a:ln w="31750" cap="flat" cmpd="sng" algn="ctr">
              <a:solidFill>
                <a:srgbClr val="0066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7" name="Textfeld 86"/>
            <p:cNvSpPr txBox="1"/>
            <p:nvPr/>
          </p:nvSpPr>
          <p:spPr>
            <a:xfrm>
              <a:off x="231090" y="5993617"/>
              <a:ext cx="1369673" cy="307777"/>
            </a:xfrm>
            <a:prstGeom prst="rect">
              <a:avLst/>
            </a:prstGeom>
            <a:noFill/>
          </p:spPr>
          <p:txBody>
            <a:bodyPr wrap="square" rtlCol="0">
              <a:spAutoFit/>
            </a:bodyPr>
            <a:lstStyle/>
            <a:p>
              <a:r>
                <a:rPr lang="en-US" sz="1400" b="1" dirty="0" smtClean="0">
                  <a:solidFill>
                    <a:srgbClr val="FF0000"/>
                  </a:solidFill>
                  <a:latin typeface="Times New Roman" panose="02020603050405020304" pitchFamily="18" charset="0"/>
                  <a:cs typeface="Times New Roman" panose="02020603050405020304" pitchFamily="18" charset="0"/>
                  <a:sym typeface="Symbol"/>
                </a:rPr>
                <a:t>unstable region</a:t>
              </a:r>
              <a:endParaRPr lang="en-US" sz="1400" b="1" dirty="0">
                <a:solidFill>
                  <a:srgbClr val="FF0000"/>
                </a:solidFill>
                <a:latin typeface="Times New Roman" panose="02020603050405020304" pitchFamily="18" charset="0"/>
                <a:cs typeface="Times New Roman" panose="02020603050405020304" pitchFamily="18" charset="0"/>
              </a:endParaRPr>
            </a:p>
          </p:txBody>
        </p:sp>
        <p:cxnSp>
          <p:nvCxnSpPr>
            <p:cNvPr id="88" name="Gerade Verbindung mit Pfeil 87"/>
            <p:cNvCxnSpPr/>
            <p:nvPr/>
          </p:nvCxnSpPr>
          <p:spPr bwMode="auto">
            <a:xfrm flipV="1">
              <a:off x="530299" y="5644016"/>
              <a:ext cx="187719" cy="349602"/>
            </a:xfrm>
            <a:prstGeom prst="straightConnector1">
              <a:avLst/>
            </a:prstGeom>
            <a:solidFill>
              <a:schemeClr val="accent1"/>
            </a:solidFill>
            <a:ln w="3175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Gerade Verbindung mit Pfeil 91"/>
            <p:cNvCxnSpPr/>
            <p:nvPr/>
          </p:nvCxnSpPr>
          <p:spPr bwMode="auto">
            <a:xfrm flipV="1">
              <a:off x="1500785" y="5726187"/>
              <a:ext cx="219700" cy="349602"/>
            </a:xfrm>
            <a:prstGeom prst="straightConnector1">
              <a:avLst/>
            </a:prstGeom>
            <a:solidFill>
              <a:schemeClr val="accent1"/>
            </a:solidFill>
            <a:ln w="3175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7" name="Text Box 4"/>
            <p:cNvSpPr txBox="1">
              <a:spLocks noChangeArrowheads="1"/>
            </p:cNvSpPr>
            <p:nvPr/>
          </p:nvSpPr>
          <p:spPr bwMode="auto">
            <a:xfrm>
              <a:off x="126281" y="4519637"/>
              <a:ext cx="3553400"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smtClean="0">
                  <a:solidFill>
                    <a:srgbClr val="0000FF"/>
                  </a:solidFill>
                </a:rPr>
                <a:t>Schematic phase space during acceleration:</a:t>
              </a:r>
              <a:endParaRPr lang="en-US" altLang="de-DE" sz="1500" dirty="0">
                <a:solidFill>
                  <a:srgbClr val="0000FF"/>
                </a:solidFill>
              </a:endParaRPr>
            </a:p>
          </p:txBody>
        </p:sp>
      </p:grpSp>
    </p:spTree>
    <p:extLst>
      <p:ext uri="{BB962C8B-B14F-4D97-AF65-F5344CB8AC3E}">
        <p14:creationId xmlns:p14="http://schemas.microsoft.com/office/powerpoint/2010/main" val="28575189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6825">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868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868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6820" grpId="0"/>
      <p:bldP spid="80"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F:\CAS Injection Extraction\Plots and Paper GSI\Schottky Bilder_Piotr\inj2.bmp"/>
          <p:cNvPicPr>
            <a:picLocks noChangeAspect="1" noChangeArrowheads="1"/>
          </p:cNvPicPr>
          <p:nvPr/>
        </p:nvPicPr>
        <p:blipFill rotWithShape="1">
          <a:blip r:embed="rId2">
            <a:extLst>
              <a:ext uri="{28A0092B-C50C-407E-A947-70E740481C1C}">
                <a14:useLocalDpi xmlns:a14="http://schemas.microsoft.com/office/drawing/2010/main" val="0"/>
              </a:ext>
            </a:extLst>
          </a:blip>
          <a:srcRect r="17490"/>
          <a:stretch/>
        </p:blipFill>
        <p:spPr bwMode="auto">
          <a:xfrm>
            <a:off x="300038" y="2920537"/>
            <a:ext cx="3743492" cy="3402788"/>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4"/>
          </p:nvPr>
        </p:nvSpPr>
        <p:spPr/>
        <p:txBody>
          <a:bodyPr/>
          <a:lstStyle/>
          <a:p>
            <a:pPr>
              <a:defRPr/>
            </a:pPr>
            <a:fld id="{A88F6A1C-29CB-43CC-BCC3-1F0ECCCDBB40}" type="slidenum">
              <a:rPr lang="en-US" smtClean="0"/>
              <a:pPr>
                <a:defRPr/>
              </a:pPr>
              <a:t>51</a:t>
            </a:fld>
            <a:endParaRPr lang="en-US" dirty="0"/>
          </a:p>
        </p:txBody>
      </p:sp>
      <p:sp>
        <p:nvSpPr>
          <p:cNvPr id="3" name="Text Box 2"/>
          <p:cNvSpPr txBox="1">
            <a:spLocks noChangeArrowheads="1"/>
          </p:cNvSpPr>
          <p:nvPr/>
        </p:nvSpPr>
        <p:spPr bwMode="auto">
          <a:xfrm>
            <a:off x="300038" y="361950"/>
            <a:ext cx="7924800"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de-DE" sz="2000" b="1" dirty="0" smtClean="0">
                <a:solidFill>
                  <a:schemeClr val="tx1"/>
                </a:solidFill>
                <a:latin typeface="Comic Sans MS" panose="030F0702030302020204" pitchFamily="66" charset="0"/>
              </a:rPr>
              <a:t>Injection Mismatch: Longitudinal </a:t>
            </a:r>
            <a:r>
              <a:rPr lang="en-US" altLang="de-DE" sz="2000" b="1" dirty="0" err="1" smtClean="0">
                <a:solidFill>
                  <a:schemeClr val="tx1"/>
                </a:solidFill>
                <a:latin typeface="Comic Sans MS" panose="030F0702030302020204" pitchFamily="66" charset="0"/>
              </a:rPr>
              <a:t>Schottky</a:t>
            </a:r>
            <a:r>
              <a:rPr lang="en-US" altLang="de-DE" sz="2000" b="1" dirty="0" smtClean="0">
                <a:solidFill>
                  <a:schemeClr val="tx1"/>
                </a:solidFill>
                <a:latin typeface="Comic Sans MS" panose="030F0702030302020204" pitchFamily="66" charset="0"/>
              </a:rPr>
              <a:t> Noise Analysis</a:t>
            </a:r>
            <a:endParaRPr lang="en-US" altLang="de-DE" sz="2000" b="1" dirty="0">
              <a:solidFill>
                <a:schemeClr val="tx1"/>
              </a:solidFill>
              <a:latin typeface="Comic Sans MS" panose="030F0702030302020204" pitchFamily="66" charset="0"/>
            </a:endParaRPr>
          </a:p>
        </p:txBody>
      </p:sp>
      <p:sp>
        <p:nvSpPr>
          <p:cNvPr id="4" name="Textfeld 3"/>
          <p:cNvSpPr txBox="1"/>
          <p:nvPr/>
        </p:nvSpPr>
        <p:spPr>
          <a:xfrm>
            <a:off x="179390" y="908650"/>
            <a:ext cx="8964610" cy="2431435"/>
          </a:xfrm>
          <a:prstGeom prst="rect">
            <a:avLst/>
          </a:prstGeom>
          <a:noFill/>
        </p:spPr>
        <p:txBody>
          <a:bodyPr wrap="square" rtlCol="0">
            <a:spAutoFit/>
          </a:bodyPr>
          <a:lstStyle/>
          <a:p>
            <a:pPr algn="l"/>
            <a:r>
              <a:rPr lang="en-US" dirty="0" smtClean="0"/>
              <a:t>Example for longitudinal </a:t>
            </a:r>
            <a:r>
              <a:rPr lang="en-US" dirty="0" err="1" smtClean="0"/>
              <a:t>Schottky</a:t>
            </a:r>
            <a:r>
              <a:rPr lang="en-US" dirty="0" smtClean="0"/>
              <a:t> spectrum to check proper acceleration frequency:</a:t>
            </a:r>
          </a:p>
          <a:p>
            <a:pPr marL="285750" indent="-285750" algn="l">
              <a:spcBef>
                <a:spcPts val="200"/>
              </a:spcBef>
              <a:buFont typeface="Wingdings" panose="05000000000000000000" pitchFamily="2" charset="2"/>
              <a:buChar char="Ø"/>
            </a:pPr>
            <a:r>
              <a:rPr lang="en-US" sz="1600" dirty="0" smtClean="0"/>
              <a:t>Injection energy given by LINAC settings, here 11.4 MeV/u, </a:t>
            </a:r>
            <a:r>
              <a:rPr lang="en-US" sz="1600" b="1" i="1" dirty="0" smtClean="0">
                <a:sym typeface="Symbol"/>
              </a:rPr>
              <a:t></a:t>
            </a:r>
            <a:r>
              <a:rPr lang="en-US" sz="1600" dirty="0" smtClean="0">
                <a:sym typeface="Symbol"/>
              </a:rPr>
              <a:t> = 15..5 %</a:t>
            </a:r>
            <a:endParaRPr lang="en-US" sz="1600" dirty="0" smtClean="0"/>
          </a:p>
          <a:p>
            <a:pPr marL="285750" indent="-285750" algn="l">
              <a:spcBef>
                <a:spcPts val="200"/>
              </a:spcBef>
              <a:buFont typeface="Wingdings" panose="05000000000000000000" pitchFamily="2" charset="2"/>
              <a:buChar char="Ø"/>
            </a:pPr>
            <a:r>
              <a:rPr lang="en-US" sz="1600" dirty="0" smtClean="0"/>
              <a:t>multi-turn injection &amp; de-bunching within </a:t>
            </a:r>
            <a:r>
              <a:rPr lang="en-US" sz="1600" dirty="0" smtClean="0">
                <a:sym typeface="Symbol"/>
              </a:rPr>
              <a:t> </a:t>
            </a:r>
            <a:r>
              <a:rPr lang="en-US" sz="1600" dirty="0" err="1" smtClean="0">
                <a:sym typeface="Symbol"/>
              </a:rPr>
              <a:t>ms</a:t>
            </a:r>
            <a:r>
              <a:rPr lang="en-US" sz="1600" dirty="0" smtClean="0"/>
              <a:t> </a:t>
            </a:r>
          </a:p>
          <a:p>
            <a:pPr marL="285750" indent="-285750" algn="l">
              <a:spcBef>
                <a:spcPts val="200"/>
              </a:spcBef>
              <a:buFont typeface="Wingdings" panose="05000000000000000000" pitchFamily="2" charset="2"/>
              <a:buChar char="Ø"/>
            </a:pPr>
            <a:r>
              <a:rPr lang="en-US" sz="1600" dirty="0" smtClean="0"/>
              <a:t>adiabatic bunch formation &amp; acceleration</a:t>
            </a:r>
          </a:p>
          <a:p>
            <a:pPr marL="285750" indent="-285750" algn="l">
              <a:spcBef>
                <a:spcPts val="200"/>
              </a:spcBef>
              <a:buFont typeface="Wingdings" panose="05000000000000000000" pitchFamily="2" charset="2"/>
              <a:buChar char="Ø"/>
            </a:pPr>
            <a:r>
              <a:rPr lang="en-US" sz="1600" dirty="0" smtClean="0"/>
              <a:t>Measurement of revolution frequency </a:t>
            </a:r>
            <a:r>
              <a:rPr lang="en-US" sz="1600" b="1" i="1" dirty="0" err="1" smtClean="0">
                <a:solidFill>
                  <a:srgbClr val="0000FF"/>
                </a:solidFill>
              </a:rPr>
              <a:t>f</a:t>
            </a:r>
            <a:r>
              <a:rPr lang="en-US" sz="1600" b="1" i="1" baseline="-25000" dirty="0" err="1" smtClean="0">
                <a:solidFill>
                  <a:srgbClr val="0000FF"/>
                </a:solidFill>
              </a:rPr>
              <a:t>rev</a:t>
            </a:r>
            <a:r>
              <a:rPr lang="en-US" sz="1600" dirty="0" smtClean="0"/>
              <a:t> </a:t>
            </a:r>
          </a:p>
          <a:p>
            <a:pPr marL="285750" indent="-285750" algn="l">
              <a:spcBef>
                <a:spcPts val="200"/>
              </a:spcBef>
              <a:buFont typeface="Wingdings" panose="05000000000000000000" pitchFamily="2" charset="2"/>
              <a:buChar char="Ø"/>
            </a:pPr>
            <a:r>
              <a:rPr lang="en-US" sz="1600" dirty="0" smtClean="0"/>
              <a:t>Alignment of acc</a:t>
            </a:r>
            <a:r>
              <a:rPr lang="en-US" sz="1600" dirty="0"/>
              <a:t>.</a:t>
            </a:r>
            <a:r>
              <a:rPr lang="en-US" sz="1600" dirty="0" smtClean="0">
                <a:solidFill>
                  <a:srgbClr val="FF0000"/>
                </a:solidFill>
              </a:rPr>
              <a:t>  </a:t>
            </a:r>
            <a:r>
              <a:rPr lang="en-US" sz="1600" b="1" i="1" dirty="0" err="1" smtClean="0">
                <a:solidFill>
                  <a:srgbClr val="FF0000"/>
                </a:solidFill>
              </a:rPr>
              <a:t>f</a:t>
            </a:r>
            <a:r>
              <a:rPr lang="en-US" sz="1600" b="1" i="1" baseline="-25000" dirty="0" err="1" smtClean="0">
                <a:solidFill>
                  <a:srgbClr val="FF0000"/>
                </a:solidFill>
              </a:rPr>
              <a:t>rf</a:t>
            </a:r>
            <a:r>
              <a:rPr lang="en-US" sz="1600" b="1" i="1" baseline="-25000" dirty="0" smtClean="0">
                <a:solidFill>
                  <a:srgbClr val="FF0000"/>
                </a:solidFill>
              </a:rPr>
              <a:t>  </a:t>
            </a:r>
            <a:r>
              <a:rPr lang="en-US" sz="1600" dirty="0" smtClean="0"/>
              <a:t>to have</a:t>
            </a:r>
            <a:r>
              <a:rPr lang="en-US" sz="1600" dirty="0" smtClean="0">
                <a:solidFill>
                  <a:srgbClr val="0000FF"/>
                </a:solidFill>
              </a:rPr>
              <a:t> </a:t>
            </a:r>
            <a:r>
              <a:rPr lang="en-US" sz="2000" b="1" i="1" dirty="0" err="1" smtClean="0">
                <a:solidFill>
                  <a:srgbClr val="0000FF"/>
                </a:solidFill>
              </a:rPr>
              <a:t>f</a:t>
            </a:r>
            <a:r>
              <a:rPr lang="en-US" sz="2000" b="1" i="1" baseline="-25000" dirty="0" err="1" smtClean="0">
                <a:solidFill>
                  <a:srgbClr val="0000FF"/>
                </a:solidFill>
              </a:rPr>
              <a:t>rev</a:t>
            </a:r>
            <a:r>
              <a:rPr lang="en-US" sz="2000" b="1" i="1" baseline="-25000" dirty="0" smtClean="0">
                <a:solidFill>
                  <a:srgbClr val="0000FF"/>
                </a:solidFill>
              </a:rPr>
              <a:t> </a:t>
            </a:r>
            <a:r>
              <a:rPr lang="en-US" sz="2000" dirty="0" smtClean="0"/>
              <a:t>= </a:t>
            </a:r>
            <a:r>
              <a:rPr lang="en-US" sz="2000" b="1" i="1" dirty="0" smtClean="0">
                <a:solidFill>
                  <a:srgbClr val="FF0000"/>
                </a:solidFill>
              </a:rPr>
              <a:t>h </a:t>
            </a:r>
            <a:r>
              <a:rPr lang="en-US" sz="2000" b="1" i="1" dirty="0" smtClean="0">
                <a:solidFill>
                  <a:srgbClr val="FF0000"/>
                </a:solidFill>
                <a:sym typeface="Symbol"/>
              </a:rPr>
              <a:t></a:t>
            </a:r>
            <a:r>
              <a:rPr lang="en-US" sz="2000" b="1" i="1" dirty="0" smtClean="0">
                <a:solidFill>
                  <a:srgbClr val="FF0000"/>
                </a:solidFill>
              </a:rPr>
              <a:t> </a:t>
            </a:r>
            <a:r>
              <a:rPr lang="en-US" sz="2000" b="1" i="1" dirty="0" err="1" smtClean="0">
                <a:solidFill>
                  <a:srgbClr val="FF0000"/>
                </a:solidFill>
              </a:rPr>
              <a:t>f</a:t>
            </a:r>
            <a:r>
              <a:rPr lang="en-US" sz="2000" b="1" i="1" baseline="-25000" dirty="0" err="1" smtClean="0">
                <a:solidFill>
                  <a:srgbClr val="FF0000"/>
                </a:solidFill>
              </a:rPr>
              <a:t>rf</a:t>
            </a:r>
            <a:endParaRPr lang="en-US" sz="2000" b="1" i="1" baseline="-25000" dirty="0" smtClean="0">
              <a:solidFill>
                <a:srgbClr val="FF0000"/>
              </a:solidFill>
            </a:endParaRPr>
          </a:p>
          <a:p>
            <a:pPr algn="l">
              <a:spcBef>
                <a:spcPts val="200"/>
              </a:spcBef>
            </a:pPr>
            <a:r>
              <a:rPr lang="en-US" sz="1600" b="1" dirty="0" smtClean="0"/>
              <a:t>    i.e. no</a:t>
            </a:r>
            <a:r>
              <a:rPr lang="en-US" sz="1600" dirty="0" smtClean="0"/>
              <a:t> frequency jump !</a:t>
            </a:r>
          </a:p>
          <a:p>
            <a:pPr algn="l"/>
            <a:r>
              <a:rPr lang="en-US" sz="1600" dirty="0" smtClean="0"/>
              <a:t> </a:t>
            </a:r>
            <a:endParaRPr lang="en-US" sz="1600" dirty="0"/>
          </a:p>
        </p:txBody>
      </p:sp>
      <p:cxnSp>
        <p:nvCxnSpPr>
          <p:cNvPr id="28" name="Gerade Verbindung 27"/>
          <p:cNvCxnSpPr/>
          <p:nvPr/>
        </p:nvCxnSpPr>
        <p:spPr bwMode="auto">
          <a:xfrm flipV="1">
            <a:off x="2461006" y="2123978"/>
            <a:ext cx="2423577" cy="1873887"/>
          </a:xfrm>
          <a:prstGeom prst="line">
            <a:avLst/>
          </a:prstGeom>
          <a:solidFill>
            <a:schemeClr val="accent1"/>
          </a:solidFill>
          <a:ln w="34925" cap="flat" cmpd="sng" algn="ctr">
            <a:solidFill>
              <a:srgbClr val="CC00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a:off x="2480839" y="5598722"/>
            <a:ext cx="1875137" cy="309908"/>
          </a:xfrm>
          <a:prstGeom prst="line">
            <a:avLst/>
          </a:prstGeom>
          <a:solidFill>
            <a:schemeClr val="accent1"/>
          </a:solidFill>
          <a:ln w="38100" cap="flat" cmpd="sng" algn="ctr">
            <a:solidFill>
              <a:srgbClr val="CC00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feld 34"/>
          <p:cNvSpPr txBox="1"/>
          <p:nvPr/>
        </p:nvSpPr>
        <p:spPr>
          <a:xfrm>
            <a:off x="3995936" y="5949280"/>
            <a:ext cx="755251" cy="369332"/>
          </a:xfrm>
          <a:prstGeom prst="rect">
            <a:avLst/>
          </a:prstGeom>
          <a:solidFill>
            <a:schemeClr val="bg1">
              <a:alpha val="66000"/>
            </a:schemeClr>
          </a:solidFill>
        </p:spPr>
        <p:txBody>
          <a:bodyPr wrap="square" rtlCol="0">
            <a:spAutoFit/>
          </a:bodyPr>
          <a:lstStyle/>
          <a:p>
            <a:pPr algn="l"/>
            <a:r>
              <a:rPr lang="en-US" b="1" dirty="0" smtClean="0">
                <a:solidFill>
                  <a:srgbClr val="CC00CC"/>
                </a:solidFill>
              </a:rPr>
              <a:t>Zoom</a:t>
            </a:r>
          </a:p>
        </p:txBody>
      </p:sp>
      <p:grpSp>
        <p:nvGrpSpPr>
          <p:cNvPr id="9" name="Gruppieren 8"/>
          <p:cNvGrpSpPr/>
          <p:nvPr/>
        </p:nvGrpSpPr>
        <p:grpSpPr>
          <a:xfrm>
            <a:off x="4301419" y="1547500"/>
            <a:ext cx="4246740" cy="4833828"/>
            <a:chOff x="4301419" y="1547500"/>
            <a:chExt cx="4246740" cy="4833828"/>
          </a:xfrm>
        </p:grpSpPr>
        <p:pic>
          <p:nvPicPr>
            <p:cNvPr id="27" name="Picture 4" descr="F:\CAS Injection Extraction\Plots and Paper GSI\Schottky Bilder_Piotr\inj2.bmp"/>
            <p:cNvPicPr>
              <a:picLocks noChangeAspect="1" noChangeArrowheads="1"/>
            </p:cNvPicPr>
            <p:nvPr/>
          </p:nvPicPr>
          <p:blipFill rotWithShape="1">
            <a:blip r:embed="rId2">
              <a:extLst>
                <a:ext uri="{28A0092B-C50C-407E-A947-70E740481C1C}">
                  <a14:useLocalDpi xmlns:a14="http://schemas.microsoft.com/office/drawing/2010/main" val="0"/>
                </a:ext>
              </a:extLst>
            </a:blip>
            <a:srcRect l="48768" t="26926" r="18173" b="19384"/>
            <a:stretch/>
          </p:blipFill>
          <p:spPr bwMode="auto">
            <a:xfrm>
              <a:off x="4991951" y="2174166"/>
              <a:ext cx="3196998" cy="3894014"/>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5002420" y="2113069"/>
              <a:ext cx="1367672" cy="384916"/>
            </a:xfrm>
            <a:prstGeom prst="rect">
              <a:avLst/>
            </a:prstGeom>
            <a:noFill/>
          </p:spPr>
          <p:txBody>
            <a:bodyPr wrap="square" rtlCol="0">
              <a:spAutoFit/>
            </a:bodyPr>
            <a:lstStyle/>
            <a:p>
              <a:pPr algn="l"/>
              <a:r>
                <a:rPr lang="en-US" sz="2000" b="1" dirty="0">
                  <a:solidFill>
                    <a:srgbClr val="FFFFFF"/>
                  </a:solidFill>
                </a:rPr>
                <a:t>i</a:t>
              </a:r>
              <a:r>
                <a:rPr lang="en-US" sz="2000" b="1" dirty="0" smtClean="0">
                  <a:solidFill>
                    <a:srgbClr val="FFFFFF"/>
                  </a:solidFill>
                </a:rPr>
                <a:t>njection</a:t>
              </a:r>
              <a:endParaRPr lang="en-US" sz="2000" b="1" dirty="0">
                <a:solidFill>
                  <a:srgbClr val="FFFFFF"/>
                </a:solidFill>
              </a:endParaRPr>
            </a:p>
          </p:txBody>
        </p:sp>
        <p:sp>
          <p:nvSpPr>
            <p:cNvPr id="12" name="Textfeld 11"/>
            <p:cNvSpPr txBox="1"/>
            <p:nvPr/>
          </p:nvSpPr>
          <p:spPr>
            <a:xfrm rot="16200000">
              <a:off x="3862610" y="3797258"/>
              <a:ext cx="1232925" cy="355307"/>
            </a:xfrm>
            <a:prstGeom prst="rect">
              <a:avLst/>
            </a:prstGeom>
            <a:noFill/>
          </p:spPr>
          <p:txBody>
            <a:bodyPr wrap="square" rtlCol="0">
              <a:spAutoFit/>
            </a:bodyPr>
            <a:lstStyle/>
            <a:p>
              <a:pPr algn="l"/>
              <a:r>
                <a:rPr lang="en-US" b="1" dirty="0" smtClean="0"/>
                <a:t>time [</a:t>
              </a:r>
              <a:r>
                <a:rPr lang="en-US" b="1" dirty="0" err="1" smtClean="0"/>
                <a:t>ms</a:t>
              </a:r>
              <a:r>
                <a:rPr lang="en-US" b="1" dirty="0" smtClean="0"/>
                <a:t>]</a:t>
              </a:r>
              <a:endParaRPr lang="en-US" b="1" dirty="0"/>
            </a:p>
          </p:txBody>
        </p:sp>
        <p:sp>
          <p:nvSpPr>
            <p:cNvPr id="13" name="Textfeld 12"/>
            <p:cNvSpPr txBox="1"/>
            <p:nvPr/>
          </p:nvSpPr>
          <p:spPr>
            <a:xfrm>
              <a:off x="4991951" y="4288850"/>
              <a:ext cx="1536279" cy="681004"/>
            </a:xfrm>
            <a:prstGeom prst="rect">
              <a:avLst/>
            </a:prstGeom>
            <a:noFill/>
          </p:spPr>
          <p:txBody>
            <a:bodyPr wrap="square" rtlCol="0">
              <a:spAutoFit/>
            </a:bodyPr>
            <a:lstStyle/>
            <a:p>
              <a:pPr algn="l"/>
              <a:r>
                <a:rPr lang="en-US" sz="2000" b="1" dirty="0">
                  <a:solidFill>
                    <a:srgbClr val="FFFFFF"/>
                  </a:solidFill>
                </a:rPr>
                <a:t>s</a:t>
              </a:r>
              <a:r>
                <a:rPr lang="en-US" sz="2000" b="1" dirty="0" smtClean="0">
                  <a:solidFill>
                    <a:srgbClr val="FFFFFF"/>
                  </a:solidFill>
                </a:rPr>
                <a:t>tart </a:t>
              </a:r>
            </a:p>
            <a:p>
              <a:pPr algn="l">
                <a:spcBef>
                  <a:spcPts val="0"/>
                </a:spcBef>
              </a:pPr>
              <a:r>
                <a:rPr lang="en-US" sz="2000" b="1" dirty="0" smtClean="0">
                  <a:solidFill>
                    <a:srgbClr val="FFFFFF"/>
                  </a:solidFill>
                </a:rPr>
                <a:t>acceleration</a:t>
              </a:r>
              <a:endParaRPr lang="en-US" sz="2000" b="1" dirty="0">
                <a:solidFill>
                  <a:srgbClr val="FFFFFF"/>
                </a:solidFill>
              </a:endParaRPr>
            </a:p>
          </p:txBody>
        </p:sp>
        <p:cxnSp>
          <p:nvCxnSpPr>
            <p:cNvPr id="14" name="Gerade Verbindung mit Pfeil 13"/>
            <p:cNvCxnSpPr/>
            <p:nvPr/>
          </p:nvCxnSpPr>
          <p:spPr bwMode="auto">
            <a:xfrm>
              <a:off x="4991951" y="2170961"/>
              <a:ext cx="3556208" cy="3205"/>
            </a:xfrm>
            <a:prstGeom prst="straightConnector1">
              <a:avLst/>
            </a:prstGeom>
            <a:solidFill>
              <a:schemeClr val="accent1"/>
            </a:solidFill>
            <a:ln w="50800" cap="flat" cmpd="sng" algn="ctr">
              <a:solidFill>
                <a:schemeClr val="tx1"/>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xtfeld 16"/>
            <p:cNvSpPr txBox="1"/>
            <p:nvPr/>
          </p:nvSpPr>
          <p:spPr>
            <a:xfrm>
              <a:off x="5462281" y="1547500"/>
              <a:ext cx="2428858" cy="355307"/>
            </a:xfrm>
            <a:prstGeom prst="rect">
              <a:avLst/>
            </a:prstGeom>
            <a:noFill/>
          </p:spPr>
          <p:txBody>
            <a:bodyPr wrap="square" rtlCol="0">
              <a:spAutoFit/>
            </a:bodyPr>
            <a:lstStyle/>
            <a:p>
              <a:pPr algn="l"/>
              <a:r>
                <a:rPr lang="en-US" b="1" dirty="0" smtClean="0"/>
                <a:t>frequency span [kHz]</a:t>
              </a:r>
              <a:endParaRPr lang="en-US" b="1" dirty="0"/>
            </a:p>
          </p:txBody>
        </p:sp>
        <p:cxnSp>
          <p:nvCxnSpPr>
            <p:cNvPr id="18" name="Gerade Verbindung mit Pfeil 17"/>
            <p:cNvCxnSpPr/>
            <p:nvPr/>
          </p:nvCxnSpPr>
          <p:spPr bwMode="auto">
            <a:xfrm>
              <a:off x="4991951" y="2187534"/>
              <a:ext cx="0" cy="4193794"/>
            </a:xfrm>
            <a:prstGeom prst="straightConnector1">
              <a:avLst/>
            </a:prstGeom>
            <a:solidFill>
              <a:schemeClr val="accent1"/>
            </a:solidFill>
            <a:ln w="50800" cap="flat" cmpd="sng" algn="ctr">
              <a:solidFill>
                <a:schemeClr val="tx1"/>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rade Verbindung mit Pfeil 18"/>
            <p:cNvCxnSpPr/>
            <p:nvPr/>
          </p:nvCxnSpPr>
          <p:spPr bwMode="auto">
            <a:xfrm flipH="1" flipV="1">
              <a:off x="6532072" y="2198676"/>
              <a:ext cx="1" cy="457199"/>
            </a:xfrm>
            <a:prstGeom prst="straightConnector1">
              <a:avLst/>
            </a:prstGeom>
            <a:solidFill>
              <a:schemeClr val="accent1"/>
            </a:solidFill>
            <a:ln w="50800" cap="flat" cmpd="sng" algn="ctr">
              <a:solidFill>
                <a:srgbClr val="0000FF"/>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feld 22"/>
            <p:cNvSpPr txBox="1"/>
            <p:nvPr/>
          </p:nvSpPr>
          <p:spPr>
            <a:xfrm>
              <a:off x="6852424" y="2191420"/>
              <a:ext cx="1299615" cy="340502"/>
            </a:xfrm>
            <a:prstGeom prst="rect">
              <a:avLst/>
            </a:prstGeom>
            <a:solidFill>
              <a:schemeClr val="bg1">
                <a:alpha val="68000"/>
              </a:schemeClr>
            </a:solidFill>
          </p:spPr>
          <p:txBody>
            <a:bodyPr wrap="square" rtlCol="0">
              <a:spAutoFit/>
            </a:bodyPr>
            <a:lstStyle/>
            <a:p>
              <a:pPr algn="l"/>
              <a:r>
                <a:rPr lang="en-US" sz="1700" b="1" i="1" dirty="0" err="1" smtClean="0">
                  <a:solidFill>
                    <a:srgbClr val="0000FF"/>
                  </a:solidFill>
                </a:rPr>
                <a:t>f</a:t>
              </a:r>
              <a:r>
                <a:rPr lang="en-US" sz="1700" b="1" i="1" baseline="-25000" dirty="0" err="1" smtClean="0">
                  <a:solidFill>
                    <a:srgbClr val="0000FF"/>
                  </a:solidFill>
                </a:rPr>
                <a:t>rev</a:t>
              </a:r>
              <a:r>
                <a:rPr lang="en-US" sz="1700" b="1" i="1" baseline="-25000" dirty="0" smtClean="0">
                  <a:solidFill>
                    <a:srgbClr val="0000FF"/>
                  </a:solidFill>
                </a:rPr>
                <a:t> </a:t>
              </a:r>
              <a:r>
                <a:rPr lang="en-US" sz="1700" b="1" dirty="0" smtClean="0">
                  <a:solidFill>
                    <a:srgbClr val="0000FF"/>
                  </a:solidFill>
                </a:rPr>
                <a:t>injection</a:t>
              </a:r>
              <a:endParaRPr lang="en-US" sz="1700" b="1" dirty="0">
                <a:solidFill>
                  <a:srgbClr val="0000FF"/>
                </a:solidFill>
              </a:endParaRPr>
            </a:p>
          </p:txBody>
        </p:sp>
        <p:sp>
          <p:nvSpPr>
            <p:cNvPr id="33" name="Textfeld 32"/>
            <p:cNvSpPr txBox="1"/>
            <p:nvPr/>
          </p:nvSpPr>
          <p:spPr>
            <a:xfrm>
              <a:off x="5021376" y="3341347"/>
              <a:ext cx="1367672" cy="977094"/>
            </a:xfrm>
            <a:prstGeom prst="rect">
              <a:avLst/>
            </a:prstGeom>
            <a:noFill/>
          </p:spPr>
          <p:txBody>
            <a:bodyPr wrap="square" rtlCol="0">
              <a:spAutoFit/>
            </a:bodyPr>
            <a:lstStyle/>
            <a:p>
              <a:pPr algn="l">
                <a:spcBef>
                  <a:spcPts val="0"/>
                </a:spcBef>
              </a:pPr>
              <a:r>
                <a:rPr lang="en-US" sz="2000" b="1" dirty="0" smtClean="0">
                  <a:solidFill>
                    <a:srgbClr val="FFFFFF"/>
                  </a:solidFill>
                </a:rPr>
                <a:t>adiabatic</a:t>
              </a:r>
            </a:p>
            <a:p>
              <a:pPr algn="l">
                <a:spcBef>
                  <a:spcPts val="0"/>
                </a:spcBef>
              </a:pPr>
              <a:r>
                <a:rPr lang="en-US" sz="2000" b="1" dirty="0" smtClean="0">
                  <a:solidFill>
                    <a:srgbClr val="FFFFFF"/>
                  </a:solidFill>
                </a:rPr>
                <a:t>bunch formation</a:t>
              </a:r>
              <a:endParaRPr lang="en-US" sz="2000" b="1" dirty="0">
                <a:solidFill>
                  <a:srgbClr val="FFFFFF"/>
                </a:solidFill>
              </a:endParaRPr>
            </a:p>
          </p:txBody>
        </p:sp>
        <p:cxnSp>
          <p:nvCxnSpPr>
            <p:cNvPr id="21" name="Gerade Verbindung mit Pfeil 20"/>
            <p:cNvCxnSpPr/>
            <p:nvPr/>
          </p:nvCxnSpPr>
          <p:spPr bwMode="auto">
            <a:xfrm>
              <a:off x="6372200" y="3542858"/>
              <a:ext cx="0" cy="741572"/>
            </a:xfrm>
            <a:prstGeom prst="straightConnector1">
              <a:avLst/>
            </a:prstGeom>
            <a:solidFill>
              <a:schemeClr val="accent1"/>
            </a:solidFill>
            <a:ln w="53975" cap="flat" cmpd="sng" algn="ctr">
              <a:solidFill>
                <a:schemeClr val="bg1"/>
              </a:solidFill>
              <a:prstDash val="solid"/>
              <a:round/>
              <a:headEnd type="stealth"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mit Pfeil 39"/>
            <p:cNvCxnSpPr/>
            <p:nvPr/>
          </p:nvCxnSpPr>
          <p:spPr bwMode="auto">
            <a:xfrm flipH="1">
              <a:off x="5686256" y="4514715"/>
              <a:ext cx="822387" cy="0"/>
            </a:xfrm>
            <a:prstGeom prst="straightConnector1">
              <a:avLst/>
            </a:prstGeom>
            <a:solidFill>
              <a:schemeClr val="accent1"/>
            </a:solidFill>
            <a:ln w="50800" cap="flat" cmpd="sng" algn="ctr">
              <a:solidFill>
                <a:schemeClr val="bg1"/>
              </a:solidFill>
              <a:prstDash val="solid"/>
              <a:round/>
              <a:headEnd type="stealth"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Gerade Verbindung mit Pfeil 45"/>
            <p:cNvCxnSpPr/>
            <p:nvPr/>
          </p:nvCxnSpPr>
          <p:spPr bwMode="auto">
            <a:xfrm flipH="1">
              <a:off x="6580220" y="3483201"/>
              <a:ext cx="1" cy="430443"/>
            </a:xfrm>
            <a:prstGeom prst="straightConnector1">
              <a:avLst/>
            </a:prstGeom>
            <a:solidFill>
              <a:schemeClr val="accent1"/>
            </a:solidFill>
            <a:ln w="5080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Textfeld 49"/>
            <p:cNvSpPr txBox="1"/>
            <p:nvPr/>
          </p:nvSpPr>
          <p:spPr>
            <a:xfrm>
              <a:off x="7043489" y="3504240"/>
              <a:ext cx="1200613" cy="340502"/>
            </a:xfrm>
            <a:prstGeom prst="rect">
              <a:avLst/>
            </a:prstGeom>
            <a:solidFill>
              <a:schemeClr val="bg1">
                <a:alpha val="68000"/>
              </a:schemeClr>
            </a:solidFill>
          </p:spPr>
          <p:txBody>
            <a:bodyPr wrap="square" rtlCol="0">
              <a:spAutoFit/>
            </a:bodyPr>
            <a:lstStyle/>
            <a:p>
              <a:pPr algn="l"/>
              <a:r>
                <a:rPr lang="en-US" sz="1700" b="1" i="1" dirty="0" err="1" smtClean="0">
                  <a:solidFill>
                    <a:srgbClr val="FF0000"/>
                  </a:solidFill>
                </a:rPr>
                <a:t>f</a:t>
              </a:r>
              <a:r>
                <a:rPr lang="en-US" sz="1700" b="1" i="1" baseline="-25000" dirty="0" err="1" smtClean="0">
                  <a:solidFill>
                    <a:srgbClr val="FF0000"/>
                  </a:solidFill>
                </a:rPr>
                <a:t>rev</a:t>
              </a:r>
              <a:r>
                <a:rPr lang="en-US" sz="1700" b="1" i="1" baseline="-25000" dirty="0" smtClean="0">
                  <a:solidFill>
                    <a:srgbClr val="FF0000"/>
                  </a:solidFill>
                </a:rPr>
                <a:t> </a:t>
              </a:r>
              <a:r>
                <a:rPr lang="en-US" sz="1700" b="1" i="1" dirty="0" smtClean="0">
                  <a:solidFill>
                    <a:srgbClr val="FF0000"/>
                  </a:solidFill>
                </a:rPr>
                <a:t>= h </a:t>
              </a:r>
              <a:r>
                <a:rPr lang="en-US" sz="1700" b="1" i="1" dirty="0" smtClean="0">
                  <a:solidFill>
                    <a:srgbClr val="FF0000"/>
                  </a:solidFill>
                  <a:sym typeface="Symbol"/>
                </a:rPr>
                <a:t> f </a:t>
              </a:r>
              <a:r>
                <a:rPr lang="en-US" sz="1700" b="1" i="1" baseline="-25000" dirty="0" err="1" smtClean="0">
                  <a:solidFill>
                    <a:srgbClr val="FF0000"/>
                  </a:solidFill>
                  <a:sym typeface="Symbol"/>
                </a:rPr>
                <a:t>rf</a:t>
              </a:r>
              <a:r>
                <a:rPr lang="en-US" sz="1700" b="1" i="1" baseline="-25000" dirty="0" smtClean="0">
                  <a:solidFill>
                    <a:srgbClr val="FF0000"/>
                  </a:solidFill>
                  <a:sym typeface="Symbol"/>
                </a:rPr>
                <a:t> </a:t>
              </a:r>
              <a:endParaRPr lang="en-US" sz="1700" b="1" dirty="0">
                <a:solidFill>
                  <a:srgbClr val="FF0000"/>
                </a:solidFill>
              </a:endParaRPr>
            </a:p>
          </p:txBody>
        </p:sp>
        <p:sp>
          <p:nvSpPr>
            <p:cNvPr id="52" name="Textfeld 51"/>
            <p:cNvSpPr txBox="1"/>
            <p:nvPr/>
          </p:nvSpPr>
          <p:spPr>
            <a:xfrm>
              <a:off x="4788024" y="1835532"/>
              <a:ext cx="608815" cy="369332"/>
            </a:xfrm>
            <a:prstGeom prst="rect">
              <a:avLst/>
            </a:prstGeom>
            <a:noFill/>
          </p:spPr>
          <p:txBody>
            <a:bodyPr wrap="square" rtlCol="0">
              <a:spAutoFit/>
            </a:bodyPr>
            <a:lstStyle/>
            <a:p>
              <a:r>
                <a:rPr lang="en-US" dirty="0" smtClean="0"/>
                <a:t>0</a:t>
              </a:r>
              <a:endParaRPr lang="en-US" dirty="0"/>
            </a:p>
          </p:txBody>
        </p:sp>
        <p:sp>
          <p:nvSpPr>
            <p:cNvPr id="53" name="Textfeld 52"/>
            <p:cNvSpPr txBox="1"/>
            <p:nvPr/>
          </p:nvSpPr>
          <p:spPr>
            <a:xfrm>
              <a:off x="7884368" y="1763524"/>
              <a:ext cx="608815" cy="369332"/>
            </a:xfrm>
            <a:prstGeom prst="rect">
              <a:avLst/>
            </a:prstGeom>
            <a:noFill/>
          </p:spPr>
          <p:txBody>
            <a:bodyPr wrap="square" rtlCol="0">
              <a:spAutoFit/>
            </a:bodyPr>
            <a:lstStyle/>
            <a:p>
              <a:r>
                <a:rPr lang="en-US" dirty="0" smtClean="0"/>
                <a:t>500</a:t>
              </a:r>
              <a:endParaRPr lang="en-US" dirty="0"/>
            </a:p>
          </p:txBody>
        </p:sp>
        <p:sp>
          <p:nvSpPr>
            <p:cNvPr id="54" name="Textfeld 53"/>
            <p:cNvSpPr txBox="1"/>
            <p:nvPr/>
          </p:nvSpPr>
          <p:spPr>
            <a:xfrm>
              <a:off x="6411457" y="1835532"/>
              <a:ext cx="608815" cy="369332"/>
            </a:xfrm>
            <a:prstGeom prst="rect">
              <a:avLst/>
            </a:prstGeom>
            <a:noFill/>
          </p:spPr>
          <p:txBody>
            <a:bodyPr wrap="square" rtlCol="0">
              <a:spAutoFit/>
            </a:bodyPr>
            <a:lstStyle/>
            <a:p>
              <a:r>
                <a:rPr lang="en-US" dirty="0" smtClean="0"/>
                <a:t>250</a:t>
              </a:r>
              <a:endParaRPr lang="en-US" dirty="0"/>
            </a:p>
          </p:txBody>
        </p:sp>
        <p:sp>
          <p:nvSpPr>
            <p:cNvPr id="55" name="Textfeld 54"/>
            <p:cNvSpPr txBox="1"/>
            <p:nvPr/>
          </p:nvSpPr>
          <p:spPr>
            <a:xfrm>
              <a:off x="4539249" y="2051556"/>
              <a:ext cx="608815" cy="369332"/>
            </a:xfrm>
            <a:prstGeom prst="rect">
              <a:avLst/>
            </a:prstGeom>
            <a:noFill/>
          </p:spPr>
          <p:txBody>
            <a:bodyPr wrap="square" rtlCol="0">
              <a:spAutoFit/>
            </a:bodyPr>
            <a:lstStyle/>
            <a:p>
              <a:r>
                <a:rPr lang="en-US" dirty="0" smtClean="0"/>
                <a:t>0</a:t>
              </a:r>
              <a:endParaRPr lang="en-US" dirty="0"/>
            </a:p>
          </p:txBody>
        </p:sp>
        <p:sp>
          <p:nvSpPr>
            <p:cNvPr id="56" name="Textfeld 55"/>
            <p:cNvSpPr txBox="1"/>
            <p:nvPr/>
          </p:nvSpPr>
          <p:spPr>
            <a:xfrm>
              <a:off x="4490225" y="3995772"/>
              <a:ext cx="608815" cy="369332"/>
            </a:xfrm>
            <a:prstGeom prst="rect">
              <a:avLst/>
            </a:prstGeom>
            <a:noFill/>
          </p:spPr>
          <p:txBody>
            <a:bodyPr wrap="square" rtlCol="0">
              <a:spAutoFit/>
            </a:bodyPr>
            <a:lstStyle/>
            <a:p>
              <a:r>
                <a:rPr lang="en-US" dirty="0"/>
                <a:t>5</a:t>
              </a:r>
              <a:r>
                <a:rPr lang="en-US" dirty="0" smtClean="0"/>
                <a:t>0</a:t>
              </a:r>
              <a:endParaRPr lang="en-US" dirty="0"/>
            </a:p>
          </p:txBody>
        </p:sp>
        <p:sp>
          <p:nvSpPr>
            <p:cNvPr id="58" name="Textfeld 57"/>
            <p:cNvSpPr txBox="1"/>
            <p:nvPr/>
          </p:nvSpPr>
          <p:spPr>
            <a:xfrm>
              <a:off x="4467241" y="5805264"/>
              <a:ext cx="608815" cy="369332"/>
            </a:xfrm>
            <a:prstGeom prst="rect">
              <a:avLst/>
            </a:prstGeom>
            <a:noFill/>
          </p:spPr>
          <p:txBody>
            <a:bodyPr wrap="square" rtlCol="0">
              <a:spAutoFit/>
            </a:bodyPr>
            <a:lstStyle/>
            <a:p>
              <a:r>
                <a:rPr lang="en-US" dirty="0" smtClean="0"/>
                <a:t>100</a:t>
              </a:r>
              <a:endParaRPr lang="en-US" dirty="0"/>
            </a:p>
          </p:txBody>
        </p:sp>
        <p:sp>
          <p:nvSpPr>
            <p:cNvPr id="60" name="Textfeld 59"/>
            <p:cNvSpPr txBox="1"/>
            <p:nvPr/>
          </p:nvSpPr>
          <p:spPr>
            <a:xfrm>
              <a:off x="4499992" y="4797152"/>
              <a:ext cx="608815" cy="369332"/>
            </a:xfrm>
            <a:prstGeom prst="rect">
              <a:avLst/>
            </a:prstGeom>
            <a:noFill/>
          </p:spPr>
          <p:txBody>
            <a:bodyPr wrap="square" rtlCol="0">
              <a:spAutoFit/>
            </a:bodyPr>
            <a:lstStyle/>
            <a:p>
              <a:r>
                <a:rPr lang="en-US" dirty="0" smtClean="0"/>
                <a:t>75</a:t>
              </a:r>
              <a:endParaRPr lang="en-US" dirty="0"/>
            </a:p>
          </p:txBody>
        </p:sp>
        <p:sp>
          <p:nvSpPr>
            <p:cNvPr id="61" name="Textfeld 60"/>
            <p:cNvSpPr txBox="1"/>
            <p:nvPr/>
          </p:nvSpPr>
          <p:spPr>
            <a:xfrm>
              <a:off x="4539249" y="2987660"/>
              <a:ext cx="608815" cy="369332"/>
            </a:xfrm>
            <a:prstGeom prst="rect">
              <a:avLst/>
            </a:prstGeom>
            <a:noFill/>
          </p:spPr>
          <p:txBody>
            <a:bodyPr wrap="square" rtlCol="0">
              <a:spAutoFit/>
            </a:bodyPr>
            <a:lstStyle/>
            <a:p>
              <a:r>
                <a:rPr lang="en-US" dirty="0" smtClean="0"/>
                <a:t>25</a:t>
              </a:r>
              <a:endParaRPr lang="en-US" dirty="0"/>
            </a:p>
          </p:txBody>
        </p:sp>
        <p:sp>
          <p:nvSpPr>
            <p:cNvPr id="64" name="Textfeld 63"/>
            <p:cNvSpPr txBox="1"/>
            <p:nvPr/>
          </p:nvSpPr>
          <p:spPr>
            <a:xfrm>
              <a:off x="6966165" y="2525415"/>
              <a:ext cx="1359137" cy="615553"/>
            </a:xfrm>
            <a:prstGeom prst="rect">
              <a:avLst/>
            </a:prstGeom>
            <a:solidFill>
              <a:schemeClr val="bg1">
                <a:alpha val="68000"/>
              </a:schemeClr>
            </a:solidFill>
          </p:spPr>
          <p:txBody>
            <a:bodyPr wrap="square" rtlCol="0">
              <a:spAutoFit/>
            </a:bodyPr>
            <a:lstStyle/>
            <a:p>
              <a:pPr algn="l"/>
              <a:r>
                <a:rPr lang="en-US" sz="1700" b="1" dirty="0" smtClean="0">
                  <a:solidFill>
                    <a:srgbClr val="0000FF"/>
                  </a:solidFill>
                </a:rPr>
                <a:t>un-bunched </a:t>
              </a:r>
            </a:p>
            <a:p>
              <a:pPr algn="l">
                <a:spcBef>
                  <a:spcPts val="0"/>
                </a:spcBef>
              </a:pPr>
              <a:r>
                <a:rPr lang="en-US" sz="1700" b="1" dirty="0" smtClean="0">
                  <a:solidFill>
                    <a:srgbClr val="0000FF"/>
                  </a:solidFill>
                </a:rPr>
                <a:t>beam</a:t>
              </a:r>
              <a:endParaRPr lang="en-US" sz="1700" b="1" dirty="0">
                <a:solidFill>
                  <a:srgbClr val="0000FF"/>
                </a:solidFill>
              </a:endParaRPr>
            </a:p>
          </p:txBody>
        </p:sp>
        <p:sp>
          <p:nvSpPr>
            <p:cNvPr id="65" name="Textfeld 64"/>
            <p:cNvSpPr txBox="1"/>
            <p:nvPr/>
          </p:nvSpPr>
          <p:spPr>
            <a:xfrm>
              <a:off x="7165706" y="3861048"/>
              <a:ext cx="1159550" cy="615553"/>
            </a:xfrm>
            <a:prstGeom prst="rect">
              <a:avLst/>
            </a:prstGeom>
            <a:solidFill>
              <a:schemeClr val="bg1">
                <a:alpha val="68000"/>
              </a:schemeClr>
            </a:solidFill>
          </p:spPr>
          <p:txBody>
            <a:bodyPr wrap="square" rtlCol="0">
              <a:spAutoFit/>
            </a:bodyPr>
            <a:lstStyle/>
            <a:p>
              <a:pPr algn="l"/>
              <a:r>
                <a:rPr lang="en-US" sz="1700" b="1" dirty="0" smtClean="0">
                  <a:solidFill>
                    <a:srgbClr val="FF0000"/>
                  </a:solidFill>
                </a:rPr>
                <a:t>bunched </a:t>
              </a:r>
            </a:p>
            <a:p>
              <a:pPr algn="l">
                <a:spcBef>
                  <a:spcPts val="0"/>
                </a:spcBef>
              </a:pPr>
              <a:r>
                <a:rPr lang="en-US" sz="1700" b="1" dirty="0" smtClean="0">
                  <a:solidFill>
                    <a:srgbClr val="FF0000"/>
                  </a:solidFill>
                </a:rPr>
                <a:t>beam</a:t>
              </a:r>
              <a:endParaRPr lang="en-US" sz="1700" b="1" dirty="0">
                <a:solidFill>
                  <a:srgbClr val="FF0000"/>
                </a:solidFill>
              </a:endParaRPr>
            </a:p>
          </p:txBody>
        </p:sp>
      </p:grpSp>
      <p:sp>
        <p:nvSpPr>
          <p:cNvPr id="34" name="Textfeld 33"/>
          <p:cNvSpPr txBox="1"/>
          <p:nvPr/>
        </p:nvSpPr>
        <p:spPr>
          <a:xfrm>
            <a:off x="323528" y="3933056"/>
            <a:ext cx="893448" cy="353943"/>
          </a:xfrm>
          <a:prstGeom prst="rect">
            <a:avLst/>
          </a:prstGeom>
          <a:noFill/>
        </p:spPr>
        <p:txBody>
          <a:bodyPr wrap="square" rtlCol="0">
            <a:spAutoFit/>
          </a:bodyPr>
          <a:lstStyle/>
          <a:p>
            <a:pPr algn="l"/>
            <a:r>
              <a:rPr lang="en-US" sz="1700" b="1" i="1" dirty="0" smtClean="0">
                <a:solidFill>
                  <a:srgbClr val="FFFF00"/>
                </a:solidFill>
              </a:rPr>
              <a:t>h</a:t>
            </a:r>
            <a:r>
              <a:rPr lang="en-US" sz="1700" b="1" dirty="0" smtClean="0">
                <a:solidFill>
                  <a:srgbClr val="FFFF00"/>
                </a:solidFill>
              </a:rPr>
              <a:t>=120</a:t>
            </a:r>
            <a:endParaRPr lang="en-US" sz="1700" b="1" dirty="0">
              <a:solidFill>
                <a:srgbClr val="FFFF00"/>
              </a:solidFill>
            </a:endParaRPr>
          </a:p>
        </p:txBody>
      </p:sp>
      <p:sp>
        <p:nvSpPr>
          <p:cNvPr id="36" name="Textfeld 35"/>
          <p:cNvSpPr txBox="1"/>
          <p:nvPr/>
        </p:nvSpPr>
        <p:spPr>
          <a:xfrm>
            <a:off x="893300" y="4208690"/>
            <a:ext cx="893448" cy="353943"/>
          </a:xfrm>
          <a:prstGeom prst="rect">
            <a:avLst/>
          </a:prstGeom>
          <a:noFill/>
        </p:spPr>
        <p:txBody>
          <a:bodyPr wrap="square" rtlCol="0">
            <a:spAutoFit/>
          </a:bodyPr>
          <a:lstStyle/>
          <a:p>
            <a:pPr algn="l"/>
            <a:r>
              <a:rPr lang="en-US" sz="1700" b="1" i="1" dirty="0" smtClean="0">
                <a:solidFill>
                  <a:srgbClr val="FFFF00"/>
                </a:solidFill>
              </a:rPr>
              <a:t>h</a:t>
            </a:r>
            <a:r>
              <a:rPr lang="en-US" sz="1700" b="1" dirty="0" smtClean="0">
                <a:solidFill>
                  <a:srgbClr val="FFFF00"/>
                </a:solidFill>
              </a:rPr>
              <a:t>=121</a:t>
            </a:r>
            <a:endParaRPr lang="en-US" sz="1700" b="1" dirty="0">
              <a:solidFill>
                <a:srgbClr val="FFFF00"/>
              </a:solidFill>
            </a:endParaRPr>
          </a:p>
        </p:txBody>
      </p:sp>
      <p:sp>
        <p:nvSpPr>
          <p:cNvPr id="37" name="Textfeld 36"/>
          <p:cNvSpPr txBox="1"/>
          <p:nvPr/>
        </p:nvSpPr>
        <p:spPr>
          <a:xfrm>
            <a:off x="1403648" y="3918267"/>
            <a:ext cx="893448" cy="353943"/>
          </a:xfrm>
          <a:prstGeom prst="rect">
            <a:avLst/>
          </a:prstGeom>
          <a:noFill/>
        </p:spPr>
        <p:txBody>
          <a:bodyPr wrap="square" rtlCol="0">
            <a:spAutoFit/>
          </a:bodyPr>
          <a:lstStyle/>
          <a:p>
            <a:pPr algn="l"/>
            <a:r>
              <a:rPr lang="en-US" sz="1700" b="1" i="1" dirty="0" smtClean="0">
                <a:solidFill>
                  <a:srgbClr val="FFFF00"/>
                </a:solidFill>
              </a:rPr>
              <a:t>h</a:t>
            </a:r>
            <a:r>
              <a:rPr lang="en-US" sz="1700" b="1" dirty="0" smtClean="0">
                <a:solidFill>
                  <a:srgbClr val="FFFF00"/>
                </a:solidFill>
              </a:rPr>
              <a:t>=122</a:t>
            </a:r>
            <a:endParaRPr lang="en-US" sz="1700" b="1" dirty="0">
              <a:solidFill>
                <a:srgbClr val="FFFF00"/>
              </a:solidFill>
            </a:endParaRPr>
          </a:p>
        </p:txBody>
      </p:sp>
      <p:cxnSp>
        <p:nvCxnSpPr>
          <p:cNvPr id="38" name="Gerade Verbindung mit Pfeil 37"/>
          <p:cNvCxnSpPr/>
          <p:nvPr/>
        </p:nvCxnSpPr>
        <p:spPr bwMode="auto">
          <a:xfrm flipV="1">
            <a:off x="1979711" y="4293096"/>
            <a:ext cx="1" cy="507831"/>
          </a:xfrm>
          <a:prstGeom prst="straightConnector1">
            <a:avLst/>
          </a:prstGeom>
          <a:solidFill>
            <a:schemeClr val="accent1"/>
          </a:solidFill>
          <a:ln w="50800" cap="flat" cmpd="sng" algn="ctr">
            <a:solidFill>
              <a:schemeClr val="bg1"/>
            </a:solidFill>
            <a:prstDash val="solid"/>
            <a:round/>
            <a:headEnd type="stealth"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mit Pfeil 40"/>
          <p:cNvCxnSpPr/>
          <p:nvPr/>
        </p:nvCxnSpPr>
        <p:spPr bwMode="auto">
          <a:xfrm flipV="1">
            <a:off x="1340024" y="4572293"/>
            <a:ext cx="0" cy="253915"/>
          </a:xfrm>
          <a:prstGeom prst="straightConnector1">
            <a:avLst/>
          </a:prstGeom>
          <a:solidFill>
            <a:schemeClr val="accent1"/>
          </a:solidFill>
          <a:ln w="50800" cap="flat" cmpd="sng" algn="ctr">
            <a:solidFill>
              <a:schemeClr val="bg1"/>
            </a:solidFill>
            <a:prstDash val="solid"/>
            <a:round/>
            <a:headEnd type="stealth"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Gerade Verbindung mit Pfeil 41"/>
          <p:cNvCxnSpPr/>
          <p:nvPr/>
        </p:nvCxnSpPr>
        <p:spPr bwMode="auto">
          <a:xfrm flipV="1">
            <a:off x="755575" y="4293096"/>
            <a:ext cx="1" cy="507831"/>
          </a:xfrm>
          <a:prstGeom prst="straightConnector1">
            <a:avLst/>
          </a:prstGeom>
          <a:solidFill>
            <a:schemeClr val="accent1"/>
          </a:solidFill>
          <a:ln w="50800" cap="flat" cmpd="sng" algn="ctr">
            <a:solidFill>
              <a:schemeClr val="bg1"/>
            </a:solidFill>
            <a:prstDash val="solid"/>
            <a:round/>
            <a:headEnd type="stealth"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792456198"/>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FFA019A6-1DDB-455D-9D4A-B8909EDA73A8}" type="datetime1">
              <a:rPr lang="en-US" smtClean="0"/>
              <a:pPr>
                <a:defRPr/>
              </a:pPr>
              <a:t>4/20/2017</a:t>
            </a:fld>
            <a:endParaRPr lang="de-DE" dirty="0"/>
          </a:p>
        </p:txBody>
      </p:sp>
      <p:sp>
        <p:nvSpPr>
          <p:cNvPr id="18"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smtClean="0">
                <a:solidFill>
                  <a:srgbClr val="000000"/>
                </a:solidFill>
                <a:latin typeface="Comic Sans MS" pitchFamily="66" charset="0"/>
              </a:rPr>
              <a:t>Momentum Variation during Quadrupole-driven Extraction  </a:t>
            </a:r>
            <a:endParaRPr lang="en-US" altLang="de-DE" sz="2000" b="1" dirty="0">
              <a:solidFill>
                <a:srgbClr val="000000"/>
              </a:solidFill>
              <a:latin typeface="Comic Sans MS" pitchFamily="66" charset="0"/>
            </a:endParaRPr>
          </a:p>
        </p:txBody>
      </p:sp>
      <mc:AlternateContent xmlns:mc="http://schemas.openxmlformats.org/markup-compatibility/2006" xmlns:a14="http://schemas.microsoft.com/office/drawing/2010/main">
        <mc:Choice Requires="a14">
          <p:sp>
            <p:nvSpPr>
              <p:cNvPr id="19" name="Textfeld 18"/>
              <p:cNvSpPr txBox="1"/>
              <p:nvPr/>
            </p:nvSpPr>
            <p:spPr>
              <a:xfrm>
                <a:off x="179390" y="925557"/>
                <a:ext cx="8857106" cy="1831079"/>
              </a:xfrm>
              <a:prstGeom prst="rect">
                <a:avLst/>
              </a:prstGeom>
              <a:noFill/>
            </p:spPr>
            <p:txBody>
              <a:bodyPr wrap="square" rtlCol="0">
                <a:spAutoFit/>
              </a:bodyPr>
              <a:lstStyle/>
              <a:p>
                <a:pPr algn="l"/>
                <a:r>
                  <a:rPr lang="en-US" dirty="0" smtClean="0"/>
                  <a:t>Example for longitudinal </a:t>
                </a:r>
                <a:r>
                  <a:rPr lang="en-US" dirty="0" err="1" smtClean="0"/>
                  <a:t>Schottky</a:t>
                </a:r>
                <a:r>
                  <a:rPr lang="en-US" dirty="0" smtClean="0"/>
                  <a:t> spectrum  to visualize slow extraction:</a:t>
                </a:r>
                <a:endParaRPr lang="en-US" dirty="0"/>
              </a:p>
              <a:p>
                <a:pPr marL="285750" indent="-285750" algn="l">
                  <a:spcBef>
                    <a:spcPts val="200"/>
                  </a:spcBef>
                  <a:buFont typeface="Wingdings" panose="05000000000000000000" pitchFamily="2" charset="2"/>
                  <a:buChar char="Ø"/>
                </a:pPr>
                <a:r>
                  <a:rPr lang="en-US" sz="1600" dirty="0" smtClean="0"/>
                  <a:t>Momentum spread before extraction  here  </a:t>
                </a:r>
                <a14:m>
                  <m:oMath xmlns:m="http://schemas.openxmlformats.org/officeDocument/2006/math">
                    <m:f>
                      <m:fPr>
                        <m:ctrlPr>
                          <a:rPr lang="en-US" i="1">
                            <a:latin typeface="Cambria Math"/>
                          </a:rPr>
                        </m:ctrlPr>
                      </m:fPr>
                      <m:num>
                        <m:r>
                          <m:rPr>
                            <m:sty m:val="p"/>
                          </m:rPr>
                          <a:rPr lang="el-GR" i="1">
                            <a:latin typeface="Cambria Math"/>
                            <a:ea typeface="Cambria Math"/>
                          </a:rPr>
                          <m:t>Δ</m:t>
                        </m:r>
                        <m:r>
                          <a:rPr lang="de-DE" i="1">
                            <a:latin typeface="Cambria Math"/>
                            <a:ea typeface="Cambria Math"/>
                          </a:rPr>
                          <m:t>𝑝</m:t>
                        </m:r>
                      </m:num>
                      <m:den>
                        <m:sSub>
                          <m:sSubPr>
                            <m:ctrlPr>
                              <a:rPr lang="en-US" i="1">
                                <a:latin typeface="Cambria Math"/>
                              </a:rPr>
                            </m:ctrlPr>
                          </m:sSubPr>
                          <m:e>
                            <m:r>
                              <a:rPr lang="de-DE" i="1">
                                <a:latin typeface="Cambria Math"/>
                              </a:rPr>
                              <m:t>𝑝</m:t>
                            </m:r>
                          </m:e>
                          <m:sub>
                            <m:r>
                              <a:rPr lang="de-DE" i="1">
                                <a:latin typeface="Cambria Math"/>
                              </a:rPr>
                              <m:t>0</m:t>
                            </m:r>
                          </m:sub>
                        </m:sSub>
                      </m:den>
                    </m:f>
                    <m:r>
                      <a:rPr lang="de-DE" i="1">
                        <a:latin typeface="Cambria Math"/>
                      </a:rPr>
                      <m:t>=−</m:t>
                    </m:r>
                    <m:f>
                      <m:fPr>
                        <m:ctrlPr>
                          <a:rPr lang="de-DE" i="1">
                            <a:latin typeface="Cambria Math"/>
                          </a:rPr>
                        </m:ctrlPr>
                      </m:fPr>
                      <m:num>
                        <m:r>
                          <a:rPr lang="de-DE" i="1">
                            <a:latin typeface="Cambria Math"/>
                          </a:rPr>
                          <m:t>1</m:t>
                        </m:r>
                      </m:num>
                      <m:den>
                        <m:r>
                          <a:rPr lang="de-DE" i="1">
                            <a:latin typeface="Cambria Math"/>
                            <a:ea typeface="Cambria Math"/>
                          </a:rPr>
                          <m:t>𝜂</m:t>
                        </m:r>
                      </m:den>
                    </m:f>
                    <m:r>
                      <a:rPr lang="de-DE" i="1">
                        <a:latin typeface="Cambria Math"/>
                        <a:ea typeface="Cambria Math"/>
                      </a:rPr>
                      <m:t>∙</m:t>
                    </m:r>
                    <m:f>
                      <m:fPr>
                        <m:ctrlPr>
                          <a:rPr lang="en-US" i="1">
                            <a:latin typeface="Cambria Math"/>
                          </a:rPr>
                        </m:ctrlPr>
                      </m:fPr>
                      <m:num>
                        <m:r>
                          <m:rPr>
                            <m:sty m:val="p"/>
                          </m:rPr>
                          <a:rPr lang="el-GR" i="1">
                            <a:latin typeface="Cambria Math"/>
                            <a:ea typeface="Cambria Math"/>
                          </a:rPr>
                          <m:t>Δ</m:t>
                        </m:r>
                        <m:sSub>
                          <m:sSubPr>
                            <m:ctrlPr>
                              <a:rPr lang="el-GR" i="1">
                                <a:latin typeface="Cambria Math"/>
                                <a:ea typeface="Cambria Math"/>
                              </a:rPr>
                            </m:ctrlPr>
                          </m:sSubPr>
                          <m:e>
                            <m:r>
                              <a:rPr lang="de-DE" i="1">
                                <a:latin typeface="Cambria Math"/>
                                <a:ea typeface="Cambria Math"/>
                              </a:rPr>
                              <m:t>𝑓</m:t>
                            </m:r>
                          </m:e>
                          <m:sub>
                            <m:r>
                              <a:rPr lang="de-DE" i="1">
                                <a:latin typeface="Cambria Math"/>
                                <a:ea typeface="Cambria Math"/>
                              </a:rPr>
                              <m:t>h</m:t>
                            </m:r>
                          </m:sub>
                        </m:sSub>
                      </m:num>
                      <m:den>
                        <m:sSub>
                          <m:sSubPr>
                            <m:ctrlPr>
                              <a:rPr lang="en-US" i="1">
                                <a:latin typeface="Cambria Math"/>
                              </a:rPr>
                            </m:ctrlPr>
                          </m:sSubPr>
                          <m:e>
                            <m:r>
                              <a:rPr lang="de-DE" i="1">
                                <a:latin typeface="Cambria Math"/>
                              </a:rPr>
                              <m:t>h</m:t>
                            </m:r>
                            <m:r>
                              <a:rPr lang="de-DE" i="1">
                                <a:latin typeface="Cambria Math"/>
                              </a:rPr>
                              <m:t> </m:t>
                            </m:r>
                            <m:r>
                              <a:rPr lang="de-DE" i="1">
                                <a:latin typeface="Cambria Math"/>
                              </a:rPr>
                              <m:t>𝑓</m:t>
                            </m:r>
                          </m:e>
                          <m:sub>
                            <m:r>
                              <a:rPr lang="de-DE" i="1">
                                <a:latin typeface="Cambria Math"/>
                              </a:rPr>
                              <m:t>0</m:t>
                            </m:r>
                          </m:sub>
                        </m:sSub>
                      </m:den>
                    </m:f>
                    <m:r>
                      <a:rPr lang="de-DE" i="1">
                        <a:latin typeface="Cambria Math"/>
                      </a:rPr>
                      <m:t> </m:t>
                    </m:r>
                    <m:r>
                      <a:rPr lang="de-DE" b="0" i="1" smtClean="0">
                        <a:latin typeface="Cambria Math"/>
                      </a:rPr>
                      <m:t>=0.3</m:t>
                    </m:r>
                    <m:r>
                      <a:rPr lang="de-DE" b="0" i="1" smtClean="0">
                        <a:latin typeface="Cambria Math"/>
                        <a:ea typeface="Cambria Math"/>
                      </a:rPr>
                      <m:t>∙</m:t>
                    </m:r>
                    <m:sSup>
                      <m:sSupPr>
                        <m:ctrlPr>
                          <a:rPr lang="de-DE" b="0" i="1" smtClean="0">
                            <a:latin typeface="Cambria Math"/>
                            <a:ea typeface="Cambria Math"/>
                          </a:rPr>
                        </m:ctrlPr>
                      </m:sSupPr>
                      <m:e>
                        <m:r>
                          <a:rPr lang="de-DE" b="0" i="1" smtClean="0">
                            <a:latin typeface="Cambria Math"/>
                            <a:ea typeface="Cambria Math"/>
                          </a:rPr>
                          <m:t>10</m:t>
                        </m:r>
                      </m:e>
                      <m:sup>
                        <m:r>
                          <a:rPr lang="de-DE" b="0" i="1" smtClean="0">
                            <a:latin typeface="Cambria Math"/>
                            <a:ea typeface="Cambria Math"/>
                          </a:rPr>
                          <m:t>−3</m:t>
                        </m:r>
                      </m:sup>
                    </m:sSup>
                  </m:oMath>
                </a14:m>
                <a:r>
                  <a:rPr lang="en-US" dirty="0" smtClean="0"/>
                  <a:t>  (1</a:t>
                </a:r>
                <a:r>
                  <a:rPr lang="en-US" b="1" i="1" dirty="0" smtClean="0">
                    <a:sym typeface="Symbol"/>
                  </a:rPr>
                  <a:t>)</a:t>
                </a:r>
                <a:endParaRPr lang="en-US" b="1" i="1" dirty="0" smtClean="0"/>
              </a:p>
              <a:p>
                <a:pPr marL="285750" indent="-285750" algn="l">
                  <a:spcBef>
                    <a:spcPts val="200"/>
                  </a:spcBef>
                  <a:buFont typeface="Wingdings" panose="05000000000000000000" pitchFamily="2" charset="2"/>
                  <a:buChar char="Ø"/>
                </a:pPr>
                <a:r>
                  <a:rPr lang="en-US" sz="1600" dirty="0" smtClean="0"/>
                  <a:t>Chromaticity (here </a:t>
                </a:r>
                <a:r>
                  <a:rPr lang="en-US" sz="1600" b="1" i="1" dirty="0" smtClean="0">
                    <a:sym typeface="Symbol"/>
                  </a:rPr>
                  <a:t> </a:t>
                </a:r>
                <a:r>
                  <a:rPr lang="en-US" sz="1600" dirty="0" smtClean="0">
                    <a:sym typeface="Symbol"/>
                  </a:rPr>
                  <a:t>=-1.5) </a:t>
                </a:r>
                <a:r>
                  <a:rPr lang="en-US" sz="1600" dirty="0" smtClean="0"/>
                  <a:t>i.e</a:t>
                </a:r>
                <a:r>
                  <a:rPr lang="en-US" sz="1600" dirty="0"/>
                  <a:t>. coupling tune  </a:t>
                </a:r>
                <a:r>
                  <a:rPr lang="en-US" sz="1600" dirty="0">
                    <a:sym typeface="Symbol"/>
                  </a:rPr>
                  <a:t></a:t>
                </a:r>
                <a:r>
                  <a:rPr lang="en-US" sz="1600" dirty="0"/>
                  <a:t>  momentum spread </a:t>
                </a:r>
                <a:r>
                  <a:rPr lang="en-US" sz="1600" dirty="0" smtClean="0"/>
                  <a:t>:  </a:t>
                </a:r>
                <a14:m>
                  <m:oMath xmlns:m="http://schemas.openxmlformats.org/officeDocument/2006/math">
                    <m:f>
                      <m:fPr>
                        <m:ctrlPr>
                          <a:rPr lang="en-US" i="1">
                            <a:latin typeface="Cambria Math"/>
                          </a:rPr>
                        </m:ctrlPr>
                      </m:fPr>
                      <m:num>
                        <m:r>
                          <a:rPr lang="en-US" i="1">
                            <a:latin typeface="Cambria Math"/>
                            <a:ea typeface="Cambria Math"/>
                          </a:rPr>
                          <m:t>∆</m:t>
                        </m:r>
                        <m:r>
                          <a:rPr lang="de-DE" i="1">
                            <a:latin typeface="Cambria Math"/>
                            <a:ea typeface="Cambria Math"/>
                          </a:rPr>
                          <m:t>𝑄</m:t>
                        </m:r>
                      </m:num>
                      <m:den>
                        <m:r>
                          <a:rPr lang="de-DE" i="1">
                            <a:latin typeface="Cambria Math"/>
                          </a:rPr>
                          <m:t>𝑄</m:t>
                        </m:r>
                      </m:den>
                    </m:f>
                    <m:r>
                      <a:rPr lang="de-DE" i="1">
                        <a:latin typeface="Cambria Math"/>
                      </a:rPr>
                      <m:t>= </m:t>
                    </m:r>
                    <m:r>
                      <a:rPr lang="de-DE" i="1">
                        <a:latin typeface="Cambria Math"/>
                        <a:ea typeface="Cambria Math"/>
                      </a:rPr>
                      <m:t>𝜉</m:t>
                    </m:r>
                    <m:r>
                      <a:rPr lang="de-DE" i="1">
                        <a:latin typeface="Cambria Math"/>
                        <a:ea typeface="Cambria Math"/>
                      </a:rPr>
                      <m:t>∙ </m:t>
                    </m:r>
                    <m:f>
                      <m:fPr>
                        <m:ctrlPr>
                          <a:rPr lang="de-DE" i="1">
                            <a:latin typeface="Cambria Math"/>
                            <a:ea typeface="Cambria Math"/>
                          </a:rPr>
                        </m:ctrlPr>
                      </m:fPr>
                      <m:num>
                        <m:r>
                          <a:rPr lang="de-DE" i="1">
                            <a:latin typeface="Cambria Math"/>
                            <a:ea typeface="Cambria Math"/>
                          </a:rPr>
                          <m:t>∆</m:t>
                        </m:r>
                        <m:r>
                          <a:rPr lang="de-DE" i="1">
                            <a:latin typeface="Cambria Math"/>
                            <a:ea typeface="Cambria Math"/>
                          </a:rPr>
                          <m:t>𝑝</m:t>
                        </m:r>
                      </m:num>
                      <m:den>
                        <m:r>
                          <a:rPr lang="de-DE" i="1">
                            <a:latin typeface="Cambria Math"/>
                            <a:ea typeface="Cambria Math"/>
                          </a:rPr>
                          <m:t>𝑝</m:t>
                        </m:r>
                      </m:den>
                    </m:f>
                    <m:r>
                      <a:rPr lang="de-DE" b="0" i="0" smtClean="0">
                        <a:latin typeface="Cambria Math"/>
                        <a:ea typeface="Cambria Math"/>
                      </a:rPr>
                      <m:t> </m:t>
                    </m:r>
                  </m:oMath>
                </a14:m>
                <a:r>
                  <a:rPr lang="en-US" sz="1600" dirty="0" smtClean="0"/>
                  <a:t> </a:t>
                </a:r>
              </a:p>
              <a:p>
                <a:pPr marL="285750" indent="-285750" algn="l">
                  <a:spcBef>
                    <a:spcPts val="200"/>
                  </a:spcBef>
                  <a:buFont typeface="Wingdings" panose="05000000000000000000" pitchFamily="2" charset="2"/>
                  <a:buChar char="Ø"/>
                </a:pPr>
                <a:r>
                  <a:rPr lang="en-US" sz="1600" dirty="0" smtClean="0"/>
                  <a:t>Slow extraction by quadrupole variation  i.e. momentum dependent extraction</a:t>
                </a:r>
              </a:p>
              <a:p>
                <a:pPr marL="285750" indent="-285750" algn="l">
                  <a:spcBef>
                    <a:spcPts val="200"/>
                  </a:spcBef>
                  <a:buFont typeface="Symbol"/>
                  <a:buChar char="Þ"/>
                </a:pPr>
                <a:r>
                  <a:rPr lang="en-US" sz="1600" dirty="0" smtClean="0">
                    <a:sym typeface="Symbol"/>
                  </a:rPr>
                  <a:t>Lower momentum ions extracted first &amp; variation of extraction angle at dispersive section in transfer</a:t>
                </a:r>
                <a:endParaRPr lang="en-US" sz="1600" dirty="0"/>
              </a:p>
            </p:txBody>
          </p:sp>
        </mc:Choice>
        <mc:Fallback xmlns="">
          <p:sp>
            <p:nvSpPr>
              <p:cNvPr id="19" name="Textfeld 18"/>
              <p:cNvSpPr txBox="1">
                <a:spLocks noRot="1" noChangeAspect="1" noMove="1" noResize="1" noEditPoints="1" noAdjustHandles="1" noChangeArrowheads="1" noChangeShapeType="1" noTextEdit="1"/>
              </p:cNvSpPr>
              <p:nvPr/>
            </p:nvSpPr>
            <p:spPr>
              <a:xfrm>
                <a:off x="179390" y="925557"/>
                <a:ext cx="8857106" cy="1831079"/>
              </a:xfrm>
              <a:prstGeom prst="rect">
                <a:avLst/>
              </a:prstGeom>
              <a:blipFill rotWithShape="1">
                <a:blip r:embed="rId2"/>
                <a:stretch>
                  <a:fillRect l="-551" t="-1667" b="-3667"/>
                </a:stretch>
              </a:blipFill>
            </p:spPr>
            <p:txBody>
              <a:bodyPr/>
              <a:lstStyle/>
              <a:p>
                <a:r>
                  <a:rPr lang="de-DE">
                    <a:noFill/>
                  </a:rPr>
                  <a:t> </a:t>
                </a:r>
              </a:p>
            </p:txBody>
          </p:sp>
        </mc:Fallback>
      </mc:AlternateContent>
      <p:sp>
        <p:nvSpPr>
          <p:cNvPr id="44" name="Textfeld 43"/>
          <p:cNvSpPr txBox="1"/>
          <p:nvPr/>
        </p:nvSpPr>
        <p:spPr>
          <a:xfrm>
            <a:off x="179390" y="2780928"/>
            <a:ext cx="8964610" cy="338554"/>
          </a:xfrm>
          <a:prstGeom prst="rect">
            <a:avLst/>
          </a:prstGeom>
          <a:noFill/>
        </p:spPr>
        <p:txBody>
          <a:bodyPr wrap="square" rtlCol="0">
            <a:spAutoFit/>
          </a:bodyPr>
          <a:lstStyle/>
          <a:p>
            <a:pPr algn="l"/>
            <a:r>
              <a:rPr lang="en-US" sz="1600" i="1" dirty="0" smtClean="0"/>
              <a:t>Beam parameter: </a:t>
            </a:r>
            <a:r>
              <a:rPr lang="en-US" sz="1600" dirty="0" smtClean="0"/>
              <a:t>GSI-synch.</a:t>
            </a:r>
            <a:r>
              <a:rPr lang="en-US" sz="1600" i="1" dirty="0" smtClean="0"/>
              <a:t> </a:t>
            </a:r>
            <a:r>
              <a:rPr lang="en-US" sz="1600" dirty="0" smtClean="0"/>
              <a:t>C</a:t>
            </a:r>
            <a:r>
              <a:rPr lang="en-US" sz="1600" baseline="30000" dirty="0" smtClean="0"/>
              <a:t>6+</a:t>
            </a:r>
            <a:r>
              <a:rPr lang="en-US" sz="1600" dirty="0" smtClean="0"/>
              <a:t> at 300 MeV/u </a:t>
            </a:r>
            <a:r>
              <a:rPr lang="en-US" sz="1600" dirty="0" smtClean="0">
                <a:sym typeface="Symbol"/>
              </a:rPr>
              <a:t> </a:t>
            </a:r>
            <a:r>
              <a:rPr lang="en-US" sz="1600" b="1" i="1" dirty="0" err="1" smtClean="0">
                <a:sym typeface="Symbol"/>
              </a:rPr>
              <a:t>f</a:t>
            </a:r>
            <a:r>
              <a:rPr lang="en-US" sz="1600" b="1" i="1" baseline="-25000" dirty="0" err="1" smtClean="0">
                <a:sym typeface="Symbol"/>
              </a:rPr>
              <a:t>rev</a:t>
            </a:r>
            <a:r>
              <a:rPr lang="en-US" sz="1600" b="1" dirty="0" smtClean="0">
                <a:sym typeface="Symbol"/>
              </a:rPr>
              <a:t> =</a:t>
            </a:r>
            <a:r>
              <a:rPr lang="en-US" sz="1600" dirty="0" smtClean="0">
                <a:sym typeface="Symbol"/>
              </a:rPr>
              <a:t> 0.95 MHz, </a:t>
            </a:r>
            <a:r>
              <a:rPr lang="en-US" sz="1600" dirty="0" err="1" smtClean="0">
                <a:sym typeface="Symbol"/>
              </a:rPr>
              <a:t>Schottky</a:t>
            </a:r>
            <a:r>
              <a:rPr lang="en-US" sz="1600" dirty="0" smtClean="0">
                <a:sym typeface="Symbol"/>
              </a:rPr>
              <a:t> for</a:t>
            </a:r>
            <a:r>
              <a:rPr lang="en-US" sz="1600" b="1" i="1" dirty="0" smtClean="0">
                <a:sym typeface="Symbol"/>
              </a:rPr>
              <a:t> h </a:t>
            </a:r>
            <a:r>
              <a:rPr lang="en-US" sz="1600" dirty="0" smtClean="0">
                <a:sym typeface="Symbol"/>
              </a:rPr>
              <a:t>=26, </a:t>
            </a:r>
            <a:r>
              <a:rPr lang="en-US" sz="1600" b="1" dirty="0" smtClean="0">
                <a:sym typeface="Symbol"/>
              </a:rPr>
              <a:t></a:t>
            </a:r>
            <a:r>
              <a:rPr lang="en-US" sz="1600" b="1" i="1" dirty="0" smtClean="0">
                <a:sym typeface="Symbol"/>
              </a:rPr>
              <a:t>f</a:t>
            </a:r>
            <a:r>
              <a:rPr lang="en-US" sz="1600" b="1" dirty="0" smtClean="0">
                <a:sym typeface="Symbol"/>
              </a:rPr>
              <a:t> </a:t>
            </a:r>
            <a:r>
              <a:rPr lang="en-US" sz="1600" dirty="0" smtClean="0">
                <a:sym typeface="Symbol"/>
              </a:rPr>
              <a:t>= 1.6 kHz (1</a:t>
            </a:r>
            <a:r>
              <a:rPr lang="en-US" sz="1600" b="1" i="1" dirty="0" smtClean="0">
                <a:sym typeface="Symbol"/>
              </a:rPr>
              <a:t></a:t>
            </a:r>
            <a:r>
              <a:rPr lang="en-US" sz="1600" dirty="0" smtClean="0">
                <a:sym typeface="Symbol"/>
              </a:rPr>
              <a:t>)</a:t>
            </a:r>
            <a:r>
              <a:rPr lang="en-US" sz="1600" dirty="0" smtClean="0"/>
              <a:t> </a:t>
            </a:r>
          </a:p>
        </p:txBody>
      </p:sp>
      <p:pic>
        <p:nvPicPr>
          <p:cNvPr id="43010" name="Picture 2" descr="F:\CAS Injection Extraction\Peter_MomSpread\output data and files\one_spill_binning_1.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11110" y="5118576"/>
            <a:ext cx="2171246" cy="1296143"/>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uppieren 22"/>
          <p:cNvGrpSpPr/>
          <p:nvPr/>
        </p:nvGrpSpPr>
        <p:grpSpPr>
          <a:xfrm>
            <a:off x="300038" y="3243946"/>
            <a:ext cx="3408332" cy="2993366"/>
            <a:chOff x="74471" y="3312543"/>
            <a:chExt cx="3622928" cy="2993366"/>
          </a:xfrm>
        </p:grpSpPr>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t="4238" r="16797" b="4103"/>
            <a:stretch/>
          </p:blipFill>
          <p:spPr>
            <a:xfrm>
              <a:off x="74471" y="3312543"/>
              <a:ext cx="3622928" cy="2993366"/>
            </a:xfrm>
            <a:prstGeom prst="rect">
              <a:avLst/>
            </a:prstGeom>
          </p:spPr>
        </p:pic>
        <p:cxnSp>
          <p:nvCxnSpPr>
            <p:cNvPr id="14" name="Gerade Verbindung mit Pfeil 13"/>
            <p:cNvCxnSpPr/>
            <p:nvPr/>
          </p:nvCxnSpPr>
          <p:spPr bwMode="auto">
            <a:xfrm>
              <a:off x="2267744" y="4149080"/>
              <a:ext cx="0" cy="1080120"/>
            </a:xfrm>
            <a:prstGeom prst="straightConnector1">
              <a:avLst/>
            </a:prstGeom>
            <a:solidFill>
              <a:schemeClr val="accent1"/>
            </a:solidFill>
            <a:ln w="25400" cap="flat" cmpd="sng" algn="ctr">
              <a:solidFill>
                <a:schemeClr val="bg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2119660" y="5168286"/>
              <a:ext cx="940172" cy="292388"/>
            </a:xfrm>
            <a:prstGeom prst="rect">
              <a:avLst/>
            </a:prstGeom>
            <a:noFill/>
          </p:spPr>
          <p:txBody>
            <a:bodyPr wrap="square" rtlCol="0">
              <a:spAutoFit/>
            </a:bodyPr>
            <a:lstStyle/>
            <a:p>
              <a:pPr algn="l"/>
              <a:r>
                <a:rPr lang="en-US" sz="1300" b="1" i="1" dirty="0" err="1" smtClean="0">
                  <a:solidFill>
                    <a:schemeClr val="bg1"/>
                  </a:solidFill>
                </a:rPr>
                <a:t>t</a:t>
              </a:r>
              <a:r>
                <a:rPr lang="en-US" sz="1300" b="1" i="1" baseline="-25000" dirty="0" err="1" smtClean="0">
                  <a:solidFill>
                    <a:schemeClr val="bg1"/>
                  </a:solidFill>
                </a:rPr>
                <a:t>ex</a:t>
              </a:r>
              <a:r>
                <a:rPr lang="en-US" sz="1300" dirty="0" smtClean="0">
                  <a:solidFill>
                    <a:schemeClr val="bg1"/>
                  </a:solidFill>
                </a:rPr>
                <a:t>= </a:t>
              </a:r>
              <a:r>
                <a:rPr lang="en-US" sz="1300" b="1" dirty="0" smtClean="0">
                  <a:solidFill>
                    <a:schemeClr val="bg1"/>
                  </a:solidFill>
                </a:rPr>
                <a:t>1.2s</a:t>
              </a:r>
              <a:endParaRPr lang="en-US" sz="1300" b="1" dirty="0">
                <a:solidFill>
                  <a:schemeClr val="bg1"/>
                </a:solidFill>
              </a:endParaRPr>
            </a:p>
          </p:txBody>
        </p:sp>
        <p:cxnSp>
          <p:nvCxnSpPr>
            <p:cNvPr id="24" name="Gerade Verbindung mit Pfeil 23"/>
            <p:cNvCxnSpPr/>
            <p:nvPr/>
          </p:nvCxnSpPr>
          <p:spPr bwMode="auto">
            <a:xfrm>
              <a:off x="2195736" y="4132435"/>
              <a:ext cx="1440160" cy="0"/>
            </a:xfrm>
            <a:prstGeom prst="straightConnector1">
              <a:avLst/>
            </a:prstGeom>
            <a:solidFill>
              <a:schemeClr val="accent1"/>
            </a:solidFill>
            <a:ln w="25400" cap="flat" cmpd="sng" algn="ctr">
              <a:solidFill>
                <a:schemeClr val="bg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feld 27"/>
            <p:cNvSpPr txBox="1"/>
            <p:nvPr/>
          </p:nvSpPr>
          <p:spPr>
            <a:xfrm>
              <a:off x="2395693" y="3853281"/>
              <a:ext cx="1190166" cy="292388"/>
            </a:xfrm>
            <a:prstGeom prst="rect">
              <a:avLst/>
            </a:prstGeom>
            <a:noFill/>
          </p:spPr>
          <p:txBody>
            <a:bodyPr wrap="square" rtlCol="0">
              <a:spAutoFit/>
            </a:bodyPr>
            <a:lstStyle/>
            <a:p>
              <a:pPr algn="l"/>
              <a:r>
                <a:rPr lang="en-US" sz="1300" b="1" i="1" dirty="0" smtClean="0">
                  <a:solidFill>
                    <a:schemeClr val="bg1"/>
                  </a:solidFill>
                </a:rPr>
                <a:t>f </a:t>
              </a:r>
              <a:r>
                <a:rPr lang="en-US" sz="1300" dirty="0" smtClean="0">
                  <a:solidFill>
                    <a:schemeClr val="bg1"/>
                  </a:solidFill>
                </a:rPr>
                <a:t>= 50 kHz</a:t>
              </a:r>
              <a:endParaRPr lang="en-US" sz="1300" b="1" dirty="0">
                <a:solidFill>
                  <a:schemeClr val="bg1"/>
                </a:solidFill>
              </a:endParaRPr>
            </a:p>
          </p:txBody>
        </p:sp>
      </p:grpSp>
      <p:sp>
        <p:nvSpPr>
          <p:cNvPr id="51" name="Textfeld 50"/>
          <p:cNvSpPr txBox="1"/>
          <p:nvPr/>
        </p:nvSpPr>
        <p:spPr>
          <a:xfrm>
            <a:off x="6782187" y="2996952"/>
            <a:ext cx="2110293" cy="338554"/>
          </a:xfrm>
          <a:prstGeom prst="rect">
            <a:avLst/>
          </a:prstGeom>
          <a:noFill/>
        </p:spPr>
        <p:txBody>
          <a:bodyPr wrap="square" rtlCol="0">
            <a:spAutoFit/>
          </a:bodyPr>
          <a:lstStyle/>
          <a:p>
            <a:pPr algn="l"/>
            <a:r>
              <a:rPr lang="en-US" sz="1600" dirty="0" smtClean="0"/>
              <a:t>Steinbach diagram:</a:t>
            </a:r>
          </a:p>
        </p:txBody>
      </p:sp>
      <p:cxnSp>
        <p:nvCxnSpPr>
          <p:cNvPr id="26" name="Gerade Verbindung mit Pfeil 25"/>
          <p:cNvCxnSpPr/>
          <p:nvPr/>
        </p:nvCxnSpPr>
        <p:spPr bwMode="auto">
          <a:xfrm flipH="1">
            <a:off x="2926788" y="3572022"/>
            <a:ext cx="2118870" cy="577058"/>
          </a:xfrm>
          <a:prstGeom prst="straightConnector1">
            <a:avLst/>
          </a:prstGeom>
          <a:solidFill>
            <a:schemeClr val="accent1"/>
          </a:solidFill>
          <a:ln w="3175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mit Pfeil 34"/>
          <p:cNvCxnSpPr/>
          <p:nvPr/>
        </p:nvCxnSpPr>
        <p:spPr bwMode="auto">
          <a:xfrm flipH="1">
            <a:off x="2926786" y="3868484"/>
            <a:ext cx="2118872" cy="496620"/>
          </a:xfrm>
          <a:prstGeom prst="straightConnector1">
            <a:avLst/>
          </a:prstGeom>
          <a:solidFill>
            <a:schemeClr val="accent1"/>
          </a:solidFill>
          <a:ln w="31750" cap="flat" cmpd="sng" algn="ctr">
            <a:solidFill>
              <a:srgbClr val="33CC33"/>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mit Pfeil 35"/>
          <p:cNvCxnSpPr/>
          <p:nvPr/>
        </p:nvCxnSpPr>
        <p:spPr bwMode="auto">
          <a:xfrm flipH="1">
            <a:off x="2926789" y="4045424"/>
            <a:ext cx="2163698" cy="535704"/>
          </a:xfrm>
          <a:prstGeom prst="straightConnector1">
            <a:avLst/>
          </a:prstGeom>
          <a:solidFill>
            <a:schemeClr val="accent1"/>
          </a:solidFill>
          <a:ln w="31750" cap="flat" cmpd="sng" algn="ctr">
            <a:solidFill>
              <a:schemeClr val="tx1"/>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mit Pfeil 36"/>
          <p:cNvCxnSpPr/>
          <p:nvPr/>
        </p:nvCxnSpPr>
        <p:spPr bwMode="auto">
          <a:xfrm flipH="1">
            <a:off x="2926787" y="4281022"/>
            <a:ext cx="2163700" cy="444122"/>
          </a:xfrm>
          <a:prstGeom prst="straightConnector1">
            <a:avLst/>
          </a:prstGeom>
          <a:solidFill>
            <a:schemeClr val="accent1"/>
          </a:solidFill>
          <a:ln w="31750" cap="flat" cmpd="sng" algn="ctr">
            <a:solidFill>
              <a:srgbClr val="D60093"/>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 name="Gruppieren 7"/>
          <p:cNvGrpSpPr/>
          <p:nvPr/>
        </p:nvGrpSpPr>
        <p:grpSpPr>
          <a:xfrm>
            <a:off x="3796132" y="3066400"/>
            <a:ext cx="2792092" cy="2090792"/>
            <a:chOff x="3796132" y="3066400"/>
            <a:chExt cx="2792092" cy="2090792"/>
          </a:xfrm>
        </p:grpSpPr>
        <p:pic>
          <p:nvPicPr>
            <p:cNvPr id="3" name="Picture 2" descr="F:\CAS Injection Extraction\Plots and Paper GSI\schottky_display_spectrum_average_plot.png"/>
            <p:cNvPicPr>
              <a:picLocks noChangeAspect="1" noChangeArrowheads="1"/>
            </p:cNvPicPr>
            <p:nvPr/>
          </p:nvPicPr>
          <p:blipFill>
            <a:blip r:embed="rId5" cstate="print">
              <a:clrChange>
                <a:clrFrom>
                  <a:srgbClr val="FFFFFF"/>
                </a:clrFrom>
                <a:clrTo>
                  <a:srgbClr val="FFFFFF">
                    <a:alpha val="0"/>
                  </a:srgbClr>
                </a:clrTo>
              </a:clrChange>
              <a:extLst>
                <a:ext uri="{BEBA8EAE-BF5A-486C-A8C5-ECC9F3942E4B}">
                  <a14:imgProps xmlns:a14="http://schemas.microsoft.com/office/drawing/2010/main">
                    <a14:imgLayer r:embed="rId6">
                      <a14:imgEffect>
                        <a14:sharpenSoften amount="32000"/>
                      </a14:imgEffect>
                    </a14:imgLayer>
                  </a14:imgProps>
                </a:ext>
                <a:ext uri="{28A0092B-C50C-407E-A947-70E740481C1C}">
                  <a14:useLocalDpi xmlns:a14="http://schemas.microsoft.com/office/drawing/2010/main" val="0"/>
                </a:ext>
              </a:extLst>
            </a:blip>
            <a:srcRect/>
            <a:stretch>
              <a:fillRect/>
            </a:stretch>
          </p:blipFill>
          <p:spPr bwMode="auto">
            <a:xfrm>
              <a:off x="3827057" y="3066400"/>
              <a:ext cx="2617151" cy="1752238"/>
            </a:xfrm>
            <a:prstGeom prst="rect">
              <a:avLst/>
            </a:prstGeom>
            <a:noFill/>
            <a:extLst>
              <a:ext uri="{909E8E84-426E-40DD-AFC4-6F175D3DCCD1}">
                <a14:hiddenFill xmlns:a14="http://schemas.microsoft.com/office/drawing/2010/main">
                  <a:solidFill>
                    <a:srgbClr val="FFFFFF"/>
                  </a:solidFill>
                </a14:hiddenFill>
              </a:ext>
            </a:extLst>
          </p:spPr>
        </p:pic>
        <p:sp>
          <p:nvSpPr>
            <p:cNvPr id="45" name="Textfeld 44"/>
            <p:cNvSpPr txBox="1"/>
            <p:nvPr/>
          </p:nvSpPr>
          <p:spPr>
            <a:xfrm>
              <a:off x="3796132" y="4818638"/>
              <a:ext cx="2775162" cy="338554"/>
            </a:xfrm>
            <a:prstGeom prst="rect">
              <a:avLst/>
            </a:prstGeom>
            <a:noFill/>
          </p:spPr>
          <p:txBody>
            <a:bodyPr wrap="square" rtlCol="0">
              <a:spAutoFit/>
            </a:bodyPr>
            <a:lstStyle/>
            <a:p>
              <a:pPr algn="l"/>
              <a:r>
                <a:rPr lang="en-US" sz="1600" dirty="0" smtClean="0"/>
                <a:t>Extracted beam by scintillator:</a:t>
              </a:r>
            </a:p>
          </p:txBody>
        </p:sp>
        <p:sp>
          <p:nvSpPr>
            <p:cNvPr id="22" name="Textfeld 21"/>
            <p:cNvSpPr txBox="1"/>
            <p:nvPr/>
          </p:nvSpPr>
          <p:spPr>
            <a:xfrm>
              <a:off x="4217504" y="3234462"/>
              <a:ext cx="714536" cy="338554"/>
            </a:xfrm>
            <a:prstGeom prst="rect">
              <a:avLst/>
            </a:prstGeom>
            <a:noFill/>
          </p:spPr>
          <p:txBody>
            <a:bodyPr wrap="square" rtlCol="0">
              <a:spAutoFit/>
            </a:bodyPr>
            <a:lstStyle/>
            <a:p>
              <a:pPr algn="l"/>
              <a:r>
                <a:rPr lang="en-US" sz="1600" b="1" dirty="0" smtClean="0">
                  <a:solidFill>
                    <a:srgbClr val="FF0000"/>
                  </a:solidFill>
                </a:rPr>
                <a:t>begin</a:t>
              </a:r>
            </a:p>
          </p:txBody>
        </p:sp>
        <p:sp>
          <p:nvSpPr>
            <p:cNvPr id="25" name="Textfeld 24"/>
            <p:cNvSpPr txBox="1"/>
            <p:nvPr/>
          </p:nvSpPr>
          <p:spPr>
            <a:xfrm>
              <a:off x="5045658" y="4005064"/>
              <a:ext cx="534454" cy="338554"/>
            </a:xfrm>
            <a:prstGeom prst="rect">
              <a:avLst/>
            </a:prstGeom>
            <a:noFill/>
          </p:spPr>
          <p:txBody>
            <a:bodyPr wrap="square" rtlCol="0">
              <a:spAutoFit/>
            </a:bodyPr>
            <a:lstStyle/>
            <a:p>
              <a:pPr algn="l"/>
              <a:r>
                <a:rPr lang="en-US" sz="1600" b="1" dirty="0" smtClean="0">
                  <a:solidFill>
                    <a:srgbClr val="D60093"/>
                  </a:solidFill>
                </a:rPr>
                <a:t>end</a:t>
              </a:r>
            </a:p>
          </p:txBody>
        </p:sp>
        <p:sp>
          <p:nvSpPr>
            <p:cNvPr id="27" name="Textfeld 26"/>
            <p:cNvSpPr txBox="1"/>
            <p:nvPr/>
          </p:nvSpPr>
          <p:spPr>
            <a:xfrm>
              <a:off x="5309010" y="3140968"/>
              <a:ext cx="1279214" cy="523220"/>
            </a:xfrm>
            <a:prstGeom prst="rect">
              <a:avLst/>
            </a:prstGeom>
            <a:noFill/>
          </p:spPr>
          <p:txBody>
            <a:bodyPr wrap="square" rtlCol="0">
              <a:spAutoFit/>
            </a:bodyPr>
            <a:lstStyle/>
            <a:p>
              <a:pPr algn="l"/>
              <a:r>
                <a:rPr lang="en-US" sz="1400" dirty="0" smtClean="0">
                  <a:solidFill>
                    <a:srgbClr val="FF0000"/>
                  </a:solidFill>
                </a:rPr>
                <a:t>begin:</a:t>
              </a:r>
            </a:p>
            <a:p>
              <a:pPr algn="l">
                <a:spcBef>
                  <a:spcPts val="0"/>
                </a:spcBef>
              </a:pPr>
              <a:r>
                <a:rPr lang="en-US" sz="1300" dirty="0" smtClean="0">
                  <a:solidFill>
                    <a:srgbClr val="FF0000"/>
                  </a:solidFill>
                  <a:sym typeface="Symbol"/>
                </a:rPr>
                <a:t></a:t>
              </a:r>
              <a:r>
                <a:rPr lang="en-US" sz="1300" i="1" dirty="0" smtClean="0">
                  <a:solidFill>
                    <a:srgbClr val="FF0000"/>
                  </a:solidFill>
                  <a:sym typeface="Symbol"/>
                </a:rPr>
                <a:t>p/p</a:t>
              </a:r>
              <a:r>
                <a:rPr lang="en-US" sz="1300" dirty="0">
                  <a:solidFill>
                    <a:srgbClr val="FF0000"/>
                  </a:solidFill>
                  <a:sym typeface="Symbol"/>
                </a:rPr>
                <a:t> </a:t>
              </a:r>
              <a:r>
                <a:rPr lang="en-US" sz="1300" dirty="0" smtClean="0">
                  <a:solidFill>
                    <a:srgbClr val="FF0000"/>
                  </a:solidFill>
                  <a:sym typeface="Symbol"/>
                </a:rPr>
                <a:t>0.310</a:t>
              </a:r>
              <a:r>
                <a:rPr lang="en-US" sz="1300" baseline="30000" dirty="0" smtClean="0">
                  <a:solidFill>
                    <a:srgbClr val="FF0000"/>
                  </a:solidFill>
                  <a:sym typeface="Symbol"/>
                </a:rPr>
                <a:t>-3</a:t>
              </a:r>
              <a:endParaRPr lang="en-US" sz="1300" dirty="0" smtClean="0">
                <a:solidFill>
                  <a:srgbClr val="FF0000"/>
                </a:solidFill>
              </a:endParaRPr>
            </a:p>
          </p:txBody>
        </p:sp>
      </p:grpSp>
      <p:grpSp>
        <p:nvGrpSpPr>
          <p:cNvPr id="77" name="Gruppieren 76"/>
          <p:cNvGrpSpPr/>
          <p:nvPr/>
        </p:nvGrpSpPr>
        <p:grpSpPr>
          <a:xfrm>
            <a:off x="6430922" y="3284984"/>
            <a:ext cx="2821598" cy="2975019"/>
            <a:chOff x="971600" y="2555612"/>
            <a:chExt cx="3467899" cy="3656461"/>
          </a:xfrm>
        </p:grpSpPr>
        <p:cxnSp>
          <p:nvCxnSpPr>
            <p:cNvPr id="78" name="Gerade Verbindung mit Pfeil 77"/>
            <p:cNvCxnSpPr/>
            <p:nvPr/>
          </p:nvCxnSpPr>
          <p:spPr bwMode="auto">
            <a:xfrm>
              <a:off x="971600" y="4149080"/>
              <a:ext cx="2160240" cy="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Gerade Verbindung mit Pfeil 78"/>
            <p:cNvCxnSpPr/>
            <p:nvPr/>
          </p:nvCxnSpPr>
          <p:spPr bwMode="auto">
            <a:xfrm flipV="1">
              <a:off x="2051720" y="2636912"/>
              <a:ext cx="0" cy="1512168"/>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Textfeld 79"/>
            <p:cNvSpPr txBox="1"/>
            <p:nvPr/>
          </p:nvSpPr>
          <p:spPr>
            <a:xfrm>
              <a:off x="2505298" y="4149080"/>
              <a:ext cx="842566" cy="416101"/>
            </a:xfrm>
            <a:prstGeom prst="rect">
              <a:avLst/>
            </a:prstGeom>
            <a:noFill/>
          </p:spPr>
          <p:txBody>
            <a:bodyPr wrap="square" rtlCol="0">
              <a:spAutoFit/>
            </a:bodyPr>
            <a:lstStyle/>
            <a:p>
              <a:r>
                <a:rPr lang="de-DE" sz="1600" b="1" dirty="0" smtClean="0">
                  <a:sym typeface="Symbol"/>
                </a:rPr>
                <a:t></a:t>
              </a:r>
              <a:r>
                <a:rPr lang="de-DE" sz="1600" b="1" i="1" dirty="0" smtClean="0">
                  <a:sym typeface="Symbol"/>
                </a:rPr>
                <a:t>p/p</a:t>
              </a:r>
              <a:endParaRPr lang="de-DE" sz="1600" b="1" i="1" dirty="0"/>
            </a:p>
          </p:txBody>
        </p:sp>
        <p:sp>
          <p:nvSpPr>
            <p:cNvPr id="81" name="Textfeld 80"/>
            <p:cNvSpPr txBox="1"/>
            <p:nvPr/>
          </p:nvSpPr>
          <p:spPr>
            <a:xfrm>
              <a:off x="1484152" y="2555612"/>
              <a:ext cx="711583" cy="416101"/>
            </a:xfrm>
            <a:prstGeom prst="rect">
              <a:avLst/>
            </a:prstGeom>
            <a:noFill/>
          </p:spPr>
          <p:txBody>
            <a:bodyPr wrap="square" rtlCol="0">
              <a:spAutoFit/>
            </a:bodyPr>
            <a:lstStyle/>
            <a:p>
              <a:r>
                <a:rPr lang="de-DE" sz="1600" b="1" i="1" dirty="0" smtClean="0">
                  <a:sym typeface="Symbol"/>
                </a:rPr>
                <a:t>x</a:t>
              </a:r>
              <a:endParaRPr lang="de-DE" sz="1600" b="1" i="1" dirty="0"/>
            </a:p>
          </p:txBody>
        </p:sp>
        <p:sp>
          <p:nvSpPr>
            <p:cNvPr id="82" name="Gleichschenkliges Dreieck 81"/>
            <p:cNvSpPr/>
            <p:nvPr/>
          </p:nvSpPr>
          <p:spPr bwMode="auto">
            <a:xfrm rot="10800000">
              <a:off x="1331641" y="2924944"/>
              <a:ext cx="1450925" cy="1224136"/>
            </a:xfrm>
            <a:prstGeom prst="triangle">
              <a:avLst/>
            </a:prstGeom>
            <a:solidFill>
              <a:schemeClr val="accent1">
                <a:alpha val="31000"/>
              </a:schemeClr>
            </a:solid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83" name="Rechteck 82"/>
            <p:cNvSpPr/>
            <p:nvPr/>
          </p:nvSpPr>
          <p:spPr bwMode="auto">
            <a:xfrm>
              <a:off x="2627784" y="3392996"/>
              <a:ext cx="298797" cy="756084"/>
            </a:xfrm>
            <a:prstGeom prst="rect">
              <a:avLst/>
            </a:prstGeom>
            <a:solidFill>
              <a:srgbClr val="008000">
                <a:alpha val="35000"/>
              </a:srgbClr>
            </a:solid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84" name="Gerade Verbindung mit Pfeil 83"/>
            <p:cNvCxnSpPr/>
            <p:nvPr/>
          </p:nvCxnSpPr>
          <p:spPr bwMode="auto">
            <a:xfrm>
              <a:off x="2627784" y="3140968"/>
              <a:ext cx="864096" cy="0"/>
            </a:xfrm>
            <a:prstGeom prst="straightConnector1">
              <a:avLst/>
            </a:prstGeom>
            <a:solidFill>
              <a:schemeClr val="accent1"/>
            </a:solidFill>
            <a:ln w="41275" cap="flat" cmpd="sng" algn="ctr">
              <a:solidFill>
                <a:srgbClr val="0000FF"/>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5" name="Textfeld 84"/>
            <p:cNvSpPr txBox="1"/>
            <p:nvPr/>
          </p:nvSpPr>
          <p:spPr>
            <a:xfrm>
              <a:off x="3131840" y="2708921"/>
              <a:ext cx="1307659" cy="397187"/>
            </a:xfrm>
            <a:prstGeom prst="rect">
              <a:avLst/>
            </a:prstGeom>
            <a:noFill/>
          </p:spPr>
          <p:txBody>
            <a:bodyPr wrap="square" rtlCol="0">
              <a:spAutoFit/>
            </a:bodyPr>
            <a:lstStyle/>
            <a:p>
              <a:pPr algn="l"/>
              <a:r>
                <a:rPr lang="de-DE" sz="1500" dirty="0" err="1" smtClean="0">
                  <a:solidFill>
                    <a:srgbClr val="0000FF"/>
                  </a:solidFill>
                </a:rPr>
                <a:t>moving</a:t>
              </a:r>
              <a:r>
                <a:rPr lang="de-DE" sz="1500" dirty="0" smtClean="0">
                  <a:solidFill>
                    <a:srgbClr val="0000FF"/>
                  </a:solidFill>
                </a:rPr>
                <a:t> </a:t>
              </a:r>
              <a:r>
                <a:rPr lang="de-DE" sz="1500" b="1" i="1" dirty="0" smtClean="0">
                  <a:solidFill>
                    <a:srgbClr val="0000FF"/>
                  </a:solidFill>
                </a:rPr>
                <a:t>Q</a:t>
              </a:r>
              <a:endParaRPr lang="de-DE" sz="1500" b="1" i="1" dirty="0">
                <a:solidFill>
                  <a:srgbClr val="0000FF"/>
                </a:solidFill>
              </a:endParaRPr>
            </a:p>
          </p:txBody>
        </p:sp>
        <p:cxnSp>
          <p:nvCxnSpPr>
            <p:cNvPr id="86" name="Gerade Verbindung mit Pfeil 85"/>
            <p:cNvCxnSpPr/>
            <p:nvPr/>
          </p:nvCxnSpPr>
          <p:spPr bwMode="auto">
            <a:xfrm>
              <a:off x="971600" y="5795972"/>
              <a:ext cx="2160240" cy="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Gerade Verbindung mit Pfeil 86"/>
            <p:cNvCxnSpPr/>
            <p:nvPr/>
          </p:nvCxnSpPr>
          <p:spPr bwMode="auto">
            <a:xfrm flipV="1">
              <a:off x="2051720" y="4283804"/>
              <a:ext cx="0" cy="1512168"/>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8" name="Textfeld 87"/>
            <p:cNvSpPr txBox="1"/>
            <p:nvPr/>
          </p:nvSpPr>
          <p:spPr>
            <a:xfrm>
              <a:off x="2505298" y="5795972"/>
              <a:ext cx="842566" cy="416101"/>
            </a:xfrm>
            <a:prstGeom prst="rect">
              <a:avLst/>
            </a:prstGeom>
            <a:noFill/>
          </p:spPr>
          <p:txBody>
            <a:bodyPr wrap="square" rtlCol="0">
              <a:spAutoFit/>
            </a:bodyPr>
            <a:lstStyle/>
            <a:p>
              <a:r>
                <a:rPr lang="de-DE" sz="1600" b="1" dirty="0" smtClean="0">
                  <a:sym typeface="Symbol"/>
                </a:rPr>
                <a:t></a:t>
              </a:r>
              <a:r>
                <a:rPr lang="de-DE" sz="1600" b="1" i="1" dirty="0" smtClean="0">
                  <a:sym typeface="Symbol"/>
                </a:rPr>
                <a:t>p/p</a:t>
              </a:r>
              <a:endParaRPr lang="de-DE" sz="1600" b="1" i="1" dirty="0"/>
            </a:p>
          </p:txBody>
        </p:sp>
        <p:sp>
          <p:nvSpPr>
            <p:cNvPr id="89" name="Textfeld 88"/>
            <p:cNvSpPr txBox="1"/>
            <p:nvPr/>
          </p:nvSpPr>
          <p:spPr>
            <a:xfrm>
              <a:off x="1484152" y="4202504"/>
              <a:ext cx="711584" cy="369332"/>
            </a:xfrm>
            <a:prstGeom prst="rect">
              <a:avLst/>
            </a:prstGeom>
            <a:noFill/>
          </p:spPr>
          <p:txBody>
            <a:bodyPr wrap="square" rtlCol="0">
              <a:spAutoFit/>
            </a:bodyPr>
            <a:lstStyle/>
            <a:p>
              <a:r>
                <a:rPr lang="de-DE" b="1" i="1" dirty="0" smtClean="0">
                  <a:sym typeface="Symbol"/>
                </a:rPr>
                <a:t>x</a:t>
              </a:r>
              <a:endParaRPr lang="de-DE" b="1" i="1" dirty="0"/>
            </a:p>
          </p:txBody>
        </p:sp>
        <p:sp>
          <p:nvSpPr>
            <p:cNvPr id="90" name="Gleichschenkliges Dreieck 89"/>
            <p:cNvSpPr/>
            <p:nvPr/>
          </p:nvSpPr>
          <p:spPr bwMode="auto">
            <a:xfrm rot="10800000">
              <a:off x="1619673" y="4571836"/>
              <a:ext cx="1450925" cy="1224136"/>
            </a:xfrm>
            <a:prstGeom prst="triangle">
              <a:avLst/>
            </a:prstGeom>
            <a:solidFill>
              <a:schemeClr val="accent1">
                <a:alpha val="31000"/>
              </a:schemeClr>
            </a:solid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91" name="Gerade Verbindung mit Pfeil 90"/>
            <p:cNvCxnSpPr/>
            <p:nvPr/>
          </p:nvCxnSpPr>
          <p:spPr bwMode="auto">
            <a:xfrm>
              <a:off x="2986092" y="4787860"/>
              <a:ext cx="864096" cy="0"/>
            </a:xfrm>
            <a:prstGeom prst="straightConnector1">
              <a:avLst/>
            </a:prstGeom>
            <a:solidFill>
              <a:schemeClr val="accent1"/>
            </a:solidFill>
            <a:ln w="41275" cap="flat" cmpd="sng" algn="ctr">
              <a:solidFill>
                <a:srgbClr val="0000FF"/>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 name="Textfeld 91"/>
            <p:cNvSpPr txBox="1"/>
            <p:nvPr/>
          </p:nvSpPr>
          <p:spPr>
            <a:xfrm>
              <a:off x="3131840" y="4355812"/>
              <a:ext cx="1307659" cy="416101"/>
            </a:xfrm>
            <a:prstGeom prst="rect">
              <a:avLst/>
            </a:prstGeom>
            <a:noFill/>
          </p:spPr>
          <p:txBody>
            <a:bodyPr wrap="square" rtlCol="0">
              <a:spAutoFit/>
            </a:bodyPr>
            <a:lstStyle/>
            <a:p>
              <a:pPr algn="l"/>
              <a:r>
                <a:rPr lang="de-DE" sz="1600" dirty="0" err="1" smtClean="0">
                  <a:solidFill>
                    <a:srgbClr val="0000FF"/>
                  </a:solidFill>
                </a:rPr>
                <a:t>moving</a:t>
              </a:r>
              <a:r>
                <a:rPr lang="de-DE" sz="1600" dirty="0" smtClean="0">
                  <a:solidFill>
                    <a:srgbClr val="0000FF"/>
                  </a:solidFill>
                </a:rPr>
                <a:t> </a:t>
              </a:r>
              <a:r>
                <a:rPr lang="de-DE" sz="1600" b="1" i="1" dirty="0" smtClean="0">
                  <a:solidFill>
                    <a:srgbClr val="0000FF"/>
                  </a:solidFill>
                </a:rPr>
                <a:t>Q</a:t>
              </a:r>
              <a:endParaRPr lang="de-DE" sz="1600" b="1" i="1" dirty="0">
                <a:solidFill>
                  <a:srgbClr val="0000FF"/>
                </a:solidFill>
              </a:endParaRPr>
            </a:p>
          </p:txBody>
        </p:sp>
        <p:sp>
          <p:nvSpPr>
            <p:cNvPr id="93" name="Textfeld 92"/>
            <p:cNvSpPr txBox="1"/>
            <p:nvPr/>
          </p:nvSpPr>
          <p:spPr>
            <a:xfrm>
              <a:off x="3044368" y="5149641"/>
              <a:ext cx="862021" cy="680894"/>
            </a:xfrm>
            <a:prstGeom prst="rect">
              <a:avLst/>
            </a:prstGeom>
            <a:noFill/>
          </p:spPr>
          <p:txBody>
            <a:bodyPr wrap="square" rtlCol="0">
              <a:spAutoFit/>
            </a:bodyPr>
            <a:lstStyle/>
            <a:p>
              <a:pPr algn="l">
                <a:spcBef>
                  <a:spcPts val="0"/>
                </a:spcBef>
              </a:pPr>
              <a:r>
                <a:rPr lang="de-DE" sz="1500" dirty="0" err="1" smtClean="0">
                  <a:solidFill>
                    <a:srgbClr val="008000"/>
                  </a:solidFill>
                </a:rPr>
                <a:t>stable</a:t>
              </a:r>
              <a:endParaRPr lang="de-DE" sz="1500" dirty="0" smtClean="0">
                <a:solidFill>
                  <a:srgbClr val="008000"/>
                </a:solidFill>
              </a:endParaRPr>
            </a:p>
            <a:p>
              <a:pPr algn="l">
                <a:spcBef>
                  <a:spcPts val="0"/>
                </a:spcBef>
              </a:pPr>
              <a:r>
                <a:rPr lang="de-DE" sz="1500" dirty="0" smtClean="0">
                  <a:solidFill>
                    <a:srgbClr val="008000"/>
                  </a:solidFill>
                </a:rPr>
                <a:t>beam</a:t>
              </a:r>
              <a:endParaRPr lang="de-DE" sz="1500" dirty="0">
                <a:solidFill>
                  <a:srgbClr val="008000"/>
                </a:solidFill>
              </a:endParaRPr>
            </a:p>
          </p:txBody>
        </p:sp>
        <p:sp>
          <p:nvSpPr>
            <p:cNvPr id="94" name="Eine Ecke des Rechtecks schneiden 15359"/>
            <p:cNvSpPr/>
            <p:nvPr/>
          </p:nvSpPr>
          <p:spPr bwMode="auto">
            <a:xfrm rot="10800000" flipH="1">
              <a:off x="2617882" y="4540478"/>
              <a:ext cx="190449" cy="784964"/>
            </a:xfrm>
            <a:custGeom>
              <a:avLst/>
              <a:gdLst>
                <a:gd name="connsiteX0" fmla="*/ 0 w 186311"/>
                <a:gd name="connsiteY0" fmla="*/ 0 h 616715"/>
                <a:gd name="connsiteX1" fmla="*/ 93156 w 186311"/>
                <a:gd name="connsiteY1" fmla="*/ 0 h 616715"/>
                <a:gd name="connsiteX2" fmla="*/ 186311 w 186311"/>
                <a:gd name="connsiteY2" fmla="*/ 93156 h 616715"/>
                <a:gd name="connsiteX3" fmla="*/ 186311 w 186311"/>
                <a:gd name="connsiteY3" fmla="*/ 616715 h 616715"/>
                <a:gd name="connsiteX4" fmla="*/ 0 w 186311"/>
                <a:gd name="connsiteY4" fmla="*/ 616715 h 616715"/>
                <a:gd name="connsiteX5" fmla="*/ 0 w 186311"/>
                <a:gd name="connsiteY5" fmla="*/ 0 h 616715"/>
                <a:gd name="connsiteX0" fmla="*/ 0 w 186311"/>
                <a:gd name="connsiteY0" fmla="*/ 0 h 784964"/>
                <a:gd name="connsiteX1" fmla="*/ 93156 w 186311"/>
                <a:gd name="connsiteY1" fmla="*/ 168249 h 784964"/>
                <a:gd name="connsiteX2" fmla="*/ 186311 w 186311"/>
                <a:gd name="connsiteY2" fmla="*/ 261405 h 784964"/>
                <a:gd name="connsiteX3" fmla="*/ 186311 w 186311"/>
                <a:gd name="connsiteY3" fmla="*/ 784964 h 784964"/>
                <a:gd name="connsiteX4" fmla="*/ 0 w 186311"/>
                <a:gd name="connsiteY4" fmla="*/ 784964 h 784964"/>
                <a:gd name="connsiteX5" fmla="*/ 0 w 186311"/>
                <a:gd name="connsiteY5" fmla="*/ 0 h 784964"/>
                <a:gd name="connsiteX0" fmla="*/ 0 w 190449"/>
                <a:gd name="connsiteY0" fmla="*/ 0 h 784964"/>
                <a:gd name="connsiteX1" fmla="*/ 93156 w 190449"/>
                <a:gd name="connsiteY1" fmla="*/ 168249 h 784964"/>
                <a:gd name="connsiteX2" fmla="*/ 190449 w 190449"/>
                <a:gd name="connsiteY2" fmla="*/ 302780 h 784964"/>
                <a:gd name="connsiteX3" fmla="*/ 186311 w 190449"/>
                <a:gd name="connsiteY3" fmla="*/ 784964 h 784964"/>
                <a:gd name="connsiteX4" fmla="*/ 0 w 190449"/>
                <a:gd name="connsiteY4" fmla="*/ 784964 h 784964"/>
                <a:gd name="connsiteX5" fmla="*/ 0 w 190449"/>
                <a:gd name="connsiteY5" fmla="*/ 0 h 784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449" h="784964">
                  <a:moveTo>
                    <a:pt x="0" y="0"/>
                  </a:moveTo>
                  <a:lnTo>
                    <a:pt x="93156" y="168249"/>
                  </a:lnTo>
                  <a:lnTo>
                    <a:pt x="190449" y="302780"/>
                  </a:lnTo>
                  <a:cubicBezTo>
                    <a:pt x="189070" y="463508"/>
                    <a:pt x="187690" y="624236"/>
                    <a:pt x="186311" y="784964"/>
                  </a:cubicBezTo>
                  <a:lnTo>
                    <a:pt x="0" y="784964"/>
                  </a:lnTo>
                  <a:lnTo>
                    <a:pt x="0" y="0"/>
                  </a:lnTo>
                  <a:close/>
                </a:path>
              </a:pathLst>
            </a:custGeom>
            <a:solidFill>
              <a:srgbClr val="FF0000">
                <a:alpha val="52000"/>
              </a:srgbClr>
            </a:solidFill>
            <a:ln w="31750" cap="flat" cmpd="sng" algn="ctr">
              <a:solidFill>
                <a:srgbClr val="FF33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95" name="Eine Ecke des Rechtecks schneiden 15359"/>
            <p:cNvSpPr/>
            <p:nvPr/>
          </p:nvSpPr>
          <p:spPr bwMode="auto">
            <a:xfrm flipH="1">
              <a:off x="2611733" y="5002165"/>
              <a:ext cx="312991" cy="793810"/>
            </a:xfrm>
            <a:custGeom>
              <a:avLst/>
              <a:gdLst>
                <a:gd name="connsiteX0" fmla="*/ 0 w 186311"/>
                <a:gd name="connsiteY0" fmla="*/ 0 h 616715"/>
                <a:gd name="connsiteX1" fmla="*/ 93156 w 186311"/>
                <a:gd name="connsiteY1" fmla="*/ 0 h 616715"/>
                <a:gd name="connsiteX2" fmla="*/ 186311 w 186311"/>
                <a:gd name="connsiteY2" fmla="*/ 93156 h 616715"/>
                <a:gd name="connsiteX3" fmla="*/ 186311 w 186311"/>
                <a:gd name="connsiteY3" fmla="*/ 616715 h 616715"/>
                <a:gd name="connsiteX4" fmla="*/ 0 w 186311"/>
                <a:gd name="connsiteY4" fmla="*/ 616715 h 616715"/>
                <a:gd name="connsiteX5" fmla="*/ 0 w 186311"/>
                <a:gd name="connsiteY5" fmla="*/ 0 h 616715"/>
                <a:gd name="connsiteX0" fmla="*/ 0 w 186311"/>
                <a:gd name="connsiteY0" fmla="*/ 0 h 784964"/>
                <a:gd name="connsiteX1" fmla="*/ 93156 w 186311"/>
                <a:gd name="connsiteY1" fmla="*/ 168249 h 784964"/>
                <a:gd name="connsiteX2" fmla="*/ 186311 w 186311"/>
                <a:gd name="connsiteY2" fmla="*/ 261405 h 784964"/>
                <a:gd name="connsiteX3" fmla="*/ 186311 w 186311"/>
                <a:gd name="connsiteY3" fmla="*/ 784964 h 784964"/>
                <a:gd name="connsiteX4" fmla="*/ 0 w 186311"/>
                <a:gd name="connsiteY4" fmla="*/ 784964 h 784964"/>
                <a:gd name="connsiteX5" fmla="*/ 0 w 186311"/>
                <a:gd name="connsiteY5" fmla="*/ 0 h 784964"/>
                <a:gd name="connsiteX0" fmla="*/ 0 w 186311"/>
                <a:gd name="connsiteY0" fmla="*/ 0 h 784964"/>
                <a:gd name="connsiteX1" fmla="*/ 103728 w 186311"/>
                <a:gd name="connsiteY1" fmla="*/ 131250 h 784964"/>
                <a:gd name="connsiteX2" fmla="*/ 186311 w 186311"/>
                <a:gd name="connsiteY2" fmla="*/ 261405 h 784964"/>
                <a:gd name="connsiteX3" fmla="*/ 186311 w 186311"/>
                <a:gd name="connsiteY3" fmla="*/ 784964 h 784964"/>
                <a:gd name="connsiteX4" fmla="*/ 0 w 186311"/>
                <a:gd name="connsiteY4" fmla="*/ 784964 h 784964"/>
                <a:gd name="connsiteX5" fmla="*/ 0 w 186311"/>
                <a:gd name="connsiteY5" fmla="*/ 0 h 784964"/>
                <a:gd name="connsiteX0" fmla="*/ 0 w 188808"/>
                <a:gd name="connsiteY0" fmla="*/ 0 h 784964"/>
                <a:gd name="connsiteX1" fmla="*/ 103728 w 188808"/>
                <a:gd name="connsiteY1" fmla="*/ 131250 h 784964"/>
                <a:gd name="connsiteX2" fmla="*/ 188808 w 188808"/>
                <a:gd name="connsiteY2" fmla="*/ 371580 h 784964"/>
                <a:gd name="connsiteX3" fmla="*/ 186311 w 188808"/>
                <a:gd name="connsiteY3" fmla="*/ 784964 h 784964"/>
                <a:gd name="connsiteX4" fmla="*/ 0 w 188808"/>
                <a:gd name="connsiteY4" fmla="*/ 784964 h 784964"/>
                <a:gd name="connsiteX5" fmla="*/ 0 w 188808"/>
                <a:gd name="connsiteY5" fmla="*/ 0 h 784964"/>
                <a:gd name="connsiteX0" fmla="*/ 0 w 191305"/>
                <a:gd name="connsiteY0" fmla="*/ 0 h 891340"/>
                <a:gd name="connsiteX1" fmla="*/ 106225 w 191305"/>
                <a:gd name="connsiteY1" fmla="*/ 237626 h 891340"/>
                <a:gd name="connsiteX2" fmla="*/ 191305 w 191305"/>
                <a:gd name="connsiteY2" fmla="*/ 477956 h 891340"/>
                <a:gd name="connsiteX3" fmla="*/ 188808 w 191305"/>
                <a:gd name="connsiteY3" fmla="*/ 891340 h 891340"/>
                <a:gd name="connsiteX4" fmla="*/ 2497 w 191305"/>
                <a:gd name="connsiteY4" fmla="*/ 891340 h 891340"/>
                <a:gd name="connsiteX5" fmla="*/ 0 w 191305"/>
                <a:gd name="connsiteY5" fmla="*/ 0 h 891340"/>
                <a:gd name="connsiteX0" fmla="*/ 3494 w 188901"/>
                <a:gd name="connsiteY0" fmla="*/ 0 h 747768"/>
                <a:gd name="connsiteX1" fmla="*/ 103821 w 188901"/>
                <a:gd name="connsiteY1" fmla="*/ 94054 h 747768"/>
                <a:gd name="connsiteX2" fmla="*/ 188901 w 188901"/>
                <a:gd name="connsiteY2" fmla="*/ 334384 h 747768"/>
                <a:gd name="connsiteX3" fmla="*/ 186404 w 188901"/>
                <a:gd name="connsiteY3" fmla="*/ 747768 h 747768"/>
                <a:gd name="connsiteX4" fmla="*/ 93 w 188901"/>
                <a:gd name="connsiteY4" fmla="*/ 747768 h 747768"/>
                <a:gd name="connsiteX5" fmla="*/ 3494 w 188901"/>
                <a:gd name="connsiteY5" fmla="*/ 0 h 747768"/>
                <a:gd name="connsiteX0" fmla="*/ 3494 w 188901"/>
                <a:gd name="connsiteY0" fmla="*/ 0 h 711875"/>
                <a:gd name="connsiteX1" fmla="*/ 103821 w 188901"/>
                <a:gd name="connsiteY1" fmla="*/ 58161 h 711875"/>
                <a:gd name="connsiteX2" fmla="*/ 188901 w 188901"/>
                <a:gd name="connsiteY2" fmla="*/ 298491 h 711875"/>
                <a:gd name="connsiteX3" fmla="*/ 186404 w 188901"/>
                <a:gd name="connsiteY3" fmla="*/ 711875 h 711875"/>
                <a:gd name="connsiteX4" fmla="*/ 93 w 188901"/>
                <a:gd name="connsiteY4" fmla="*/ 711875 h 711875"/>
                <a:gd name="connsiteX5" fmla="*/ 3494 w 188901"/>
                <a:gd name="connsiteY5" fmla="*/ 0 h 711875"/>
                <a:gd name="connsiteX0" fmla="*/ 0 w 192861"/>
                <a:gd name="connsiteY0" fmla="*/ 0 h 672186"/>
                <a:gd name="connsiteX1" fmla="*/ 107781 w 192861"/>
                <a:gd name="connsiteY1" fmla="*/ 18472 h 672186"/>
                <a:gd name="connsiteX2" fmla="*/ 192861 w 192861"/>
                <a:gd name="connsiteY2" fmla="*/ 258802 h 672186"/>
                <a:gd name="connsiteX3" fmla="*/ 190364 w 192861"/>
                <a:gd name="connsiteY3" fmla="*/ 672186 h 672186"/>
                <a:gd name="connsiteX4" fmla="*/ 4053 w 192861"/>
                <a:gd name="connsiteY4" fmla="*/ 672186 h 672186"/>
                <a:gd name="connsiteX5" fmla="*/ 0 w 192861"/>
                <a:gd name="connsiteY5" fmla="*/ 0 h 672186"/>
                <a:gd name="connsiteX0" fmla="*/ 0 w 196588"/>
                <a:gd name="connsiteY0" fmla="*/ 0 h 672186"/>
                <a:gd name="connsiteX1" fmla="*/ 111508 w 196588"/>
                <a:gd name="connsiteY1" fmla="*/ 18472 h 672186"/>
                <a:gd name="connsiteX2" fmla="*/ 196588 w 196588"/>
                <a:gd name="connsiteY2" fmla="*/ 258802 h 672186"/>
                <a:gd name="connsiteX3" fmla="*/ 194091 w 196588"/>
                <a:gd name="connsiteY3" fmla="*/ 672186 h 672186"/>
                <a:gd name="connsiteX4" fmla="*/ 7780 w 196588"/>
                <a:gd name="connsiteY4" fmla="*/ 672186 h 672186"/>
                <a:gd name="connsiteX5" fmla="*/ 0 w 196588"/>
                <a:gd name="connsiteY5" fmla="*/ 0 h 672186"/>
                <a:gd name="connsiteX0" fmla="*/ 0 w 196588"/>
                <a:gd name="connsiteY0" fmla="*/ 49567 h 721753"/>
                <a:gd name="connsiteX1" fmla="*/ 74239 w 196588"/>
                <a:gd name="connsiteY1" fmla="*/ 0 h 721753"/>
                <a:gd name="connsiteX2" fmla="*/ 196588 w 196588"/>
                <a:gd name="connsiteY2" fmla="*/ 308369 h 721753"/>
                <a:gd name="connsiteX3" fmla="*/ 194091 w 196588"/>
                <a:gd name="connsiteY3" fmla="*/ 721753 h 721753"/>
                <a:gd name="connsiteX4" fmla="*/ 7780 w 196588"/>
                <a:gd name="connsiteY4" fmla="*/ 721753 h 721753"/>
                <a:gd name="connsiteX5" fmla="*/ 0 w 196588"/>
                <a:gd name="connsiteY5" fmla="*/ 49567 h 721753"/>
                <a:gd name="connsiteX0" fmla="*/ 0 w 200315"/>
                <a:gd name="connsiteY0" fmla="*/ 4207 h 721753"/>
                <a:gd name="connsiteX1" fmla="*/ 77966 w 200315"/>
                <a:gd name="connsiteY1" fmla="*/ 0 h 721753"/>
                <a:gd name="connsiteX2" fmla="*/ 200315 w 200315"/>
                <a:gd name="connsiteY2" fmla="*/ 308369 h 721753"/>
                <a:gd name="connsiteX3" fmla="*/ 197818 w 200315"/>
                <a:gd name="connsiteY3" fmla="*/ 721753 h 721753"/>
                <a:gd name="connsiteX4" fmla="*/ 11507 w 200315"/>
                <a:gd name="connsiteY4" fmla="*/ 721753 h 721753"/>
                <a:gd name="connsiteX5" fmla="*/ 0 w 200315"/>
                <a:gd name="connsiteY5" fmla="*/ 4207 h 721753"/>
                <a:gd name="connsiteX0" fmla="*/ 3494 w 188901"/>
                <a:gd name="connsiteY0" fmla="*/ 0 h 728885"/>
                <a:gd name="connsiteX1" fmla="*/ 66552 w 188901"/>
                <a:gd name="connsiteY1" fmla="*/ 7132 h 728885"/>
                <a:gd name="connsiteX2" fmla="*/ 188901 w 188901"/>
                <a:gd name="connsiteY2" fmla="*/ 315501 h 728885"/>
                <a:gd name="connsiteX3" fmla="*/ 186404 w 188901"/>
                <a:gd name="connsiteY3" fmla="*/ 728885 h 728885"/>
                <a:gd name="connsiteX4" fmla="*/ 93 w 188901"/>
                <a:gd name="connsiteY4" fmla="*/ 728885 h 728885"/>
                <a:gd name="connsiteX5" fmla="*/ 3494 w 188901"/>
                <a:gd name="connsiteY5" fmla="*/ 0 h 728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901" h="728885">
                  <a:moveTo>
                    <a:pt x="3494" y="0"/>
                  </a:moveTo>
                  <a:lnTo>
                    <a:pt x="66552" y="7132"/>
                  </a:lnTo>
                  <a:lnTo>
                    <a:pt x="188901" y="315501"/>
                  </a:lnTo>
                  <a:cubicBezTo>
                    <a:pt x="188069" y="453296"/>
                    <a:pt x="187236" y="591090"/>
                    <a:pt x="186404" y="728885"/>
                  </a:cubicBezTo>
                  <a:lnTo>
                    <a:pt x="93" y="728885"/>
                  </a:lnTo>
                  <a:cubicBezTo>
                    <a:pt x="-739" y="431772"/>
                    <a:pt x="4326" y="297113"/>
                    <a:pt x="3494" y="0"/>
                  </a:cubicBezTo>
                  <a:close/>
                </a:path>
              </a:pathLst>
            </a:custGeom>
            <a:solidFill>
              <a:srgbClr val="008000">
                <a:alpha val="52000"/>
              </a:srgbClr>
            </a:solid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96" name="Textfeld 95"/>
            <p:cNvSpPr txBox="1"/>
            <p:nvPr/>
          </p:nvSpPr>
          <p:spPr>
            <a:xfrm>
              <a:off x="3052165" y="3492511"/>
              <a:ext cx="862021" cy="680894"/>
            </a:xfrm>
            <a:prstGeom prst="rect">
              <a:avLst/>
            </a:prstGeom>
            <a:noFill/>
          </p:spPr>
          <p:txBody>
            <a:bodyPr wrap="square" rtlCol="0">
              <a:spAutoFit/>
            </a:bodyPr>
            <a:lstStyle/>
            <a:p>
              <a:pPr algn="l">
                <a:spcBef>
                  <a:spcPts val="0"/>
                </a:spcBef>
              </a:pPr>
              <a:r>
                <a:rPr lang="de-DE" sz="1500" dirty="0" err="1" smtClean="0">
                  <a:solidFill>
                    <a:srgbClr val="008000"/>
                  </a:solidFill>
                </a:rPr>
                <a:t>stable</a:t>
              </a:r>
              <a:endParaRPr lang="de-DE" sz="1500" dirty="0" smtClean="0">
                <a:solidFill>
                  <a:srgbClr val="008000"/>
                </a:solidFill>
              </a:endParaRPr>
            </a:p>
            <a:p>
              <a:pPr algn="l">
                <a:spcBef>
                  <a:spcPts val="0"/>
                </a:spcBef>
              </a:pPr>
              <a:r>
                <a:rPr lang="de-DE" sz="1500" dirty="0" smtClean="0">
                  <a:solidFill>
                    <a:srgbClr val="008000"/>
                  </a:solidFill>
                </a:rPr>
                <a:t>beam</a:t>
              </a:r>
              <a:endParaRPr lang="de-DE" sz="1500" dirty="0">
                <a:solidFill>
                  <a:srgbClr val="008000"/>
                </a:solidFill>
              </a:endParaRPr>
            </a:p>
          </p:txBody>
        </p:sp>
        <p:sp>
          <p:nvSpPr>
            <p:cNvPr id="97" name="Textfeld 96"/>
            <p:cNvSpPr txBox="1"/>
            <p:nvPr/>
          </p:nvSpPr>
          <p:spPr>
            <a:xfrm>
              <a:off x="1993413" y="4509119"/>
              <a:ext cx="774815" cy="680894"/>
            </a:xfrm>
            <a:prstGeom prst="rect">
              <a:avLst/>
            </a:prstGeom>
            <a:noFill/>
          </p:spPr>
          <p:txBody>
            <a:bodyPr wrap="square" rtlCol="0">
              <a:spAutoFit/>
            </a:bodyPr>
            <a:lstStyle/>
            <a:p>
              <a:pPr algn="l">
                <a:spcBef>
                  <a:spcPts val="0"/>
                </a:spcBef>
              </a:pPr>
              <a:r>
                <a:rPr lang="de-DE" sz="1500" dirty="0" err="1" smtClean="0">
                  <a:solidFill>
                    <a:srgbClr val="FF0000"/>
                  </a:solidFill>
                </a:rPr>
                <a:t>extr</a:t>
              </a:r>
              <a:r>
                <a:rPr lang="de-DE" sz="1500" dirty="0" smtClean="0">
                  <a:solidFill>
                    <a:srgbClr val="FF0000"/>
                  </a:solidFill>
                </a:rPr>
                <a:t>.</a:t>
              </a:r>
            </a:p>
            <a:p>
              <a:pPr algn="l">
                <a:spcBef>
                  <a:spcPts val="0"/>
                </a:spcBef>
              </a:pPr>
              <a:r>
                <a:rPr lang="de-DE" sz="1500" dirty="0" smtClean="0">
                  <a:solidFill>
                    <a:srgbClr val="FF0000"/>
                  </a:solidFill>
                </a:rPr>
                <a:t>beam</a:t>
              </a:r>
              <a:endParaRPr lang="de-DE" sz="1500" dirty="0">
                <a:solidFill>
                  <a:srgbClr val="FF0000"/>
                </a:solidFill>
              </a:endParaRPr>
            </a:p>
          </p:txBody>
        </p:sp>
      </p:grpSp>
      <p:sp>
        <p:nvSpPr>
          <p:cNvPr id="46" name="Textfeld 45"/>
          <p:cNvSpPr txBox="1"/>
          <p:nvPr/>
        </p:nvSpPr>
        <p:spPr>
          <a:xfrm>
            <a:off x="6972905" y="3501323"/>
            <a:ext cx="1063955" cy="323165"/>
          </a:xfrm>
          <a:prstGeom prst="rect">
            <a:avLst/>
          </a:prstGeom>
          <a:noFill/>
        </p:spPr>
        <p:txBody>
          <a:bodyPr wrap="square" rtlCol="0">
            <a:spAutoFit/>
          </a:bodyPr>
          <a:lstStyle/>
          <a:p>
            <a:pPr algn="l"/>
            <a:r>
              <a:rPr lang="de-DE" sz="1500" b="1" dirty="0" err="1" smtClean="0">
                <a:solidFill>
                  <a:srgbClr val="0000FF"/>
                </a:solidFill>
              </a:rPr>
              <a:t>un-stable</a:t>
            </a:r>
            <a:endParaRPr lang="de-DE" sz="1500" b="1" i="1" dirty="0">
              <a:solidFill>
                <a:srgbClr val="0000FF"/>
              </a:solidFill>
            </a:endParaRPr>
          </a:p>
        </p:txBody>
      </p:sp>
      <p:sp>
        <p:nvSpPr>
          <p:cNvPr id="48" name="Textfeld 47"/>
          <p:cNvSpPr txBox="1"/>
          <p:nvPr/>
        </p:nvSpPr>
        <p:spPr>
          <a:xfrm>
            <a:off x="6444208" y="4253005"/>
            <a:ext cx="727117" cy="323165"/>
          </a:xfrm>
          <a:prstGeom prst="rect">
            <a:avLst/>
          </a:prstGeom>
          <a:noFill/>
        </p:spPr>
        <p:txBody>
          <a:bodyPr wrap="square" rtlCol="0">
            <a:spAutoFit/>
          </a:bodyPr>
          <a:lstStyle/>
          <a:p>
            <a:pPr algn="l"/>
            <a:r>
              <a:rPr lang="de-DE" sz="1500" b="1" dirty="0" err="1" smtClean="0"/>
              <a:t>stable</a:t>
            </a:r>
            <a:endParaRPr lang="de-DE" sz="1500" b="1" i="1" dirty="0"/>
          </a:p>
        </p:txBody>
      </p:sp>
    </p:spTree>
    <p:extLst>
      <p:ext uri="{BB962C8B-B14F-4D97-AF65-F5344CB8AC3E}">
        <p14:creationId xmlns:p14="http://schemas.microsoft.com/office/powerpoint/2010/main" val="38311212"/>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ieren 4"/>
          <p:cNvGrpSpPr/>
          <p:nvPr/>
        </p:nvGrpSpPr>
        <p:grpSpPr>
          <a:xfrm>
            <a:off x="265345" y="3284984"/>
            <a:ext cx="3381522" cy="2858459"/>
            <a:chOff x="265345" y="3358237"/>
            <a:chExt cx="3381522" cy="2858459"/>
          </a:xfrm>
        </p:grpSpPr>
        <p:pic>
          <p:nvPicPr>
            <p:cNvPr id="44038" name="Picture 6" descr="G:\kofreq2880voltage0p0a.bmp"/>
            <p:cNvPicPr>
              <a:picLocks noChangeAspect="1" noChangeArrowheads="1"/>
            </p:cNvPicPr>
            <p:nvPr/>
          </p:nvPicPr>
          <p:blipFill rotWithShape="1">
            <a:blip r:embed="rId2">
              <a:extLst>
                <a:ext uri="{28A0092B-C50C-407E-A947-70E740481C1C}">
                  <a14:useLocalDpi xmlns:a14="http://schemas.microsoft.com/office/drawing/2010/main" val="0"/>
                </a:ext>
              </a:extLst>
            </a:blip>
            <a:srcRect t="3350" r="17069" b="3180"/>
            <a:stretch/>
          </p:blipFill>
          <p:spPr bwMode="auto">
            <a:xfrm>
              <a:off x="265345" y="3358237"/>
              <a:ext cx="3381522" cy="2858459"/>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Gerade Verbindung mit Pfeil 13"/>
            <p:cNvCxnSpPr/>
            <p:nvPr/>
          </p:nvCxnSpPr>
          <p:spPr bwMode="auto">
            <a:xfrm>
              <a:off x="2314102" y="4492578"/>
              <a:ext cx="0" cy="1600718"/>
            </a:xfrm>
            <a:prstGeom prst="straightConnector1">
              <a:avLst/>
            </a:prstGeom>
            <a:solidFill>
              <a:schemeClr val="accent1"/>
            </a:solidFill>
            <a:ln w="25400" cap="flat" cmpd="sng" algn="ctr">
              <a:solidFill>
                <a:schemeClr val="bg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1373930" y="5606240"/>
              <a:ext cx="940172" cy="292388"/>
            </a:xfrm>
            <a:prstGeom prst="rect">
              <a:avLst/>
            </a:prstGeom>
            <a:noFill/>
          </p:spPr>
          <p:txBody>
            <a:bodyPr wrap="square" rtlCol="0">
              <a:spAutoFit/>
            </a:bodyPr>
            <a:lstStyle/>
            <a:p>
              <a:pPr algn="r"/>
              <a:r>
                <a:rPr lang="en-US" sz="1300" b="1" i="1" dirty="0" err="1" smtClean="0">
                  <a:solidFill>
                    <a:schemeClr val="bg1"/>
                  </a:solidFill>
                </a:rPr>
                <a:t>t</a:t>
              </a:r>
              <a:r>
                <a:rPr lang="en-US" sz="1300" b="1" i="1" baseline="-25000" dirty="0" err="1" smtClean="0">
                  <a:solidFill>
                    <a:schemeClr val="bg1"/>
                  </a:solidFill>
                </a:rPr>
                <a:t>ex</a:t>
              </a:r>
              <a:r>
                <a:rPr lang="en-US" sz="1300" dirty="0" smtClean="0">
                  <a:solidFill>
                    <a:schemeClr val="bg1"/>
                  </a:solidFill>
                </a:rPr>
                <a:t>= </a:t>
              </a:r>
              <a:r>
                <a:rPr lang="en-US" sz="1300" b="1" dirty="0" smtClean="0">
                  <a:solidFill>
                    <a:schemeClr val="bg1"/>
                  </a:solidFill>
                </a:rPr>
                <a:t>1.9 s</a:t>
              </a:r>
              <a:endParaRPr lang="en-US" sz="1300" b="1" dirty="0">
                <a:solidFill>
                  <a:schemeClr val="bg1"/>
                </a:solidFill>
              </a:endParaRPr>
            </a:p>
          </p:txBody>
        </p:sp>
        <p:cxnSp>
          <p:nvCxnSpPr>
            <p:cNvPr id="24" name="Gerade Verbindung mit Pfeil 23"/>
            <p:cNvCxnSpPr/>
            <p:nvPr/>
          </p:nvCxnSpPr>
          <p:spPr bwMode="auto">
            <a:xfrm>
              <a:off x="2206707" y="3964152"/>
              <a:ext cx="1440160" cy="0"/>
            </a:xfrm>
            <a:prstGeom prst="straightConnector1">
              <a:avLst/>
            </a:prstGeom>
            <a:solidFill>
              <a:schemeClr val="accent1"/>
            </a:solidFill>
            <a:ln w="25400" cap="flat" cmpd="sng" algn="ctr">
              <a:solidFill>
                <a:schemeClr val="bg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feld 27"/>
            <p:cNvSpPr txBox="1"/>
            <p:nvPr/>
          </p:nvSpPr>
          <p:spPr>
            <a:xfrm>
              <a:off x="2456701" y="3692765"/>
              <a:ext cx="940172" cy="292388"/>
            </a:xfrm>
            <a:prstGeom prst="rect">
              <a:avLst/>
            </a:prstGeom>
            <a:noFill/>
          </p:spPr>
          <p:txBody>
            <a:bodyPr wrap="square" rtlCol="0">
              <a:spAutoFit/>
            </a:bodyPr>
            <a:lstStyle/>
            <a:p>
              <a:pPr algn="l"/>
              <a:r>
                <a:rPr lang="en-US" sz="1300" b="1" i="1" dirty="0" smtClean="0">
                  <a:solidFill>
                    <a:schemeClr val="bg1"/>
                  </a:solidFill>
                </a:rPr>
                <a:t>f </a:t>
              </a:r>
              <a:r>
                <a:rPr lang="en-US" sz="1300" dirty="0" smtClean="0">
                  <a:solidFill>
                    <a:schemeClr val="bg1"/>
                  </a:solidFill>
                </a:rPr>
                <a:t>= 50 kHz</a:t>
              </a:r>
              <a:endParaRPr lang="en-US" sz="1300" b="1" dirty="0">
                <a:solidFill>
                  <a:schemeClr val="bg1"/>
                </a:solidFill>
              </a:endParaRPr>
            </a:p>
          </p:txBody>
        </p:sp>
      </p:grpSp>
      <p:pic>
        <p:nvPicPr>
          <p:cNvPr id="44039" name="Picture 7" descr="F:\CAS Injection Extraction\Plots and Paper GSI\schottky_display_spectrum_average_plot_KO_2.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79912" y="3068960"/>
            <a:ext cx="2774828" cy="1857806"/>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a:xfrm>
            <a:off x="3646867" y="6553150"/>
            <a:ext cx="2133600" cy="476250"/>
          </a:xfrm>
        </p:spPr>
        <p:txBody>
          <a:bodyPr/>
          <a:lstStyle/>
          <a:p>
            <a:pPr>
              <a:defRPr/>
            </a:pPr>
            <a:fld id="{FFA019A6-1DDB-455D-9D4A-B8909EDA73A8}" type="datetime1">
              <a:rPr lang="en-US" smtClean="0"/>
              <a:pPr>
                <a:defRPr/>
              </a:pPr>
              <a:t>4/20/2017</a:t>
            </a:fld>
            <a:endParaRPr lang="de-DE" dirty="0"/>
          </a:p>
        </p:txBody>
      </p:sp>
      <p:sp>
        <p:nvSpPr>
          <p:cNvPr id="18"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smtClean="0">
                <a:solidFill>
                  <a:srgbClr val="000000"/>
                </a:solidFill>
                <a:latin typeface="Comic Sans MS" pitchFamily="66" charset="0"/>
              </a:rPr>
              <a:t>Momentum Variation during Knock-out Extraction  </a:t>
            </a:r>
            <a:endParaRPr lang="en-US" altLang="de-DE" sz="2000" b="1" dirty="0">
              <a:solidFill>
                <a:srgbClr val="000000"/>
              </a:solidFill>
              <a:latin typeface="Comic Sans MS" pitchFamily="66" charset="0"/>
            </a:endParaRPr>
          </a:p>
        </p:txBody>
      </p:sp>
      <mc:AlternateContent xmlns:mc="http://schemas.openxmlformats.org/markup-compatibility/2006" xmlns:a14="http://schemas.microsoft.com/office/drawing/2010/main">
        <mc:Choice Requires="a14">
          <p:sp>
            <p:nvSpPr>
              <p:cNvPr id="19" name="Textfeld 18"/>
              <p:cNvSpPr txBox="1"/>
              <p:nvPr/>
            </p:nvSpPr>
            <p:spPr>
              <a:xfrm>
                <a:off x="179390" y="925557"/>
                <a:ext cx="8857106" cy="1831079"/>
              </a:xfrm>
              <a:prstGeom prst="rect">
                <a:avLst/>
              </a:prstGeom>
              <a:noFill/>
            </p:spPr>
            <p:txBody>
              <a:bodyPr wrap="square" rtlCol="0">
                <a:spAutoFit/>
              </a:bodyPr>
              <a:lstStyle/>
              <a:p>
                <a:pPr algn="l"/>
                <a:r>
                  <a:rPr lang="en-US" dirty="0" smtClean="0"/>
                  <a:t>Example for longitudinal </a:t>
                </a:r>
                <a:r>
                  <a:rPr lang="en-US" dirty="0" err="1" smtClean="0"/>
                  <a:t>Schottky</a:t>
                </a:r>
                <a:r>
                  <a:rPr lang="en-US" dirty="0" smtClean="0"/>
                  <a:t> spectrum  to visualize slow extraction:</a:t>
                </a:r>
                <a:endParaRPr lang="en-US" dirty="0"/>
              </a:p>
              <a:p>
                <a:pPr marL="285750" indent="-285750" algn="l">
                  <a:spcBef>
                    <a:spcPts val="200"/>
                  </a:spcBef>
                  <a:buFont typeface="Wingdings" panose="05000000000000000000" pitchFamily="2" charset="2"/>
                  <a:buChar char="Ø"/>
                </a:pPr>
                <a:r>
                  <a:rPr lang="en-US" sz="1600" dirty="0" smtClean="0"/>
                  <a:t>Momentum spread before extraction  here  </a:t>
                </a:r>
                <a14:m>
                  <m:oMath xmlns:m="http://schemas.openxmlformats.org/officeDocument/2006/math">
                    <m:f>
                      <m:fPr>
                        <m:ctrlPr>
                          <a:rPr lang="en-US" i="1">
                            <a:latin typeface="Cambria Math"/>
                          </a:rPr>
                        </m:ctrlPr>
                      </m:fPr>
                      <m:num>
                        <m:r>
                          <m:rPr>
                            <m:sty m:val="p"/>
                          </m:rPr>
                          <a:rPr lang="el-GR" i="1">
                            <a:latin typeface="Cambria Math"/>
                            <a:ea typeface="Cambria Math"/>
                          </a:rPr>
                          <m:t>Δ</m:t>
                        </m:r>
                        <m:r>
                          <a:rPr lang="de-DE" i="1">
                            <a:latin typeface="Cambria Math"/>
                            <a:ea typeface="Cambria Math"/>
                          </a:rPr>
                          <m:t>𝑝</m:t>
                        </m:r>
                      </m:num>
                      <m:den>
                        <m:sSub>
                          <m:sSubPr>
                            <m:ctrlPr>
                              <a:rPr lang="en-US" i="1">
                                <a:latin typeface="Cambria Math"/>
                              </a:rPr>
                            </m:ctrlPr>
                          </m:sSubPr>
                          <m:e>
                            <m:r>
                              <a:rPr lang="de-DE" i="1">
                                <a:latin typeface="Cambria Math"/>
                              </a:rPr>
                              <m:t>𝑝</m:t>
                            </m:r>
                          </m:e>
                          <m:sub>
                            <m:r>
                              <a:rPr lang="de-DE" i="1">
                                <a:latin typeface="Cambria Math"/>
                              </a:rPr>
                              <m:t>0</m:t>
                            </m:r>
                          </m:sub>
                        </m:sSub>
                      </m:den>
                    </m:f>
                    <m:r>
                      <a:rPr lang="de-DE" i="1">
                        <a:latin typeface="Cambria Math"/>
                      </a:rPr>
                      <m:t>=−</m:t>
                    </m:r>
                    <m:f>
                      <m:fPr>
                        <m:ctrlPr>
                          <a:rPr lang="de-DE" i="1">
                            <a:latin typeface="Cambria Math"/>
                          </a:rPr>
                        </m:ctrlPr>
                      </m:fPr>
                      <m:num>
                        <m:r>
                          <a:rPr lang="de-DE" i="1">
                            <a:latin typeface="Cambria Math"/>
                          </a:rPr>
                          <m:t>1</m:t>
                        </m:r>
                      </m:num>
                      <m:den>
                        <m:r>
                          <a:rPr lang="de-DE" i="1">
                            <a:latin typeface="Cambria Math"/>
                            <a:ea typeface="Cambria Math"/>
                          </a:rPr>
                          <m:t>𝜂</m:t>
                        </m:r>
                      </m:den>
                    </m:f>
                    <m:r>
                      <a:rPr lang="de-DE" i="1">
                        <a:latin typeface="Cambria Math"/>
                        <a:ea typeface="Cambria Math"/>
                      </a:rPr>
                      <m:t>∙</m:t>
                    </m:r>
                    <m:f>
                      <m:fPr>
                        <m:ctrlPr>
                          <a:rPr lang="en-US" i="1">
                            <a:latin typeface="Cambria Math"/>
                          </a:rPr>
                        </m:ctrlPr>
                      </m:fPr>
                      <m:num>
                        <m:r>
                          <m:rPr>
                            <m:sty m:val="p"/>
                          </m:rPr>
                          <a:rPr lang="el-GR" i="1">
                            <a:latin typeface="Cambria Math"/>
                            <a:ea typeface="Cambria Math"/>
                          </a:rPr>
                          <m:t>Δ</m:t>
                        </m:r>
                        <m:sSub>
                          <m:sSubPr>
                            <m:ctrlPr>
                              <a:rPr lang="el-GR" i="1">
                                <a:latin typeface="Cambria Math"/>
                                <a:ea typeface="Cambria Math"/>
                              </a:rPr>
                            </m:ctrlPr>
                          </m:sSubPr>
                          <m:e>
                            <m:r>
                              <a:rPr lang="de-DE" i="1">
                                <a:latin typeface="Cambria Math"/>
                                <a:ea typeface="Cambria Math"/>
                              </a:rPr>
                              <m:t>𝑓</m:t>
                            </m:r>
                          </m:e>
                          <m:sub>
                            <m:r>
                              <a:rPr lang="de-DE" i="1">
                                <a:latin typeface="Cambria Math"/>
                                <a:ea typeface="Cambria Math"/>
                              </a:rPr>
                              <m:t>h</m:t>
                            </m:r>
                          </m:sub>
                        </m:sSub>
                      </m:num>
                      <m:den>
                        <m:sSub>
                          <m:sSubPr>
                            <m:ctrlPr>
                              <a:rPr lang="en-US" i="1">
                                <a:latin typeface="Cambria Math"/>
                              </a:rPr>
                            </m:ctrlPr>
                          </m:sSubPr>
                          <m:e>
                            <m:r>
                              <a:rPr lang="de-DE" i="1">
                                <a:latin typeface="Cambria Math"/>
                              </a:rPr>
                              <m:t>h</m:t>
                            </m:r>
                            <m:r>
                              <a:rPr lang="de-DE" i="1">
                                <a:latin typeface="Cambria Math"/>
                              </a:rPr>
                              <m:t> </m:t>
                            </m:r>
                            <m:r>
                              <a:rPr lang="de-DE" i="1">
                                <a:latin typeface="Cambria Math"/>
                              </a:rPr>
                              <m:t>𝑓</m:t>
                            </m:r>
                          </m:e>
                          <m:sub>
                            <m:r>
                              <a:rPr lang="de-DE" i="1">
                                <a:latin typeface="Cambria Math"/>
                              </a:rPr>
                              <m:t>0</m:t>
                            </m:r>
                          </m:sub>
                        </m:sSub>
                      </m:den>
                    </m:f>
                    <m:r>
                      <a:rPr lang="de-DE" i="1">
                        <a:latin typeface="Cambria Math"/>
                      </a:rPr>
                      <m:t> </m:t>
                    </m:r>
                    <m:r>
                      <a:rPr lang="de-DE" b="0" i="1" smtClean="0">
                        <a:latin typeface="Cambria Math"/>
                      </a:rPr>
                      <m:t>=0.2</m:t>
                    </m:r>
                    <m:r>
                      <a:rPr lang="de-DE" b="0" i="1" smtClean="0">
                        <a:latin typeface="Cambria Math"/>
                        <a:ea typeface="Cambria Math"/>
                      </a:rPr>
                      <m:t>∙</m:t>
                    </m:r>
                    <m:sSup>
                      <m:sSupPr>
                        <m:ctrlPr>
                          <a:rPr lang="de-DE" b="0" i="1" smtClean="0">
                            <a:latin typeface="Cambria Math"/>
                            <a:ea typeface="Cambria Math"/>
                          </a:rPr>
                        </m:ctrlPr>
                      </m:sSupPr>
                      <m:e>
                        <m:r>
                          <a:rPr lang="de-DE" b="0" i="1" smtClean="0">
                            <a:latin typeface="Cambria Math"/>
                            <a:ea typeface="Cambria Math"/>
                          </a:rPr>
                          <m:t>10</m:t>
                        </m:r>
                      </m:e>
                      <m:sup>
                        <m:r>
                          <a:rPr lang="de-DE" b="0" i="1" smtClean="0">
                            <a:latin typeface="Cambria Math"/>
                            <a:ea typeface="Cambria Math"/>
                          </a:rPr>
                          <m:t>−3</m:t>
                        </m:r>
                      </m:sup>
                    </m:sSup>
                  </m:oMath>
                </a14:m>
                <a:r>
                  <a:rPr lang="en-US" dirty="0" smtClean="0"/>
                  <a:t>  (1</a:t>
                </a:r>
                <a:r>
                  <a:rPr lang="en-US" b="1" i="1" dirty="0" smtClean="0">
                    <a:sym typeface="Symbol"/>
                  </a:rPr>
                  <a:t>)</a:t>
                </a:r>
                <a:endParaRPr lang="en-US" b="1" i="1" dirty="0" smtClean="0"/>
              </a:p>
              <a:p>
                <a:pPr marL="285750" indent="-285750" algn="l">
                  <a:spcBef>
                    <a:spcPts val="200"/>
                  </a:spcBef>
                  <a:buFont typeface="Wingdings" panose="05000000000000000000" pitchFamily="2" charset="2"/>
                  <a:buChar char="Ø"/>
                </a:pPr>
                <a:r>
                  <a:rPr lang="en-US" sz="1600" dirty="0" smtClean="0"/>
                  <a:t>Chromaticity (here </a:t>
                </a:r>
                <a:r>
                  <a:rPr lang="en-US" sz="1600" b="1" i="1" dirty="0" smtClean="0">
                    <a:sym typeface="Symbol"/>
                  </a:rPr>
                  <a:t> </a:t>
                </a:r>
                <a:r>
                  <a:rPr lang="en-US" sz="1600" dirty="0" smtClean="0">
                    <a:sym typeface="Symbol"/>
                  </a:rPr>
                  <a:t>=-1.5) </a:t>
                </a:r>
                <a:r>
                  <a:rPr lang="en-US" sz="1600" dirty="0" smtClean="0"/>
                  <a:t>i.e</a:t>
                </a:r>
                <a:r>
                  <a:rPr lang="en-US" sz="1600" dirty="0"/>
                  <a:t>. coupling tune  </a:t>
                </a:r>
                <a:r>
                  <a:rPr lang="en-US" sz="1600" dirty="0">
                    <a:sym typeface="Symbol"/>
                  </a:rPr>
                  <a:t></a:t>
                </a:r>
                <a:r>
                  <a:rPr lang="en-US" sz="1600" dirty="0"/>
                  <a:t>  momentum spread </a:t>
                </a:r>
                <a:r>
                  <a:rPr lang="en-US" sz="1600" dirty="0" smtClean="0"/>
                  <a:t>:  </a:t>
                </a:r>
                <a14:m>
                  <m:oMath xmlns:m="http://schemas.openxmlformats.org/officeDocument/2006/math">
                    <m:f>
                      <m:fPr>
                        <m:ctrlPr>
                          <a:rPr lang="en-US" i="1">
                            <a:latin typeface="Cambria Math"/>
                          </a:rPr>
                        </m:ctrlPr>
                      </m:fPr>
                      <m:num>
                        <m:r>
                          <a:rPr lang="en-US" i="1">
                            <a:latin typeface="Cambria Math"/>
                            <a:ea typeface="Cambria Math"/>
                          </a:rPr>
                          <m:t>∆</m:t>
                        </m:r>
                        <m:r>
                          <a:rPr lang="de-DE" i="1">
                            <a:latin typeface="Cambria Math"/>
                            <a:ea typeface="Cambria Math"/>
                          </a:rPr>
                          <m:t>𝑄</m:t>
                        </m:r>
                      </m:num>
                      <m:den>
                        <m:r>
                          <a:rPr lang="de-DE" i="1">
                            <a:latin typeface="Cambria Math"/>
                          </a:rPr>
                          <m:t>𝑄</m:t>
                        </m:r>
                      </m:den>
                    </m:f>
                    <m:r>
                      <a:rPr lang="de-DE" i="1">
                        <a:latin typeface="Cambria Math"/>
                      </a:rPr>
                      <m:t>= </m:t>
                    </m:r>
                    <m:r>
                      <a:rPr lang="de-DE" i="1">
                        <a:latin typeface="Cambria Math"/>
                        <a:ea typeface="Cambria Math"/>
                      </a:rPr>
                      <m:t>𝜉</m:t>
                    </m:r>
                    <m:r>
                      <a:rPr lang="de-DE" i="1">
                        <a:latin typeface="Cambria Math"/>
                        <a:ea typeface="Cambria Math"/>
                      </a:rPr>
                      <m:t>∙ </m:t>
                    </m:r>
                    <m:f>
                      <m:fPr>
                        <m:ctrlPr>
                          <a:rPr lang="de-DE" i="1">
                            <a:latin typeface="Cambria Math"/>
                            <a:ea typeface="Cambria Math"/>
                          </a:rPr>
                        </m:ctrlPr>
                      </m:fPr>
                      <m:num>
                        <m:r>
                          <a:rPr lang="de-DE" i="1">
                            <a:latin typeface="Cambria Math"/>
                            <a:ea typeface="Cambria Math"/>
                          </a:rPr>
                          <m:t>∆</m:t>
                        </m:r>
                        <m:r>
                          <a:rPr lang="de-DE" i="1">
                            <a:latin typeface="Cambria Math"/>
                            <a:ea typeface="Cambria Math"/>
                          </a:rPr>
                          <m:t>𝑝</m:t>
                        </m:r>
                      </m:num>
                      <m:den>
                        <m:r>
                          <a:rPr lang="de-DE" i="1">
                            <a:latin typeface="Cambria Math"/>
                            <a:ea typeface="Cambria Math"/>
                          </a:rPr>
                          <m:t>𝑝</m:t>
                        </m:r>
                      </m:den>
                    </m:f>
                    <m:r>
                      <a:rPr lang="de-DE" b="0" i="0" smtClean="0">
                        <a:latin typeface="Cambria Math"/>
                        <a:ea typeface="Cambria Math"/>
                      </a:rPr>
                      <m:t> </m:t>
                    </m:r>
                  </m:oMath>
                </a14:m>
                <a:r>
                  <a:rPr lang="en-US" sz="1600" dirty="0" smtClean="0"/>
                  <a:t> </a:t>
                </a:r>
              </a:p>
              <a:p>
                <a:pPr marL="285750" indent="-285750" algn="l">
                  <a:spcBef>
                    <a:spcPts val="200"/>
                  </a:spcBef>
                  <a:buFont typeface="Wingdings" panose="05000000000000000000" pitchFamily="2" charset="2"/>
                  <a:buChar char="Ø"/>
                </a:pPr>
                <a:r>
                  <a:rPr lang="en-US" sz="1600" dirty="0" smtClean="0"/>
                  <a:t>Slow extraction by knock-out extraction i.e. only trans. amplitude growth </a:t>
                </a:r>
                <a:r>
                  <a:rPr lang="en-US" sz="1600" dirty="0" smtClean="0">
                    <a:sym typeface="Symbol"/>
                  </a:rPr>
                  <a:t></a:t>
                </a:r>
                <a:r>
                  <a:rPr lang="en-US" sz="1600" dirty="0" smtClean="0"/>
                  <a:t> </a:t>
                </a:r>
                <a:r>
                  <a:rPr lang="en-US" sz="1600" b="1" dirty="0" smtClean="0"/>
                  <a:t>no</a:t>
                </a:r>
                <a:r>
                  <a:rPr lang="en-US" sz="1600" dirty="0" smtClean="0"/>
                  <a:t> momentum dependent</a:t>
                </a:r>
              </a:p>
              <a:p>
                <a:pPr marL="285750" indent="-285750" algn="l">
                  <a:spcBef>
                    <a:spcPts val="200"/>
                  </a:spcBef>
                  <a:buFont typeface="Symbol"/>
                  <a:buChar char="Þ"/>
                </a:pPr>
                <a:r>
                  <a:rPr lang="en-US" sz="1600" dirty="0" smtClean="0">
                    <a:sym typeface="Symbol"/>
                  </a:rPr>
                  <a:t>Lower momentum ions extracted first &amp; variation of extraction angle at dispersive section in transfer</a:t>
                </a:r>
                <a:endParaRPr lang="en-US" sz="1600" dirty="0"/>
              </a:p>
            </p:txBody>
          </p:sp>
        </mc:Choice>
        <mc:Fallback xmlns="">
          <p:sp>
            <p:nvSpPr>
              <p:cNvPr id="19" name="Textfeld 18"/>
              <p:cNvSpPr txBox="1">
                <a:spLocks noRot="1" noChangeAspect="1" noMove="1" noResize="1" noEditPoints="1" noAdjustHandles="1" noChangeArrowheads="1" noChangeShapeType="1" noTextEdit="1"/>
              </p:cNvSpPr>
              <p:nvPr/>
            </p:nvSpPr>
            <p:spPr>
              <a:xfrm>
                <a:off x="179390" y="925557"/>
                <a:ext cx="8857106" cy="1831079"/>
              </a:xfrm>
              <a:prstGeom prst="rect">
                <a:avLst/>
              </a:prstGeom>
              <a:blipFill rotWithShape="1">
                <a:blip r:embed="rId4"/>
                <a:stretch>
                  <a:fillRect l="-551" t="-1667" b="-3667"/>
                </a:stretch>
              </a:blipFill>
            </p:spPr>
            <p:txBody>
              <a:bodyPr/>
              <a:lstStyle/>
              <a:p>
                <a:r>
                  <a:rPr lang="de-DE">
                    <a:noFill/>
                  </a:rPr>
                  <a:t> </a:t>
                </a:r>
              </a:p>
            </p:txBody>
          </p:sp>
        </mc:Fallback>
      </mc:AlternateContent>
      <p:sp>
        <p:nvSpPr>
          <p:cNvPr id="44" name="Textfeld 43"/>
          <p:cNvSpPr txBox="1"/>
          <p:nvPr/>
        </p:nvSpPr>
        <p:spPr>
          <a:xfrm>
            <a:off x="179390" y="2756636"/>
            <a:ext cx="8964610" cy="338554"/>
          </a:xfrm>
          <a:prstGeom prst="rect">
            <a:avLst/>
          </a:prstGeom>
          <a:noFill/>
        </p:spPr>
        <p:txBody>
          <a:bodyPr wrap="square" rtlCol="0">
            <a:spAutoFit/>
          </a:bodyPr>
          <a:lstStyle/>
          <a:p>
            <a:pPr algn="l"/>
            <a:r>
              <a:rPr lang="en-US" sz="1600" i="1" dirty="0" smtClean="0"/>
              <a:t>Beam parameter: </a:t>
            </a:r>
            <a:r>
              <a:rPr lang="en-US" sz="1600" dirty="0" smtClean="0"/>
              <a:t>GSI-synch.</a:t>
            </a:r>
            <a:r>
              <a:rPr lang="en-US" sz="1600" i="1" dirty="0" smtClean="0"/>
              <a:t> </a:t>
            </a:r>
            <a:r>
              <a:rPr lang="en-US" sz="1600" dirty="0" smtClean="0"/>
              <a:t>C</a:t>
            </a:r>
            <a:r>
              <a:rPr lang="en-US" sz="1600" baseline="30000" dirty="0" smtClean="0"/>
              <a:t>6+</a:t>
            </a:r>
            <a:r>
              <a:rPr lang="en-US" sz="1600" dirty="0" smtClean="0"/>
              <a:t> at 300 MeV/u </a:t>
            </a:r>
            <a:r>
              <a:rPr lang="en-US" sz="1600" dirty="0" smtClean="0">
                <a:sym typeface="Symbol"/>
              </a:rPr>
              <a:t> </a:t>
            </a:r>
            <a:r>
              <a:rPr lang="en-US" sz="1600" b="1" i="1" dirty="0" err="1" smtClean="0">
                <a:sym typeface="Symbol"/>
              </a:rPr>
              <a:t>f</a:t>
            </a:r>
            <a:r>
              <a:rPr lang="en-US" sz="1600" b="1" i="1" baseline="-25000" dirty="0" err="1" smtClean="0">
                <a:sym typeface="Symbol"/>
              </a:rPr>
              <a:t>rev</a:t>
            </a:r>
            <a:r>
              <a:rPr lang="en-US" sz="1600" b="1" dirty="0" smtClean="0">
                <a:sym typeface="Symbol"/>
              </a:rPr>
              <a:t> =</a:t>
            </a:r>
            <a:r>
              <a:rPr lang="en-US" sz="1600" dirty="0" smtClean="0">
                <a:sym typeface="Symbol"/>
              </a:rPr>
              <a:t> 0.95 MHz, </a:t>
            </a:r>
            <a:r>
              <a:rPr lang="en-US" sz="1600" dirty="0" err="1" smtClean="0">
                <a:sym typeface="Symbol"/>
              </a:rPr>
              <a:t>Schottky</a:t>
            </a:r>
            <a:r>
              <a:rPr lang="en-US" sz="1600" dirty="0" smtClean="0">
                <a:sym typeface="Symbol"/>
              </a:rPr>
              <a:t> for</a:t>
            </a:r>
            <a:r>
              <a:rPr lang="en-US" sz="1600" b="1" i="1" dirty="0" smtClean="0">
                <a:sym typeface="Symbol"/>
              </a:rPr>
              <a:t> h </a:t>
            </a:r>
            <a:r>
              <a:rPr lang="en-US" sz="1600" dirty="0" smtClean="0">
                <a:sym typeface="Symbol"/>
              </a:rPr>
              <a:t>=26, </a:t>
            </a:r>
            <a:r>
              <a:rPr lang="en-US" sz="1600" b="1" dirty="0" smtClean="0">
                <a:sym typeface="Symbol"/>
              </a:rPr>
              <a:t></a:t>
            </a:r>
            <a:r>
              <a:rPr lang="en-US" sz="1600" b="1" i="1" dirty="0" smtClean="0">
                <a:sym typeface="Symbol"/>
              </a:rPr>
              <a:t>f</a:t>
            </a:r>
            <a:r>
              <a:rPr lang="en-US" sz="1600" b="1" dirty="0" smtClean="0">
                <a:sym typeface="Symbol"/>
              </a:rPr>
              <a:t> </a:t>
            </a:r>
            <a:r>
              <a:rPr lang="en-US" sz="1600" dirty="0" smtClean="0">
                <a:sym typeface="Symbol"/>
              </a:rPr>
              <a:t>= 1.0 kHz (1</a:t>
            </a:r>
            <a:r>
              <a:rPr lang="en-US" sz="1600" b="1" i="1" dirty="0" smtClean="0">
                <a:sym typeface="Symbol"/>
              </a:rPr>
              <a:t></a:t>
            </a:r>
            <a:r>
              <a:rPr lang="en-US" sz="1600" dirty="0" smtClean="0">
                <a:sym typeface="Symbol"/>
              </a:rPr>
              <a:t>)</a:t>
            </a:r>
            <a:r>
              <a:rPr lang="en-US" sz="1600" dirty="0" smtClean="0"/>
              <a:t> </a:t>
            </a:r>
          </a:p>
        </p:txBody>
      </p:sp>
      <p:sp>
        <p:nvSpPr>
          <p:cNvPr id="45" name="Textfeld 44"/>
          <p:cNvSpPr txBox="1"/>
          <p:nvPr/>
        </p:nvSpPr>
        <p:spPr>
          <a:xfrm>
            <a:off x="3796132" y="4818638"/>
            <a:ext cx="2775162" cy="338554"/>
          </a:xfrm>
          <a:prstGeom prst="rect">
            <a:avLst/>
          </a:prstGeom>
          <a:noFill/>
        </p:spPr>
        <p:txBody>
          <a:bodyPr wrap="square" rtlCol="0">
            <a:spAutoFit/>
          </a:bodyPr>
          <a:lstStyle/>
          <a:p>
            <a:pPr algn="l"/>
            <a:r>
              <a:rPr lang="en-US" sz="1600" dirty="0" smtClean="0"/>
              <a:t>Extracted beam by scintillator:</a:t>
            </a:r>
          </a:p>
        </p:txBody>
      </p:sp>
      <p:sp>
        <p:nvSpPr>
          <p:cNvPr id="51" name="Textfeld 50"/>
          <p:cNvSpPr txBox="1"/>
          <p:nvPr/>
        </p:nvSpPr>
        <p:spPr>
          <a:xfrm>
            <a:off x="6782187" y="2996952"/>
            <a:ext cx="2110293" cy="338554"/>
          </a:xfrm>
          <a:prstGeom prst="rect">
            <a:avLst/>
          </a:prstGeom>
          <a:noFill/>
        </p:spPr>
        <p:txBody>
          <a:bodyPr wrap="square" rtlCol="0">
            <a:spAutoFit/>
          </a:bodyPr>
          <a:lstStyle/>
          <a:p>
            <a:pPr algn="l"/>
            <a:r>
              <a:rPr lang="en-US" sz="1600" dirty="0" smtClean="0"/>
              <a:t>Steinbach diagram:</a:t>
            </a:r>
          </a:p>
        </p:txBody>
      </p:sp>
      <p:cxnSp>
        <p:nvCxnSpPr>
          <p:cNvPr id="26" name="Gerade Verbindung mit Pfeil 25"/>
          <p:cNvCxnSpPr/>
          <p:nvPr/>
        </p:nvCxnSpPr>
        <p:spPr bwMode="auto">
          <a:xfrm flipH="1">
            <a:off x="2926789" y="3475747"/>
            <a:ext cx="2118869" cy="1541777"/>
          </a:xfrm>
          <a:prstGeom prst="straightConnector1">
            <a:avLst/>
          </a:prstGeom>
          <a:solidFill>
            <a:schemeClr val="accent1"/>
          </a:solidFill>
          <a:ln w="3175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mit Pfeil 34"/>
          <p:cNvCxnSpPr/>
          <p:nvPr/>
        </p:nvCxnSpPr>
        <p:spPr bwMode="auto">
          <a:xfrm flipH="1">
            <a:off x="2926786" y="3692765"/>
            <a:ext cx="2118872" cy="1599626"/>
          </a:xfrm>
          <a:prstGeom prst="straightConnector1">
            <a:avLst/>
          </a:prstGeom>
          <a:solidFill>
            <a:schemeClr val="accent1"/>
          </a:solidFill>
          <a:ln w="31750" cap="flat" cmpd="sng" algn="ctr">
            <a:solidFill>
              <a:srgbClr val="33CC33"/>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mit Pfeil 35"/>
          <p:cNvCxnSpPr/>
          <p:nvPr/>
        </p:nvCxnSpPr>
        <p:spPr bwMode="auto">
          <a:xfrm flipH="1">
            <a:off x="2926789" y="3985153"/>
            <a:ext cx="2118869" cy="1532079"/>
          </a:xfrm>
          <a:prstGeom prst="straightConnector1">
            <a:avLst/>
          </a:prstGeom>
          <a:solidFill>
            <a:schemeClr val="accent1"/>
          </a:solidFill>
          <a:ln w="31750" cap="flat" cmpd="sng" algn="ctr">
            <a:solidFill>
              <a:schemeClr val="tx1"/>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mit Pfeil 36"/>
          <p:cNvCxnSpPr/>
          <p:nvPr/>
        </p:nvCxnSpPr>
        <p:spPr bwMode="auto">
          <a:xfrm flipH="1">
            <a:off x="2953859" y="4223396"/>
            <a:ext cx="2064728" cy="1529038"/>
          </a:xfrm>
          <a:prstGeom prst="straightConnector1">
            <a:avLst/>
          </a:prstGeom>
          <a:solidFill>
            <a:schemeClr val="accent1"/>
          </a:solidFill>
          <a:ln w="31750" cap="flat" cmpd="sng" algn="ctr">
            <a:solidFill>
              <a:srgbClr val="D60093"/>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feld 21"/>
          <p:cNvSpPr txBox="1"/>
          <p:nvPr/>
        </p:nvSpPr>
        <p:spPr>
          <a:xfrm>
            <a:off x="4217504" y="3234462"/>
            <a:ext cx="714536" cy="338554"/>
          </a:xfrm>
          <a:prstGeom prst="rect">
            <a:avLst/>
          </a:prstGeom>
          <a:noFill/>
        </p:spPr>
        <p:txBody>
          <a:bodyPr wrap="square" rtlCol="0">
            <a:spAutoFit/>
          </a:bodyPr>
          <a:lstStyle/>
          <a:p>
            <a:pPr algn="l"/>
            <a:r>
              <a:rPr lang="en-US" sz="1600" b="1" dirty="0" smtClean="0">
                <a:solidFill>
                  <a:srgbClr val="FF0000"/>
                </a:solidFill>
              </a:rPr>
              <a:t>begin</a:t>
            </a:r>
          </a:p>
        </p:txBody>
      </p:sp>
      <p:sp>
        <p:nvSpPr>
          <p:cNvPr id="25" name="Textfeld 24"/>
          <p:cNvSpPr txBox="1"/>
          <p:nvPr/>
        </p:nvSpPr>
        <p:spPr>
          <a:xfrm>
            <a:off x="5414163" y="4098558"/>
            <a:ext cx="534454" cy="338554"/>
          </a:xfrm>
          <a:prstGeom prst="rect">
            <a:avLst/>
          </a:prstGeom>
          <a:noFill/>
        </p:spPr>
        <p:txBody>
          <a:bodyPr wrap="square" rtlCol="0">
            <a:spAutoFit/>
          </a:bodyPr>
          <a:lstStyle/>
          <a:p>
            <a:pPr algn="l"/>
            <a:r>
              <a:rPr lang="en-US" sz="1600" b="1" dirty="0" smtClean="0">
                <a:solidFill>
                  <a:srgbClr val="D60093"/>
                </a:solidFill>
              </a:rPr>
              <a:t>end</a:t>
            </a:r>
          </a:p>
        </p:txBody>
      </p:sp>
      <p:sp>
        <p:nvSpPr>
          <p:cNvPr id="27" name="Textfeld 26"/>
          <p:cNvSpPr txBox="1"/>
          <p:nvPr/>
        </p:nvSpPr>
        <p:spPr>
          <a:xfrm>
            <a:off x="5309010" y="3140968"/>
            <a:ext cx="1279214" cy="523220"/>
          </a:xfrm>
          <a:prstGeom prst="rect">
            <a:avLst/>
          </a:prstGeom>
          <a:noFill/>
        </p:spPr>
        <p:txBody>
          <a:bodyPr wrap="square" rtlCol="0">
            <a:spAutoFit/>
          </a:bodyPr>
          <a:lstStyle/>
          <a:p>
            <a:pPr algn="l"/>
            <a:r>
              <a:rPr lang="en-US" sz="1400" dirty="0" smtClean="0">
                <a:solidFill>
                  <a:srgbClr val="FF0000"/>
                </a:solidFill>
              </a:rPr>
              <a:t>begin:</a:t>
            </a:r>
          </a:p>
          <a:p>
            <a:pPr algn="l">
              <a:spcBef>
                <a:spcPts val="0"/>
              </a:spcBef>
            </a:pPr>
            <a:r>
              <a:rPr lang="en-US" sz="1300" dirty="0" smtClean="0">
                <a:solidFill>
                  <a:srgbClr val="FF0000"/>
                </a:solidFill>
                <a:sym typeface="Symbol"/>
              </a:rPr>
              <a:t></a:t>
            </a:r>
            <a:r>
              <a:rPr lang="en-US" sz="1300" i="1" dirty="0" smtClean="0">
                <a:solidFill>
                  <a:srgbClr val="FF0000"/>
                </a:solidFill>
                <a:sym typeface="Symbol"/>
              </a:rPr>
              <a:t>p/p</a:t>
            </a:r>
            <a:r>
              <a:rPr lang="en-US" sz="1300" dirty="0">
                <a:solidFill>
                  <a:srgbClr val="FF0000"/>
                </a:solidFill>
                <a:sym typeface="Symbol"/>
              </a:rPr>
              <a:t> </a:t>
            </a:r>
            <a:r>
              <a:rPr lang="en-US" sz="1300" dirty="0" smtClean="0">
                <a:solidFill>
                  <a:srgbClr val="FF0000"/>
                </a:solidFill>
                <a:sym typeface="Symbol"/>
              </a:rPr>
              <a:t>0.210</a:t>
            </a:r>
            <a:r>
              <a:rPr lang="en-US" sz="1300" baseline="30000" dirty="0" smtClean="0">
                <a:solidFill>
                  <a:srgbClr val="FF0000"/>
                </a:solidFill>
                <a:sym typeface="Symbol"/>
              </a:rPr>
              <a:t>-3</a:t>
            </a:r>
            <a:endParaRPr lang="en-US" sz="1300" dirty="0" smtClean="0">
              <a:solidFill>
                <a:srgbClr val="FF0000"/>
              </a:solidFill>
            </a:endParaRPr>
          </a:p>
        </p:txBody>
      </p:sp>
      <p:pic>
        <p:nvPicPr>
          <p:cNvPr id="115714" name="Picture 2" descr="F:\CAS Injection Extraction\Plots and Paper GSI\Schottky_GSI_MomSpread\one_spill_binning_KO.png"/>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9195" y="5119099"/>
            <a:ext cx="2037823" cy="1329733"/>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Gruppieren 28"/>
          <p:cNvGrpSpPr/>
          <p:nvPr/>
        </p:nvGrpSpPr>
        <p:grpSpPr>
          <a:xfrm>
            <a:off x="6660232" y="3212976"/>
            <a:ext cx="2570549" cy="2975019"/>
            <a:chOff x="4356031" y="1920611"/>
            <a:chExt cx="2570549" cy="2975019"/>
          </a:xfrm>
        </p:grpSpPr>
        <p:cxnSp>
          <p:nvCxnSpPr>
            <p:cNvPr id="30" name="Gerade Verbindung mit Pfeil 29"/>
            <p:cNvCxnSpPr/>
            <p:nvPr/>
          </p:nvCxnSpPr>
          <p:spPr bwMode="auto">
            <a:xfrm>
              <a:off x="4356031" y="3217110"/>
              <a:ext cx="1757643" cy="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mit Pfeil 30"/>
            <p:cNvCxnSpPr/>
            <p:nvPr/>
          </p:nvCxnSpPr>
          <p:spPr bwMode="auto">
            <a:xfrm flipV="1">
              <a:off x="5234853" y="1986759"/>
              <a:ext cx="0" cy="123035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Textfeld 31"/>
            <p:cNvSpPr txBox="1"/>
            <p:nvPr/>
          </p:nvSpPr>
          <p:spPr>
            <a:xfrm>
              <a:off x="5603899" y="3217110"/>
              <a:ext cx="685540" cy="338554"/>
            </a:xfrm>
            <a:prstGeom prst="rect">
              <a:avLst/>
            </a:prstGeom>
            <a:noFill/>
          </p:spPr>
          <p:txBody>
            <a:bodyPr wrap="square" rtlCol="0">
              <a:spAutoFit/>
            </a:bodyPr>
            <a:lstStyle/>
            <a:p>
              <a:r>
                <a:rPr lang="de-DE" sz="1600" b="1" dirty="0" smtClean="0">
                  <a:sym typeface="Symbol"/>
                </a:rPr>
                <a:t></a:t>
              </a:r>
              <a:r>
                <a:rPr lang="de-DE" sz="1600" b="1" i="1" dirty="0" smtClean="0">
                  <a:sym typeface="Symbol"/>
                </a:rPr>
                <a:t>p/p</a:t>
              </a:r>
              <a:endParaRPr lang="de-DE" sz="1600" b="1" i="1" dirty="0"/>
            </a:p>
          </p:txBody>
        </p:sp>
        <p:sp>
          <p:nvSpPr>
            <p:cNvPr id="33" name="Textfeld 32"/>
            <p:cNvSpPr txBox="1"/>
            <p:nvPr/>
          </p:nvSpPr>
          <p:spPr>
            <a:xfrm>
              <a:off x="4773060" y="1920611"/>
              <a:ext cx="578968" cy="338554"/>
            </a:xfrm>
            <a:prstGeom prst="rect">
              <a:avLst/>
            </a:prstGeom>
            <a:noFill/>
          </p:spPr>
          <p:txBody>
            <a:bodyPr wrap="square" rtlCol="0">
              <a:spAutoFit/>
            </a:bodyPr>
            <a:lstStyle/>
            <a:p>
              <a:r>
                <a:rPr lang="de-DE" sz="1600" b="1" i="1" dirty="0" smtClean="0">
                  <a:sym typeface="Symbol"/>
                </a:rPr>
                <a:t>x</a:t>
              </a:r>
              <a:endParaRPr lang="de-DE" sz="1600" b="1" i="1" dirty="0"/>
            </a:p>
          </p:txBody>
        </p:sp>
        <p:sp>
          <p:nvSpPr>
            <p:cNvPr id="34" name="Gleichschenkliges Dreieck 33"/>
            <p:cNvSpPr/>
            <p:nvPr/>
          </p:nvSpPr>
          <p:spPr bwMode="auto">
            <a:xfrm rot="10800000">
              <a:off x="4436303" y="2219891"/>
              <a:ext cx="1611535" cy="1006504"/>
            </a:xfrm>
            <a:prstGeom prst="triangle">
              <a:avLst/>
            </a:prstGeom>
            <a:solidFill>
              <a:schemeClr val="accent1">
                <a:alpha val="31000"/>
              </a:schemeClr>
            </a:solid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9" name="Rechteck 38"/>
            <p:cNvSpPr/>
            <p:nvPr/>
          </p:nvSpPr>
          <p:spPr bwMode="auto">
            <a:xfrm>
              <a:off x="5690497" y="2789399"/>
              <a:ext cx="254660" cy="427710"/>
            </a:xfrm>
            <a:prstGeom prst="rect">
              <a:avLst/>
            </a:prstGeom>
            <a:solidFill>
              <a:srgbClr val="008000">
                <a:alpha val="35000"/>
              </a:srgbClr>
            </a:solid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40" name="Gerade Verbindung mit Pfeil 39"/>
            <p:cNvCxnSpPr/>
            <p:nvPr/>
          </p:nvCxnSpPr>
          <p:spPr bwMode="auto">
            <a:xfrm>
              <a:off x="4356031" y="4557076"/>
              <a:ext cx="1757643" cy="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mit Pfeil 40"/>
            <p:cNvCxnSpPr/>
            <p:nvPr/>
          </p:nvCxnSpPr>
          <p:spPr bwMode="auto">
            <a:xfrm flipV="1">
              <a:off x="5234853" y="3326726"/>
              <a:ext cx="0" cy="123035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feld 41"/>
            <p:cNvSpPr txBox="1"/>
            <p:nvPr/>
          </p:nvSpPr>
          <p:spPr>
            <a:xfrm>
              <a:off x="5603899" y="4557076"/>
              <a:ext cx="685540" cy="338554"/>
            </a:xfrm>
            <a:prstGeom prst="rect">
              <a:avLst/>
            </a:prstGeom>
            <a:noFill/>
          </p:spPr>
          <p:txBody>
            <a:bodyPr wrap="square" rtlCol="0">
              <a:spAutoFit/>
            </a:bodyPr>
            <a:lstStyle/>
            <a:p>
              <a:r>
                <a:rPr lang="de-DE" sz="1600" b="1" dirty="0" smtClean="0">
                  <a:sym typeface="Symbol"/>
                </a:rPr>
                <a:t></a:t>
              </a:r>
              <a:r>
                <a:rPr lang="de-DE" sz="1600" b="1" i="1" dirty="0" smtClean="0">
                  <a:sym typeface="Symbol"/>
                </a:rPr>
                <a:t>p/p</a:t>
              </a:r>
              <a:endParaRPr lang="de-DE" sz="1600" b="1" i="1" dirty="0"/>
            </a:p>
          </p:txBody>
        </p:sp>
        <p:sp>
          <p:nvSpPr>
            <p:cNvPr id="43" name="Textfeld 42"/>
            <p:cNvSpPr txBox="1"/>
            <p:nvPr/>
          </p:nvSpPr>
          <p:spPr>
            <a:xfrm>
              <a:off x="4773060" y="3260577"/>
              <a:ext cx="578968" cy="300501"/>
            </a:xfrm>
            <a:prstGeom prst="rect">
              <a:avLst/>
            </a:prstGeom>
            <a:noFill/>
          </p:spPr>
          <p:txBody>
            <a:bodyPr wrap="square" rtlCol="0">
              <a:spAutoFit/>
            </a:bodyPr>
            <a:lstStyle/>
            <a:p>
              <a:r>
                <a:rPr lang="de-DE" b="1" i="1" dirty="0" smtClean="0">
                  <a:sym typeface="Symbol"/>
                </a:rPr>
                <a:t>x</a:t>
              </a:r>
              <a:endParaRPr lang="de-DE" b="1" i="1" dirty="0"/>
            </a:p>
          </p:txBody>
        </p:sp>
        <p:sp>
          <p:nvSpPr>
            <p:cNvPr id="46" name="Gleichschenkliges Dreieck 45"/>
            <p:cNvSpPr/>
            <p:nvPr/>
          </p:nvSpPr>
          <p:spPr bwMode="auto">
            <a:xfrm rot="10800000">
              <a:off x="4479608" y="3571915"/>
              <a:ext cx="1532607" cy="1012991"/>
            </a:xfrm>
            <a:prstGeom prst="triangle">
              <a:avLst/>
            </a:prstGeom>
            <a:solidFill>
              <a:schemeClr val="accent1">
                <a:alpha val="31000"/>
              </a:schemeClr>
            </a:solid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47" name="Gerade Verbindung mit Pfeil 46"/>
            <p:cNvCxnSpPr/>
            <p:nvPr/>
          </p:nvCxnSpPr>
          <p:spPr bwMode="auto">
            <a:xfrm flipV="1">
              <a:off x="6042504" y="3652663"/>
              <a:ext cx="0" cy="454041"/>
            </a:xfrm>
            <a:prstGeom prst="straightConnector1">
              <a:avLst/>
            </a:prstGeom>
            <a:solidFill>
              <a:schemeClr val="accent1"/>
            </a:solidFill>
            <a:ln w="41275" cap="flat" cmpd="sng" algn="ctr">
              <a:solidFill>
                <a:srgbClr val="3333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Textfeld 47"/>
            <p:cNvSpPr txBox="1"/>
            <p:nvPr/>
          </p:nvSpPr>
          <p:spPr>
            <a:xfrm>
              <a:off x="6094624" y="3473095"/>
              <a:ext cx="831956" cy="584775"/>
            </a:xfrm>
            <a:prstGeom prst="rect">
              <a:avLst/>
            </a:prstGeom>
            <a:noFill/>
          </p:spPr>
          <p:txBody>
            <a:bodyPr wrap="square" rtlCol="0">
              <a:spAutoFit/>
            </a:bodyPr>
            <a:lstStyle/>
            <a:p>
              <a:pPr algn="l">
                <a:spcBef>
                  <a:spcPts val="0"/>
                </a:spcBef>
              </a:pPr>
              <a:r>
                <a:rPr lang="de-DE" sz="1600" dirty="0" err="1" smtClean="0">
                  <a:solidFill>
                    <a:srgbClr val="333300"/>
                  </a:solidFill>
                </a:rPr>
                <a:t>excite</a:t>
              </a:r>
              <a:endParaRPr lang="de-DE" sz="1600" dirty="0" smtClean="0">
                <a:solidFill>
                  <a:srgbClr val="333300"/>
                </a:solidFill>
              </a:endParaRPr>
            </a:p>
            <a:p>
              <a:pPr algn="l">
                <a:spcBef>
                  <a:spcPts val="0"/>
                </a:spcBef>
              </a:pPr>
              <a:r>
                <a:rPr lang="de-DE" sz="1600" dirty="0" smtClean="0">
                  <a:solidFill>
                    <a:srgbClr val="333300"/>
                  </a:solidFill>
                  <a:sym typeface="Symbol"/>
                </a:rPr>
                <a:t>-</a:t>
              </a:r>
              <a:r>
                <a:rPr lang="de-DE" sz="1600" dirty="0" err="1" smtClean="0">
                  <a:solidFill>
                    <a:srgbClr val="333300"/>
                  </a:solidFill>
                  <a:sym typeface="Symbol"/>
                </a:rPr>
                <a:t>ampl</a:t>
              </a:r>
              <a:r>
                <a:rPr lang="de-DE" sz="1600" dirty="0" smtClean="0">
                  <a:solidFill>
                    <a:srgbClr val="333300"/>
                  </a:solidFill>
                  <a:sym typeface="Symbol"/>
                </a:rPr>
                <a:t>. </a:t>
              </a:r>
              <a:endParaRPr lang="de-DE" sz="1600" b="1" i="1" dirty="0">
                <a:solidFill>
                  <a:srgbClr val="333300"/>
                </a:solidFill>
              </a:endParaRPr>
            </a:p>
          </p:txBody>
        </p:sp>
        <p:sp>
          <p:nvSpPr>
            <p:cNvPr id="49" name="Textfeld 48"/>
            <p:cNvSpPr txBox="1"/>
            <p:nvPr/>
          </p:nvSpPr>
          <p:spPr>
            <a:xfrm>
              <a:off x="6042504" y="4031200"/>
              <a:ext cx="701369" cy="553998"/>
            </a:xfrm>
            <a:prstGeom prst="rect">
              <a:avLst/>
            </a:prstGeom>
            <a:noFill/>
          </p:spPr>
          <p:txBody>
            <a:bodyPr wrap="square" rtlCol="0">
              <a:spAutoFit/>
            </a:bodyPr>
            <a:lstStyle/>
            <a:p>
              <a:pPr algn="l">
                <a:spcBef>
                  <a:spcPts val="0"/>
                </a:spcBef>
              </a:pPr>
              <a:r>
                <a:rPr lang="de-DE" sz="1500" dirty="0" err="1" smtClean="0">
                  <a:solidFill>
                    <a:srgbClr val="008000"/>
                  </a:solidFill>
                </a:rPr>
                <a:t>stable</a:t>
              </a:r>
              <a:endParaRPr lang="de-DE" sz="1500" dirty="0" smtClean="0">
                <a:solidFill>
                  <a:srgbClr val="008000"/>
                </a:solidFill>
              </a:endParaRPr>
            </a:p>
            <a:p>
              <a:pPr algn="l">
                <a:spcBef>
                  <a:spcPts val="0"/>
                </a:spcBef>
              </a:pPr>
              <a:r>
                <a:rPr lang="de-DE" sz="1500" dirty="0" smtClean="0">
                  <a:solidFill>
                    <a:srgbClr val="008000"/>
                  </a:solidFill>
                </a:rPr>
                <a:t>beam</a:t>
              </a:r>
              <a:endParaRPr lang="de-DE" sz="1500" dirty="0">
                <a:solidFill>
                  <a:srgbClr val="008000"/>
                </a:solidFill>
              </a:endParaRPr>
            </a:p>
          </p:txBody>
        </p:sp>
        <p:sp>
          <p:nvSpPr>
            <p:cNvPr id="50" name="Eine Ecke des Rechtecks schneiden 15359"/>
            <p:cNvSpPr/>
            <p:nvPr/>
          </p:nvSpPr>
          <p:spPr bwMode="auto">
            <a:xfrm rot="10800000" flipH="1">
              <a:off x="5681921" y="3535564"/>
              <a:ext cx="250126" cy="439497"/>
            </a:xfrm>
            <a:custGeom>
              <a:avLst/>
              <a:gdLst>
                <a:gd name="connsiteX0" fmla="*/ 0 w 186311"/>
                <a:gd name="connsiteY0" fmla="*/ 0 h 616715"/>
                <a:gd name="connsiteX1" fmla="*/ 93156 w 186311"/>
                <a:gd name="connsiteY1" fmla="*/ 0 h 616715"/>
                <a:gd name="connsiteX2" fmla="*/ 186311 w 186311"/>
                <a:gd name="connsiteY2" fmla="*/ 93156 h 616715"/>
                <a:gd name="connsiteX3" fmla="*/ 186311 w 186311"/>
                <a:gd name="connsiteY3" fmla="*/ 616715 h 616715"/>
                <a:gd name="connsiteX4" fmla="*/ 0 w 186311"/>
                <a:gd name="connsiteY4" fmla="*/ 616715 h 616715"/>
                <a:gd name="connsiteX5" fmla="*/ 0 w 186311"/>
                <a:gd name="connsiteY5" fmla="*/ 0 h 616715"/>
                <a:gd name="connsiteX0" fmla="*/ 0 w 186311"/>
                <a:gd name="connsiteY0" fmla="*/ 0 h 784964"/>
                <a:gd name="connsiteX1" fmla="*/ 93156 w 186311"/>
                <a:gd name="connsiteY1" fmla="*/ 168249 h 784964"/>
                <a:gd name="connsiteX2" fmla="*/ 186311 w 186311"/>
                <a:gd name="connsiteY2" fmla="*/ 261405 h 784964"/>
                <a:gd name="connsiteX3" fmla="*/ 186311 w 186311"/>
                <a:gd name="connsiteY3" fmla="*/ 784964 h 784964"/>
                <a:gd name="connsiteX4" fmla="*/ 0 w 186311"/>
                <a:gd name="connsiteY4" fmla="*/ 784964 h 784964"/>
                <a:gd name="connsiteX5" fmla="*/ 0 w 186311"/>
                <a:gd name="connsiteY5" fmla="*/ 0 h 784964"/>
                <a:gd name="connsiteX0" fmla="*/ 0 w 190449"/>
                <a:gd name="connsiteY0" fmla="*/ 0 h 784964"/>
                <a:gd name="connsiteX1" fmla="*/ 93156 w 190449"/>
                <a:gd name="connsiteY1" fmla="*/ 168249 h 784964"/>
                <a:gd name="connsiteX2" fmla="*/ 190449 w 190449"/>
                <a:gd name="connsiteY2" fmla="*/ 302780 h 784964"/>
                <a:gd name="connsiteX3" fmla="*/ 186311 w 190449"/>
                <a:gd name="connsiteY3" fmla="*/ 784964 h 784964"/>
                <a:gd name="connsiteX4" fmla="*/ 0 w 190449"/>
                <a:gd name="connsiteY4" fmla="*/ 784964 h 784964"/>
                <a:gd name="connsiteX5" fmla="*/ 0 w 190449"/>
                <a:gd name="connsiteY5" fmla="*/ 0 h 784964"/>
                <a:gd name="connsiteX0" fmla="*/ 0 w 296157"/>
                <a:gd name="connsiteY0" fmla="*/ 0 h 784964"/>
                <a:gd name="connsiteX1" fmla="*/ 93156 w 296157"/>
                <a:gd name="connsiteY1" fmla="*/ 168249 h 784964"/>
                <a:gd name="connsiteX2" fmla="*/ 296157 w 296157"/>
                <a:gd name="connsiteY2" fmla="*/ 625468 h 784964"/>
                <a:gd name="connsiteX3" fmla="*/ 186311 w 296157"/>
                <a:gd name="connsiteY3" fmla="*/ 784964 h 784964"/>
                <a:gd name="connsiteX4" fmla="*/ 0 w 296157"/>
                <a:gd name="connsiteY4" fmla="*/ 784964 h 784964"/>
                <a:gd name="connsiteX5" fmla="*/ 0 w 296157"/>
                <a:gd name="connsiteY5" fmla="*/ 0 h 784964"/>
                <a:gd name="connsiteX0" fmla="*/ 0 w 296157"/>
                <a:gd name="connsiteY0" fmla="*/ 0 h 784964"/>
                <a:gd name="connsiteX1" fmla="*/ 126537 w 296157"/>
                <a:gd name="connsiteY1" fmla="*/ 440866 h 784964"/>
                <a:gd name="connsiteX2" fmla="*/ 296157 w 296157"/>
                <a:gd name="connsiteY2" fmla="*/ 625468 h 784964"/>
                <a:gd name="connsiteX3" fmla="*/ 186311 w 296157"/>
                <a:gd name="connsiteY3" fmla="*/ 784964 h 784964"/>
                <a:gd name="connsiteX4" fmla="*/ 0 w 296157"/>
                <a:gd name="connsiteY4" fmla="*/ 784964 h 784964"/>
                <a:gd name="connsiteX5" fmla="*/ 0 w 296157"/>
                <a:gd name="connsiteY5" fmla="*/ 0 h 784964"/>
                <a:gd name="connsiteX0" fmla="*/ 0 w 323974"/>
                <a:gd name="connsiteY0" fmla="*/ 0 h 540166"/>
                <a:gd name="connsiteX1" fmla="*/ 154354 w 323974"/>
                <a:gd name="connsiteY1" fmla="*/ 196068 h 540166"/>
                <a:gd name="connsiteX2" fmla="*/ 323974 w 323974"/>
                <a:gd name="connsiteY2" fmla="*/ 380670 h 540166"/>
                <a:gd name="connsiteX3" fmla="*/ 214128 w 323974"/>
                <a:gd name="connsiteY3" fmla="*/ 540166 h 540166"/>
                <a:gd name="connsiteX4" fmla="*/ 27817 w 323974"/>
                <a:gd name="connsiteY4" fmla="*/ 540166 h 540166"/>
                <a:gd name="connsiteX5" fmla="*/ 0 w 323974"/>
                <a:gd name="connsiteY5" fmla="*/ 0 h 540166"/>
                <a:gd name="connsiteX0" fmla="*/ 22256 w 296157"/>
                <a:gd name="connsiteY0" fmla="*/ 0 h 540166"/>
                <a:gd name="connsiteX1" fmla="*/ 126537 w 296157"/>
                <a:gd name="connsiteY1" fmla="*/ 196068 h 540166"/>
                <a:gd name="connsiteX2" fmla="*/ 296157 w 296157"/>
                <a:gd name="connsiteY2" fmla="*/ 380670 h 540166"/>
                <a:gd name="connsiteX3" fmla="*/ 186311 w 296157"/>
                <a:gd name="connsiteY3" fmla="*/ 540166 h 540166"/>
                <a:gd name="connsiteX4" fmla="*/ 0 w 296157"/>
                <a:gd name="connsiteY4" fmla="*/ 540166 h 540166"/>
                <a:gd name="connsiteX5" fmla="*/ 22256 w 296157"/>
                <a:gd name="connsiteY5" fmla="*/ 0 h 540166"/>
                <a:gd name="connsiteX0" fmla="*/ 5564 w 296157"/>
                <a:gd name="connsiteY0" fmla="*/ 0 h 540166"/>
                <a:gd name="connsiteX1" fmla="*/ 126537 w 296157"/>
                <a:gd name="connsiteY1" fmla="*/ 196068 h 540166"/>
                <a:gd name="connsiteX2" fmla="*/ 296157 w 296157"/>
                <a:gd name="connsiteY2" fmla="*/ 380670 h 540166"/>
                <a:gd name="connsiteX3" fmla="*/ 186311 w 296157"/>
                <a:gd name="connsiteY3" fmla="*/ 540166 h 540166"/>
                <a:gd name="connsiteX4" fmla="*/ 0 w 296157"/>
                <a:gd name="connsiteY4" fmla="*/ 540166 h 540166"/>
                <a:gd name="connsiteX5" fmla="*/ 5564 w 296157"/>
                <a:gd name="connsiteY5" fmla="*/ 0 h 540166"/>
                <a:gd name="connsiteX0" fmla="*/ 5564 w 304998"/>
                <a:gd name="connsiteY0" fmla="*/ 0 h 540166"/>
                <a:gd name="connsiteX1" fmla="*/ 126537 w 304998"/>
                <a:gd name="connsiteY1" fmla="*/ 196068 h 540166"/>
                <a:gd name="connsiteX2" fmla="*/ 296157 w 304998"/>
                <a:gd name="connsiteY2" fmla="*/ 380670 h 540166"/>
                <a:gd name="connsiteX3" fmla="*/ 282673 w 304998"/>
                <a:gd name="connsiteY3" fmla="*/ 518140 h 540166"/>
                <a:gd name="connsiteX4" fmla="*/ 186311 w 304998"/>
                <a:gd name="connsiteY4" fmla="*/ 540166 h 540166"/>
                <a:gd name="connsiteX5" fmla="*/ 0 w 304998"/>
                <a:gd name="connsiteY5" fmla="*/ 540166 h 540166"/>
                <a:gd name="connsiteX6" fmla="*/ 5564 w 304998"/>
                <a:gd name="connsiteY6" fmla="*/ 0 h 540166"/>
                <a:gd name="connsiteX0" fmla="*/ 5564 w 307418"/>
                <a:gd name="connsiteY0" fmla="*/ 0 h 540166"/>
                <a:gd name="connsiteX1" fmla="*/ 126537 w 307418"/>
                <a:gd name="connsiteY1" fmla="*/ 196068 h 540166"/>
                <a:gd name="connsiteX2" fmla="*/ 296157 w 307418"/>
                <a:gd name="connsiteY2" fmla="*/ 380670 h 540166"/>
                <a:gd name="connsiteX3" fmla="*/ 282673 w 307418"/>
                <a:gd name="connsiteY3" fmla="*/ 518140 h 540166"/>
                <a:gd name="connsiteX4" fmla="*/ 186311 w 307418"/>
                <a:gd name="connsiteY4" fmla="*/ 540166 h 540166"/>
                <a:gd name="connsiteX5" fmla="*/ 0 w 307418"/>
                <a:gd name="connsiteY5" fmla="*/ 540166 h 540166"/>
                <a:gd name="connsiteX6" fmla="*/ 5564 w 307418"/>
                <a:gd name="connsiteY6" fmla="*/ 0 h 54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7418" h="540166">
                  <a:moveTo>
                    <a:pt x="5564" y="0"/>
                  </a:moveTo>
                  <a:lnTo>
                    <a:pt x="126537" y="196068"/>
                  </a:lnTo>
                  <a:lnTo>
                    <a:pt x="296157" y="380670"/>
                  </a:lnTo>
                  <a:cubicBezTo>
                    <a:pt x="314761" y="424149"/>
                    <a:pt x="310347" y="538384"/>
                    <a:pt x="282673" y="518140"/>
                  </a:cubicBezTo>
                  <a:cubicBezTo>
                    <a:pt x="264365" y="544723"/>
                    <a:pt x="226005" y="526295"/>
                    <a:pt x="186311" y="540166"/>
                  </a:cubicBezTo>
                  <a:lnTo>
                    <a:pt x="0" y="540166"/>
                  </a:lnTo>
                  <a:cubicBezTo>
                    <a:pt x="1855" y="360111"/>
                    <a:pt x="3709" y="180055"/>
                    <a:pt x="5564" y="0"/>
                  </a:cubicBezTo>
                  <a:close/>
                </a:path>
              </a:pathLst>
            </a:custGeom>
            <a:solidFill>
              <a:srgbClr val="FF0000">
                <a:alpha val="52000"/>
              </a:srgbClr>
            </a:solidFill>
            <a:ln w="31750" cap="flat" cmpd="sng" algn="ctr">
              <a:solidFill>
                <a:srgbClr val="FF33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52" name="Textfeld 51"/>
            <p:cNvSpPr txBox="1"/>
            <p:nvPr/>
          </p:nvSpPr>
          <p:spPr>
            <a:xfrm>
              <a:off x="6030871" y="2682903"/>
              <a:ext cx="701369" cy="553998"/>
            </a:xfrm>
            <a:prstGeom prst="rect">
              <a:avLst/>
            </a:prstGeom>
            <a:noFill/>
          </p:spPr>
          <p:txBody>
            <a:bodyPr wrap="square" rtlCol="0">
              <a:spAutoFit/>
            </a:bodyPr>
            <a:lstStyle/>
            <a:p>
              <a:pPr algn="l">
                <a:spcBef>
                  <a:spcPts val="0"/>
                </a:spcBef>
              </a:pPr>
              <a:r>
                <a:rPr lang="de-DE" sz="1500" dirty="0" err="1" smtClean="0">
                  <a:solidFill>
                    <a:srgbClr val="008000"/>
                  </a:solidFill>
                </a:rPr>
                <a:t>stable</a:t>
              </a:r>
              <a:endParaRPr lang="de-DE" sz="1500" dirty="0" smtClean="0">
                <a:solidFill>
                  <a:srgbClr val="008000"/>
                </a:solidFill>
              </a:endParaRPr>
            </a:p>
            <a:p>
              <a:pPr algn="l">
                <a:spcBef>
                  <a:spcPts val="0"/>
                </a:spcBef>
              </a:pPr>
              <a:r>
                <a:rPr lang="de-DE" sz="1500" dirty="0" smtClean="0">
                  <a:solidFill>
                    <a:srgbClr val="008000"/>
                  </a:solidFill>
                </a:rPr>
                <a:t>beam</a:t>
              </a:r>
              <a:endParaRPr lang="de-DE" sz="1500" dirty="0">
                <a:solidFill>
                  <a:srgbClr val="008000"/>
                </a:solidFill>
              </a:endParaRPr>
            </a:p>
          </p:txBody>
        </p:sp>
        <p:sp>
          <p:nvSpPr>
            <p:cNvPr id="53" name="Textfeld 52"/>
            <p:cNvSpPr txBox="1"/>
            <p:nvPr/>
          </p:nvSpPr>
          <p:spPr>
            <a:xfrm>
              <a:off x="5187412" y="3510050"/>
              <a:ext cx="630415" cy="553998"/>
            </a:xfrm>
            <a:prstGeom prst="rect">
              <a:avLst/>
            </a:prstGeom>
            <a:noFill/>
          </p:spPr>
          <p:txBody>
            <a:bodyPr wrap="square" rtlCol="0">
              <a:spAutoFit/>
            </a:bodyPr>
            <a:lstStyle/>
            <a:p>
              <a:pPr algn="l">
                <a:spcBef>
                  <a:spcPts val="0"/>
                </a:spcBef>
              </a:pPr>
              <a:r>
                <a:rPr lang="de-DE" sz="1500" dirty="0" err="1" smtClean="0">
                  <a:solidFill>
                    <a:srgbClr val="FF0000"/>
                  </a:solidFill>
                </a:rPr>
                <a:t>extr</a:t>
              </a:r>
              <a:r>
                <a:rPr lang="de-DE" sz="1500" dirty="0" smtClean="0">
                  <a:solidFill>
                    <a:srgbClr val="FF0000"/>
                  </a:solidFill>
                </a:rPr>
                <a:t>.</a:t>
              </a:r>
            </a:p>
            <a:p>
              <a:pPr algn="l">
                <a:spcBef>
                  <a:spcPts val="0"/>
                </a:spcBef>
              </a:pPr>
              <a:r>
                <a:rPr lang="de-DE" sz="1500" dirty="0" smtClean="0">
                  <a:solidFill>
                    <a:srgbClr val="FF0000"/>
                  </a:solidFill>
                </a:rPr>
                <a:t>beam</a:t>
              </a:r>
              <a:endParaRPr lang="de-DE" sz="1500" dirty="0">
                <a:solidFill>
                  <a:srgbClr val="FF0000"/>
                </a:solidFill>
              </a:endParaRPr>
            </a:p>
          </p:txBody>
        </p:sp>
        <p:sp>
          <p:nvSpPr>
            <p:cNvPr id="54" name="Eine Ecke des Rechtecks schneiden 15359"/>
            <p:cNvSpPr/>
            <p:nvPr/>
          </p:nvSpPr>
          <p:spPr bwMode="auto">
            <a:xfrm flipH="1">
              <a:off x="5680883" y="3652662"/>
              <a:ext cx="254612" cy="908085"/>
            </a:xfrm>
            <a:custGeom>
              <a:avLst/>
              <a:gdLst>
                <a:gd name="connsiteX0" fmla="*/ 0 w 186311"/>
                <a:gd name="connsiteY0" fmla="*/ 0 h 616715"/>
                <a:gd name="connsiteX1" fmla="*/ 93156 w 186311"/>
                <a:gd name="connsiteY1" fmla="*/ 0 h 616715"/>
                <a:gd name="connsiteX2" fmla="*/ 186311 w 186311"/>
                <a:gd name="connsiteY2" fmla="*/ 93156 h 616715"/>
                <a:gd name="connsiteX3" fmla="*/ 186311 w 186311"/>
                <a:gd name="connsiteY3" fmla="*/ 616715 h 616715"/>
                <a:gd name="connsiteX4" fmla="*/ 0 w 186311"/>
                <a:gd name="connsiteY4" fmla="*/ 616715 h 616715"/>
                <a:gd name="connsiteX5" fmla="*/ 0 w 186311"/>
                <a:gd name="connsiteY5" fmla="*/ 0 h 616715"/>
                <a:gd name="connsiteX0" fmla="*/ 0 w 186311"/>
                <a:gd name="connsiteY0" fmla="*/ 0 h 784964"/>
                <a:gd name="connsiteX1" fmla="*/ 93156 w 186311"/>
                <a:gd name="connsiteY1" fmla="*/ 168249 h 784964"/>
                <a:gd name="connsiteX2" fmla="*/ 186311 w 186311"/>
                <a:gd name="connsiteY2" fmla="*/ 261405 h 784964"/>
                <a:gd name="connsiteX3" fmla="*/ 186311 w 186311"/>
                <a:gd name="connsiteY3" fmla="*/ 784964 h 784964"/>
                <a:gd name="connsiteX4" fmla="*/ 0 w 186311"/>
                <a:gd name="connsiteY4" fmla="*/ 784964 h 784964"/>
                <a:gd name="connsiteX5" fmla="*/ 0 w 186311"/>
                <a:gd name="connsiteY5" fmla="*/ 0 h 784964"/>
                <a:gd name="connsiteX0" fmla="*/ 0 w 186311"/>
                <a:gd name="connsiteY0" fmla="*/ 0 h 784964"/>
                <a:gd name="connsiteX1" fmla="*/ 103728 w 186311"/>
                <a:gd name="connsiteY1" fmla="*/ 131250 h 784964"/>
                <a:gd name="connsiteX2" fmla="*/ 186311 w 186311"/>
                <a:gd name="connsiteY2" fmla="*/ 261405 h 784964"/>
                <a:gd name="connsiteX3" fmla="*/ 186311 w 186311"/>
                <a:gd name="connsiteY3" fmla="*/ 784964 h 784964"/>
                <a:gd name="connsiteX4" fmla="*/ 0 w 186311"/>
                <a:gd name="connsiteY4" fmla="*/ 784964 h 784964"/>
                <a:gd name="connsiteX5" fmla="*/ 0 w 186311"/>
                <a:gd name="connsiteY5" fmla="*/ 0 h 784964"/>
                <a:gd name="connsiteX0" fmla="*/ 0 w 188808"/>
                <a:gd name="connsiteY0" fmla="*/ 0 h 784964"/>
                <a:gd name="connsiteX1" fmla="*/ 103728 w 188808"/>
                <a:gd name="connsiteY1" fmla="*/ 131250 h 784964"/>
                <a:gd name="connsiteX2" fmla="*/ 188808 w 188808"/>
                <a:gd name="connsiteY2" fmla="*/ 371580 h 784964"/>
                <a:gd name="connsiteX3" fmla="*/ 186311 w 188808"/>
                <a:gd name="connsiteY3" fmla="*/ 784964 h 784964"/>
                <a:gd name="connsiteX4" fmla="*/ 0 w 188808"/>
                <a:gd name="connsiteY4" fmla="*/ 784964 h 784964"/>
                <a:gd name="connsiteX5" fmla="*/ 0 w 188808"/>
                <a:gd name="connsiteY5" fmla="*/ 0 h 784964"/>
                <a:gd name="connsiteX0" fmla="*/ 0 w 191305"/>
                <a:gd name="connsiteY0" fmla="*/ 0 h 891340"/>
                <a:gd name="connsiteX1" fmla="*/ 106225 w 191305"/>
                <a:gd name="connsiteY1" fmla="*/ 237626 h 891340"/>
                <a:gd name="connsiteX2" fmla="*/ 191305 w 191305"/>
                <a:gd name="connsiteY2" fmla="*/ 477956 h 891340"/>
                <a:gd name="connsiteX3" fmla="*/ 188808 w 191305"/>
                <a:gd name="connsiteY3" fmla="*/ 891340 h 891340"/>
                <a:gd name="connsiteX4" fmla="*/ 2497 w 191305"/>
                <a:gd name="connsiteY4" fmla="*/ 891340 h 891340"/>
                <a:gd name="connsiteX5" fmla="*/ 0 w 191305"/>
                <a:gd name="connsiteY5" fmla="*/ 0 h 891340"/>
                <a:gd name="connsiteX0" fmla="*/ 3494 w 188901"/>
                <a:gd name="connsiteY0" fmla="*/ 0 h 747768"/>
                <a:gd name="connsiteX1" fmla="*/ 103821 w 188901"/>
                <a:gd name="connsiteY1" fmla="*/ 94054 h 747768"/>
                <a:gd name="connsiteX2" fmla="*/ 188901 w 188901"/>
                <a:gd name="connsiteY2" fmla="*/ 334384 h 747768"/>
                <a:gd name="connsiteX3" fmla="*/ 186404 w 188901"/>
                <a:gd name="connsiteY3" fmla="*/ 747768 h 747768"/>
                <a:gd name="connsiteX4" fmla="*/ 93 w 188901"/>
                <a:gd name="connsiteY4" fmla="*/ 747768 h 747768"/>
                <a:gd name="connsiteX5" fmla="*/ 3494 w 188901"/>
                <a:gd name="connsiteY5" fmla="*/ 0 h 747768"/>
                <a:gd name="connsiteX0" fmla="*/ 3494 w 188901"/>
                <a:gd name="connsiteY0" fmla="*/ 0 h 711875"/>
                <a:gd name="connsiteX1" fmla="*/ 103821 w 188901"/>
                <a:gd name="connsiteY1" fmla="*/ 58161 h 711875"/>
                <a:gd name="connsiteX2" fmla="*/ 188901 w 188901"/>
                <a:gd name="connsiteY2" fmla="*/ 298491 h 711875"/>
                <a:gd name="connsiteX3" fmla="*/ 186404 w 188901"/>
                <a:gd name="connsiteY3" fmla="*/ 711875 h 711875"/>
                <a:gd name="connsiteX4" fmla="*/ 93 w 188901"/>
                <a:gd name="connsiteY4" fmla="*/ 711875 h 711875"/>
                <a:gd name="connsiteX5" fmla="*/ 3494 w 188901"/>
                <a:gd name="connsiteY5" fmla="*/ 0 h 711875"/>
                <a:gd name="connsiteX0" fmla="*/ 0 w 192861"/>
                <a:gd name="connsiteY0" fmla="*/ 0 h 672186"/>
                <a:gd name="connsiteX1" fmla="*/ 107781 w 192861"/>
                <a:gd name="connsiteY1" fmla="*/ 18472 h 672186"/>
                <a:gd name="connsiteX2" fmla="*/ 192861 w 192861"/>
                <a:gd name="connsiteY2" fmla="*/ 258802 h 672186"/>
                <a:gd name="connsiteX3" fmla="*/ 190364 w 192861"/>
                <a:gd name="connsiteY3" fmla="*/ 672186 h 672186"/>
                <a:gd name="connsiteX4" fmla="*/ 4053 w 192861"/>
                <a:gd name="connsiteY4" fmla="*/ 672186 h 672186"/>
                <a:gd name="connsiteX5" fmla="*/ 0 w 192861"/>
                <a:gd name="connsiteY5" fmla="*/ 0 h 672186"/>
                <a:gd name="connsiteX0" fmla="*/ 0 w 196588"/>
                <a:gd name="connsiteY0" fmla="*/ 0 h 672186"/>
                <a:gd name="connsiteX1" fmla="*/ 111508 w 196588"/>
                <a:gd name="connsiteY1" fmla="*/ 18472 h 672186"/>
                <a:gd name="connsiteX2" fmla="*/ 196588 w 196588"/>
                <a:gd name="connsiteY2" fmla="*/ 258802 h 672186"/>
                <a:gd name="connsiteX3" fmla="*/ 194091 w 196588"/>
                <a:gd name="connsiteY3" fmla="*/ 672186 h 672186"/>
                <a:gd name="connsiteX4" fmla="*/ 7780 w 196588"/>
                <a:gd name="connsiteY4" fmla="*/ 672186 h 672186"/>
                <a:gd name="connsiteX5" fmla="*/ 0 w 196588"/>
                <a:gd name="connsiteY5" fmla="*/ 0 h 672186"/>
                <a:gd name="connsiteX0" fmla="*/ 0 w 196588"/>
                <a:gd name="connsiteY0" fmla="*/ 49567 h 721753"/>
                <a:gd name="connsiteX1" fmla="*/ 74239 w 196588"/>
                <a:gd name="connsiteY1" fmla="*/ 0 h 721753"/>
                <a:gd name="connsiteX2" fmla="*/ 196588 w 196588"/>
                <a:gd name="connsiteY2" fmla="*/ 308369 h 721753"/>
                <a:gd name="connsiteX3" fmla="*/ 194091 w 196588"/>
                <a:gd name="connsiteY3" fmla="*/ 721753 h 721753"/>
                <a:gd name="connsiteX4" fmla="*/ 7780 w 196588"/>
                <a:gd name="connsiteY4" fmla="*/ 721753 h 721753"/>
                <a:gd name="connsiteX5" fmla="*/ 0 w 196588"/>
                <a:gd name="connsiteY5" fmla="*/ 49567 h 721753"/>
                <a:gd name="connsiteX0" fmla="*/ 0 w 200315"/>
                <a:gd name="connsiteY0" fmla="*/ 4207 h 721753"/>
                <a:gd name="connsiteX1" fmla="*/ 77966 w 200315"/>
                <a:gd name="connsiteY1" fmla="*/ 0 h 721753"/>
                <a:gd name="connsiteX2" fmla="*/ 200315 w 200315"/>
                <a:gd name="connsiteY2" fmla="*/ 308369 h 721753"/>
                <a:gd name="connsiteX3" fmla="*/ 197818 w 200315"/>
                <a:gd name="connsiteY3" fmla="*/ 721753 h 721753"/>
                <a:gd name="connsiteX4" fmla="*/ 11507 w 200315"/>
                <a:gd name="connsiteY4" fmla="*/ 721753 h 721753"/>
                <a:gd name="connsiteX5" fmla="*/ 0 w 200315"/>
                <a:gd name="connsiteY5" fmla="*/ 4207 h 721753"/>
                <a:gd name="connsiteX0" fmla="*/ 3494 w 188901"/>
                <a:gd name="connsiteY0" fmla="*/ 0 h 728885"/>
                <a:gd name="connsiteX1" fmla="*/ 66552 w 188901"/>
                <a:gd name="connsiteY1" fmla="*/ 7132 h 728885"/>
                <a:gd name="connsiteX2" fmla="*/ 188901 w 188901"/>
                <a:gd name="connsiteY2" fmla="*/ 315501 h 728885"/>
                <a:gd name="connsiteX3" fmla="*/ 186404 w 188901"/>
                <a:gd name="connsiteY3" fmla="*/ 728885 h 728885"/>
                <a:gd name="connsiteX4" fmla="*/ 93 w 188901"/>
                <a:gd name="connsiteY4" fmla="*/ 728885 h 728885"/>
                <a:gd name="connsiteX5" fmla="*/ 3494 w 188901"/>
                <a:gd name="connsiteY5" fmla="*/ 0 h 728885"/>
                <a:gd name="connsiteX0" fmla="*/ 3494 w 188901"/>
                <a:gd name="connsiteY0" fmla="*/ 76607 h 721753"/>
                <a:gd name="connsiteX1" fmla="*/ 66552 w 188901"/>
                <a:gd name="connsiteY1" fmla="*/ 0 h 721753"/>
                <a:gd name="connsiteX2" fmla="*/ 188901 w 188901"/>
                <a:gd name="connsiteY2" fmla="*/ 308369 h 721753"/>
                <a:gd name="connsiteX3" fmla="*/ 186404 w 188901"/>
                <a:gd name="connsiteY3" fmla="*/ 721753 h 721753"/>
                <a:gd name="connsiteX4" fmla="*/ 93 w 188901"/>
                <a:gd name="connsiteY4" fmla="*/ 721753 h 721753"/>
                <a:gd name="connsiteX5" fmla="*/ 3494 w 188901"/>
                <a:gd name="connsiteY5" fmla="*/ 76607 h 721753"/>
                <a:gd name="connsiteX0" fmla="*/ 3494 w 188901"/>
                <a:gd name="connsiteY0" fmla="*/ 0 h 645146"/>
                <a:gd name="connsiteX1" fmla="*/ 100130 w 188901"/>
                <a:gd name="connsiteY1" fmla="*/ 90872 h 645146"/>
                <a:gd name="connsiteX2" fmla="*/ 188901 w 188901"/>
                <a:gd name="connsiteY2" fmla="*/ 231762 h 645146"/>
                <a:gd name="connsiteX3" fmla="*/ 186404 w 188901"/>
                <a:gd name="connsiteY3" fmla="*/ 645146 h 645146"/>
                <a:gd name="connsiteX4" fmla="*/ 93 w 188901"/>
                <a:gd name="connsiteY4" fmla="*/ 645146 h 645146"/>
                <a:gd name="connsiteX5" fmla="*/ 3494 w 188901"/>
                <a:gd name="connsiteY5" fmla="*/ 0 h 645146"/>
                <a:gd name="connsiteX0" fmla="*/ 6817 w 188866"/>
                <a:gd name="connsiteY0" fmla="*/ 0 h 671943"/>
                <a:gd name="connsiteX1" fmla="*/ 100095 w 188866"/>
                <a:gd name="connsiteY1" fmla="*/ 117669 h 671943"/>
                <a:gd name="connsiteX2" fmla="*/ 188866 w 188866"/>
                <a:gd name="connsiteY2" fmla="*/ 258559 h 671943"/>
                <a:gd name="connsiteX3" fmla="*/ 186369 w 188866"/>
                <a:gd name="connsiteY3" fmla="*/ 671943 h 671943"/>
                <a:gd name="connsiteX4" fmla="*/ 58 w 188866"/>
                <a:gd name="connsiteY4" fmla="*/ 671943 h 671943"/>
                <a:gd name="connsiteX5" fmla="*/ 6817 w 188866"/>
                <a:gd name="connsiteY5" fmla="*/ 0 h 671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866" h="671943">
                  <a:moveTo>
                    <a:pt x="6817" y="0"/>
                  </a:moveTo>
                  <a:lnTo>
                    <a:pt x="100095" y="117669"/>
                  </a:lnTo>
                  <a:lnTo>
                    <a:pt x="188866" y="258559"/>
                  </a:lnTo>
                  <a:cubicBezTo>
                    <a:pt x="188034" y="396354"/>
                    <a:pt x="187201" y="534148"/>
                    <a:pt x="186369" y="671943"/>
                  </a:cubicBezTo>
                  <a:lnTo>
                    <a:pt x="58" y="671943"/>
                  </a:lnTo>
                  <a:cubicBezTo>
                    <a:pt x="-774" y="374830"/>
                    <a:pt x="7649" y="297113"/>
                    <a:pt x="6817" y="0"/>
                  </a:cubicBezTo>
                  <a:close/>
                </a:path>
              </a:pathLst>
            </a:custGeom>
            <a:solidFill>
              <a:srgbClr val="008000">
                <a:alpha val="52000"/>
              </a:srgbClr>
            </a:solid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55" name="Gerade Verbindung mit Pfeil 54"/>
            <p:cNvCxnSpPr/>
            <p:nvPr/>
          </p:nvCxnSpPr>
          <p:spPr bwMode="auto">
            <a:xfrm flipV="1">
              <a:off x="6047838" y="2348880"/>
              <a:ext cx="0" cy="454041"/>
            </a:xfrm>
            <a:prstGeom prst="straightConnector1">
              <a:avLst/>
            </a:prstGeom>
            <a:solidFill>
              <a:schemeClr val="accent1"/>
            </a:solidFill>
            <a:ln w="41275" cap="flat" cmpd="sng" algn="ctr">
              <a:solidFill>
                <a:srgbClr val="3333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Textfeld 55"/>
            <p:cNvSpPr txBox="1"/>
            <p:nvPr/>
          </p:nvSpPr>
          <p:spPr>
            <a:xfrm>
              <a:off x="6084168" y="2132856"/>
              <a:ext cx="831956" cy="584775"/>
            </a:xfrm>
            <a:prstGeom prst="rect">
              <a:avLst/>
            </a:prstGeom>
            <a:noFill/>
          </p:spPr>
          <p:txBody>
            <a:bodyPr wrap="square" rtlCol="0">
              <a:spAutoFit/>
            </a:bodyPr>
            <a:lstStyle/>
            <a:p>
              <a:pPr algn="l">
                <a:spcBef>
                  <a:spcPts val="0"/>
                </a:spcBef>
              </a:pPr>
              <a:r>
                <a:rPr lang="de-DE" sz="1600" dirty="0" err="1" smtClean="0">
                  <a:solidFill>
                    <a:srgbClr val="333300"/>
                  </a:solidFill>
                </a:rPr>
                <a:t>excite</a:t>
              </a:r>
              <a:endParaRPr lang="de-DE" sz="1600" dirty="0" smtClean="0">
                <a:solidFill>
                  <a:srgbClr val="333300"/>
                </a:solidFill>
              </a:endParaRPr>
            </a:p>
            <a:p>
              <a:pPr algn="l">
                <a:spcBef>
                  <a:spcPts val="0"/>
                </a:spcBef>
              </a:pPr>
              <a:r>
                <a:rPr lang="de-DE" sz="1600" dirty="0" smtClean="0">
                  <a:solidFill>
                    <a:srgbClr val="333300"/>
                  </a:solidFill>
                  <a:sym typeface="Symbol"/>
                </a:rPr>
                <a:t>-</a:t>
              </a:r>
              <a:r>
                <a:rPr lang="de-DE" sz="1600" dirty="0" err="1" smtClean="0">
                  <a:solidFill>
                    <a:srgbClr val="333300"/>
                  </a:solidFill>
                  <a:sym typeface="Symbol"/>
                </a:rPr>
                <a:t>ampl</a:t>
              </a:r>
              <a:r>
                <a:rPr lang="de-DE" sz="1600" dirty="0" smtClean="0">
                  <a:solidFill>
                    <a:srgbClr val="333300"/>
                  </a:solidFill>
                  <a:sym typeface="Symbol"/>
                </a:rPr>
                <a:t>. </a:t>
              </a:r>
              <a:endParaRPr lang="de-DE" sz="1600" b="1" i="1" dirty="0">
                <a:solidFill>
                  <a:srgbClr val="333300"/>
                </a:solidFill>
              </a:endParaRPr>
            </a:p>
          </p:txBody>
        </p:sp>
      </p:grpSp>
      <p:sp>
        <p:nvSpPr>
          <p:cNvPr id="57" name="Textfeld 56"/>
          <p:cNvSpPr txBox="1"/>
          <p:nvPr/>
        </p:nvSpPr>
        <p:spPr>
          <a:xfrm>
            <a:off x="7184449" y="3501323"/>
            <a:ext cx="1063955" cy="323165"/>
          </a:xfrm>
          <a:prstGeom prst="rect">
            <a:avLst/>
          </a:prstGeom>
          <a:noFill/>
        </p:spPr>
        <p:txBody>
          <a:bodyPr wrap="square" rtlCol="0">
            <a:spAutoFit/>
          </a:bodyPr>
          <a:lstStyle/>
          <a:p>
            <a:pPr algn="l"/>
            <a:r>
              <a:rPr lang="de-DE" sz="1500" b="1" dirty="0" err="1" smtClean="0">
                <a:solidFill>
                  <a:srgbClr val="0000FF"/>
                </a:solidFill>
              </a:rPr>
              <a:t>un-stable</a:t>
            </a:r>
            <a:endParaRPr lang="de-DE" sz="1500" b="1" i="1" dirty="0">
              <a:solidFill>
                <a:srgbClr val="0000FF"/>
              </a:solidFill>
            </a:endParaRPr>
          </a:p>
        </p:txBody>
      </p:sp>
      <p:sp>
        <p:nvSpPr>
          <p:cNvPr id="58" name="Textfeld 57"/>
          <p:cNvSpPr txBox="1"/>
          <p:nvPr/>
        </p:nvSpPr>
        <p:spPr>
          <a:xfrm>
            <a:off x="6696696" y="4218885"/>
            <a:ext cx="727117" cy="323165"/>
          </a:xfrm>
          <a:prstGeom prst="rect">
            <a:avLst/>
          </a:prstGeom>
          <a:noFill/>
        </p:spPr>
        <p:txBody>
          <a:bodyPr wrap="square" rtlCol="0">
            <a:spAutoFit/>
          </a:bodyPr>
          <a:lstStyle/>
          <a:p>
            <a:pPr algn="l"/>
            <a:r>
              <a:rPr lang="de-DE" sz="1500" b="1" dirty="0" err="1" smtClean="0"/>
              <a:t>stable</a:t>
            </a:r>
            <a:endParaRPr lang="de-DE" sz="1500" b="1" i="1" dirty="0"/>
          </a:p>
        </p:txBody>
      </p:sp>
    </p:spTree>
    <p:extLst>
      <p:ext uri="{BB962C8B-B14F-4D97-AF65-F5344CB8AC3E}">
        <p14:creationId xmlns:p14="http://schemas.microsoft.com/office/powerpoint/2010/main" val="260941862"/>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liennummernplatzhalter 1"/>
          <p:cNvSpPr>
            <a:spLocks noGrp="1"/>
          </p:cNvSpPr>
          <p:nvPr>
            <p:ph type="sldNum" sz="quarter" idx="10"/>
          </p:nvPr>
        </p:nvSpPr>
        <p:spPr/>
        <p:txBody>
          <a:bodyPr/>
          <a:lstStyle/>
          <a:p>
            <a:pPr>
              <a:defRPr/>
            </a:pPr>
            <a:fld id="{5C526F55-6898-4620-A4A7-9AE408BFD78F}" type="slidenum">
              <a:rPr lang="en-US"/>
              <a:pPr>
                <a:defRPr/>
              </a:pPr>
              <a:t>54</a:t>
            </a:fld>
            <a:endParaRPr lang="en-US"/>
          </a:p>
        </p:txBody>
      </p:sp>
      <p:sp>
        <p:nvSpPr>
          <p:cNvPr id="40963"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a:latin typeface="Comic Sans MS" pitchFamily="66" charset="0"/>
              </a:rPr>
              <a:t>Broadband longitudinal Bunch Shape </a:t>
            </a:r>
            <a:r>
              <a:rPr lang="en-US" altLang="de-DE" sz="2000" b="1" dirty="0" smtClean="0">
                <a:latin typeface="Comic Sans MS" pitchFamily="66" charset="0"/>
              </a:rPr>
              <a:t>Observation by FCT</a:t>
            </a:r>
            <a:endParaRPr lang="en-US" altLang="de-DE" sz="2000" b="1" dirty="0">
              <a:latin typeface="Comic Sans MS" pitchFamily="66" charset="0"/>
            </a:endParaRPr>
          </a:p>
        </p:txBody>
      </p:sp>
      <p:sp>
        <p:nvSpPr>
          <p:cNvPr id="40965" name="Text Box 4"/>
          <p:cNvSpPr txBox="1">
            <a:spLocks noChangeArrowheads="1"/>
          </p:cNvSpPr>
          <p:nvPr/>
        </p:nvSpPr>
        <p:spPr bwMode="auto">
          <a:xfrm>
            <a:off x="267208" y="929704"/>
            <a:ext cx="8509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None/>
            </a:pPr>
            <a:r>
              <a:rPr lang="en-US" altLang="de-DE" i="1" dirty="0">
                <a:solidFill>
                  <a:schemeClr val="accent2"/>
                </a:solidFill>
                <a:sym typeface="Symbol" pitchFamily="18" charset="2"/>
              </a:rPr>
              <a:t>Example:</a:t>
            </a:r>
            <a:r>
              <a:rPr lang="en-US" altLang="de-DE" dirty="0">
                <a:solidFill>
                  <a:schemeClr val="accent2"/>
                </a:solidFill>
                <a:sym typeface="Symbol" pitchFamily="18" charset="2"/>
              </a:rPr>
              <a:t> After multi-turn injection, the </a:t>
            </a:r>
            <a:r>
              <a:rPr lang="en-US" altLang="de-DE" b="1" dirty="0">
                <a:solidFill>
                  <a:schemeClr val="accent2"/>
                </a:solidFill>
                <a:sym typeface="Symbol" pitchFamily="18" charset="2"/>
              </a:rPr>
              <a:t>bunch formation</a:t>
            </a:r>
            <a:r>
              <a:rPr lang="en-US" altLang="de-DE" dirty="0">
                <a:solidFill>
                  <a:schemeClr val="accent2"/>
                </a:solidFill>
                <a:sym typeface="Symbol" pitchFamily="18" charset="2"/>
              </a:rPr>
              <a:t> is critical to avoid </a:t>
            </a:r>
            <a:endParaRPr lang="en-US" altLang="de-DE" dirty="0" smtClean="0">
              <a:solidFill>
                <a:schemeClr val="accent2"/>
              </a:solidFill>
              <a:sym typeface="Symbol" pitchFamily="18" charset="2"/>
            </a:endParaRPr>
          </a:p>
          <a:p>
            <a:pPr algn="l">
              <a:spcBef>
                <a:spcPts val="0"/>
              </a:spcBef>
              <a:buFont typeface="Wingdings" pitchFamily="2" charset="2"/>
              <a:buNone/>
            </a:pPr>
            <a:r>
              <a:rPr lang="en-US" altLang="de-DE" dirty="0" smtClean="0">
                <a:solidFill>
                  <a:schemeClr val="accent2"/>
                </a:solidFill>
                <a:sym typeface="Symbol" pitchFamily="18" charset="2"/>
              </a:rPr>
              <a:t>coherent </a:t>
            </a:r>
            <a:r>
              <a:rPr lang="en-US" altLang="de-DE" dirty="0">
                <a:solidFill>
                  <a:schemeClr val="accent2"/>
                </a:solidFill>
                <a:sym typeface="Symbol" pitchFamily="18" charset="2"/>
              </a:rPr>
              <a:t>synchrotron oscillations  emittance </a:t>
            </a:r>
            <a:r>
              <a:rPr lang="en-US" altLang="de-DE" dirty="0" smtClean="0">
                <a:solidFill>
                  <a:schemeClr val="accent2"/>
                </a:solidFill>
                <a:sym typeface="Symbol" pitchFamily="18" charset="2"/>
              </a:rPr>
              <a:t>enlargement</a:t>
            </a:r>
          </a:p>
          <a:p>
            <a:pPr algn="l">
              <a:spcBef>
                <a:spcPts val="0"/>
              </a:spcBef>
              <a:buFont typeface="Wingdings" pitchFamily="2" charset="2"/>
              <a:buNone/>
            </a:pPr>
            <a:r>
              <a:rPr lang="en-US" altLang="de-DE" dirty="0" smtClean="0">
                <a:solidFill>
                  <a:schemeClr val="accent2"/>
                </a:solidFill>
                <a:sym typeface="Symbol" pitchFamily="18" charset="2"/>
              </a:rPr>
              <a:t>Observation by a FCT or BPM sum signal in broad-band mode and adaption of </a:t>
            </a:r>
            <a:r>
              <a:rPr lang="en-US" altLang="de-DE" b="1" i="1" dirty="0" err="1" smtClean="0">
                <a:solidFill>
                  <a:schemeClr val="accent2"/>
                </a:solidFill>
                <a:sym typeface="Symbol" pitchFamily="18" charset="2"/>
              </a:rPr>
              <a:t>f</a:t>
            </a:r>
            <a:r>
              <a:rPr lang="en-US" altLang="de-DE" b="1" i="1" baseline="-25000" dirty="0" err="1" smtClean="0">
                <a:solidFill>
                  <a:schemeClr val="accent2"/>
                </a:solidFill>
                <a:sym typeface="Symbol" pitchFamily="18" charset="2"/>
              </a:rPr>
              <a:t>rf</a:t>
            </a:r>
            <a:r>
              <a:rPr lang="en-US" altLang="de-DE" dirty="0" smtClean="0">
                <a:solidFill>
                  <a:schemeClr val="accent2"/>
                </a:solidFill>
                <a:sym typeface="Symbol" pitchFamily="18" charset="2"/>
              </a:rPr>
              <a:t> </a:t>
            </a:r>
            <a:endParaRPr lang="en-US" altLang="de-DE" dirty="0">
              <a:solidFill>
                <a:schemeClr val="accent2"/>
              </a:solidFill>
              <a:sym typeface="Symbol" pitchFamily="18" charset="2"/>
            </a:endParaRPr>
          </a:p>
        </p:txBody>
      </p:sp>
      <p:sp>
        <p:nvSpPr>
          <p:cNvPr id="40966" name="Text Box 5"/>
          <p:cNvSpPr txBox="1">
            <a:spLocks noChangeArrowheads="1"/>
          </p:cNvSpPr>
          <p:nvPr/>
        </p:nvSpPr>
        <p:spPr bwMode="auto">
          <a:xfrm>
            <a:off x="6300754" y="6124773"/>
            <a:ext cx="285412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sz="1400" dirty="0" smtClean="0">
                <a:solidFill>
                  <a:schemeClr val="tx2"/>
                </a:solidFill>
                <a:latin typeface="Times" pitchFamily="18" charset="0"/>
              </a:rPr>
              <a:t>Courtesy H</a:t>
            </a:r>
            <a:r>
              <a:rPr lang="en-US" altLang="de-DE" sz="1400" dirty="0">
                <a:solidFill>
                  <a:schemeClr val="tx2"/>
                </a:solidFill>
                <a:latin typeface="Times" pitchFamily="18" charset="0"/>
              </a:rPr>
              <a:t>. </a:t>
            </a:r>
            <a:r>
              <a:rPr lang="en-US" altLang="de-DE" sz="1400" dirty="0" err="1">
                <a:solidFill>
                  <a:schemeClr val="tx2"/>
                </a:solidFill>
                <a:latin typeface="Times" pitchFamily="18" charset="0"/>
              </a:rPr>
              <a:t>Damerau</a:t>
            </a:r>
            <a:r>
              <a:rPr lang="en-US" altLang="de-DE" sz="1400" dirty="0">
                <a:solidFill>
                  <a:schemeClr val="tx2"/>
                </a:solidFill>
                <a:latin typeface="Times" pitchFamily="18" charset="0"/>
              </a:rPr>
              <a:t>, </a:t>
            </a:r>
            <a:r>
              <a:rPr lang="en-US" altLang="de-DE" sz="1400" dirty="0" smtClean="0">
                <a:solidFill>
                  <a:schemeClr val="tx2"/>
                </a:solidFill>
                <a:latin typeface="Times" pitchFamily="18" charset="0"/>
              </a:rPr>
              <a:t>CERN</a:t>
            </a:r>
            <a:endParaRPr lang="en-US" altLang="de-DE" sz="1400" dirty="0">
              <a:solidFill>
                <a:schemeClr val="tx2"/>
              </a:solidFill>
              <a:latin typeface="Times" pitchFamily="18" charset="0"/>
            </a:endParaRPr>
          </a:p>
        </p:txBody>
      </p:sp>
      <p:sp>
        <p:nvSpPr>
          <p:cNvPr id="40970" name="Text Box 9"/>
          <p:cNvSpPr txBox="1">
            <a:spLocks noChangeArrowheads="1"/>
          </p:cNvSpPr>
          <p:nvPr/>
        </p:nvSpPr>
        <p:spPr bwMode="auto">
          <a:xfrm>
            <a:off x="312801" y="1791347"/>
            <a:ext cx="3714750" cy="5888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b="1" i="1" dirty="0" err="1">
                <a:solidFill>
                  <a:srgbClr val="FF0000"/>
                </a:solidFill>
                <a:latin typeface="Times" pitchFamily="18" charset="0"/>
              </a:rPr>
              <a:t>f</a:t>
            </a:r>
            <a:r>
              <a:rPr lang="en-US" altLang="de-DE" sz="2400" b="1" i="1" baseline="-25000" dirty="0" err="1">
                <a:solidFill>
                  <a:srgbClr val="FF0000"/>
                </a:solidFill>
                <a:latin typeface="Times" pitchFamily="18" charset="0"/>
              </a:rPr>
              <a:t>rf</a:t>
            </a:r>
            <a:r>
              <a:rPr lang="en-US" altLang="de-DE" b="1" dirty="0">
                <a:solidFill>
                  <a:srgbClr val="FF0000"/>
                </a:solidFill>
                <a:latin typeface="Times" pitchFamily="18" charset="0"/>
              </a:rPr>
              <a:t> shift by 0.2% of nominal value</a:t>
            </a:r>
          </a:p>
          <a:p>
            <a:pPr algn="l" eaLnBrk="1" hangingPunct="1">
              <a:spcBef>
                <a:spcPts val="200"/>
              </a:spcBef>
            </a:pPr>
            <a:r>
              <a:rPr lang="en-US" altLang="de-DE" b="1" dirty="0">
                <a:solidFill>
                  <a:srgbClr val="FF0000"/>
                </a:solidFill>
                <a:latin typeface="Times" pitchFamily="18" charset="0"/>
                <a:sym typeface="Symbol" pitchFamily="18" charset="2"/>
              </a:rPr>
              <a:t> Coherent oscillation</a:t>
            </a:r>
          </a:p>
        </p:txBody>
      </p:sp>
      <p:sp>
        <p:nvSpPr>
          <p:cNvPr id="40971" name="Text Box 10"/>
          <p:cNvSpPr txBox="1">
            <a:spLocks noChangeArrowheads="1"/>
          </p:cNvSpPr>
          <p:nvPr/>
        </p:nvSpPr>
        <p:spPr bwMode="auto">
          <a:xfrm>
            <a:off x="3936215" y="1845247"/>
            <a:ext cx="37147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b="1" dirty="0">
                <a:solidFill>
                  <a:srgbClr val="006600"/>
                </a:solidFill>
                <a:latin typeface="Times" pitchFamily="18" charset="0"/>
              </a:rPr>
              <a:t>Matched </a:t>
            </a:r>
            <a:r>
              <a:rPr lang="en-US" altLang="de-DE" b="1" i="1" dirty="0" err="1">
                <a:solidFill>
                  <a:srgbClr val="006600"/>
                </a:solidFill>
                <a:latin typeface="Times" pitchFamily="18" charset="0"/>
              </a:rPr>
              <a:t>f</a:t>
            </a:r>
            <a:r>
              <a:rPr lang="en-US" altLang="de-DE" sz="2400" b="1" i="1" baseline="-25000" dirty="0" err="1">
                <a:solidFill>
                  <a:srgbClr val="006600"/>
                </a:solidFill>
                <a:latin typeface="Times" pitchFamily="18" charset="0"/>
              </a:rPr>
              <a:t>rf</a:t>
            </a:r>
            <a:r>
              <a:rPr lang="en-US" altLang="de-DE" b="1" i="1" dirty="0">
                <a:solidFill>
                  <a:srgbClr val="006600"/>
                </a:solidFill>
                <a:latin typeface="Times" pitchFamily="18" charset="0"/>
              </a:rPr>
              <a:t> </a:t>
            </a:r>
            <a:r>
              <a:rPr lang="en-US" altLang="de-DE" b="1" dirty="0">
                <a:solidFill>
                  <a:srgbClr val="006600"/>
                </a:solidFill>
                <a:latin typeface="Times" pitchFamily="18" charset="0"/>
                <a:sym typeface="Symbol" pitchFamily="18" charset="2"/>
              </a:rPr>
              <a:t> no oscillation</a:t>
            </a:r>
          </a:p>
        </p:txBody>
      </p:sp>
      <p:sp>
        <p:nvSpPr>
          <p:cNvPr id="307211" name="Rectangle 11"/>
          <p:cNvSpPr>
            <a:spLocks noChangeArrowheads="1"/>
          </p:cNvSpPr>
          <p:nvPr/>
        </p:nvSpPr>
        <p:spPr bwMode="auto">
          <a:xfrm>
            <a:off x="203200" y="6035675"/>
            <a:ext cx="5489003"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chemeClr val="tx2"/>
                </a:solidFill>
                <a:latin typeface="Times" pitchFamily="18" charset="0"/>
              </a:rPr>
              <a:t>Required accuracy here: </a:t>
            </a:r>
            <a:r>
              <a:rPr lang="el-GR" altLang="de-DE" b="1" dirty="0">
                <a:solidFill>
                  <a:schemeClr val="tx2"/>
                </a:solidFill>
                <a:latin typeface="Times" pitchFamily="18" charset="0"/>
              </a:rPr>
              <a:t>Δ</a:t>
            </a:r>
            <a:r>
              <a:rPr lang="en-US" altLang="de-DE" b="1" i="1" dirty="0" err="1">
                <a:solidFill>
                  <a:schemeClr val="tx2"/>
                </a:solidFill>
                <a:latin typeface="Times" pitchFamily="18" charset="0"/>
              </a:rPr>
              <a:t>f</a:t>
            </a:r>
            <a:r>
              <a:rPr lang="en-US" altLang="de-DE" b="1" i="1" baseline="-25000" dirty="0" err="1">
                <a:solidFill>
                  <a:schemeClr val="tx2"/>
                </a:solidFill>
                <a:latin typeface="Times" pitchFamily="18" charset="0"/>
              </a:rPr>
              <a:t>rf</a:t>
            </a:r>
            <a:r>
              <a:rPr lang="en-US" altLang="de-DE" b="1" baseline="-25000" dirty="0">
                <a:solidFill>
                  <a:schemeClr val="tx2"/>
                </a:solidFill>
                <a:latin typeface="Times" pitchFamily="18" charset="0"/>
              </a:rPr>
              <a:t> </a:t>
            </a:r>
            <a:r>
              <a:rPr lang="en-US" altLang="de-DE" b="1" baseline="-25000" dirty="0" smtClean="0">
                <a:solidFill>
                  <a:schemeClr val="tx2"/>
                </a:solidFill>
                <a:latin typeface="Times" pitchFamily="18" charset="0"/>
              </a:rPr>
              <a:t> </a:t>
            </a:r>
            <a:r>
              <a:rPr lang="en-US" altLang="de-DE" dirty="0" smtClean="0">
                <a:solidFill>
                  <a:schemeClr val="tx2"/>
                </a:solidFill>
                <a:latin typeface="Times" pitchFamily="18" charset="0"/>
              </a:rPr>
              <a:t>= 1 </a:t>
            </a:r>
            <a:r>
              <a:rPr lang="en-US" altLang="de-DE" dirty="0">
                <a:solidFill>
                  <a:schemeClr val="tx2"/>
                </a:solidFill>
                <a:latin typeface="Times" pitchFamily="18" charset="0"/>
              </a:rPr>
              <a:t>kHz or </a:t>
            </a:r>
            <a:r>
              <a:rPr lang="el-GR" altLang="de-DE" b="1" dirty="0" smtClean="0">
                <a:solidFill>
                  <a:schemeClr val="tx2"/>
                </a:solidFill>
                <a:latin typeface="Times" pitchFamily="18" charset="0"/>
              </a:rPr>
              <a:t>Δ</a:t>
            </a:r>
            <a:r>
              <a:rPr lang="en-US" altLang="de-DE" b="1" i="1" dirty="0" err="1" smtClean="0">
                <a:solidFill>
                  <a:schemeClr val="tx2"/>
                </a:solidFill>
                <a:latin typeface="Times" pitchFamily="18" charset="0"/>
              </a:rPr>
              <a:t>f</a:t>
            </a:r>
            <a:r>
              <a:rPr lang="en-US" altLang="de-DE" b="1" i="1" baseline="-25000" dirty="0" err="1" smtClean="0">
                <a:solidFill>
                  <a:schemeClr val="tx2"/>
                </a:solidFill>
                <a:latin typeface="Times" pitchFamily="18" charset="0"/>
              </a:rPr>
              <a:t>rf</a:t>
            </a:r>
            <a:r>
              <a:rPr lang="en-US" altLang="de-DE" b="1" i="1" baseline="-25000" dirty="0" smtClean="0">
                <a:solidFill>
                  <a:schemeClr val="tx2"/>
                </a:solidFill>
                <a:latin typeface="Times" pitchFamily="18" charset="0"/>
              </a:rPr>
              <a:t> </a:t>
            </a:r>
            <a:r>
              <a:rPr lang="en-US" altLang="de-DE" b="1" i="1" dirty="0" smtClean="0">
                <a:solidFill>
                  <a:schemeClr val="tx2"/>
                </a:solidFill>
                <a:latin typeface="Times" pitchFamily="18" charset="0"/>
              </a:rPr>
              <a:t>/ </a:t>
            </a:r>
            <a:r>
              <a:rPr lang="en-US" altLang="de-DE" b="1" i="1" dirty="0" err="1" smtClean="0">
                <a:solidFill>
                  <a:schemeClr val="tx2"/>
                </a:solidFill>
                <a:latin typeface="Times" pitchFamily="18" charset="0"/>
              </a:rPr>
              <a:t>f</a:t>
            </a:r>
            <a:r>
              <a:rPr lang="en-US" altLang="de-DE" b="1" i="1" baseline="-25000" dirty="0" err="1" smtClean="0">
                <a:solidFill>
                  <a:schemeClr val="tx2"/>
                </a:solidFill>
                <a:latin typeface="Times" pitchFamily="18" charset="0"/>
              </a:rPr>
              <a:t>rf</a:t>
            </a:r>
            <a:r>
              <a:rPr lang="en-US" altLang="de-DE" b="1" baseline="-25000" dirty="0" smtClean="0">
                <a:solidFill>
                  <a:schemeClr val="tx2"/>
                </a:solidFill>
                <a:latin typeface="Times" pitchFamily="18" charset="0"/>
              </a:rPr>
              <a:t>  </a:t>
            </a:r>
            <a:r>
              <a:rPr lang="en-US" altLang="de-DE" dirty="0" smtClean="0">
                <a:solidFill>
                  <a:schemeClr val="tx2"/>
                </a:solidFill>
                <a:latin typeface="Times" pitchFamily="18" charset="0"/>
              </a:rPr>
              <a:t>= 0.1</a:t>
            </a:r>
            <a:r>
              <a:rPr lang="en-US" altLang="de-DE" dirty="0">
                <a:solidFill>
                  <a:schemeClr val="tx2"/>
                </a:solidFill>
                <a:latin typeface="Times" pitchFamily="18" charset="0"/>
              </a:rPr>
              <a:t>%  </a:t>
            </a:r>
            <a:endParaRPr lang="el-GR" altLang="de-DE" dirty="0">
              <a:solidFill>
                <a:schemeClr val="tx2"/>
              </a:solidFill>
              <a:latin typeface="Times" pitchFamily="18" charset="0"/>
            </a:endParaRPr>
          </a:p>
        </p:txBody>
      </p:sp>
      <p:grpSp>
        <p:nvGrpSpPr>
          <p:cNvPr id="5" name="Gruppieren 4"/>
          <p:cNvGrpSpPr/>
          <p:nvPr/>
        </p:nvGrpSpPr>
        <p:grpSpPr>
          <a:xfrm>
            <a:off x="3392566" y="2265585"/>
            <a:ext cx="3874082" cy="3555702"/>
            <a:chOff x="4206875" y="2234443"/>
            <a:chExt cx="4371975" cy="3890996"/>
          </a:xfrm>
        </p:grpSpPr>
        <p:pic>
          <p:nvPicPr>
            <p:cNvPr id="40968" name="Picture 7" descr="damerau_InjectionWithRF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06875" y="2234443"/>
              <a:ext cx="4371975" cy="387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hteck 2"/>
            <p:cNvSpPr/>
            <p:nvPr/>
          </p:nvSpPr>
          <p:spPr bwMode="auto">
            <a:xfrm>
              <a:off x="4206875" y="2311400"/>
              <a:ext cx="752583" cy="337647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 name="Textfeld 3"/>
            <p:cNvSpPr txBox="1"/>
            <p:nvPr/>
          </p:nvSpPr>
          <p:spPr>
            <a:xfrm>
              <a:off x="4711203" y="5301242"/>
              <a:ext cx="364103" cy="346820"/>
            </a:xfrm>
            <a:prstGeom prst="rect">
              <a:avLst/>
            </a:prstGeom>
            <a:noFill/>
          </p:spPr>
          <p:txBody>
            <a:bodyPr wrap="square" rtlCol="0">
              <a:spAutoFit/>
            </a:bodyPr>
            <a:lstStyle/>
            <a:p>
              <a:r>
                <a:rPr lang="en-US" sz="1500" dirty="0" smtClean="0"/>
                <a:t>0</a:t>
              </a:r>
              <a:endParaRPr lang="en-US" sz="1500" dirty="0"/>
            </a:p>
          </p:txBody>
        </p:sp>
        <p:sp>
          <p:nvSpPr>
            <p:cNvPr id="16" name="Textfeld 15"/>
            <p:cNvSpPr txBox="1"/>
            <p:nvPr/>
          </p:nvSpPr>
          <p:spPr>
            <a:xfrm>
              <a:off x="4715548" y="4849296"/>
              <a:ext cx="364103" cy="346820"/>
            </a:xfrm>
            <a:prstGeom prst="rect">
              <a:avLst/>
            </a:prstGeom>
            <a:noFill/>
          </p:spPr>
          <p:txBody>
            <a:bodyPr wrap="square" rtlCol="0">
              <a:spAutoFit/>
            </a:bodyPr>
            <a:lstStyle/>
            <a:p>
              <a:r>
                <a:rPr lang="en-US" sz="1500" dirty="0" smtClean="0"/>
                <a:t>5</a:t>
              </a:r>
              <a:endParaRPr lang="en-US" sz="1500" dirty="0"/>
            </a:p>
          </p:txBody>
        </p:sp>
        <p:sp>
          <p:nvSpPr>
            <p:cNvPr id="17" name="Textfeld 16"/>
            <p:cNvSpPr txBox="1"/>
            <p:nvPr/>
          </p:nvSpPr>
          <p:spPr>
            <a:xfrm>
              <a:off x="4627661" y="4341738"/>
              <a:ext cx="428138" cy="346820"/>
            </a:xfrm>
            <a:prstGeom prst="rect">
              <a:avLst/>
            </a:prstGeom>
            <a:noFill/>
          </p:spPr>
          <p:txBody>
            <a:bodyPr wrap="square" rtlCol="0">
              <a:spAutoFit/>
            </a:bodyPr>
            <a:lstStyle/>
            <a:p>
              <a:r>
                <a:rPr lang="en-US" sz="1500" dirty="0" smtClean="0"/>
                <a:t>10</a:t>
              </a:r>
              <a:endParaRPr lang="en-US" sz="1500" dirty="0"/>
            </a:p>
          </p:txBody>
        </p:sp>
        <p:sp>
          <p:nvSpPr>
            <p:cNvPr id="19" name="Textfeld 18"/>
            <p:cNvSpPr txBox="1"/>
            <p:nvPr/>
          </p:nvSpPr>
          <p:spPr>
            <a:xfrm>
              <a:off x="4626428" y="3870694"/>
              <a:ext cx="428138" cy="369332"/>
            </a:xfrm>
            <a:prstGeom prst="rect">
              <a:avLst/>
            </a:prstGeom>
            <a:noFill/>
          </p:spPr>
          <p:txBody>
            <a:bodyPr wrap="square" rtlCol="0">
              <a:spAutoFit/>
            </a:bodyPr>
            <a:lstStyle/>
            <a:p>
              <a:r>
                <a:rPr lang="en-US" sz="1600" dirty="0" smtClean="0"/>
                <a:t>15</a:t>
              </a:r>
              <a:endParaRPr lang="en-US" sz="1600" dirty="0"/>
            </a:p>
          </p:txBody>
        </p:sp>
        <p:sp>
          <p:nvSpPr>
            <p:cNvPr id="20" name="Textfeld 19"/>
            <p:cNvSpPr txBox="1"/>
            <p:nvPr/>
          </p:nvSpPr>
          <p:spPr>
            <a:xfrm>
              <a:off x="4628992" y="3404851"/>
              <a:ext cx="428138" cy="346820"/>
            </a:xfrm>
            <a:prstGeom prst="rect">
              <a:avLst/>
            </a:prstGeom>
            <a:noFill/>
          </p:spPr>
          <p:txBody>
            <a:bodyPr wrap="square" rtlCol="0">
              <a:spAutoFit/>
            </a:bodyPr>
            <a:lstStyle/>
            <a:p>
              <a:r>
                <a:rPr lang="en-US" sz="1500" dirty="0"/>
                <a:t>2</a:t>
              </a:r>
              <a:r>
                <a:rPr lang="en-US" sz="1500" dirty="0" smtClean="0"/>
                <a:t>0</a:t>
              </a:r>
              <a:endParaRPr lang="en-US" sz="1500" dirty="0"/>
            </a:p>
          </p:txBody>
        </p:sp>
        <p:sp>
          <p:nvSpPr>
            <p:cNvPr id="21" name="Textfeld 20"/>
            <p:cNvSpPr txBox="1"/>
            <p:nvPr/>
          </p:nvSpPr>
          <p:spPr>
            <a:xfrm>
              <a:off x="4628992" y="2888036"/>
              <a:ext cx="428138" cy="346820"/>
            </a:xfrm>
            <a:prstGeom prst="rect">
              <a:avLst/>
            </a:prstGeom>
            <a:noFill/>
          </p:spPr>
          <p:txBody>
            <a:bodyPr wrap="square" rtlCol="0">
              <a:spAutoFit/>
            </a:bodyPr>
            <a:lstStyle/>
            <a:p>
              <a:r>
                <a:rPr lang="en-US" sz="1500" dirty="0" smtClean="0"/>
                <a:t>25</a:t>
              </a:r>
              <a:endParaRPr lang="en-US" sz="1500" dirty="0"/>
            </a:p>
          </p:txBody>
        </p:sp>
        <p:sp>
          <p:nvSpPr>
            <p:cNvPr id="22" name="Textfeld 21"/>
            <p:cNvSpPr txBox="1"/>
            <p:nvPr/>
          </p:nvSpPr>
          <p:spPr>
            <a:xfrm>
              <a:off x="4636943" y="2512320"/>
              <a:ext cx="428138" cy="346820"/>
            </a:xfrm>
            <a:prstGeom prst="rect">
              <a:avLst/>
            </a:prstGeom>
            <a:noFill/>
          </p:spPr>
          <p:txBody>
            <a:bodyPr wrap="square" rtlCol="0">
              <a:spAutoFit/>
            </a:bodyPr>
            <a:lstStyle/>
            <a:p>
              <a:r>
                <a:rPr lang="en-US" sz="1500" dirty="0"/>
                <a:t>3</a:t>
              </a:r>
              <a:r>
                <a:rPr lang="en-US" sz="1500" dirty="0" smtClean="0"/>
                <a:t>0</a:t>
              </a:r>
              <a:endParaRPr lang="en-US" sz="1500" dirty="0"/>
            </a:p>
          </p:txBody>
        </p:sp>
        <p:sp>
          <p:nvSpPr>
            <p:cNvPr id="23" name="Textfeld 22"/>
            <p:cNvSpPr txBox="1"/>
            <p:nvPr/>
          </p:nvSpPr>
          <p:spPr>
            <a:xfrm rot="16200000">
              <a:off x="3689457" y="3677860"/>
              <a:ext cx="1649624" cy="416798"/>
            </a:xfrm>
            <a:prstGeom prst="rect">
              <a:avLst/>
            </a:prstGeom>
            <a:noFill/>
          </p:spPr>
          <p:txBody>
            <a:bodyPr wrap="square" rtlCol="0">
              <a:spAutoFit/>
            </a:bodyPr>
            <a:lstStyle/>
            <a:p>
              <a:r>
                <a:rPr lang="en-US" dirty="0" smtClean="0"/>
                <a:t>Time [</a:t>
              </a:r>
              <a:r>
                <a:rPr lang="en-US" dirty="0" err="1" smtClean="0"/>
                <a:t>ms</a:t>
              </a:r>
              <a:r>
                <a:rPr lang="en-US" dirty="0" smtClean="0"/>
                <a:t>]</a:t>
              </a:r>
              <a:endParaRPr lang="en-US" dirty="0"/>
            </a:p>
          </p:txBody>
        </p:sp>
        <p:sp>
          <p:nvSpPr>
            <p:cNvPr id="25" name="Rechteck 24"/>
            <p:cNvSpPr/>
            <p:nvPr/>
          </p:nvSpPr>
          <p:spPr bwMode="auto">
            <a:xfrm>
              <a:off x="4959458" y="5589738"/>
              <a:ext cx="3619392" cy="5350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4" name="Textfeld 23"/>
            <p:cNvSpPr txBox="1"/>
            <p:nvPr/>
          </p:nvSpPr>
          <p:spPr>
            <a:xfrm>
              <a:off x="5609925" y="5507482"/>
              <a:ext cx="556788" cy="369332"/>
            </a:xfrm>
            <a:prstGeom prst="rect">
              <a:avLst/>
            </a:prstGeom>
            <a:noFill/>
          </p:spPr>
          <p:txBody>
            <a:bodyPr wrap="square" rtlCol="0">
              <a:spAutoFit/>
            </a:bodyPr>
            <a:lstStyle/>
            <a:p>
              <a:r>
                <a:rPr lang="en-US" sz="1600" dirty="0" smtClean="0"/>
                <a:t>0.5</a:t>
              </a:r>
              <a:endParaRPr lang="en-US" sz="1600" dirty="0"/>
            </a:p>
          </p:txBody>
        </p:sp>
        <p:sp>
          <p:nvSpPr>
            <p:cNvPr id="26" name="Textfeld 25"/>
            <p:cNvSpPr txBox="1"/>
            <p:nvPr/>
          </p:nvSpPr>
          <p:spPr>
            <a:xfrm>
              <a:off x="6376785" y="5520897"/>
              <a:ext cx="556788" cy="369332"/>
            </a:xfrm>
            <a:prstGeom prst="rect">
              <a:avLst/>
            </a:prstGeom>
            <a:noFill/>
          </p:spPr>
          <p:txBody>
            <a:bodyPr wrap="square" rtlCol="0">
              <a:spAutoFit/>
            </a:bodyPr>
            <a:lstStyle/>
            <a:p>
              <a:r>
                <a:rPr lang="en-US" sz="1600" dirty="0" smtClean="0"/>
                <a:t>1.0</a:t>
              </a:r>
              <a:endParaRPr lang="en-US" sz="1600" dirty="0"/>
            </a:p>
          </p:txBody>
        </p:sp>
        <p:sp>
          <p:nvSpPr>
            <p:cNvPr id="27" name="Textfeld 26"/>
            <p:cNvSpPr txBox="1"/>
            <p:nvPr/>
          </p:nvSpPr>
          <p:spPr>
            <a:xfrm>
              <a:off x="7152175" y="5520897"/>
              <a:ext cx="556788" cy="369332"/>
            </a:xfrm>
            <a:prstGeom prst="rect">
              <a:avLst/>
            </a:prstGeom>
            <a:noFill/>
          </p:spPr>
          <p:txBody>
            <a:bodyPr wrap="square" rtlCol="0">
              <a:spAutoFit/>
            </a:bodyPr>
            <a:lstStyle/>
            <a:p>
              <a:r>
                <a:rPr lang="en-US" sz="1600" dirty="0" smtClean="0"/>
                <a:t>1.5</a:t>
              </a:r>
              <a:endParaRPr lang="en-US" sz="1600" dirty="0"/>
            </a:p>
          </p:txBody>
        </p:sp>
        <p:sp>
          <p:nvSpPr>
            <p:cNvPr id="28" name="Textfeld 27"/>
            <p:cNvSpPr txBox="1"/>
            <p:nvPr/>
          </p:nvSpPr>
          <p:spPr>
            <a:xfrm>
              <a:off x="7942195" y="5513582"/>
              <a:ext cx="556788" cy="346820"/>
            </a:xfrm>
            <a:prstGeom prst="rect">
              <a:avLst/>
            </a:prstGeom>
            <a:noFill/>
          </p:spPr>
          <p:txBody>
            <a:bodyPr wrap="square" rtlCol="0">
              <a:spAutoFit/>
            </a:bodyPr>
            <a:lstStyle/>
            <a:p>
              <a:r>
                <a:rPr lang="en-US" sz="1500" dirty="0" smtClean="0"/>
                <a:t>2.0</a:t>
              </a:r>
              <a:endParaRPr lang="en-US" sz="1500" dirty="0"/>
            </a:p>
          </p:txBody>
        </p:sp>
        <p:sp>
          <p:nvSpPr>
            <p:cNvPr id="29" name="Textfeld 28"/>
            <p:cNvSpPr txBox="1"/>
            <p:nvPr/>
          </p:nvSpPr>
          <p:spPr>
            <a:xfrm>
              <a:off x="5916466" y="5721280"/>
              <a:ext cx="1572354" cy="404159"/>
            </a:xfrm>
            <a:prstGeom prst="rect">
              <a:avLst/>
            </a:prstGeom>
            <a:noFill/>
          </p:spPr>
          <p:txBody>
            <a:bodyPr wrap="square" rtlCol="0">
              <a:spAutoFit/>
            </a:bodyPr>
            <a:lstStyle/>
            <a:p>
              <a:r>
                <a:rPr lang="en-US" dirty="0" smtClean="0"/>
                <a:t>Time [</a:t>
              </a:r>
              <a:r>
                <a:rPr lang="en-US" dirty="0">
                  <a:sym typeface="Symbol"/>
                </a:rPr>
                <a:t></a:t>
              </a:r>
              <a:r>
                <a:rPr lang="en-US" dirty="0" smtClean="0"/>
                <a:t>s]</a:t>
              </a:r>
              <a:endParaRPr lang="en-US" dirty="0"/>
            </a:p>
          </p:txBody>
        </p:sp>
      </p:grpSp>
      <p:pic>
        <p:nvPicPr>
          <p:cNvPr id="40967" name="Picture 6" descr="damerau_AccelerationStartOneCavitySmal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342399"/>
            <a:ext cx="3591396" cy="3466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uppieren 1"/>
          <p:cNvGrpSpPr/>
          <p:nvPr/>
        </p:nvGrpSpPr>
        <p:grpSpPr>
          <a:xfrm>
            <a:off x="7236686" y="2181413"/>
            <a:ext cx="1864816" cy="1860227"/>
            <a:chOff x="7289829" y="2517503"/>
            <a:chExt cx="1864816" cy="1860227"/>
          </a:xfrm>
        </p:grpSpPr>
        <p:cxnSp>
          <p:nvCxnSpPr>
            <p:cNvPr id="31" name="Gerade Verbindung 30"/>
            <p:cNvCxnSpPr/>
            <p:nvPr/>
          </p:nvCxnSpPr>
          <p:spPr bwMode="auto">
            <a:xfrm flipH="1">
              <a:off x="7289829" y="3299224"/>
              <a:ext cx="195630" cy="980282"/>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31"/>
            <p:cNvCxnSpPr/>
            <p:nvPr/>
          </p:nvCxnSpPr>
          <p:spPr bwMode="auto">
            <a:xfrm>
              <a:off x="8910148" y="3299224"/>
              <a:ext cx="109662" cy="1031164"/>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mit Pfeil 32"/>
            <p:cNvCxnSpPr/>
            <p:nvPr/>
          </p:nvCxnSpPr>
          <p:spPr bwMode="auto">
            <a:xfrm flipV="1">
              <a:off x="7289829" y="3789365"/>
              <a:ext cx="97814" cy="490142"/>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Textfeld 33"/>
            <p:cNvSpPr txBox="1"/>
            <p:nvPr/>
          </p:nvSpPr>
          <p:spPr>
            <a:xfrm>
              <a:off x="7374466" y="4087622"/>
              <a:ext cx="989748" cy="290108"/>
            </a:xfrm>
            <a:prstGeom prst="rect">
              <a:avLst/>
            </a:prstGeom>
            <a:noFill/>
            <a:ln w="38100">
              <a:noFill/>
            </a:ln>
          </p:spPr>
          <p:txBody>
            <a:bodyPr wrap="square" rtlCol="0">
              <a:spAutoFit/>
            </a:bodyPr>
            <a:lstStyle/>
            <a:p>
              <a:pPr algn="l"/>
              <a:r>
                <a:rPr lang="en-US" sz="1400" dirty="0" smtClean="0"/>
                <a:t>injection</a:t>
              </a:r>
              <a:endParaRPr lang="en-US" sz="1400" dirty="0"/>
            </a:p>
          </p:txBody>
        </p:sp>
        <p:sp>
          <p:nvSpPr>
            <p:cNvPr id="35" name="Textfeld 34"/>
            <p:cNvSpPr txBox="1"/>
            <p:nvPr/>
          </p:nvSpPr>
          <p:spPr>
            <a:xfrm>
              <a:off x="8113765" y="4090066"/>
              <a:ext cx="1040880" cy="287664"/>
            </a:xfrm>
            <a:prstGeom prst="rect">
              <a:avLst/>
            </a:prstGeom>
            <a:noFill/>
            <a:ln w="38100">
              <a:noFill/>
            </a:ln>
          </p:spPr>
          <p:txBody>
            <a:bodyPr wrap="square" rtlCol="0">
              <a:spAutoFit/>
            </a:bodyPr>
            <a:lstStyle/>
            <a:p>
              <a:pPr algn="l"/>
              <a:r>
                <a:rPr lang="en-US" sz="1400" dirty="0" smtClean="0"/>
                <a:t>extraction</a:t>
              </a:r>
              <a:endParaRPr lang="en-US" sz="1400" dirty="0"/>
            </a:p>
          </p:txBody>
        </p:sp>
        <p:sp>
          <p:nvSpPr>
            <p:cNvPr id="36" name="Text Box 4"/>
            <p:cNvSpPr txBox="1">
              <a:spLocks noChangeArrowheads="1"/>
            </p:cNvSpPr>
            <p:nvPr/>
          </p:nvSpPr>
          <p:spPr bwMode="auto">
            <a:xfrm>
              <a:off x="7560663" y="2727197"/>
              <a:ext cx="130715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broad-band</a:t>
              </a:r>
            </a:p>
            <a:p>
              <a:pPr>
                <a:spcBef>
                  <a:spcPts val="0"/>
                </a:spcBef>
              </a:pPr>
              <a:r>
                <a:rPr lang="en-US" altLang="de-DE" sz="1600" b="1" dirty="0" smtClean="0">
                  <a:solidFill>
                    <a:srgbClr val="0000FF"/>
                  </a:solidFill>
                </a:rPr>
                <a:t>FCT</a:t>
              </a:r>
              <a:endParaRPr lang="en-US" altLang="de-DE" sz="1600" b="1" dirty="0">
                <a:solidFill>
                  <a:srgbClr val="0000FF"/>
                </a:solidFill>
              </a:endParaRPr>
            </a:p>
          </p:txBody>
        </p:sp>
        <p:sp>
          <p:nvSpPr>
            <p:cNvPr id="37" name="Abgerundetes Rechteck 36"/>
            <p:cNvSpPr/>
            <p:nvPr/>
          </p:nvSpPr>
          <p:spPr bwMode="auto">
            <a:xfrm>
              <a:off x="7485458" y="2623471"/>
              <a:ext cx="1424689" cy="1385524"/>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8" name="Rechteck 37"/>
            <p:cNvSpPr/>
            <p:nvPr/>
          </p:nvSpPr>
          <p:spPr bwMode="auto">
            <a:xfrm>
              <a:off x="7986920" y="2517503"/>
              <a:ext cx="396952" cy="243126"/>
            </a:xfrm>
            <a:prstGeom prst="rect">
              <a:avLst/>
            </a:prstGeom>
            <a:noFill/>
            <a:ln w="444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9" name="Textfeld 38"/>
            <p:cNvSpPr txBox="1"/>
            <p:nvPr/>
          </p:nvSpPr>
          <p:spPr>
            <a:xfrm>
              <a:off x="7502558" y="3255546"/>
              <a:ext cx="1412506" cy="316430"/>
            </a:xfrm>
            <a:prstGeom prst="rect">
              <a:avLst/>
            </a:prstGeom>
            <a:noFill/>
          </p:spPr>
          <p:txBody>
            <a:bodyPr wrap="square" rtlCol="0">
              <a:spAutoFit/>
            </a:bodyPr>
            <a:lstStyle/>
            <a:p>
              <a:r>
                <a:rPr lang="en-US" sz="1600" b="1" dirty="0" smtClean="0">
                  <a:solidFill>
                    <a:srgbClr val="C00000"/>
                  </a:solidFill>
                </a:rPr>
                <a:t>synchrotron</a:t>
              </a:r>
              <a:endParaRPr lang="en-US" sz="1600" b="1" dirty="0">
                <a:solidFill>
                  <a:srgbClr val="C00000"/>
                </a:solidFill>
              </a:endParaRPr>
            </a:p>
          </p:txBody>
        </p:sp>
        <p:sp>
          <p:nvSpPr>
            <p:cNvPr id="41" name="Text Box 4"/>
            <p:cNvSpPr txBox="1">
              <a:spLocks noChangeArrowheads="1"/>
            </p:cNvSpPr>
            <p:nvPr/>
          </p:nvSpPr>
          <p:spPr bwMode="auto">
            <a:xfrm>
              <a:off x="7759727" y="3539219"/>
              <a:ext cx="971556" cy="316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err="1" smtClean="0">
                  <a:solidFill>
                    <a:srgbClr val="CC0099"/>
                  </a:solidFill>
                </a:rPr>
                <a:t>rf-cacity</a:t>
              </a:r>
              <a:r>
                <a:rPr lang="en-US" altLang="de-DE" sz="1600" b="1" dirty="0" smtClean="0">
                  <a:solidFill>
                    <a:srgbClr val="CC0099"/>
                  </a:solidFill>
                </a:rPr>
                <a:t> </a:t>
              </a:r>
              <a:endParaRPr lang="en-US" altLang="de-DE" sz="1600" b="1" dirty="0">
                <a:solidFill>
                  <a:srgbClr val="CC0099"/>
                </a:solidFill>
              </a:endParaRPr>
            </a:p>
          </p:txBody>
        </p:sp>
        <p:sp>
          <p:nvSpPr>
            <p:cNvPr id="42" name="Rechteck 41"/>
            <p:cNvSpPr/>
            <p:nvPr/>
          </p:nvSpPr>
          <p:spPr bwMode="auto">
            <a:xfrm>
              <a:off x="8063395" y="3888936"/>
              <a:ext cx="396952" cy="243126"/>
            </a:xfrm>
            <a:prstGeom prst="rect">
              <a:avLst/>
            </a:prstGeom>
            <a:noFill/>
            <a:ln w="44450" cap="flat" cmpd="sng" algn="ctr">
              <a:solidFill>
                <a:srgbClr val="CC00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pic>
        <p:nvPicPr>
          <p:cNvPr id="307208" name="Picture 8" descr="damerau_captu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1204" y="3217981"/>
            <a:ext cx="2752694" cy="275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Rectangle 11"/>
          <p:cNvSpPr>
            <a:spLocks noChangeArrowheads="1"/>
          </p:cNvSpPr>
          <p:nvPr/>
        </p:nvSpPr>
        <p:spPr bwMode="auto">
          <a:xfrm>
            <a:off x="7083298" y="4358931"/>
            <a:ext cx="2205689" cy="12003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de-DE" altLang="de-DE" dirty="0" smtClean="0">
                <a:solidFill>
                  <a:schemeClr val="tx2"/>
                </a:solidFill>
                <a:latin typeface="Times" pitchFamily="18" charset="0"/>
              </a:rPr>
              <a:t>Same type </a:t>
            </a:r>
            <a:r>
              <a:rPr lang="de-DE" altLang="de-DE" dirty="0" err="1" smtClean="0">
                <a:solidFill>
                  <a:schemeClr val="tx2"/>
                </a:solidFill>
                <a:latin typeface="Times" pitchFamily="18" charset="0"/>
              </a:rPr>
              <a:t>of</a:t>
            </a:r>
            <a:endParaRPr lang="de-DE" altLang="de-DE" dirty="0" smtClean="0">
              <a:solidFill>
                <a:schemeClr val="tx2"/>
              </a:solidFill>
              <a:latin typeface="Times" pitchFamily="18" charset="0"/>
            </a:endParaRPr>
          </a:p>
          <a:p>
            <a:pPr algn="l" eaLnBrk="1" hangingPunct="1">
              <a:spcBef>
                <a:spcPts val="0"/>
              </a:spcBef>
            </a:pPr>
            <a:r>
              <a:rPr lang="de-DE" altLang="de-DE" dirty="0" err="1" smtClean="0">
                <a:solidFill>
                  <a:schemeClr val="tx2"/>
                </a:solidFill>
                <a:latin typeface="Times" pitchFamily="18" charset="0"/>
              </a:rPr>
              <a:t>aligmnent</a:t>
            </a:r>
            <a:r>
              <a:rPr lang="de-DE" altLang="de-DE" dirty="0" smtClean="0">
                <a:solidFill>
                  <a:schemeClr val="tx2"/>
                </a:solidFill>
                <a:latin typeface="Times" pitchFamily="18" charset="0"/>
              </a:rPr>
              <a:t> </a:t>
            </a:r>
            <a:r>
              <a:rPr lang="de-DE" altLang="de-DE" dirty="0" err="1" smtClean="0">
                <a:solidFill>
                  <a:schemeClr val="tx2"/>
                </a:solidFill>
                <a:latin typeface="Times" pitchFamily="18" charset="0"/>
              </a:rPr>
              <a:t>required</a:t>
            </a:r>
            <a:endParaRPr lang="de-DE" altLang="de-DE" dirty="0" smtClean="0">
              <a:solidFill>
                <a:schemeClr val="tx2"/>
              </a:solidFill>
              <a:latin typeface="Times" pitchFamily="18" charset="0"/>
            </a:endParaRPr>
          </a:p>
          <a:p>
            <a:pPr algn="l" eaLnBrk="1" hangingPunct="1">
              <a:spcBef>
                <a:spcPts val="0"/>
              </a:spcBef>
            </a:pPr>
            <a:r>
              <a:rPr lang="de-DE" altLang="de-DE" dirty="0" err="1" smtClean="0">
                <a:solidFill>
                  <a:schemeClr val="tx2"/>
                </a:solidFill>
                <a:latin typeface="Times" pitchFamily="18" charset="0"/>
              </a:rPr>
              <a:t>for</a:t>
            </a:r>
            <a:r>
              <a:rPr lang="de-DE" altLang="de-DE" dirty="0" smtClean="0">
                <a:solidFill>
                  <a:schemeClr val="tx2"/>
                </a:solidFill>
                <a:latin typeface="Times" pitchFamily="18" charset="0"/>
              </a:rPr>
              <a:t>  </a:t>
            </a:r>
            <a:r>
              <a:rPr lang="de-DE" altLang="de-DE" dirty="0" err="1" smtClean="0">
                <a:solidFill>
                  <a:schemeClr val="tx2"/>
                </a:solidFill>
                <a:latin typeface="Times" pitchFamily="18" charset="0"/>
              </a:rPr>
              <a:t>transfer</a:t>
            </a:r>
            <a:r>
              <a:rPr lang="de-DE" altLang="de-DE" dirty="0" smtClean="0">
                <a:solidFill>
                  <a:schemeClr val="tx2"/>
                </a:solidFill>
                <a:latin typeface="Times" pitchFamily="18" charset="0"/>
              </a:rPr>
              <a:t> </a:t>
            </a:r>
            <a:r>
              <a:rPr lang="de-DE" altLang="de-DE" dirty="0" err="1" smtClean="0">
                <a:solidFill>
                  <a:schemeClr val="tx2"/>
                </a:solidFill>
                <a:latin typeface="Times" pitchFamily="18" charset="0"/>
              </a:rPr>
              <a:t>between</a:t>
            </a:r>
            <a:endParaRPr lang="de-DE" altLang="de-DE" dirty="0" smtClean="0">
              <a:solidFill>
                <a:schemeClr val="tx2"/>
              </a:solidFill>
              <a:latin typeface="Times" pitchFamily="18" charset="0"/>
            </a:endParaRPr>
          </a:p>
          <a:p>
            <a:pPr algn="l" eaLnBrk="1" hangingPunct="1">
              <a:spcBef>
                <a:spcPts val="0"/>
              </a:spcBef>
            </a:pPr>
            <a:r>
              <a:rPr lang="de-DE" altLang="de-DE" dirty="0" err="1" smtClean="0">
                <a:solidFill>
                  <a:schemeClr val="tx2"/>
                </a:solidFill>
                <a:latin typeface="Times" pitchFamily="18" charset="0"/>
              </a:rPr>
              <a:t>synchrotrons</a:t>
            </a:r>
            <a:endParaRPr lang="el-GR" altLang="de-DE" dirty="0">
              <a:solidFill>
                <a:schemeClr val="tx2"/>
              </a:solidFill>
              <a:latin typeface="Times" pitchFamily="18" charset="0"/>
            </a:endParaRPr>
          </a:p>
        </p:txBody>
      </p:sp>
    </p:spTree>
    <p:extLst>
      <p:ext uri="{BB962C8B-B14F-4D97-AF65-F5344CB8AC3E}">
        <p14:creationId xmlns:p14="http://schemas.microsoft.com/office/powerpoint/2010/main" val="184342778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720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2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1" grpId="0"/>
      <p:bldP spid="4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3" name="Rectangle 2"/>
          <p:cNvSpPr>
            <a:spLocks noGrp="1" noChangeArrowheads="1"/>
          </p:cNvSpPr>
          <p:nvPr>
            <p:ph type="title" idx="4294967295"/>
          </p:nvPr>
        </p:nvSpPr>
        <p:spPr>
          <a:xfrm>
            <a:off x="0" y="384416"/>
            <a:ext cx="9144000" cy="371475"/>
          </a:xfrm>
          <a:prstGeom prst="rect">
            <a:avLst/>
          </a:prstGeom>
        </p:spPr>
        <p:txBody>
          <a:bodyPr/>
          <a:lstStyle/>
          <a:p>
            <a:pPr eaLnBrk="1" hangingPunct="1">
              <a:tabLst>
                <a:tab pos="4667250" algn="l"/>
              </a:tabLst>
            </a:pPr>
            <a:r>
              <a:rPr lang="en-US" altLang="de-DE" sz="2000" b="1" dirty="0" smtClean="0">
                <a:latin typeface="Comic Sans MS" panose="030F0702030302020204" pitchFamily="66" charset="0"/>
              </a:rPr>
              <a:t>Longitudinal Bunch Diagnostics inside Synchrotron using FCT</a:t>
            </a:r>
          </a:p>
        </p:txBody>
      </p:sp>
      <p:sp>
        <p:nvSpPr>
          <p:cNvPr id="14340" name="Rectangle 4"/>
          <p:cNvSpPr>
            <a:spLocks noChangeArrowheads="1"/>
          </p:cNvSpPr>
          <p:nvPr/>
        </p:nvSpPr>
        <p:spPr bwMode="auto">
          <a:xfrm>
            <a:off x="117742" y="6289575"/>
            <a:ext cx="344398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000" b="1">
                <a:solidFill>
                  <a:srgbClr val="0F57C1"/>
                </a:solidFill>
                <a:latin typeface="Tahoma" pitchFamily="34" charset="0"/>
              </a:defRPr>
            </a:lvl1pPr>
            <a:lvl2pPr marL="742950" indent="-285750" eaLnBrk="0" hangingPunct="0">
              <a:defRPr sz="1000" b="1">
                <a:solidFill>
                  <a:srgbClr val="0F57C1"/>
                </a:solidFill>
                <a:latin typeface="Tahoma" pitchFamily="34" charset="0"/>
              </a:defRPr>
            </a:lvl2pPr>
            <a:lvl3pPr marL="1143000" indent="-228600" eaLnBrk="0" hangingPunct="0">
              <a:defRPr sz="1000" b="1">
                <a:solidFill>
                  <a:srgbClr val="0F57C1"/>
                </a:solidFill>
                <a:latin typeface="Tahoma" pitchFamily="34" charset="0"/>
              </a:defRPr>
            </a:lvl3pPr>
            <a:lvl4pPr marL="1600200" indent="-228600" eaLnBrk="0" hangingPunct="0">
              <a:defRPr sz="1000" b="1">
                <a:solidFill>
                  <a:srgbClr val="0F57C1"/>
                </a:solidFill>
                <a:latin typeface="Tahoma" pitchFamily="34" charset="0"/>
              </a:defRPr>
            </a:lvl4pPr>
            <a:lvl5pPr marL="2057400" indent="-228600" eaLnBrk="0" hangingPunct="0">
              <a:defRPr sz="1000" b="1">
                <a:solidFill>
                  <a:srgbClr val="0F57C1"/>
                </a:solidFill>
                <a:latin typeface="Tahoma" pitchFamily="34" charset="0"/>
              </a:defRPr>
            </a:lvl5pPr>
            <a:lvl6pPr marL="2514600" indent="-228600" algn="ctr" eaLnBrk="0" fontAlgn="base" hangingPunct="0">
              <a:spcBef>
                <a:spcPct val="50000"/>
              </a:spcBef>
              <a:spcAft>
                <a:spcPct val="0"/>
              </a:spcAft>
              <a:defRPr sz="1000" b="1">
                <a:solidFill>
                  <a:srgbClr val="0F57C1"/>
                </a:solidFill>
                <a:latin typeface="Tahoma" pitchFamily="34" charset="0"/>
              </a:defRPr>
            </a:lvl6pPr>
            <a:lvl7pPr marL="2971800" indent="-228600" algn="ctr" eaLnBrk="0" fontAlgn="base" hangingPunct="0">
              <a:spcBef>
                <a:spcPct val="50000"/>
              </a:spcBef>
              <a:spcAft>
                <a:spcPct val="0"/>
              </a:spcAft>
              <a:defRPr sz="1000" b="1">
                <a:solidFill>
                  <a:srgbClr val="0F57C1"/>
                </a:solidFill>
                <a:latin typeface="Tahoma" pitchFamily="34" charset="0"/>
              </a:defRPr>
            </a:lvl7pPr>
            <a:lvl8pPr marL="3429000" indent="-228600" algn="ctr" eaLnBrk="0" fontAlgn="base" hangingPunct="0">
              <a:spcBef>
                <a:spcPct val="50000"/>
              </a:spcBef>
              <a:spcAft>
                <a:spcPct val="0"/>
              </a:spcAft>
              <a:defRPr sz="1000" b="1">
                <a:solidFill>
                  <a:srgbClr val="0F57C1"/>
                </a:solidFill>
                <a:latin typeface="Tahoma" pitchFamily="34" charset="0"/>
              </a:defRPr>
            </a:lvl8pPr>
            <a:lvl9pPr marL="3886200" indent="-228600" algn="ctr" eaLnBrk="0" fontAlgn="base" hangingPunct="0">
              <a:spcBef>
                <a:spcPct val="50000"/>
              </a:spcBef>
              <a:spcAft>
                <a:spcPct val="0"/>
              </a:spcAft>
              <a:defRPr sz="1000" b="1">
                <a:solidFill>
                  <a:srgbClr val="0F57C1"/>
                </a:solidFill>
                <a:latin typeface="Tahoma" pitchFamily="34" charset="0"/>
              </a:defRPr>
            </a:lvl9pPr>
          </a:lstStyle>
          <a:p>
            <a:pPr algn="l" eaLnBrk="1" hangingPunct="1"/>
            <a:r>
              <a:rPr lang="en-US" altLang="de-DE" sz="1400" b="0" dirty="0" smtClean="0">
                <a:solidFill>
                  <a:schemeClr val="tx1"/>
                </a:solidFill>
                <a:latin typeface="Times New Roman" panose="02020603050405020304" pitchFamily="18" charset="0"/>
                <a:cs typeface="Times New Roman" panose="02020603050405020304" pitchFamily="18" charset="0"/>
              </a:rPr>
              <a:t>Courtesy H</a:t>
            </a:r>
            <a:r>
              <a:rPr lang="en-US" altLang="de-DE" sz="1400" b="0" dirty="0">
                <a:solidFill>
                  <a:schemeClr val="tx1"/>
                </a:solidFill>
                <a:latin typeface="Times New Roman" panose="02020603050405020304" pitchFamily="18" charset="0"/>
                <a:cs typeface="Times New Roman" panose="02020603050405020304" pitchFamily="18" charset="0"/>
              </a:rPr>
              <a:t>. </a:t>
            </a:r>
            <a:r>
              <a:rPr lang="en-US" altLang="de-DE" sz="1400" b="0" dirty="0" err="1">
                <a:solidFill>
                  <a:schemeClr val="tx1"/>
                </a:solidFill>
                <a:latin typeface="Times New Roman" panose="02020603050405020304" pitchFamily="18" charset="0"/>
                <a:cs typeface="Times New Roman" panose="02020603050405020304" pitchFamily="18" charset="0"/>
              </a:rPr>
              <a:t>Klingbeil</a:t>
            </a:r>
            <a:r>
              <a:rPr lang="en-US" altLang="de-DE" sz="1400" b="0" dirty="0">
                <a:solidFill>
                  <a:schemeClr val="tx1"/>
                </a:solidFill>
                <a:latin typeface="Times New Roman" panose="02020603050405020304" pitchFamily="18" charset="0"/>
                <a:cs typeface="Times New Roman" panose="02020603050405020304" pitchFamily="18" charset="0"/>
              </a:rPr>
              <a:t>, U. </a:t>
            </a:r>
            <a:r>
              <a:rPr lang="en-US" altLang="de-DE" sz="1400" b="0" dirty="0" err="1">
                <a:solidFill>
                  <a:schemeClr val="tx1"/>
                </a:solidFill>
                <a:latin typeface="Times New Roman" panose="02020603050405020304" pitchFamily="18" charset="0"/>
                <a:cs typeface="Times New Roman" panose="02020603050405020304" pitchFamily="18" charset="0"/>
              </a:rPr>
              <a:t>Hartel</a:t>
            </a:r>
            <a:r>
              <a:rPr lang="en-US" altLang="de-DE" sz="1400" b="0" dirty="0">
                <a:solidFill>
                  <a:schemeClr val="tx1"/>
                </a:solidFill>
                <a:latin typeface="Times New Roman" panose="02020603050405020304" pitchFamily="18" charset="0"/>
                <a:cs typeface="Times New Roman" panose="02020603050405020304" pitchFamily="18" charset="0"/>
              </a:rPr>
              <a:t>, et </a:t>
            </a:r>
            <a:r>
              <a:rPr lang="en-US" altLang="de-DE" sz="1400" b="0" dirty="0" smtClean="0">
                <a:solidFill>
                  <a:schemeClr val="tx1"/>
                </a:solidFill>
                <a:latin typeface="Times New Roman" panose="02020603050405020304" pitchFamily="18" charset="0"/>
                <a:cs typeface="Times New Roman" panose="02020603050405020304" pitchFamily="18" charset="0"/>
              </a:rPr>
              <a:t>al. GSI</a:t>
            </a:r>
            <a:endParaRPr lang="en-US" altLang="de-DE" sz="1400" b="0" dirty="0">
              <a:solidFill>
                <a:schemeClr val="tx1"/>
              </a:solidFill>
              <a:latin typeface="Times New Roman" panose="02020603050405020304" pitchFamily="18" charset="0"/>
              <a:cs typeface="Times New Roman" panose="02020603050405020304" pitchFamily="18" charset="0"/>
            </a:endParaRPr>
          </a:p>
        </p:txBody>
      </p:sp>
      <p:sp>
        <p:nvSpPr>
          <p:cNvPr id="15" name="Rectangle 19"/>
          <p:cNvSpPr>
            <a:spLocks noChangeArrowheads="1"/>
          </p:cNvSpPr>
          <p:nvPr/>
        </p:nvSpPr>
        <p:spPr bwMode="auto">
          <a:xfrm>
            <a:off x="119794" y="2186667"/>
            <a:ext cx="4177707" cy="882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200"/>
              </a:spcBef>
              <a:defRPr/>
            </a:pPr>
            <a:r>
              <a:rPr lang="en-US" sz="1600" b="0" i="1" dirty="0" smtClean="0">
                <a:solidFill>
                  <a:schemeClr val="tx2"/>
                </a:solidFill>
                <a:latin typeface="+mj-lt"/>
              </a:rPr>
              <a:t>Example</a:t>
            </a:r>
            <a:r>
              <a:rPr lang="en-US" sz="1600" b="0" dirty="0" smtClean="0">
                <a:solidFill>
                  <a:schemeClr val="tx2"/>
                </a:solidFill>
                <a:latin typeface="+mj-lt"/>
              </a:rPr>
              <a:t>: Bunch merging at upper flattop</a:t>
            </a:r>
          </a:p>
          <a:p>
            <a:pPr algn="l">
              <a:spcBef>
                <a:spcPts val="200"/>
              </a:spcBef>
              <a:defRPr/>
            </a:pPr>
            <a:r>
              <a:rPr lang="en-US" sz="1600" b="0" dirty="0" smtClean="0">
                <a:solidFill>
                  <a:schemeClr val="tx2"/>
                </a:solidFill>
                <a:latin typeface="+mj-lt"/>
              </a:rPr>
              <a:t> using 2 cavities at GSI synchrotron</a:t>
            </a:r>
          </a:p>
          <a:p>
            <a:pPr algn="l">
              <a:spcBef>
                <a:spcPts val="200"/>
              </a:spcBef>
              <a:defRPr/>
            </a:pPr>
            <a:r>
              <a:rPr lang="en-US" sz="1600" dirty="0" smtClean="0">
                <a:solidFill>
                  <a:schemeClr val="tx2"/>
                </a:solidFill>
                <a:latin typeface="+mj-lt"/>
              </a:rPr>
              <a:t>Beam: 10</a:t>
            </a:r>
            <a:r>
              <a:rPr lang="en-US" sz="1600" baseline="30000" dirty="0" smtClean="0">
                <a:solidFill>
                  <a:schemeClr val="tx2"/>
                </a:solidFill>
                <a:latin typeface="+mj-lt"/>
              </a:rPr>
              <a:t>9</a:t>
            </a:r>
            <a:r>
              <a:rPr lang="en-US" sz="1600" dirty="0" smtClean="0">
                <a:solidFill>
                  <a:schemeClr val="tx2"/>
                </a:solidFill>
                <a:latin typeface="+mj-lt"/>
              </a:rPr>
              <a:t> U</a:t>
            </a:r>
            <a:r>
              <a:rPr lang="en-US" sz="1600" baseline="30000" dirty="0" smtClean="0">
                <a:solidFill>
                  <a:schemeClr val="tx2"/>
                </a:solidFill>
                <a:latin typeface="+mj-lt"/>
              </a:rPr>
              <a:t>73+ </a:t>
            </a:r>
            <a:r>
              <a:rPr lang="en-US" sz="1600" dirty="0" smtClean="0">
                <a:solidFill>
                  <a:schemeClr val="tx2"/>
                </a:solidFill>
                <a:latin typeface="+mj-lt"/>
              </a:rPr>
              <a:t>at 600 MeV/u, FCT </a:t>
            </a:r>
            <a:endParaRPr lang="en-US" sz="1600" b="0" dirty="0">
              <a:solidFill>
                <a:schemeClr val="tx2"/>
              </a:solidFill>
              <a:latin typeface="+mj-lt"/>
            </a:endParaRPr>
          </a:p>
        </p:txBody>
      </p:sp>
      <p:sp>
        <p:nvSpPr>
          <p:cNvPr id="16" name="Rectangle 19"/>
          <p:cNvSpPr>
            <a:spLocks noChangeArrowheads="1"/>
          </p:cNvSpPr>
          <p:nvPr/>
        </p:nvSpPr>
        <p:spPr bwMode="auto">
          <a:xfrm>
            <a:off x="6895800" y="2913663"/>
            <a:ext cx="1778051" cy="882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ts val="200"/>
              </a:spcBef>
              <a:defRPr/>
            </a:pPr>
            <a:r>
              <a:rPr lang="en-US" sz="1600" dirty="0">
                <a:solidFill>
                  <a:schemeClr val="tx2"/>
                </a:solidFill>
                <a:latin typeface="+mj-lt"/>
              </a:rPr>
              <a:t>A</a:t>
            </a:r>
            <a:r>
              <a:rPr lang="en-US" sz="1600" b="0" dirty="0" smtClean="0">
                <a:solidFill>
                  <a:schemeClr val="tx2"/>
                </a:solidFill>
                <a:latin typeface="+mj-lt"/>
              </a:rPr>
              <a:t>fter acceleration</a:t>
            </a:r>
          </a:p>
          <a:p>
            <a:pPr algn="l">
              <a:spcBef>
                <a:spcPts val="200"/>
              </a:spcBef>
              <a:defRPr/>
            </a:pPr>
            <a:r>
              <a:rPr lang="en-US" sz="1600" dirty="0" smtClean="0">
                <a:solidFill>
                  <a:schemeClr val="tx2"/>
                </a:solidFill>
                <a:latin typeface="+mj-lt"/>
              </a:rPr>
              <a:t>before &amp; after</a:t>
            </a:r>
          </a:p>
          <a:p>
            <a:pPr algn="l">
              <a:spcBef>
                <a:spcPts val="200"/>
              </a:spcBef>
              <a:defRPr/>
            </a:pPr>
            <a:r>
              <a:rPr lang="en-US" sz="1600" b="0" dirty="0" smtClean="0">
                <a:solidFill>
                  <a:schemeClr val="tx2"/>
                </a:solidFill>
                <a:latin typeface="+mj-lt"/>
              </a:rPr>
              <a:t>bunch compression</a:t>
            </a:r>
          </a:p>
        </p:txBody>
      </p:sp>
      <p:sp>
        <p:nvSpPr>
          <p:cNvPr id="18" name="Rectangle 19"/>
          <p:cNvSpPr>
            <a:spLocks noChangeArrowheads="1"/>
          </p:cNvSpPr>
          <p:nvPr/>
        </p:nvSpPr>
        <p:spPr bwMode="auto">
          <a:xfrm>
            <a:off x="7181779" y="4395395"/>
            <a:ext cx="1636987" cy="1697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ts val="200"/>
              </a:spcBef>
              <a:defRPr/>
            </a:pPr>
            <a:r>
              <a:rPr lang="en-US" sz="1600" b="0" dirty="0" smtClean="0">
                <a:solidFill>
                  <a:schemeClr val="tx2"/>
                </a:solidFill>
                <a:latin typeface="+mj-lt"/>
              </a:rPr>
              <a:t>Tomographic </a:t>
            </a:r>
          </a:p>
          <a:p>
            <a:pPr algn="l">
              <a:spcBef>
                <a:spcPts val="200"/>
              </a:spcBef>
              <a:defRPr/>
            </a:pPr>
            <a:r>
              <a:rPr lang="en-US" sz="1600" b="0" dirty="0" smtClean="0">
                <a:solidFill>
                  <a:schemeClr val="tx2"/>
                </a:solidFill>
                <a:latin typeface="+mj-lt"/>
              </a:rPr>
              <a:t>reconstruction of </a:t>
            </a:r>
          </a:p>
          <a:p>
            <a:pPr algn="l">
              <a:spcBef>
                <a:spcPts val="200"/>
              </a:spcBef>
              <a:defRPr/>
            </a:pPr>
            <a:r>
              <a:rPr lang="en-US" sz="1600" dirty="0" smtClean="0">
                <a:solidFill>
                  <a:schemeClr val="tx2"/>
                </a:solidFill>
                <a:latin typeface="+mj-lt"/>
              </a:rPr>
              <a:t>longitudinal </a:t>
            </a:r>
          </a:p>
          <a:p>
            <a:pPr algn="l">
              <a:spcBef>
                <a:spcPts val="200"/>
              </a:spcBef>
              <a:defRPr/>
            </a:pPr>
            <a:r>
              <a:rPr lang="en-US" sz="1600" dirty="0" smtClean="0">
                <a:solidFill>
                  <a:schemeClr val="tx2"/>
                </a:solidFill>
                <a:latin typeface="+mj-lt"/>
              </a:rPr>
              <a:t>phase space</a:t>
            </a:r>
            <a:r>
              <a:rPr lang="en-US" sz="1600" b="0" dirty="0" smtClean="0">
                <a:solidFill>
                  <a:schemeClr val="tx2"/>
                </a:solidFill>
                <a:latin typeface="+mj-lt"/>
              </a:rPr>
              <a:t> </a:t>
            </a:r>
          </a:p>
          <a:p>
            <a:pPr algn="l">
              <a:spcBef>
                <a:spcPts val="200"/>
              </a:spcBef>
              <a:defRPr/>
            </a:pPr>
            <a:r>
              <a:rPr lang="en-US" sz="1600" dirty="0" smtClean="0">
                <a:solidFill>
                  <a:schemeClr val="tx2"/>
                </a:solidFill>
                <a:latin typeface="+mj-lt"/>
              </a:rPr>
              <a:t>depicted for</a:t>
            </a:r>
            <a:endParaRPr lang="en-US" sz="1600" dirty="0">
              <a:solidFill>
                <a:schemeClr val="tx2"/>
              </a:solidFill>
              <a:latin typeface="+mj-lt"/>
            </a:endParaRPr>
          </a:p>
          <a:p>
            <a:pPr algn="l">
              <a:spcBef>
                <a:spcPts val="200"/>
              </a:spcBef>
              <a:defRPr/>
            </a:pPr>
            <a:r>
              <a:rPr lang="en-US" sz="1600" b="0" dirty="0" smtClean="0">
                <a:solidFill>
                  <a:schemeClr val="tx2"/>
                </a:solidFill>
                <a:latin typeface="+mj-lt"/>
              </a:rPr>
              <a:t>min. bunch width</a:t>
            </a:r>
            <a:endParaRPr lang="en-US" sz="1600" b="0" dirty="0">
              <a:solidFill>
                <a:schemeClr val="tx2"/>
              </a:solidFill>
              <a:latin typeface="+mj-lt"/>
            </a:endParaRPr>
          </a:p>
        </p:txBody>
      </p:sp>
      <p:sp>
        <p:nvSpPr>
          <p:cNvPr id="17" name="Rectangle 19"/>
          <p:cNvSpPr>
            <a:spLocks noChangeArrowheads="1"/>
          </p:cNvSpPr>
          <p:nvPr/>
        </p:nvSpPr>
        <p:spPr bwMode="auto">
          <a:xfrm>
            <a:off x="4021866" y="2242512"/>
            <a:ext cx="5201104" cy="610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spcBef>
                <a:spcPts val="200"/>
              </a:spcBef>
              <a:defRPr/>
            </a:pPr>
            <a:r>
              <a:rPr lang="en-US" sz="1600" b="0" i="1" dirty="0" smtClean="0">
                <a:solidFill>
                  <a:schemeClr val="tx2"/>
                </a:solidFill>
                <a:latin typeface="+mj-lt"/>
              </a:rPr>
              <a:t>Example</a:t>
            </a:r>
            <a:r>
              <a:rPr lang="en-US" sz="1600" b="0" dirty="0" smtClean="0">
                <a:solidFill>
                  <a:schemeClr val="tx2"/>
                </a:solidFill>
                <a:latin typeface="+mj-lt"/>
              </a:rPr>
              <a:t>: Bunch shape </a:t>
            </a:r>
            <a:r>
              <a:rPr lang="en-US" sz="1600" dirty="0" smtClean="0">
                <a:solidFill>
                  <a:schemeClr val="tx2"/>
                </a:solidFill>
                <a:latin typeface="+mj-lt"/>
              </a:rPr>
              <a:t>for ‘bunch compression’ prior to </a:t>
            </a:r>
            <a:r>
              <a:rPr lang="en-US" sz="1600" dirty="0" err="1" smtClean="0">
                <a:solidFill>
                  <a:schemeClr val="tx2"/>
                </a:solidFill>
                <a:latin typeface="+mj-lt"/>
              </a:rPr>
              <a:t>extr</a:t>
            </a:r>
            <a:r>
              <a:rPr lang="en-US" sz="1600" dirty="0" smtClean="0">
                <a:solidFill>
                  <a:schemeClr val="tx2"/>
                </a:solidFill>
                <a:latin typeface="+mj-lt"/>
              </a:rPr>
              <a:t>.</a:t>
            </a:r>
          </a:p>
          <a:p>
            <a:pPr algn="l">
              <a:spcBef>
                <a:spcPts val="200"/>
              </a:spcBef>
              <a:defRPr/>
            </a:pPr>
            <a:r>
              <a:rPr lang="en-US" sz="1600" dirty="0" smtClean="0">
                <a:solidFill>
                  <a:schemeClr val="tx2"/>
                </a:solidFill>
              </a:rPr>
              <a:t>Beam: U</a:t>
            </a:r>
            <a:r>
              <a:rPr lang="en-US" sz="1600" baseline="30000" dirty="0" smtClean="0">
                <a:solidFill>
                  <a:schemeClr val="tx2"/>
                </a:solidFill>
              </a:rPr>
              <a:t>73</a:t>
            </a:r>
            <a:r>
              <a:rPr lang="en-US" sz="1600" baseline="30000" dirty="0">
                <a:solidFill>
                  <a:schemeClr val="tx2"/>
                </a:solidFill>
              </a:rPr>
              <a:t>+</a:t>
            </a:r>
            <a:r>
              <a:rPr lang="en-US" sz="1600" dirty="0">
                <a:solidFill>
                  <a:schemeClr val="tx2"/>
                </a:solidFill>
              </a:rPr>
              <a:t> at 300 MeV/u at GSI </a:t>
            </a:r>
            <a:r>
              <a:rPr lang="en-US" sz="1600" dirty="0" smtClean="0">
                <a:solidFill>
                  <a:schemeClr val="tx2"/>
                </a:solidFill>
              </a:rPr>
              <a:t>synchrotron</a:t>
            </a:r>
            <a:endParaRPr lang="en-US" sz="1600" b="0" dirty="0" smtClean="0">
              <a:solidFill>
                <a:schemeClr val="tx2"/>
              </a:solidFill>
              <a:latin typeface="+mj-lt"/>
            </a:endParaRPr>
          </a:p>
        </p:txBody>
      </p:sp>
      <p:sp>
        <p:nvSpPr>
          <p:cNvPr id="7" name="Textfeld 6"/>
          <p:cNvSpPr txBox="1"/>
          <p:nvPr/>
        </p:nvSpPr>
        <p:spPr>
          <a:xfrm>
            <a:off x="6927845" y="6202924"/>
            <a:ext cx="2116050" cy="289661"/>
          </a:xfrm>
          <a:prstGeom prst="rect">
            <a:avLst/>
          </a:prstGeom>
          <a:noFill/>
        </p:spPr>
        <p:txBody>
          <a:bodyPr wrap="square" rtlCol="0">
            <a:spAutoFit/>
          </a:bodyPr>
          <a:lstStyle/>
          <a:p>
            <a:pPr algn="l"/>
            <a:r>
              <a:rPr lang="en-US" sz="1400" dirty="0" smtClean="0"/>
              <a:t>Courtesy O. </a:t>
            </a:r>
            <a:r>
              <a:rPr lang="en-US" sz="1400" dirty="0" err="1" smtClean="0"/>
              <a:t>Chroniy</a:t>
            </a:r>
            <a:r>
              <a:rPr lang="en-US" sz="1400" dirty="0" smtClean="0"/>
              <a:t>, GSI </a:t>
            </a:r>
            <a:endParaRPr lang="en-US" sz="1400" dirty="0"/>
          </a:p>
        </p:txBody>
      </p:sp>
      <mc:AlternateContent xmlns:mc="http://schemas.openxmlformats.org/markup-compatibility/2006" xmlns:a14="http://schemas.microsoft.com/office/drawing/2010/main">
        <mc:Choice Requires="a14">
          <p:sp>
            <p:nvSpPr>
              <p:cNvPr id="25" name="Rectangle 19"/>
              <p:cNvSpPr>
                <a:spLocks noChangeArrowheads="1"/>
              </p:cNvSpPr>
              <p:nvPr/>
            </p:nvSpPr>
            <p:spPr bwMode="auto">
              <a:xfrm>
                <a:off x="153560" y="836712"/>
                <a:ext cx="9026952" cy="139044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pPr algn="l">
                  <a:spcBef>
                    <a:spcPts val="200"/>
                  </a:spcBef>
                  <a:defRPr/>
                </a:pPr>
                <a:r>
                  <a:rPr lang="en-US" dirty="0" smtClean="0">
                    <a:solidFill>
                      <a:srgbClr val="0000FF"/>
                    </a:solidFill>
                    <a:latin typeface="+mj-lt"/>
                  </a:rPr>
                  <a:t>Acceleration and bunch ’gymnastics’  are  performed </a:t>
                </a:r>
                <a:r>
                  <a:rPr lang="en-US" b="1" dirty="0" smtClean="0">
                    <a:solidFill>
                      <a:srgbClr val="0000FF"/>
                    </a:solidFill>
                    <a:latin typeface="+mj-lt"/>
                  </a:rPr>
                  <a:t>inside</a:t>
                </a:r>
                <a:r>
                  <a:rPr lang="en-US" dirty="0" smtClean="0">
                    <a:solidFill>
                      <a:srgbClr val="0000FF"/>
                    </a:solidFill>
                    <a:latin typeface="+mj-lt"/>
                  </a:rPr>
                  <a:t> synchrotrons </a:t>
                </a:r>
              </a:p>
              <a:p>
                <a:pPr marL="285750" indent="-285750" algn="l">
                  <a:spcBef>
                    <a:spcPts val="200"/>
                  </a:spcBef>
                  <a:buFont typeface="Symbol"/>
                  <a:buChar char="Þ"/>
                  <a:defRPr/>
                </a:pPr>
                <a:r>
                  <a:rPr lang="en-US" dirty="0" smtClean="0">
                    <a:solidFill>
                      <a:srgbClr val="0000FF"/>
                    </a:solidFill>
                    <a:latin typeface="+mj-lt"/>
                    <a:sym typeface="Symbol"/>
                  </a:rPr>
                  <a:t>different beam parameter for fast, single turn  extraction</a:t>
                </a:r>
              </a:p>
              <a:p>
                <a:pPr algn="l">
                  <a:spcBef>
                    <a:spcPts val="200"/>
                  </a:spcBef>
                  <a:defRPr/>
                </a:pPr>
                <a:r>
                  <a:rPr lang="en-US" dirty="0" smtClean="0">
                    <a:latin typeface="+mj-lt"/>
                    <a:sym typeface="Symbol"/>
                  </a:rPr>
                  <a:t>Measurement within synchrotron because bunch shape is constant during transport in most cases</a:t>
                </a:r>
              </a:p>
              <a:p>
                <a:pPr algn="l">
                  <a:spcBef>
                    <a:spcPts val="600"/>
                  </a:spcBef>
                  <a:defRPr/>
                </a:pPr>
                <a:r>
                  <a:rPr lang="en-US" sz="1600" i="1" dirty="0" smtClean="0">
                    <a:latin typeface="+mj-lt"/>
                    <a:sym typeface="Symbol"/>
                  </a:rPr>
                  <a:t>Example:</a:t>
                </a:r>
                <a:r>
                  <a:rPr lang="en-US" sz="1600" dirty="0" smtClean="0">
                    <a:latin typeface="+mj-lt"/>
                    <a:sym typeface="Symbol"/>
                  </a:rPr>
                  <a:t> Transfer line </a:t>
                </a:r>
                <a:r>
                  <a:rPr lang="en-US" sz="1600" i="1" dirty="0" smtClean="0">
                    <a:latin typeface="+mj-lt"/>
                    <a:sym typeface="Symbol"/>
                  </a:rPr>
                  <a:t>L</a:t>
                </a:r>
                <a:r>
                  <a:rPr lang="en-US" sz="1600" dirty="0" smtClean="0">
                    <a:latin typeface="+mj-lt"/>
                    <a:sym typeface="Symbol"/>
                  </a:rPr>
                  <a:t>=100m, </a:t>
                </a:r>
                <a:r>
                  <a:rPr lang="en-US" sz="1600" i="1" dirty="0" smtClean="0">
                    <a:latin typeface="+mj-lt"/>
                    <a:sym typeface="Symbol"/>
                  </a:rPr>
                  <a:t></a:t>
                </a:r>
                <a:r>
                  <a:rPr lang="en-US" sz="1600" dirty="0" smtClean="0">
                    <a:latin typeface="+mj-lt"/>
                    <a:sym typeface="Symbol"/>
                  </a:rPr>
                  <a:t>=1, </a:t>
                </a:r>
                <a14:m>
                  <m:oMath xmlns:m="http://schemas.openxmlformats.org/officeDocument/2006/math">
                    <m:box>
                      <m:boxPr>
                        <m:ctrlPr>
                          <a:rPr lang="en-US" i="1" smtClean="0">
                            <a:latin typeface="Cambria Math"/>
                            <a:sym typeface="Symbol"/>
                          </a:rPr>
                        </m:ctrlPr>
                      </m:boxPr>
                      <m:e>
                        <m:argPr>
                          <m:argSz m:val="-1"/>
                        </m:argPr>
                        <m:f>
                          <m:fPr>
                            <m:ctrlPr>
                              <a:rPr lang="en-US" i="1" smtClean="0">
                                <a:latin typeface="Cambria Math"/>
                                <a:sym typeface="Symbol"/>
                              </a:rPr>
                            </m:ctrlPr>
                          </m:fPr>
                          <m:num>
                            <m:r>
                              <a:rPr lang="en-US" i="1" smtClean="0">
                                <a:latin typeface="Cambria Math"/>
                                <a:ea typeface="Cambria Math"/>
                                <a:sym typeface="Symbol"/>
                              </a:rPr>
                              <m:t>∆</m:t>
                            </m:r>
                            <m:r>
                              <a:rPr lang="de-DE" b="0" i="1" smtClean="0">
                                <a:latin typeface="Cambria Math"/>
                                <a:ea typeface="Cambria Math"/>
                                <a:sym typeface="Symbol"/>
                              </a:rPr>
                              <m:t>𝑝</m:t>
                            </m:r>
                          </m:num>
                          <m:den>
                            <m:r>
                              <a:rPr lang="de-DE" b="0" i="1" smtClean="0">
                                <a:latin typeface="Cambria Math"/>
                                <a:sym typeface="Symbol"/>
                              </a:rPr>
                              <m:t>𝑝</m:t>
                            </m:r>
                          </m:den>
                        </m:f>
                      </m:e>
                    </m:box>
                    <m:r>
                      <a:rPr lang="de-DE" b="0" i="1" smtClean="0">
                        <a:latin typeface="Cambria Math"/>
                        <a:sym typeface="Symbol"/>
                      </a:rPr>
                      <m:t>=2</m:t>
                    </m:r>
                    <m:r>
                      <a:rPr lang="de-DE" b="0" i="1" smtClean="0">
                        <a:latin typeface="Cambria Math"/>
                        <a:ea typeface="Cambria Math"/>
                        <a:sym typeface="Symbol"/>
                      </a:rPr>
                      <m:t>∙</m:t>
                    </m:r>
                    <m:sSup>
                      <m:sSupPr>
                        <m:ctrlPr>
                          <a:rPr lang="de-DE" b="0" i="1" smtClean="0">
                            <a:latin typeface="Cambria Math"/>
                            <a:sym typeface="Symbol"/>
                          </a:rPr>
                        </m:ctrlPr>
                      </m:sSupPr>
                      <m:e>
                        <m:r>
                          <a:rPr lang="de-DE" b="0" i="1" smtClean="0">
                            <a:latin typeface="Cambria Math"/>
                            <a:sym typeface="Symbol"/>
                          </a:rPr>
                          <m:t>10</m:t>
                        </m:r>
                      </m:e>
                      <m:sup>
                        <m:r>
                          <a:rPr lang="de-DE" b="0" i="1" smtClean="0">
                            <a:latin typeface="Cambria Math"/>
                            <a:sym typeface="Symbol"/>
                          </a:rPr>
                          <m:t>−3</m:t>
                        </m:r>
                      </m:sup>
                    </m:sSup>
                  </m:oMath>
                </a14:m>
                <a:r>
                  <a:rPr lang="en-US" sz="1600" dirty="0" smtClean="0">
                    <a:latin typeface="+mj-lt"/>
                    <a:sym typeface="Symbol"/>
                  </a:rPr>
                  <a:t>  </a:t>
                </a:r>
                <a14:m>
                  <m:oMath xmlns:m="http://schemas.openxmlformats.org/officeDocument/2006/math">
                    <m:r>
                      <a:rPr lang="en-US" i="1" smtClean="0">
                        <a:latin typeface="Cambria Math"/>
                        <a:ea typeface="Cambria Math"/>
                        <a:sym typeface="Symbol"/>
                      </a:rPr>
                      <m:t>∆</m:t>
                    </m:r>
                    <m:r>
                      <a:rPr lang="de-DE" b="0" i="1" smtClean="0">
                        <a:latin typeface="Cambria Math"/>
                        <a:ea typeface="Cambria Math"/>
                        <a:sym typeface="Symbol"/>
                      </a:rPr>
                      <m:t>𝑡</m:t>
                    </m:r>
                    <m:r>
                      <a:rPr lang="de-DE" b="0" i="1" smtClean="0">
                        <a:latin typeface="Cambria Math"/>
                        <a:ea typeface="Cambria Math"/>
                        <a:sym typeface="Symbol"/>
                      </a:rPr>
                      <m:t>= </m:t>
                    </m:r>
                    <m:box>
                      <m:boxPr>
                        <m:ctrlPr>
                          <a:rPr lang="de-DE" b="0" i="1" smtClean="0">
                            <a:latin typeface="Cambria Math"/>
                            <a:ea typeface="Cambria Math"/>
                            <a:sym typeface="Symbol"/>
                          </a:rPr>
                        </m:ctrlPr>
                      </m:boxPr>
                      <m:e>
                        <m:argPr>
                          <m:argSz m:val="-1"/>
                        </m:argPr>
                        <m:f>
                          <m:fPr>
                            <m:ctrlPr>
                              <a:rPr lang="de-DE" b="0" i="1" smtClean="0">
                                <a:latin typeface="Cambria Math"/>
                                <a:ea typeface="Cambria Math"/>
                                <a:sym typeface="Symbol"/>
                              </a:rPr>
                            </m:ctrlPr>
                          </m:fPr>
                          <m:num>
                            <m:r>
                              <a:rPr lang="de-DE" b="0" i="1" smtClean="0">
                                <a:latin typeface="Cambria Math"/>
                                <a:ea typeface="Cambria Math"/>
                                <a:sym typeface="Symbol"/>
                              </a:rPr>
                              <m:t>∆</m:t>
                            </m:r>
                            <m:r>
                              <a:rPr lang="de-DE" b="0" i="1" smtClean="0">
                                <a:latin typeface="Cambria Math"/>
                                <a:ea typeface="Cambria Math"/>
                                <a:sym typeface="Symbol"/>
                              </a:rPr>
                              <m:t>𝑝</m:t>
                            </m:r>
                          </m:num>
                          <m:den>
                            <m:r>
                              <a:rPr lang="de-DE" b="0" i="1" smtClean="0">
                                <a:latin typeface="Cambria Math"/>
                                <a:ea typeface="Cambria Math"/>
                                <a:sym typeface="Symbol"/>
                              </a:rPr>
                              <m:t>𝑝</m:t>
                            </m:r>
                          </m:den>
                        </m:f>
                      </m:e>
                    </m:box>
                    <m:r>
                      <a:rPr lang="de-DE" b="0" i="1" smtClean="0">
                        <a:latin typeface="Cambria Math"/>
                        <a:ea typeface="Cambria Math"/>
                        <a:sym typeface="Symbol"/>
                      </a:rPr>
                      <m:t>∙</m:t>
                    </m:r>
                    <m:sSub>
                      <m:sSubPr>
                        <m:ctrlPr>
                          <a:rPr lang="de-DE" b="0" i="1" smtClean="0">
                            <a:latin typeface="Cambria Math"/>
                            <a:ea typeface="Cambria Math"/>
                            <a:sym typeface="Symbol"/>
                          </a:rPr>
                        </m:ctrlPr>
                      </m:sSubPr>
                      <m:e>
                        <m:r>
                          <a:rPr lang="de-DE" b="0" i="1" smtClean="0">
                            <a:latin typeface="Cambria Math"/>
                            <a:ea typeface="Cambria Math"/>
                            <a:sym typeface="Symbol"/>
                          </a:rPr>
                          <m:t>𝑡</m:t>
                        </m:r>
                      </m:e>
                      <m:sub>
                        <m:r>
                          <a:rPr lang="de-DE" b="0" i="1" smtClean="0">
                            <a:latin typeface="Cambria Math"/>
                            <a:ea typeface="Cambria Math"/>
                            <a:sym typeface="Symbol"/>
                          </a:rPr>
                          <m:t>𝑑𝑟𝑖𝑓𝑡</m:t>
                        </m:r>
                      </m:sub>
                    </m:sSub>
                    <m:r>
                      <a:rPr lang="de-DE" b="0" i="1" smtClean="0">
                        <a:latin typeface="Cambria Math"/>
                        <a:ea typeface="Cambria Math"/>
                        <a:sym typeface="Symbol"/>
                      </a:rPr>
                      <m:t>= </m:t>
                    </m:r>
                    <m:box>
                      <m:boxPr>
                        <m:ctrlPr>
                          <a:rPr lang="de-DE" b="0" i="1" smtClean="0">
                            <a:latin typeface="Cambria Math"/>
                            <a:ea typeface="Cambria Math"/>
                            <a:sym typeface="Symbol"/>
                          </a:rPr>
                        </m:ctrlPr>
                      </m:boxPr>
                      <m:e>
                        <m:argPr>
                          <m:argSz m:val="-1"/>
                        </m:argPr>
                        <m:f>
                          <m:fPr>
                            <m:ctrlPr>
                              <a:rPr lang="de-DE" b="0" i="1" smtClean="0">
                                <a:latin typeface="Cambria Math"/>
                                <a:ea typeface="Cambria Math"/>
                                <a:sym typeface="Symbol"/>
                              </a:rPr>
                            </m:ctrlPr>
                          </m:fPr>
                          <m:num>
                            <m:r>
                              <a:rPr lang="de-DE" b="0" i="1" smtClean="0">
                                <a:latin typeface="Cambria Math"/>
                                <a:ea typeface="Cambria Math"/>
                                <a:sym typeface="Symbol"/>
                              </a:rPr>
                              <m:t>∆</m:t>
                            </m:r>
                            <m:r>
                              <a:rPr lang="de-DE" b="0" i="1" smtClean="0">
                                <a:latin typeface="Cambria Math"/>
                                <a:ea typeface="Cambria Math"/>
                                <a:sym typeface="Symbol"/>
                              </a:rPr>
                              <m:t>𝑝</m:t>
                            </m:r>
                          </m:num>
                          <m:den>
                            <m:r>
                              <a:rPr lang="de-DE" b="0" i="1" smtClean="0">
                                <a:latin typeface="Cambria Math"/>
                                <a:ea typeface="Cambria Math"/>
                                <a:sym typeface="Symbol"/>
                              </a:rPr>
                              <m:t>𝑝</m:t>
                            </m:r>
                          </m:den>
                        </m:f>
                        <m:r>
                          <a:rPr lang="de-DE" b="0" i="1" smtClean="0">
                            <a:latin typeface="Cambria Math"/>
                            <a:ea typeface="Cambria Math"/>
                            <a:sym typeface="Symbol"/>
                          </a:rPr>
                          <m:t> ∙ </m:t>
                        </m:r>
                        <m:box>
                          <m:boxPr>
                            <m:ctrlPr>
                              <a:rPr lang="de-DE" b="0" i="1" smtClean="0">
                                <a:latin typeface="Cambria Math"/>
                                <a:ea typeface="Cambria Math"/>
                                <a:sym typeface="Symbol"/>
                              </a:rPr>
                            </m:ctrlPr>
                          </m:boxPr>
                          <m:e>
                            <m:argPr>
                              <m:argSz m:val="-1"/>
                            </m:argPr>
                            <m:f>
                              <m:fPr>
                                <m:ctrlPr>
                                  <a:rPr lang="de-DE" b="0" i="1" smtClean="0">
                                    <a:latin typeface="Cambria Math"/>
                                    <a:ea typeface="Cambria Math"/>
                                    <a:sym typeface="Symbol"/>
                                  </a:rPr>
                                </m:ctrlPr>
                              </m:fPr>
                              <m:num>
                                <m:r>
                                  <a:rPr lang="de-DE" b="0" i="1" smtClean="0">
                                    <a:latin typeface="Cambria Math"/>
                                    <a:ea typeface="Cambria Math"/>
                                    <a:sym typeface="Symbol"/>
                                  </a:rPr>
                                  <m:t>𝐿</m:t>
                                </m:r>
                              </m:num>
                              <m:den>
                                <m:r>
                                  <a:rPr lang="de-DE" b="0" i="1" smtClean="0">
                                    <a:latin typeface="Cambria Math"/>
                                    <a:ea typeface="Cambria Math"/>
                                    <a:sym typeface="Symbol"/>
                                  </a:rPr>
                                  <m:t>𝛽</m:t>
                                </m:r>
                                <m:r>
                                  <a:rPr lang="de-DE" b="0" i="1" smtClean="0">
                                    <a:latin typeface="Cambria Math"/>
                                    <a:ea typeface="Cambria Math"/>
                                    <a:sym typeface="Symbol"/>
                                  </a:rPr>
                                  <m:t>𝑐</m:t>
                                </m:r>
                              </m:den>
                            </m:f>
                            <m:r>
                              <a:rPr lang="de-DE" b="0" i="1" smtClean="0">
                                <a:latin typeface="Cambria Math"/>
                                <a:ea typeface="Cambria Math"/>
                                <a:sym typeface="Symbol"/>
                              </a:rPr>
                              <m:t> = 0.7 </m:t>
                            </m:r>
                            <m:r>
                              <m:rPr>
                                <m:sty m:val="p"/>
                              </m:rPr>
                              <a:rPr lang="de-DE" b="0" i="0" smtClean="0">
                                <a:latin typeface="Cambria Math"/>
                                <a:ea typeface="Cambria Math"/>
                                <a:sym typeface="Symbol"/>
                              </a:rPr>
                              <m:t>ns</m:t>
                            </m:r>
                            <m:r>
                              <a:rPr lang="de-DE" b="0" i="1" smtClean="0">
                                <a:latin typeface="Cambria Math"/>
                                <a:ea typeface="Cambria Math"/>
                                <a:sym typeface="Symbol"/>
                              </a:rPr>
                              <m:t> ≪</m:t>
                            </m:r>
                            <m:sSub>
                              <m:sSubPr>
                                <m:ctrlPr>
                                  <a:rPr lang="de-DE" b="0" i="1" smtClean="0">
                                    <a:latin typeface="Cambria Math"/>
                                    <a:ea typeface="Cambria Math"/>
                                    <a:sym typeface="Symbol"/>
                                  </a:rPr>
                                </m:ctrlPr>
                              </m:sSubPr>
                              <m:e>
                                <m:r>
                                  <a:rPr lang="de-DE" b="0" i="1" smtClean="0">
                                    <a:latin typeface="Cambria Math"/>
                                    <a:ea typeface="Cambria Math"/>
                                    <a:sym typeface="Symbol"/>
                                  </a:rPr>
                                  <m:t> </m:t>
                                </m:r>
                                <m:r>
                                  <a:rPr lang="de-DE" b="0" i="1" smtClean="0">
                                    <a:latin typeface="Cambria Math"/>
                                    <a:ea typeface="Cambria Math"/>
                                    <a:sym typeface="Symbol"/>
                                  </a:rPr>
                                  <m:t>𝜎</m:t>
                                </m:r>
                              </m:e>
                              <m:sub>
                                <m:r>
                                  <a:rPr lang="de-DE" b="0" i="1" smtClean="0">
                                    <a:latin typeface="Cambria Math"/>
                                    <a:ea typeface="Cambria Math"/>
                                    <a:sym typeface="Symbol"/>
                                  </a:rPr>
                                  <m:t>𝑏𝑢𝑛𝑐h</m:t>
                                </m:r>
                              </m:sub>
                            </m:sSub>
                          </m:e>
                        </m:box>
                      </m:e>
                    </m:box>
                  </m:oMath>
                </a14:m>
                <a:endParaRPr lang="en-US" i="1" dirty="0">
                  <a:latin typeface="+mj-lt"/>
                </a:endParaRPr>
              </a:p>
            </p:txBody>
          </p:sp>
        </mc:Choice>
        <mc:Fallback xmlns="">
          <p:sp>
            <p:nvSpPr>
              <p:cNvPr id="25" name="Rectangle 19"/>
              <p:cNvSpPr>
                <a:spLocks noRot="1" noChangeAspect="1" noMove="1" noResize="1" noEditPoints="1" noAdjustHandles="1" noChangeArrowheads="1" noChangeShapeType="1" noTextEdit="1"/>
              </p:cNvSpPr>
              <p:nvPr/>
            </p:nvSpPr>
            <p:spPr bwMode="auto">
              <a:xfrm>
                <a:off x="153560" y="836712"/>
                <a:ext cx="9026952" cy="1390445"/>
              </a:xfrm>
              <a:prstGeom prst="rect">
                <a:avLst/>
              </a:prstGeom>
              <a:blipFill rotWithShape="1">
                <a:blip r:embed="rId2"/>
                <a:stretch>
                  <a:fillRect l="-540" t="-2193" r="-608" b="-87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grpSp>
        <p:nvGrpSpPr>
          <p:cNvPr id="8" name="Gruppieren 7"/>
          <p:cNvGrpSpPr/>
          <p:nvPr/>
        </p:nvGrpSpPr>
        <p:grpSpPr>
          <a:xfrm>
            <a:off x="189964" y="3063238"/>
            <a:ext cx="3020980" cy="3390098"/>
            <a:chOff x="170652" y="2714236"/>
            <a:chExt cx="3292987" cy="3695341"/>
          </a:xfrm>
        </p:grpSpPr>
        <p:pic>
          <p:nvPicPr>
            <p:cNvPr id="116743" name="Picture 7" descr="H:\CAS Injection Extraction\Temp\Bild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082" y="2714236"/>
              <a:ext cx="1944687" cy="3249613"/>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Gerade Verbindung 9"/>
            <p:cNvCxnSpPr/>
            <p:nvPr/>
          </p:nvCxnSpPr>
          <p:spPr bwMode="auto">
            <a:xfrm>
              <a:off x="1396852" y="2743787"/>
              <a:ext cx="0" cy="3005950"/>
            </a:xfrm>
            <a:prstGeom prst="line">
              <a:avLst/>
            </a:prstGeom>
            <a:solidFill>
              <a:schemeClr val="accent1"/>
            </a:solidFill>
            <a:ln w="22225"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2" name="Gruppieren 11"/>
            <p:cNvGrpSpPr/>
            <p:nvPr/>
          </p:nvGrpSpPr>
          <p:grpSpPr>
            <a:xfrm>
              <a:off x="170652" y="2839389"/>
              <a:ext cx="3292987" cy="3570188"/>
              <a:chOff x="170652" y="2839389"/>
              <a:chExt cx="3292987" cy="3570188"/>
            </a:xfrm>
          </p:grpSpPr>
          <p:grpSp>
            <p:nvGrpSpPr>
              <p:cNvPr id="5" name="Gruppieren 4"/>
              <p:cNvGrpSpPr/>
              <p:nvPr/>
            </p:nvGrpSpPr>
            <p:grpSpPr>
              <a:xfrm>
                <a:off x="170652" y="2839389"/>
                <a:ext cx="703463" cy="3010526"/>
                <a:chOff x="145271" y="2385299"/>
                <a:chExt cx="732471" cy="3563799"/>
              </a:xfrm>
            </p:grpSpPr>
            <p:sp>
              <p:nvSpPr>
                <p:cNvPr id="14341" name="Line 7"/>
                <p:cNvSpPr>
                  <a:spLocks noChangeShapeType="1"/>
                </p:cNvSpPr>
                <p:nvPr/>
              </p:nvSpPr>
              <p:spPr bwMode="auto">
                <a:xfrm flipH="1" flipV="1">
                  <a:off x="877742" y="2385299"/>
                  <a:ext cx="0" cy="3563799"/>
                </a:xfrm>
                <a:prstGeom prst="line">
                  <a:avLst/>
                </a:prstGeom>
                <a:noFill/>
                <a:ln w="38100">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14342" name="Text Box 8"/>
                <p:cNvSpPr txBox="1">
                  <a:spLocks noChangeArrowheads="1"/>
                </p:cNvSpPr>
                <p:nvPr/>
              </p:nvSpPr>
              <p:spPr bwMode="auto">
                <a:xfrm rot="10800000">
                  <a:off x="145271" y="2799896"/>
                  <a:ext cx="480702" cy="24436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a:spAutoFit/>
                </a:bodyPr>
                <a:lstStyle>
                  <a:lvl1pPr eaLnBrk="0" hangingPunct="0">
                    <a:defRPr sz="1000" b="1">
                      <a:solidFill>
                        <a:srgbClr val="0F57C1"/>
                      </a:solidFill>
                      <a:latin typeface="Tahoma" pitchFamily="34" charset="0"/>
                    </a:defRPr>
                  </a:lvl1pPr>
                  <a:lvl2pPr marL="742950" indent="-285750" eaLnBrk="0" hangingPunct="0">
                    <a:defRPr sz="1000" b="1">
                      <a:solidFill>
                        <a:srgbClr val="0F57C1"/>
                      </a:solidFill>
                      <a:latin typeface="Tahoma" pitchFamily="34" charset="0"/>
                    </a:defRPr>
                  </a:lvl2pPr>
                  <a:lvl3pPr marL="1143000" indent="-228600" eaLnBrk="0" hangingPunct="0">
                    <a:defRPr sz="1000" b="1">
                      <a:solidFill>
                        <a:srgbClr val="0F57C1"/>
                      </a:solidFill>
                      <a:latin typeface="Tahoma" pitchFamily="34" charset="0"/>
                    </a:defRPr>
                  </a:lvl3pPr>
                  <a:lvl4pPr marL="1600200" indent="-228600" eaLnBrk="0" hangingPunct="0">
                    <a:defRPr sz="1000" b="1">
                      <a:solidFill>
                        <a:srgbClr val="0F57C1"/>
                      </a:solidFill>
                      <a:latin typeface="Tahoma" pitchFamily="34" charset="0"/>
                    </a:defRPr>
                  </a:lvl4pPr>
                  <a:lvl5pPr marL="2057400" indent="-228600" eaLnBrk="0" hangingPunct="0">
                    <a:defRPr sz="1000" b="1">
                      <a:solidFill>
                        <a:srgbClr val="0F57C1"/>
                      </a:solidFill>
                      <a:latin typeface="Tahoma" pitchFamily="34" charset="0"/>
                    </a:defRPr>
                  </a:lvl5pPr>
                  <a:lvl6pPr marL="2514600" indent="-228600" algn="ctr" eaLnBrk="0" fontAlgn="base" hangingPunct="0">
                    <a:spcBef>
                      <a:spcPct val="50000"/>
                    </a:spcBef>
                    <a:spcAft>
                      <a:spcPct val="0"/>
                    </a:spcAft>
                    <a:defRPr sz="1000" b="1">
                      <a:solidFill>
                        <a:srgbClr val="0F57C1"/>
                      </a:solidFill>
                      <a:latin typeface="Tahoma" pitchFamily="34" charset="0"/>
                    </a:defRPr>
                  </a:lvl6pPr>
                  <a:lvl7pPr marL="2971800" indent="-228600" algn="ctr" eaLnBrk="0" fontAlgn="base" hangingPunct="0">
                    <a:spcBef>
                      <a:spcPct val="50000"/>
                    </a:spcBef>
                    <a:spcAft>
                      <a:spcPct val="0"/>
                    </a:spcAft>
                    <a:defRPr sz="1000" b="1">
                      <a:solidFill>
                        <a:srgbClr val="0F57C1"/>
                      </a:solidFill>
                      <a:latin typeface="Tahoma" pitchFamily="34" charset="0"/>
                    </a:defRPr>
                  </a:lvl7pPr>
                  <a:lvl8pPr marL="3429000" indent="-228600" algn="ctr" eaLnBrk="0" fontAlgn="base" hangingPunct="0">
                    <a:spcBef>
                      <a:spcPct val="50000"/>
                    </a:spcBef>
                    <a:spcAft>
                      <a:spcPct val="0"/>
                    </a:spcAft>
                    <a:defRPr sz="1000" b="1">
                      <a:solidFill>
                        <a:srgbClr val="0F57C1"/>
                      </a:solidFill>
                      <a:latin typeface="Tahoma" pitchFamily="34" charset="0"/>
                    </a:defRPr>
                  </a:lvl8pPr>
                  <a:lvl9pPr marL="3886200" indent="-228600" algn="ctr" eaLnBrk="0" fontAlgn="base" hangingPunct="0">
                    <a:spcBef>
                      <a:spcPct val="50000"/>
                    </a:spcBef>
                    <a:spcAft>
                      <a:spcPct val="0"/>
                    </a:spcAft>
                    <a:defRPr sz="1000" b="1">
                      <a:solidFill>
                        <a:srgbClr val="0F57C1"/>
                      </a:solidFill>
                      <a:latin typeface="Tahoma" pitchFamily="34" charset="0"/>
                    </a:defRPr>
                  </a:lvl9pPr>
                </a:lstStyle>
                <a:p>
                  <a:pPr eaLnBrk="1" hangingPunct="1"/>
                  <a:r>
                    <a:rPr lang="en-US" altLang="de-DE" sz="1800" dirty="0" smtClean="0">
                      <a:solidFill>
                        <a:schemeClr val="tx1"/>
                      </a:solidFill>
                    </a:rPr>
                    <a:t> </a:t>
                  </a:r>
                  <a:r>
                    <a:rPr lang="en-US" altLang="de-DE" sz="1500" b="0" dirty="0" smtClean="0">
                      <a:solidFill>
                        <a:schemeClr val="tx1"/>
                      </a:solidFill>
                      <a:latin typeface="Arial" panose="020B0604020202020204" pitchFamily="34" charset="0"/>
                      <a:cs typeface="Arial" panose="020B0604020202020204" pitchFamily="34" charset="0"/>
                    </a:rPr>
                    <a:t>cycle  time [s]</a:t>
                  </a:r>
                  <a:endParaRPr lang="en-US" altLang="de-DE" sz="1500" b="0" dirty="0">
                    <a:solidFill>
                      <a:schemeClr val="tx1"/>
                    </a:solidFill>
                    <a:latin typeface="Arial" panose="020B0604020202020204" pitchFamily="34" charset="0"/>
                    <a:cs typeface="Arial" panose="020B0604020202020204" pitchFamily="34" charset="0"/>
                  </a:endParaRPr>
                </a:p>
              </p:txBody>
            </p:sp>
          </p:grpSp>
          <p:sp>
            <p:nvSpPr>
              <p:cNvPr id="19" name="Line 7"/>
              <p:cNvSpPr>
                <a:spLocks noChangeShapeType="1"/>
              </p:cNvSpPr>
              <p:nvPr/>
            </p:nvSpPr>
            <p:spPr bwMode="auto">
              <a:xfrm flipV="1">
                <a:off x="2007075" y="5839353"/>
                <a:ext cx="1101455" cy="0"/>
              </a:xfrm>
              <a:prstGeom prst="line">
                <a:avLst/>
              </a:prstGeom>
              <a:noFill/>
              <a:ln w="25400">
                <a:solidFill>
                  <a:schemeClr val="tx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20" name="Text Box 8"/>
              <p:cNvSpPr txBox="1">
                <a:spLocks noChangeArrowheads="1"/>
              </p:cNvSpPr>
              <p:nvPr/>
            </p:nvSpPr>
            <p:spPr bwMode="auto">
              <a:xfrm rot="16200000">
                <a:off x="2148747" y="5094686"/>
                <a:ext cx="503233" cy="212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a:spAutoFit/>
              </a:bodyPr>
              <a:lstStyle>
                <a:lvl1pPr eaLnBrk="0" hangingPunct="0">
                  <a:defRPr sz="1000" b="1">
                    <a:solidFill>
                      <a:srgbClr val="0F57C1"/>
                    </a:solidFill>
                    <a:latin typeface="Tahoma" pitchFamily="34" charset="0"/>
                  </a:defRPr>
                </a:lvl1pPr>
                <a:lvl2pPr marL="742950" indent="-285750" eaLnBrk="0" hangingPunct="0">
                  <a:defRPr sz="1000" b="1">
                    <a:solidFill>
                      <a:srgbClr val="0F57C1"/>
                    </a:solidFill>
                    <a:latin typeface="Tahoma" pitchFamily="34" charset="0"/>
                  </a:defRPr>
                </a:lvl2pPr>
                <a:lvl3pPr marL="1143000" indent="-228600" eaLnBrk="0" hangingPunct="0">
                  <a:defRPr sz="1000" b="1">
                    <a:solidFill>
                      <a:srgbClr val="0F57C1"/>
                    </a:solidFill>
                    <a:latin typeface="Tahoma" pitchFamily="34" charset="0"/>
                  </a:defRPr>
                </a:lvl3pPr>
                <a:lvl4pPr marL="1600200" indent="-228600" eaLnBrk="0" hangingPunct="0">
                  <a:defRPr sz="1000" b="1">
                    <a:solidFill>
                      <a:srgbClr val="0F57C1"/>
                    </a:solidFill>
                    <a:latin typeface="Tahoma" pitchFamily="34" charset="0"/>
                  </a:defRPr>
                </a:lvl4pPr>
                <a:lvl5pPr marL="2057400" indent="-228600" eaLnBrk="0" hangingPunct="0">
                  <a:defRPr sz="1000" b="1">
                    <a:solidFill>
                      <a:srgbClr val="0F57C1"/>
                    </a:solidFill>
                    <a:latin typeface="Tahoma" pitchFamily="34" charset="0"/>
                  </a:defRPr>
                </a:lvl5pPr>
                <a:lvl6pPr marL="2514600" indent="-228600" algn="ctr" eaLnBrk="0" fontAlgn="base" hangingPunct="0">
                  <a:spcBef>
                    <a:spcPct val="50000"/>
                  </a:spcBef>
                  <a:spcAft>
                    <a:spcPct val="0"/>
                  </a:spcAft>
                  <a:defRPr sz="1000" b="1">
                    <a:solidFill>
                      <a:srgbClr val="0F57C1"/>
                    </a:solidFill>
                    <a:latin typeface="Tahoma" pitchFamily="34" charset="0"/>
                  </a:defRPr>
                </a:lvl6pPr>
                <a:lvl7pPr marL="2971800" indent="-228600" algn="ctr" eaLnBrk="0" fontAlgn="base" hangingPunct="0">
                  <a:spcBef>
                    <a:spcPct val="50000"/>
                  </a:spcBef>
                  <a:spcAft>
                    <a:spcPct val="0"/>
                  </a:spcAft>
                  <a:defRPr sz="1000" b="1">
                    <a:solidFill>
                      <a:srgbClr val="0F57C1"/>
                    </a:solidFill>
                    <a:latin typeface="Tahoma" pitchFamily="34" charset="0"/>
                  </a:defRPr>
                </a:lvl7pPr>
                <a:lvl8pPr marL="3429000" indent="-228600" algn="ctr" eaLnBrk="0" fontAlgn="base" hangingPunct="0">
                  <a:spcBef>
                    <a:spcPct val="50000"/>
                  </a:spcBef>
                  <a:spcAft>
                    <a:spcPct val="0"/>
                  </a:spcAft>
                  <a:defRPr sz="1000" b="1">
                    <a:solidFill>
                      <a:srgbClr val="0F57C1"/>
                    </a:solidFill>
                    <a:latin typeface="Tahoma" pitchFamily="34" charset="0"/>
                  </a:defRPr>
                </a:lvl8pPr>
                <a:lvl9pPr marL="3886200" indent="-228600" algn="ctr" eaLnBrk="0" fontAlgn="base" hangingPunct="0">
                  <a:spcBef>
                    <a:spcPct val="50000"/>
                  </a:spcBef>
                  <a:spcAft>
                    <a:spcPct val="0"/>
                  </a:spcAft>
                  <a:defRPr sz="1000" b="1">
                    <a:solidFill>
                      <a:srgbClr val="0F57C1"/>
                    </a:solidFill>
                    <a:latin typeface="Tahoma" pitchFamily="34" charset="0"/>
                  </a:defRPr>
                </a:lvl9pPr>
              </a:lstStyle>
              <a:p>
                <a:pPr algn="l" eaLnBrk="1" hangingPunct="1"/>
                <a:r>
                  <a:rPr lang="en-US" altLang="de-DE" sz="1800" dirty="0" smtClean="0">
                    <a:solidFill>
                      <a:schemeClr val="tx1"/>
                    </a:solidFill>
                  </a:rPr>
                  <a:t> </a:t>
                </a:r>
                <a:r>
                  <a:rPr lang="en-US" altLang="de-DE" sz="1400" b="0" dirty="0" smtClean="0">
                    <a:solidFill>
                      <a:schemeClr val="tx1"/>
                    </a:solidFill>
                    <a:latin typeface="Arial" panose="020B0604020202020204" pitchFamily="34" charset="0"/>
                    <a:cs typeface="Arial" panose="020B0604020202020204" pitchFamily="34" charset="0"/>
                  </a:rPr>
                  <a:t>time [µs] (one turn)</a:t>
                </a:r>
                <a:endParaRPr lang="en-US" altLang="de-DE" sz="1400" b="0" dirty="0">
                  <a:solidFill>
                    <a:schemeClr val="tx1"/>
                  </a:solidFill>
                  <a:latin typeface="Arial" panose="020B0604020202020204" pitchFamily="34" charset="0"/>
                  <a:cs typeface="Arial" panose="020B0604020202020204" pitchFamily="34" charset="0"/>
                </a:endParaRPr>
              </a:p>
            </p:txBody>
          </p:sp>
          <p:sp>
            <p:nvSpPr>
              <p:cNvPr id="24" name="Text Box 8"/>
              <p:cNvSpPr txBox="1">
                <a:spLocks noChangeArrowheads="1"/>
              </p:cNvSpPr>
              <p:nvPr/>
            </p:nvSpPr>
            <p:spPr bwMode="auto">
              <a:xfrm rot="16200000">
                <a:off x="1402271" y="5154256"/>
                <a:ext cx="503233" cy="7914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FF006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a:spAutoFit/>
              </a:bodyPr>
              <a:lstStyle>
                <a:lvl1pPr eaLnBrk="0" hangingPunct="0">
                  <a:defRPr sz="1000" b="1">
                    <a:solidFill>
                      <a:srgbClr val="0F57C1"/>
                    </a:solidFill>
                    <a:latin typeface="Tahoma" pitchFamily="34" charset="0"/>
                  </a:defRPr>
                </a:lvl1pPr>
                <a:lvl2pPr marL="742950" indent="-285750" eaLnBrk="0" hangingPunct="0">
                  <a:defRPr sz="1000" b="1">
                    <a:solidFill>
                      <a:srgbClr val="0F57C1"/>
                    </a:solidFill>
                    <a:latin typeface="Tahoma" pitchFamily="34" charset="0"/>
                  </a:defRPr>
                </a:lvl2pPr>
                <a:lvl3pPr marL="1143000" indent="-228600" eaLnBrk="0" hangingPunct="0">
                  <a:defRPr sz="1000" b="1">
                    <a:solidFill>
                      <a:srgbClr val="0F57C1"/>
                    </a:solidFill>
                    <a:latin typeface="Tahoma" pitchFamily="34" charset="0"/>
                  </a:defRPr>
                </a:lvl3pPr>
                <a:lvl4pPr marL="1600200" indent="-228600" eaLnBrk="0" hangingPunct="0">
                  <a:defRPr sz="1000" b="1">
                    <a:solidFill>
                      <a:srgbClr val="0F57C1"/>
                    </a:solidFill>
                    <a:latin typeface="Tahoma" pitchFamily="34" charset="0"/>
                  </a:defRPr>
                </a:lvl4pPr>
                <a:lvl5pPr marL="2057400" indent="-228600" eaLnBrk="0" hangingPunct="0">
                  <a:defRPr sz="1000" b="1">
                    <a:solidFill>
                      <a:srgbClr val="0F57C1"/>
                    </a:solidFill>
                    <a:latin typeface="Tahoma" pitchFamily="34" charset="0"/>
                  </a:defRPr>
                </a:lvl5pPr>
                <a:lvl6pPr marL="2514600" indent="-228600" algn="ctr" eaLnBrk="0" fontAlgn="base" hangingPunct="0">
                  <a:spcBef>
                    <a:spcPct val="50000"/>
                  </a:spcBef>
                  <a:spcAft>
                    <a:spcPct val="0"/>
                  </a:spcAft>
                  <a:defRPr sz="1000" b="1">
                    <a:solidFill>
                      <a:srgbClr val="0F57C1"/>
                    </a:solidFill>
                    <a:latin typeface="Tahoma" pitchFamily="34" charset="0"/>
                  </a:defRPr>
                </a:lvl6pPr>
                <a:lvl7pPr marL="2971800" indent="-228600" algn="ctr" eaLnBrk="0" fontAlgn="base" hangingPunct="0">
                  <a:spcBef>
                    <a:spcPct val="50000"/>
                  </a:spcBef>
                  <a:spcAft>
                    <a:spcPct val="0"/>
                  </a:spcAft>
                  <a:defRPr sz="1000" b="1">
                    <a:solidFill>
                      <a:srgbClr val="0F57C1"/>
                    </a:solidFill>
                    <a:latin typeface="Tahoma" pitchFamily="34" charset="0"/>
                  </a:defRPr>
                </a:lvl7pPr>
                <a:lvl8pPr marL="3429000" indent="-228600" algn="ctr" eaLnBrk="0" fontAlgn="base" hangingPunct="0">
                  <a:spcBef>
                    <a:spcPct val="50000"/>
                  </a:spcBef>
                  <a:spcAft>
                    <a:spcPct val="0"/>
                  </a:spcAft>
                  <a:defRPr sz="1000" b="1">
                    <a:solidFill>
                      <a:srgbClr val="0F57C1"/>
                    </a:solidFill>
                    <a:latin typeface="Tahoma" pitchFamily="34" charset="0"/>
                  </a:defRPr>
                </a:lvl8pPr>
                <a:lvl9pPr marL="3886200" indent="-228600" algn="ctr" eaLnBrk="0" fontAlgn="base" hangingPunct="0">
                  <a:spcBef>
                    <a:spcPct val="50000"/>
                  </a:spcBef>
                  <a:spcAft>
                    <a:spcPct val="0"/>
                  </a:spcAft>
                  <a:defRPr sz="1000" b="1">
                    <a:solidFill>
                      <a:srgbClr val="0F57C1"/>
                    </a:solidFill>
                    <a:latin typeface="Tahoma" pitchFamily="34" charset="0"/>
                  </a:defRPr>
                </a:lvl9pPr>
              </a:lstStyle>
              <a:p>
                <a:pPr eaLnBrk="1" hangingPunct="1"/>
                <a:r>
                  <a:rPr lang="en-US" altLang="de-DE" sz="1800" dirty="0" smtClean="0">
                    <a:solidFill>
                      <a:schemeClr val="tx1"/>
                    </a:solidFill>
                  </a:rPr>
                  <a:t> </a:t>
                </a:r>
                <a:r>
                  <a:rPr lang="en-US" altLang="de-DE" sz="1400" b="0" dirty="0" smtClean="0">
                    <a:solidFill>
                      <a:schemeClr val="tx1"/>
                    </a:solidFill>
                  </a:rPr>
                  <a:t>1 turn</a:t>
                </a:r>
                <a:endParaRPr lang="en-US" altLang="de-DE" sz="1400" b="0" dirty="0">
                  <a:solidFill>
                    <a:schemeClr val="tx1"/>
                  </a:solidFill>
                </a:endParaRPr>
              </a:p>
            </p:txBody>
          </p:sp>
        </p:grpSp>
        <p:sp>
          <p:nvSpPr>
            <p:cNvPr id="9" name="Textfeld 8"/>
            <p:cNvSpPr txBox="1"/>
            <p:nvPr/>
          </p:nvSpPr>
          <p:spPr>
            <a:xfrm>
              <a:off x="1863183" y="5812670"/>
              <a:ext cx="365303" cy="292388"/>
            </a:xfrm>
            <a:prstGeom prst="rect">
              <a:avLst/>
            </a:prstGeom>
            <a:noFill/>
          </p:spPr>
          <p:txBody>
            <a:bodyPr wrap="square" rtlCol="0">
              <a:spAutoFit/>
            </a:bodyPr>
            <a:lstStyle/>
            <a:p>
              <a:r>
                <a:rPr lang="en-US" sz="1300" dirty="0" smtClean="0">
                  <a:latin typeface="Tahoma" panose="020B0604030504040204" pitchFamily="34" charset="0"/>
                  <a:ea typeface="Tahoma" panose="020B0604030504040204" pitchFamily="34" charset="0"/>
                  <a:cs typeface="Tahoma" panose="020B0604030504040204" pitchFamily="34" charset="0"/>
                </a:rPr>
                <a:t>0</a:t>
              </a:r>
              <a:endParaRPr lang="en-US" sz="1300" dirty="0">
                <a:latin typeface="Tahoma" panose="020B0604030504040204" pitchFamily="34" charset="0"/>
                <a:ea typeface="Tahoma" panose="020B0604030504040204" pitchFamily="34" charset="0"/>
                <a:cs typeface="Tahoma" panose="020B0604030504040204" pitchFamily="34" charset="0"/>
              </a:endParaRPr>
            </a:p>
          </p:txBody>
        </p:sp>
        <p:sp>
          <p:nvSpPr>
            <p:cNvPr id="27" name="Textfeld 26"/>
            <p:cNvSpPr txBox="1"/>
            <p:nvPr/>
          </p:nvSpPr>
          <p:spPr>
            <a:xfrm>
              <a:off x="408799" y="2718890"/>
              <a:ext cx="487264" cy="292388"/>
            </a:xfrm>
            <a:prstGeom prst="rect">
              <a:avLst/>
            </a:prstGeom>
            <a:noFill/>
          </p:spPr>
          <p:txBody>
            <a:bodyPr wrap="square" rtlCol="0">
              <a:spAutoFit/>
            </a:bodyPr>
            <a:lstStyle/>
            <a:p>
              <a:pPr algn="r"/>
              <a:r>
                <a:rPr lang="en-US" sz="1300" dirty="0" smtClean="0">
                  <a:latin typeface="Tahoma" panose="020B0604030504040204" pitchFamily="34" charset="0"/>
                  <a:ea typeface="Tahoma" panose="020B0604030504040204" pitchFamily="34" charset="0"/>
                  <a:cs typeface="Tahoma" panose="020B0604030504040204" pitchFamily="34" charset="0"/>
                </a:rPr>
                <a:t>0.5</a:t>
              </a:r>
              <a:endParaRPr lang="en-US" sz="1300" dirty="0">
                <a:latin typeface="Tahoma" panose="020B0604030504040204" pitchFamily="34" charset="0"/>
                <a:ea typeface="Tahoma" panose="020B0604030504040204" pitchFamily="34" charset="0"/>
                <a:cs typeface="Tahoma" panose="020B0604030504040204" pitchFamily="34" charset="0"/>
              </a:endParaRPr>
            </a:p>
          </p:txBody>
        </p:sp>
        <p:sp>
          <p:nvSpPr>
            <p:cNvPr id="28" name="Textfeld 27"/>
            <p:cNvSpPr txBox="1"/>
            <p:nvPr/>
          </p:nvSpPr>
          <p:spPr>
            <a:xfrm>
              <a:off x="283930" y="4424526"/>
              <a:ext cx="638315" cy="292388"/>
            </a:xfrm>
            <a:prstGeom prst="rect">
              <a:avLst/>
            </a:prstGeom>
            <a:noFill/>
          </p:spPr>
          <p:txBody>
            <a:bodyPr wrap="square" rtlCol="0">
              <a:spAutoFit/>
            </a:bodyPr>
            <a:lstStyle/>
            <a:p>
              <a:pPr algn="r"/>
              <a:r>
                <a:rPr lang="en-US" sz="1300" dirty="0" smtClean="0">
                  <a:latin typeface="Tahoma" panose="020B0604030504040204" pitchFamily="34" charset="0"/>
                  <a:ea typeface="Tahoma" panose="020B0604030504040204" pitchFamily="34" charset="0"/>
                  <a:cs typeface="Tahoma" panose="020B0604030504040204" pitchFamily="34" charset="0"/>
                </a:rPr>
                <a:t>0.2</a:t>
              </a:r>
              <a:endParaRPr lang="en-US" sz="1300" dirty="0">
                <a:latin typeface="Tahoma" panose="020B0604030504040204" pitchFamily="34" charset="0"/>
                <a:ea typeface="Tahoma" panose="020B0604030504040204" pitchFamily="34" charset="0"/>
                <a:cs typeface="Tahoma" panose="020B0604030504040204" pitchFamily="34" charset="0"/>
              </a:endParaRPr>
            </a:p>
          </p:txBody>
        </p:sp>
        <p:sp>
          <p:nvSpPr>
            <p:cNvPr id="29" name="Textfeld 28"/>
            <p:cNvSpPr txBox="1"/>
            <p:nvPr/>
          </p:nvSpPr>
          <p:spPr>
            <a:xfrm>
              <a:off x="401484" y="4967451"/>
              <a:ext cx="515656" cy="292388"/>
            </a:xfrm>
            <a:prstGeom prst="rect">
              <a:avLst/>
            </a:prstGeom>
            <a:noFill/>
          </p:spPr>
          <p:txBody>
            <a:bodyPr wrap="square" rtlCol="0">
              <a:spAutoFit/>
            </a:bodyPr>
            <a:lstStyle/>
            <a:p>
              <a:pPr algn="r"/>
              <a:r>
                <a:rPr lang="en-US" sz="1300" dirty="0" smtClean="0">
                  <a:latin typeface="Tahoma" panose="020B0604030504040204" pitchFamily="34" charset="0"/>
                  <a:ea typeface="Tahoma" panose="020B0604030504040204" pitchFamily="34" charset="0"/>
                  <a:cs typeface="Tahoma" panose="020B0604030504040204" pitchFamily="34" charset="0"/>
                </a:rPr>
                <a:t>0.1</a:t>
              </a:r>
              <a:endParaRPr lang="en-US" sz="1300" dirty="0">
                <a:latin typeface="Tahoma" panose="020B0604030504040204" pitchFamily="34" charset="0"/>
                <a:ea typeface="Tahoma" panose="020B0604030504040204" pitchFamily="34" charset="0"/>
                <a:cs typeface="Tahoma" panose="020B0604030504040204" pitchFamily="34" charset="0"/>
              </a:endParaRPr>
            </a:p>
          </p:txBody>
        </p:sp>
        <p:sp>
          <p:nvSpPr>
            <p:cNvPr id="30" name="Textfeld 29"/>
            <p:cNvSpPr txBox="1"/>
            <p:nvPr/>
          </p:nvSpPr>
          <p:spPr>
            <a:xfrm>
              <a:off x="416114" y="3890008"/>
              <a:ext cx="496606" cy="292388"/>
            </a:xfrm>
            <a:prstGeom prst="rect">
              <a:avLst/>
            </a:prstGeom>
            <a:noFill/>
          </p:spPr>
          <p:txBody>
            <a:bodyPr wrap="square" rtlCol="0">
              <a:spAutoFit/>
            </a:bodyPr>
            <a:lstStyle/>
            <a:p>
              <a:pPr algn="r"/>
              <a:r>
                <a:rPr lang="en-US" sz="1300" dirty="0" smtClean="0">
                  <a:latin typeface="Tahoma" panose="020B0604030504040204" pitchFamily="34" charset="0"/>
                  <a:ea typeface="Tahoma" panose="020B0604030504040204" pitchFamily="34" charset="0"/>
                  <a:cs typeface="Tahoma" panose="020B0604030504040204" pitchFamily="34" charset="0"/>
                </a:rPr>
                <a:t>0.3</a:t>
              </a:r>
              <a:endParaRPr lang="en-US" sz="1300" dirty="0">
                <a:latin typeface="Tahoma" panose="020B0604030504040204" pitchFamily="34" charset="0"/>
                <a:ea typeface="Tahoma" panose="020B0604030504040204" pitchFamily="34" charset="0"/>
                <a:cs typeface="Tahoma" panose="020B0604030504040204" pitchFamily="34" charset="0"/>
              </a:endParaRPr>
            </a:p>
          </p:txBody>
        </p:sp>
        <p:sp>
          <p:nvSpPr>
            <p:cNvPr id="31" name="Textfeld 30"/>
            <p:cNvSpPr txBox="1"/>
            <p:nvPr/>
          </p:nvSpPr>
          <p:spPr>
            <a:xfrm>
              <a:off x="401484" y="3249709"/>
              <a:ext cx="496606" cy="299895"/>
            </a:xfrm>
            <a:prstGeom prst="rect">
              <a:avLst/>
            </a:prstGeom>
            <a:noFill/>
          </p:spPr>
          <p:txBody>
            <a:bodyPr wrap="square" rtlCol="0">
              <a:spAutoFit/>
            </a:bodyPr>
            <a:lstStyle/>
            <a:p>
              <a:pPr algn="r"/>
              <a:r>
                <a:rPr lang="en-US" sz="1300" dirty="0" smtClean="0">
                  <a:latin typeface="Tahoma" panose="020B0604030504040204" pitchFamily="34" charset="0"/>
                  <a:ea typeface="Tahoma" panose="020B0604030504040204" pitchFamily="34" charset="0"/>
                  <a:cs typeface="Tahoma" panose="020B0604030504040204" pitchFamily="34" charset="0"/>
                </a:rPr>
                <a:t>0.4</a:t>
              </a:r>
              <a:endParaRPr lang="en-US" sz="1300" dirty="0">
                <a:latin typeface="Tahoma" panose="020B0604030504040204" pitchFamily="34" charset="0"/>
                <a:ea typeface="Tahoma" panose="020B0604030504040204" pitchFamily="34" charset="0"/>
                <a:cs typeface="Tahoma" panose="020B0604030504040204" pitchFamily="34" charset="0"/>
              </a:endParaRPr>
            </a:p>
          </p:txBody>
        </p:sp>
        <p:sp>
          <p:nvSpPr>
            <p:cNvPr id="32" name="Textfeld 31"/>
            <p:cNvSpPr txBox="1"/>
            <p:nvPr/>
          </p:nvSpPr>
          <p:spPr>
            <a:xfrm>
              <a:off x="2524517" y="5827054"/>
              <a:ext cx="365303" cy="292388"/>
            </a:xfrm>
            <a:prstGeom prst="rect">
              <a:avLst/>
            </a:prstGeom>
            <a:noFill/>
          </p:spPr>
          <p:txBody>
            <a:bodyPr wrap="square" rtlCol="0">
              <a:spAutoFit/>
            </a:bodyPr>
            <a:lstStyle/>
            <a:p>
              <a:r>
                <a:rPr lang="en-US" sz="1300" dirty="0">
                  <a:latin typeface="Tahoma" panose="020B0604030504040204" pitchFamily="34" charset="0"/>
                  <a:ea typeface="Tahoma" panose="020B0604030504040204" pitchFamily="34" charset="0"/>
                  <a:cs typeface="Tahoma" panose="020B0604030504040204" pitchFamily="34" charset="0"/>
                </a:rPr>
                <a:t>1</a:t>
              </a:r>
            </a:p>
          </p:txBody>
        </p:sp>
        <p:sp>
          <p:nvSpPr>
            <p:cNvPr id="33" name="Textfeld 32"/>
            <p:cNvSpPr txBox="1"/>
            <p:nvPr/>
          </p:nvSpPr>
          <p:spPr>
            <a:xfrm>
              <a:off x="567213" y="5672470"/>
              <a:ext cx="365303" cy="292388"/>
            </a:xfrm>
            <a:prstGeom prst="rect">
              <a:avLst/>
            </a:prstGeom>
            <a:noFill/>
          </p:spPr>
          <p:txBody>
            <a:bodyPr wrap="square" rtlCol="0">
              <a:spAutoFit/>
            </a:bodyPr>
            <a:lstStyle/>
            <a:p>
              <a:r>
                <a:rPr lang="en-US" sz="1300" dirty="0" smtClean="0">
                  <a:latin typeface="Tahoma" panose="020B0604030504040204" pitchFamily="34" charset="0"/>
                  <a:ea typeface="Tahoma" panose="020B0604030504040204" pitchFamily="34" charset="0"/>
                  <a:cs typeface="Tahoma" panose="020B0604030504040204" pitchFamily="34" charset="0"/>
                </a:rPr>
                <a:t>0</a:t>
              </a:r>
              <a:endParaRPr lang="en-US" sz="1300" dirty="0">
                <a:latin typeface="Tahoma" panose="020B0604030504040204" pitchFamily="34" charset="0"/>
                <a:ea typeface="Tahoma" panose="020B0604030504040204" pitchFamily="34" charset="0"/>
                <a:cs typeface="Tahoma" panose="020B0604030504040204" pitchFamily="34" charset="0"/>
              </a:endParaRPr>
            </a:p>
          </p:txBody>
        </p:sp>
      </p:grpSp>
      <p:grpSp>
        <p:nvGrpSpPr>
          <p:cNvPr id="4" name="Gruppieren 3"/>
          <p:cNvGrpSpPr/>
          <p:nvPr/>
        </p:nvGrpSpPr>
        <p:grpSpPr>
          <a:xfrm>
            <a:off x="4030125" y="2756007"/>
            <a:ext cx="3331700" cy="3954127"/>
            <a:chOff x="4027333" y="2042478"/>
            <a:chExt cx="3932912" cy="4667657"/>
          </a:xfrm>
        </p:grpSpPr>
        <p:pic>
          <p:nvPicPr>
            <p:cNvPr id="116741" name="Picture 5" descr="H:\CAS Injection Extraction\Temp\Bild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0865" y="2042478"/>
              <a:ext cx="2455863" cy="2279650"/>
            </a:xfrm>
            <a:prstGeom prst="rect">
              <a:avLst/>
            </a:prstGeom>
            <a:noFill/>
            <a:extLst>
              <a:ext uri="{909E8E84-426E-40DD-AFC4-6F175D3DCCD1}">
                <a14:hiddenFill xmlns:a14="http://schemas.microsoft.com/office/drawing/2010/main">
                  <a:solidFill>
                    <a:srgbClr val="FFFFFF"/>
                  </a:solidFill>
                </a14:hiddenFill>
              </a:ext>
            </a:extLst>
          </p:spPr>
        </p:pic>
        <p:pic>
          <p:nvPicPr>
            <p:cNvPr id="116739" name="Picture 3" descr="H:\CAS Injection Extraction\Temp\Bild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4520" y="3704997"/>
              <a:ext cx="3895725" cy="3005138"/>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uppieren 22"/>
            <p:cNvGrpSpPr/>
            <p:nvPr/>
          </p:nvGrpSpPr>
          <p:grpSpPr>
            <a:xfrm>
              <a:off x="4027333" y="3750652"/>
              <a:ext cx="2759171" cy="2846472"/>
              <a:chOff x="3982363" y="3625392"/>
              <a:chExt cx="2759171" cy="2846472"/>
            </a:xfrm>
          </p:grpSpPr>
          <p:grpSp>
            <p:nvGrpSpPr>
              <p:cNvPr id="22" name="Gruppieren 21"/>
              <p:cNvGrpSpPr/>
              <p:nvPr/>
            </p:nvGrpSpPr>
            <p:grpSpPr>
              <a:xfrm>
                <a:off x="4510387" y="3625392"/>
                <a:ext cx="2231147" cy="495566"/>
                <a:chOff x="4510387" y="3625392"/>
                <a:chExt cx="2231147" cy="495566"/>
              </a:xfrm>
            </p:grpSpPr>
            <p:sp>
              <p:nvSpPr>
                <p:cNvPr id="14" name="Rechteck 13"/>
                <p:cNvSpPr/>
                <p:nvPr/>
              </p:nvSpPr>
              <p:spPr bwMode="auto">
                <a:xfrm>
                  <a:off x="4732573" y="3701592"/>
                  <a:ext cx="2008961" cy="364469"/>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1" name="Textfeld 20"/>
                <p:cNvSpPr txBox="1"/>
                <p:nvPr/>
              </p:nvSpPr>
              <p:spPr>
                <a:xfrm>
                  <a:off x="5052700" y="3775808"/>
                  <a:ext cx="1290950" cy="345150"/>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time [µs]</a:t>
                  </a:r>
                  <a:endParaRPr lang="en-US" sz="1300" dirty="0">
                    <a:latin typeface="Arial" panose="020B0604020202020204" pitchFamily="34" charset="0"/>
                    <a:cs typeface="Arial" panose="020B0604020202020204" pitchFamily="34" charset="0"/>
                  </a:endParaRPr>
                </a:p>
              </p:txBody>
            </p:sp>
            <p:sp>
              <p:nvSpPr>
                <p:cNvPr id="38" name="Textfeld 37"/>
                <p:cNvSpPr txBox="1"/>
                <p:nvPr/>
              </p:nvSpPr>
              <p:spPr>
                <a:xfrm>
                  <a:off x="4510387" y="3634917"/>
                  <a:ext cx="791882" cy="345150"/>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-0.4</a:t>
                  </a:r>
                  <a:endParaRPr lang="en-US" sz="1300" dirty="0">
                    <a:latin typeface="Arial" panose="020B0604020202020204" pitchFamily="34" charset="0"/>
                    <a:cs typeface="Arial" panose="020B0604020202020204" pitchFamily="34" charset="0"/>
                  </a:endParaRPr>
                </a:p>
              </p:txBody>
            </p:sp>
            <p:sp>
              <p:nvSpPr>
                <p:cNvPr id="39" name="Textfeld 38"/>
                <p:cNvSpPr txBox="1"/>
                <p:nvPr/>
              </p:nvSpPr>
              <p:spPr>
                <a:xfrm>
                  <a:off x="5124449" y="3634917"/>
                  <a:ext cx="627299" cy="345150"/>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-0.2</a:t>
                  </a:r>
                  <a:endParaRPr lang="en-US" sz="1300" dirty="0">
                    <a:latin typeface="Arial" panose="020B0604020202020204" pitchFamily="34" charset="0"/>
                    <a:cs typeface="Arial" panose="020B0604020202020204" pitchFamily="34" charset="0"/>
                  </a:endParaRPr>
                </a:p>
              </p:txBody>
            </p:sp>
            <p:sp>
              <p:nvSpPr>
                <p:cNvPr id="40" name="Textfeld 39"/>
                <p:cNvSpPr txBox="1"/>
                <p:nvPr/>
              </p:nvSpPr>
              <p:spPr>
                <a:xfrm>
                  <a:off x="5437423" y="3634917"/>
                  <a:ext cx="569696" cy="345150"/>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0</a:t>
                  </a:r>
                  <a:endParaRPr lang="en-US" sz="1300" dirty="0">
                    <a:latin typeface="Arial" panose="020B0604020202020204" pitchFamily="34" charset="0"/>
                    <a:cs typeface="Arial" panose="020B0604020202020204" pitchFamily="34" charset="0"/>
                  </a:endParaRPr>
                </a:p>
              </p:txBody>
            </p:sp>
            <p:sp>
              <p:nvSpPr>
                <p:cNvPr id="41" name="Textfeld 40"/>
                <p:cNvSpPr txBox="1"/>
                <p:nvPr/>
              </p:nvSpPr>
              <p:spPr>
                <a:xfrm>
                  <a:off x="5751748" y="3625392"/>
                  <a:ext cx="569696" cy="345150"/>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0.2</a:t>
                  </a:r>
                  <a:endParaRPr lang="en-US" sz="1300" dirty="0">
                    <a:latin typeface="Arial" panose="020B0604020202020204" pitchFamily="34" charset="0"/>
                    <a:cs typeface="Arial" panose="020B0604020202020204" pitchFamily="34" charset="0"/>
                  </a:endParaRPr>
                </a:p>
              </p:txBody>
            </p:sp>
            <p:sp>
              <p:nvSpPr>
                <p:cNvPr id="42" name="Textfeld 41"/>
                <p:cNvSpPr txBox="1"/>
                <p:nvPr/>
              </p:nvSpPr>
              <p:spPr>
                <a:xfrm>
                  <a:off x="6113697" y="3634917"/>
                  <a:ext cx="569696" cy="345150"/>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0.4</a:t>
                  </a:r>
                  <a:endParaRPr lang="en-US" sz="1300" dirty="0">
                    <a:latin typeface="Arial" panose="020B0604020202020204" pitchFamily="34" charset="0"/>
                    <a:cs typeface="Arial" panose="020B0604020202020204" pitchFamily="34" charset="0"/>
                  </a:endParaRPr>
                </a:p>
              </p:txBody>
            </p:sp>
          </p:grpSp>
          <p:grpSp>
            <p:nvGrpSpPr>
              <p:cNvPr id="44" name="Gruppieren 43"/>
              <p:cNvGrpSpPr/>
              <p:nvPr/>
            </p:nvGrpSpPr>
            <p:grpSpPr>
              <a:xfrm>
                <a:off x="4732573" y="5939967"/>
                <a:ext cx="2008961" cy="531897"/>
                <a:chOff x="4732573" y="3625392"/>
                <a:chExt cx="2008961" cy="531897"/>
              </a:xfrm>
            </p:grpSpPr>
            <p:sp>
              <p:nvSpPr>
                <p:cNvPr id="45" name="Rechteck 44"/>
                <p:cNvSpPr/>
                <p:nvPr/>
              </p:nvSpPr>
              <p:spPr bwMode="auto">
                <a:xfrm>
                  <a:off x="4732573" y="3701592"/>
                  <a:ext cx="2008961" cy="364469"/>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6" name="Textfeld 45"/>
                <p:cNvSpPr txBox="1"/>
                <p:nvPr/>
              </p:nvSpPr>
              <p:spPr>
                <a:xfrm>
                  <a:off x="5052700" y="3775808"/>
                  <a:ext cx="1290950" cy="381481"/>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time [µs</a:t>
                  </a:r>
                  <a:r>
                    <a:rPr lang="en-US" sz="1500" dirty="0" smtClean="0">
                      <a:latin typeface="Arial" panose="020B0604020202020204" pitchFamily="34" charset="0"/>
                      <a:cs typeface="Arial" panose="020B0604020202020204" pitchFamily="34" charset="0"/>
                    </a:rPr>
                    <a:t>]</a:t>
                  </a:r>
                  <a:endParaRPr lang="en-US" sz="1500" dirty="0">
                    <a:latin typeface="Arial" panose="020B0604020202020204" pitchFamily="34" charset="0"/>
                    <a:cs typeface="Arial" panose="020B0604020202020204" pitchFamily="34" charset="0"/>
                  </a:endParaRPr>
                </a:p>
              </p:txBody>
            </p:sp>
            <p:sp>
              <p:nvSpPr>
                <p:cNvPr id="47" name="Textfeld 46"/>
                <p:cNvSpPr txBox="1"/>
                <p:nvPr/>
              </p:nvSpPr>
              <p:spPr>
                <a:xfrm>
                  <a:off x="4732573" y="3634917"/>
                  <a:ext cx="569696" cy="363316"/>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a:t>
                  </a:r>
                  <a:r>
                    <a:rPr lang="en-US" sz="1300" dirty="0" smtClean="0">
                      <a:latin typeface="Arial" panose="020B0604020202020204" pitchFamily="34" charset="0"/>
                      <a:cs typeface="Arial" panose="020B0604020202020204" pitchFamily="34" charset="0"/>
                    </a:rPr>
                    <a:t>0.4</a:t>
                  </a:r>
                  <a:endParaRPr lang="en-US" sz="1300" dirty="0">
                    <a:latin typeface="Arial" panose="020B0604020202020204" pitchFamily="34" charset="0"/>
                    <a:cs typeface="Arial" panose="020B0604020202020204" pitchFamily="34" charset="0"/>
                  </a:endParaRPr>
                </a:p>
              </p:txBody>
            </p:sp>
            <p:sp>
              <p:nvSpPr>
                <p:cNvPr id="48" name="Textfeld 47"/>
                <p:cNvSpPr txBox="1"/>
                <p:nvPr/>
              </p:nvSpPr>
              <p:spPr>
                <a:xfrm>
                  <a:off x="5124449" y="3634917"/>
                  <a:ext cx="627299" cy="345150"/>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-0.2</a:t>
                  </a:r>
                  <a:endParaRPr lang="en-US" sz="1300" dirty="0">
                    <a:latin typeface="Arial" panose="020B0604020202020204" pitchFamily="34" charset="0"/>
                    <a:cs typeface="Arial" panose="020B0604020202020204" pitchFamily="34" charset="0"/>
                  </a:endParaRPr>
                </a:p>
              </p:txBody>
            </p:sp>
            <p:sp>
              <p:nvSpPr>
                <p:cNvPr id="49" name="Textfeld 48"/>
                <p:cNvSpPr txBox="1"/>
                <p:nvPr/>
              </p:nvSpPr>
              <p:spPr>
                <a:xfrm>
                  <a:off x="5437423" y="3634917"/>
                  <a:ext cx="569696" cy="345150"/>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0</a:t>
                  </a:r>
                  <a:endParaRPr lang="en-US" sz="1300" dirty="0">
                    <a:latin typeface="Arial" panose="020B0604020202020204" pitchFamily="34" charset="0"/>
                    <a:cs typeface="Arial" panose="020B0604020202020204" pitchFamily="34" charset="0"/>
                  </a:endParaRPr>
                </a:p>
              </p:txBody>
            </p:sp>
            <p:sp>
              <p:nvSpPr>
                <p:cNvPr id="50" name="Textfeld 49"/>
                <p:cNvSpPr txBox="1"/>
                <p:nvPr/>
              </p:nvSpPr>
              <p:spPr>
                <a:xfrm>
                  <a:off x="5751748" y="3625392"/>
                  <a:ext cx="569696" cy="345150"/>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0.2</a:t>
                  </a:r>
                  <a:endParaRPr lang="en-US" sz="1300" dirty="0">
                    <a:latin typeface="Arial" panose="020B0604020202020204" pitchFamily="34" charset="0"/>
                    <a:cs typeface="Arial" panose="020B0604020202020204" pitchFamily="34" charset="0"/>
                  </a:endParaRPr>
                </a:p>
              </p:txBody>
            </p:sp>
            <p:sp>
              <p:nvSpPr>
                <p:cNvPr id="51" name="Textfeld 50"/>
                <p:cNvSpPr txBox="1"/>
                <p:nvPr/>
              </p:nvSpPr>
              <p:spPr>
                <a:xfrm>
                  <a:off x="6113697" y="3634917"/>
                  <a:ext cx="569696" cy="345150"/>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0.4</a:t>
                  </a:r>
                  <a:endParaRPr lang="en-US" sz="1300" dirty="0">
                    <a:latin typeface="Arial" panose="020B0604020202020204" pitchFamily="34" charset="0"/>
                    <a:cs typeface="Arial" panose="020B0604020202020204" pitchFamily="34" charset="0"/>
                  </a:endParaRPr>
                </a:p>
              </p:txBody>
            </p:sp>
          </p:grpSp>
          <p:sp>
            <p:nvSpPr>
              <p:cNvPr id="60" name="Rechteck 59"/>
              <p:cNvSpPr/>
              <p:nvPr/>
            </p:nvSpPr>
            <p:spPr bwMode="auto">
              <a:xfrm rot="16200000">
                <a:off x="3361830" y="4686138"/>
                <a:ext cx="2041145" cy="63045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1" name="Textfeld 60"/>
              <p:cNvSpPr txBox="1"/>
              <p:nvPr/>
            </p:nvSpPr>
            <p:spPr>
              <a:xfrm rot="16200000">
                <a:off x="3460894" y="4804612"/>
                <a:ext cx="1408959" cy="366021"/>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sym typeface="Symbol"/>
                  </a:rPr>
                  <a:t>p/p</a:t>
                </a:r>
                <a:r>
                  <a:rPr lang="en-US" sz="1400" baseline="-25000" dirty="0" smtClean="0">
                    <a:latin typeface="Arial" panose="020B0604020202020204" pitchFamily="34" charset="0"/>
                    <a:cs typeface="Arial" panose="020B0604020202020204" pitchFamily="34" charset="0"/>
                    <a:sym typeface="Symbol"/>
                  </a:rPr>
                  <a:t>0</a:t>
                </a:r>
                <a:r>
                  <a:rPr lang="en-US" sz="1400" dirty="0" smtClean="0">
                    <a:latin typeface="Arial" panose="020B0604020202020204" pitchFamily="34" charset="0"/>
                    <a:cs typeface="Arial" panose="020B0604020202020204" pitchFamily="34" charset="0"/>
                    <a:sym typeface="Symbol"/>
                  </a:rPr>
                  <a:t> x 10</a:t>
                </a:r>
                <a:r>
                  <a:rPr lang="en-US" sz="1400" baseline="30000" dirty="0" smtClean="0">
                    <a:latin typeface="Arial" panose="020B0604020202020204" pitchFamily="34" charset="0"/>
                    <a:cs typeface="Arial" panose="020B0604020202020204" pitchFamily="34" charset="0"/>
                    <a:sym typeface="Symbol"/>
                  </a:rPr>
                  <a:t>-3</a:t>
                </a:r>
                <a:endParaRPr lang="en-US" sz="1400" dirty="0">
                  <a:latin typeface="Arial" panose="020B0604020202020204" pitchFamily="34" charset="0"/>
                  <a:cs typeface="Arial" panose="020B0604020202020204" pitchFamily="34" charset="0"/>
                </a:endParaRPr>
              </a:p>
            </p:txBody>
          </p:sp>
          <p:sp>
            <p:nvSpPr>
              <p:cNvPr id="62" name="Textfeld 61"/>
              <p:cNvSpPr txBox="1"/>
              <p:nvPr/>
            </p:nvSpPr>
            <p:spPr>
              <a:xfrm>
                <a:off x="4281861" y="5828720"/>
                <a:ext cx="418952" cy="345150"/>
              </a:xfrm>
              <a:prstGeom prst="rect">
                <a:avLst/>
              </a:prstGeom>
              <a:noFill/>
            </p:spPr>
            <p:txBody>
              <a:bodyPr wrap="square" rtlCol="0">
                <a:spAutoFit/>
              </a:bodyPr>
              <a:lstStyle/>
              <a:p>
                <a:pPr algn="r"/>
                <a:r>
                  <a:rPr lang="en-US" sz="1300" dirty="0" smtClean="0">
                    <a:latin typeface="Arial" panose="020B0604020202020204" pitchFamily="34" charset="0"/>
                    <a:cs typeface="Arial" panose="020B0604020202020204" pitchFamily="34" charset="0"/>
                  </a:rPr>
                  <a:t>-8</a:t>
                </a:r>
                <a:endParaRPr lang="en-US" sz="1300" dirty="0">
                  <a:latin typeface="Arial" panose="020B0604020202020204" pitchFamily="34" charset="0"/>
                  <a:cs typeface="Arial" panose="020B0604020202020204" pitchFamily="34" charset="0"/>
                </a:endParaRPr>
              </a:p>
            </p:txBody>
          </p:sp>
          <p:sp>
            <p:nvSpPr>
              <p:cNvPr id="63" name="Textfeld 62"/>
              <p:cNvSpPr txBox="1"/>
              <p:nvPr/>
            </p:nvSpPr>
            <p:spPr>
              <a:xfrm>
                <a:off x="4281861" y="5371520"/>
                <a:ext cx="418952" cy="345150"/>
              </a:xfrm>
              <a:prstGeom prst="rect">
                <a:avLst/>
              </a:prstGeom>
              <a:noFill/>
            </p:spPr>
            <p:txBody>
              <a:bodyPr wrap="square" rtlCol="0">
                <a:spAutoFit/>
              </a:bodyPr>
              <a:lstStyle/>
              <a:p>
                <a:pPr algn="r"/>
                <a:r>
                  <a:rPr lang="en-US" sz="1300" dirty="0" smtClean="0">
                    <a:latin typeface="Arial" panose="020B0604020202020204" pitchFamily="34" charset="0"/>
                    <a:cs typeface="Arial" panose="020B0604020202020204" pitchFamily="34" charset="0"/>
                  </a:rPr>
                  <a:t>-4</a:t>
                </a:r>
                <a:endParaRPr lang="en-US" sz="1300" dirty="0">
                  <a:latin typeface="Arial" panose="020B0604020202020204" pitchFamily="34" charset="0"/>
                  <a:cs typeface="Arial" panose="020B0604020202020204" pitchFamily="34" charset="0"/>
                </a:endParaRPr>
              </a:p>
            </p:txBody>
          </p:sp>
          <p:sp>
            <p:nvSpPr>
              <p:cNvPr id="64" name="Textfeld 63"/>
              <p:cNvSpPr txBox="1"/>
              <p:nvPr/>
            </p:nvSpPr>
            <p:spPr>
              <a:xfrm>
                <a:off x="4281861" y="4885745"/>
                <a:ext cx="418952" cy="345150"/>
              </a:xfrm>
              <a:prstGeom prst="rect">
                <a:avLst/>
              </a:prstGeom>
              <a:noFill/>
            </p:spPr>
            <p:txBody>
              <a:bodyPr wrap="square" rtlCol="0">
                <a:spAutoFit/>
              </a:bodyPr>
              <a:lstStyle/>
              <a:p>
                <a:pPr algn="r"/>
                <a:r>
                  <a:rPr lang="en-US" sz="1300" dirty="0" smtClean="0">
                    <a:latin typeface="Arial" panose="020B0604020202020204" pitchFamily="34" charset="0"/>
                    <a:cs typeface="Arial" panose="020B0604020202020204" pitchFamily="34" charset="0"/>
                  </a:rPr>
                  <a:t>0</a:t>
                </a:r>
                <a:endParaRPr lang="en-US" sz="1300" dirty="0">
                  <a:latin typeface="Arial" panose="020B0604020202020204" pitchFamily="34" charset="0"/>
                  <a:cs typeface="Arial" panose="020B0604020202020204" pitchFamily="34" charset="0"/>
                </a:endParaRPr>
              </a:p>
            </p:txBody>
          </p:sp>
          <p:sp>
            <p:nvSpPr>
              <p:cNvPr id="65" name="Textfeld 64"/>
              <p:cNvSpPr txBox="1"/>
              <p:nvPr/>
            </p:nvSpPr>
            <p:spPr>
              <a:xfrm>
                <a:off x="4291386" y="4399970"/>
                <a:ext cx="418952" cy="345150"/>
              </a:xfrm>
              <a:prstGeom prst="rect">
                <a:avLst/>
              </a:prstGeom>
              <a:noFill/>
            </p:spPr>
            <p:txBody>
              <a:bodyPr wrap="square" rtlCol="0">
                <a:spAutoFit/>
              </a:bodyPr>
              <a:lstStyle/>
              <a:p>
                <a:pPr algn="r"/>
                <a:r>
                  <a:rPr lang="en-US" sz="1300" dirty="0" smtClean="0">
                    <a:latin typeface="Arial" panose="020B0604020202020204" pitchFamily="34" charset="0"/>
                    <a:cs typeface="Arial" panose="020B0604020202020204" pitchFamily="34" charset="0"/>
                  </a:rPr>
                  <a:t>4</a:t>
                </a:r>
                <a:endParaRPr lang="en-US" sz="1300" dirty="0">
                  <a:latin typeface="Arial" panose="020B0604020202020204" pitchFamily="34" charset="0"/>
                  <a:cs typeface="Arial" panose="020B0604020202020204" pitchFamily="34" charset="0"/>
                </a:endParaRPr>
              </a:p>
            </p:txBody>
          </p:sp>
          <p:sp>
            <p:nvSpPr>
              <p:cNvPr id="66" name="Textfeld 65"/>
              <p:cNvSpPr txBox="1"/>
              <p:nvPr/>
            </p:nvSpPr>
            <p:spPr>
              <a:xfrm>
                <a:off x="4300912" y="3895145"/>
                <a:ext cx="418952" cy="345150"/>
              </a:xfrm>
              <a:prstGeom prst="rect">
                <a:avLst/>
              </a:prstGeom>
              <a:noFill/>
            </p:spPr>
            <p:txBody>
              <a:bodyPr wrap="square" rtlCol="0">
                <a:spAutoFit/>
              </a:bodyPr>
              <a:lstStyle/>
              <a:p>
                <a:pPr algn="r"/>
                <a:r>
                  <a:rPr lang="en-US" sz="1300" dirty="0" smtClean="0">
                    <a:latin typeface="Arial" panose="020B0604020202020204" pitchFamily="34" charset="0"/>
                    <a:cs typeface="Arial" panose="020B0604020202020204" pitchFamily="34" charset="0"/>
                  </a:rPr>
                  <a:t>8</a:t>
                </a:r>
                <a:endParaRPr lang="en-US" sz="1300" dirty="0">
                  <a:latin typeface="Arial" panose="020B0604020202020204" pitchFamily="34" charset="0"/>
                  <a:cs typeface="Arial" panose="020B0604020202020204" pitchFamily="34" charset="0"/>
                </a:endParaRPr>
              </a:p>
            </p:txBody>
          </p:sp>
        </p:grpSp>
        <p:sp>
          <p:nvSpPr>
            <p:cNvPr id="69" name="Rechteck 68"/>
            <p:cNvSpPr/>
            <p:nvPr/>
          </p:nvSpPr>
          <p:spPr bwMode="auto">
            <a:xfrm rot="16200000">
              <a:off x="3475617" y="2767858"/>
              <a:ext cx="1808262" cy="63045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8" name="Textfeld 67"/>
            <p:cNvSpPr txBox="1"/>
            <p:nvPr/>
          </p:nvSpPr>
          <p:spPr>
            <a:xfrm rot="16200000">
              <a:off x="3485406" y="2823509"/>
              <a:ext cx="1700095" cy="363316"/>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sym typeface="Symbol"/>
                </a:rPr>
                <a:t>beam current </a:t>
              </a:r>
              <a:endParaRPr lang="en-US" sz="1400" dirty="0">
                <a:latin typeface="Arial" panose="020B0604020202020204" pitchFamily="34" charset="0"/>
                <a:cs typeface="Arial" panose="020B0604020202020204" pitchFamily="34" charset="0"/>
              </a:endParaRPr>
            </a:p>
          </p:txBody>
        </p:sp>
        <p:sp>
          <p:nvSpPr>
            <p:cNvPr id="14336" name="Textfeld 14335"/>
            <p:cNvSpPr txBox="1"/>
            <p:nvPr/>
          </p:nvSpPr>
          <p:spPr>
            <a:xfrm>
              <a:off x="5729020" y="5735403"/>
              <a:ext cx="1228299" cy="307777"/>
            </a:xfrm>
            <a:prstGeom prst="rect">
              <a:avLst/>
            </a:prstGeom>
            <a:noFill/>
          </p:spPr>
          <p:txBody>
            <a:bodyPr wrap="square" rtlCol="0">
              <a:spAutoFit/>
            </a:bodyPr>
            <a:lstStyle/>
            <a:p>
              <a:pPr algn="l"/>
              <a:r>
                <a:rPr lang="en-US" sz="1400" dirty="0" err="1" smtClean="0">
                  <a:solidFill>
                    <a:srgbClr val="FF3300"/>
                  </a:solidFill>
                  <a:latin typeface="Arial" panose="020B0604020202020204" pitchFamily="34" charset="0"/>
                  <a:cs typeface="Arial" panose="020B0604020202020204" pitchFamily="34" charset="0"/>
                </a:rPr>
                <a:t>separatrix</a:t>
              </a:r>
              <a:endParaRPr lang="en-US" sz="1400" dirty="0">
                <a:solidFill>
                  <a:srgbClr val="FF3300"/>
                </a:solidFill>
                <a:latin typeface="Arial" panose="020B0604020202020204" pitchFamily="34" charset="0"/>
                <a:cs typeface="Arial" panose="020B0604020202020204" pitchFamily="34" charset="0"/>
              </a:endParaRPr>
            </a:p>
          </p:txBody>
        </p:sp>
      </p:grpSp>
      <p:sp>
        <p:nvSpPr>
          <p:cNvPr id="58" name="Textfeld 57">
            <a:hlinkClick r:id="" action="ppaction://noaction"/>
          </p:cNvPr>
          <p:cNvSpPr txBox="1"/>
          <p:nvPr/>
        </p:nvSpPr>
        <p:spPr>
          <a:xfrm>
            <a:off x="2699792" y="6453336"/>
            <a:ext cx="1508746" cy="369332"/>
          </a:xfrm>
          <a:prstGeom prst="rect">
            <a:avLst/>
          </a:prstGeom>
          <a:noFill/>
        </p:spPr>
        <p:txBody>
          <a:bodyPr wrap="none" rtlCol="0">
            <a:spAutoFit/>
          </a:bodyPr>
          <a:lstStyle/>
          <a:p>
            <a:r>
              <a:rPr lang="en-US" b="1" dirty="0" smtClean="0">
                <a:solidFill>
                  <a:srgbClr val="3333CC"/>
                </a:solidFill>
                <a:sym typeface="Symbol"/>
                <a:hlinkClick r:id="rId6" action="ppaction://hlinksldjump"/>
              </a:rPr>
              <a:t> </a:t>
            </a:r>
            <a:r>
              <a:rPr lang="en-US" b="1" dirty="0" smtClean="0">
                <a:solidFill>
                  <a:srgbClr val="3333CC"/>
                </a:solidFill>
                <a:hlinkClick r:id="rId6" action="ppaction://hlinksldjump"/>
              </a:rPr>
              <a:t>conclusion</a:t>
            </a:r>
            <a:endParaRPr lang="en-US" b="1" dirty="0">
              <a:solidFill>
                <a:srgbClr val="3333CC"/>
              </a:solidFill>
            </a:endParaRPr>
          </a:p>
        </p:txBody>
      </p:sp>
    </p:spTree>
    <p:extLst>
      <p:ext uri="{BB962C8B-B14F-4D97-AF65-F5344CB8AC3E}">
        <p14:creationId xmlns:p14="http://schemas.microsoft.com/office/powerpoint/2010/main" val="3566761369"/>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
          <p:cNvSpPr>
            <a:spLocks noGrp="1"/>
          </p:cNvSpPr>
          <p:nvPr>
            <p:ph type="sldNum" sz="quarter" idx="10"/>
          </p:nvPr>
        </p:nvSpPr>
        <p:spPr/>
        <p:txBody>
          <a:bodyPr/>
          <a:lstStyle/>
          <a:p>
            <a:pPr>
              <a:defRPr/>
            </a:pPr>
            <a:fld id="{6A632D1B-68B1-4055-9F22-919F49B40344}" type="slidenum">
              <a:rPr lang="en-US"/>
              <a:pPr>
                <a:defRPr/>
              </a:pPr>
              <a:t>56</a:t>
            </a:fld>
            <a:endParaRPr lang="en-US"/>
          </a:p>
        </p:txBody>
      </p:sp>
      <p:sp>
        <p:nvSpPr>
          <p:cNvPr id="26627" name="Text Box 2"/>
          <p:cNvSpPr txBox="1">
            <a:spLocks noChangeArrowheads="1"/>
          </p:cNvSpPr>
          <p:nvPr/>
        </p:nvSpPr>
        <p:spPr bwMode="auto">
          <a:xfrm>
            <a:off x="203200" y="361950"/>
            <a:ext cx="8229600" cy="366713"/>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b="1">
              <a:solidFill>
                <a:srgbClr val="4D4D4D"/>
              </a:solidFill>
              <a:latin typeface="Comic Sans MS" pitchFamily="66" charset="0"/>
            </a:endParaRPr>
          </a:p>
        </p:txBody>
      </p:sp>
      <p:sp>
        <p:nvSpPr>
          <p:cNvPr id="26628" name="Text Box 3"/>
          <p:cNvSpPr txBox="1">
            <a:spLocks noChangeArrowheads="1"/>
          </p:cNvSpPr>
          <p:nvPr/>
        </p:nvSpPr>
        <p:spPr bwMode="auto">
          <a:xfrm>
            <a:off x="6108700" y="4762500"/>
            <a:ext cx="28575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de-DE" altLang="de-DE" sz="1600" baseline="30000">
              <a:solidFill>
                <a:srgbClr val="006600"/>
              </a:solidFill>
              <a:latin typeface="Comic Sans MS" pitchFamily="66" charset="0"/>
            </a:endParaRPr>
          </a:p>
        </p:txBody>
      </p:sp>
      <p:sp>
        <p:nvSpPr>
          <p:cNvPr id="6" name="Text Box 4"/>
          <p:cNvSpPr txBox="1">
            <a:spLocks noChangeArrowheads="1"/>
          </p:cNvSpPr>
          <p:nvPr/>
        </p:nvSpPr>
        <p:spPr bwMode="auto">
          <a:xfrm>
            <a:off x="323850" y="1124744"/>
            <a:ext cx="8928670" cy="3514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r>
              <a:rPr lang="en-US" altLang="de-DE" sz="2400" b="1" dirty="0">
                <a:solidFill>
                  <a:srgbClr val="0033CC"/>
                </a:solidFill>
              </a:rPr>
              <a:t>Outline:</a:t>
            </a:r>
            <a:r>
              <a:rPr lang="en-US" altLang="de-DE" sz="2000" b="1" dirty="0">
                <a:solidFill>
                  <a:srgbClr val="0033CC"/>
                </a:solidFill>
              </a:rPr>
              <a:t>     </a:t>
            </a:r>
          </a:p>
          <a:p>
            <a:pPr algn="l">
              <a:lnSpc>
                <a:spcPct val="80000"/>
              </a:lnSpc>
              <a:buFont typeface="Wingdings" pitchFamily="2" charset="2"/>
              <a:buChar char="Ø"/>
            </a:pPr>
            <a:r>
              <a:rPr lang="en-US" altLang="de-DE" sz="2000" b="1" dirty="0" smtClean="0">
                <a:solidFill>
                  <a:schemeClr val="bg2">
                    <a:lumMod val="75000"/>
                  </a:schemeClr>
                </a:solidFill>
              </a:rPr>
              <a:t> Proton </a:t>
            </a:r>
            <a:r>
              <a:rPr lang="en-US" altLang="de-DE" sz="2000" b="1" dirty="0">
                <a:solidFill>
                  <a:schemeClr val="bg2">
                    <a:lumMod val="75000"/>
                  </a:schemeClr>
                </a:solidFill>
              </a:rPr>
              <a:t>LINAC: Determination of mean </a:t>
            </a:r>
            <a:r>
              <a:rPr lang="en-US" altLang="de-DE" sz="2000" b="1" dirty="0" smtClean="0">
                <a:solidFill>
                  <a:schemeClr val="bg2">
                    <a:lumMod val="75000"/>
                  </a:schemeClr>
                </a:solidFill>
              </a:rPr>
              <a:t>energy &amp; longitudinal emittance</a:t>
            </a:r>
            <a:endParaRPr lang="en-US" altLang="de-DE" sz="2000" b="1" dirty="0">
              <a:solidFill>
                <a:schemeClr val="bg2">
                  <a:lumMod val="75000"/>
                </a:schemeClr>
              </a:solidFill>
              <a:sym typeface="Symbol" pitchFamily="18" charset="2"/>
            </a:endParaRPr>
          </a:p>
          <a:p>
            <a:pPr algn="l">
              <a:lnSpc>
                <a:spcPct val="80000"/>
              </a:lnSpc>
              <a:buFont typeface="Wingdings" pitchFamily="2" charset="2"/>
              <a:buNone/>
            </a:pPr>
            <a:r>
              <a:rPr lang="en-US" altLang="de-DE" sz="2000" b="1" dirty="0">
                <a:solidFill>
                  <a:schemeClr val="bg2">
                    <a:lumMod val="75000"/>
                  </a:schemeClr>
                </a:solidFill>
              </a:rPr>
              <a:t>    used for alignment of cavities phase and amplitude</a:t>
            </a:r>
          </a:p>
          <a:p>
            <a:pPr algn="l">
              <a:lnSpc>
                <a:spcPct val="80000"/>
              </a:lnSpc>
              <a:buFont typeface="Wingdings" pitchFamily="2" charset="2"/>
              <a:buChar char="Ø"/>
            </a:pPr>
            <a:r>
              <a:rPr lang="en-US" sz="2000" b="1" dirty="0" smtClean="0">
                <a:solidFill>
                  <a:schemeClr val="tx2">
                    <a:lumMod val="65000"/>
                    <a:lumOff val="35000"/>
                  </a:schemeClr>
                </a:solidFill>
              </a:rPr>
              <a:t> Longitudinal </a:t>
            </a:r>
            <a:r>
              <a:rPr lang="en-US" sz="2000" b="1" dirty="0">
                <a:solidFill>
                  <a:schemeClr val="tx2">
                    <a:lumMod val="65000"/>
                    <a:lumOff val="35000"/>
                  </a:schemeClr>
                </a:solidFill>
              </a:rPr>
              <a:t>injection matching and </a:t>
            </a:r>
            <a:r>
              <a:rPr lang="en-US" sz="2000" b="1" dirty="0" err="1">
                <a:solidFill>
                  <a:schemeClr val="tx2">
                    <a:lumMod val="65000"/>
                    <a:lumOff val="35000"/>
                  </a:schemeClr>
                </a:solidFill>
              </a:rPr>
              <a:t>Schottky</a:t>
            </a:r>
            <a:r>
              <a:rPr lang="en-US" sz="2000" b="1" dirty="0">
                <a:solidFill>
                  <a:schemeClr val="tx2">
                    <a:lumMod val="65000"/>
                    <a:lumOff val="35000"/>
                  </a:schemeClr>
                </a:solidFill>
              </a:rPr>
              <a:t> noise </a:t>
            </a:r>
            <a:r>
              <a:rPr lang="en-US" sz="2000" b="1" dirty="0" smtClean="0">
                <a:solidFill>
                  <a:schemeClr val="tx2">
                    <a:lumMod val="65000"/>
                    <a:lumOff val="35000"/>
                  </a:schemeClr>
                </a:solidFill>
              </a:rPr>
              <a:t>analysis</a:t>
            </a:r>
          </a:p>
          <a:p>
            <a:pPr algn="l">
              <a:lnSpc>
                <a:spcPct val="80000"/>
              </a:lnSpc>
            </a:pPr>
            <a:r>
              <a:rPr lang="en-US" sz="2000" b="1" dirty="0">
                <a:solidFill>
                  <a:schemeClr val="tx2">
                    <a:lumMod val="65000"/>
                    <a:lumOff val="35000"/>
                  </a:schemeClr>
                </a:solidFill>
              </a:rPr>
              <a:t> </a:t>
            </a:r>
            <a:r>
              <a:rPr lang="en-US" sz="2000" b="1" dirty="0" smtClean="0">
                <a:solidFill>
                  <a:schemeClr val="tx2">
                    <a:lumMod val="65000"/>
                    <a:lumOff val="35000"/>
                  </a:schemeClr>
                </a:solidFill>
              </a:rPr>
              <a:t>   Signal </a:t>
            </a:r>
            <a:r>
              <a:rPr lang="en-US" sz="2000" b="1" dirty="0">
                <a:solidFill>
                  <a:schemeClr val="tx2">
                    <a:lumMod val="65000"/>
                    <a:lumOff val="35000"/>
                  </a:schemeClr>
                </a:solidFill>
              </a:rPr>
              <a:t>generation by repetitive particle passage </a:t>
            </a:r>
            <a:endParaRPr lang="en-US" sz="2000" b="1" dirty="0" smtClean="0">
              <a:solidFill>
                <a:schemeClr val="tx2">
                  <a:lumMod val="65000"/>
                  <a:lumOff val="35000"/>
                </a:schemeClr>
              </a:solidFill>
              <a:sym typeface="Symbol" pitchFamily="18" charset="2"/>
            </a:endParaRPr>
          </a:p>
          <a:p>
            <a:pPr algn="l">
              <a:lnSpc>
                <a:spcPct val="80000"/>
              </a:lnSpc>
            </a:pPr>
            <a:r>
              <a:rPr lang="en-US" sz="2000" b="1" dirty="0">
                <a:solidFill>
                  <a:schemeClr val="tx2">
                    <a:lumMod val="65000"/>
                    <a:lumOff val="35000"/>
                  </a:schemeClr>
                </a:solidFill>
                <a:sym typeface="Symbol" pitchFamily="18" charset="2"/>
              </a:rPr>
              <a:t> </a:t>
            </a:r>
            <a:r>
              <a:rPr lang="en-US" sz="2000" b="1" dirty="0" smtClean="0">
                <a:solidFill>
                  <a:schemeClr val="tx2">
                    <a:lumMod val="65000"/>
                    <a:lumOff val="35000"/>
                  </a:schemeClr>
                </a:solidFill>
                <a:sym typeface="Symbol" pitchFamily="18" charset="2"/>
              </a:rPr>
              <a:t>   </a:t>
            </a:r>
            <a:r>
              <a:rPr lang="en-US" sz="1900" b="1" dirty="0" smtClean="0">
                <a:solidFill>
                  <a:schemeClr val="tx2">
                    <a:lumMod val="65000"/>
                    <a:lumOff val="35000"/>
                  </a:schemeClr>
                </a:solidFill>
              </a:rPr>
              <a:t>Used at </a:t>
            </a:r>
            <a:r>
              <a:rPr lang="en-US" sz="1900" b="1" dirty="0">
                <a:solidFill>
                  <a:schemeClr val="tx2">
                    <a:lumMod val="65000"/>
                    <a:lumOff val="35000"/>
                  </a:schemeClr>
                </a:solidFill>
              </a:rPr>
              <a:t>Hadron </a:t>
            </a:r>
            <a:r>
              <a:rPr lang="en-US" sz="1900" b="1" dirty="0" smtClean="0">
                <a:solidFill>
                  <a:schemeClr val="tx2">
                    <a:lumMod val="65000"/>
                    <a:lumOff val="35000"/>
                  </a:schemeClr>
                </a:solidFill>
              </a:rPr>
              <a:t>synchrotrons for </a:t>
            </a:r>
            <a:r>
              <a:rPr lang="en-US" sz="1900" b="1" dirty="0">
                <a:solidFill>
                  <a:schemeClr val="tx2">
                    <a:lumMod val="65000"/>
                    <a:lumOff val="35000"/>
                  </a:schemeClr>
                </a:solidFill>
              </a:rPr>
              <a:t>momentum spread </a:t>
            </a:r>
            <a:r>
              <a:rPr lang="en-US" sz="1900" b="1" dirty="0" smtClean="0">
                <a:solidFill>
                  <a:schemeClr val="tx2">
                    <a:lumMod val="65000"/>
                    <a:lumOff val="35000"/>
                  </a:schemeClr>
                </a:solidFill>
              </a:rPr>
              <a:t>analysis for Multi-turn inj. </a:t>
            </a:r>
            <a:endParaRPr lang="en-US" altLang="de-DE" sz="2000" b="1" dirty="0">
              <a:solidFill>
                <a:schemeClr val="tx2">
                  <a:lumMod val="65000"/>
                  <a:lumOff val="35000"/>
                </a:schemeClr>
              </a:solidFill>
            </a:endParaRPr>
          </a:p>
          <a:p>
            <a:pPr algn="l">
              <a:lnSpc>
                <a:spcPct val="80000"/>
              </a:lnSpc>
              <a:buFont typeface="Wingdings" pitchFamily="2" charset="2"/>
              <a:buChar char="Ø"/>
            </a:pPr>
            <a:r>
              <a:rPr lang="en-US" altLang="de-DE" sz="2000" b="1" dirty="0">
                <a:solidFill>
                  <a:srgbClr val="0033CC"/>
                </a:solidFill>
              </a:rPr>
              <a:t> Bunch length measurement for relativistic beams  </a:t>
            </a:r>
            <a:endParaRPr lang="en-US" altLang="de-DE" sz="2000" b="1" dirty="0" smtClean="0">
              <a:solidFill>
                <a:srgbClr val="0033CC"/>
              </a:solidFill>
            </a:endParaRPr>
          </a:p>
          <a:p>
            <a:pPr algn="l">
              <a:lnSpc>
                <a:spcPct val="80000"/>
              </a:lnSpc>
            </a:pPr>
            <a:r>
              <a:rPr lang="en-US" altLang="de-DE" sz="2000" b="1" dirty="0">
                <a:solidFill>
                  <a:srgbClr val="0033CC"/>
                </a:solidFill>
              </a:rPr>
              <a:t> </a:t>
            </a:r>
            <a:r>
              <a:rPr lang="en-US" altLang="de-DE" sz="2000" b="1" dirty="0" smtClean="0">
                <a:solidFill>
                  <a:srgbClr val="0033CC"/>
                </a:solidFill>
              </a:rPr>
              <a:t> </a:t>
            </a:r>
            <a:r>
              <a:rPr lang="en-US" altLang="de-DE" sz="2000" b="1" dirty="0" smtClean="0"/>
              <a:t>Synchrotron </a:t>
            </a:r>
            <a:r>
              <a:rPr lang="en-US" altLang="de-DE" sz="2000" b="1" dirty="0"/>
              <a:t>light </a:t>
            </a:r>
            <a:r>
              <a:rPr lang="en-US" altLang="de-DE" sz="2000" b="1" dirty="0" smtClean="0"/>
              <a:t>monitor used together with streak camera for long. matching</a:t>
            </a:r>
            <a:endParaRPr lang="en-US" altLang="de-DE" sz="2000" b="1" dirty="0">
              <a:solidFill>
                <a:srgbClr val="0033CC"/>
              </a:solidFill>
            </a:endParaRPr>
          </a:p>
          <a:p>
            <a:pPr algn="l">
              <a:lnSpc>
                <a:spcPct val="80000"/>
              </a:lnSpc>
              <a:buFont typeface="Wingdings" pitchFamily="2" charset="2"/>
              <a:buChar char="Ø"/>
            </a:pPr>
            <a:r>
              <a:rPr lang="en-US" altLang="de-DE" sz="2000" b="1" dirty="0">
                <a:solidFill>
                  <a:srgbClr val="0033CC"/>
                </a:solidFill>
              </a:rPr>
              <a:t> Summary</a:t>
            </a:r>
          </a:p>
        </p:txBody>
      </p:sp>
    </p:spTree>
    <p:extLst>
      <p:ext uri="{BB962C8B-B14F-4D97-AF65-F5344CB8AC3E}">
        <p14:creationId xmlns:p14="http://schemas.microsoft.com/office/powerpoint/2010/main" val="1284482967"/>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1"/>
          <p:cNvSpPr>
            <a:spLocks noGrp="1"/>
          </p:cNvSpPr>
          <p:nvPr>
            <p:ph type="sldNum" sz="quarter" idx="10"/>
          </p:nvPr>
        </p:nvSpPr>
        <p:spPr/>
        <p:txBody>
          <a:bodyPr/>
          <a:lstStyle/>
          <a:p>
            <a:pPr>
              <a:defRPr/>
            </a:pPr>
            <a:fld id="{CBD38005-EA15-4032-8549-ED14CB5BAFAC}" type="slidenum">
              <a:rPr lang="en-US"/>
              <a:pPr>
                <a:defRPr/>
              </a:pPr>
              <a:t>57</a:t>
            </a:fld>
            <a:endParaRPr lang="en-US"/>
          </a:p>
        </p:txBody>
      </p:sp>
      <p:sp>
        <p:nvSpPr>
          <p:cNvPr id="28675"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Bunch Length Measurement for relativistic e</a:t>
            </a:r>
            <a:r>
              <a:rPr lang="en-US" altLang="de-DE" sz="2400" b="1" baseline="30000">
                <a:solidFill>
                  <a:srgbClr val="000000"/>
                </a:solidFill>
                <a:latin typeface="Comic Sans MS" pitchFamily="66" charset="0"/>
              </a:rPr>
              <a:t>-</a:t>
            </a:r>
          </a:p>
        </p:txBody>
      </p:sp>
      <p:sp>
        <p:nvSpPr>
          <p:cNvPr id="2867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8677" name="Rectangle 4"/>
          <p:cNvSpPr>
            <a:spLocks noChangeArrowheads="1"/>
          </p:cNvSpPr>
          <p:nvPr/>
        </p:nvSpPr>
        <p:spPr bwMode="auto">
          <a:xfrm>
            <a:off x="179388" y="1076325"/>
            <a:ext cx="8715375" cy="109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a:solidFill>
                  <a:schemeClr val="accent2"/>
                </a:solidFill>
              </a:rPr>
              <a:t>Electron bunches are too short (</a:t>
            </a:r>
            <a:r>
              <a:rPr lang="en-US" altLang="de-DE" sz="1900" b="1" i="1">
                <a:solidFill>
                  <a:schemeClr val="accent2"/>
                </a:solidFill>
                <a:sym typeface="Symbol" pitchFamily="18" charset="2"/>
              </a:rPr>
              <a:t></a:t>
            </a:r>
            <a:r>
              <a:rPr lang="en-US" altLang="de-DE" sz="1900" b="1" i="1" baseline="-25000">
                <a:solidFill>
                  <a:schemeClr val="accent2"/>
                </a:solidFill>
              </a:rPr>
              <a:t>t</a:t>
            </a:r>
            <a:r>
              <a:rPr lang="en-US" altLang="de-DE" sz="1900" baseline="-25000">
                <a:solidFill>
                  <a:schemeClr val="accent2"/>
                </a:solidFill>
              </a:rPr>
              <a:t>  </a:t>
            </a:r>
            <a:r>
              <a:rPr lang="en-US" altLang="de-DE" sz="1900">
                <a:solidFill>
                  <a:schemeClr val="accent2"/>
                </a:solidFill>
              </a:rPr>
              <a:t>&lt; 300 ps) to be covered by the bandwidth of</a:t>
            </a:r>
          </a:p>
          <a:p>
            <a:pPr algn="l">
              <a:lnSpc>
                <a:spcPct val="70000"/>
              </a:lnSpc>
            </a:pPr>
            <a:r>
              <a:rPr lang="en-US" altLang="de-DE" sz="1900">
                <a:solidFill>
                  <a:schemeClr val="accent2"/>
                </a:solidFill>
              </a:rPr>
              <a:t>pick-ups (</a:t>
            </a:r>
            <a:r>
              <a:rPr lang="en-US" altLang="de-DE" sz="1900" b="1" i="1">
                <a:solidFill>
                  <a:schemeClr val="accent2"/>
                </a:solidFill>
              </a:rPr>
              <a:t>f</a:t>
            </a:r>
            <a:r>
              <a:rPr lang="en-US" altLang="de-DE" sz="1900">
                <a:solidFill>
                  <a:schemeClr val="accent2"/>
                </a:solidFill>
              </a:rPr>
              <a:t>  &lt; 1 GHz </a:t>
            </a:r>
            <a:r>
              <a:rPr lang="en-US" altLang="de-DE" sz="1900">
                <a:solidFill>
                  <a:schemeClr val="accent2"/>
                </a:solidFill>
                <a:sym typeface="Symbol" pitchFamily="18" charset="2"/>
              </a:rPr>
              <a:t> </a:t>
            </a:r>
            <a:r>
              <a:rPr lang="en-US" altLang="de-DE" sz="1900" b="1" i="1">
                <a:solidFill>
                  <a:schemeClr val="accent2"/>
                </a:solidFill>
                <a:sym typeface="Symbol" pitchFamily="18" charset="2"/>
              </a:rPr>
              <a:t>t</a:t>
            </a:r>
            <a:r>
              <a:rPr lang="en-US" altLang="de-DE" sz="2200" b="1" i="1" baseline="-25000">
                <a:solidFill>
                  <a:schemeClr val="accent2"/>
                </a:solidFill>
                <a:sym typeface="Symbol" pitchFamily="18" charset="2"/>
              </a:rPr>
              <a:t>rise </a:t>
            </a:r>
            <a:r>
              <a:rPr lang="en-US" altLang="de-DE" sz="1900">
                <a:solidFill>
                  <a:schemeClr val="accent2"/>
                </a:solidFill>
                <a:sym typeface="Symbol" pitchFamily="18" charset="2"/>
              </a:rPr>
              <a:t>&gt;300 ps</a:t>
            </a:r>
            <a:r>
              <a:rPr lang="en-US" altLang="de-DE" sz="1900">
                <a:solidFill>
                  <a:schemeClr val="accent2"/>
                </a:solidFill>
              </a:rPr>
              <a:t>) for structure determination.</a:t>
            </a:r>
          </a:p>
          <a:p>
            <a:pPr algn="l">
              <a:lnSpc>
                <a:spcPct val="70000"/>
              </a:lnSpc>
            </a:pPr>
            <a:r>
              <a:rPr lang="en-US" altLang="de-DE" sz="1900">
                <a:solidFill>
                  <a:schemeClr val="accent2"/>
                </a:solidFill>
              </a:rPr>
              <a:t>→ Time resolved observation of synchr. light with a streak camera: Resolution </a:t>
            </a:r>
            <a:r>
              <a:rPr lang="en-US" altLang="de-DE" sz="1900">
                <a:solidFill>
                  <a:schemeClr val="accent2"/>
                </a:solidFill>
                <a:sym typeface="Symbol" pitchFamily="18" charset="2"/>
              </a:rPr>
              <a:t></a:t>
            </a:r>
            <a:r>
              <a:rPr lang="en-US" altLang="de-DE" sz="1900">
                <a:solidFill>
                  <a:schemeClr val="accent2"/>
                </a:solidFill>
              </a:rPr>
              <a:t> 1 ps.</a:t>
            </a:r>
          </a:p>
        </p:txBody>
      </p:sp>
      <p:pic>
        <p:nvPicPr>
          <p:cNvPr id="28678" name="Picture 6"/>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179388" y="2137601"/>
            <a:ext cx="6231433" cy="3204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uppieren 6"/>
          <p:cNvGrpSpPr/>
          <p:nvPr/>
        </p:nvGrpSpPr>
        <p:grpSpPr>
          <a:xfrm>
            <a:off x="6325849" y="4209125"/>
            <a:ext cx="2854728" cy="2013746"/>
            <a:chOff x="6325849" y="4209125"/>
            <a:chExt cx="2854728" cy="2013746"/>
          </a:xfrm>
        </p:grpSpPr>
        <p:cxnSp>
          <p:nvCxnSpPr>
            <p:cNvPr id="8" name="Gerade Verbindung 7"/>
            <p:cNvCxnSpPr/>
            <p:nvPr/>
          </p:nvCxnSpPr>
          <p:spPr bwMode="auto">
            <a:xfrm flipH="1">
              <a:off x="6325849" y="5119611"/>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Gerade Verbindung 8"/>
            <p:cNvCxnSpPr/>
            <p:nvPr/>
          </p:nvCxnSpPr>
          <p:spPr bwMode="auto">
            <a:xfrm>
              <a:off x="8059458" y="5119611"/>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Gerade Verbindung mit Pfeil 9"/>
            <p:cNvCxnSpPr/>
            <p:nvPr/>
          </p:nvCxnSpPr>
          <p:spPr bwMode="auto">
            <a:xfrm flipV="1">
              <a:off x="6325849" y="5644021"/>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feld 10"/>
            <p:cNvSpPr txBox="1"/>
            <p:nvPr/>
          </p:nvSpPr>
          <p:spPr>
            <a:xfrm>
              <a:off x="6378176" y="5906539"/>
              <a:ext cx="1058950" cy="310392"/>
            </a:xfrm>
            <a:prstGeom prst="rect">
              <a:avLst/>
            </a:prstGeom>
            <a:noFill/>
            <a:ln w="38100">
              <a:noFill/>
            </a:ln>
          </p:spPr>
          <p:txBody>
            <a:bodyPr wrap="square" rtlCol="0">
              <a:spAutoFit/>
            </a:bodyPr>
            <a:lstStyle/>
            <a:p>
              <a:pPr algn="l"/>
              <a:r>
                <a:rPr lang="en-US" sz="1400" dirty="0" smtClean="0"/>
                <a:t>injection</a:t>
              </a:r>
              <a:endParaRPr lang="en-US" sz="1400" dirty="0"/>
            </a:p>
          </p:txBody>
        </p:sp>
        <p:sp>
          <p:nvSpPr>
            <p:cNvPr id="12" name="Textfeld 11"/>
            <p:cNvSpPr txBox="1"/>
            <p:nvPr/>
          </p:nvSpPr>
          <p:spPr>
            <a:xfrm>
              <a:off x="7259570" y="5902330"/>
              <a:ext cx="1113658" cy="307777"/>
            </a:xfrm>
            <a:prstGeom prst="rect">
              <a:avLst/>
            </a:prstGeom>
            <a:noFill/>
            <a:ln w="38100">
              <a:noFill/>
            </a:ln>
          </p:spPr>
          <p:txBody>
            <a:bodyPr wrap="square" rtlCol="0">
              <a:spAutoFit/>
            </a:bodyPr>
            <a:lstStyle/>
            <a:p>
              <a:pPr algn="l"/>
              <a:r>
                <a:rPr lang="en-US" sz="1400" dirty="0" smtClean="0"/>
                <a:t>extraction</a:t>
              </a:r>
              <a:endParaRPr lang="en-US" sz="1400" dirty="0"/>
            </a:p>
          </p:txBody>
        </p:sp>
        <p:sp>
          <p:nvSpPr>
            <p:cNvPr id="13" name="Text Box 4"/>
            <p:cNvSpPr txBox="1">
              <a:spLocks noChangeArrowheads="1"/>
            </p:cNvSpPr>
            <p:nvPr/>
          </p:nvSpPr>
          <p:spPr bwMode="auto">
            <a:xfrm>
              <a:off x="7622855" y="4209125"/>
              <a:ext cx="155772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Streak camera</a:t>
              </a:r>
              <a:endParaRPr lang="en-US" altLang="de-DE" sz="1600" b="1" dirty="0">
                <a:solidFill>
                  <a:srgbClr val="0000FF"/>
                </a:solidFill>
              </a:endParaRPr>
            </a:p>
          </p:txBody>
        </p:sp>
        <p:sp>
          <p:nvSpPr>
            <p:cNvPr id="14" name="Abgerundetes Rechteck 13"/>
            <p:cNvSpPr/>
            <p:nvPr/>
          </p:nvSpPr>
          <p:spPr bwMode="auto">
            <a:xfrm>
              <a:off x="6535156" y="4396611"/>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5" name="Textfeld 14"/>
            <p:cNvSpPr txBox="1"/>
            <p:nvPr/>
          </p:nvSpPr>
          <p:spPr>
            <a:xfrm>
              <a:off x="6559771" y="4989846"/>
              <a:ext cx="1511266" cy="307777"/>
            </a:xfrm>
            <a:prstGeom prst="rect">
              <a:avLst/>
            </a:prstGeom>
            <a:noFill/>
          </p:spPr>
          <p:txBody>
            <a:bodyPr wrap="square" rtlCol="0">
              <a:spAutoFit/>
            </a:bodyPr>
            <a:lstStyle/>
            <a:p>
              <a:r>
                <a:rPr lang="en-US" sz="1400" b="1" dirty="0" smtClean="0">
                  <a:solidFill>
                    <a:srgbClr val="C00000"/>
                  </a:solidFill>
                </a:rPr>
                <a:t>e</a:t>
              </a:r>
              <a:r>
                <a:rPr lang="en-US" sz="1400" b="1" baseline="30000" dirty="0" smtClean="0">
                  <a:solidFill>
                    <a:srgbClr val="C00000"/>
                  </a:solidFill>
                </a:rPr>
                <a:t>-</a:t>
              </a:r>
              <a:r>
                <a:rPr lang="en-US" sz="1400" b="1" dirty="0" smtClean="0">
                  <a:solidFill>
                    <a:srgbClr val="C00000"/>
                  </a:solidFill>
                </a:rPr>
                <a:t> synchrotron</a:t>
              </a:r>
              <a:endParaRPr lang="en-US" sz="1400" b="1" dirty="0">
                <a:solidFill>
                  <a:srgbClr val="C00000"/>
                </a:solidFill>
              </a:endParaRPr>
            </a:p>
          </p:txBody>
        </p:sp>
        <p:grpSp>
          <p:nvGrpSpPr>
            <p:cNvPr id="16" name="Gruppieren 15"/>
            <p:cNvGrpSpPr/>
            <p:nvPr/>
          </p:nvGrpSpPr>
          <p:grpSpPr>
            <a:xfrm>
              <a:off x="7750930" y="4451203"/>
              <a:ext cx="1023111" cy="565318"/>
              <a:chOff x="1828800" y="3231237"/>
              <a:chExt cx="1023111" cy="565318"/>
            </a:xfrm>
          </p:grpSpPr>
          <p:grpSp>
            <p:nvGrpSpPr>
              <p:cNvPr id="25" name="Gruppieren 24"/>
              <p:cNvGrpSpPr/>
              <p:nvPr/>
            </p:nvGrpSpPr>
            <p:grpSpPr>
              <a:xfrm rot="17787383">
                <a:off x="2171089" y="3115732"/>
                <a:ext cx="527710" cy="833935"/>
                <a:chOff x="2366224" y="4360105"/>
                <a:chExt cx="527710" cy="833935"/>
              </a:xfrm>
            </p:grpSpPr>
            <p:grpSp>
              <p:nvGrpSpPr>
                <p:cNvPr id="30" name="Gruppieren 29"/>
                <p:cNvGrpSpPr/>
                <p:nvPr/>
              </p:nvGrpSpPr>
              <p:grpSpPr>
                <a:xfrm rot="1979819">
                  <a:off x="2472516" y="4812076"/>
                  <a:ext cx="319856" cy="381964"/>
                  <a:chOff x="2430046" y="4844314"/>
                  <a:chExt cx="319856" cy="381964"/>
                </a:xfrm>
              </p:grpSpPr>
              <p:sp>
                <p:nvSpPr>
                  <p:cNvPr id="34" name="Rechteck 33"/>
                  <p:cNvSpPr/>
                  <p:nvPr/>
                </p:nvSpPr>
                <p:spPr bwMode="auto">
                  <a:xfrm rot="3381372">
                    <a:off x="2574942" y="5051318"/>
                    <a:ext cx="170824" cy="179096"/>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5" name="Rechteck 34"/>
                  <p:cNvSpPr/>
                  <p:nvPr/>
                </p:nvSpPr>
                <p:spPr bwMode="auto">
                  <a:xfrm rot="3381372">
                    <a:off x="2539520" y="4987362"/>
                    <a:ext cx="95587" cy="71410"/>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36" name="Gerade Verbindung 35"/>
                  <p:cNvCxnSpPr/>
                  <p:nvPr/>
                </p:nvCxnSpPr>
                <p:spPr bwMode="auto">
                  <a:xfrm rot="19620181" flipV="1">
                    <a:off x="2555784" y="4844314"/>
                    <a:ext cx="51369" cy="112079"/>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36"/>
                  <p:cNvCxnSpPr/>
                  <p:nvPr/>
                </p:nvCxnSpPr>
                <p:spPr bwMode="auto">
                  <a:xfrm flipH="1" flipV="1">
                    <a:off x="2430046" y="4931860"/>
                    <a:ext cx="105214" cy="7289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1" name="Gerade Verbindung 30"/>
                <p:cNvCxnSpPr/>
                <p:nvPr/>
              </p:nvCxnSpPr>
              <p:spPr bwMode="auto">
                <a:xfrm>
                  <a:off x="2543471" y="4829210"/>
                  <a:ext cx="181014" cy="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Bogen 31"/>
                <p:cNvSpPr/>
                <p:nvPr/>
              </p:nvSpPr>
              <p:spPr bwMode="auto">
                <a:xfrm rot="19545263">
                  <a:off x="2366224" y="4611186"/>
                  <a:ext cx="429542" cy="315061"/>
                </a:xfrm>
                <a:prstGeom prst="arc">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sp>
              <p:nvSpPr>
                <p:cNvPr id="33" name="Bogen 32"/>
                <p:cNvSpPr/>
                <p:nvPr/>
              </p:nvSpPr>
              <p:spPr bwMode="auto">
                <a:xfrm rot="8988807">
                  <a:off x="2464392" y="4360105"/>
                  <a:ext cx="429542" cy="315061"/>
                </a:xfrm>
                <a:prstGeom prst="arc">
                  <a:avLst>
                    <a:gd name="adj1" fmla="val 15977564"/>
                    <a:gd name="adj2" fmla="val 0"/>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grpSp>
          <p:cxnSp>
            <p:nvCxnSpPr>
              <p:cNvPr id="26" name="Gerade Verbindung 25"/>
              <p:cNvCxnSpPr/>
              <p:nvPr/>
            </p:nvCxnSpPr>
            <p:spPr bwMode="auto">
              <a:xfrm>
                <a:off x="1828800" y="3231237"/>
                <a:ext cx="520095" cy="17611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26"/>
              <p:cNvCxnSpPr/>
              <p:nvPr/>
            </p:nvCxnSpPr>
            <p:spPr bwMode="auto">
              <a:xfrm>
                <a:off x="1848152" y="3256038"/>
                <a:ext cx="441862" cy="29304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27"/>
              <p:cNvCxnSpPr/>
              <p:nvPr/>
            </p:nvCxnSpPr>
            <p:spPr bwMode="auto">
              <a:xfrm>
                <a:off x="2348895" y="3407353"/>
                <a:ext cx="134463" cy="112017"/>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28"/>
              <p:cNvCxnSpPr/>
              <p:nvPr/>
            </p:nvCxnSpPr>
            <p:spPr bwMode="auto">
              <a:xfrm>
                <a:off x="2290014" y="3540937"/>
                <a:ext cx="161084" cy="31983"/>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7" name="Gruppieren 16"/>
            <p:cNvGrpSpPr/>
            <p:nvPr/>
          </p:nvGrpSpPr>
          <p:grpSpPr>
            <a:xfrm>
              <a:off x="8442540" y="5696529"/>
              <a:ext cx="412536" cy="378077"/>
              <a:chOff x="8442540" y="5416075"/>
              <a:chExt cx="412536" cy="378077"/>
            </a:xfrm>
          </p:grpSpPr>
          <p:sp>
            <p:nvSpPr>
              <p:cNvPr id="23" name="Ellipse 22"/>
              <p:cNvSpPr/>
              <p:nvPr/>
            </p:nvSpPr>
            <p:spPr bwMode="auto">
              <a:xfrm>
                <a:off x="8442540" y="5416075"/>
                <a:ext cx="412536" cy="378077"/>
              </a:xfrm>
              <a:prstGeom prst="ellipse">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4" name="Freihandform 23"/>
              <p:cNvSpPr/>
              <p:nvPr/>
            </p:nvSpPr>
            <p:spPr bwMode="auto">
              <a:xfrm>
                <a:off x="8532134" y="5502729"/>
                <a:ext cx="261032" cy="204767"/>
              </a:xfrm>
              <a:custGeom>
                <a:avLst/>
                <a:gdLst>
                  <a:gd name="connsiteX0" fmla="*/ 0 w 2913797"/>
                  <a:gd name="connsiteY0" fmla="*/ 730196 h 1460402"/>
                  <a:gd name="connsiteX1" fmla="*/ 709683 w 2913797"/>
                  <a:gd name="connsiteY1" fmla="*/ 41 h 1460402"/>
                  <a:gd name="connsiteX2" fmla="*/ 1453486 w 2913797"/>
                  <a:gd name="connsiteY2" fmla="*/ 757491 h 1460402"/>
                  <a:gd name="connsiteX3" fmla="*/ 2197289 w 2913797"/>
                  <a:gd name="connsiteY3" fmla="*/ 1460351 h 1460402"/>
                  <a:gd name="connsiteX4" fmla="*/ 2913797 w 2913797"/>
                  <a:gd name="connsiteY4" fmla="*/ 723372 h 1460402"/>
                  <a:gd name="connsiteX5" fmla="*/ 2913797 w 2913797"/>
                  <a:gd name="connsiteY5" fmla="*/ 723372 h 1460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3797" h="1460402">
                    <a:moveTo>
                      <a:pt x="0" y="730196"/>
                    </a:moveTo>
                    <a:cubicBezTo>
                      <a:pt x="233717" y="362844"/>
                      <a:pt x="467435" y="-4508"/>
                      <a:pt x="709683" y="41"/>
                    </a:cubicBezTo>
                    <a:cubicBezTo>
                      <a:pt x="951931" y="4590"/>
                      <a:pt x="1205552" y="514106"/>
                      <a:pt x="1453486" y="757491"/>
                    </a:cubicBezTo>
                    <a:cubicBezTo>
                      <a:pt x="1701420" y="1000876"/>
                      <a:pt x="1953904" y="1466037"/>
                      <a:pt x="2197289" y="1460351"/>
                    </a:cubicBezTo>
                    <a:cubicBezTo>
                      <a:pt x="2440674" y="1454665"/>
                      <a:pt x="2913797" y="723372"/>
                      <a:pt x="2913797" y="723372"/>
                    </a:cubicBezTo>
                    <a:lnTo>
                      <a:pt x="2913797" y="723372"/>
                    </a:ln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18" name="Gerade Verbindung 17"/>
            <p:cNvCxnSpPr>
              <a:stCxn id="23" idx="0"/>
              <a:endCxn id="34" idx="2"/>
            </p:cNvCxnSpPr>
            <p:nvPr/>
          </p:nvCxnSpPr>
          <p:spPr bwMode="auto">
            <a:xfrm flipH="1" flipV="1">
              <a:off x="8635726" y="4986992"/>
              <a:ext cx="13082" cy="709537"/>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 Box 4"/>
            <p:cNvSpPr txBox="1">
              <a:spLocks noChangeArrowheads="1"/>
            </p:cNvSpPr>
            <p:nvPr/>
          </p:nvSpPr>
          <p:spPr bwMode="auto">
            <a:xfrm>
              <a:off x="8128020" y="5071046"/>
              <a:ext cx="89919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smtClean="0">
                  <a:solidFill>
                    <a:srgbClr val="0000FF"/>
                  </a:solidFill>
                </a:rPr>
                <a:t>acc. </a:t>
              </a:r>
            </a:p>
            <a:p>
              <a:pPr algn="l">
                <a:spcBef>
                  <a:spcPts val="0"/>
                </a:spcBef>
              </a:pPr>
              <a:r>
                <a:rPr lang="en-US" altLang="de-DE" sz="1600" b="1" dirty="0" smtClean="0">
                  <a:solidFill>
                    <a:srgbClr val="0000FF"/>
                  </a:solidFill>
                </a:rPr>
                <a:t>freq. </a:t>
              </a:r>
              <a:r>
                <a:rPr lang="en-US" altLang="de-DE" sz="1600" b="1" i="1" dirty="0" err="1" smtClean="0">
                  <a:solidFill>
                    <a:srgbClr val="0000FF"/>
                  </a:solidFill>
                </a:rPr>
                <a:t>f</a:t>
              </a:r>
              <a:r>
                <a:rPr lang="en-US" altLang="de-DE" sz="1600" b="1" i="1" baseline="-25000" dirty="0" err="1" smtClean="0">
                  <a:solidFill>
                    <a:srgbClr val="0000FF"/>
                  </a:solidFill>
                </a:rPr>
                <a:t>rf</a:t>
              </a:r>
              <a:r>
                <a:rPr lang="en-US" altLang="de-DE" sz="1600" b="1" dirty="0" smtClean="0">
                  <a:solidFill>
                    <a:srgbClr val="0000FF"/>
                  </a:solidFill>
                </a:rPr>
                <a:t> </a:t>
              </a:r>
              <a:endParaRPr lang="en-US" altLang="de-DE" sz="1600" b="1" dirty="0">
                <a:solidFill>
                  <a:srgbClr val="0000FF"/>
                </a:solidFill>
              </a:endParaRPr>
            </a:p>
          </p:txBody>
        </p:sp>
        <p:sp>
          <p:nvSpPr>
            <p:cNvPr id="20" name="Rechteck 19"/>
            <p:cNvSpPr/>
            <p:nvPr/>
          </p:nvSpPr>
          <p:spPr bwMode="auto">
            <a:xfrm>
              <a:off x="7168170" y="5771356"/>
              <a:ext cx="358569" cy="194877"/>
            </a:xfrm>
            <a:prstGeom prst="rect">
              <a:avLst/>
            </a:prstGeom>
            <a:noFill/>
            <a:ln w="31750" cap="flat" cmpd="sng" algn="ctr">
              <a:solidFill>
                <a:srgbClr val="CC00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1" name="Text Box 4"/>
            <p:cNvSpPr txBox="1">
              <a:spLocks noChangeArrowheads="1"/>
            </p:cNvSpPr>
            <p:nvPr/>
          </p:nvSpPr>
          <p:spPr bwMode="auto">
            <a:xfrm>
              <a:off x="6845465" y="5456331"/>
              <a:ext cx="100397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err="1" smtClean="0">
                  <a:solidFill>
                    <a:srgbClr val="CC00CC"/>
                  </a:solidFill>
                </a:rPr>
                <a:t>rf</a:t>
              </a:r>
              <a:r>
                <a:rPr lang="en-US" altLang="de-DE" sz="1600" b="1" dirty="0" smtClean="0">
                  <a:solidFill>
                    <a:srgbClr val="CC00CC"/>
                  </a:solidFill>
                </a:rPr>
                <a:t> cavity</a:t>
              </a:r>
              <a:endParaRPr lang="en-US" altLang="de-DE" sz="1600" b="1" dirty="0">
                <a:solidFill>
                  <a:srgbClr val="CC00CC"/>
                </a:solidFill>
              </a:endParaRPr>
            </a:p>
          </p:txBody>
        </p:sp>
        <p:cxnSp>
          <p:nvCxnSpPr>
            <p:cNvPr id="22" name="Gerade Verbindung 21"/>
            <p:cNvCxnSpPr/>
            <p:nvPr/>
          </p:nvCxnSpPr>
          <p:spPr bwMode="auto">
            <a:xfrm flipH="1">
              <a:off x="7526740" y="5902330"/>
              <a:ext cx="896184" cy="11006"/>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279095503"/>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
          <p:cNvSpPr>
            <a:spLocks noGrp="1"/>
          </p:cNvSpPr>
          <p:nvPr>
            <p:ph type="sldNum" sz="quarter" idx="10"/>
          </p:nvPr>
        </p:nvSpPr>
        <p:spPr/>
        <p:txBody>
          <a:bodyPr/>
          <a:lstStyle/>
          <a:p>
            <a:pPr>
              <a:defRPr/>
            </a:pPr>
            <a:fld id="{0C9E0F2C-7056-47AA-814E-F365845BCE50}" type="slidenum">
              <a:rPr lang="en-US"/>
              <a:pPr>
                <a:defRPr/>
              </a:pPr>
              <a:t>58</a:t>
            </a:fld>
            <a:endParaRPr lang="en-US"/>
          </a:p>
        </p:txBody>
      </p:sp>
      <p:sp>
        <p:nvSpPr>
          <p:cNvPr id="29699"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Technical Realization of Streak Camera</a:t>
            </a:r>
            <a:endParaRPr lang="en-US" altLang="de-DE" sz="2400" b="1" baseline="30000">
              <a:solidFill>
                <a:srgbClr val="000000"/>
              </a:solidFill>
              <a:latin typeface="Comic Sans MS" pitchFamily="66" charset="0"/>
            </a:endParaRPr>
          </a:p>
        </p:txBody>
      </p:sp>
      <p:sp>
        <p:nvSpPr>
          <p:cNvPr id="29701" name="Rectangle 4"/>
          <p:cNvSpPr>
            <a:spLocks noChangeArrowheads="1"/>
          </p:cNvSpPr>
          <p:nvPr/>
        </p:nvSpPr>
        <p:spPr bwMode="auto">
          <a:xfrm>
            <a:off x="5940425" y="1268413"/>
            <a:ext cx="3455988" cy="81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a:solidFill>
                  <a:schemeClr val="accent2"/>
                </a:solidFill>
              </a:rPr>
              <a:t>Hardware of a streak camera</a:t>
            </a:r>
          </a:p>
          <a:p>
            <a:pPr algn="l"/>
            <a:r>
              <a:rPr lang="en-US" altLang="de-DE" sz="1900">
                <a:solidFill>
                  <a:schemeClr val="accent2"/>
                </a:solidFill>
              </a:rPr>
              <a:t>Time resolution down to 0.5 ps: </a:t>
            </a:r>
          </a:p>
        </p:txBody>
      </p:sp>
      <p:pic>
        <p:nvPicPr>
          <p:cNvPr id="43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959" y="2942356"/>
            <a:ext cx="5343594" cy="3582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703" name="Group 17"/>
          <p:cNvGrpSpPr>
            <a:grpSpLocks/>
          </p:cNvGrpSpPr>
          <p:nvPr/>
        </p:nvGrpSpPr>
        <p:grpSpPr bwMode="auto">
          <a:xfrm>
            <a:off x="179388" y="1052513"/>
            <a:ext cx="5859462" cy="1890712"/>
            <a:chOff x="113" y="663"/>
            <a:chExt cx="3691" cy="1191"/>
          </a:xfrm>
        </p:grpSpPr>
        <p:pic>
          <p:nvPicPr>
            <p:cNvPr id="2971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 y="663"/>
              <a:ext cx="3691" cy="1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712" name="Text Box 10"/>
            <p:cNvSpPr txBox="1">
              <a:spLocks noChangeArrowheads="1"/>
            </p:cNvSpPr>
            <p:nvPr/>
          </p:nvSpPr>
          <p:spPr bwMode="auto">
            <a:xfrm>
              <a:off x="179" y="663"/>
              <a:ext cx="111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chemeClr val="bg1"/>
                  </a:solidFill>
                </a:rPr>
                <a:t>acceleration</a:t>
              </a:r>
            </a:p>
          </p:txBody>
        </p:sp>
        <p:sp>
          <p:nvSpPr>
            <p:cNvPr id="29713" name="Text Box 11"/>
            <p:cNvSpPr txBox="1">
              <a:spLocks noChangeArrowheads="1"/>
            </p:cNvSpPr>
            <p:nvPr/>
          </p:nvSpPr>
          <p:spPr bwMode="auto">
            <a:xfrm>
              <a:off x="1254" y="663"/>
              <a:ext cx="111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chemeClr val="bg1"/>
                  </a:solidFill>
                </a:rPr>
                <a:t>focusing</a:t>
              </a:r>
            </a:p>
          </p:txBody>
        </p:sp>
        <p:sp>
          <p:nvSpPr>
            <p:cNvPr id="29714" name="Text Box 12"/>
            <p:cNvSpPr txBox="1">
              <a:spLocks noChangeArrowheads="1"/>
            </p:cNvSpPr>
            <p:nvPr/>
          </p:nvSpPr>
          <p:spPr bwMode="auto">
            <a:xfrm>
              <a:off x="2608" y="685"/>
              <a:ext cx="111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chemeClr val="bg1"/>
                  </a:solidFill>
                </a:rPr>
                <a:t>deflection</a:t>
              </a:r>
            </a:p>
          </p:txBody>
        </p:sp>
        <p:sp>
          <p:nvSpPr>
            <p:cNvPr id="29715" name="Line 15"/>
            <p:cNvSpPr>
              <a:spLocks noChangeShapeType="1"/>
            </p:cNvSpPr>
            <p:nvPr/>
          </p:nvSpPr>
          <p:spPr bwMode="auto">
            <a:xfrm>
              <a:off x="295" y="1797"/>
              <a:ext cx="3311" cy="0"/>
            </a:xfrm>
            <a:prstGeom prst="line">
              <a:avLst/>
            </a:prstGeom>
            <a:noFill/>
            <a:ln w="50800">
              <a:solidFill>
                <a:schemeClr val="bg1"/>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9716" name="Text Box 16"/>
            <p:cNvSpPr txBox="1">
              <a:spLocks noChangeArrowheads="1"/>
            </p:cNvSpPr>
            <p:nvPr/>
          </p:nvSpPr>
          <p:spPr bwMode="auto">
            <a:xfrm>
              <a:off x="1247" y="1570"/>
              <a:ext cx="111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smtClean="0">
                  <a:solidFill>
                    <a:schemeClr val="bg1"/>
                  </a:solidFill>
                  <a:sym typeface="Symbol" pitchFamily="18" charset="2"/>
                </a:rPr>
                <a:t> </a:t>
              </a:r>
              <a:r>
                <a:rPr lang="en-US" altLang="de-DE" sz="2000" b="1" dirty="0" smtClean="0">
                  <a:solidFill>
                    <a:schemeClr val="bg1"/>
                  </a:solidFill>
                </a:rPr>
                <a:t>30 </a:t>
              </a:r>
              <a:r>
                <a:rPr lang="en-US" altLang="de-DE" sz="2000" b="1" dirty="0">
                  <a:solidFill>
                    <a:schemeClr val="bg1"/>
                  </a:solidFill>
                </a:rPr>
                <a:t>cm</a:t>
              </a:r>
            </a:p>
          </p:txBody>
        </p:sp>
      </p:grpSp>
      <p:grpSp>
        <p:nvGrpSpPr>
          <p:cNvPr id="8" name="Gruppieren 7"/>
          <p:cNvGrpSpPr/>
          <p:nvPr/>
        </p:nvGrpSpPr>
        <p:grpSpPr>
          <a:xfrm>
            <a:off x="5364088" y="2924944"/>
            <a:ext cx="3883021" cy="2664296"/>
            <a:chOff x="5507384" y="2996952"/>
            <a:chExt cx="3673128" cy="2520280"/>
          </a:xfrm>
        </p:grpSpPr>
        <p:pic>
          <p:nvPicPr>
            <p:cNvPr id="43012" name="Picture 4" descr="c10910-02 product photo"/>
            <p:cNvPicPr>
              <a:picLocks noChangeAspect="1" noChangeArrowheads="1"/>
            </p:cNvPicPr>
            <p:nvPr/>
          </p:nvPicPr>
          <p:blipFill rotWithShape="1">
            <a:blip r:embed="rId5">
              <a:extLst>
                <a:ext uri="{28A0092B-C50C-407E-A947-70E740481C1C}">
                  <a14:useLocalDpi xmlns:a14="http://schemas.microsoft.com/office/drawing/2010/main" val="0"/>
                </a:ext>
              </a:extLst>
            </a:blip>
            <a:srcRect t="14201" b="15988"/>
            <a:stretch/>
          </p:blipFill>
          <p:spPr bwMode="auto">
            <a:xfrm>
              <a:off x="5633313" y="3040916"/>
              <a:ext cx="3547199" cy="2476316"/>
            </a:xfrm>
            <a:prstGeom prst="rect">
              <a:avLst/>
            </a:prstGeom>
            <a:noFill/>
            <a:extLst>
              <a:ext uri="{909E8E84-426E-40DD-AFC4-6F175D3DCCD1}">
                <a14:hiddenFill xmlns:a14="http://schemas.microsoft.com/office/drawing/2010/main">
                  <a:solidFill>
                    <a:srgbClr val="FFFFFF"/>
                  </a:solidFill>
                </a14:hiddenFill>
              </a:ext>
            </a:extLst>
          </p:spPr>
        </p:pic>
        <p:sp>
          <p:nvSpPr>
            <p:cNvPr id="29706" name="Text Box 20"/>
            <p:cNvSpPr txBox="1">
              <a:spLocks noChangeArrowheads="1"/>
            </p:cNvSpPr>
            <p:nvPr/>
          </p:nvSpPr>
          <p:spPr bwMode="auto">
            <a:xfrm>
              <a:off x="5507384" y="3350319"/>
              <a:ext cx="15128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t>Input optics</a:t>
              </a:r>
            </a:p>
          </p:txBody>
        </p:sp>
        <p:sp>
          <p:nvSpPr>
            <p:cNvPr id="29707" name="Text Box 21"/>
            <p:cNvSpPr txBox="1">
              <a:spLocks noChangeArrowheads="1"/>
            </p:cNvSpPr>
            <p:nvPr/>
          </p:nvSpPr>
          <p:spPr bwMode="auto">
            <a:xfrm>
              <a:off x="6572250" y="2996952"/>
              <a:ext cx="15128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t>Streak tube</a:t>
              </a:r>
            </a:p>
          </p:txBody>
        </p:sp>
        <p:sp>
          <p:nvSpPr>
            <p:cNvPr id="29708" name="Text Box 22"/>
            <p:cNvSpPr txBox="1">
              <a:spLocks noChangeArrowheads="1"/>
            </p:cNvSpPr>
            <p:nvPr/>
          </p:nvSpPr>
          <p:spPr bwMode="auto">
            <a:xfrm>
              <a:off x="8100392" y="2996952"/>
              <a:ext cx="102234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smtClean="0"/>
                <a:t>CCD</a:t>
              </a:r>
            </a:p>
            <a:p>
              <a:pPr>
                <a:spcBef>
                  <a:spcPts val="0"/>
                </a:spcBef>
              </a:pPr>
              <a:r>
                <a:rPr lang="en-US" altLang="de-DE" b="1" dirty="0" smtClean="0"/>
                <a:t>camera</a:t>
              </a:r>
              <a:endParaRPr lang="en-US" altLang="de-DE" b="1" dirty="0"/>
            </a:p>
          </p:txBody>
        </p:sp>
        <p:sp>
          <p:nvSpPr>
            <p:cNvPr id="29709" name="Line 23"/>
            <p:cNvSpPr>
              <a:spLocks noChangeShapeType="1"/>
            </p:cNvSpPr>
            <p:nvPr/>
          </p:nvSpPr>
          <p:spPr bwMode="auto">
            <a:xfrm flipV="1">
              <a:off x="5926138" y="5157789"/>
              <a:ext cx="3059113" cy="215900"/>
            </a:xfrm>
            <a:prstGeom prst="line">
              <a:avLst/>
            </a:prstGeom>
            <a:noFill/>
            <a:ln w="38100">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9710" name="Text Box 24"/>
            <p:cNvSpPr txBox="1">
              <a:spLocks noChangeArrowheads="1"/>
            </p:cNvSpPr>
            <p:nvPr/>
          </p:nvSpPr>
          <p:spPr bwMode="auto">
            <a:xfrm>
              <a:off x="6934200" y="4868864"/>
              <a:ext cx="15128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a:sym typeface="Symbol" pitchFamily="18" charset="2"/>
                </a:rPr>
                <a:t> </a:t>
              </a:r>
              <a:r>
                <a:rPr lang="en-US" altLang="de-DE" b="1"/>
                <a:t>60 cm</a:t>
              </a:r>
            </a:p>
          </p:txBody>
        </p:sp>
        <p:cxnSp>
          <p:nvCxnSpPr>
            <p:cNvPr id="3" name="Gerade Verbindung mit Pfeil 2"/>
            <p:cNvCxnSpPr/>
            <p:nvPr/>
          </p:nvCxnSpPr>
          <p:spPr bwMode="auto">
            <a:xfrm>
              <a:off x="6130270" y="3684920"/>
              <a:ext cx="107652" cy="360040"/>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a:off x="7406912" y="3356992"/>
              <a:ext cx="0" cy="443474"/>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mit Pfeil 29"/>
            <p:cNvCxnSpPr/>
            <p:nvPr/>
          </p:nvCxnSpPr>
          <p:spPr bwMode="auto">
            <a:xfrm>
              <a:off x="8481338" y="3633598"/>
              <a:ext cx="0" cy="443474"/>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522115389"/>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liennummernplatzhalter 1"/>
          <p:cNvSpPr>
            <a:spLocks noGrp="1"/>
          </p:cNvSpPr>
          <p:nvPr>
            <p:ph type="sldNum" sz="quarter" idx="10"/>
          </p:nvPr>
        </p:nvSpPr>
        <p:spPr/>
        <p:txBody>
          <a:bodyPr/>
          <a:lstStyle/>
          <a:p>
            <a:pPr>
              <a:defRPr/>
            </a:pPr>
            <a:fld id="{0C9E0F2C-7056-47AA-814E-F365845BCE50}" type="slidenum">
              <a:rPr lang="en-US"/>
              <a:pPr>
                <a:defRPr/>
              </a:pPr>
              <a:t>59</a:t>
            </a:fld>
            <a:endParaRPr lang="en-US"/>
          </a:p>
        </p:txBody>
      </p:sp>
      <p:sp>
        <p:nvSpPr>
          <p:cNvPr id="29699"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Technical Realization of Streak Camera</a:t>
            </a:r>
            <a:endParaRPr lang="en-US" altLang="de-DE" sz="2400" b="1" baseline="30000">
              <a:solidFill>
                <a:srgbClr val="000000"/>
              </a:solidFill>
              <a:latin typeface="Comic Sans MS" pitchFamily="66" charset="0"/>
            </a:endParaRPr>
          </a:p>
        </p:txBody>
      </p:sp>
      <p:sp>
        <p:nvSpPr>
          <p:cNvPr id="29701" name="Rectangle 4"/>
          <p:cNvSpPr>
            <a:spLocks noChangeArrowheads="1"/>
          </p:cNvSpPr>
          <p:nvPr/>
        </p:nvSpPr>
        <p:spPr bwMode="auto">
          <a:xfrm>
            <a:off x="5940425" y="1268413"/>
            <a:ext cx="3455988" cy="81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a:solidFill>
                  <a:schemeClr val="accent2"/>
                </a:solidFill>
              </a:rPr>
              <a:t>Hardware of a streak camera</a:t>
            </a:r>
          </a:p>
          <a:p>
            <a:pPr algn="l"/>
            <a:r>
              <a:rPr lang="en-US" altLang="de-DE" sz="1900">
                <a:solidFill>
                  <a:schemeClr val="accent2"/>
                </a:solidFill>
              </a:rPr>
              <a:t>Time resolution down to 0.5 ps: </a:t>
            </a:r>
          </a:p>
        </p:txBody>
      </p:sp>
      <p:grpSp>
        <p:nvGrpSpPr>
          <p:cNvPr id="29703" name="Group 17"/>
          <p:cNvGrpSpPr>
            <a:grpSpLocks/>
          </p:cNvGrpSpPr>
          <p:nvPr/>
        </p:nvGrpSpPr>
        <p:grpSpPr bwMode="auto">
          <a:xfrm>
            <a:off x="179388" y="1052513"/>
            <a:ext cx="5859462" cy="1890712"/>
            <a:chOff x="113" y="663"/>
            <a:chExt cx="3691" cy="1191"/>
          </a:xfrm>
        </p:grpSpPr>
        <p:pic>
          <p:nvPicPr>
            <p:cNvPr id="2971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 y="663"/>
              <a:ext cx="3691" cy="1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712" name="Text Box 10"/>
            <p:cNvSpPr txBox="1">
              <a:spLocks noChangeArrowheads="1"/>
            </p:cNvSpPr>
            <p:nvPr/>
          </p:nvSpPr>
          <p:spPr bwMode="auto">
            <a:xfrm>
              <a:off x="179" y="663"/>
              <a:ext cx="111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chemeClr val="bg1"/>
                  </a:solidFill>
                </a:rPr>
                <a:t>acceleration</a:t>
              </a:r>
            </a:p>
          </p:txBody>
        </p:sp>
        <p:sp>
          <p:nvSpPr>
            <p:cNvPr id="29713" name="Text Box 11"/>
            <p:cNvSpPr txBox="1">
              <a:spLocks noChangeArrowheads="1"/>
            </p:cNvSpPr>
            <p:nvPr/>
          </p:nvSpPr>
          <p:spPr bwMode="auto">
            <a:xfrm>
              <a:off x="1254" y="663"/>
              <a:ext cx="111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chemeClr val="bg1"/>
                  </a:solidFill>
                </a:rPr>
                <a:t>focusing</a:t>
              </a:r>
            </a:p>
          </p:txBody>
        </p:sp>
        <p:sp>
          <p:nvSpPr>
            <p:cNvPr id="29714" name="Text Box 12"/>
            <p:cNvSpPr txBox="1">
              <a:spLocks noChangeArrowheads="1"/>
            </p:cNvSpPr>
            <p:nvPr/>
          </p:nvSpPr>
          <p:spPr bwMode="auto">
            <a:xfrm>
              <a:off x="2608" y="685"/>
              <a:ext cx="111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chemeClr val="bg1"/>
                  </a:solidFill>
                </a:rPr>
                <a:t>deflection</a:t>
              </a:r>
            </a:p>
          </p:txBody>
        </p:sp>
        <p:sp>
          <p:nvSpPr>
            <p:cNvPr id="29715" name="Line 15"/>
            <p:cNvSpPr>
              <a:spLocks noChangeShapeType="1"/>
            </p:cNvSpPr>
            <p:nvPr/>
          </p:nvSpPr>
          <p:spPr bwMode="auto">
            <a:xfrm>
              <a:off x="295" y="1797"/>
              <a:ext cx="3311" cy="0"/>
            </a:xfrm>
            <a:prstGeom prst="line">
              <a:avLst/>
            </a:prstGeom>
            <a:noFill/>
            <a:ln w="50800">
              <a:solidFill>
                <a:schemeClr val="bg1"/>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9716" name="Text Box 16"/>
            <p:cNvSpPr txBox="1">
              <a:spLocks noChangeArrowheads="1"/>
            </p:cNvSpPr>
            <p:nvPr/>
          </p:nvSpPr>
          <p:spPr bwMode="auto">
            <a:xfrm>
              <a:off x="1247" y="1570"/>
              <a:ext cx="1115"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smtClean="0">
                  <a:solidFill>
                    <a:schemeClr val="bg1"/>
                  </a:solidFill>
                  <a:sym typeface="Symbol" pitchFamily="18" charset="2"/>
                </a:rPr>
                <a:t> </a:t>
              </a:r>
              <a:r>
                <a:rPr lang="en-US" altLang="de-DE" sz="2000" b="1" dirty="0" smtClean="0">
                  <a:solidFill>
                    <a:schemeClr val="bg1"/>
                  </a:solidFill>
                </a:rPr>
                <a:t>30 </a:t>
              </a:r>
              <a:r>
                <a:rPr lang="en-US" altLang="de-DE" sz="2000" b="1" dirty="0">
                  <a:solidFill>
                    <a:schemeClr val="bg1"/>
                  </a:solidFill>
                </a:rPr>
                <a:t>cm</a:t>
              </a:r>
            </a:p>
          </p:txBody>
        </p:sp>
      </p:grpSp>
      <p:grpSp>
        <p:nvGrpSpPr>
          <p:cNvPr id="8" name="Gruppieren 7"/>
          <p:cNvGrpSpPr/>
          <p:nvPr/>
        </p:nvGrpSpPr>
        <p:grpSpPr>
          <a:xfrm>
            <a:off x="5364088" y="2924944"/>
            <a:ext cx="3883021" cy="2664296"/>
            <a:chOff x="5507384" y="2996952"/>
            <a:chExt cx="3673128" cy="2520280"/>
          </a:xfrm>
        </p:grpSpPr>
        <p:pic>
          <p:nvPicPr>
            <p:cNvPr id="43012" name="Picture 4" descr="c10910-02 product photo"/>
            <p:cNvPicPr>
              <a:picLocks noChangeAspect="1" noChangeArrowheads="1"/>
            </p:cNvPicPr>
            <p:nvPr/>
          </p:nvPicPr>
          <p:blipFill rotWithShape="1">
            <a:blip r:embed="rId4">
              <a:extLst>
                <a:ext uri="{28A0092B-C50C-407E-A947-70E740481C1C}">
                  <a14:useLocalDpi xmlns:a14="http://schemas.microsoft.com/office/drawing/2010/main" val="0"/>
                </a:ext>
              </a:extLst>
            </a:blip>
            <a:srcRect t="14201" b="15988"/>
            <a:stretch/>
          </p:blipFill>
          <p:spPr bwMode="auto">
            <a:xfrm>
              <a:off x="5633313" y="3040916"/>
              <a:ext cx="3547199" cy="2476316"/>
            </a:xfrm>
            <a:prstGeom prst="rect">
              <a:avLst/>
            </a:prstGeom>
            <a:noFill/>
            <a:extLst>
              <a:ext uri="{909E8E84-426E-40DD-AFC4-6F175D3DCCD1}">
                <a14:hiddenFill xmlns:a14="http://schemas.microsoft.com/office/drawing/2010/main">
                  <a:solidFill>
                    <a:srgbClr val="FFFFFF"/>
                  </a:solidFill>
                </a14:hiddenFill>
              </a:ext>
            </a:extLst>
          </p:spPr>
        </p:pic>
        <p:sp>
          <p:nvSpPr>
            <p:cNvPr id="29706" name="Text Box 20"/>
            <p:cNvSpPr txBox="1">
              <a:spLocks noChangeArrowheads="1"/>
            </p:cNvSpPr>
            <p:nvPr/>
          </p:nvSpPr>
          <p:spPr bwMode="auto">
            <a:xfrm>
              <a:off x="5507384" y="3350319"/>
              <a:ext cx="15128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t>Input optics</a:t>
              </a:r>
            </a:p>
          </p:txBody>
        </p:sp>
        <p:sp>
          <p:nvSpPr>
            <p:cNvPr id="29707" name="Text Box 21"/>
            <p:cNvSpPr txBox="1">
              <a:spLocks noChangeArrowheads="1"/>
            </p:cNvSpPr>
            <p:nvPr/>
          </p:nvSpPr>
          <p:spPr bwMode="auto">
            <a:xfrm>
              <a:off x="6572250" y="2996952"/>
              <a:ext cx="15128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t>Streak tube</a:t>
              </a:r>
            </a:p>
          </p:txBody>
        </p:sp>
        <p:sp>
          <p:nvSpPr>
            <p:cNvPr id="29708" name="Text Box 22"/>
            <p:cNvSpPr txBox="1">
              <a:spLocks noChangeArrowheads="1"/>
            </p:cNvSpPr>
            <p:nvPr/>
          </p:nvSpPr>
          <p:spPr bwMode="auto">
            <a:xfrm>
              <a:off x="8100392" y="2996952"/>
              <a:ext cx="102234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smtClean="0"/>
                <a:t>CCD</a:t>
              </a:r>
            </a:p>
            <a:p>
              <a:pPr>
                <a:spcBef>
                  <a:spcPts val="0"/>
                </a:spcBef>
              </a:pPr>
              <a:r>
                <a:rPr lang="en-US" altLang="de-DE" b="1" dirty="0" smtClean="0"/>
                <a:t>camera</a:t>
              </a:r>
              <a:endParaRPr lang="en-US" altLang="de-DE" b="1" dirty="0"/>
            </a:p>
          </p:txBody>
        </p:sp>
        <p:sp>
          <p:nvSpPr>
            <p:cNvPr id="29709" name="Line 23"/>
            <p:cNvSpPr>
              <a:spLocks noChangeShapeType="1"/>
            </p:cNvSpPr>
            <p:nvPr/>
          </p:nvSpPr>
          <p:spPr bwMode="auto">
            <a:xfrm flipV="1">
              <a:off x="5926138" y="5157789"/>
              <a:ext cx="3059113" cy="215900"/>
            </a:xfrm>
            <a:prstGeom prst="line">
              <a:avLst/>
            </a:prstGeom>
            <a:noFill/>
            <a:ln w="38100">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9710" name="Text Box 24"/>
            <p:cNvSpPr txBox="1">
              <a:spLocks noChangeArrowheads="1"/>
            </p:cNvSpPr>
            <p:nvPr/>
          </p:nvSpPr>
          <p:spPr bwMode="auto">
            <a:xfrm>
              <a:off x="6934200" y="4868864"/>
              <a:ext cx="15128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a:sym typeface="Symbol" pitchFamily="18" charset="2"/>
                </a:rPr>
                <a:t> </a:t>
              </a:r>
              <a:r>
                <a:rPr lang="en-US" altLang="de-DE" b="1"/>
                <a:t>60 cm</a:t>
              </a:r>
            </a:p>
          </p:txBody>
        </p:sp>
        <p:cxnSp>
          <p:nvCxnSpPr>
            <p:cNvPr id="3" name="Gerade Verbindung mit Pfeil 2"/>
            <p:cNvCxnSpPr/>
            <p:nvPr/>
          </p:nvCxnSpPr>
          <p:spPr bwMode="auto">
            <a:xfrm>
              <a:off x="6130270" y="3684920"/>
              <a:ext cx="107652" cy="360040"/>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a:off x="7406912" y="3356992"/>
              <a:ext cx="0" cy="443474"/>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mit Pfeil 29"/>
            <p:cNvCxnSpPr/>
            <p:nvPr/>
          </p:nvCxnSpPr>
          <p:spPr bwMode="auto">
            <a:xfrm>
              <a:off x="8481338" y="3633598"/>
              <a:ext cx="0" cy="443474"/>
            </a:xfrm>
            <a:prstGeom prst="straightConnector1">
              <a:avLst/>
            </a:prstGeom>
            <a:solidFill>
              <a:schemeClr val="accent1"/>
            </a:solidFill>
            <a:ln w="31750" cap="flat" cmpd="sng" algn="ctr">
              <a:solidFill>
                <a:srgbClr val="0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23"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509" y="3027074"/>
            <a:ext cx="4618373" cy="3084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 Box 21"/>
          <p:cNvSpPr txBox="1">
            <a:spLocks noChangeArrowheads="1"/>
          </p:cNvSpPr>
          <p:nvPr/>
        </p:nvSpPr>
        <p:spPr bwMode="auto">
          <a:xfrm>
            <a:off x="611188" y="6092825"/>
            <a:ext cx="5905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t>The Streak Camera setup at ELETTRA, Trieste, Italy</a:t>
            </a:r>
          </a:p>
        </p:txBody>
      </p:sp>
    </p:spTree>
    <p:extLst>
      <p:ext uri="{BB962C8B-B14F-4D97-AF65-F5344CB8AC3E}">
        <p14:creationId xmlns:p14="http://schemas.microsoft.com/office/powerpoint/2010/main" val="428535761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110" name="Freeform 214"/>
          <p:cNvSpPr>
            <a:spLocks/>
          </p:cNvSpPr>
          <p:nvPr/>
        </p:nvSpPr>
        <p:spPr bwMode="auto">
          <a:xfrm>
            <a:off x="7081838" y="1014413"/>
            <a:ext cx="1762125" cy="1658937"/>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28575">
            <a:solidFill>
              <a:srgbClr val="008000"/>
            </a:solidFill>
            <a:round/>
            <a:headEnd/>
            <a:tailEnd/>
          </a:ln>
        </p:spPr>
        <p:txBody>
          <a:bodyPr wrap="none" anchor="ctr"/>
          <a:lstStyle/>
          <a:p>
            <a:endParaRPr lang="en-US"/>
          </a:p>
        </p:txBody>
      </p:sp>
      <p:sp>
        <p:nvSpPr>
          <p:cNvPr id="421" name="Freeform 214"/>
          <p:cNvSpPr>
            <a:spLocks/>
          </p:cNvSpPr>
          <p:nvPr/>
        </p:nvSpPr>
        <p:spPr bwMode="auto">
          <a:xfrm>
            <a:off x="7088188" y="1659732"/>
            <a:ext cx="1762125" cy="493712"/>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10" h="1045">
                <a:moveTo>
                  <a:pt x="0" y="564"/>
                </a:moveTo>
                <a:cubicBezTo>
                  <a:pt x="87" y="561"/>
                  <a:pt x="120" y="573"/>
                  <a:pt x="213" y="549"/>
                </a:cubicBezTo>
                <a:cubicBezTo>
                  <a:pt x="306" y="525"/>
                  <a:pt x="337" y="0"/>
                  <a:pt x="393" y="66"/>
                </a:cubicBezTo>
                <a:cubicBezTo>
                  <a:pt x="449" y="132"/>
                  <a:pt x="493" y="839"/>
                  <a:pt x="546" y="942"/>
                </a:cubicBezTo>
                <a:cubicBezTo>
                  <a:pt x="599" y="1045"/>
                  <a:pt x="667" y="743"/>
                  <a:pt x="714" y="687"/>
                </a:cubicBezTo>
                <a:cubicBezTo>
                  <a:pt x="761" y="631"/>
                  <a:pt x="762" y="626"/>
                  <a:pt x="828" y="606"/>
                </a:cubicBezTo>
                <a:cubicBezTo>
                  <a:pt x="894" y="586"/>
                  <a:pt x="1056" y="577"/>
                  <a:pt x="1110" y="567"/>
                </a:cubicBezTo>
              </a:path>
            </a:pathLst>
          </a:custGeom>
          <a:noFill/>
          <a:ln w="31750">
            <a:solidFill>
              <a:srgbClr val="FF9900"/>
            </a:solidFill>
            <a:round/>
            <a:headEnd/>
            <a:tailEnd/>
          </a:ln>
        </p:spPr>
        <p:txBody>
          <a:bodyPr wrap="none" anchor="ctr"/>
          <a:lstStyle/>
          <a:p>
            <a:endParaRPr lang="en-US"/>
          </a:p>
        </p:txBody>
      </p:sp>
      <p:sp>
        <p:nvSpPr>
          <p:cNvPr id="209111" name="Freeform 215"/>
          <p:cNvSpPr>
            <a:spLocks/>
          </p:cNvSpPr>
          <p:nvPr/>
        </p:nvSpPr>
        <p:spPr bwMode="auto">
          <a:xfrm>
            <a:off x="7843838" y="1915214"/>
            <a:ext cx="1006475" cy="668337"/>
          </a:xfrm>
          <a:custGeom>
            <a:avLst/>
            <a:gdLst>
              <a:gd name="T0" fmla="*/ 0 w 634"/>
              <a:gd name="T1" fmla="*/ 2 h 421"/>
              <a:gd name="T2" fmla="*/ 84 w 634"/>
              <a:gd name="T3" fmla="*/ 401 h 421"/>
              <a:gd name="T4" fmla="*/ 238 w 634"/>
              <a:gd name="T5" fmla="*/ 120 h 421"/>
              <a:gd name="T6" fmla="*/ 352 w 634"/>
              <a:gd name="T7" fmla="*/ 39 h 421"/>
              <a:gd name="T8" fmla="*/ 634 w 634"/>
              <a:gd name="T9" fmla="*/ 0 h 421"/>
              <a:gd name="T10" fmla="*/ 0 60000 65536"/>
              <a:gd name="T11" fmla="*/ 0 60000 65536"/>
              <a:gd name="T12" fmla="*/ 0 60000 65536"/>
              <a:gd name="T13" fmla="*/ 0 60000 65536"/>
              <a:gd name="T14" fmla="*/ 0 60000 65536"/>
              <a:gd name="T15" fmla="*/ 0 w 634"/>
              <a:gd name="T16" fmla="*/ 0 h 421"/>
              <a:gd name="T17" fmla="*/ 634 w 634"/>
              <a:gd name="T18" fmla="*/ 421 h 421"/>
            </a:gdLst>
            <a:ahLst/>
            <a:cxnLst>
              <a:cxn ang="T10">
                <a:pos x="T0" y="T1"/>
              </a:cxn>
              <a:cxn ang="T11">
                <a:pos x="T2" y="T3"/>
              </a:cxn>
              <a:cxn ang="T12">
                <a:pos x="T4" y="T5"/>
              </a:cxn>
              <a:cxn ang="T13">
                <a:pos x="T6" y="T7"/>
              </a:cxn>
              <a:cxn ang="T14">
                <a:pos x="T8" y="T9"/>
              </a:cxn>
            </a:cxnLst>
            <a:rect l="T15" t="T16" r="T17" b="T18"/>
            <a:pathLst>
              <a:path w="634" h="421">
                <a:moveTo>
                  <a:pt x="0" y="2"/>
                </a:moveTo>
                <a:cubicBezTo>
                  <a:pt x="12" y="68"/>
                  <a:pt x="44" y="381"/>
                  <a:pt x="84" y="401"/>
                </a:cubicBezTo>
                <a:cubicBezTo>
                  <a:pt x="124" y="421"/>
                  <a:pt x="193" y="180"/>
                  <a:pt x="238" y="120"/>
                </a:cubicBezTo>
                <a:cubicBezTo>
                  <a:pt x="283" y="60"/>
                  <a:pt x="286" y="59"/>
                  <a:pt x="352" y="39"/>
                </a:cubicBezTo>
                <a:cubicBezTo>
                  <a:pt x="418" y="19"/>
                  <a:pt x="580" y="10"/>
                  <a:pt x="634" y="0"/>
                </a:cubicBezTo>
              </a:path>
            </a:pathLst>
          </a:custGeom>
          <a:noFill/>
          <a:ln w="38100">
            <a:solidFill>
              <a:schemeClr val="bg1"/>
            </a:solidFill>
            <a:round/>
            <a:headEnd/>
            <a:tailEnd/>
          </a:ln>
        </p:spPr>
        <p:txBody>
          <a:bodyPr wrap="none" anchor="ctr"/>
          <a:lstStyle/>
          <a:p>
            <a:endParaRPr lang="en-US"/>
          </a:p>
        </p:txBody>
      </p:sp>
      <p:sp>
        <p:nvSpPr>
          <p:cNvPr id="208898" name="Rectangle 2"/>
          <p:cNvSpPr>
            <a:spLocks noChangeArrowheads="1"/>
          </p:cNvSpPr>
          <p:nvPr/>
        </p:nvSpPr>
        <p:spPr bwMode="auto">
          <a:xfrm>
            <a:off x="136525" y="2982913"/>
            <a:ext cx="8902700" cy="3055937"/>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chemeClr val="tx1"/>
            </a:solidFill>
            <a:miter lim="800000"/>
            <a:headEnd/>
            <a:tailEnd/>
          </a:ln>
          <a:effectLst/>
        </p:spPr>
        <p:txBody>
          <a:bodyPr wrap="none" anchor="ctr"/>
          <a:lstStyle/>
          <a:p>
            <a:pPr>
              <a:defRPr/>
            </a:pPr>
            <a:endParaRPr lang="en-US">
              <a:latin typeface="Arial" pitchFamily="34" charset="0"/>
            </a:endParaRPr>
          </a:p>
        </p:txBody>
      </p:sp>
      <p:sp>
        <p:nvSpPr>
          <p:cNvPr id="208903" name="Rectangle 7"/>
          <p:cNvSpPr>
            <a:spLocks noChangeArrowheads="1"/>
          </p:cNvSpPr>
          <p:nvPr/>
        </p:nvSpPr>
        <p:spPr bwMode="auto">
          <a:xfrm flipV="1">
            <a:off x="136525" y="5565775"/>
            <a:ext cx="3089275" cy="473075"/>
          </a:xfrm>
          <a:prstGeom prst="rect">
            <a:avLst/>
          </a:prstGeom>
          <a:gradFill rotWithShape="1">
            <a:gsLst>
              <a:gs pos="0">
                <a:srgbClr val="EAEAEA">
                  <a:gamma/>
                  <a:shade val="46275"/>
                  <a:invGamma/>
                </a:srgbClr>
              </a:gs>
              <a:gs pos="100000">
                <a:srgbClr val="EAEAEA"/>
              </a:gs>
            </a:gsLst>
            <a:lin ang="5400000" scaled="1"/>
          </a:gradFill>
          <a:ln w="9525">
            <a:solidFill>
              <a:schemeClr val="tx1"/>
            </a:solidFill>
            <a:miter lim="800000"/>
            <a:headEnd/>
            <a:tailEnd/>
          </a:ln>
          <a:effectLst>
            <a:outerShdw dist="50800" dir="18900000" algn="ctr" rotWithShape="0">
              <a:schemeClr val="bg2">
                <a:alpha val="50000"/>
              </a:schemeClr>
            </a:outerShdw>
          </a:effectLst>
        </p:spPr>
        <p:txBody>
          <a:bodyPr wrap="none" anchor="ctr"/>
          <a:lstStyle/>
          <a:p>
            <a:pPr>
              <a:defRPr/>
            </a:pPr>
            <a:endParaRPr lang="en-US">
              <a:latin typeface="Arial" pitchFamily="34" charset="0"/>
            </a:endParaRPr>
          </a:p>
        </p:txBody>
      </p:sp>
      <p:sp>
        <p:nvSpPr>
          <p:cNvPr id="208904" name="Rectangle 8"/>
          <p:cNvSpPr>
            <a:spLocks noChangeArrowheads="1"/>
          </p:cNvSpPr>
          <p:nvPr/>
        </p:nvSpPr>
        <p:spPr bwMode="auto">
          <a:xfrm flipV="1">
            <a:off x="3225800" y="5995988"/>
            <a:ext cx="1309688" cy="42862"/>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latin typeface="Arial" pitchFamily="34" charset="0"/>
            </a:endParaRPr>
          </a:p>
        </p:txBody>
      </p:sp>
      <p:sp>
        <p:nvSpPr>
          <p:cNvPr id="208905" name="Rectangle 9"/>
          <p:cNvSpPr>
            <a:spLocks noChangeArrowheads="1"/>
          </p:cNvSpPr>
          <p:nvPr/>
        </p:nvSpPr>
        <p:spPr bwMode="auto">
          <a:xfrm flipV="1">
            <a:off x="4640263" y="5989638"/>
            <a:ext cx="1309687" cy="49212"/>
          </a:xfrm>
          <a:prstGeom prst="rect">
            <a:avLst/>
          </a:prstGeom>
          <a:solidFill>
            <a:schemeClr val="accent1"/>
          </a:solidFill>
          <a:ln w="9525">
            <a:solidFill>
              <a:schemeClr val="tx1"/>
            </a:solidFill>
            <a:miter lim="800000"/>
            <a:headEnd/>
            <a:tailEnd/>
          </a:ln>
          <a:effectLst/>
        </p:spPr>
        <p:txBody>
          <a:bodyPr wrap="none" anchor="ctr"/>
          <a:lstStyle/>
          <a:p>
            <a:pPr>
              <a:defRPr/>
            </a:pPr>
            <a:endParaRPr lang="en-US">
              <a:latin typeface="Arial" pitchFamily="34" charset="0"/>
            </a:endParaRPr>
          </a:p>
        </p:txBody>
      </p:sp>
      <p:sp>
        <p:nvSpPr>
          <p:cNvPr id="208906" name="Rectangle 10"/>
          <p:cNvSpPr>
            <a:spLocks noChangeArrowheads="1"/>
          </p:cNvSpPr>
          <p:nvPr/>
        </p:nvSpPr>
        <p:spPr bwMode="auto">
          <a:xfrm flipV="1">
            <a:off x="5949950" y="5565775"/>
            <a:ext cx="3089275" cy="473075"/>
          </a:xfrm>
          <a:prstGeom prst="rect">
            <a:avLst/>
          </a:prstGeom>
          <a:gradFill rotWithShape="1">
            <a:gsLst>
              <a:gs pos="0">
                <a:srgbClr val="EAEAEA">
                  <a:gamma/>
                  <a:shade val="46275"/>
                  <a:invGamma/>
                </a:srgbClr>
              </a:gs>
              <a:gs pos="100000">
                <a:srgbClr val="EAEAEA"/>
              </a:gs>
            </a:gsLst>
            <a:lin ang="5400000" scaled="1"/>
          </a:gradFill>
          <a:ln w="9525" algn="ctr">
            <a:solidFill>
              <a:schemeClr val="tx1"/>
            </a:solidFill>
            <a:miter lim="800000"/>
            <a:headEnd/>
            <a:tailEnd/>
          </a:ln>
          <a:effectLst>
            <a:outerShdw dist="50800" dir="18900000" algn="ctr" rotWithShape="0">
              <a:schemeClr val="bg2">
                <a:alpha val="50000"/>
              </a:schemeClr>
            </a:outerShdw>
          </a:effectLst>
        </p:spPr>
        <p:txBody>
          <a:bodyPr wrap="none" anchor="ctr"/>
          <a:lstStyle/>
          <a:p>
            <a:pPr>
              <a:defRPr/>
            </a:pPr>
            <a:endParaRPr lang="en-US">
              <a:latin typeface="Arial" pitchFamily="34" charset="0"/>
            </a:endParaRPr>
          </a:p>
        </p:txBody>
      </p:sp>
      <p:grpSp>
        <p:nvGrpSpPr>
          <p:cNvPr id="5" name="Group 4"/>
          <p:cNvGrpSpPr/>
          <p:nvPr/>
        </p:nvGrpSpPr>
        <p:grpSpPr>
          <a:xfrm>
            <a:off x="136525" y="982663"/>
            <a:ext cx="8902700" cy="2473325"/>
            <a:chOff x="136525" y="982663"/>
            <a:chExt cx="8902700" cy="2473325"/>
          </a:xfrm>
        </p:grpSpPr>
        <p:grpSp>
          <p:nvGrpSpPr>
            <p:cNvPr id="4" name="Group 3"/>
            <p:cNvGrpSpPr/>
            <p:nvPr/>
          </p:nvGrpSpPr>
          <p:grpSpPr>
            <a:xfrm>
              <a:off x="136525" y="2982913"/>
              <a:ext cx="8902700" cy="473075"/>
              <a:chOff x="136525" y="2982913"/>
              <a:chExt cx="8902700" cy="473075"/>
            </a:xfrm>
          </p:grpSpPr>
          <p:sp>
            <p:nvSpPr>
              <p:cNvPr id="208899" name="Rectangle 3"/>
              <p:cNvSpPr>
                <a:spLocks noChangeArrowheads="1"/>
              </p:cNvSpPr>
              <p:nvPr/>
            </p:nvSpPr>
            <p:spPr bwMode="auto">
              <a:xfrm>
                <a:off x="136525" y="2982913"/>
                <a:ext cx="3089275" cy="473075"/>
              </a:xfrm>
              <a:prstGeom prst="rect">
                <a:avLst/>
              </a:prstGeom>
              <a:gradFill rotWithShape="1">
                <a:gsLst>
                  <a:gs pos="0">
                    <a:srgbClr val="EAEAEA">
                      <a:gamma/>
                      <a:shade val="46275"/>
                      <a:invGamma/>
                    </a:srgbClr>
                  </a:gs>
                  <a:gs pos="100000">
                    <a:srgbClr val="EAEAEA"/>
                  </a:gs>
                </a:gsLst>
                <a:lin ang="5400000" scaled="1"/>
              </a:gradFill>
              <a:ln w="9525">
                <a:solidFill>
                  <a:schemeClr val="tx1"/>
                </a:solidFill>
                <a:miter lim="800000"/>
                <a:headEnd/>
                <a:tailEnd/>
              </a:ln>
              <a:effectLst>
                <a:outerShdw dist="50800" dir="2700000" algn="ctr" rotWithShape="0">
                  <a:schemeClr val="bg2">
                    <a:alpha val="50000"/>
                  </a:schemeClr>
                </a:outerShdw>
              </a:effectLst>
            </p:spPr>
            <p:txBody>
              <a:bodyPr wrap="none" lIns="46800" tIns="36000" anchor="ctr"/>
              <a:lstStyle/>
              <a:p>
                <a:pPr>
                  <a:defRPr/>
                </a:pPr>
                <a:endParaRPr lang="en-US">
                  <a:latin typeface="Arial" pitchFamily="34" charset="0"/>
                </a:endParaRPr>
              </a:p>
            </p:txBody>
          </p:sp>
          <p:sp>
            <p:nvSpPr>
              <p:cNvPr id="34821" name="Rectangle 4"/>
              <p:cNvSpPr>
                <a:spLocks noChangeArrowheads="1"/>
              </p:cNvSpPr>
              <p:nvPr/>
            </p:nvSpPr>
            <p:spPr bwMode="auto">
              <a:xfrm>
                <a:off x="3225800" y="2982913"/>
                <a:ext cx="1309688" cy="42862"/>
              </a:xfrm>
              <a:prstGeom prst="rect">
                <a:avLst/>
              </a:prstGeom>
              <a:solidFill>
                <a:schemeClr val="accent1"/>
              </a:solidFill>
              <a:ln w="9525">
                <a:solidFill>
                  <a:schemeClr val="tx1"/>
                </a:solidFill>
                <a:miter lim="800000"/>
                <a:headEnd/>
                <a:tailEnd/>
              </a:ln>
            </p:spPr>
            <p:txBody>
              <a:bodyPr wrap="none" lIns="46800" tIns="36000" anchor="ctr"/>
              <a:lstStyle/>
              <a:p>
                <a:endParaRPr lang="en-US"/>
              </a:p>
            </p:txBody>
          </p:sp>
          <p:sp>
            <p:nvSpPr>
              <p:cNvPr id="34822" name="Rectangle 5"/>
              <p:cNvSpPr>
                <a:spLocks noChangeArrowheads="1"/>
              </p:cNvSpPr>
              <p:nvPr/>
            </p:nvSpPr>
            <p:spPr bwMode="auto">
              <a:xfrm>
                <a:off x="4640263" y="2982913"/>
                <a:ext cx="1309687" cy="42862"/>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08902" name="Rectangle 6"/>
              <p:cNvSpPr>
                <a:spLocks noChangeArrowheads="1"/>
              </p:cNvSpPr>
              <p:nvPr/>
            </p:nvSpPr>
            <p:spPr bwMode="auto">
              <a:xfrm>
                <a:off x="5949950" y="2982913"/>
                <a:ext cx="3089275" cy="473075"/>
              </a:xfrm>
              <a:prstGeom prst="rect">
                <a:avLst/>
              </a:prstGeom>
              <a:gradFill rotWithShape="1">
                <a:gsLst>
                  <a:gs pos="0">
                    <a:srgbClr val="EAEAEA">
                      <a:gamma/>
                      <a:shade val="46275"/>
                      <a:invGamma/>
                    </a:srgbClr>
                  </a:gs>
                  <a:gs pos="100000">
                    <a:srgbClr val="EAEAEA"/>
                  </a:gs>
                </a:gsLst>
                <a:lin ang="5400000" scaled="1"/>
              </a:gradFill>
              <a:ln w="9525" algn="ctr">
                <a:solidFill>
                  <a:schemeClr val="tx1"/>
                </a:solidFill>
                <a:miter lim="800000"/>
                <a:headEnd/>
                <a:tailEnd/>
              </a:ln>
              <a:effectLst>
                <a:outerShdw dist="50800" dir="2700000" algn="ctr" rotWithShape="0">
                  <a:schemeClr val="bg2">
                    <a:alpha val="50000"/>
                  </a:schemeClr>
                </a:outerShdw>
              </a:effectLst>
            </p:spPr>
            <p:txBody>
              <a:bodyPr wrap="none" lIns="46800" tIns="36000" anchor="ctr"/>
              <a:lstStyle/>
              <a:p>
                <a:pPr>
                  <a:defRPr/>
                </a:pPr>
                <a:endParaRPr lang="en-US">
                  <a:latin typeface="Arial" pitchFamily="34" charset="0"/>
                </a:endParaRPr>
              </a:p>
            </p:txBody>
          </p:sp>
        </p:grpSp>
        <p:grpSp>
          <p:nvGrpSpPr>
            <p:cNvPr id="3" name="Group 2"/>
            <p:cNvGrpSpPr/>
            <p:nvPr/>
          </p:nvGrpSpPr>
          <p:grpSpPr>
            <a:xfrm>
              <a:off x="3384550" y="982663"/>
              <a:ext cx="2406650" cy="2473325"/>
              <a:chOff x="3384550" y="982663"/>
              <a:chExt cx="2406650" cy="2473325"/>
            </a:xfrm>
          </p:grpSpPr>
          <p:sp>
            <p:nvSpPr>
              <p:cNvPr id="34828" name="AutoShape 14"/>
              <p:cNvSpPr>
                <a:spLocks noChangeArrowheads="1"/>
              </p:cNvSpPr>
              <p:nvPr/>
            </p:nvSpPr>
            <p:spPr bwMode="auto">
              <a:xfrm flipV="1">
                <a:off x="4548188" y="982663"/>
                <a:ext cx="84137" cy="2247900"/>
              </a:xfrm>
              <a:prstGeom prst="can">
                <a:avLst>
                  <a:gd name="adj" fmla="val 99447"/>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p>
            </p:txBody>
          </p:sp>
          <p:sp>
            <p:nvSpPr>
              <p:cNvPr id="208911" name="Oval 15"/>
              <p:cNvSpPr>
                <a:spLocks noChangeArrowheads="1"/>
              </p:cNvSpPr>
              <p:nvPr/>
            </p:nvSpPr>
            <p:spPr bwMode="auto">
              <a:xfrm>
                <a:off x="3384550" y="3154363"/>
                <a:ext cx="2406650" cy="301625"/>
              </a:xfrm>
              <a:prstGeom prst="ellipse">
                <a:avLst/>
              </a:prstGeom>
              <a:gradFill rotWithShape="1">
                <a:gsLst>
                  <a:gs pos="0">
                    <a:srgbClr val="FFFFCC"/>
                  </a:gs>
                  <a:gs pos="100000">
                    <a:srgbClr val="FFFFCC">
                      <a:gamma/>
                      <a:shade val="46275"/>
                      <a:invGamma/>
                    </a:srgbClr>
                  </a:gs>
                </a:gsLst>
                <a:path path="shape">
                  <a:fillToRect l="50000" t="50000" r="50000" b="50000"/>
                </a:path>
              </a:gradFill>
              <a:ln w="9525">
                <a:solidFill>
                  <a:schemeClr val="tx1"/>
                </a:solidFill>
                <a:round/>
                <a:headEnd/>
                <a:tailEnd/>
              </a:ln>
              <a:effectLst>
                <a:outerShdw dist="50800" dir="18900000" algn="ctr" rotWithShape="0">
                  <a:schemeClr val="bg2">
                    <a:alpha val="50000"/>
                  </a:schemeClr>
                </a:outerShdw>
              </a:effectLst>
            </p:spPr>
            <p:txBody>
              <a:bodyPr wrap="none" lIns="46800" tIns="36000" anchor="ctr"/>
              <a:lstStyle/>
              <a:p>
                <a:pPr>
                  <a:defRPr/>
                </a:pPr>
                <a:endParaRPr lang="en-US">
                  <a:latin typeface="Arial" pitchFamily="34" charset="0"/>
                </a:endParaRPr>
              </a:p>
            </p:txBody>
          </p:sp>
        </p:grpSp>
      </p:grpSp>
      <p:sp>
        <p:nvSpPr>
          <p:cNvPr id="208912" name="AutoShape 16"/>
          <p:cNvSpPr>
            <a:spLocks noChangeArrowheads="1"/>
          </p:cNvSpPr>
          <p:nvPr/>
        </p:nvSpPr>
        <p:spPr bwMode="auto">
          <a:xfrm flipV="1">
            <a:off x="4535488" y="5824538"/>
            <a:ext cx="104775" cy="774700"/>
          </a:xfrm>
          <a:prstGeom prst="can">
            <a:avLst>
              <a:gd name="adj" fmla="val 41933"/>
            </a:avLst>
          </a:prstGeom>
          <a:gradFill rotWithShape="1">
            <a:gsLst>
              <a:gs pos="0">
                <a:srgbClr val="FFCC00">
                  <a:gamma/>
                  <a:shade val="46275"/>
                  <a:invGamma/>
                </a:srgbClr>
              </a:gs>
              <a:gs pos="50000">
                <a:srgbClr val="FFCC00"/>
              </a:gs>
              <a:gs pos="100000">
                <a:srgbClr val="FFCC00">
                  <a:gamma/>
                  <a:shade val="46275"/>
                  <a:invGamma/>
                </a:srgbClr>
              </a:gs>
            </a:gsLst>
            <a:lin ang="0" scaled="1"/>
          </a:gradFill>
          <a:ln w="9525">
            <a:solidFill>
              <a:schemeClr val="tx1"/>
            </a:solidFill>
            <a:round/>
            <a:headEnd/>
            <a:tailEnd/>
          </a:ln>
          <a:effectLst>
            <a:outerShdw dist="50800" dir="18900000" algn="ctr" rotWithShape="0">
              <a:schemeClr val="bg2">
                <a:alpha val="50000"/>
              </a:schemeClr>
            </a:outerShdw>
          </a:effectLst>
        </p:spPr>
        <p:txBody>
          <a:bodyPr wrap="none" anchor="ctr"/>
          <a:lstStyle/>
          <a:p>
            <a:pPr>
              <a:defRPr/>
            </a:pPr>
            <a:endParaRPr lang="en-US">
              <a:latin typeface="Arial" pitchFamily="34" charset="0"/>
            </a:endParaRPr>
          </a:p>
        </p:txBody>
      </p:sp>
      <p:sp>
        <p:nvSpPr>
          <p:cNvPr id="208913" name="Oval 17"/>
          <p:cNvSpPr>
            <a:spLocks noChangeArrowheads="1"/>
          </p:cNvSpPr>
          <p:nvPr/>
        </p:nvSpPr>
        <p:spPr bwMode="auto">
          <a:xfrm flipV="1">
            <a:off x="3384550" y="5565775"/>
            <a:ext cx="2406650" cy="301625"/>
          </a:xfrm>
          <a:prstGeom prst="ellipse">
            <a:avLst/>
          </a:prstGeom>
          <a:gradFill rotWithShape="1">
            <a:gsLst>
              <a:gs pos="0">
                <a:srgbClr val="FFFFCC"/>
              </a:gs>
              <a:gs pos="100000">
                <a:srgbClr val="FFFFCC">
                  <a:gamma/>
                  <a:shade val="46275"/>
                  <a:invGamma/>
                </a:srgbClr>
              </a:gs>
            </a:gsLst>
            <a:path path="shape">
              <a:fillToRect l="50000" t="50000" r="50000" b="50000"/>
            </a:path>
          </a:gradFill>
          <a:ln w="9525" algn="ctr">
            <a:solidFill>
              <a:schemeClr val="tx1"/>
            </a:solidFill>
            <a:round/>
            <a:headEnd/>
            <a:tailEnd/>
          </a:ln>
          <a:effectLst>
            <a:outerShdw dist="50800" dir="18900000" algn="ctr" rotWithShape="0">
              <a:schemeClr val="bg2">
                <a:alpha val="50000"/>
              </a:schemeClr>
            </a:outerShdw>
          </a:effectLst>
        </p:spPr>
        <p:txBody>
          <a:bodyPr wrap="none" anchor="ctr"/>
          <a:lstStyle/>
          <a:p>
            <a:pPr>
              <a:defRPr/>
            </a:pPr>
            <a:endParaRPr lang="en-US">
              <a:latin typeface="Arial" pitchFamily="34" charset="0"/>
            </a:endParaRPr>
          </a:p>
        </p:txBody>
      </p:sp>
      <p:sp>
        <p:nvSpPr>
          <p:cNvPr id="208915" name="Oval 19"/>
          <p:cNvSpPr>
            <a:spLocks noChangeArrowheads="1"/>
          </p:cNvSpPr>
          <p:nvPr/>
        </p:nvSpPr>
        <p:spPr bwMode="auto">
          <a:xfrm>
            <a:off x="231775" y="30829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34" name="Oval 20"/>
          <p:cNvSpPr>
            <a:spLocks noChangeArrowheads="1"/>
          </p:cNvSpPr>
          <p:nvPr/>
        </p:nvSpPr>
        <p:spPr bwMode="auto">
          <a:xfrm>
            <a:off x="8810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4835" name="Oval 21"/>
          <p:cNvSpPr>
            <a:spLocks noChangeArrowheads="1"/>
          </p:cNvSpPr>
          <p:nvPr/>
        </p:nvSpPr>
        <p:spPr bwMode="auto">
          <a:xfrm>
            <a:off x="12874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36" name="Oval 22"/>
          <p:cNvSpPr>
            <a:spLocks noChangeArrowheads="1"/>
          </p:cNvSpPr>
          <p:nvPr/>
        </p:nvSpPr>
        <p:spPr bwMode="auto">
          <a:xfrm>
            <a:off x="1666875" y="32988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37" name="Oval 23"/>
          <p:cNvSpPr>
            <a:spLocks noChangeArrowheads="1"/>
          </p:cNvSpPr>
          <p:nvPr/>
        </p:nvSpPr>
        <p:spPr bwMode="auto">
          <a:xfrm>
            <a:off x="2493963" y="32940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8920" name="Oval 24"/>
          <p:cNvSpPr>
            <a:spLocks noChangeArrowheads="1"/>
          </p:cNvSpPr>
          <p:nvPr/>
        </p:nvSpPr>
        <p:spPr bwMode="auto">
          <a:xfrm>
            <a:off x="169863" y="32654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839" name="Oval 25"/>
          <p:cNvSpPr>
            <a:spLocks noChangeArrowheads="1"/>
          </p:cNvSpPr>
          <p:nvPr/>
        </p:nvSpPr>
        <p:spPr bwMode="auto">
          <a:xfrm>
            <a:off x="3873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840" name="Oval 26"/>
          <p:cNvSpPr>
            <a:spLocks noChangeArrowheads="1"/>
          </p:cNvSpPr>
          <p:nvPr/>
        </p:nvSpPr>
        <p:spPr bwMode="auto">
          <a:xfrm>
            <a:off x="2163763" y="2990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841" name="Oval 27"/>
          <p:cNvSpPr>
            <a:spLocks noChangeArrowheads="1"/>
          </p:cNvSpPr>
          <p:nvPr/>
        </p:nvSpPr>
        <p:spPr bwMode="auto">
          <a:xfrm>
            <a:off x="3041650" y="30019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13" name="Oval 117"/>
          <p:cNvSpPr>
            <a:spLocks noChangeArrowheads="1"/>
          </p:cNvSpPr>
          <p:nvPr/>
        </p:nvSpPr>
        <p:spPr bwMode="auto">
          <a:xfrm>
            <a:off x="649288" y="31686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14" name="Oval 118"/>
          <p:cNvSpPr>
            <a:spLocks noChangeArrowheads="1"/>
          </p:cNvSpPr>
          <p:nvPr/>
        </p:nvSpPr>
        <p:spPr bwMode="auto">
          <a:xfrm>
            <a:off x="427038" y="32146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15" name="Oval 119"/>
          <p:cNvSpPr>
            <a:spLocks noChangeArrowheads="1"/>
          </p:cNvSpPr>
          <p:nvPr/>
        </p:nvSpPr>
        <p:spPr bwMode="auto">
          <a:xfrm>
            <a:off x="901700" y="30972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209016" name="Oval 120"/>
          <p:cNvSpPr>
            <a:spLocks noChangeArrowheads="1"/>
          </p:cNvSpPr>
          <p:nvPr/>
        </p:nvSpPr>
        <p:spPr bwMode="auto">
          <a:xfrm>
            <a:off x="1073150" y="32940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17" name="Oval 121"/>
          <p:cNvSpPr>
            <a:spLocks noChangeArrowheads="1"/>
          </p:cNvSpPr>
          <p:nvPr/>
        </p:nvSpPr>
        <p:spPr bwMode="auto">
          <a:xfrm>
            <a:off x="1268413"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18" name="Oval 122"/>
          <p:cNvSpPr>
            <a:spLocks noChangeArrowheads="1"/>
          </p:cNvSpPr>
          <p:nvPr/>
        </p:nvSpPr>
        <p:spPr bwMode="auto">
          <a:xfrm>
            <a:off x="1087438" y="3073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19" name="Oval 123"/>
          <p:cNvSpPr>
            <a:spLocks noChangeArrowheads="1"/>
          </p:cNvSpPr>
          <p:nvPr/>
        </p:nvSpPr>
        <p:spPr bwMode="auto">
          <a:xfrm>
            <a:off x="14525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20" name="Oval 124"/>
          <p:cNvSpPr>
            <a:spLocks noChangeArrowheads="1"/>
          </p:cNvSpPr>
          <p:nvPr/>
        </p:nvSpPr>
        <p:spPr bwMode="auto">
          <a:xfrm>
            <a:off x="1490663" y="3221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21" name="Oval 125"/>
          <p:cNvSpPr>
            <a:spLocks noChangeArrowheads="1"/>
          </p:cNvSpPr>
          <p:nvPr/>
        </p:nvSpPr>
        <p:spPr bwMode="auto">
          <a:xfrm>
            <a:off x="1844675" y="31369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22" name="Oval 126"/>
          <p:cNvSpPr>
            <a:spLocks noChangeArrowheads="1"/>
          </p:cNvSpPr>
          <p:nvPr/>
        </p:nvSpPr>
        <p:spPr bwMode="auto">
          <a:xfrm>
            <a:off x="1704975" y="30892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23" name="Oval 127"/>
          <p:cNvSpPr>
            <a:spLocks noChangeArrowheads="1"/>
          </p:cNvSpPr>
          <p:nvPr/>
        </p:nvSpPr>
        <p:spPr bwMode="auto">
          <a:xfrm>
            <a:off x="1946275"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24" name="Oval 128"/>
          <p:cNvSpPr>
            <a:spLocks noChangeArrowheads="1"/>
          </p:cNvSpPr>
          <p:nvPr/>
        </p:nvSpPr>
        <p:spPr bwMode="auto">
          <a:xfrm>
            <a:off x="1997075" y="30019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25" name="Oval 129"/>
          <p:cNvSpPr>
            <a:spLocks noChangeArrowheads="1"/>
          </p:cNvSpPr>
          <p:nvPr/>
        </p:nvSpPr>
        <p:spPr bwMode="auto">
          <a:xfrm>
            <a:off x="2162175" y="321310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26" name="Oval 130"/>
          <p:cNvSpPr>
            <a:spLocks noChangeArrowheads="1"/>
          </p:cNvSpPr>
          <p:nvPr/>
        </p:nvSpPr>
        <p:spPr bwMode="auto">
          <a:xfrm>
            <a:off x="2341563" y="32448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27" name="Oval 131"/>
          <p:cNvSpPr>
            <a:spLocks noChangeArrowheads="1"/>
          </p:cNvSpPr>
          <p:nvPr/>
        </p:nvSpPr>
        <p:spPr bwMode="auto">
          <a:xfrm>
            <a:off x="2341563" y="3041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28" name="Oval 132"/>
          <p:cNvSpPr>
            <a:spLocks noChangeArrowheads="1"/>
          </p:cNvSpPr>
          <p:nvPr/>
        </p:nvSpPr>
        <p:spPr bwMode="auto">
          <a:xfrm>
            <a:off x="652463" y="3006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29" name="Oval 133"/>
          <p:cNvSpPr>
            <a:spLocks noChangeArrowheads="1"/>
          </p:cNvSpPr>
          <p:nvPr/>
        </p:nvSpPr>
        <p:spPr bwMode="auto">
          <a:xfrm>
            <a:off x="2511425" y="30845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30" name="Oval 134"/>
          <p:cNvSpPr>
            <a:spLocks noChangeArrowheads="1"/>
          </p:cNvSpPr>
          <p:nvPr/>
        </p:nvSpPr>
        <p:spPr bwMode="auto">
          <a:xfrm>
            <a:off x="2674938"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31" name="Oval 135"/>
          <p:cNvSpPr>
            <a:spLocks noChangeArrowheads="1"/>
          </p:cNvSpPr>
          <p:nvPr/>
        </p:nvSpPr>
        <p:spPr bwMode="auto">
          <a:xfrm>
            <a:off x="2708275" y="31051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32" name="Oval 136"/>
          <p:cNvSpPr>
            <a:spLocks noChangeArrowheads="1"/>
          </p:cNvSpPr>
          <p:nvPr/>
        </p:nvSpPr>
        <p:spPr bwMode="auto">
          <a:xfrm>
            <a:off x="2860675" y="31734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33" name="Oval 137"/>
          <p:cNvSpPr>
            <a:spLocks noChangeArrowheads="1"/>
          </p:cNvSpPr>
          <p:nvPr/>
        </p:nvSpPr>
        <p:spPr bwMode="auto">
          <a:xfrm>
            <a:off x="3084513" y="32083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34" name="Oval 138"/>
          <p:cNvSpPr>
            <a:spLocks noChangeArrowheads="1"/>
          </p:cNvSpPr>
          <p:nvPr/>
        </p:nvSpPr>
        <p:spPr bwMode="auto">
          <a:xfrm>
            <a:off x="2895600" y="30051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65" name="Oval 139"/>
          <p:cNvSpPr>
            <a:spLocks noChangeArrowheads="1"/>
          </p:cNvSpPr>
          <p:nvPr/>
        </p:nvSpPr>
        <p:spPr bwMode="auto">
          <a:xfrm>
            <a:off x="3452813" y="32337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66" name="Oval 140"/>
          <p:cNvSpPr>
            <a:spLocks noChangeArrowheads="1"/>
          </p:cNvSpPr>
          <p:nvPr/>
        </p:nvSpPr>
        <p:spPr bwMode="auto">
          <a:xfrm>
            <a:off x="4060825" y="3287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67" name="Oval 141"/>
          <p:cNvSpPr>
            <a:spLocks noChangeArrowheads="1"/>
          </p:cNvSpPr>
          <p:nvPr/>
        </p:nvSpPr>
        <p:spPr bwMode="auto">
          <a:xfrm>
            <a:off x="4410075" y="32956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68" name="Oval 142"/>
          <p:cNvSpPr>
            <a:spLocks noChangeArrowheads="1"/>
          </p:cNvSpPr>
          <p:nvPr/>
        </p:nvSpPr>
        <p:spPr bwMode="auto">
          <a:xfrm>
            <a:off x="4729163" y="329723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69" name="Oval 143"/>
          <p:cNvSpPr>
            <a:spLocks noChangeArrowheads="1"/>
          </p:cNvSpPr>
          <p:nvPr/>
        </p:nvSpPr>
        <p:spPr bwMode="auto">
          <a:xfrm>
            <a:off x="5365750" y="3257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70" name="Oval 144"/>
          <p:cNvSpPr>
            <a:spLocks noChangeArrowheads="1"/>
          </p:cNvSpPr>
          <p:nvPr/>
        </p:nvSpPr>
        <p:spPr bwMode="auto">
          <a:xfrm>
            <a:off x="3608388" y="32353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871" name="Oval 145"/>
          <p:cNvSpPr>
            <a:spLocks noChangeArrowheads="1"/>
          </p:cNvSpPr>
          <p:nvPr/>
        </p:nvSpPr>
        <p:spPr bwMode="auto">
          <a:xfrm>
            <a:off x="4870450" y="318293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872" name="Oval 146"/>
          <p:cNvSpPr>
            <a:spLocks noChangeArrowheads="1"/>
          </p:cNvSpPr>
          <p:nvPr/>
        </p:nvSpPr>
        <p:spPr bwMode="auto">
          <a:xfrm>
            <a:off x="6103938" y="30003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873" name="Oval 147"/>
          <p:cNvSpPr>
            <a:spLocks noChangeArrowheads="1"/>
          </p:cNvSpPr>
          <p:nvPr/>
        </p:nvSpPr>
        <p:spPr bwMode="auto">
          <a:xfrm>
            <a:off x="3756025" y="31892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44" name="Oval 148"/>
          <p:cNvSpPr>
            <a:spLocks noChangeArrowheads="1"/>
          </p:cNvSpPr>
          <p:nvPr/>
        </p:nvSpPr>
        <p:spPr bwMode="auto">
          <a:xfrm>
            <a:off x="3759200" y="31908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45" name="Oval 149"/>
          <p:cNvSpPr>
            <a:spLocks noChangeArrowheads="1"/>
          </p:cNvSpPr>
          <p:nvPr/>
        </p:nvSpPr>
        <p:spPr bwMode="auto">
          <a:xfrm>
            <a:off x="4243388" y="32924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876" name="Oval 150"/>
          <p:cNvSpPr>
            <a:spLocks noChangeArrowheads="1"/>
          </p:cNvSpPr>
          <p:nvPr/>
        </p:nvSpPr>
        <p:spPr bwMode="auto">
          <a:xfrm>
            <a:off x="4084638" y="31591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877" name="Oval 151"/>
          <p:cNvSpPr>
            <a:spLocks noChangeArrowheads="1"/>
          </p:cNvSpPr>
          <p:nvPr/>
        </p:nvSpPr>
        <p:spPr bwMode="auto">
          <a:xfrm>
            <a:off x="4403725" y="316388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48" name="Oval 152"/>
          <p:cNvSpPr>
            <a:spLocks noChangeArrowheads="1"/>
          </p:cNvSpPr>
          <p:nvPr/>
        </p:nvSpPr>
        <p:spPr bwMode="auto">
          <a:xfrm>
            <a:off x="4244975" y="3163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49" name="Oval 153"/>
          <p:cNvSpPr>
            <a:spLocks noChangeArrowheads="1"/>
          </p:cNvSpPr>
          <p:nvPr/>
        </p:nvSpPr>
        <p:spPr bwMode="auto">
          <a:xfrm>
            <a:off x="4549775" y="31607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50" name="Oval 154"/>
          <p:cNvSpPr>
            <a:spLocks noChangeArrowheads="1"/>
          </p:cNvSpPr>
          <p:nvPr/>
        </p:nvSpPr>
        <p:spPr bwMode="auto">
          <a:xfrm>
            <a:off x="4562475" y="330200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51" name="Oval 155"/>
          <p:cNvSpPr>
            <a:spLocks noChangeArrowheads="1"/>
          </p:cNvSpPr>
          <p:nvPr/>
        </p:nvSpPr>
        <p:spPr bwMode="auto">
          <a:xfrm>
            <a:off x="4872038" y="318611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82" name="Oval 156"/>
          <p:cNvSpPr>
            <a:spLocks noChangeArrowheads="1"/>
          </p:cNvSpPr>
          <p:nvPr/>
        </p:nvSpPr>
        <p:spPr bwMode="auto">
          <a:xfrm>
            <a:off x="4716463" y="3163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53" name="Oval 157"/>
          <p:cNvSpPr>
            <a:spLocks noChangeArrowheads="1"/>
          </p:cNvSpPr>
          <p:nvPr/>
        </p:nvSpPr>
        <p:spPr bwMode="auto">
          <a:xfrm>
            <a:off x="4999038" y="327342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54" name="Oval 158"/>
          <p:cNvSpPr>
            <a:spLocks noChangeArrowheads="1"/>
          </p:cNvSpPr>
          <p:nvPr/>
        </p:nvSpPr>
        <p:spPr bwMode="auto">
          <a:xfrm>
            <a:off x="5037138" y="31718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55" name="Oval 159"/>
          <p:cNvSpPr>
            <a:spLocks noChangeArrowheads="1"/>
          </p:cNvSpPr>
          <p:nvPr/>
        </p:nvSpPr>
        <p:spPr bwMode="auto">
          <a:xfrm>
            <a:off x="5224463" y="317976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56" name="Oval 160"/>
          <p:cNvSpPr>
            <a:spLocks noChangeArrowheads="1"/>
          </p:cNvSpPr>
          <p:nvPr/>
        </p:nvSpPr>
        <p:spPr bwMode="auto">
          <a:xfrm>
            <a:off x="5187950" y="32813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887" name="Oval 161"/>
          <p:cNvSpPr>
            <a:spLocks noChangeArrowheads="1"/>
          </p:cNvSpPr>
          <p:nvPr/>
        </p:nvSpPr>
        <p:spPr bwMode="auto">
          <a:xfrm>
            <a:off x="5568950" y="323373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58" name="Oval 162"/>
          <p:cNvSpPr>
            <a:spLocks noChangeArrowheads="1"/>
          </p:cNvSpPr>
          <p:nvPr/>
        </p:nvSpPr>
        <p:spPr bwMode="auto">
          <a:xfrm>
            <a:off x="5389563" y="325755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59" name="Oval 163"/>
          <p:cNvSpPr>
            <a:spLocks noChangeArrowheads="1"/>
          </p:cNvSpPr>
          <p:nvPr/>
        </p:nvSpPr>
        <p:spPr bwMode="auto">
          <a:xfrm>
            <a:off x="6146800" y="32067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60" name="Oval 164"/>
          <p:cNvSpPr>
            <a:spLocks noChangeArrowheads="1"/>
          </p:cNvSpPr>
          <p:nvPr/>
        </p:nvSpPr>
        <p:spPr bwMode="auto">
          <a:xfrm>
            <a:off x="5957888" y="30035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61" name="Oval 165"/>
          <p:cNvSpPr>
            <a:spLocks noChangeArrowheads="1"/>
          </p:cNvSpPr>
          <p:nvPr/>
        </p:nvSpPr>
        <p:spPr bwMode="auto">
          <a:xfrm>
            <a:off x="6367463" y="30797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92" name="Oval 166"/>
          <p:cNvSpPr>
            <a:spLocks noChangeArrowheads="1"/>
          </p:cNvSpPr>
          <p:nvPr/>
        </p:nvSpPr>
        <p:spPr bwMode="auto">
          <a:xfrm>
            <a:off x="7016750" y="3292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93" name="Oval 167"/>
          <p:cNvSpPr>
            <a:spLocks noChangeArrowheads="1"/>
          </p:cNvSpPr>
          <p:nvPr/>
        </p:nvSpPr>
        <p:spPr bwMode="auto">
          <a:xfrm>
            <a:off x="7423150" y="32940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94" name="Oval 168"/>
          <p:cNvSpPr>
            <a:spLocks noChangeArrowheads="1"/>
          </p:cNvSpPr>
          <p:nvPr/>
        </p:nvSpPr>
        <p:spPr bwMode="auto">
          <a:xfrm>
            <a:off x="7802563" y="329565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895" name="Oval 169"/>
          <p:cNvSpPr>
            <a:spLocks noChangeArrowheads="1"/>
          </p:cNvSpPr>
          <p:nvPr/>
        </p:nvSpPr>
        <p:spPr bwMode="auto">
          <a:xfrm>
            <a:off x="8629650" y="3290888"/>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66" name="Oval 170"/>
          <p:cNvSpPr>
            <a:spLocks noChangeArrowheads="1"/>
          </p:cNvSpPr>
          <p:nvPr/>
        </p:nvSpPr>
        <p:spPr bwMode="auto">
          <a:xfrm>
            <a:off x="6305550" y="32623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897" name="Oval 171"/>
          <p:cNvSpPr>
            <a:spLocks noChangeArrowheads="1"/>
          </p:cNvSpPr>
          <p:nvPr/>
        </p:nvSpPr>
        <p:spPr bwMode="auto">
          <a:xfrm>
            <a:off x="6523038" y="29987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898" name="Oval 172"/>
          <p:cNvSpPr>
            <a:spLocks noChangeArrowheads="1"/>
          </p:cNvSpPr>
          <p:nvPr/>
        </p:nvSpPr>
        <p:spPr bwMode="auto">
          <a:xfrm>
            <a:off x="8299450" y="2987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69" name="Oval 173"/>
          <p:cNvSpPr>
            <a:spLocks noChangeArrowheads="1"/>
          </p:cNvSpPr>
          <p:nvPr/>
        </p:nvSpPr>
        <p:spPr bwMode="auto">
          <a:xfrm>
            <a:off x="6784975" y="31654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70" name="Oval 174"/>
          <p:cNvSpPr>
            <a:spLocks noChangeArrowheads="1"/>
          </p:cNvSpPr>
          <p:nvPr/>
        </p:nvSpPr>
        <p:spPr bwMode="auto">
          <a:xfrm>
            <a:off x="6562725" y="321151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71" name="Oval 175"/>
          <p:cNvSpPr>
            <a:spLocks noChangeArrowheads="1"/>
          </p:cNvSpPr>
          <p:nvPr/>
        </p:nvSpPr>
        <p:spPr bwMode="auto">
          <a:xfrm>
            <a:off x="7037388" y="30940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72" name="Oval 176"/>
          <p:cNvSpPr>
            <a:spLocks noChangeArrowheads="1"/>
          </p:cNvSpPr>
          <p:nvPr/>
        </p:nvSpPr>
        <p:spPr bwMode="auto">
          <a:xfrm>
            <a:off x="7208838" y="32908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73" name="Oval 177"/>
          <p:cNvSpPr>
            <a:spLocks noChangeArrowheads="1"/>
          </p:cNvSpPr>
          <p:nvPr/>
        </p:nvSpPr>
        <p:spPr bwMode="auto">
          <a:xfrm>
            <a:off x="7404100" y="3155950"/>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74" name="Oval 178"/>
          <p:cNvSpPr>
            <a:spLocks noChangeArrowheads="1"/>
          </p:cNvSpPr>
          <p:nvPr/>
        </p:nvSpPr>
        <p:spPr bwMode="auto">
          <a:xfrm>
            <a:off x="7223125" y="307022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75" name="Oval 179"/>
          <p:cNvSpPr>
            <a:spLocks noChangeArrowheads="1"/>
          </p:cNvSpPr>
          <p:nvPr/>
        </p:nvSpPr>
        <p:spPr bwMode="auto">
          <a:xfrm>
            <a:off x="7588250" y="30765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76" name="Oval 180"/>
          <p:cNvSpPr>
            <a:spLocks noChangeArrowheads="1"/>
          </p:cNvSpPr>
          <p:nvPr/>
        </p:nvSpPr>
        <p:spPr bwMode="auto">
          <a:xfrm>
            <a:off x="7626350" y="321786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77" name="Oval 181"/>
          <p:cNvSpPr>
            <a:spLocks noChangeArrowheads="1"/>
          </p:cNvSpPr>
          <p:nvPr/>
        </p:nvSpPr>
        <p:spPr bwMode="auto">
          <a:xfrm>
            <a:off x="7980363" y="31337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78" name="Oval 182"/>
          <p:cNvSpPr>
            <a:spLocks noChangeArrowheads="1"/>
          </p:cNvSpPr>
          <p:nvPr/>
        </p:nvSpPr>
        <p:spPr bwMode="auto">
          <a:xfrm>
            <a:off x="7840663" y="3086100"/>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79" name="Oval 183"/>
          <p:cNvSpPr>
            <a:spLocks noChangeArrowheads="1"/>
          </p:cNvSpPr>
          <p:nvPr/>
        </p:nvSpPr>
        <p:spPr bwMode="auto">
          <a:xfrm>
            <a:off x="8081963" y="327818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80" name="Oval 184"/>
          <p:cNvSpPr>
            <a:spLocks noChangeArrowheads="1"/>
          </p:cNvSpPr>
          <p:nvPr/>
        </p:nvSpPr>
        <p:spPr bwMode="auto">
          <a:xfrm>
            <a:off x="8132763" y="299878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81" name="Oval 185"/>
          <p:cNvSpPr>
            <a:spLocks noChangeArrowheads="1"/>
          </p:cNvSpPr>
          <p:nvPr/>
        </p:nvSpPr>
        <p:spPr bwMode="auto">
          <a:xfrm>
            <a:off x="8297863" y="320992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82" name="Oval 186"/>
          <p:cNvSpPr>
            <a:spLocks noChangeArrowheads="1"/>
          </p:cNvSpPr>
          <p:nvPr/>
        </p:nvSpPr>
        <p:spPr bwMode="auto">
          <a:xfrm>
            <a:off x="8477250" y="324167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83" name="Oval 187"/>
          <p:cNvSpPr>
            <a:spLocks noChangeArrowheads="1"/>
          </p:cNvSpPr>
          <p:nvPr/>
        </p:nvSpPr>
        <p:spPr bwMode="auto">
          <a:xfrm>
            <a:off x="8477250" y="3038475"/>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84" name="Oval 188"/>
          <p:cNvSpPr>
            <a:spLocks noChangeArrowheads="1"/>
          </p:cNvSpPr>
          <p:nvPr/>
        </p:nvSpPr>
        <p:spPr bwMode="auto">
          <a:xfrm>
            <a:off x="6788150" y="300355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085" name="Oval 189"/>
          <p:cNvSpPr>
            <a:spLocks noChangeArrowheads="1"/>
          </p:cNvSpPr>
          <p:nvPr/>
        </p:nvSpPr>
        <p:spPr bwMode="auto">
          <a:xfrm>
            <a:off x="8647113" y="30813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86" name="Oval 190"/>
          <p:cNvSpPr>
            <a:spLocks noChangeArrowheads="1"/>
          </p:cNvSpPr>
          <p:nvPr/>
        </p:nvSpPr>
        <p:spPr bwMode="auto">
          <a:xfrm>
            <a:off x="8810625" y="3275013"/>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209087" name="Oval 191"/>
          <p:cNvSpPr>
            <a:spLocks noChangeArrowheads="1"/>
          </p:cNvSpPr>
          <p:nvPr/>
        </p:nvSpPr>
        <p:spPr bwMode="auto">
          <a:xfrm>
            <a:off x="8843963" y="310197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918" name="Oval 192"/>
          <p:cNvSpPr>
            <a:spLocks noChangeArrowheads="1"/>
          </p:cNvSpPr>
          <p:nvPr/>
        </p:nvSpPr>
        <p:spPr bwMode="auto">
          <a:xfrm>
            <a:off x="3916363" y="3190875"/>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209089" name="Oval 193"/>
          <p:cNvSpPr>
            <a:spLocks noChangeArrowheads="1"/>
          </p:cNvSpPr>
          <p:nvPr/>
        </p:nvSpPr>
        <p:spPr bwMode="auto">
          <a:xfrm>
            <a:off x="3921125" y="3192463"/>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920" name="AutoShape 194"/>
          <p:cNvSpPr>
            <a:spLocks noChangeArrowheads="1"/>
          </p:cNvSpPr>
          <p:nvPr/>
        </p:nvSpPr>
        <p:spPr bwMode="auto">
          <a:xfrm rot="5400000">
            <a:off x="5176044" y="346869"/>
            <a:ext cx="88900" cy="1354138"/>
          </a:xfrm>
          <a:prstGeom prst="can">
            <a:avLst>
              <a:gd name="adj" fmla="val 58884"/>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p>
        </p:txBody>
      </p:sp>
      <p:sp>
        <p:nvSpPr>
          <p:cNvPr id="34921" name="AutoShape 195"/>
          <p:cNvSpPr>
            <a:spLocks noChangeArrowheads="1"/>
          </p:cNvSpPr>
          <p:nvPr/>
        </p:nvSpPr>
        <p:spPr bwMode="auto">
          <a:xfrm flipV="1">
            <a:off x="5808663" y="979488"/>
            <a:ext cx="88900" cy="638175"/>
          </a:xfrm>
          <a:prstGeom prst="can">
            <a:avLst>
              <a:gd name="adj" fmla="val 31307"/>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p>
        </p:txBody>
      </p:sp>
      <p:sp>
        <p:nvSpPr>
          <p:cNvPr id="209092" name="AutoShape 196"/>
          <p:cNvSpPr>
            <a:spLocks noChangeArrowheads="1"/>
          </p:cNvSpPr>
          <p:nvPr/>
        </p:nvSpPr>
        <p:spPr bwMode="auto">
          <a:xfrm rot="16200000">
            <a:off x="4506119" y="26884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lIns="46800" tIns="36000" anchor="ctr"/>
          <a:lstStyle/>
          <a:p>
            <a:pPr>
              <a:defRPr/>
            </a:pPr>
            <a:endParaRPr lang="en-US">
              <a:latin typeface="Arial" pitchFamily="34" charset="0"/>
            </a:endParaRPr>
          </a:p>
        </p:txBody>
      </p:sp>
      <p:sp>
        <p:nvSpPr>
          <p:cNvPr id="209093" name="AutoShape 197"/>
          <p:cNvSpPr>
            <a:spLocks noChangeArrowheads="1"/>
          </p:cNvSpPr>
          <p:nvPr/>
        </p:nvSpPr>
        <p:spPr bwMode="auto">
          <a:xfrm rot="16200000">
            <a:off x="4512469" y="206613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209094" name="AutoShape 198"/>
          <p:cNvSpPr>
            <a:spLocks noChangeArrowheads="1"/>
          </p:cNvSpPr>
          <p:nvPr/>
        </p:nvSpPr>
        <p:spPr bwMode="auto">
          <a:xfrm rot="21600000">
            <a:off x="4816475" y="909638"/>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209095" name="AutoShape 199"/>
          <p:cNvSpPr>
            <a:spLocks noChangeArrowheads="1"/>
          </p:cNvSpPr>
          <p:nvPr/>
        </p:nvSpPr>
        <p:spPr bwMode="auto">
          <a:xfrm rot="16200000">
            <a:off x="4507706" y="12803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209096" name="AutoShape 200"/>
          <p:cNvSpPr>
            <a:spLocks noChangeArrowheads="1"/>
          </p:cNvSpPr>
          <p:nvPr/>
        </p:nvSpPr>
        <p:spPr bwMode="auto">
          <a:xfrm rot="21600000">
            <a:off x="5392738" y="909638"/>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209097" name="AutoShape 201"/>
          <p:cNvSpPr>
            <a:spLocks noChangeArrowheads="1"/>
          </p:cNvSpPr>
          <p:nvPr/>
        </p:nvSpPr>
        <p:spPr bwMode="auto">
          <a:xfrm rot="27000000">
            <a:off x="5769769" y="109458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34940" name="AutoShape 202"/>
          <p:cNvSpPr>
            <a:spLocks noChangeArrowheads="1"/>
          </p:cNvSpPr>
          <p:nvPr/>
        </p:nvSpPr>
        <p:spPr bwMode="auto">
          <a:xfrm rot="10800000">
            <a:off x="5697538" y="1357313"/>
            <a:ext cx="311150" cy="1050925"/>
          </a:xfrm>
          <a:prstGeom prst="can">
            <a:avLst>
              <a:gd name="adj" fmla="val 37747"/>
            </a:avLst>
          </a:prstGeom>
          <a:gradFill rotWithShape="1">
            <a:gsLst>
              <a:gs pos="0">
                <a:srgbClr val="760000"/>
              </a:gs>
              <a:gs pos="50000">
                <a:srgbClr val="FF0000"/>
              </a:gs>
              <a:gs pos="100000">
                <a:srgbClr val="760000"/>
              </a:gs>
            </a:gsLst>
            <a:lin ang="0" scaled="1"/>
          </a:gradFill>
          <a:ln w="9525">
            <a:solidFill>
              <a:schemeClr val="tx1"/>
            </a:solidFill>
            <a:round/>
            <a:headEnd/>
            <a:tailEnd/>
          </a:ln>
        </p:spPr>
        <p:txBody>
          <a:bodyPr wrap="none" anchor="ctr"/>
          <a:lstStyle/>
          <a:p>
            <a:endParaRPr lang="en-US"/>
          </a:p>
        </p:txBody>
      </p:sp>
      <p:sp>
        <p:nvSpPr>
          <p:cNvPr id="34941" name="AutoShape 203"/>
          <p:cNvSpPr>
            <a:spLocks noChangeArrowheads="1"/>
          </p:cNvSpPr>
          <p:nvPr/>
        </p:nvSpPr>
        <p:spPr bwMode="auto">
          <a:xfrm flipV="1">
            <a:off x="5805488" y="2332038"/>
            <a:ext cx="93662" cy="322262"/>
          </a:xfrm>
          <a:prstGeom prst="can">
            <a:avLst>
              <a:gd name="adj" fmla="val 54509"/>
            </a:avLst>
          </a:prstGeom>
          <a:gradFill>
            <a:gsLst>
              <a:gs pos="20000">
                <a:srgbClr val="00FFFF"/>
              </a:gs>
              <a:gs pos="47000">
                <a:srgbClr val="0070C0"/>
              </a:gs>
              <a:gs pos="80000">
                <a:srgbClr val="00FFFF"/>
              </a:gs>
            </a:gsLst>
            <a:lin ang="10800000" scaled="1"/>
          </a:gradFill>
          <a:ln w="9525">
            <a:solidFill>
              <a:schemeClr val="tx1"/>
            </a:solidFill>
            <a:round/>
            <a:headEnd/>
            <a:tailEnd/>
          </a:ln>
        </p:spPr>
        <p:txBody>
          <a:bodyPr wrap="none" anchor="ctr"/>
          <a:lstStyle/>
          <a:p>
            <a:endParaRPr lang="en-US"/>
          </a:p>
        </p:txBody>
      </p:sp>
      <p:grpSp>
        <p:nvGrpSpPr>
          <p:cNvPr id="34942" name="Group 204"/>
          <p:cNvGrpSpPr>
            <a:grpSpLocks/>
          </p:cNvGrpSpPr>
          <p:nvPr/>
        </p:nvGrpSpPr>
        <p:grpSpPr bwMode="auto">
          <a:xfrm>
            <a:off x="5541963" y="2625725"/>
            <a:ext cx="639762" cy="215900"/>
            <a:chOff x="3990" y="1256"/>
            <a:chExt cx="403" cy="136"/>
          </a:xfrm>
        </p:grpSpPr>
        <p:sp>
          <p:nvSpPr>
            <p:cNvPr id="34980" name="Line 205"/>
            <p:cNvSpPr>
              <a:spLocks noChangeShapeType="1"/>
            </p:cNvSpPr>
            <p:nvPr/>
          </p:nvSpPr>
          <p:spPr bwMode="auto">
            <a:xfrm>
              <a:off x="3990" y="1256"/>
              <a:ext cx="403" cy="0"/>
            </a:xfrm>
            <a:prstGeom prst="line">
              <a:avLst/>
            </a:prstGeom>
            <a:noFill/>
            <a:ln w="19050">
              <a:solidFill>
                <a:schemeClr val="tx1"/>
              </a:solidFill>
              <a:round/>
              <a:headEnd/>
              <a:tailEnd/>
            </a:ln>
          </p:spPr>
          <p:txBody>
            <a:bodyPr wrap="none" anchor="ctr"/>
            <a:lstStyle/>
            <a:p>
              <a:endParaRPr lang="en-US"/>
            </a:p>
          </p:txBody>
        </p:sp>
        <p:sp>
          <p:nvSpPr>
            <p:cNvPr id="34981" name="Line 206"/>
            <p:cNvSpPr>
              <a:spLocks noChangeShapeType="1"/>
            </p:cNvSpPr>
            <p:nvPr/>
          </p:nvSpPr>
          <p:spPr bwMode="auto">
            <a:xfrm>
              <a:off x="4063" y="1301"/>
              <a:ext cx="257" cy="0"/>
            </a:xfrm>
            <a:prstGeom prst="line">
              <a:avLst/>
            </a:prstGeom>
            <a:noFill/>
            <a:ln w="19050">
              <a:solidFill>
                <a:schemeClr val="tx1"/>
              </a:solidFill>
              <a:round/>
              <a:headEnd/>
              <a:tailEnd/>
            </a:ln>
          </p:spPr>
          <p:txBody>
            <a:bodyPr wrap="none" anchor="ctr"/>
            <a:lstStyle/>
            <a:p>
              <a:endParaRPr lang="en-US"/>
            </a:p>
          </p:txBody>
        </p:sp>
        <p:sp>
          <p:nvSpPr>
            <p:cNvPr id="34982" name="Line 207"/>
            <p:cNvSpPr>
              <a:spLocks noChangeShapeType="1"/>
            </p:cNvSpPr>
            <p:nvPr/>
          </p:nvSpPr>
          <p:spPr bwMode="auto">
            <a:xfrm>
              <a:off x="4164" y="1392"/>
              <a:ext cx="56" cy="0"/>
            </a:xfrm>
            <a:prstGeom prst="line">
              <a:avLst/>
            </a:prstGeom>
            <a:noFill/>
            <a:ln w="19050">
              <a:solidFill>
                <a:schemeClr val="tx1"/>
              </a:solidFill>
              <a:round/>
              <a:headEnd/>
              <a:tailEnd/>
            </a:ln>
          </p:spPr>
          <p:txBody>
            <a:bodyPr wrap="none" anchor="ctr"/>
            <a:lstStyle/>
            <a:p>
              <a:endParaRPr lang="en-US"/>
            </a:p>
          </p:txBody>
        </p:sp>
        <p:sp>
          <p:nvSpPr>
            <p:cNvPr id="34983" name="Line 208"/>
            <p:cNvSpPr>
              <a:spLocks noChangeShapeType="1"/>
            </p:cNvSpPr>
            <p:nvPr/>
          </p:nvSpPr>
          <p:spPr bwMode="auto">
            <a:xfrm>
              <a:off x="4112" y="1346"/>
              <a:ext cx="160" cy="0"/>
            </a:xfrm>
            <a:prstGeom prst="line">
              <a:avLst/>
            </a:prstGeom>
            <a:noFill/>
            <a:ln w="19050">
              <a:solidFill>
                <a:schemeClr val="tx1"/>
              </a:solidFill>
              <a:round/>
              <a:headEnd/>
              <a:tailEnd/>
            </a:ln>
          </p:spPr>
          <p:txBody>
            <a:bodyPr wrap="none" anchor="ctr"/>
            <a:lstStyle/>
            <a:p>
              <a:endParaRPr lang="en-US"/>
            </a:p>
          </p:txBody>
        </p:sp>
      </p:grpSp>
      <p:sp>
        <p:nvSpPr>
          <p:cNvPr id="209105" name="AutoShape 209"/>
          <p:cNvSpPr>
            <a:spLocks noChangeArrowheads="1"/>
          </p:cNvSpPr>
          <p:nvPr/>
        </p:nvSpPr>
        <p:spPr bwMode="auto">
          <a:xfrm rot="27000000">
            <a:off x="5769769" y="238045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70300"/>
                </a:srgbClr>
              </a:gs>
              <a:gs pos="70000">
                <a:srgbClr val="FF0300">
                  <a:alpha val="83800"/>
                </a:srgbClr>
              </a:gs>
              <a:gs pos="100000">
                <a:srgbClr val="4D0808"/>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34946" name="Line 210"/>
          <p:cNvSpPr>
            <a:spLocks noChangeShapeType="1"/>
          </p:cNvSpPr>
          <p:nvPr/>
        </p:nvSpPr>
        <p:spPr bwMode="auto">
          <a:xfrm>
            <a:off x="5902325" y="1035050"/>
            <a:ext cx="1590675" cy="0"/>
          </a:xfrm>
          <a:prstGeom prst="line">
            <a:avLst/>
          </a:prstGeom>
          <a:noFill/>
          <a:ln w="3175">
            <a:solidFill>
              <a:schemeClr val="tx1"/>
            </a:solidFill>
            <a:round/>
            <a:headEnd/>
            <a:tailEnd/>
          </a:ln>
        </p:spPr>
        <p:txBody>
          <a:bodyPr wrap="none" anchor="ctr"/>
          <a:lstStyle/>
          <a:p>
            <a:endParaRPr lang="en-US"/>
          </a:p>
        </p:txBody>
      </p:sp>
      <p:sp>
        <p:nvSpPr>
          <p:cNvPr id="34947" name="Line 211"/>
          <p:cNvSpPr>
            <a:spLocks noChangeShapeType="1"/>
          </p:cNvSpPr>
          <p:nvPr/>
        </p:nvSpPr>
        <p:spPr bwMode="auto">
          <a:xfrm>
            <a:off x="5903913" y="2560638"/>
            <a:ext cx="1590675" cy="0"/>
          </a:xfrm>
          <a:prstGeom prst="line">
            <a:avLst/>
          </a:prstGeom>
          <a:noFill/>
          <a:ln w="3175">
            <a:solidFill>
              <a:schemeClr val="tx1"/>
            </a:solidFill>
            <a:round/>
            <a:headEnd/>
            <a:tailEnd/>
          </a:ln>
        </p:spPr>
        <p:txBody>
          <a:bodyPr wrap="none" anchor="ctr"/>
          <a:lstStyle/>
          <a:p>
            <a:endParaRPr lang="en-US"/>
          </a:p>
        </p:txBody>
      </p:sp>
      <p:sp>
        <p:nvSpPr>
          <p:cNvPr id="34948" name="Line 212"/>
          <p:cNvSpPr>
            <a:spLocks noChangeShapeType="1"/>
          </p:cNvSpPr>
          <p:nvPr/>
        </p:nvSpPr>
        <p:spPr bwMode="auto">
          <a:xfrm>
            <a:off x="6567488" y="1042988"/>
            <a:ext cx="0" cy="1504950"/>
          </a:xfrm>
          <a:prstGeom prst="line">
            <a:avLst/>
          </a:prstGeom>
          <a:noFill/>
          <a:ln w="3175">
            <a:solidFill>
              <a:schemeClr val="tx1"/>
            </a:solidFill>
            <a:round/>
            <a:headEnd type="triangle" w="med" len="med"/>
            <a:tailEnd type="triangle" w="med" len="med"/>
          </a:ln>
        </p:spPr>
        <p:txBody>
          <a:bodyPr wrap="none" anchor="ctr"/>
          <a:lstStyle/>
          <a:p>
            <a:endParaRPr lang="en-US"/>
          </a:p>
        </p:txBody>
      </p:sp>
      <p:sp>
        <p:nvSpPr>
          <p:cNvPr id="34949" name="Text Box 213"/>
          <p:cNvSpPr txBox="1">
            <a:spLocks noChangeArrowheads="1"/>
          </p:cNvSpPr>
          <p:nvPr/>
        </p:nvSpPr>
        <p:spPr bwMode="auto">
          <a:xfrm>
            <a:off x="6227763" y="1579563"/>
            <a:ext cx="336550" cy="366712"/>
          </a:xfrm>
          <a:prstGeom prst="rect">
            <a:avLst/>
          </a:prstGeom>
          <a:noFill/>
          <a:ln w="3175" algn="ctr">
            <a:noFill/>
            <a:miter lim="800000"/>
            <a:headEnd/>
            <a:tailEnd/>
          </a:ln>
        </p:spPr>
        <p:txBody>
          <a:bodyPr wrap="none">
            <a:spAutoFit/>
          </a:bodyPr>
          <a:lstStyle/>
          <a:p>
            <a:r>
              <a:rPr lang="en-US"/>
              <a:t>V</a:t>
            </a:r>
          </a:p>
        </p:txBody>
      </p:sp>
      <p:sp>
        <p:nvSpPr>
          <p:cNvPr id="209112" name="Oval 216"/>
          <p:cNvSpPr>
            <a:spLocks noChangeArrowheads="1"/>
          </p:cNvSpPr>
          <p:nvPr/>
        </p:nvSpPr>
        <p:spPr bwMode="auto">
          <a:xfrm>
            <a:off x="3644492" y="3207545"/>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113" name="Oval 217"/>
          <p:cNvSpPr>
            <a:spLocks noChangeArrowheads="1"/>
          </p:cNvSpPr>
          <p:nvPr/>
        </p:nvSpPr>
        <p:spPr bwMode="auto">
          <a:xfrm>
            <a:off x="3880644" y="3178176"/>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209114" name="Oval 218"/>
          <p:cNvSpPr>
            <a:spLocks noChangeArrowheads="1"/>
          </p:cNvSpPr>
          <p:nvPr/>
        </p:nvSpPr>
        <p:spPr bwMode="auto">
          <a:xfrm>
            <a:off x="4084637" y="3169444"/>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209115" name="Oval 219"/>
          <p:cNvSpPr>
            <a:spLocks noChangeArrowheads="1"/>
          </p:cNvSpPr>
          <p:nvPr/>
        </p:nvSpPr>
        <p:spPr bwMode="auto">
          <a:xfrm>
            <a:off x="4508500" y="3159125"/>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116" name="Oval 220"/>
          <p:cNvSpPr>
            <a:spLocks noChangeArrowheads="1"/>
          </p:cNvSpPr>
          <p:nvPr/>
        </p:nvSpPr>
        <p:spPr bwMode="auto">
          <a:xfrm>
            <a:off x="4845844" y="31702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209117" name="Oval 221"/>
          <p:cNvSpPr>
            <a:spLocks noChangeArrowheads="1"/>
          </p:cNvSpPr>
          <p:nvPr/>
        </p:nvSpPr>
        <p:spPr bwMode="auto">
          <a:xfrm>
            <a:off x="5121275" y="317658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118" name="Oval 222"/>
          <p:cNvSpPr>
            <a:spLocks noChangeArrowheads="1"/>
          </p:cNvSpPr>
          <p:nvPr/>
        </p:nvSpPr>
        <p:spPr bwMode="auto">
          <a:xfrm>
            <a:off x="5318125" y="31829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209119" name="AutoShape 223"/>
          <p:cNvSpPr>
            <a:spLocks noChangeArrowheads="1"/>
          </p:cNvSpPr>
          <p:nvPr/>
        </p:nvSpPr>
        <p:spPr bwMode="auto">
          <a:xfrm rot="5400000">
            <a:off x="4502944" y="26900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lIns="46800" tIns="36000" anchor="ctr"/>
          <a:lstStyle/>
          <a:p>
            <a:pPr>
              <a:defRPr/>
            </a:pPr>
            <a:endParaRPr lang="en-US">
              <a:latin typeface="Arial" pitchFamily="34" charset="0"/>
            </a:endParaRPr>
          </a:p>
        </p:txBody>
      </p:sp>
      <p:sp>
        <p:nvSpPr>
          <p:cNvPr id="209120" name="AutoShape 224"/>
          <p:cNvSpPr>
            <a:spLocks noChangeArrowheads="1"/>
          </p:cNvSpPr>
          <p:nvPr/>
        </p:nvSpPr>
        <p:spPr bwMode="auto">
          <a:xfrm rot="5400000">
            <a:off x="4509294" y="206771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209121" name="AutoShape 225"/>
          <p:cNvSpPr>
            <a:spLocks noChangeArrowheads="1"/>
          </p:cNvSpPr>
          <p:nvPr/>
        </p:nvSpPr>
        <p:spPr bwMode="auto">
          <a:xfrm rot="10800000">
            <a:off x="4813300" y="911225"/>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209122" name="AutoShape 226"/>
          <p:cNvSpPr>
            <a:spLocks noChangeArrowheads="1"/>
          </p:cNvSpPr>
          <p:nvPr/>
        </p:nvSpPr>
        <p:spPr bwMode="auto">
          <a:xfrm rot="5400000">
            <a:off x="4504531" y="1281907"/>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209123" name="AutoShape 227"/>
          <p:cNvSpPr>
            <a:spLocks noChangeArrowheads="1"/>
          </p:cNvSpPr>
          <p:nvPr/>
        </p:nvSpPr>
        <p:spPr bwMode="auto">
          <a:xfrm rot="10800000">
            <a:off x="5389563" y="911225"/>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209124" name="AutoShape 228"/>
          <p:cNvSpPr>
            <a:spLocks noChangeArrowheads="1"/>
          </p:cNvSpPr>
          <p:nvPr/>
        </p:nvSpPr>
        <p:spPr bwMode="auto">
          <a:xfrm rot="16200000">
            <a:off x="5766594" y="1096169"/>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209125" name="AutoShape 229"/>
          <p:cNvSpPr>
            <a:spLocks noChangeArrowheads="1"/>
          </p:cNvSpPr>
          <p:nvPr/>
        </p:nvSpPr>
        <p:spPr bwMode="auto">
          <a:xfrm rot="16200000">
            <a:off x="5766594" y="2382044"/>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9501"/>
                </a:srgbClr>
              </a:gs>
              <a:gs pos="75000">
                <a:srgbClr val="0087E6">
                  <a:alpha val="86500"/>
                </a:srgbClr>
              </a:gs>
              <a:gs pos="100000">
                <a:srgbClr val="005CBF"/>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328" name="Oval 19"/>
          <p:cNvSpPr>
            <a:spLocks noChangeArrowheads="1"/>
          </p:cNvSpPr>
          <p:nvPr/>
        </p:nvSpPr>
        <p:spPr bwMode="auto">
          <a:xfrm>
            <a:off x="280387" y="5800896"/>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33" name="Oval 24"/>
          <p:cNvSpPr>
            <a:spLocks noChangeArrowheads="1"/>
          </p:cNvSpPr>
          <p:nvPr/>
        </p:nvSpPr>
        <p:spPr bwMode="auto">
          <a:xfrm>
            <a:off x="184247" y="5572296"/>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35" name="Oval 26"/>
          <p:cNvSpPr>
            <a:spLocks noChangeArrowheads="1"/>
          </p:cNvSpPr>
          <p:nvPr/>
        </p:nvSpPr>
        <p:spPr bwMode="auto">
          <a:xfrm>
            <a:off x="2178147" y="5861532"/>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36" name="Oval 27"/>
          <p:cNvSpPr>
            <a:spLocks noChangeArrowheads="1"/>
          </p:cNvSpPr>
          <p:nvPr/>
        </p:nvSpPr>
        <p:spPr bwMode="auto">
          <a:xfrm>
            <a:off x="3056034" y="585121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37" name="Oval 117"/>
          <p:cNvSpPr>
            <a:spLocks noChangeArrowheads="1"/>
          </p:cNvSpPr>
          <p:nvPr/>
        </p:nvSpPr>
        <p:spPr bwMode="auto">
          <a:xfrm>
            <a:off x="558800" y="5686907"/>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40" name="Oval 120"/>
          <p:cNvSpPr>
            <a:spLocks noChangeArrowheads="1"/>
          </p:cNvSpPr>
          <p:nvPr/>
        </p:nvSpPr>
        <p:spPr bwMode="auto">
          <a:xfrm>
            <a:off x="1004190" y="557402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42" name="Oval 122"/>
          <p:cNvSpPr>
            <a:spLocks noChangeArrowheads="1"/>
          </p:cNvSpPr>
          <p:nvPr/>
        </p:nvSpPr>
        <p:spPr bwMode="auto">
          <a:xfrm>
            <a:off x="1153319" y="580279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43" name="Oval 123"/>
          <p:cNvSpPr>
            <a:spLocks noChangeArrowheads="1"/>
          </p:cNvSpPr>
          <p:nvPr/>
        </p:nvSpPr>
        <p:spPr bwMode="auto">
          <a:xfrm>
            <a:off x="1403352" y="5595003"/>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44" name="Oval 124"/>
          <p:cNvSpPr>
            <a:spLocks noChangeArrowheads="1"/>
          </p:cNvSpPr>
          <p:nvPr/>
        </p:nvSpPr>
        <p:spPr bwMode="auto">
          <a:xfrm>
            <a:off x="1509713" y="57318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45" name="Oval 125"/>
          <p:cNvSpPr>
            <a:spLocks noChangeArrowheads="1"/>
          </p:cNvSpPr>
          <p:nvPr/>
        </p:nvSpPr>
        <p:spPr bwMode="auto">
          <a:xfrm>
            <a:off x="1865312" y="576738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47" name="Oval 127"/>
          <p:cNvSpPr>
            <a:spLocks noChangeArrowheads="1"/>
          </p:cNvSpPr>
          <p:nvPr/>
        </p:nvSpPr>
        <p:spPr bwMode="auto">
          <a:xfrm>
            <a:off x="1960658" y="5594832"/>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49" name="Oval 129"/>
          <p:cNvSpPr>
            <a:spLocks noChangeArrowheads="1"/>
          </p:cNvSpPr>
          <p:nvPr/>
        </p:nvSpPr>
        <p:spPr bwMode="auto">
          <a:xfrm>
            <a:off x="2173384" y="5655157"/>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50" name="Oval 130"/>
          <p:cNvSpPr>
            <a:spLocks noChangeArrowheads="1"/>
          </p:cNvSpPr>
          <p:nvPr/>
        </p:nvSpPr>
        <p:spPr bwMode="auto">
          <a:xfrm>
            <a:off x="2346423" y="561515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52" name="Oval 132"/>
          <p:cNvSpPr>
            <a:spLocks noChangeArrowheads="1"/>
          </p:cNvSpPr>
          <p:nvPr/>
        </p:nvSpPr>
        <p:spPr bwMode="auto">
          <a:xfrm>
            <a:off x="749301" y="5786607"/>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53" name="Oval 133"/>
          <p:cNvSpPr>
            <a:spLocks noChangeArrowheads="1"/>
          </p:cNvSpPr>
          <p:nvPr/>
        </p:nvSpPr>
        <p:spPr bwMode="auto">
          <a:xfrm>
            <a:off x="2538509" y="5755169"/>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55" name="Oval 135"/>
          <p:cNvSpPr>
            <a:spLocks noChangeArrowheads="1"/>
          </p:cNvSpPr>
          <p:nvPr/>
        </p:nvSpPr>
        <p:spPr bwMode="auto">
          <a:xfrm>
            <a:off x="2735263" y="578312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57" name="Oval 137"/>
          <p:cNvSpPr>
            <a:spLocks noChangeArrowheads="1"/>
          </p:cNvSpPr>
          <p:nvPr/>
        </p:nvSpPr>
        <p:spPr bwMode="auto">
          <a:xfrm>
            <a:off x="3094038" y="5653258"/>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60" name="Oval 140"/>
          <p:cNvSpPr>
            <a:spLocks noChangeArrowheads="1"/>
          </p:cNvSpPr>
          <p:nvPr/>
        </p:nvSpPr>
        <p:spPr bwMode="auto">
          <a:xfrm>
            <a:off x="4084638" y="558865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63" name="Oval 143"/>
          <p:cNvSpPr>
            <a:spLocks noChangeArrowheads="1"/>
          </p:cNvSpPr>
          <p:nvPr/>
        </p:nvSpPr>
        <p:spPr bwMode="auto">
          <a:xfrm>
            <a:off x="5384006" y="561405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64" name="Oval 144"/>
          <p:cNvSpPr>
            <a:spLocks noChangeArrowheads="1"/>
          </p:cNvSpPr>
          <p:nvPr/>
        </p:nvSpPr>
        <p:spPr bwMode="auto">
          <a:xfrm>
            <a:off x="3622772" y="5639111"/>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65" name="Oval 145"/>
          <p:cNvSpPr>
            <a:spLocks noChangeArrowheads="1"/>
          </p:cNvSpPr>
          <p:nvPr/>
        </p:nvSpPr>
        <p:spPr bwMode="auto">
          <a:xfrm>
            <a:off x="4895851" y="5699434"/>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66" name="Oval 146"/>
          <p:cNvSpPr>
            <a:spLocks noChangeArrowheads="1"/>
          </p:cNvSpPr>
          <p:nvPr/>
        </p:nvSpPr>
        <p:spPr bwMode="auto">
          <a:xfrm>
            <a:off x="6173788" y="5836613"/>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68" name="Oval 148"/>
          <p:cNvSpPr>
            <a:spLocks noChangeArrowheads="1"/>
          </p:cNvSpPr>
          <p:nvPr/>
        </p:nvSpPr>
        <p:spPr bwMode="auto">
          <a:xfrm>
            <a:off x="3760980" y="567103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69" name="Oval 149"/>
          <p:cNvSpPr>
            <a:spLocks noChangeArrowheads="1"/>
          </p:cNvSpPr>
          <p:nvPr/>
        </p:nvSpPr>
        <p:spPr bwMode="auto">
          <a:xfrm>
            <a:off x="4284759" y="557560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70" name="Oval 150"/>
          <p:cNvSpPr>
            <a:spLocks noChangeArrowheads="1"/>
          </p:cNvSpPr>
          <p:nvPr/>
        </p:nvSpPr>
        <p:spPr bwMode="auto">
          <a:xfrm>
            <a:off x="3953669" y="5693738"/>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73" name="Oval 153"/>
          <p:cNvSpPr>
            <a:spLocks noChangeArrowheads="1"/>
          </p:cNvSpPr>
          <p:nvPr/>
        </p:nvSpPr>
        <p:spPr bwMode="auto">
          <a:xfrm>
            <a:off x="4591050" y="5717551"/>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74" name="Oval 154"/>
          <p:cNvSpPr>
            <a:spLocks noChangeArrowheads="1"/>
          </p:cNvSpPr>
          <p:nvPr/>
        </p:nvSpPr>
        <p:spPr bwMode="auto">
          <a:xfrm>
            <a:off x="4491037" y="56404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75" name="Oval 155"/>
          <p:cNvSpPr>
            <a:spLocks noChangeArrowheads="1"/>
          </p:cNvSpPr>
          <p:nvPr/>
        </p:nvSpPr>
        <p:spPr bwMode="auto">
          <a:xfrm>
            <a:off x="4904582" y="5699435"/>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79" name="Oval 159"/>
          <p:cNvSpPr>
            <a:spLocks noChangeArrowheads="1"/>
          </p:cNvSpPr>
          <p:nvPr/>
        </p:nvSpPr>
        <p:spPr bwMode="auto">
          <a:xfrm>
            <a:off x="5167313" y="5683731"/>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80" name="Oval 160"/>
          <p:cNvSpPr>
            <a:spLocks noChangeArrowheads="1"/>
          </p:cNvSpPr>
          <p:nvPr/>
        </p:nvSpPr>
        <p:spPr bwMode="auto">
          <a:xfrm>
            <a:off x="5119688" y="5594831"/>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81" name="Oval 161"/>
          <p:cNvSpPr>
            <a:spLocks noChangeArrowheads="1"/>
          </p:cNvSpPr>
          <p:nvPr/>
        </p:nvSpPr>
        <p:spPr bwMode="auto">
          <a:xfrm>
            <a:off x="5583334" y="5637524"/>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82" name="Oval 162"/>
          <p:cNvSpPr>
            <a:spLocks noChangeArrowheads="1"/>
          </p:cNvSpPr>
          <p:nvPr/>
        </p:nvSpPr>
        <p:spPr bwMode="auto">
          <a:xfrm>
            <a:off x="5431631" y="5620854"/>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84" name="Oval 164"/>
          <p:cNvSpPr>
            <a:spLocks noChangeArrowheads="1"/>
          </p:cNvSpPr>
          <p:nvPr/>
        </p:nvSpPr>
        <p:spPr bwMode="auto">
          <a:xfrm>
            <a:off x="5998150" y="5867400"/>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85" name="Oval 165"/>
          <p:cNvSpPr>
            <a:spLocks noChangeArrowheads="1"/>
          </p:cNvSpPr>
          <p:nvPr/>
        </p:nvSpPr>
        <p:spPr bwMode="auto">
          <a:xfrm>
            <a:off x="6403976" y="579613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86" name="Oval 166"/>
          <p:cNvSpPr>
            <a:spLocks noChangeArrowheads="1"/>
          </p:cNvSpPr>
          <p:nvPr/>
        </p:nvSpPr>
        <p:spPr bwMode="auto">
          <a:xfrm>
            <a:off x="7072313" y="5569146"/>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88" name="Oval 168"/>
          <p:cNvSpPr>
            <a:spLocks noChangeArrowheads="1"/>
          </p:cNvSpPr>
          <p:nvPr/>
        </p:nvSpPr>
        <p:spPr bwMode="auto">
          <a:xfrm>
            <a:off x="7826950" y="5607532"/>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389" name="Oval 169"/>
          <p:cNvSpPr>
            <a:spLocks noChangeArrowheads="1"/>
          </p:cNvSpPr>
          <p:nvPr/>
        </p:nvSpPr>
        <p:spPr bwMode="auto">
          <a:xfrm>
            <a:off x="8598473" y="5581820"/>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392" name="Oval 172"/>
          <p:cNvSpPr>
            <a:spLocks noChangeArrowheads="1"/>
          </p:cNvSpPr>
          <p:nvPr/>
        </p:nvSpPr>
        <p:spPr bwMode="auto">
          <a:xfrm>
            <a:off x="8341519" y="5854728"/>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93" name="Oval 173"/>
          <p:cNvSpPr>
            <a:spLocks noChangeArrowheads="1"/>
          </p:cNvSpPr>
          <p:nvPr/>
        </p:nvSpPr>
        <p:spPr bwMode="auto">
          <a:xfrm>
            <a:off x="6807199" y="5663091"/>
            <a:ext cx="131764"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395" name="Oval 175"/>
          <p:cNvSpPr>
            <a:spLocks noChangeArrowheads="1"/>
          </p:cNvSpPr>
          <p:nvPr/>
        </p:nvSpPr>
        <p:spPr bwMode="auto">
          <a:xfrm>
            <a:off x="7154863" y="574246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399" name="Oval 179"/>
          <p:cNvSpPr>
            <a:spLocks noChangeArrowheads="1"/>
          </p:cNvSpPr>
          <p:nvPr/>
        </p:nvSpPr>
        <p:spPr bwMode="auto">
          <a:xfrm>
            <a:off x="7469761" y="5772939"/>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400" name="Oval 180"/>
          <p:cNvSpPr>
            <a:spLocks noChangeArrowheads="1"/>
          </p:cNvSpPr>
          <p:nvPr/>
        </p:nvSpPr>
        <p:spPr bwMode="auto">
          <a:xfrm>
            <a:off x="7578641" y="5632615"/>
            <a:ext cx="131763"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402" name="Oval 182"/>
          <p:cNvSpPr>
            <a:spLocks noChangeArrowheads="1"/>
          </p:cNvSpPr>
          <p:nvPr/>
        </p:nvSpPr>
        <p:spPr bwMode="auto">
          <a:xfrm>
            <a:off x="7908706" y="5754513"/>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a:t>+</a:t>
            </a:r>
          </a:p>
        </p:txBody>
      </p:sp>
      <p:sp>
        <p:nvSpPr>
          <p:cNvPr id="404" name="Oval 184"/>
          <p:cNvSpPr>
            <a:spLocks noChangeArrowheads="1"/>
          </p:cNvSpPr>
          <p:nvPr/>
        </p:nvSpPr>
        <p:spPr bwMode="auto">
          <a:xfrm>
            <a:off x="8173244" y="5867569"/>
            <a:ext cx="131762"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408" name="Oval 188"/>
          <p:cNvSpPr>
            <a:spLocks noChangeArrowheads="1"/>
          </p:cNvSpPr>
          <p:nvPr/>
        </p:nvSpPr>
        <p:spPr bwMode="auto">
          <a:xfrm>
            <a:off x="6700044" y="5880752"/>
            <a:ext cx="131763" cy="142875"/>
          </a:xfrm>
          <a:prstGeom prst="ellipse">
            <a:avLst/>
          </a:prstGeom>
          <a:gradFill rotWithShape="1">
            <a:gsLst>
              <a:gs pos="0">
                <a:srgbClr val="00FFFF"/>
              </a:gs>
              <a:gs pos="100000">
                <a:srgbClr val="007676"/>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409" name="Oval 189"/>
          <p:cNvSpPr>
            <a:spLocks noChangeArrowheads="1"/>
          </p:cNvSpPr>
          <p:nvPr/>
        </p:nvSpPr>
        <p:spPr bwMode="auto">
          <a:xfrm>
            <a:off x="8705057" y="5763729"/>
            <a:ext cx="131762" cy="142875"/>
          </a:xfrm>
          <a:prstGeom prst="ellipse">
            <a:avLst/>
          </a:prstGeom>
          <a:gradFill rotWithShape="1">
            <a:gsLst>
              <a:gs pos="0">
                <a:srgbClr val="FFF200"/>
              </a:gs>
              <a:gs pos="45000">
                <a:srgbClr val="FF7A00"/>
              </a:gs>
              <a:gs pos="70000">
                <a:srgbClr val="FF0300"/>
              </a:gs>
              <a:gs pos="100000">
                <a:srgbClr val="4D0808"/>
              </a:gs>
            </a:gsLst>
            <a:path path="shape">
              <a:fillToRect l="50000" t="50000" r="50000" b="50000"/>
            </a:path>
          </a:gradFill>
          <a:ln w="12700" algn="ctr">
            <a:solidFill>
              <a:srgbClr val="0000FF"/>
            </a:solidFill>
            <a:round/>
            <a:headEnd/>
            <a:tailEnd/>
          </a:ln>
        </p:spPr>
        <p:txBody>
          <a:bodyPr wrap="none" lIns="46800" tIns="36000" anchor="ctr"/>
          <a:lstStyle/>
          <a:p>
            <a:r>
              <a:rPr lang="en-US" dirty="0"/>
              <a:t>+</a:t>
            </a:r>
          </a:p>
        </p:txBody>
      </p:sp>
      <p:sp>
        <p:nvSpPr>
          <p:cNvPr id="414" name="Oval 216"/>
          <p:cNvSpPr>
            <a:spLocks noChangeArrowheads="1"/>
          </p:cNvSpPr>
          <p:nvPr/>
        </p:nvSpPr>
        <p:spPr bwMode="auto">
          <a:xfrm>
            <a:off x="3849880" y="5683076"/>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415" name="Oval 217"/>
          <p:cNvSpPr>
            <a:spLocks noChangeArrowheads="1"/>
          </p:cNvSpPr>
          <p:nvPr/>
        </p:nvSpPr>
        <p:spPr bwMode="auto">
          <a:xfrm>
            <a:off x="4336353" y="3162299"/>
            <a:ext cx="131762"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416" name="Oval 218"/>
          <p:cNvSpPr>
            <a:spLocks noChangeArrowheads="1"/>
          </p:cNvSpPr>
          <p:nvPr/>
        </p:nvSpPr>
        <p:spPr bwMode="auto">
          <a:xfrm>
            <a:off x="4204590" y="5701024"/>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417" name="Oval 219"/>
          <p:cNvSpPr>
            <a:spLocks noChangeArrowheads="1"/>
          </p:cNvSpPr>
          <p:nvPr/>
        </p:nvSpPr>
        <p:spPr bwMode="auto">
          <a:xfrm>
            <a:off x="4677762" y="3157537"/>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418" name="Oval 220"/>
          <p:cNvSpPr>
            <a:spLocks noChangeArrowheads="1"/>
          </p:cNvSpPr>
          <p:nvPr/>
        </p:nvSpPr>
        <p:spPr bwMode="auto">
          <a:xfrm>
            <a:off x="4747418" y="5700229"/>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419" name="Oval 221"/>
          <p:cNvSpPr>
            <a:spLocks noChangeArrowheads="1"/>
          </p:cNvSpPr>
          <p:nvPr/>
        </p:nvSpPr>
        <p:spPr bwMode="auto">
          <a:xfrm>
            <a:off x="5478558" y="3221038"/>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a:solidFill>
                  <a:schemeClr val="bg1"/>
                </a:solidFill>
              </a:rPr>
              <a:t>-</a:t>
            </a:r>
          </a:p>
        </p:txBody>
      </p:sp>
      <p:sp>
        <p:nvSpPr>
          <p:cNvPr id="420" name="Oval 222"/>
          <p:cNvSpPr>
            <a:spLocks noChangeArrowheads="1"/>
          </p:cNvSpPr>
          <p:nvPr/>
        </p:nvSpPr>
        <p:spPr bwMode="auto">
          <a:xfrm>
            <a:off x="5269105" y="5678970"/>
            <a:ext cx="131763" cy="142875"/>
          </a:xfrm>
          <a:prstGeom prst="ellipse">
            <a:avLst/>
          </a:prstGeom>
          <a:gradFill rotWithShape="1">
            <a:gsLst>
              <a:gs pos="0">
                <a:srgbClr val="99FF66"/>
              </a:gs>
              <a:gs pos="100000">
                <a:srgbClr val="47762F"/>
              </a:gs>
            </a:gsLst>
            <a:lin ang="18900000" scaled="1"/>
          </a:gradFill>
          <a:ln w="12700" algn="ctr">
            <a:solidFill>
              <a:srgbClr val="0000FF"/>
            </a:solidFill>
            <a:round/>
            <a:headEnd/>
            <a:tailEnd/>
          </a:ln>
        </p:spPr>
        <p:txBody>
          <a:bodyPr wrap="none" lIns="46800" tIns="36000" anchor="ctr"/>
          <a:lstStyle/>
          <a:p>
            <a:r>
              <a:rPr lang="en-US" dirty="0">
                <a:solidFill>
                  <a:schemeClr val="bg1"/>
                </a:solidFill>
              </a:rPr>
              <a:t>-</a:t>
            </a:r>
          </a:p>
        </p:txBody>
      </p:sp>
      <p:sp>
        <p:nvSpPr>
          <p:cNvPr id="422" name="Freeform 214"/>
          <p:cNvSpPr>
            <a:spLocks/>
          </p:cNvSpPr>
          <p:nvPr/>
        </p:nvSpPr>
        <p:spPr bwMode="auto">
          <a:xfrm>
            <a:off x="7868444" y="1924000"/>
            <a:ext cx="981869" cy="184768"/>
          </a:xfrm>
          <a:custGeom>
            <a:avLst/>
            <a:gdLst>
              <a:gd name="T0" fmla="*/ 0 w 1110"/>
              <a:gd name="T1" fmla="*/ 564 h 1045"/>
              <a:gd name="T2" fmla="*/ 213 w 1110"/>
              <a:gd name="T3" fmla="*/ 549 h 1045"/>
              <a:gd name="T4" fmla="*/ 393 w 1110"/>
              <a:gd name="T5" fmla="*/ 66 h 1045"/>
              <a:gd name="T6" fmla="*/ 546 w 1110"/>
              <a:gd name="T7" fmla="*/ 942 h 1045"/>
              <a:gd name="T8" fmla="*/ 714 w 1110"/>
              <a:gd name="T9" fmla="*/ 687 h 1045"/>
              <a:gd name="T10" fmla="*/ 828 w 1110"/>
              <a:gd name="T11" fmla="*/ 606 h 1045"/>
              <a:gd name="T12" fmla="*/ 1110 w 1110"/>
              <a:gd name="T13" fmla="*/ 567 h 1045"/>
              <a:gd name="T14" fmla="*/ 0 60000 65536"/>
              <a:gd name="T15" fmla="*/ 0 60000 65536"/>
              <a:gd name="T16" fmla="*/ 0 60000 65536"/>
              <a:gd name="T17" fmla="*/ 0 60000 65536"/>
              <a:gd name="T18" fmla="*/ 0 60000 65536"/>
              <a:gd name="T19" fmla="*/ 0 60000 65536"/>
              <a:gd name="T20" fmla="*/ 0 60000 65536"/>
              <a:gd name="T21" fmla="*/ 0 w 1110"/>
              <a:gd name="T22" fmla="*/ 0 h 1045"/>
              <a:gd name="T23" fmla="*/ 1110 w 1110"/>
              <a:gd name="T24" fmla="*/ 1045 h 1045"/>
              <a:gd name="connsiteX0" fmla="*/ 0 w 10000"/>
              <a:gd name="connsiteY0" fmla="*/ 358 h 3988"/>
              <a:gd name="connsiteX1" fmla="*/ 1919 w 10000"/>
              <a:gd name="connsiteY1" fmla="*/ 215 h 3988"/>
              <a:gd name="connsiteX2" fmla="*/ 4177 w 10000"/>
              <a:gd name="connsiteY2" fmla="*/ 311 h 3988"/>
              <a:gd name="connsiteX3" fmla="*/ 4919 w 10000"/>
              <a:gd name="connsiteY3" fmla="*/ 3975 h 3988"/>
              <a:gd name="connsiteX4" fmla="*/ 6432 w 10000"/>
              <a:gd name="connsiteY4" fmla="*/ 1535 h 3988"/>
              <a:gd name="connsiteX5" fmla="*/ 7459 w 10000"/>
              <a:gd name="connsiteY5" fmla="*/ 760 h 3988"/>
              <a:gd name="connsiteX6" fmla="*/ 10000 w 10000"/>
              <a:gd name="connsiteY6" fmla="*/ 387 h 3988"/>
              <a:gd name="connsiteX0" fmla="*/ 0 w 10000"/>
              <a:gd name="connsiteY0" fmla="*/ 766 h 9869"/>
              <a:gd name="connsiteX1" fmla="*/ 4177 w 10000"/>
              <a:gd name="connsiteY1" fmla="*/ 648 h 9869"/>
              <a:gd name="connsiteX2" fmla="*/ 4919 w 10000"/>
              <a:gd name="connsiteY2" fmla="*/ 9835 h 9869"/>
              <a:gd name="connsiteX3" fmla="*/ 6432 w 10000"/>
              <a:gd name="connsiteY3" fmla="*/ 3717 h 9869"/>
              <a:gd name="connsiteX4" fmla="*/ 7459 w 10000"/>
              <a:gd name="connsiteY4" fmla="*/ 1774 h 9869"/>
              <a:gd name="connsiteX5" fmla="*/ 10000 w 10000"/>
              <a:gd name="connsiteY5" fmla="*/ 838 h 9869"/>
              <a:gd name="connsiteX0" fmla="*/ 0 w 5823"/>
              <a:gd name="connsiteY0" fmla="*/ 0 h 9344"/>
              <a:gd name="connsiteX1" fmla="*/ 742 w 5823"/>
              <a:gd name="connsiteY1" fmla="*/ 9309 h 9344"/>
              <a:gd name="connsiteX2" fmla="*/ 2255 w 5823"/>
              <a:gd name="connsiteY2" fmla="*/ 3109 h 9344"/>
              <a:gd name="connsiteX3" fmla="*/ 3282 w 5823"/>
              <a:gd name="connsiteY3" fmla="*/ 1141 h 9344"/>
              <a:gd name="connsiteX4" fmla="*/ 5823 w 5823"/>
              <a:gd name="connsiteY4" fmla="*/ 192 h 9344"/>
              <a:gd name="connsiteX0" fmla="*/ 0 w 10000"/>
              <a:gd name="connsiteY0" fmla="*/ 0 h 10000"/>
              <a:gd name="connsiteX1" fmla="*/ 1274 w 10000"/>
              <a:gd name="connsiteY1" fmla="*/ 9963 h 10000"/>
              <a:gd name="connsiteX2" fmla="*/ 3873 w 10000"/>
              <a:gd name="connsiteY2" fmla="*/ 3327 h 10000"/>
              <a:gd name="connsiteX3" fmla="*/ 5636 w 10000"/>
              <a:gd name="connsiteY3" fmla="*/ 1221 h 10000"/>
              <a:gd name="connsiteX4" fmla="*/ 10000 w 10000"/>
              <a:gd name="connsiteY4" fmla="*/ 205 h 10000"/>
              <a:gd name="connsiteX0" fmla="*/ 0 w 10000"/>
              <a:gd name="connsiteY0" fmla="*/ 0 h 10000"/>
              <a:gd name="connsiteX1" fmla="*/ 1274 w 10000"/>
              <a:gd name="connsiteY1" fmla="*/ 9963 h 10000"/>
              <a:gd name="connsiteX2" fmla="*/ 3873 w 10000"/>
              <a:gd name="connsiteY2" fmla="*/ 3327 h 10000"/>
              <a:gd name="connsiteX3" fmla="*/ 5636 w 10000"/>
              <a:gd name="connsiteY3" fmla="*/ 1221 h 10000"/>
              <a:gd name="connsiteX4" fmla="*/ 10000 w 10000"/>
              <a:gd name="connsiteY4" fmla="*/ 205 h 10000"/>
              <a:gd name="connsiteX0" fmla="*/ 0 w 10000"/>
              <a:gd name="connsiteY0" fmla="*/ 0 h 11630"/>
              <a:gd name="connsiteX1" fmla="*/ 1274 w 10000"/>
              <a:gd name="connsiteY1" fmla="*/ 9963 h 11630"/>
              <a:gd name="connsiteX2" fmla="*/ 3873 w 10000"/>
              <a:gd name="connsiteY2" fmla="*/ 3327 h 11630"/>
              <a:gd name="connsiteX3" fmla="*/ 5636 w 10000"/>
              <a:gd name="connsiteY3" fmla="*/ 1221 h 11630"/>
              <a:gd name="connsiteX4" fmla="*/ 10000 w 10000"/>
              <a:gd name="connsiteY4" fmla="*/ 205 h 11630"/>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10925"/>
              <a:gd name="connsiteY0" fmla="*/ 0 h 17865"/>
              <a:gd name="connsiteX1" fmla="*/ 2199 w 10925"/>
              <a:gd name="connsiteY1" fmla="*/ 17565 h 17865"/>
              <a:gd name="connsiteX2" fmla="*/ 4798 w 10925"/>
              <a:gd name="connsiteY2" fmla="*/ 10929 h 17865"/>
              <a:gd name="connsiteX3" fmla="*/ 6561 w 10925"/>
              <a:gd name="connsiteY3" fmla="*/ 8823 h 17865"/>
              <a:gd name="connsiteX4" fmla="*/ 10925 w 10925"/>
              <a:gd name="connsiteY4" fmla="*/ 7807 h 17865"/>
              <a:gd name="connsiteX0" fmla="*/ 0 w 9916"/>
              <a:gd name="connsiteY0" fmla="*/ 2645 h 9758"/>
              <a:gd name="connsiteX1" fmla="*/ 1190 w 9916"/>
              <a:gd name="connsiteY1" fmla="*/ 9758 h 9758"/>
              <a:gd name="connsiteX2" fmla="*/ 3789 w 9916"/>
              <a:gd name="connsiteY2" fmla="*/ 3122 h 9758"/>
              <a:gd name="connsiteX3" fmla="*/ 5552 w 9916"/>
              <a:gd name="connsiteY3" fmla="*/ 1016 h 9758"/>
              <a:gd name="connsiteX4" fmla="*/ 9916 w 9916"/>
              <a:gd name="connsiteY4" fmla="*/ 0 h 9758"/>
              <a:gd name="connsiteX0" fmla="*/ 0 w 10000"/>
              <a:gd name="connsiteY0" fmla="*/ 2711 h 10001"/>
              <a:gd name="connsiteX1" fmla="*/ 1200 w 10000"/>
              <a:gd name="connsiteY1" fmla="*/ 10000 h 10001"/>
              <a:gd name="connsiteX2" fmla="*/ 3423 w 10000"/>
              <a:gd name="connsiteY2" fmla="*/ 2366 h 10001"/>
              <a:gd name="connsiteX3" fmla="*/ 5599 w 10000"/>
              <a:gd name="connsiteY3" fmla="*/ 1041 h 10001"/>
              <a:gd name="connsiteX4" fmla="*/ 10000 w 10000"/>
              <a:gd name="connsiteY4" fmla="*/ 0 h 10001"/>
              <a:gd name="connsiteX0" fmla="*/ 0 w 10000"/>
              <a:gd name="connsiteY0" fmla="*/ 2711 h 10001"/>
              <a:gd name="connsiteX1" fmla="*/ 1036 w 10000"/>
              <a:gd name="connsiteY1" fmla="*/ 10000 h 10001"/>
              <a:gd name="connsiteX2" fmla="*/ 3423 w 10000"/>
              <a:gd name="connsiteY2" fmla="*/ 2366 h 10001"/>
              <a:gd name="connsiteX3" fmla="*/ 5599 w 10000"/>
              <a:gd name="connsiteY3" fmla="*/ 1041 h 10001"/>
              <a:gd name="connsiteX4" fmla="*/ 10000 w 10000"/>
              <a:gd name="connsiteY4" fmla="*/ 0 h 10001"/>
              <a:gd name="connsiteX0" fmla="*/ 0 w 10187"/>
              <a:gd name="connsiteY0" fmla="*/ 2711 h 10001"/>
              <a:gd name="connsiteX1" fmla="*/ 1223 w 10187"/>
              <a:gd name="connsiteY1" fmla="*/ 10000 h 10001"/>
              <a:gd name="connsiteX2" fmla="*/ 3610 w 10187"/>
              <a:gd name="connsiteY2" fmla="*/ 2366 h 10001"/>
              <a:gd name="connsiteX3" fmla="*/ 5786 w 10187"/>
              <a:gd name="connsiteY3" fmla="*/ 1041 h 10001"/>
              <a:gd name="connsiteX4" fmla="*/ 10187 w 10187"/>
              <a:gd name="connsiteY4" fmla="*/ 0 h 10001"/>
              <a:gd name="connsiteX0" fmla="*/ 0 w 10070"/>
              <a:gd name="connsiteY0" fmla="*/ 2433 h 10000"/>
              <a:gd name="connsiteX1" fmla="*/ 1106 w 10070"/>
              <a:gd name="connsiteY1" fmla="*/ 10000 h 10000"/>
              <a:gd name="connsiteX2" fmla="*/ 3493 w 10070"/>
              <a:gd name="connsiteY2" fmla="*/ 2366 h 10000"/>
              <a:gd name="connsiteX3" fmla="*/ 5669 w 10070"/>
              <a:gd name="connsiteY3" fmla="*/ 1041 h 10000"/>
              <a:gd name="connsiteX4" fmla="*/ 10070 w 10070"/>
              <a:gd name="connsiteY4" fmla="*/ 0 h 10000"/>
              <a:gd name="connsiteX0" fmla="*/ 0 w 10070"/>
              <a:gd name="connsiteY0" fmla="*/ 2433 h 10034"/>
              <a:gd name="connsiteX1" fmla="*/ 1106 w 10070"/>
              <a:gd name="connsiteY1" fmla="*/ 10000 h 10034"/>
              <a:gd name="connsiteX2" fmla="*/ 3966 w 10070"/>
              <a:gd name="connsiteY2" fmla="*/ 5052 h 10034"/>
              <a:gd name="connsiteX3" fmla="*/ 5669 w 10070"/>
              <a:gd name="connsiteY3" fmla="*/ 1041 h 10034"/>
              <a:gd name="connsiteX4" fmla="*/ 10070 w 10070"/>
              <a:gd name="connsiteY4" fmla="*/ 0 h 10034"/>
              <a:gd name="connsiteX0" fmla="*/ 0 w 10070"/>
              <a:gd name="connsiteY0" fmla="*/ 2433 h 10923"/>
              <a:gd name="connsiteX1" fmla="*/ 1579 w 10070"/>
              <a:gd name="connsiteY1" fmla="*/ 10895 h 10923"/>
              <a:gd name="connsiteX2" fmla="*/ 3966 w 10070"/>
              <a:gd name="connsiteY2" fmla="*/ 5052 h 10923"/>
              <a:gd name="connsiteX3" fmla="*/ 5669 w 10070"/>
              <a:gd name="connsiteY3" fmla="*/ 1041 h 10923"/>
              <a:gd name="connsiteX4" fmla="*/ 10070 w 10070"/>
              <a:gd name="connsiteY4" fmla="*/ 0 h 10923"/>
              <a:gd name="connsiteX0" fmla="*/ 0 w 10070"/>
              <a:gd name="connsiteY0" fmla="*/ 2433 h 10922"/>
              <a:gd name="connsiteX1" fmla="*/ 1579 w 10070"/>
              <a:gd name="connsiteY1" fmla="*/ 10895 h 10922"/>
              <a:gd name="connsiteX2" fmla="*/ 3966 w 10070"/>
              <a:gd name="connsiteY2" fmla="*/ 5052 h 10922"/>
              <a:gd name="connsiteX3" fmla="*/ 6448 w 10070"/>
              <a:gd name="connsiteY3" fmla="*/ 3056 h 10922"/>
              <a:gd name="connsiteX4" fmla="*/ 10070 w 10070"/>
              <a:gd name="connsiteY4" fmla="*/ 0 h 10922"/>
              <a:gd name="connsiteX0" fmla="*/ 0 w 11350"/>
              <a:gd name="connsiteY0" fmla="*/ 195 h 8684"/>
              <a:gd name="connsiteX1" fmla="*/ 1579 w 11350"/>
              <a:gd name="connsiteY1" fmla="*/ 8657 h 8684"/>
              <a:gd name="connsiteX2" fmla="*/ 3966 w 11350"/>
              <a:gd name="connsiteY2" fmla="*/ 2814 h 8684"/>
              <a:gd name="connsiteX3" fmla="*/ 6448 w 11350"/>
              <a:gd name="connsiteY3" fmla="*/ 818 h 8684"/>
              <a:gd name="connsiteX4" fmla="*/ 11350 w 11350"/>
              <a:gd name="connsiteY4" fmla="*/ 0 h 8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 h="8684">
                <a:moveTo>
                  <a:pt x="0" y="195"/>
                </a:moveTo>
                <a:cubicBezTo>
                  <a:pt x="572" y="5282"/>
                  <a:pt x="918" y="8221"/>
                  <a:pt x="1579" y="8657"/>
                </a:cubicBezTo>
                <a:cubicBezTo>
                  <a:pt x="2240" y="9094"/>
                  <a:pt x="3154" y="4121"/>
                  <a:pt x="3966" y="2814"/>
                </a:cubicBezTo>
                <a:cubicBezTo>
                  <a:pt x="4778" y="1507"/>
                  <a:pt x="5419" y="1350"/>
                  <a:pt x="6448" y="818"/>
                </a:cubicBezTo>
                <a:cubicBezTo>
                  <a:pt x="7479" y="285"/>
                  <a:pt x="10508" y="268"/>
                  <a:pt x="11350" y="0"/>
                </a:cubicBezTo>
              </a:path>
            </a:pathLst>
          </a:custGeom>
          <a:noFill/>
          <a:ln w="57150">
            <a:solidFill>
              <a:schemeClr val="bg1"/>
            </a:solidFill>
            <a:round/>
            <a:headEnd/>
            <a:tailEnd/>
          </a:ln>
        </p:spPr>
        <p:txBody>
          <a:bodyPr wrap="none" anchor="ctr"/>
          <a:lstStyle/>
          <a:p>
            <a:endParaRPr lang="en-US"/>
          </a:p>
        </p:txBody>
      </p:sp>
      <p:sp>
        <p:nvSpPr>
          <p:cNvPr id="423" name="AutoShape 228"/>
          <p:cNvSpPr>
            <a:spLocks noChangeArrowheads="1"/>
          </p:cNvSpPr>
          <p:nvPr/>
        </p:nvSpPr>
        <p:spPr bwMode="auto">
          <a:xfrm rot="16200000">
            <a:off x="4496211" y="6203951"/>
            <a:ext cx="166688"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03D4A8">
                  <a:alpha val="46001"/>
                </a:srgbClr>
              </a:gs>
              <a:gs pos="25000">
                <a:srgbClr val="21D6E0">
                  <a:alpha val="55001"/>
                </a:srgbClr>
              </a:gs>
              <a:gs pos="75000">
                <a:srgbClr val="0087E6">
                  <a:alpha val="73001"/>
                </a:srgbClr>
              </a:gs>
              <a:gs pos="100000">
                <a:srgbClr val="005CBF">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sp>
        <p:nvSpPr>
          <p:cNvPr id="424" name="AutoShape 201"/>
          <p:cNvSpPr>
            <a:spLocks noChangeArrowheads="1"/>
          </p:cNvSpPr>
          <p:nvPr/>
        </p:nvSpPr>
        <p:spPr bwMode="auto">
          <a:xfrm rot="27000000">
            <a:off x="4497358" y="6203952"/>
            <a:ext cx="166687" cy="20955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200">
                  <a:alpha val="46001"/>
                </a:srgbClr>
              </a:gs>
              <a:gs pos="45000">
                <a:srgbClr val="FF7A00">
                  <a:alpha val="62201"/>
                </a:srgbClr>
              </a:gs>
              <a:gs pos="70000">
                <a:srgbClr val="FF0300">
                  <a:alpha val="71201"/>
                </a:srgbClr>
              </a:gs>
              <a:gs pos="100000">
                <a:srgbClr val="4D0808">
                  <a:alpha val="82001"/>
                </a:srgbClr>
              </a:gs>
            </a:gsLst>
            <a:lin ang="5400000" scaled="1"/>
          </a:gradFill>
          <a:ln w="3175" algn="ctr">
            <a:solidFill>
              <a:schemeClr val="bg1"/>
            </a:solidFill>
            <a:miter lim="800000"/>
            <a:headEnd/>
            <a:tailEnd/>
          </a:ln>
          <a:effectLst/>
        </p:spPr>
        <p:txBody>
          <a:bodyPr wrap="none" anchor="ctr"/>
          <a:lstStyle/>
          <a:p>
            <a:pPr>
              <a:defRPr/>
            </a:pPr>
            <a:endParaRPr lang="en-US">
              <a:latin typeface="Arial" pitchFamily="34" charset="0"/>
            </a:endParaRPr>
          </a:p>
        </p:txBody>
      </p:sp>
      <p:cxnSp>
        <p:nvCxnSpPr>
          <p:cNvPr id="7" name="Straight Connector 6"/>
          <p:cNvCxnSpPr/>
          <p:nvPr/>
        </p:nvCxnSpPr>
        <p:spPr bwMode="auto">
          <a:xfrm>
            <a:off x="0" y="4025890"/>
            <a:ext cx="914400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27" name="Straight Connector 426"/>
          <p:cNvCxnSpPr>
            <a:stCxn id="208898" idx="1"/>
            <a:endCxn id="208898" idx="3"/>
          </p:cNvCxnSpPr>
          <p:nvPr/>
        </p:nvCxnSpPr>
        <p:spPr bwMode="auto">
          <a:xfrm>
            <a:off x="136525" y="4510882"/>
            <a:ext cx="8902700" cy="0"/>
          </a:xfrm>
          <a:prstGeom prst="line">
            <a:avLst/>
          </a:prstGeom>
          <a:solidFill>
            <a:schemeClr val="accent1"/>
          </a:solidFill>
          <a:ln w="9525" cap="flat" cmpd="sng" algn="ctr">
            <a:solidFill>
              <a:srgbClr val="000000"/>
            </a:solidFill>
            <a:prstDash val="dash"/>
            <a:round/>
            <a:headEnd type="none" w="med" len="med"/>
            <a:tailEnd type="none" w="med" len="med"/>
          </a:ln>
          <a:effectLst/>
        </p:spPr>
      </p:cxnSp>
      <p:grpSp>
        <p:nvGrpSpPr>
          <p:cNvPr id="2" name="Group 28"/>
          <p:cNvGrpSpPr>
            <a:grpSpLocks/>
          </p:cNvGrpSpPr>
          <p:nvPr/>
        </p:nvGrpSpPr>
        <p:grpSpPr bwMode="auto">
          <a:xfrm>
            <a:off x="-3432032" y="3685805"/>
            <a:ext cx="3394075" cy="698500"/>
            <a:chOff x="1722" y="11792"/>
            <a:chExt cx="3025" cy="772"/>
          </a:xfrm>
        </p:grpSpPr>
        <p:grpSp>
          <p:nvGrpSpPr>
            <p:cNvPr id="34984" name="Group 29"/>
            <p:cNvGrpSpPr>
              <a:grpSpLocks/>
            </p:cNvGrpSpPr>
            <p:nvPr/>
          </p:nvGrpSpPr>
          <p:grpSpPr bwMode="auto">
            <a:xfrm>
              <a:off x="2011" y="11792"/>
              <a:ext cx="2736" cy="772"/>
              <a:chOff x="2011" y="11792"/>
              <a:chExt cx="2736" cy="772"/>
            </a:xfrm>
          </p:grpSpPr>
          <p:sp>
            <p:nvSpPr>
              <p:cNvPr id="208926" name="Freeform 30"/>
              <p:cNvSpPr>
                <a:spLocks/>
              </p:cNvSpPr>
              <p:nvPr/>
            </p:nvSpPr>
            <p:spPr bwMode="auto">
              <a:xfrm>
                <a:off x="2011" y="11792"/>
                <a:ext cx="2736" cy="768"/>
              </a:xfrm>
              <a:custGeom>
                <a:avLst/>
                <a:gdLst/>
                <a:ahLst/>
                <a:cxnLst>
                  <a:cxn ang="0">
                    <a:pos x="0" y="1218"/>
                  </a:cxn>
                  <a:cxn ang="0">
                    <a:pos x="1776" y="786"/>
                  </a:cxn>
                  <a:cxn ang="0">
                    <a:pos x="4028" y="0"/>
                  </a:cxn>
                  <a:cxn ang="0">
                    <a:pos x="6336" y="786"/>
                  </a:cxn>
                  <a:cxn ang="0">
                    <a:pos x="8112" y="1218"/>
                  </a:cxn>
                  <a:cxn ang="0">
                    <a:pos x="6339" y="1648"/>
                  </a:cxn>
                  <a:cxn ang="0">
                    <a:pos x="4028" y="2428"/>
                  </a:cxn>
                  <a:cxn ang="0">
                    <a:pos x="1776" y="1650"/>
                  </a:cxn>
                  <a:cxn ang="0">
                    <a:pos x="0" y="1218"/>
                  </a:cxn>
                </a:cxnLst>
                <a:rect l="0" t="0" r="r" b="b"/>
                <a:pathLst>
                  <a:path w="8112" h="2428">
                    <a:moveTo>
                      <a:pt x="0" y="1218"/>
                    </a:moveTo>
                    <a:cubicBezTo>
                      <a:pt x="156" y="1188"/>
                      <a:pt x="856" y="1130"/>
                      <a:pt x="1776" y="786"/>
                    </a:cubicBezTo>
                    <a:cubicBezTo>
                      <a:pt x="2696" y="442"/>
                      <a:pt x="3268" y="0"/>
                      <a:pt x="4028" y="0"/>
                    </a:cubicBezTo>
                    <a:cubicBezTo>
                      <a:pt x="4788" y="0"/>
                      <a:pt x="5690" y="547"/>
                      <a:pt x="6336" y="786"/>
                    </a:cubicBezTo>
                    <a:cubicBezTo>
                      <a:pt x="6982" y="1025"/>
                      <a:pt x="7979" y="1218"/>
                      <a:pt x="8112" y="1218"/>
                    </a:cubicBezTo>
                    <a:cubicBezTo>
                      <a:pt x="7972" y="1254"/>
                      <a:pt x="7019" y="1448"/>
                      <a:pt x="6339" y="1648"/>
                    </a:cubicBezTo>
                    <a:cubicBezTo>
                      <a:pt x="5658" y="1850"/>
                      <a:pt x="4788" y="2428"/>
                      <a:pt x="4028" y="2428"/>
                    </a:cubicBezTo>
                    <a:cubicBezTo>
                      <a:pt x="3268" y="2428"/>
                      <a:pt x="2447" y="1852"/>
                      <a:pt x="1776" y="1650"/>
                    </a:cubicBezTo>
                    <a:cubicBezTo>
                      <a:pt x="1228" y="1385"/>
                      <a:pt x="149" y="1247"/>
                      <a:pt x="0" y="1218"/>
                    </a:cubicBezTo>
                    <a:close/>
                  </a:path>
                </a:pathLst>
              </a:custGeom>
              <a:gradFill rotWithShape="1">
                <a:gsLst>
                  <a:gs pos="0">
                    <a:srgbClr val="4D0808"/>
                  </a:gs>
                  <a:gs pos="30000">
                    <a:srgbClr val="FF0300"/>
                  </a:gs>
                  <a:gs pos="55000">
                    <a:srgbClr val="FF7A00"/>
                  </a:gs>
                  <a:gs pos="100000">
                    <a:srgbClr val="FFF200"/>
                  </a:gs>
                </a:gsLst>
                <a:path path="rect">
                  <a:fillToRect l="50000" t="50000" r="50000" b="50000"/>
                </a:path>
              </a:gradFill>
              <a:ln w="9525">
                <a:noFill/>
                <a:round/>
                <a:headEnd/>
                <a:tailEnd/>
              </a:ln>
              <a:effectLst>
                <a:outerShdw dist="35921" dir="2700000" algn="ctr" rotWithShape="0">
                  <a:srgbClr val="808080">
                    <a:alpha val="50000"/>
                  </a:srgbClr>
                </a:outerShdw>
              </a:effectLst>
            </p:spPr>
            <p:txBody>
              <a:bodyPr vert="wordArtVert" lIns="28800" tIns="18000" anchor="ctr" anchorCtr="0">
                <a:noAutofit/>
              </a:bodyPr>
              <a:lstStyle/>
              <a:p>
                <a:pPr>
                  <a:defRPr/>
                </a:pPr>
                <a:endParaRPr lang="en-US">
                  <a:latin typeface="Arial" pitchFamily="34" charset="0"/>
                </a:endParaRPr>
              </a:p>
            </p:txBody>
          </p:sp>
          <p:sp>
            <p:nvSpPr>
              <p:cNvPr id="208927" name="Oval 31"/>
              <p:cNvSpPr>
                <a:spLocks noChangeAspect="1" noChangeArrowheads="1"/>
              </p:cNvSpPr>
              <p:nvPr/>
            </p:nvSpPr>
            <p:spPr bwMode="auto">
              <a:xfrm>
                <a:off x="2578"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28" name="Oval 32"/>
              <p:cNvSpPr>
                <a:spLocks noChangeAspect="1" noChangeArrowheads="1"/>
              </p:cNvSpPr>
              <p:nvPr/>
            </p:nvSpPr>
            <p:spPr bwMode="auto">
              <a:xfrm>
                <a:off x="2528"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29" name="Oval 33"/>
              <p:cNvSpPr>
                <a:spLocks noChangeAspect="1" noChangeArrowheads="1"/>
              </p:cNvSpPr>
              <p:nvPr/>
            </p:nvSpPr>
            <p:spPr bwMode="auto">
              <a:xfrm>
                <a:off x="2804" y="1218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0" name="Oval 34"/>
              <p:cNvSpPr>
                <a:spLocks noChangeAspect="1" noChangeArrowheads="1"/>
              </p:cNvSpPr>
              <p:nvPr/>
            </p:nvSpPr>
            <p:spPr bwMode="auto">
              <a:xfrm>
                <a:off x="2885"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1" name="Oval 35"/>
              <p:cNvSpPr>
                <a:spLocks noChangeAspect="1" noChangeArrowheads="1"/>
              </p:cNvSpPr>
              <p:nvPr/>
            </p:nvSpPr>
            <p:spPr bwMode="auto">
              <a:xfrm>
                <a:off x="2902"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2" name="Oval 36"/>
              <p:cNvSpPr>
                <a:spLocks noChangeAspect="1" noChangeArrowheads="1"/>
              </p:cNvSpPr>
              <p:nvPr/>
            </p:nvSpPr>
            <p:spPr bwMode="auto">
              <a:xfrm>
                <a:off x="2998"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3" name="Oval 37"/>
              <p:cNvSpPr>
                <a:spLocks noChangeAspect="1" noChangeArrowheads="1"/>
              </p:cNvSpPr>
              <p:nvPr/>
            </p:nvSpPr>
            <p:spPr bwMode="auto">
              <a:xfrm>
                <a:off x="3079"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4" name="Oval 38"/>
              <p:cNvSpPr>
                <a:spLocks noChangeAspect="1" noChangeArrowheads="1"/>
              </p:cNvSpPr>
              <p:nvPr/>
            </p:nvSpPr>
            <p:spPr bwMode="auto">
              <a:xfrm>
                <a:off x="3161"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5" name="Oval 39"/>
              <p:cNvSpPr>
                <a:spLocks noChangeAspect="1" noChangeArrowheads="1"/>
              </p:cNvSpPr>
              <p:nvPr/>
            </p:nvSpPr>
            <p:spPr bwMode="auto">
              <a:xfrm>
                <a:off x="3290" y="118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6" name="Oval 40"/>
              <p:cNvSpPr>
                <a:spLocks noChangeAspect="1" noChangeArrowheads="1"/>
              </p:cNvSpPr>
              <p:nvPr/>
            </p:nvSpPr>
            <p:spPr bwMode="auto">
              <a:xfrm>
                <a:off x="3209"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7" name="Oval 41"/>
              <p:cNvSpPr>
                <a:spLocks noChangeAspect="1" noChangeArrowheads="1"/>
              </p:cNvSpPr>
              <p:nvPr/>
            </p:nvSpPr>
            <p:spPr bwMode="auto">
              <a:xfrm>
                <a:off x="246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38" name="Oval 42"/>
              <p:cNvSpPr>
                <a:spLocks noChangeAspect="1" noChangeArrowheads="1"/>
              </p:cNvSpPr>
              <p:nvPr/>
            </p:nvSpPr>
            <p:spPr bwMode="auto">
              <a:xfrm>
                <a:off x="2772"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39" name="Oval 43"/>
              <p:cNvSpPr>
                <a:spLocks noChangeAspect="1" noChangeArrowheads="1"/>
              </p:cNvSpPr>
              <p:nvPr/>
            </p:nvSpPr>
            <p:spPr bwMode="auto">
              <a:xfrm>
                <a:off x="2837" y="12278"/>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0" name="Oval 44"/>
              <p:cNvSpPr>
                <a:spLocks noChangeAspect="1" noChangeArrowheads="1"/>
              </p:cNvSpPr>
              <p:nvPr/>
            </p:nvSpPr>
            <p:spPr bwMode="auto">
              <a:xfrm>
                <a:off x="2707"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1" name="Oval 45"/>
              <p:cNvSpPr>
                <a:spLocks noChangeAspect="1" noChangeArrowheads="1"/>
              </p:cNvSpPr>
              <p:nvPr/>
            </p:nvSpPr>
            <p:spPr bwMode="auto">
              <a:xfrm>
                <a:off x="2998"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2" name="Oval 46"/>
              <p:cNvSpPr>
                <a:spLocks noChangeAspect="1" noChangeArrowheads="1"/>
              </p:cNvSpPr>
              <p:nvPr/>
            </p:nvSpPr>
            <p:spPr bwMode="auto">
              <a:xfrm>
                <a:off x="3031"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3" name="Oval 47"/>
              <p:cNvSpPr>
                <a:spLocks noChangeAspect="1" noChangeArrowheads="1"/>
              </p:cNvSpPr>
              <p:nvPr/>
            </p:nvSpPr>
            <p:spPr bwMode="auto">
              <a:xfrm>
                <a:off x="3096" y="119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4" name="Oval 48"/>
              <p:cNvSpPr>
                <a:spLocks noChangeAspect="1" noChangeArrowheads="1"/>
              </p:cNvSpPr>
              <p:nvPr/>
            </p:nvSpPr>
            <p:spPr bwMode="auto">
              <a:xfrm>
                <a:off x="3242"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5" name="Oval 49"/>
              <p:cNvSpPr>
                <a:spLocks noChangeAspect="1" noChangeArrowheads="1"/>
              </p:cNvSpPr>
              <p:nvPr/>
            </p:nvSpPr>
            <p:spPr bwMode="auto">
              <a:xfrm>
                <a:off x="3242"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6" name="Oval 50"/>
              <p:cNvSpPr>
                <a:spLocks noChangeAspect="1" noChangeArrowheads="1"/>
              </p:cNvSpPr>
              <p:nvPr/>
            </p:nvSpPr>
            <p:spPr bwMode="auto">
              <a:xfrm>
                <a:off x="2415"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7" name="Oval 51"/>
              <p:cNvSpPr>
                <a:spLocks noChangeAspect="1" noChangeArrowheads="1"/>
              </p:cNvSpPr>
              <p:nvPr/>
            </p:nvSpPr>
            <p:spPr bwMode="auto">
              <a:xfrm>
                <a:off x="2217"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48" name="Oval 52"/>
              <p:cNvSpPr>
                <a:spLocks noChangeAspect="1" noChangeArrowheads="1"/>
              </p:cNvSpPr>
              <p:nvPr/>
            </p:nvSpPr>
            <p:spPr bwMode="auto">
              <a:xfrm>
                <a:off x="277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49" name="Oval 53"/>
              <p:cNvSpPr>
                <a:spLocks noChangeAspect="1" noChangeArrowheads="1"/>
              </p:cNvSpPr>
              <p:nvPr/>
            </p:nvSpPr>
            <p:spPr bwMode="auto">
              <a:xfrm>
                <a:off x="2933"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50" name="Oval 54"/>
              <p:cNvSpPr>
                <a:spLocks noChangeAspect="1" noChangeArrowheads="1"/>
              </p:cNvSpPr>
              <p:nvPr/>
            </p:nvSpPr>
            <p:spPr bwMode="auto">
              <a:xfrm>
                <a:off x="2983"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1" name="Oval 55"/>
              <p:cNvSpPr>
                <a:spLocks noChangeAspect="1" noChangeArrowheads="1"/>
              </p:cNvSpPr>
              <p:nvPr/>
            </p:nvSpPr>
            <p:spPr bwMode="auto">
              <a:xfrm>
                <a:off x="3079" y="1239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2" name="Oval 56"/>
              <p:cNvSpPr>
                <a:spLocks noChangeAspect="1" noChangeArrowheads="1"/>
              </p:cNvSpPr>
              <p:nvPr/>
            </p:nvSpPr>
            <p:spPr bwMode="auto">
              <a:xfrm>
                <a:off x="3192" y="12141"/>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3" name="Oval 57"/>
              <p:cNvSpPr>
                <a:spLocks noChangeAspect="1" noChangeArrowheads="1"/>
              </p:cNvSpPr>
              <p:nvPr/>
            </p:nvSpPr>
            <p:spPr bwMode="auto">
              <a:xfrm>
                <a:off x="3209"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4" name="Oval 58"/>
              <p:cNvSpPr>
                <a:spLocks noChangeAspect="1" noChangeArrowheads="1"/>
              </p:cNvSpPr>
              <p:nvPr/>
            </p:nvSpPr>
            <p:spPr bwMode="auto">
              <a:xfrm>
                <a:off x="3387" y="11913"/>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5" name="Oval 59"/>
              <p:cNvSpPr>
                <a:spLocks noChangeAspect="1" noChangeArrowheads="1"/>
              </p:cNvSpPr>
              <p:nvPr/>
            </p:nvSpPr>
            <p:spPr bwMode="auto">
              <a:xfrm>
                <a:off x="3420"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6" name="Oval 60"/>
              <p:cNvSpPr>
                <a:spLocks noChangeAspect="1" noChangeArrowheads="1"/>
              </p:cNvSpPr>
              <p:nvPr/>
            </p:nvSpPr>
            <p:spPr bwMode="auto">
              <a:xfrm>
                <a:off x="2335" y="12125"/>
                <a:ext cx="76"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7" name="Oval 61"/>
              <p:cNvSpPr>
                <a:spLocks noChangeAspect="1" noChangeArrowheads="1"/>
              </p:cNvSpPr>
              <p:nvPr/>
            </p:nvSpPr>
            <p:spPr bwMode="auto">
              <a:xfrm>
                <a:off x="267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8" name="Oval 62"/>
              <p:cNvSpPr>
                <a:spLocks noChangeAspect="1" noChangeArrowheads="1"/>
              </p:cNvSpPr>
              <p:nvPr/>
            </p:nvSpPr>
            <p:spPr bwMode="auto">
              <a:xfrm>
                <a:off x="2674"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59" name="Oval 63"/>
              <p:cNvSpPr>
                <a:spLocks noChangeAspect="1" noChangeArrowheads="1"/>
              </p:cNvSpPr>
              <p:nvPr/>
            </p:nvSpPr>
            <p:spPr bwMode="auto">
              <a:xfrm>
                <a:off x="2950"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0" name="Oval 64"/>
              <p:cNvSpPr>
                <a:spLocks noChangeAspect="1" noChangeArrowheads="1"/>
              </p:cNvSpPr>
              <p:nvPr/>
            </p:nvSpPr>
            <p:spPr bwMode="auto">
              <a:xfrm>
                <a:off x="3096" y="12308"/>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1" name="Oval 65"/>
              <p:cNvSpPr>
                <a:spLocks noChangeAspect="1" noChangeArrowheads="1"/>
              </p:cNvSpPr>
              <p:nvPr/>
            </p:nvSpPr>
            <p:spPr bwMode="auto">
              <a:xfrm>
                <a:off x="3144"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2" name="Oval 66"/>
              <p:cNvSpPr>
                <a:spLocks noChangeAspect="1" noChangeArrowheads="1"/>
              </p:cNvSpPr>
              <p:nvPr/>
            </p:nvSpPr>
            <p:spPr bwMode="auto">
              <a:xfrm>
                <a:off x="3290"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3" name="Oval 67"/>
              <p:cNvSpPr>
                <a:spLocks noChangeAspect="1" noChangeArrowheads="1"/>
              </p:cNvSpPr>
              <p:nvPr/>
            </p:nvSpPr>
            <p:spPr bwMode="auto">
              <a:xfrm>
                <a:off x="3322" y="12217"/>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4" name="Oval 68"/>
              <p:cNvSpPr>
                <a:spLocks noChangeAspect="1" noChangeArrowheads="1"/>
              </p:cNvSpPr>
              <p:nvPr/>
            </p:nvSpPr>
            <p:spPr bwMode="auto">
              <a:xfrm>
                <a:off x="3420" y="12490"/>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5" name="Oval 69"/>
              <p:cNvSpPr>
                <a:spLocks noChangeAspect="1" noChangeArrowheads="1"/>
              </p:cNvSpPr>
              <p:nvPr/>
            </p:nvSpPr>
            <p:spPr bwMode="auto">
              <a:xfrm>
                <a:off x="3387"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6" name="Oval 70"/>
              <p:cNvSpPr>
                <a:spLocks noChangeAspect="1" noChangeArrowheads="1"/>
              </p:cNvSpPr>
              <p:nvPr/>
            </p:nvSpPr>
            <p:spPr bwMode="auto">
              <a:xfrm flipH="1">
                <a:off x="4149" y="12111"/>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67" name="Oval 71"/>
              <p:cNvSpPr>
                <a:spLocks noChangeAspect="1" noChangeArrowheads="1"/>
              </p:cNvSpPr>
              <p:nvPr/>
            </p:nvSpPr>
            <p:spPr bwMode="auto">
              <a:xfrm flipH="1">
                <a:off x="4197" y="1220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8" name="Oval 72"/>
              <p:cNvSpPr>
                <a:spLocks noChangeAspect="1" noChangeArrowheads="1"/>
              </p:cNvSpPr>
              <p:nvPr/>
            </p:nvSpPr>
            <p:spPr bwMode="auto">
              <a:xfrm flipH="1">
                <a:off x="3921" y="12187"/>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69" name="Oval 73"/>
              <p:cNvSpPr>
                <a:spLocks noChangeAspect="1" noChangeArrowheads="1"/>
              </p:cNvSpPr>
              <p:nvPr/>
            </p:nvSpPr>
            <p:spPr bwMode="auto">
              <a:xfrm flipH="1">
                <a:off x="3840" y="1195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0" name="Oval 74"/>
              <p:cNvSpPr>
                <a:spLocks noChangeAspect="1" noChangeArrowheads="1"/>
              </p:cNvSpPr>
              <p:nvPr/>
            </p:nvSpPr>
            <p:spPr bwMode="auto">
              <a:xfrm flipH="1">
                <a:off x="3825" y="1208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1" name="Oval 75"/>
              <p:cNvSpPr>
                <a:spLocks noChangeAspect="1" noChangeArrowheads="1"/>
              </p:cNvSpPr>
              <p:nvPr/>
            </p:nvSpPr>
            <p:spPr bwMode="auto">
              <a:xfrm flipH="1">
                <a:off x="3727"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2" name="Oval 76"/>
              <p:cNvSpPr>
                <a:spLocks noChangeAspect="1" noChangeArrowheads="1"/>
              </p:cNvSpPr>
              <p:nvPr/>
            </p:nvSpPr>
            <p:spPr bwMode="auto">
              <a:xfrm flipH="1">
                <a:off x="3646" y="12203"/>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3" name="Oval 77"/>
              <p:cNvSpPr>
                <a:spLocks noChangeAspect="1" noChangeArrowheads="1"/>
              </p:cNvSpPr>
              <p:nvPr/>
            </p:nvSpPr>
            <p:spPr bwMode="auto">
              <a:xfrm flipH="1">
                <a:off x="3566" y="11867"/>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4" name="Oval 78"/>
              <p:cNvSpPr>
                <a:spLocks noChangeAspect="1" noChangeArrowheads="1"/>
              </p:cNvSpPr>
              <p:nvPr/>
            </p:nvSpPr>
            <p:spPr bwMode="auto">
              <a:xfrm flipH="1">
                <a:off x="3403" y="11822"/>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5" name="Oval 79"/>
              <p:cNvSpPr>
                <a:spLocks noChangeAspect="1" noChangeArrowheads="1"/>
              </p:cNvSpPr>
              <p:nvPr/>
            </p:nvSpPr>
            <p:spPr bwMode="auto">
              <a:xfrm flipH="1">
                <a:off x="3516" y="12445"/>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6" name="Oval 80"/>
              <p:cNvSpPr>
                <a:spLocks noChangeAspect="1" noChangeArrowheads="1"/>
              </p:cNvSpPr>
              <p:nvPr/>
            </p:nvSpPr>
            <p:spPr bwMode="auto">
              <a:xfrm flipH="1">
                <a:off x="4262"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7" name="Oval 81"/>
              <p:cNvSpPr>
                <a:spLocks noChangeAspect="1" noChangeArrowheads="1"/>
              </p:cNvSpPr>
              <p:nvPr/>
            </p:nvSpPr>
            <p:spPr bwMode="auto">
              <a:xfrm flipH="1">
                <a:off x="3953" y="12004"/>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78" name="Oval 82"/>
              <p:cNvSpPr>
                <a:spLocks noChangeAspect="1" noChangeArrowheads="1"/>
              </p:cNvSpPr>
              <p:nvPr/>
            </p:nvSpPr>
            <p:spPr bwMode="auto">
              <a:xfrm flipH="1">
                <a:off x="3890" y="12278"/>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79" name="Oval 83"/>
              <p:cNvSpPr>
                <a:spLocks noChangeAspect="1" noChangeArrowheads="1"/>
              </p:cNvSpPr>
              <p:nvPr/>
            </p:nvSpPr>
            <p:spPr bwMode="auto">
              <a:xfrm flipH="1">
                <a:off x="4018" y="12262"/>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80" name="Oval 84"/>
              <p:cNvSpPr>
                <a:spLocks noChangeAspect="1" noChangeArrowheads="1"/>
              </p:cNvSpPr>
              <p:nvPr/>
            </p:nvSpPr>
            <p:spPr bwMode="auto">
              <a:xfrm flipH="1">
                <a:off x="3727" y="11913"/>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1" name="Oval 85"/>
              <p:cNvSpPr>
                <a:spLocks noChangeAspect="1" noChangeArrowheads="1"/>
              </p:cNvSpPr>
              <p:nvPr/>
            </p:nvSpPr>
            <p:spPr bwMode="auto">
              <a:xfrm flipH="1">
                <a:off x="3694" y="12111"/>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2" name="Oval 86"/>
              <p:cNvSpPr>
                <a:spLocks noChangeAspect="1" noChangeArrowheads="1"/>
              </p:cNvSpPr>
              <p:nvPr/>
            </p:nvSpPr>
            <p:spPr bwMode="auto">
              <a:xfrm flipH="1">
                <a:off x="3631" y="11945"/>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3" name="Oval 87"/>
              <p:cNvSpPr>
                <a:spLocks noChangeAspect="1" noChangeArrowheads="1"/>
              </p:cNvSpPr>
              <p:nvPr/>
            </p:nvSpPr>
            <p:spPr bwMode="auto">
              <a:xfrm flipH="1">
                <a:off x="3485" y="1195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4" name="Oval 88"/>
              <p:cNvSpPr>
                <a:spLocks noChangeAspect="1" noChangeArrowheads="1"/>
              </p:cNvSpPr>
              <p:nvPr/>
            </p:nvSpPr>
            <p:spPr bwMode="auto">
              <a:xfrm flipH="1">
                <a:off x="3485" y="12339"/>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85" name="Oval 89"/>
              <p:cNvSpPr>
                <a:spLocks noChangeAspect="1" noChangeArrowheads="1"/>
              </p:cNvSpPr>
              <p:nvPr/>
            </p:nvSpPr>
            <p:spPr bwMode="auto">
              <a:xfrm flipH="1">
                <a:off x="3355" y="1232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6" name="Oval 90"/>
              <p:cNvSpPr>
                <a:spLocks noChangeAspect="1" noChangeArrowheads="1"/>
              </p:cNvSpPr>
              <p:nvPr/>
            </p:nvSpPr>
            <p:spPr bwMode="auto">
              <a:xfrm flipH="1">
                <a:off x="4310" y="1217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7" name="Oval 91"/>
              <p:cNvSpPr>
                <a:spLocks noChangeAspect="1" noChangeArrowheads="1"/>
              </p:cNvSpPr>
              <p:nvPr/>
            </p:nvSpPr>
            <p:spPr bwMode="auto">
              <a:xfrm flipH="1">
                <a:off x="4506" y="1213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8" name="Oval 92"/>
              <p:cNvSpPr>
                <a:spLocks noChangeAspect="1" noChangeArrowheads="1"/>
              </p:cNvSpPr>
              <p:nvPr/>
            </p:nvSpPr>
            <p:spPr bwMode="auto">
              <a:xfrm flipH="1">
                <a:off x="3953" y="12096"/>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89" name="Oval 93"/>
              <p:cNvSpPr>
                <a:spLocks noChangeAspect="1" noChangeArrowheads="1"/>
              </p:cNvSpPr>
              <p:nvPr/>
            </p:nvSpPr>
            <p:spPr bwMode="auto">
              <a:xfrm flipH="1">
                <a:off x="3791" y="12187"/>
                <a:ext cx="79"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90" name="Oval 94"/>
              <p:cNvSpPr>
                <a:spLocks noChangeAspect="1" noChangeArrowheads="1"/>
              </p:cNvSpPr>
              <p:nvPr/>
            </p:nvSpPr>
            <p:spPr bwMode="auto">
              <a:xfrm flipH="1">
                <a:off x="3744" y="12262"/>
                <a:ext cx="76"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1" name="Oval 95"/>
              <p:cNvSpPr>
                <a:spLocks noChangeAspect="1" noChangeArrowheads="1"/>
              </p:cNvSpPr>
              <p:nvPr/>
            </p:nvSpPr>
            <p:spPr bwMode="auto">
              <a:xfrm flipH="1">
                <a:off x="3646" y="12399"/>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2" name="Oval 96"/>
              <p:cNvSpPr>
                <a:spLocks noChangeAspect="1" noChangeArrowheads="1"/>
              </p:cNvSpPr>
              <p:nvPr/>
            </p:nvSpPr>
            <p:spPr bwMode="auto">
              <a:xfrm flipH="1">
                <a:off x="3532" y="12141"/>
                <a:ext cx="79"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3" name="Oval 97"/>
              <p:cNvSpPr>
                <a:spLocks noChangeAspect="1" noChangeArrowheads="1"/>
              </p:cNvSpPr>
              <p:nvPr/>
            </p:nvSpPr>
            <p:spPr bwMode="auto">
              <a:xfrm flipH="1">
                <a:off x="3516"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4" name="Oval 98"/>
              <p:cNvSpPr>
                <a:spLocks noChangeAspect="1" noChangeArrowheads="1"/>
              </p:cNvSpPr>
              <p:nvPr/>
            </p:nvSpPr>
            <p:spPr bwMode="auto">
              <a:xfrm flipH="1">
                <a:off x="3338" y="11989"/>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5" name="Oval 99"/>
              <p:cNvSpPr>
                <a:spLocks noChangeAspect="1" noChangeArrowheads="1"/>
              </p:cNvSpPr>
              <p:nvPr/>
            </p:nvSpPr>
            <p:spPr bwMode="auto">
              <a:xfrm flipH="1">
                <a:off x="4390"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6" name="Oval 100"/>
              <p:cNvSpPr>
                <a:spLocks noChangeAspect="1" noChangeArrowheads="1"/>
              </p:cNvSpPr>
              <p:nvPr/>
            </p:nvSpPr>
            <p:spPr bwMode="auto">
              <a:xfrm flipH="1">
                <a:off x="405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8997" name="Oval 101"/>
              <p:cNvSpPr>
                <a:spLocks noChangeAspect="1" noChangeArrowheads="1"/>
              </p:cNvSpPr>
              <p:nvPr/>
            </p:nvSpPr>
            <p:spPr bwMode="auto">
              <a:xfrm flipH="1">
                <a:off x="4051" y="1215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8" name="Oval 102"/>
              <p:cNvSpPr>
                <a:spLocks noChangeAspect="1" noChangeArrowheads="1"/>
              </p:cNvSpPr>
              <p:nvPr/>
            </p:nvSpPr>
            <p:spPr bwMode="auto">
              <a:xfrm flipH="1">
                <a:off x="3775" y="12353"/>
                <a:ext cx="78" cy="72"/>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8999" name="Oval 103"/>
              <p:cNvSpPr>
                <a:spLocks noChangeAspect="1" noChangeArrowheads="1"/>
              </p:cNvSpPr>
              <p:nvPr/>
            </p:nvSpPr>
            <p:spPr bwMode="auto">
              <a:xfrm flipH="1">
                <a:off x="3631" y="12308"/>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9000" name="Oval 104"/>
              <p:cNvSpPr>
                <a:spLocks noChangeAspect="1" noChangeArrowheads="1"/>
              </p:cNvSpPr>
              <p:nvPr/>
            </p:nvSpPr>
            <p:spPr bwMode="auto">
              <a:xfrm flipH="1">
                <a:off x="3581" y="12034"/>
                <a:ext cx="78"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9001" name="Oval 105"/>
              <p:cNvSpPr>
                <a:spLocks noChangeAspect="1" noChangeArrowheads="1"/>
              </p:cNvSpPr>
              <p:nvPr/>
            </p:nvSpPr>
            <p:spPr bwMode="auto">
              <a:xfrm flipH="1">
                <a:off x="3403" y="12125"/>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sp>
            <p:nvSpPr>
              <p:cNvPr id="209002" name="Oval 106"/>
              <p:cNvSpPr>
                <a:spLocks noChangeAspect="1" noChangeArrowheads="1"/>
              </p:cNvSpPr>
              <p:nvPr/>
            </p:nvSpPr>
            <p:spPr bwMode="auto">
              <a:xfrm flipH="1">
                <a:off x="3403" y="12246"/>
                <a:ext cx="78" cy="75"/>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dirty="0">
                    <a:solidFill>
                      <a:schemeClr val="bg1"/>
                    </a:solidFill>
                    <a:latin typeface="Arial" pitchFamily="34" charset="0"/>
                  </a:rPr>
                  <a:t>+</a:t>
                </a:r>
              </a:p>
            </p:txBody>
          </p:sp>
          <p:sp>
            <p:nvSpPr>
              <p:cNvPr id="209003" name="Oval 107"/>
              <p:cNvSpPr>
                <a:spLocks noChangeAspect="1" noChangeArrowheads="1"/>
              </p:cNvSpPr>
              <p:nvPr/>
            </p:nvSpPr>
            <p:spPr bwMode="auto">
              <a:xfrm flipH="1">
                <a:off x="3307" y="12460"/>
                <a:ext cx="76" cy="74"/>
              </a:xfrm>
              <a:prstGeom prst="ellipse">
                <a:avLst/>
              </a:prstGeom>
              <a:gradFill rotWithShape="1">
                <a:gsLst>
                  <a:gs pos="0">
                    <a:schemeClr val="accent1">
                      <a:gamma/>
                      <a:shade val="76863"/>
                      <a:invGamma/>
                    </a:schemeClr>
                  </a:gs>
                  <a:gs pos="100000">
                    <a:schemeClr val="accent1"/>
                  </a:gs>
                </a:gsLst>
                <a:path path="shape">
                  <a:fillToRect l="50000" t="50000" r="50000" b="50000"/>
                </a:path>
              </a:gradFill>
              <a:ln w="9525">
                <a:solidFill>
                  <a:schemeClr val="tx1"/>
                </a:solidFill>
                <a:round/>
                <a:headEnd/>
                <a:tailEnd/>
              </a:ln>
              <a:effectLst/>
            </p:spPr>
            <p:txBody>
              <a:bodyPr vert="wordArtVert" wrap="none" lIns="28800" tIns="18000" anchor="ctr" anchorCtr="0">
                <a:noAutofit/>
              </a:bodyPr>
              <a:lstStyle/>
              <a:p>
                <a:pPr defTabSz="4175125" eaLnBrk="1" hangingPunct="1">
                  <a:defRPr/>
                </a:pPr>
                <a:r>
                  <a:rPr lang="en-GB" sz="1200">
                    <a:solidFill>
                      <a:schemeClr val="bg1"/>
                    </a:solidFill>
                    <a:latin typeface="Arial" pitchFamily="34" charset="0"/>
                  </a:rPr>
                  <a:t>+</a:t>
                </a:r>
              </a:p>
            </p:txBody>
          </p:sp>
        </p:grpSp>
        <p:grpSp>
          <p:nvGrpSpPr>
            <p:cNvPr id="34985" name="Group 108"/>
            <p:cNvGrpSpPr>
              <a:grpSpLocks/>
            </p:cNvGrpSpPr>
            <p:nvPr/>
          </p:nvGrpSpPr>
          <p:grpSpPr bwMode="auto">
            <a:xfrm>
              <a:off x="1722" y="11818"/>
              <a:ext cx="1200" cy="720"/>
              <a:chOff x="138" y="6320"/>
              <a:chExt cx="1200" cy="720"/>
            </a:xfrm>
          </p:grpSpPr>
          <p:grpSp>
            <p:nvGrpSpPr>
              <p:cNvPr id="34986" name="Group 109"/>
              <p:cNvGrpSpPr>
                <a:grpSpLocks/>
              </p:cNvGrpSpPr>
              <p:nvPr/>
            </p:nvGrpSpPr>
            <p:grpSpPr bwMode="auto">
              <a:xfrm>
                <a:off x="138" y="6320"/>
                <a:ext cx="1200" cy="192"/>
                <a:chOff x="138" y="6320"/>
                <a:chExt cx="1200" cy="192"/>
              </a:xfrm>
            </p:grpSpPr>
            <p:sp>
              <p:nvSpPr>
                <p:cNvPr id="34991" name="Line 110"/>
                <p:cNvSpPr>
                  <a:spLocks noChangeShapeType="1"/>
                </p:cNvSpPr>
                <p:nvPr/>
              </p:nvSpPr>
              <p:spPr bwMode="auto">
                <a:xfrm flipH="1">
                  <a:off x="810" y="6320"/>
                  <a:ext cx="52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2" name="Line 111"/>
                <p:cNvSpPr>
                  <a:spLocks noChangeShapeType="1"/>
                </p:cNvSpPr>
                <p:nvPr/>
              </p:nvSpPr>
              <p:spPr bwMode="auto">
                <a:xfrm flipH="1">
                  <a:off x="474" y="6416"/>
                  <a:ext cx="624"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3" name="Line 112"/>
                <p:cNvSpPr>
                  <a:spLocks noChangeShapeType="1"/>
                </p:cNvSpPr>
                <p:nvPr/>
              </p:nvSpPr>
              <p:spPr bwMode="auto">
                <a:xfrm flipH="1">
                  <a:off x="138" y="6512"/>
                  <a:ext cx="58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grpSp>
          <p:grpSp>
            <p:nvGrpSpPr>
              <p:cNvPr id="34987" name="Group 113"/>
              <p:cNvGrpSpPr>
                <a:grpSpLocks/>
              </p:cNvGrpSpPr>
              <p:nvPr/>
            </p:nvGrpSpPr>
            <p:grpSpPr bwMode="auto">
              <a:xfrm flipV="1">
                <a:off x="138" y="6848"/>
                <a:ext cx="1200" cy="192"/>
                <a:chOff x="138" y="6320"/>
                <a:chExt cx="1200" cy="192"/>
              </a:xfrm>
            </p:grpSpPr>
            <p:sp>
              <p:nvSpPr>
                <p:cNvPr id="34988" name="Line 114"/>
                <p:cNvSpPr>
                  <a:spLocks noChangeShapeType="1"/>
                </p:cNvSpPr>
                <p:nvPr/>
              </p:nvSpPr>
              <p:spPr bwMode="auto">
                <a:xfrm flipH="1">
                  <a:off x="810" y="6320"/>
                  <a:ext cx="52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89" name="Line 115"/>
                <p:cNvSpPr>
                  <a:spLocks noChangeShapeType="1"/>
                </p:cNvSpPr>
                <p:nvPr/>
              </p:nvSpPr>
              <p:spPr bwMode="auto">
                <a:xfrm flipH="1">
                  <a:off x="474" y="6416"/>
                  <a:ext cx="624"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sp>
              <p:nvSpPr>
                <p:cNvPr id="34990" name="Line 116"/>
                <p:cNvSpPr>
                  <a:spLocks noChangeShapeType="1"/>
                </p:cNvSpPr>
                <p:nvPr/>
              </p:nvSpPr>
              <p:spPr bwMode="auto">
                <a:xfrm flipH="1">
                  <a:off x="138" y="6512"/>
                  <a:ext cx="588" cy="0"/>
                </a:xfrm>
                <a:prstGeom prst="line">
                  <a:avLst/>
                </a:prstGeom>
                <a:noFill/>
                <a:ln w="9525">
                  <a:solidFill>
                    <a:schemeClr val="tx1"/>
                  </a:solidFill>
                  <a:round/>
                  <a:headEnd/>
                  <a:tailEnd/>
                </a:ln>
              </p:spPr>
              <p:txBody>
                <a:bodyPr vert="wordArtVert" lIns="28800" tIns="18000" anchor="ctr" anchorCtr="0">
                  <a:noAutofit/>
                </a:bodyPr>
                <a:lstStyle/>
                <a:p>
                  <a:endParaRPr lang="en-US"/>
                </a:p>
              </p:txBody>
            </p:sp>
          </p:grpSp>
        </p:grpSp>
      </p:grpSp>
      <p:sp>
        <p:nvSpPr>
          <p:cNvPr id="289" name="Text Box 228"/>
          <p:cNvSpPr txBox="1">
            <a:spLocks noChangeArrowheads="1"/>
          </p:cNvSpPr>
          <p:nvPr/>
        </p:nvSpPr>
        <p:spPr bwMode="auto">
          <a:xfrm>
            <a:off x="250825" y="6165850"/>
            <a:ext cx="3671888"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dirty="0">
                <a:latin typeface="Times" pitchFamily="18" charset="0"/>
              </a:rPr>
              <a:t>Animation by Rhodri Jones (CERN)</a:t>
            </a:r>
          </a:p>
        </p:txBody>
      </p:sp>
      <p:sp>
        <p:nvSpPr>
          <p:cNvPr id="292" name="Text Box 226"/>
          <p:cNvSpPr txBox="1">
            <a:spLocks noChangeArrowheads="1"/>
          </p:cNvSpPr>
          <p:nvPr/>
        </p:nvSpPr>
        <p:spPr bwMode="auto">
          <a:xfrm>
            <a:off x="395288" y="333375"/>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a:latin typeface="Comic Sans MS" pitchFamily="66" charset="0"/>
              </a:rPr>
              <a:t>Principle of Signal Generation of </a:t>
            </a:r>
            <a:r>
              <a:rPr lang="en-US" altLang="de-DE" sz="2000" b="1" dirty="0" smtClean="0">
                <a:latin typeface="Comic Sans MS" pitchFamily="66" charset="0"/>
              </a:rPr>
              <a:t>a BPMs, off-center Beam </a:t>
            </a:r>
            <a:endParaRPr lang="en-US" altLang="de-DE" sz="2000" b="1" dirty="0">
              <a:latin typeface="Comic Sans MS" pitchFamily="66" charset="0"/>
            </a:endParaRPr>
          </a:p>
        </p:txBody>
      </p:sp>
      <p:sp>
        <p:nvSpPr>
          <p:cNvPr id="290" name="Text Box 229"/>
          <p:cNvSpPr txBox="1">
            <a:spLocks noChangeArrowheads="1"/>
          </p:cNvSpPr>
          <p:nvPr/>
        </p:nvSpPr>
        <p:spPr bwMode="auto">
          <a:xfrm>
            <a:off x="179388" y="1196975"/>
            <a:ext cx="4427537" cy="943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Bef>
                <a:spcPts val="800"/>
              </a:spcBef>
              <a:buFont typeface="Wingdings" pitchFamily="2" charset="2"/>
              <a:buNone/>
            </a:pPr>
            <a:r>
              <a:rPr lang="en-US" altLang="de-DE" sz="2000" dirty="0">
                <a:solidFill>
                  <a:schemeClr val="accent2"/>
                </a:solidFill>
                <a:sym typeface="Symbol" pitchFamily="18" charset="2"/>
              </a:rPr>
              <a:t>The image current at the wall is    </a:t>
            </a:r>
            <a:endParaRPr lang="en-US" altLang="de-DE" sz="2000" dirty="0" smtClean="0">
              <a:solidFill>
                <a:schemeClr val="accent2"/>
              </a:solidFill>
              <a:sym typeface="Symbol" pitchFamily="18" charset="2"/>
            </a:endParaRPr>
          </a:p>
          <a:p>
            <a:pPr algn="l">
              <a:lnSpc>
                <a:spcPct val="70000"/>
              </a:lnSpc>
              <a:spcBef>
                <a:spcPts val="800"/>
              </a:spcBef>
              <a:buFont typeface="Wingdings" pitchFamily="2" charset="2"/>
              <a:buNone/>
            </a:pPr>
            <a:r>
              <a:rPr lang="en-US" altLang="de-DE" sz="2000" dirty="0" smtClean="0">
                <a:solidFill>
                  <a:schemeClr val="accent2"/>
                </a:solidFill>
                <a:sym typeface="Symbol" pitchFamily="18" charset="2"/>
              </a:rPr>
              <a:t>monitored </a:t>
            </a:r>
            <a:r>
              <a:rPr lang="en-US" altLang="de-DE" sz="2000" dirty="0">
                <a:solidFill>
                  <a:schemeClr val="accent2"/>
                </a:solidFill>
                <a:sym typeface="Symbol" pitchFamily="18" charset="2"/>
              </a:rPr>
              <a:t>on a high frequency basis</a:t>
            </a:r>
          </a:p>
          <a:p>
            <a:pPr algn="l">
              <a:lnSpc>
                <a:spcPct val="70000"/>
              </a:lnSpc>
              <a:spcBef>
                <a:spcPts val="800"/>
              </a:spcBef>
              <a:buFont typeface="Wingdings" pitchFamily="2" charset="2"/>
              <a:buNone/>
            </a:pPr>
            <a:r>
              <a:rPr lang="en-US" altLang="de-DE" sz="2000" dirty="0">
                <a:solidFill>
                  <a:schemeClr val="accent2"/>
                </a:solidFill>
                <a:sym typeface="Symbol" pitchFamily="18" charset="2"/>
              </a:rPr>
              <a:t>i.e. ac-part given by the bunched beam.</a:t>
            </a:r>
          </a:p>
        </p:txBody>
      </p:sp>
    </p:spTree>
    <p:extLst>
      <p:ext uri="{BB962C8B-B14F-4D97-AF65-F5344CB8AC3E}">
        <p14:creationId xmlns:p14="http://schemas.microsoft.com/office/powerpoint/2010/main" val="21523720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fill="hold" nodeType="clickEffect">
                                  <p:stCondLst>
                                    <p:cond delay="0"/>
                                  </p:stCondLst>
                                  <p:childTnLst>
                                    <p:animMotion origin="layout" path="M -2.22222E-6 1.11111E-6 L 0.67327 1.11111E-6 " pathEditMode="relative" rAng="0" ptsTypes="AA">
                                      <p:cBhvr>
                                        <p:cTn id="6" dur="9500" fill="hold"/>
                                        <p:tgtEl>
                                          <p:spTgt spid="2"/>
                                        </p:tgtEl>
                                        <p:attrNameLst>
                                          <p:attrName>ppt_x</p:attrName>
                                          <p:attrName>ppt_y</p:attrName>
                                        </p:attrNameLst>
                                      </p:cBhvr>
                                      <p:rCtr x="33663" y="0"/>
                                    </p:animMotion>
                                  </p:childTnLst>
                                </p:cTn>
                              </p:par>
                              <p:par>
                                <p:cTn id="7" presetID="64" presetClass="path" presetSubtype="0" fill="hold" grpId="0" nodeType="withEffect">
                                  <p:stCondLst>
                                    <p:cond delay="400"/>
                                  </p:stCondLst>
                                  <p:childTnLst>
                                    <p:animMotion origin="layout" path="M 5E-6 3.7037E-7 L 0.00105 -0.04097 " pathEditMode="relative" rAng="0" ptsTypes="AA">
                                      <p:cBhvr>
                                        <p:cTn id="8" dur="2000" fill="hold"/>
                                        <p:tgtEl>
                                          <p:spTgt spid="208920"/>
                                        </p:tgtEl>
                                        <p:attrNameLst>
                                          <p:attrName>ppt_x</p:attrName>
                                          <p:attrName>ppt_y</p:attrName>
                                        </p:attrNameLst>
                                      </p:cBhvr>
                                      <p:rCtr x="1" y="-21"/>
                                    </p:animMotion>
                                  </p:childTnLst>
                                </p:cTn>
                              </p:par>
                              <p:par>
                                <p:cTn id="9" presetID="64" presetClass="path" presetSubtype="0" fill="hold" grpId="0" nodeType="withEffect">
                                  <p:stCondLst>
                                    <p:cond delay="400"/>
                                  </p:stCondLst>
                                  <p:childTnLst>
                                    <p:animMotion origin="layout" path="M -0.00052 0.04097 L 0.00052 3.33333E-6 " pathEditMode="relative" rAng="0" ptsTypes="AA">
                                      <p:cBhvr>
                                        <p:cTn id="10" dur="2000" spd="-100000" fill="hold"/>
                                        <p:tgtEl>
                                          <p:spTgt spid="333"/>
                                        </p:tgtEl>
                                        <p:attrNameLst>
                                          <p:attrName>ppt_x</p:attrName>
                                          <p:attrName>ppt_y</p:attrName>
                                        </p:attrNameLst>
                                      </p:cBhvr>
                                      <p:rCtr x="52" y="-2060"/>
                                    </p:animMotion>
                                  </p:childTnLst>
                                </p:cTn>
                              </p:par>
                              <p:par>
                                <p:cTn id="11" presetID="42" presetClass="path" presetSubtype="0" accel="50000" decel="50000" fill="hold" grpId="0" nodeType="withEffect">
                                  <p:stCondLst>
                                    <p:cond delay="600"/>
                                  </p:stCondLst>
                                  <p:childTnLst>
                                    <p:animMotion origin="layout" path="M 4.16667E-6 4.44444E-6 L 4.16667E-6 0.03333 " pathEditMode="relative" rAng="0" ptsTypes="AA">
                                      <p:cBhvr>
                                        <p:cTn id="12" dur="2000" fill="hold"/>
                                        <p:tgtEl>
                                          <p:spTgt spid="208915"/>
                                        </p:tgtEl>
                                        <p:attrNameLst>
                                          <p:attrName>ppt_x</p:attrName>
                                          <p:attrName>ppt_y</p:attrName>
                                        </p:attrNameLst>
                                      </p:cBhvr>
                                      <p:rCtr x="0" y="17"/>
                                    </p:animMotion>
                                  </p:childTnLst>
                                </p:cTn>
                              </p:par>
                              <p:par>
                                <p:cTn id="13" presetID="42" presetClass="path" presetSubtype="0" accel="50000" decel="50000" fill="hold" grpId="0" nodeType="withEffect">
                                  <p:stCondLst>
                                    <p:cond delay="600"/>
                                  </p:stCondLst>
                                  <p:childTnLst>
                                    <p:animMotion origin="layout" path="M -8.33333E-7 -0.03333 L -8.33333E-7 -2.59259E-6 " pathEditMode="relative" rAng="0" ptsTypes="AA">
                                      <p:cBhvr>
                                        <p:cTn id="14" dur="2000" spd="-100000" fill="hold"/>
                                        <p:tgtEl>
                                          <p:spTgt spid="328"/>
                                        </p:tgtEl>
                                        <p:attrNameLst>
                                          <p:attrName>ppt_x</p:attrName>
                                          <p:attrName>ppt_y</p:attrName>
                                        </p:attrNameLst>
                                      </p:cBhvr>
                                      <p:rCtr x="0" y="1667"/>
                                    </p:animMotion>
                                  </p:childTnLst>
                                </p:cTn>
                              </p:par>
                              <p:par>
                                <p:cTn id="15" presetID="42" presetClass="path" presetSubtype="0" accel="50000" decel="50000" fill="hold" grpId="0" nodeType="withEffect">
                                  <p:stCondLst>
                                    <p:cond delay="800"/>
                                  </p:stCondLst>
                                  <p:childTnLst>
                                    <p:animMotion origin="layout" path="M -2.5E-6 1.85185E-6 L -0.00052 0.01528 " pathEditMode="relative" rAng="0" ptsTypes="AA">
                                      <p:cBhvr>
                                        <p:cTn id="16" dur="2000" fill="hold"/>
                                        <p:tgtEl>
                                          <p:spTgt spid="209014"/>
                                        </p:tgtEl>
                                        <p:attrNameLst>
                                          <p:attrName>ppt_x</p:attrName>
                                          <p:attrName>ppt_y</p:attrName>
                                        </p:attrNameLst>
                                      </p:cBhvr>
                                      <p:rCtr x="0" y="8"/>
                                    </p:animMotion>
                                  </p:childTnLst>
                                </p:cTn>
                              </p:par>
                              <p:par>
                                <p:cTn id="17" presetID="64" presetClass="path" presetSubtype="0" fill="hold" grpId="0" nodeType="withEffect">
                                  <p:stCondLst>
                                    <p:cond delay="1000"/>
                                  </p:stCondLst>
                                  <p:childTnLst>
                                    <p:animMotion origin="layout" path="M -3.61111E-6 4.07407E-6 L -3.61111E-6 -0.02431 " pathEditMode="relative" rAng="0" ptsTypes="AA">
                                      <p:cBhvr>
                                        <p:cTn id="18" dur="2000" fill="hold"/>
                                        <p:tgtEl>
                                          <p:spTgt spid="209013"/>
                                        </p:tgtEl>
                                        <p:attrNameLst>
                                          <p:attrName>ppt_x</p:attrName>
                                          <p:attrName>ppt_y</p:attrName>
                                        </p:attrNameLst>
                                      </p:cBhvr>
                                      <p:rCtr x="0" y="-12"/>
                                    </p:animMotion>
                                  </p:childTnLst>
                                </p:cTn>
                              </p:par>
                              <p:par>
                                <p:cTn id="19" presetID="64" presetClass="path" presetSubtype="0" fill="hold" grpId="0" nodeType="withEffect">
                                  <p:stCondLst>
                                    <p:cond delay="1000"/>
                                  </p:stCondLst>
                                  <p:childTnLst>
                                    <p:animMotion origin="layout" path="M 2.5E-6 0.02848 L 2.5E-6 0.00417 " pathEditMode="relative" rAng="0" ptsTypes="AA">
                                      <p:cBhvr>
                                        <p:cTn id="20" dur="2000" spd="-100000" fill="hold"/>
                                        <p:tgtEl>
                                          <p:spTgt spid="337"/>
                                        </p:tgtEl>
                                        <p:attrNameLst>
                                          <p:attrName>ppt_x</p:attrName>
                                          <p:attrName>ppt_y</p:attrName>
                                        </p:attrNameLst>
                                      </p:cBhvr>
                                      <p:rCtr x="0" y="-1227"/>
                                    </p:animMotion>
                                  </p:childTnLst>
                                </p:cTn>
                              </p:par>
                              <p:par>
                                <p:cTn id="21" presetID="42" presetClass="path" presetSubtype="0" accel="50000" decel="50000" fill="hold" grpId="0" nodeType="withEffect">
                                  <p:stCondLst>
                                    <p:cond delay="1000"/>
                                  </p:stCondLst>
                                  <p:childTnLst>
                                    <p:animMotion origin="layout" path="M -3.61111E-6 -1.11022E-16 L -3.61111E-6 0.04444 " pathEditMode="relative" rAng="0" ptsTypes="AA">
                                      <p:cBhvr>
                                        <p:cTn id="22" dur="2000" fill="hold"/>
                                        <p:tgtEl>
                                          <p:spTgt spid="209028"/>
                                        </p:tgtEl>
                                        <p:attrNameLst>
                                          <p:attrName>ppt_x</p:attrName>
                                          <p:attrName>ppt_y</p:attrName>
                                        </p:attrNameLst>
                                      </p:cBhvr>
                                      <p:rCtr x="0" y="22"/>
                                    </p:animMotion>
                                  </p:childTnLst>
                                </p:cTn>
                              </p:par>
                              <p:par>
                                <p:cTn id="23" presetID="42" presetClass="path" presetSubtype="0" accel="50000" decel="50000" fill="hold" grpId="0" nodeType="withEffect">
                                  <p:stCondLst>
                                    <p:cond delay="1000"/>
                                  </p:stCondLst>
                                  <p:childTnLst>
                                    <p:animMotion origin="layout" path="M 0.00053 -0.02963 L -4.72222E-6 -3.7037E-7 " pathEditMode="relative" rAng="0" ptsTypes="AA">
                                      <p:cBhvr>
                                        <p:cTn id="24" dur="2000" spd="-100000" fill="hold"/>
                                        <p:tgtEl>
                                          <p:spTgt spid="352"/>
                                        </p:tgtEl>
                                        <p:attrNameLst>
                                          <p:attrName>ppt_x</p:attrName>
                                          <p:attrName>ppt_y</p:attrName>
                                        </p:attrNameLst>
                                      </p:cBhvr>
                                      <p:rCtr x="-35" y="1481"/>
                                    </p:animMotion>
                                  </p:childTnLst>
                                </p:cTn>
                              </p:par>
                              <p:par>
                                <p:cTn id="25" presetID="64" presetClass="path" presetSubtype="0" fill="hold" grpId="0" nodeType="withEffect">
                                  <p:stCondLst>
                                    <p:cond delay="1200"/>
                                  </p:stCondLst>
                                  <p:childTnLst>
                                    <p:animMotion origin="layout" path="M -2.22222E-6 -4.81481E-6 L -2.22222E-6 -0.01412 " pathEditMode="relative" rAng="0" ptsTypes="AA">
                                      <p:cBhvr>
                                        <p:cTn id="26" dur="2000" fill="hold"/>
                                        <p:tgtEl>
                                          <p:spTgt spid="209015"/>
                                        </p:tgtEl>
                                        <p:attrNameLst>
                                          <p:attrName>ppt_x</p:attrName>
                                          <p:attrName>ppt_y</p:attrName>
                                        </p:attrNameLst>
                                      </p:cBhvr>
                                      <p:rCtr x="0" y="-7"/>
                                    </p:animMotion>
                                  </p:childTnLst>
                                </p:cTn>
                              </p:par>
                              <p:par>
                                <p:cTn id="27" presetID="64" presetClass="path" presetSubtype="0" fill="hold" grpId="0" nodeType="withEffect">
                                  <p:stCondLst>
                                    <p:cond delay="1400"/>
                                  </p:stCondLst>
                                  <p:childTnLst>
                                    <p:animMotion origin="layout" path="M 5E-6 3.7037E-7 L 0.00105 -0.04097 " pathEditMode="relative" rAng="0" ptsTypes="AA">
                                      <p:cBhvr>
                                        <p:cTn id="28" dur="2000" fill="hold"/>
                                        <p:tgtEl>
                                          <p:spTgt spid="209016"/>
                                        </p:tgtEl>
                                        <p:attrNameLst>
                                          <p:attrName>ppt_x</p:attrName>
                                          <p:attrName>ppt_y</p:attrName>
                                        </p:attrNameLst>
                                      </p:cBhvr>
                                      <p:rCtr x="1" y="-21"/>
                                    </p:animMotion>
                                  </p:childTnLst>
                                </p:cTn>
                              </p:par>
                              <p:par>
                                <p:cTn id="29" presetID="64" presetClass="path" presetSubtype="0" fill="hold" grpId="0" nodeType="withEffect">
                                  <p:stCondLst>
                                    <p:cond delay="1400"/>
                                  </p:stCondLst>
                                  <p:childTnLst>
                                    <p:animMotion origin="layout" path="M -0.00052 0.04097 L 0.00052 3.33333E-6 " pathEditMode="relative" rAng="0" ptsTypes="AA">
                                      <p:cBhvr>
                                        <p:cTn id="30" dur="2000" spd="-100000" fill="hold"/>
                                        <p:tgtEl>
                                          <p:spTgt spid="340"/>
                                        </p:tgtEl>
                                        <p:attrNameLst>
                                          <p:attrName>ppt_x</p:attrName>
                                          <p:attrName>ppt_y</p:attrName>
                                        </p:attrNameLst>
                                      </p:cBhvr>
                                      <p:rCtr x="52" y="-2060"/>
                                    </p:animMotion>
                                  </p:childTnLst>
                                </p:cTn>
                              </p:par>
                              <p:par>
                                <p:cTn id="31" presetID="42" presetClass="path" presetSubtype="0" accel="50000" decel="50000" fill="hold" grpId="0" nodeType="withEffect">
                                  <p:stCondLst>
                                    <p:cond delay="1400"/>
                                  </p:stCondLst>
                                  <p:childTnLst>
                                    <p:animMotion origin="layout" path="M 4.16667E-6 4.44444E-6 L 4.16667E-6 0.03333 " pathEditMode="relative" rAng="0" ptsTypes="AA">
                                      <p:cBhvr>
                                        <p:cTn id="32" dur="2000" fill="hold"/>
                                        <p:tgtEl>
                                          <p:spTgt spid="209018"/>
                                        </p:tgtEl>
                                        <p:attrNameLst>
                                          <p:attrName>ppt_x</p:attrName>
                                          <p:attrName>ppt_y</p:attrName>
                                        </p:attrNameLst>
                                      </p:cBhvr>
                                      <p:rCtr x="0" y="17"/>
                                    </p:animMotion>
                                  </p:childTnLst>
                                </p:cTn>
                              </p:par>
                              <p:par>
                                <p:cTn id="33" presetID="42" presetClass="path" presetSubtype="0" accel="50000" decel="50000" fill="hold" grpId="0" nodeType="withEffect">
                                  <p:stCondLst>
                                    <p:cond delay="1400"/>
                                  </p:stCondLst>
                                  <p:childTnLst>
                                    <p:animMotion origin="layout" path="M 2.5E-6 -0.03333 L 2.5E-6 -4.44444E-6 " pathEditMode="relative" rAng="0" ptsTypes="AA">
                                      <p:cBhvr>
                                        <p:cTn id="34" dur="2000" spd="-100000" fill="hold"/>
                                        <p:tgtEl>
                                          <p:spTgt spid="342"/>
                                        </p:tgtEl>
                                        <p:attrNameLst>
                                          <p:attrName>ppt_x</p:attrName>
                                          <p:attrName>ppt_y</p:attrName>
                                        </p:attrNameLst>
                                      </p:cBhvr>
                                      <p:rCtr x="0" y="1667"/>
                                    </p:animMotion>
                                  </p:childTnLst>
                                </p:cTn>
                              </p:par>
                              <p:par>
                                <p:cTn id="35" presetID="64" presetClass="path" presetSubtype="0" fill="hold" grpId="0" nodeType="withEffect">
                                  <p:stCondLst>
                                    <p:cond delay="1600"/>
                                  </p:stCondLst>
                                  <p:childTnLst>
                                    <p:animMotion origin="layout" path="M -3.61111E-6 4.07407E-6 L -3.61111E-6 -0.02431 " pathEditMode="relative" rAng="0" ptsTypes="AA">
                                      <p:cBhvr>
                                        <p:cTn id="36" dur="2000" fill="hold"/>
                                        <p:tgtEl>
                                          <p:spTgt spid="209017"/>
                                        </p:tgtEl>
                                        <p:attrNameLst>
                                          <p:attrName>ppt_x</p:attrName>
                                          <p:attrName>ppt_y</p:attrName>
                                        </p:attrNameLst>
                                      </p:cBhvr>
                                      <p:rCtr x="0" y="-12"/>
                                    </p:animMotion>
                                  </p:childTnLst>
                                </p:cTn>
                              </p:par>
                              <p:par>
                                <p:cTn id="37" presetID="42" presetClass="path" presetSubtype="0" accel="50000" decel="50000" fill="hold" grpId="0" nodeType="withEffect">
                                  <p:stCondLst>
                                    <p:cond delay="1800"/>
                                  </p:stCondLst>
                                  <p:childTnLst>
                                    <p:animMotion origin="layout" path="M 4.16667E-6 4.44444E-6 L 4.16667E-6 0.03333 " pathEditMode="relative" rAng="0" ptsTypes="AA">
                                      <p:cBhvr>
                                        <p:cTn id="38" dur="2000" fill="hold"/>
                                        <p:tgtEl>
                                          <p:spTgt spid="209019"/>
                                        </p:tgtEl>
                                        <p:attrNameLst>
                                          <p:attrName>ppt_x</p:attrName>
                                          <p:attrName>ppt_y</p:attrName>
                                        </p:attrNameLst>
                                      </p:cBhvr>
                                      <p:rCtr x="0" y="17"/>
                                    </p:animMotion>
                                  </p:childTnLst>
                                </p:cTn>
                              </p:par>
                              <p:par>
                                <p:cTn id="39" presetID="64" presetClass="path" presetSubtype="0" fill="hold" grpId="0" nodeType="withEffect">
                                  <p:stCondLst>
                                    <p:cond delay="2000"/>
                                  </p:stCondLst>
                                  <p:childTnLst>
                                    <p:animMotion origin="layout" path="M -1.38889E-6 3.7037E-7 L -1.38889E-6 -0.03218 " pathEditMode="relative" rAng="0" ptsTypes="AA">
                                      <p:cBhvr>
                                        <p:cTn id="40" dur="2000" fill="hold"/>
                                        <p:tgtEl>
                                          <p:spTgt spid="209020"/>
                                        </p:tgtEl>
                                        <p:attrNameLst>
                                          <p:attrName>ppt_x</p:attrName>
                                          <p:attrName>ppt_y</p:attrName>
                                        </p:attrNameLst>
                                      </p:cBhvr>
                                      <p:rCtr x="0" y="-16"/>
                                    </p:animMotion>
                                  </p:childTnLst>
                                </p:cTn>
                              </p:par>
                              <p:par>
                                <p:cTn id="41" presetID="64" presetClass="path" presetSubtype="0" fill="hold" grpId="0" nodeType="withEffect">
                                  <p:stCondLst>
                                    <p:cond delay="2000"/>
                                  </p:stCondLst>
                                  <p:childTnLst>
                                    <p:animMotion origin="layout" path="M -0.00018 0.02338 L -0.00018 0.00301 " pathEditMode="relative" rAng="0" ptsTypes="AA">
                                      <p:cBhvr>
                                        <p:cTn id="42" dur="2000" spd="-100000" fill="hold"/>
                                        <p:tgtEl>
                                          <p:spTgt spid="344"/>
                                        </p:tgtEl>
                                        <p:attrNameLst>
                                          <p:attrName>ppt_x</p:attrName>
                                          <p:attrName>ppt_y</p:attrName>
                                        </p:attrNameLst>
                                      </p:cBhvr>
                                      <p:rCtr x="0" y="-1019"/>
                                    </p:animMotion>
                                  </p:childTnLst>
                                </p:cTn>
                              </p:par>
                              <p:par>
                                <p:cTn id="43" presetID="64" presetClass="path" presetSubtype="0" fill="hold" grpId="0" nodeType="withEffect">
                                  <p:stCondLst>
                                    <p:cond delay="2200"/>
                                  </p:stCondLst>
                                  <p:childTnLst>
                                    <p:animMotion origin="layout" path="M -2.22222E-6 -4.81481E-6 L -2.22222E-6 -0.01412 " pathEditMode="relative" rAng="0" ptsTypes="AA">
                                      <p:cBhvr>
                                        <p:cTn id="44" dur="2000" fill="hold"/>
                                        <p:tgtEl>
                                          <p:spTgt spid="209022"/>
                                        </p:tgtEl>
                                        <p:attrNameLst>
                                          <p:attrName>ppt_x</p:attrName>
                                          <p:attrName>ppt_y</p:attrName>
                                        </p:attrNameLst>
                                      </p:cBhvr>
                                      <p:rCtr x="0" y="-7"/>
                                    </p:animMotion>
                                  </p:childTnLst>
                                </p:cTn>
                              </p:par>
                              <p:par>
                                <p:cTn id="45" presetID="42" presetClass="path" presetSubtype="0" accel="50000" decel="50000" fill="hold" grpId="0" nodeType="withEffect">
                                  <p:stCondLst>
                                    <p:cond delay="2400"/>
                                  </p:stCondLst>
                                  <p:childTnLst>
                                    <p:animMotion origin="layout" path="M 5E-6 -2.59259E-6 L 5E-6 0.0257 " pathEditMode="relative" rAng="0" ptsTypes="AA">
                                      <p:cBhvr>
                                        <p:cTn id="46" dur="2000" fill="hold"/>
                                        <p:tgtEl>
                                          <p:spTgt spid="209021"/>
                                        </p:tgtEl>
                                        <p:attrNameLst>
                                          <p:attrName>ppt_x</p:attrName>
                                          <p:attrName>ppt_y</p:attrName>
                                        </p:attrNameLst>
                                      </p:cBhvr>
                                      <p:rCtr x="0" y="13"/>
                                    </p:animMotion>
                                  </p:childTnLst>
                                </p:cTn>
                              </p:par>
                              <p:par>
                                <p:cTn id="47" presetID="42" presetClass="path" presetSubtype="0" accel="50000" decel="50000" fill="hold" grpId="0" nodeType="withEffect">
                                  <p:stCondLst>
                                    <p:cond delay="2400"/>
                                  </p:stCondLst>
                                  <p:childTnLst>
                                    <p:animMotion origin="layout" path="M -2.77778E-7 -0.02569 L -2.77778E-7 -4.81481E-6 " pathEditMode="relative" rAng="0" ptsTypes="AA">
                                      <p:cBhvr>
                                        <p:cTn id="48" dur="2000" spd="-100000" fill="hold"/>
                                        <p:tgtEl>
                                          <p:spTgt spid="345"/>
                                        </p:tgtEl>
                                        <p:attrNameLst>
                                          <p:attrName>ppt_x</p:attrName>
                                          <p:attrName>ppt_y</p:attrName>
                                        </p:attrNameLst>
                                      </p:cBhvr>
                                      <p:rCtr x="0" y="1273"/>
                                    </p:animMotion>
                                  </p:childTnLst>
                                </p:cTn>
                              </p:par>
                              <p:par>
                                <p:cTn id="49" presetID="64" presetClass="path" presetSubtype="0" fill="hold" grpId="0" nodeType="withEffect">
                                  <p:stCondLst>
                                    <p:cond delay="2600"/>
                                  </p:stCondLst>
                                  <p:childTnLst>
                                    <p:animMotion origin="layout" path="M 5E-6 3.7037E-7 L 0.00105 -0.04097 " pathEditMode="relative" rAng="0" ptsTypes="AA">
                                      <p:cBhvr>
                                        <p:cTn id="50" dur="2000" fill="hold"/>
                                        <p:tgtEl>
                                          <p:spTgt spid="209023"/>
                                        </p:tgtEl>
                                        <p:attrNameLst>
                                          <p:attrName>ppt_x</p:attrName>
                                          <p:attrName>ppt_y</p:attrName>
                                        </p:attrNameLst>
                                      </p:cBhvr>
                                      <p:rCtr x="1" y="-21"/>
                                    </p:animMotion>
                                  </p:childTnLst>
                                </p:cTn>
                              </p:par>
                              <p:par>
                                <p:cTn id="51" presetID="64" presetClass="path" presetSubtype="0" fill="hold" grpId="0" nodeType="withEffect">
                                  <p:stCondLst>
                                    <p:cond delay="2600"/>
                                  </p:stCondLst>
                                  <p:childTnLst>
                                    <p:animMotion origin="layout" path="M -0.00052 0.04097 L 0.00052 -7.40741E-7 " pathEditMode="relative" rAng="0" ptsTypes="AA">
                                      <p:cBhvr>
                                        <p:cTn id="52" dur="2000" spd="-100000" fill="hold"/>
                                        <p:tgtEl>
                                          <p:spTgt spid="347"/>
                                        </p:tgtEl>
                                        <p:attrNameLst>
                                          <p:attrName>ppt_x</p:attrName>
                                          <p:attrName>ppt_y</p:attrName>
                                        </p:attrNameLst>
                                      </p:cBhvr>
                                      <p:rCtr x="52" y="-2060"/>
                                    </p:animMotion>
                                  </p:childTnLst>
                                </p:cTn>
                              </p:par>
                              <p:par>
                                <p:cTn id="53" presetID="42" presetClass="path" presetSubtype="0" accel="50000" decel="50000" fill="hold" grpId="0" nodeType="withEffect">
                                  <p:stCondLst>
                                    <p:cond delay="2800"/>
                                  </p:stCondLst>
                                  <p:childTnLst>
                                    <p:animMotion origin="layout" path="M -1.11111E-6 1.85185E-6 L -1.11111E-6 0.04444 " pathEditMode="relative" rAng="0" ptsTypes="AA">
                                      <p:cBhvr>
                                        <p:cTn id="54" dur="2000" fill="hold"/>
                                        <p:tgtEl>
                                          <p:spTgt spid="209024"/>
                                        </p:tgtEl>
                                        <p:attrNameLst>
                                          <p:attrName>ppt_x</p:attrName>
                                          <p:attrName>ppt_y</p:attrName>
                                        </p:attrNameLst>
                                      </p:cBhvr>
                                      <p:rCtr x="0" y="22"/>
                                    </p:animMotion>
                                  </p:childTnLst>
                                </p:cTn>
                              </p:par>
                              <p:par>
                                <p:cTn id="55" presetID="42" presetClass="path" presetSubtype="0" accel="50000" decel="50000" fill="hold" grpId="0" nodeType="withEffect">
                                  <p:stCondLst>
                                    <p:cond delay="3000"/>
                                  </p:stCondLst>
                                  <p:childTnLst>
                                    <p:animMotion origin="layout" path="M -2.5E-6 1.85185E-6 L -0.00052 0.01528 " pathEditMode="relative" rAng="0" ptsTypes="AA">
                                      <p:cBhvr>
                                        <p:cTn id="56" dur="2000" fill="hold"/>
                                        <p:tgtEl>
                                          <p:spTgt spid="209025"/>
                                        </p:tgtEl>
                                        <p:attrNameLst>
                                          <p:attrName>ppt_x</p:attrName>
                                          <p:attrName>ppt_y</p:attrName>
                                        </p:attrNameLst>
                                      </p:cBhvr>
                                      <p:rCtr x="0" y="8"/>
                                    </p:animMotion>
                                  </p:childTnLst>
                                </p:cTn>
                              </p:par>
                              <p:par>
                                <p:cTn id="57" presetID="42" presetClass="path" presetSubtype="0" accel="50000" decel="50000" fill="hold" grpId="0" nodeType="withEffect">
                                  <p:stCondLst>
                                    <p:cond delay="3000"/>
                                  </p:stCondLst>
                                  <p:childTnLst>
                                    <p:animMotion origin="layout" path="M -0.00052 -0.01528 L -0.00104 4.81481E-6 " pathEditMode="relative" rAng="0" ptsTypes="AA">
                                      <p:cBhvr>
                                        <p:cTn id="58" dur="2000" spd="-100000" fill="hold"/>
                                        <p:tgtEl>
                                          <p:spTgt spid="349"/>
                                        </p:tgtEl>
                                        <p:attrNameLst>
                                          <p:attrName>ppt_x</p:attrName>
                                          <p:attrName>ppt_y</p:attrName>
                                        </p:attrNameLst>
                                      </p:cBhvr>
                                      <p:rCtr x="-35" y="764"/>
                                    </p:animMotion>
                                  </p:childTnLst>
                                </p:cTn>
                              </p:par>
                              <p:par>
                                <p:cTn id="59" presetID="64" presetClass="path" presetSubtype="0" fill="hold" grpId="0" nodeType="withEffect">
                                  <p:stCondLst>
                                    <p:cond delay="3200"/>
                                  </p:stCondLst>
                                  <p:childTnLst>
                                    <p:animMotion origin="layout" path="M -1.38889E-6 3.7037E-7 L -1.38889E-6 -0.03218 " pathEditMode="relative" rAng="0" ptsTypes="AA">
                                      <p:cBhvr>
                                        <p:cTn id="60" dur="2000" fill="hold"/>
                                        <p:tgtEl>
                                          <p:spTgt spid="209026"/>
                                        </p:tgtEl>
                                        <p:attrNameLst>
                                          <p:attrName>ppt_x</p:attrName>
                                          <p:attrName>ppt_y</p:attrName>
                                        </p:attrNameLst>
                                      </p:cBhvr>
                                      <p:rCtr x="0" y="-16"/>
                                    </p:animMotion>
                                  </p:childTnLst>
                                </p:cTn>
                              </p:par>
                              <p:par>
                                <p:cTn id="61" presetID="64" presetClass="path" presetSubtype="0" fill="hold" grpId="0" nodeType="withEffect">
                                  <p:stCondLst>
                                    <p:cond delay="3200"/>
                                  </p:stCondLst>
                                  <p:childTnLst>
                                    <p:animMotion origin="layout" path="M -3.33333E-6 0.03218 L -3.33333E-6 3.7037E-7 " pathEditMode="relative" rAng="0" ptsTypes="AA">
                                      <p:cBhvr>
                                        <p:cTn id="62" dur="2000" spd="-100000" fill="hold"/>
                                        <p:tgtEl>
                                          <p:spTgt spid="350"/>
                                        </p:tgtEl>
                                        <p:attrNameLst>
                                          <p:attrName>ppt_x</p:attrName>
                                          <p:attrName>ppt_y</p:attrName>
                                        </p:attrNameLst>
                                      </p:cBhvr>
                                      <p:rCtr x="0" y="-1620"/>
                                    </p:animMotion>
                                  </p:childTnLst>
                                </p:cTn>
                              </p:par>
                              <p:par>
                                <p:cTn id="63" presetID="42" presetClass="path" presetSubtype="0" accel="50000" decel="50000" fill="hold" grpId="0" nodeType="withEffect">
                                  <p:stCondLst>
                                    <p:cond delay="3400"/>
                                  </p:stCondLst>
                                  <p:childTnLst>
                                    <p:animMotion origin="layout" path="M -2.77778E-6 2.22222E-6 L -2.77778E-6 0.03935 " pathEditMode="relative" rAng="0" ptsTypes="AA">
                                      <p:cBhvr>
                                        <p:cTn id="64" dur="2000" fill="hold"/>
                                        <p:tgtEl>
                                          <p:spTgt spid="209027"/>
                                        </p:tgtEl>
                                        <p:attrNameLst>
                                          <p:attrName>ppt_x</p:attrName>
                                          <p:attrName>ppt_y</p:attrName>
                                        </p:attrNameLst>
                                      </p:cBhvr>
                                      <p:rCtr x="0" y="20"/>
                                    </p:animMotion>
                                  </p:childTnLst>
                                </p:cTn>
                              </p:par>
                              <p:par>
                                <p:cTn id="65" presetID="64" presetClass="path" presetSubtype="0" fill="hold" grpId="0" nodeType="withEffect">
                                  <p:stCondLst>
                                    <p:cond delay="3500"/>
                                  </p:stCondLst>
                                  <p:childTnLst>
                                    <p:animMotion origin="layout" path="M -2.22222E-6 -4.81481E-6 L -2.22222E-6 -0.01412 " pathEditMode="relative" rAng="0" ptsTypes="AA">
                                      <p:cBhvr>
                                        <p:cTn id="66" dur="2000" fill="hold"/>
                                        <p:tgtEl>
                                          <p:spTgt spid="209029"/>
                                        </p:tgtEl>
                                        <p:attrNameLst>
                                          <p:attrName>ppt_x</p:attrName>
                                          <p:attrName>ppt_y</p:attrName>
                                        </p:attrNameLst>
                                      </p:cBhvr>
                                      <p:rCtr x="0" y="-7"/>
                                    </p:animMotion>
                                  </p:childTnLst>
                                </p:cTn>
                              </p:par>
                              <p:par>
                                <p:cTn id="67" presetID="64" presetClass="path" presetSubtype="0" fill="hold" grpId="0" nodeType="withEffect">
                                  <p:stCondLst>
                                    <p:cond delay="3500"/>
                                  </p:stCondLst>
                                  <p:childTnLst>
                                    <p:animMotion origin="layout" path="M -2.22222E-6 0.01412 L -2.22222E-6 -2.22222E-6 " pathEditMode="relative" rAng="0" ptsTypes="AA">
                                      <p:cBhvr>
                                        <p:cTn id="68" dur="2000" spd="-100000" fill="hold"/>
                                        <p:tgtEl>
                                          <p:spTgt spid="353"/>
                                        </p:tgtEl>
                                        <p:attrNameLst>
                                          <p:attrName>ppt_x</p:attrName>
                                          <p:attrName>ppt_y</p:attrName>
                                        </p:attrNameLst>
                                      </p:cBhvr>
                                      <p:rCtr x="0" y="-718"/>
                                    </p:animMotion>
                                  </p:childTnLst>
                                </p:cTn>
                              </p:par>
                              <p:par>
                                <p:cTn id="69" presetID="64" presetClass="path" presetSubtype="0" fill="hold" grpId="0" nodeType="withEffect">
                                  <p:stCondLst>
                                    <p:cond delay="3800"/>
                                  </p:stCondLst>
                                  <p:childTnLst>
                                    <p:animMotion origin="layout" path="M 5E-6 3.7037E-7 L 0.00105 -0.04097 " pathEditMode="relative" rAng="0" ptsTypes="AA">
                                      <p:cBhvr>
                                        <p:cTn id="70" dur="2000" fill="hold"/>
                                        <p:tgtEl>
                                          <p:spTgt spid="209030"/>
                                        </p:tgtEl>
                                        <p:attrNameLst>
                                          <p:attrName>ppt_x</p:attrName>
                                          <p:attrName>ppt_y</p:attrName>
                                        </p:attrNameLst>
                                      </p:cBhvr>
                                      <p:rCtr x="1" y="-21"/>
                                    </p:animMotion>
                                  </p:childTnLst>
                                </p:cTn>
                              </p:par>
                              <p:par>
                                <p:cTn id="71" presetID="42" presetClass="path" presetSubtype="0" accel="50000" decel="50000" fill="hold" grpId="0" nodeType="withEffect">
                                  <p:stCondLst>
                                    <p:cond delay="4000"/>
                                  </p:stCondLst>
                                  <p:childTnLst>
                                    <p:animMotion origin="layout" path="M 5E-6 -2.59259E-6 L 5E-6 0.0257 " pathEditMode="relative" rAng="0" ptsTypes="AA">
                                      <p:cBhvr>
                                        <p:cTn id="72" dur="2000" fill="hold"/>
                                        <p:tgtEl>
                                          <p:spTgt spid="209031"/>
                                        </p:tgtEl>
                                        <p:attrNameLst>
                                          <p:attrName>ppt_x</p:attrName>
                                          <p:attrName>ppt_y</p:attrName>
                                        </p:attrNameLst>
                                      </p:cBhvr>
                                      <p:rCtr x="0" y="13"/>
                                    </p:animMotion>
                                  </p:childTnLst>
                                </p:cTn>
                              </p:par>
                              <p:par>
                                <p:cTn id="73" presetID="42" presetClass="path" presetSubtype="0" accel="50000" decel="50000" fill="hold" grpId="0" nodeType="withEffect">
                                  <p:stCondLst>
                                    <p:cond delay="4000"/>
                                  </p:stCondLst>
                                  <p:childTnLst>
                                    <p:animMotion origin="layout" path="M 1.11111E-6 -0.02569 L 1.11111E-6 -1.11111E-6 " pathEditMode="relative" rAng="0" ptsTypes="AA">
                                      <p:cBhvr>
                                        <p:cTn id="74" dur="2000" spd="-100000" fill="hold"/>
                                        <p:tgtEl>
                                          <p:spTgt spid="355"/>
                                        </p:tgtEl>
                                        <p:attrNameLst>
                                          <p:attrName>ppt_x</p:attrName>
                                          <p:attrName>ppt_y</p:attrName>
                                        </p:attrNameLst>
                                      </p:cBhvr>
                                      <p:rCtr x="0" y="1273"/>
                                    </p:animMotion>
                                  </p:childTnLst>
                                </p:cTn>
                              </p:par>
                              <p:par>
                                <p:cTn id="75" presetID="64" presetClass="path" presetSubtype="0" fill="hold" grpId="0" nodeType="withEffect">
                                  <p:stCondLst>
                                    <p:cond delay="4200"/>
                                  </p:stCondLst>
                                  <p:childTnLst>
                                    <p:animMotion origin="layout" path="M -3.61111E-6 4.07407E-6 L -3.61111E-6 -0.02431 " pathEditMode="relative" rAng="0" ptsTypes="AA">
                                      <p:cBhvr>
                                        <p:cTn id="76" dur="2000" fill="hold"/>
                                        <p:tgtEl>
                                          <p:spTgt spid="209032"/>
                                        </p:tgtEl>
                                        <p:attrNameLst>
                                          <p:attrName>ppt_x</p:attrName>
                                          <p:attrName>ppt_y</p:attrName>
                                        </p:attrNameLst>
                                      </p:cBhvr>
                                      <p:rCtr x="0" y="-12"/>
                                    </p:animMotion>
                                  </p:childTnLst>
                                </p:cTn>
                              </p:par>
                              <p:par>
                                <p:cTn id="77" presetID="42" presetClass="path" presetSubtype="0" accel="50000" decel="50000" fill="hold" grpId="0" nodeType="withEffect">
                                  <p:stCondLst>
                                    <p:cond delay="4400"/>
                                  </p:stCondLst>
                                  <p:childTnLst>
                                    <p:animMotion origin="layout" path="M -1.11111E-6 1.85185E-6 L -1.11111E-6 0.04444 " pathEditMode="relative" rAng="0" ptsTypes="AA">
                                      <p:cBhvr>
                                        <p:cTn id="78" dur="2000" fill="hold"/>
                                        <p:tgtEl>
                                          <p:spTgt spid="209034"/>
                                        </p:tgtEl>
                                        <p:attrNameLst>
                                          <p:attrName>ppt_x</p:attrName>
                                          <p:attrName>ppt_y</p:attrName>
                                        </p:attrNameLst>
                                      </p:cBhvr>
                                      <p:rCtr x="0" y="22"/>
                                    </p:animMotion>
                                  </p:childTnLst>
                                </p:cTn>
                              </p:par>
                              <p:par>
                                <p:cTn id="79" presetID="42" presetClass="path" presetSubtype="0" accel="50000" decel="50000" fill="hold" grpId="0" nodeType="withEffect">
                                  <p:stCondLst>
                                    <p:cond delay="4600"/>
                                  </p:stCondLst>
                                  <p:childTnLst>
                                    <p:animMotion origin="layout" path="M -2.5E-6 1.85185E-6 L -0.00052 0.01528 " pathEditMode="relative" rAng="0" ptsTypes="AA">
                                      <p:cBhvr>
                                        <p:cTn id="80" dur="2000" fill="hold"/>
                                        <p:tgtEl>
                                          <p:spTgt spid="209033"/>
                                        </p:tgtEl>
                                        <p:attrNameLst>
                                          <p:attrName>ppt_x</p:attrName>
                                          <p:attrName>ppt_y</p:attrName>
                                        </p:attrNameLst>
                                      </p:cBhvr>
                                      <p:rCtr x="0" y="8"/>
                                    </p:animMotion>
                                  </p:childTnLst>
                                </p:cTn>
                              </p:par>
                              <p:par>
                                <p:cTn id="81" presetID="42" presetClass="path" presetSubtype="0" accel="50000" decel="50000" fill="hold" grpId="0" nodeType="withEffect">
                                  <p:stCondLst>
                                    <p:cond delay="4600"/>
                                  </p:stCondLst>
                                  <p:childTnLst>
                                    <p:animMotion origin="layout" path="M 0.00052 -0.01528 L -2.5E-6 4.44444E-6 " pathEditMode="relative" rAng="0" ptsTypes="AA">
                                      <p:cBhvr>
                                        <p:cTn id="82" dur="2000" spd="-100000" fill="hold"/>
                                        <p:tgtEl>
                                          <p:spTgt spid="357"/>
                                        </p:tgtEl>
                                        <p:attrNameLst>
                                          <p:attrName>ppt_x</p:attrName>
                                          <p:attrName>ppt_y</p:attrName>
                                        </p:attrNameLst>
                                      </p:cBhvr>
                                      <p:rCtr x="-35" y="764"/>
                                    </p:animMotion>
                                  </p:childTnLst>
                                </p:cTn>
                              </p:par>
                              <p:par>
                                <p:cTn id="83" presetID="42" presetClass="path" presetSubtype="0" accel="50000" decel="50000" fill="hold" grpId="0" nodeType="withEffect">
                                  <p:stCondLst>
                                    <p:cond delay="5000"/>
                                  </p:stCondLst>
                                  <p:childTnLst>
                                    <p:animMotion origin="layout" path="M -2.5E-6 1.85185E-6 L -0.00052 0.01528 " pathEditMode="relative" rAng="0" ptsTypes="AA">
                                      <p:cBhvr>
                                        <p:cTn id="84" dur="2000" fill="hold"/>
                                        <p:tgtEl>
                                          <p:spTgt spid="209044"/>
                                        </p:tgtEl>
                                        <p:attrNameLst>
                                          <p:attrName>ppt_x</p:attrName>
                                          <p:attrName>ppt_y</p:attrName>
                                        </p:attrNameLst>
                                      </p:cBhvr>
                                      <p:rCtr x="0" y="8"/>
                                    </p:animMotion>
                                  </p:childTnLst>
                                </p:cTn>
                              </p:par>
                              <p:par>
                                <p:cTn id="85" presetID="42" presetClass="path" presetSubtype="0" accel="50000" decel="50000" fill="hold" grpId="0" nodeType="withEffect">
                                  <p:stCondLst>
                                    <p:cond delay="5000"/>
                                  </p:stCondLst>
                                  <p:childTnLst>
                                    <p:animMotion origin="layout" path="M 0.00052 -0.01528 L -2.77778E-6 -7.40741E-7 " pathEditMode="relative" rAng="0" ptsTypes="AA">
                                      <p:cBhvr>
                                        <p:cTn id="86" dur="2000" spd="-100000" fill="hold"/>
                                        <p:tgtEl>
                                          <p:spTgt spid="368"/>
                                        </p:tgtEl>
                                        <p:attrNameLst>
                                          <p:attrName>ppt_x</p:attrName>
                                          <p:attrName>ppt_y</p:attrName>
                                        </p:attrNameLst>
                                      </p:cBhvr>
                                      <p:rCtr x="-35" y="764"/>
                                    </p:animMotion>
                                  </p:childTnLst>
                                </p:cTn>
                              </p:par>
                              <p:par>
                                <p:cTn id="87" presetID="22" presetClass="entr" presetSubtype="8" fill="hold" grpId="0" nodeType="withEffect">
                                  <p:stCondLst>
                                    <p:cond delay="5000"/>
                                  </p:stCondLst>
                                  <p:childTnLst>
                                    <p:set>
                                      <p:cBhvr>
                                        <p:cTn id="88" dur="1" fill="hold">
                                          <p:stCondLst>
                                            <p:cond delay="0"/>
                                          </p:stCondLst>
                                        </p:cTn>
                                        <p:tgtEl>
                                          <p:spTgt spid="209110"/>
                                        </p:tgtEl>
                                        <p:attrNameLst>
                                          <p:attrName>style.visibility</p:attrName>
                                        </p:attrNameLst>
                                      </p:cBhvr>
                                      <p:to>
                                        <p:strVal val="visible"/>
                                      </p:to>
                                    </p:set>
                                    <p:animEffect transition="in" filter="wipe(left)">
                                      <p:cBhvr>
                                        <p:cTn id="89" dur="10000"/>
                                        <p:tgtEl>
                                          <p:spTgt spid="209110"/>
                                        </p:tgtEl>
                                      </p:cBhvr>
                                    </p:animEffect>
                                  </p:childTnLst>
                                </p:cTn>
                              </p:par>
                              <p:par>
                                <p:cTn id="90" presetID="22" presetClass="entr" presetSubtype="8" fill="hold" grpId="0" nodeType="withEffect">
                                  <p:stCondLst>
                                    <p:cond delay="5000"/>
                                  </p:stCondLst>
                                  <p:childTnLst>
                                    <p:set>
                                      <p:cBhvr>
                                        <p:cTn id="91" dur="1" fill="hold">
                                          <p:stCondLst>
                                            <p:cond delay="0"/>
                                          </p:stCondLst>
                                        </p:cTn>
                                        <p:tgtEl>
                                          <p:spTgt spid="421"/>
                                        </p:tgtEl>
                                        <p:attrNameLst>
                                          <p:attrName>style.visibility</p:attrName>
                                        </p:attrNameLst>
                                      </p:cBhvr>
                                      <p:to>
                                        <p:strVal val="visible"/>
                                      </p:to>
                                    </p:set>
                                    <p:animEffect transition="in" filter="wipe(left)">
                                      <p:cBhvr>
                                        <p:cTn id="92" dur="10000"/>
                                        <p:tgtEl>
                                          <p:spTgt spid="421"/>
                                        </p:tgtEl>
                                      </p:cBhvr>
                                    </p:animEffect>
                                  </p:childTnLst>
                                </p:cTn>
                              </p:par>
                              <p:par>
                                <p:cTn id="93" presetID="1" presetClass="entr" presetSubtype="0" fill="hold" grpId="0" nodeType="withEffect">
                                  <p:stCondLst>
                                    <p:cond delay="5000"/>
                                  </p:stCondLst>
                                  <p:childTnLst>
                                    <p:set>
                                      <p:cBhvr>
                                        <p:cTn id="94" dur="1" fill="hold">
                                          <p:stCondLst>
                                            <p:cond delay="0"/>
                                          </p:stCondLst>
                                        </p:cTn>
                                        <p:tgtEl>
                                          <p:spTgt spid="209092"/>
                                        </p:tgtEl>
                                        <p:attrNameLst>
                                          <p:attrName>style.visibility</p:attrName>
                                        </p:attrNameLst>
                                      </p:cBhvr>
                                      <p:to>
                                        <p:strVal val="visible"/>
                                      </p:to>
                                    </p:set>
                                  </p:childTnLst>
                                </p:cTn>
                              </p:par>
                              <p:par>
                                <p:cTn id="95" presetID="1" presetClass="entr" presetSubtype="0" fill="hold" grpId="0" nodeType="withEffect">
                                  <p:stCondLst>
                                    <p:cond delay="5000"/>
                                  </p:stCondLst>
                                  <p:childTnLst>
                                    <p:set>
                                      <p:cBhvr>
                                        <p:cTn id="96" dur="1" fill="hold">
                                          <p:stCondLst>
                                            <p:cond delay="0"/>
                                          </p:stCondLst>
                                        </p:cTn>
                                        <p:tgtEl>
                                          <p:spTgt spid="209093"/>
                                        </p:tgtEl>
                                        <p:attrNameLst>
                                          <p:attrName>style.visibility</p:attrName>
                                        </p:attrNameLst>
                                      </p:cBhvr>
                                      <p:to>
                                        <p:strVal val="visible"/>
                                      </p:to>
                                    </p:set>
                                  </p:childTnLst>
                                </p:cTn>
                              </p:par>
                              <p:par>
                                <p:cTn id="97" presetID="1" presetClass="entr" presetSubtype="0" fill="hold" grpId="0" nodeType="withEffect">
                                  <p:stCondLst>
                                    <p:cond delay="5000"/>
                                  </p:stCondLst>
                                  <p:childTnLst>
                                    <p:set>
                                      <p:cBhvr>
                                        <p:cTn id="98" dur="1" fill="hold">
                                          <p:stCondLst>
                                            <p:cond delay="0"/>
                                          </p:stCondLst>
                                        </p:cTn>
                                        <p:tgtEl>
                                          <p:spTgt spid="209095"/>
                                        </p:tgtEl>
                                        <p:attrNameLst>
                                          <p:attrName>style.visibility</p:attrName>
                                        </p:attrNameLst>
                                      </p:cBhvr>
                                      <p:to>
                                        <p:strVal val="visible"/>
                                      </p:to>
                                    </p:set>
                                  </p:childTnLst>
                                </p:cTn>
                              </p:par>
                              <p:par>
                                <p:cTn id="99" presetID="1" presetClass="entr" presetSubtype="0" fill="hold" grpId="0" nodeType="withEffect">
                                  <p:stCondLst>
                                    <p:cond delay="5000"/>
                                  </p:stCondLst>
                                  <p:childTnLst>
                                    <p:set>
                                      <p:cBhvr>
                                        <p:cTn id="100" dur="1" fill="hold">
                                          <p:stCondLst>
                                            <p:cond delay="0"/>
                                          </p:stCondLst>
                                        </p:cTn>
                                        <p:tgtEl>
                                          <p:spTgt spid="209094"/>
                                        </p:tgtEl>
                                        <p:attrNameLst>
                                          <p:attrName>style.visibility</p:attrName>
                                        </p:attrNameLst>
                                      </p:cBhvr>
                                      <p:to>
                                        <p:strVal val="visible"/>
                                      </p:to>
                                    </p:set>
                                  </p:childTnLst>
                                </p:cTn>
                              </p:par>
                              <p:par>
                                <p:cTn id="101" presetID="1" presetClass="entr" presetSubtype="0" fill="hold" grpId="0" nodeType="withEffect">
                                  <p:stCondLst>
                                    <p:cond delay="5000"/>
                                  </p:stCondLst>
                                  <p:childTnLst>
                                    <p:set>
                                      <p:cBhvr>
                                        <p:cTn id="102" dur="1" fill="hold">
                                          <p:stCondLst>
                                            <p:cond delay="0"/>
                                          </p:stCondLst>
                                        </p:cTn>
                                        <p:tgtEl>
                                          <p:spTgt spid="209096"/>
                                        </p:tgtEl>
                                        <p:attrNameLst>
                                          <p:attrName>style.visibility</p:attrName>
                                        </p:attrNameLst>
                                      </p:cBhvr>
                                      <p:to>
                                        <p:strVal val="visible"/>
                                      </p:to>
                                    </p:set>
                                  </p:childTnLst>
                                </p:cTn>
                              </p:par>
                              <p:par>
                                <p:cTn id="103" presetID="1" presetClass="entr" presetSubtype="0" fill="hold" grpId="0" nodeType="withEffect">
                                  <p:stCondLst>
                                    <p:cond delay="5000"/>
                                  </p:stCondLst>
                                  <p:childTnLst>
                                    <p:set>
                                      <p:cBhvr>
                                        <p:cTn id="104" dur="1" fill="hold">
                                          <p:stCondLst>
                                            <p:cond delay="0"/>
                                          </p:stCondLst>
                                        </p:cTn>
                                        <p:tgtEl>
                                          <p:spTgt spid="209097"/>
                                        </p:tgtEl>
                                        <p:attrNameLst>
                                          <p:attrName>style.visibility</p:attrName>
                                        </p:attrNameLst>
                                      </p:cBhvr>
                                      <p:to>
                                        <p:strVal val="visible"/>
                                      </p:to>
                                    </p:set>
                                  </p:childTnLst>
                                </p:cTn>
                              </p:par>
                              <p:par>
                                <p:cTn id="105" presetID="1" presetClass="entr" presetSubtype="0" fill="hold" grpId="0" nodeType="withEffect">
                                  <p:stCondLst>
                                    <p:cond delay="5000"/>
                                  </p:stCondLst>
                                  <p:childTnLst>
                                    <p:set>
                                      <p:cBhvr>
                                        <p:cTn id="106" dur="1" fill="hold">
                                          <p:stCondLst>
                                            <p:cond delay="0"/>
                                          </p:stCondLst>
                                        </p:cTn>
                                        <p:tgtEl>
                                          <p:spTgt spid="424"/>
                                        </p:tgtEl>
                                        <p:attrNameLst>
                                          <p:attrName>style.visibility</p:attrName>
                                        </p:attrNameLst>
                                      </p:cBhvr>
                                      <p:to>
                                        <p:strVal val="visible"/>
                                      </p:to>
                                    </p:set>
                                  </p:childTnLst>
                                </p:cTn>
                              </p:par>
                              <p:par>
                                <p:cTn id="107" presetID="27" presetClass="emph" presetSubtype="0" repeatCount="4000" fill="hold" grpId="1" nodeType="withEffect">
                                  <p:stCondLst>
                                    <p:cond delay="5000"/>
                                  </p:stCondLst>
                                  <p:childTnLst>
                                    <p:animClr clrSpc="rgb" dir="cw">
                                      <p:cBhvr override="childStyle">
                                        <p:cTn id="108" dur="500" autoRev="1" fill="hold"/>
                                        <p:tgtEl>
                                          <p:spTgt spid="424"/>
                                        </p:tgtEl>
                                        <p:attrNameLst>
                                          <p:attrName>style.color</p:attrName>
                                        </p:attrNameLst>
                                      </p:cBhvr>
                                      <p:to>
                                        <a:schemeClr val="bg1"/>
                                      </p:to>
                                    </p:animClr>
                                    <p:animClr clrSpc="rgb" dir="cw">
                                      <p:cBhvr>
                                        <p:cTn id="109" dur="500" autoRev="1" fill="hold"/>
                                        <p:tgtEl>
                                          <p:spTgt spid="424"/>
                                        </p:tgtEl>
                                        <p:attrNameLst>
                                          <p:attrName>fillcolor</p:attrName>
                                        </p:attrNameLst>
                                      </p:cBhvr>
                                      <p:to>
                                        <a:schemeClr val="bg1"/>
                                      </p:to>
                                    </p:animClr>
                                    <p:set>
                                      <p:cBhvr>
                                        <p:cTn id="110" dur="500" autoRev="1" fill="hold"/>
                                        <p:tgtEl>
                                          <p:spTgt spid="424"/>
                                        </p:tgtEl>
                                        <p:attrNameLst>
                                          <p:attrName>fill.type</p:attrName>
                                        </p:attrNameLst>
                                      </p:cBhvr>
                                      <p:to>
                                        <p:strVal val="solid"/>
                                      </p:to>
                                    </p:set>
                                    <p:set>
                                      <p:cBhvr>
                                        <p:cTn id="111" dur="500" autoRev="1" fill="hold"/>
                                        <p:tgtEl>
                                          <p:spTgt spid="424"/>
                                        </p:tgtEl>
                                        <p:attrNameLst>
                                          <p:attrName>fill.on</p:attrName>
                                        </p:attrNameLst>
                                      </p:cBhvr>
                                      <p:to>
                                        <p:strVal val="true"/>
                                      </p:to>
                                    </p:set>
                                  </p:childTnLst>
                                  <p:subTnLst>
                                    <p:set>
                                      <p:cBhvr override="childStyle">
                                        <p:cTn dur="1" fill="hold" display="0" masterRel="sameClick" afterEffect="1">
                                          <p:stCondLst>
                                            <p:cond evt="end" delay="0">
                                              <p:tn val="107"/>
                                            </p:cond>
                                          </p:stCondLst>
                                        </p:cTn>
                                        <p:tgtEl>
                                          <p:spTgt spid="424"/>
                                        </p:tgtEl>
                                        <p:attrNameLst>
                                          <p:attrName>style.visibility</p:attrName>
                                        </p:attrNameLst>
                                      </p:cBhvr>
                                      <p:to>
                                        <p:strVal val="hidden"/>
                                      </p:to>
                                    </p:set>
                                  </p:subTnLst>
                                </p:cTn>
                              </p:par>
                              <p:par>
                                <p:cTn id="112" presetID="1" presetClass="entr" presetSubtype="0" fill="hold" grpId="0" nodeType="withEffect">
                                  <p:stCondLst>
                                    <p:cond delay="5000"/>
                                  </p:stCondLst>
                                  <p:childTnLst>
                                    <p:set>
                                      <p:cBhvr>
                                        <p:cTn id="113" dur="1" fill="hold">
                                          <p:stCondLst>
                                            <p:cond delay="0"/>
                                          </p:stCondLst>
                                        </p:cTn>
                                        <p:tgtEl>
                                          <p:spTgt spid="209105"/>
                                        </p:tgtEl>
                                        <p:attrNameLst>
                                          <p:attrName>style.visibility</p:attrName>
                                        </p:attrNameLst>
                                      </p:cBhvr>
                                      <p:to>
                                        <p:strVal val="visible"/>
                                      </p:to>
                                    </p:set>
                                  </p:childTnLst>
                                </p:cTn>
                              </p:par>
                              <p:par>
                                <p:cTn id="114" presetID="27" presetClass="emph" presetSubtype="0" repeatCount="4000" fill="hold" grpId="1" nodeType="withEffect">
                                  <p:stCondLst>
                                    <p:cond delay="5000"/>
                                  </p:stCondLst>
                                  <p:childTnLst>
                                    <p:animClr clrSpc="rgb" dir="cw">
                                      <p:cBhvr override="childStyle">
                                        <p:cTn id="115" dur="500" autoRev="1" fill="hold"/>
                                        <p:tgtEl>
                                          <p:spTgt spid="209092"/>
                                        </p:tgtEl>
                                        <p:attrNameLst>
                                          <p:attrName>style.color</p:attrName>
                                        </p:attrNameLst>
                                      </p:cBhvr>
                                      <p:to>
                                        <a:schemeClr val="bg1"/>
                                      </p:to>
                                    </p:animClr>
                                    <p:animClr clrSpc="rgb" dir="cw">
                                      <p:cBhvr>
                                        <p:cTn id="116" dur="500" autoRev="1" fill="hold"/>
                                        <p:tgtEl>
                                          <p:spTgt spid="209092"/>
                                        </p:tgtEl>
                                        <p:attrNameLst>
                                          <p:attrName>fillcolor</p:attrName>
                                        </p:attrNameLst>
                                      </p:cBhvr>
                                      <p:to>
                                        <a:schemeClr val="bg1"/>
                                      </p:to>
                                    </p:animClr>
                                    <p:set>
                                      <p:cBhvr>
                                        <p:cTn id="117" dur="500" autoRev="1" fill="hold"/>
                                        <p:tgtEl>
                                          <p:spTgt spid="209092"/>
                                        </p:tgtEl>
                                        <p:attrNameLst>
                                          <p:attrName>fill.type</p:attrName>
                                        </p:attrNameLst>
                                      </p:cBhvr>
                                      <p:to>
                                        <p:strVal val="solid"/>
                                      </p:to>
                                    </p:set>
                                    <p:set>
                                      <p:cBhvr>
                                        <p:cTn id="118" dur="500" autoRev="1" fill="hold"/>
                                        <p:tgtEl>
                                          <p:spTgt spid="209092"/>
                                        </p:tgtEl>
                                        <p:attrNameLst>
                                          <p:attrName>fill.on</p:attrName>
                                        </p:attrNameLst>
                                      </p:cBhvr>
                                      <p:to>
                                        <p:strVal val="true"/>
                                      </p:to>
                                    </p:set>
                                  </p:childTnLst>
                                  <p:subTnLst>
                                    <p:set>
                                      <p:cBhvr override="childStyle">
                                        <p:cTn dur="1" fill="hold" display="0" masterRel="sameClick" afterEffect="1">
                                          <p:stCondLst>
                                            <p:cond evt="end" delay="0">
                                              <p:tn val="114"/>
                                            </p:cond>
                                          </p:stCondLst>
                                        </p:cTn>
                                        <p:tgtEl>
                                          <p:spTgt spid="209092"/>
                                        </p:tgtEl>
                                        <p:attrNameLst>
                                          <p:attrName>style.visibility</p:attrName>
                                        </p:attrNameLst>
                                      </p:cBhvr>
                                      <p:to>
                                        <p:strVal val="hidden"/>
                                      </p:to>
                                    </p:set>
                                  </p:subTnLst>
                                </p:cTn>
                              </p:par>
                              <p:par>
                                <p:cTn id="119" presetID="1" presetClass="entr" presetSubtype="0" fill="hold" grpId="0" nodeType="withEffect">
                                  <p:stCondLst>
                                    <p:cond delay="5200"/>
                                  </p:stCondLst>
                                  <p:childTnLst>
                                    <p:set>
                                      <p:cBhvr>
                                        <p:cTn id="120" dur="1" fill="hold">
                                          <p:stCondLst>
                                            <p:cond delay="0"/>
                                          </p:stCondLst>
                                        </p:cTn>
                                        <p:tgtEl>
                                          <p:spTgt spid="209113"/>
                                        </p:tgtEl>
                                        <p:attrNameLst>
                                          <p:attrName>style.visibility</p:attrName>
                                        </p:attrNameLst>
                                      </p:cBhvr>
                                      <p:to>
                                        <p:strVal val="visible"/>
                                      </p:to>
                                    </p:set>
                                  </p:childTnLst>
                                </p:cTn>
                              </p:par>
                              <p:par>
                                <p:cTn id="121" presetID="1" presetClass="entr" presetSubtype="0" fill="hold" grpId="0" nodeType="withEffect">
                                  <p:stCondLst>
                                    <p:cond delay="5200"/>
                                  </p:stCondLst>
                                  <p:childTnLst>
                                    <p:set>
                                      <p:cBhvr>
                                        <p:cTn id="122" dur="1" fill="hold">
                                          <p:stCondLst>
                                            <p:cond delay="0"/>
                                          </p:stCondLst>
                                        </p:cTn>
                                        <p:tgtEl>
                                          <p:spTgt spid="415"/>
                                        </p:tgtEl>
                                        <p:attrNameLst>
                                          <p:attrName>style.visibility</p:attrName>
                                        </p:attrNameLst>
                                      </p:cBhvr>
                                      <p:to>
                                        <p:strVal val="visible"/>
                                      </p:to>
                                    </p:set>
                                  </p:childTnLst>
                                </p:cTn>
                              </p:par>
                              <p:par>
                                <p:cTn id="123" presetID="27" presetClass="emph" presetSubtype="0" repeatCount="4000" fill="hold" grpId="1" nodeType="withEffect">
                                  <p:stCondLst>
                                    <p:cond delay="5100"/>
                                  </p:stCondLst>
                                  <p:childTnLst>
                                    <p:animClr clrSpc="rgb" dir="cw">
                                      <p:cBhvr override="childStyle">
                                        <p:cTn id="124" dur="500" autoRev="1" fill="hold"/>
                                        <p:tgtEl>
                                          <p:spTgt spid="209093"/>
                                        </p:tgtEl>
                                        <p:attrNameLst>
                                          <p:attrName>style.color</p:attrName>
                                        </p:attrNameLst>
                                      </p:cBhvr>
                                      <p:to>
                                        <a:schemeClr val="bg1"/>
                                      </p:to>
                                    </p:animClr>
                                    <p:animClr clrSpc="rgb" dir="cw">
                                      <p:cBhvr>
                                        <p:cTn id="125" dur="500" autoRev="1" fill="hold"/>
                                        <p:tgtEl>
                                          <p:spTgt spid="209093"/>
                                        </p:tgtEl>
                                        <p:attrNameLst>
                                          <p:attrName>fillcolor</p:attrName>
                                        </p:attrNameLst>
                                      </p:cBhvr>
                                      <p:to>
                                        <a:schemeClr val="bg1"/>
                                      </p:to>
                                    </p:animClr>
                                    <p:set>
                                      <p:cBhvr>
                                        <p:cTn id="126" dur="500" autoRev="1" fill="hold"/>
                                        <p:tgtEl>
                                          <p:spTgt spid="209093"/>
                                        </p:tgtEl>
                                        <p:attrNameLst>
                                          <p:attrName>fill.type</p:attrName>
                                        </p:attrNameLst>
                                      </p:cBhvr>
                                      <p:to>
                                        <p:strVal val="solid"/>
                                      </p:to>
                                    </p:set>
                                    <p:set>
                                      <p:cBhvr>
                                        <p:cTn id="127" dur="500" autoRev="1" fill="hold"/>
                                        <p:tgtEl>
                                          <p:spTgt spid="209093"/>
                                        </p:tgtEl>
                                        <p:attrNameLst>
                                          <p:attrName>fill.on</p:attrName>
                                        </p:attrNameLst>
                                      </p:cBhvr>
                                      <p:to>
                                        <p:strVal val="true"/>
                                      </p:to>
                                    </p:set>
                                  </p:childTnLst>
                                  <p:subTnLst>
                                    <p:set>
                                      <p:cBhvr override="childStyle">
                                        <p:cTn dur="1" fill="hold" display="0" masterRel="sameClick" afterEffect="1">
                                          <p:stCondLst>
                                            <p:cond evt="end" delay="0">
                                              <p:tn val="123"/>
                                            </p:cond>
                                          </p:stCondLst>
                                        </p:cTn>
                                        <p:tgtEl>
                                          <p:spTgt spid="209093"/>
                                        </p:tgtEl>
                                        <p:attrNameLst>
                                          <p:attrName>style.visibility</p:attrName>
                                        </p:attrNameLst>
                                      </p:cBhvr>
                                      <p:to>
                                        <p:strVal val="hidden"/>
                                      </p:to>
                                    </p:set>
                                  </p:subTnLst>
                                </p:cTn>
                              </p:par>
                              <p:par>
                                <p:cTn id="128" presetID="1" presetClass="entr" presetSubtype="0" fill="hold" grpId="0" nodeType="withEffect">
                                  <p:stCondLst>
                                    <p:cond delay="5800"/>
                                  </p:stCondLst>
                                  <p:childTnLst>
                                    <p:set>
                                      <p:cBhvr>
                                        <p:cTn id="129" dur="1" fill="hold">
                                          <p:stCondLst>
                                            <p:cond delay="0"/>
                                          </p:stCondLst>
                                        </p:cTn>
                                        <p:tgtEl>
                                          <p:spTgt spid="209114"/>
                                        </p:tgtEl>
                                        <p:attrNameLst>
                                          <p:attrName>style.visibility</p:attrName>
                                        </p:attrNameLst>
                                      </p:cBhvr>
                                      <p:to>
                                        <p:strVal val="visible"/>
                                      </p:to>
                                    </p:set>
                                  </p:childTnLst>
                                </p:cTn>
                              </p:par>
                              <p:par>
                                <p:cTn id="130" presetID="1" presetClass="entr" presetSubtype="0" fill="hold" grpId="0" nodeType="withEffect">
                                  <p:stCondLst>
                                    <p:cond delay="5800"/>
                                  </p:stCondLst>
                                  <p:childTnLst>
                                    <p:set>
                                      <p:cBhvr>
                                        <p:cTn id="131" dur="1" fill="hold">
                                          <p:stCondLst>
                                            <p:cond delay="0"/>
                                          </p:stCondLst>
                                        </p:cTn>
                                        <p:tgtEl>
                                          <p:spTgt spid="416"/>
                                        </p:tgtEl>
                                        <p:attrNameLst>
                                          <p:attrName>style.visibility</p:attrName>
                                        </p:attrNameLst>
                                      </p:cBhvr>
                                      <p:to>
                                        <p:strVal val="visible"/>
                                      </p:to>
                                    </p:set>
                                  </p:childTnLst>
                                </p:cTn>
                              </p:par>
                              <p:par>
                                <p:cTn id="132" presetID="27" presetClass="emph" presetSubtype="0" repeatCount="4000" fill="hold" grpId="1" nodeType="withEffect">
                                  <p:stCondLst>
                                    <p:cond delay="5200"/>
                                  </p:stCondLst>
                                  <p:childTnLst>
                                    <p:animClr clrSpc="rgb" dir="cw">
                                      <p:cBhvr override="childStyle">
                                        <p:cTn id="133" dur="500" autoRev="1" fill="hold"/>
                                        <p:tgtEl>
                                          <p:spTgt spid="209094"/>
                                        </p:tgtEl>
                                        <p:attrNameLst>
                                          <p:attrName>style.color</p:attrName>
                                        </p:attrNameLst>
                                      </p:cBhvr>
                                      <p:to>
                                        <a:schemeClr val="bg1"/>
                                      </p:to>
                                    </p:animClr>
                                    <p:animClr clrSpc="rgb" dir="cw">
                                      <p:cBhvr>
                                        <p:cTn id="134" dur="500" autoRev="1" fill="hold"/>
                                        <p:tgtEl>
                                          <p:spTgt spid="209094"/>
                                        </p:tgtEl>
                                        <p:attrNameLst>
                                          <p:attrName>fillcolor</p:attrName>
                                        </p:attrNameLst>
                                      </p:cBhvr>
                                      <p:to>
                                        <a:schemeClr val="bg1"/>
                                      </p:to>
                                    </p:animClr>
                                    <p:set>
                                      <p:cBhvr>
                                        <p:cTn id="135" dur="500" autoRev="1" fill="hold"/>
                                        <p:tgtEl>
                                          <p:spTgt spid="209094"/>
                                        </p:tgtEl>
                                        <p:attrNameLst>
                                          <p:attrName>fill.type</p:attrName>
                                        </p:attrNameLst>
                                      </p:cBhvr>
                                      <p:to>
                                        <p:strVal val="solid"/>
                                      </p:to>
                                    </p:set>
                                    <p:set>
                                      <p:cBhvr>
                                        <p:cTn id="136" dur="500" autoRev="1" fill="hold"/>
                                        <p:tgtEl>
                                          <p:spTgt spid="209094"/>
                                        </p:tgtEl>
                                        <p:attrNameLst>
                                          <p:attrName>fill.on</p:attrName>
                                        </p:attrNameLst>
                                      </p:cBhvr>
                                      <p:to>
                                        <p:strVal val="true"/>
                                      </p:to>
                                    </p:set>
                                  </p:childTnLst>
                                  <p:subTnLst>
                                    <p:set>
                                      <p:cBhvr override="childStyle">
                                        <p:cTn dur="1" fill="hold" display="0" masterRel="sameClick" afterEffect="1">
                                          <p:stCondLst>
                                            <p:cond evt="end" delay="0">
                                              <p:tn val="132"/>
                                            </p:cond>
                                          </p:stCondLst>
                                        </p:cTn>
                                        <p:tgtEl>
                                          <p:spTgt spid="209094"/>
                                        </p:tgtEl>
                                        <p:attrNameLst>
                                          <p:attrName>style.visibility</p:attrName>
                                        </p:attrNameLst>
                                      </p:cBhvr>
                                      <p:to>
                                        <p:strVal val="hidden"/>
                                      </p:to>
                                    </p:set>
                                  </p:subTnLst>
                                </p:cTn>
                              </p:par>
                              <p:par>
                                <p:cTn id="137" presetID="1" presetClass="entr" presetSubtype="0" fill="hold" grpId="0" nodeType="withEffect">
                                  <p:stCondLst>
                                    <p:cond delay="6300"/>
                                  </p:stCondLst>
                                  <p:childTnLst>
                                    <p:set>
                                      <p:cBhvr>
                                        <p:cTn id="138" dur="1" fill="hold">
                                          <p:stCondLst>
                                            <p:cond delay="0"/>
                                          </p:stCondLst>
                                        </p:cTn>
                                        <p:tgtEl>
                                          <p:spTgt spid="209115"/>
                                        </p:tgtEl>
                                        <p:attrNameLst>
                                          <p:attrName>style.visibility</p:attrName>
                                        </p:attrNameLst>
                                      </p:cBhvr>
                                      <p:to>
                                        <p:strVal val="visible"/>
                                      </p:to>
                                    </p:set>
                                  </p:childTnLst>
                                </p:cTn>
                              </p:par>
                              <p:par>
                                <p:cTn id="139" presetID="1" presetClass="entr" presetSubtype="0" fill="hold" grpId="0" nodeType="withEffect">
                                  <p:stCondLst>
                                    <p:cond delay="6300"/>
                                  </p:stCondLst>
                                  <p:childTnLst>
                                    <p:set>
                                      <p:cBhvr>
                                        <p:cTn id="140" dur="1" fill="hold">
                                          <p:stCondLst>
                                            <p:cond delay="0"/>
                                          </p:stCondLst>
                                        </p:cTn>
                                        <p:tgtEl>
                                          <p:spTgt spid="417"/>
                                        </p:tgtEl>
                                        <p:attrNameLst>
                                          <p:attrName>style.visibility</p:attrName>
                                        </p:attrNameLst>
                                      </p:cBhvr>
                                      <p:to>
                                        <p:strVal val="visible"/>
                                      </p:to>
                                    </p:set>
                                  </p:childTnLst>
                                </p:cTn>
                              </p:par>
                              <p:par>
                                <p:cTn id="141" presetID="27" presetClass="emph" presetSubtype="0" repeatCount="4000" fill="hold" grpId="1" nodeType="withEffect">
                                  <p:stCondLst>
                                    <p:cond delay="5300"/>
                                  </p:stCondLst>
                                  <p:childTnLst>
                                    <p:animClr clrSpc="rgb" dir="cw">
                                      <p:cBhvr override="childStyle">
                                        <p:cTn id="142" dur="500" autoRev="1" fill="hold"/>
                                        <p:tgtEl>
                                          <p:spTgt spid="209095"/>
                                        </p:tgtEl>
                                        <p:attrNameLst>
                                          <p:attrName>style.color</p:attrName>
                                        </p:attrNameLst>
                                      </p:cBhvr>
                                      <p:to>
                                        <a:schemeClr val="bg1"/>
                                      </p:to>
                                    </p:animClr>
                                    <p:animClr clrSpc="rgb" dir="cw">
                                      <p:cBhvr>
                                        <p:cTn id="143" dur="500" autoRev="1" fill="hold"/>
                                        <p:tgtEl>
                                          <p:spTgt spid="209095"/>
                                        </p:tgtEl>
                                        <p:attrNameLst>
                                          <p:attrName>fillcolor</p:attrName>
                                        </p:attrNameLst>
                                      </p:cBhvr>
                                      <p:to>
                                        <a:schemeClr val="bg1"/>
                                      </p:to>
                                    </p:animClr>
                                    <p:set>
                                      <p:cBhvr>
                                        <p:cTn id="144" dur="500" autoRev="1" fill="hold"/>
                                        <p:tgtEl>
                                          <p:spTgt spid="209095"/>
                                        </p:tgtEl>
                                        <p:attrNameLst>
                                          <p:attrName>fill.type</p:attrName>
                                        </p:attrNameLst>
                                      </p:cBhvr>
                                      <p:to>
                                        <p:strVal val="solid"/>
                                      </p:to>
                                    </p:set>
                                    <p:set>
                                      <p:cBhvr>
                                        <p:cTn id="145" dur="500" autoRev="1" fill="hold"/>
                                        <p:tgtEl>
                                          <p:spTgt spid="209095"/>
                                        </p:tgtEl>
                                        <p:attrNameLst>
                                          <p:attrName>fill.on</p:attrName>
                                        </p:attrNameLst>
                                      </p:cBhvr>
                                      <p:to>
                                        <p:strVal val="true"/>
                                      </p:to>
                                    </p:set>
                                  </p:childTnLst>
                                  <p:subTnLst>
                                    <p:set>
                                      <p:cBhvr override="childStyle">
                                        <p:cTn dur="1" fill="hold" display="0" masterRel="sameClick" afterEffect="1">
                                          <p:stCondLst>
                                            <p:cond evt="end" delay="0">
                                              <p:tn val="141"/>
                                            </p:cond>
                                          </p:stCondLst>
                                        </p:cTn>
                                        <p:tgtEl>
                                          <p:spTgt spid="209095"/>
                                        </p:tgtEl>
                                        <p:attrNameLst>
                                          <p:attrName>style.visibility</p:attrName>
                                        </p:attrNameLst>
                                      </p:cBhvr>
                                      <p:to>
                                        <p:strVal val="hidden"/>
                                      </p:to>
                                    </p:set>
                                  </p:subTnLst>
                                </p:cTn>
                              </p:par>
                              <p:par>
                                <p:cTn id="146" presetID="1" presetClass="entr" presetSubtype="0" fill="hold" grpId="0" nodeType="withEffect">
                                  <p:stCondLst>
                                    <p:cond delay="7100"/>
                                  </p:stCondLst>
                                  <p:childTnLst>
                                    <p:set>
                                      <p:cBhvr>
                                        <p:cTn id="147" dur="1" fill="hold">
                                          <p:stCondLst>
                                            <p:cond delay="0"/>
                                          </p:stCondLst>
                                        </p:cTn>
                                        <p:tgtEl>
                                          <p:spTgt spid="209116"/>
                                        </p:tgtEl>
                                        <p:attrNameLst>
                                          <p:attrName>style.visibility</p:attrName>
                                        </p:attrNameLst>
                                      </p:cBhvr>
                                      <p:to>
                                        <p:strVal val="visible"/>
                                      </p:to>
                                    </p:set>
                                  </p:childTnLst>
                                </p:cTn>
                              </p:par>
                              <p:par>
                                <p:cTn id="148" presetID="1" presetClass="entr" presetSubtype="0" fill="hold" grpId="0" nodeType="withEffect">
                                  <p:stCondLst>
                                    <p:cond delay="7100"/>
                                  </p:stCondLst>
                                  <p:childTnLst>
                                    <p:set>
                                      <p:cBhvr>
                                        <p:cTn id="149" dur="1" fill="hold">
                                          <p:stCondLst>
                                            <p:cond delay="0"/>
                                          </p:stCondLst>
                                        </p:cTn>
                                        <p:tgtEl>
                                          <p:spTgt spid="418"/>
                                        </p:tgtEl>
                                        <p:attrNameLst>
                                          <p:attrName>style.visibility</p:attrName>
                                        </p:attrNameLst>
                                      </p:cBhvr>
                                      <p:to>
                                        <p:strVal val="visible"/>
                                      </p:to>
                                    </p:set>
                                  </p:childTnLst>
                                </p:cTn>
                              </p:par>
                              <p:par>
                                <p:cTn id="150" presetID="27" presetClass="emph" presetSubtype="0" repeatCount="4000" fill="hold" grpId="1" nodeType="withEffect">
                                  <p:stCondLst>
                                    <p:cond delay="5400"/>
                                  </p:stCondLst>
                                  <p:childTnLst>
                                    <p:animClr clrSpc="rgb" dir="cw">
                                      <p:cBhvr override="childStyle">
                                        <p:cTn id="151" dur="500" autoRev="1" fill="hold"/>
                                        <p:tgtEl>
                                          <p:spTgt spid="209096"/>
                                        </p:tgtEl>
                                        <p:attrNameLst>
                                          <p:attrName>style.color</p:attrName>
                                        </p:attrNameLst>
                                      </p:cBhvr>
                                      <p:to>
                                        <a:schemeClr val="bg1"/>
                                      </p:to>
                                    </p:animClr>
                                    <p:animClr clrSpc="rgb" dir="cw">
                                      <p:cBhvr>
                                        <p:cTn id="152" dur="500" autoRev="1" fill="hold"/>
                                        <p:tgtEl>
                                          <p:spTgt spid="209096"/>
                                        </p:tgtEl>
                                        <p:attrNameLst>
                                          <p:attrName>fillcolor</p:attrName>
                                        </p:attrNameLst>
                                      </p:cBhvr>
                                      <p:to>
                                        <a:schemeClr val="bg1"/>
                                      </p:to>
                                    </p:animClr>
                                    <p:set>
                                      <p:cBhvr>
                                        <p:cTn id="153" dur="500" autoRev="1" fill="hold"/>
                                        <p:tgtEl>
                                          <p:spTgt spid="209096"/>
                                        </p:tgtEl>
                                        <p:attrNameLst>
                                          <p:attrName>fill.type</p:attrName>
                                        </p:attrNameLst>
                                      </p:cBhvr>
                                      <p:to>
                                        <p:strVal val="solid"/>
                                      </p:to>
                                    </p:set>
                                    <p:set>
                                      <p:cBhvr>
                                        <p:cTn id="154" dur="500" autoRev="1" fill="hold"/>
                                        <p:tgtEl>
                                          <p:spTgt spid="209096"/>
                                        </p:tgtEl>
                                        <p:attrNameLst>
                                          <p:attrName>fill.on</p:attrName>
                                        </p:attrNameLst>
                                      </p:cBhvr>
                                      <p:to>
                                        <p:strVal val="true"/>
                                      </p:to>
                                    </p:set>
                                  </p:childTnLst>
                                  <p:subTnLst>
                                    <p:set>
                                      <p:cBhvr override="childStyle">
                                        <p:cTn dur="1" fill="hold" display="0" masterRel="sameClick" afterEffect="1">
                                          <p:stCondLst>
                                            <p:cond evt="end" delay="0">
                                              <p:tn val="150"/>
                                            </p:cond>
                                          </p:stCondLst>
                                        </p:cTn>
                                        <p:tgtEl>
                                          <p:spTgt spid="209096"/>
                                        </p:tgtEl>
                                        <p:attrNameLst>
                                          <p:attrName>style.visibility</p:attrName>
                                        </p:attrNameLst>
                                      </p:cBhvr>
                                      <p:to>
                                        <p:strVal val="hidden"/>
                                      </p:to>
                                    </p:set>
                                  </p:subTnLst>
                                </p:cTn>
                              </p:par>
                              <p:par>
                                <p:cTn id="155" presetID="1" presetClass="entr" presetSubtype="0" fill="hold" grpId="0" nodeType="withEffect">
                                  <p:stCondLst>
                                    <p:cond delay="8000"/>
                                  </p:stCondLst>
                                  <p:childTnLst>
                                    <p:set>
                                      <p:cBhvr>
                                        <p:cTn id="156" dur="1" fill="hold">
                                          <p:stCondLst>
                                            <p:cond delay="0"/>
                                          </p:stCondLst>
                                        </p:cTn>
                                        <p:tgtEl>
                                          <p:spTgt spid="209117"/>
                                        </p:tgtEl>
                                        <p:attrNameLst>
                                          <p:attrName>style.visibility</p:attrName>
                                        </p:attrNameLst>
                                      </p:cBhvr>
                                      <p:to>
                                        <p:strVal val="visible"/>
                                      </p:to>
                                    </p:set>
                                  </p:childTnLst>
                                </p:cTn>
                              </p:par>
                              <p:par>
                                <p:cTn id="157" presetID="1" presetClass="entr" presetSubtype="0" fill="hold" grpId="0" nodeType="withEffect">
                                  <p:stCondLst>
                                    <p:cond delay="8000"/>
                                  </p:stCondLst>
                                  <p:childTnLst>
                                    <p:set>
                                      <p:cBhvr>
                                        <p:cTn id="158" dur="1" fill="hold">
                                          <p:stCondLst>
                                            <p:cond delay="0"/>
                                          </p:stCondLst>
                                        </p:cTn>
                                        <p:tgtEl>
                                          <p:spTgt spid="419"/>
                                        </p:tgtEl>
                                        <p:attrNameLst>
                                          <p:attrName>style.visibility</p:attrName>
                                        </p:attrNameLst>
                                      </p:cBhvr>
                                      <p:to>
                                        <p:strVal val="visible"/>
                                      </p:to>
                                    </p:set>
                                  </p:childTnLst>
                                </p:cTn>
                              </p:par>
                              <p:par>
                                <p:cTn id="159" presetID="27" presetClass="emph" presetSubtype="0" repeatCount="4000" fill="hold" grpId="1" nodeType="withEffect">
                                  <p:stCondLst>
                                    <p:cond delay="5000"/>
                                  </p:stCondLst>
                                  <p:childTnLst>
                                    <p:animClr clrSpc="rgb" dir="cw">
                                      <p:cBhvr override="childStyle">
                                        <p:cTn id="160" dur="500" autoRev="1" fill="hold"/>
                                        <p:tgtEl>
                                          <p:spTgt spid="209097"/>
                                        </p:tgtEl>
                                        <p:attrNameLst>
                                          <p:attrName>style.color</p:attrName>
                                        </p:attrNameLst>
                                      </p:cBhvr>
                                      <p:to>
                                        <a:schemeClr val="bg1"/>
                                      </p:to>
                                    </p:animClr>
                                    <p:animClr clrSpc="rgb" dir="cw">
                                      <p:cBhvr>
                                        <p:cTn id="161" dur="500" autoRev="1" fill="hold"/>
                                        <p:tgtEl>
                                          <p:spTgt spid="209097"/>
                                        </p:tgtEl>
                                        <p:attrNameLst>
                                          <p:attrName>fillcolor</p:attrName>
                                        </p:attrNameLst>
                                      </p:cBhvr>
                                      <p:to>
                                        <a:schemeClr val="bg1"/>
                                      </p:to>
                                    </p:animClr>
                                    <p:set>
                                      <p:cBhvr>
                                        <p:cTn id="162" dur="500" autoRev="1" fill="hold"/>
                                        <p:tgtEl>
                                          <p:spTgt spid="209097"/>
                                        </p:tgtEl>
                                        <p:attrNameLst>
                                          <p:attrName>fill.type</p:attrName>
                                        </p:attrNameLst>
                                      </p:cBhvr>
                                      <p:to>
                                        <p:strVal val="solid"/>
                                      </p:to>
                                    </p:set>
                                    <p:set>
                                      <p:cBhvr>
                                        <p:cTn id="163" dur="500" autoRev="1" fill="hold"/>
                                        <p:tgtEl>
                                          <p:spTgt spid="209097"/>
                                        </p:tgtEl>
                                        <p:attrNameLst>
                                          <p:attrName>fill.on</p:attrName>
                                        </p:attrNameLst>
                                      </p:cBhvr>
                                      <p:to>
                                        <p:strVal val="true"/>
                                      </p:to>
                                    </p:set>
                                  </p:childTnLst>
                                  <p:subTnLst>
                                    <p:set>
                                      <p:cBhvr override="childStyle">
                                        <p:cTn dur="1" fill="hold" display="0" masterRel="sameClick" afterEffect="1">
                                          <p:stCondLst>
                                            <p:cond evt="end" delay="0">
                                              <p:tn val="159"/>
                                            </p:cond>
                                          </p:stCondLst>
                                        </p:cTn>
                                        <p:tgtEl>
                                          <p:spTgt spid="209097"/>
                                        </p:tgtEl>
                                        <p:attrNameLst>
                                          <p:attrName>style.visibility</p:attrName>
                                        </p:attrNameLst>
                                      </p:cBhvr>
                                      <p:to>
                                        <p:strVal val="hidden"/>
                                      </p:to>
                                    </p:set>
                                  </p:subTnLst>
                                </p:cTn>
                              </p:par>
                              <p:par>
                                <p:cTn id="164" presetID="1" presetClass="entr" presetSubtype="0" fill="hold" grpId="0" nodeType="withEffect">
                                  <p:stCondLst>
                                    <p:cond delay="9000"/>
                                  </p:stCondLst>
                                  <p:childTnLst>
                                    <p:set>
                                      <p:cBhvr>
                                        <p:cTn id="165" dur="1" fill="hold">
                                          <p:stCondLst>
                                            <p:cond delay="0"/>
                                          </p:stCondLst>
                                        </p:cTn>
                                        <p:tgtEl>
                                          <p:spTgt spid="209112"/>
                                        </p:tgtEl>
                                        <p:attrNameLst>
                                          <p:attrName>style.visibility</p:attrName>
                                        </p:attrNameLst>
                                      </p:cBhvr>
                                      <p:to>
                                        <p:strVal val="visible"/>
                                      </p:to>
                                    </p:set>
                                  </p:childTnLst>
                                </p:cTn>
                              </p:par>
                              <p:par>
                                <p:cTn id="166" presetID="1" presetClass="entr" presetSubtype="0" fill="hold" grpId="0" nodeType="withEffect">
                                  <p:stCondLst>
                                    <p:cond delay="9000"/>
                                  </p:stCondLst>
                                  <p:childTnLst>
                                    <p:set>
                                      <p:cBhvr>
                                        <p:cTn id="167" dur="1" fill="hold">
                                          <p:stCondLst>
                                            <p:cond delay="0"/>
                                          </p:stCondLst>
                                        </p:cTn>
                                        <p:tgtEl>
                                          <p:spTgt spid="414"/>
                                        </p:tgtEl>
                                        <p:attrNameLst>
                                          <p:attrName>style.visibility</p:attrName>
                                        </p:attrNameLst>
                                      </p:cBhvr>
                                      <p:to>
                                        <p:strVal val="visible"/>
                                      </p:to>
                                    </p:set>
                                  </p:childTnLst>
                                </p:cTn>
                              </p:par>
                              <p:par>
                                <p:cTn id="168" presetID="27" presetClass="emph" presetSubtype="0" repeatCount="4000" fill="hold" grpId="1" nodeType="withEffect">
                                  <p:stCondLst>
                                    <p:cond delay="5100"/>
                                  </p:stCondLst>
                                  <p:childTnLst>
                                    <p:animClr clrSpc="rgb" dir="cw">
                                      <p:cBhvr override="childStyle">
                                        <p:cTn id="169" dur="500" autoRev="1" fill="hold"/>
                                        <p:tgtEl>
                                          <p:spTgt spid="209105"/>
                                        </p:tgtEl>
                                        <p:attrNameLst>
                                          <p:attrName>style.color</p:attrName>
                                        </p:attrNameLst>
                                      </p:cBhvr>
                                      <p:to>
                                        <a:schemeClr val="bg1"/>
                                      </p:to>
                                    </p:animClr>
                                    <p:animClr clrSpc="rgb" dir="cw">
                                      <p:cBhvr>
                                        <p:cTn id="170" dur="500" autoRev="1" fill="hold"/>
                                        <p:tgtEl>
                                          <p:spTgt spid="209105"/>
                                        </p:tgtEl>
                                        <p:attrNameLst>
                                          <p:attrName>fillcolor</p:attrName>
                                        </p:attrNameLst>
                                      </p:cBhvr>
                                      <p:to>
                                        <a:schemeClr val="bg1"/>
                                      </p:to>
                                    </p:animClr>
                                    <p:set>
                                      <p:cBhvr>
                                        <p:cTn id="171" dur="500" autoRev="1" fill="hold"/>
                                        <p:tgtEl>
                                          <p:spTgt spid="209105"/>
                                        </p:tgtEl>
                                        <p:attrNameLst>
                                          <p:attrName>fill.type</p:attrName>
                                        </p:attrNameLst>
                                      </p:cBhvr>
                                      <p:to>
                                        <p:strVal val="solid"/>
                                      </p:to>
                                    </p:set>
                                    <p:set>
                                      <p:cBhvr>
                                        <p:cTn id="172" dur="500" autoRev="1" fill="hold"/>
                                        <p:tgtEl>
                                          <p:spTgt spid="209105"/>
                                        </p:tgtEl>
                                        <p:attrNameLst>
                                          <p:attrName>fill.on</p:attrName>
                                        </p:attrNameLst>
                                      </p:cBhvr>
                                      <p:to>
                                        <p:strVal val="true"/>
                                      </p:to>
                                    </p:set>
                                  </p:childTnLst>
                                  <p:subTnLst>
                                    <p:set>
                                      <p:cBhvr override="childStyle">
                                        <p:cTn dur="1" fill="hold" display="0" masterRel="sameClick" afterEffect="1">
                                          <p:stCondLst>
                                            <p:cond evt="end" delay="0">
                                              <p:tn val="168"/>
                                            </p:cond>
                                          </p:stCondLst>
                                        </p:cTn>
                                        <p:tgtEl>
                                          <p:spTgt spid="209105"/>
                                        </p:tgtEl>
                                        <p:attrNameLst>
                                          <p:attrName>style.visibility</p:attrName>
                                        </p:attrNameLst>
                                      </p:cBhvr>
                                      <p:to>
                                        <p:strVal val="hidden"/>
                                      </p:to>
                                    </p:set>
                                  </p:subTnLst>
                                </p:cTn>
                              </p:par>
                              <p:par>
                                <p:cTn id="173" presetID="1" presetClass="entr" presetSubtype="0" fill="hold" grpId="0" nodeType="withEffect">
                                  <p:stCondLst>
                                    <p:cond delay="9500"/>
                                  </p:stCondLst>
                                  <p:childTnLst>
                                    <p:set>
                                      <p:cBhvr>
                                        <p:cTn id="174" dur="1" fill="hold">
                                          <p:stCondLst>
                                            <p:cond delay="0"/>
                                          </p:stCondLst>
                                        </p:cTn>
                                        <p:tgtEl>
                                          <p:spTgt spid="209118"/>
                                        </p:tgtEl>
                                        <p:attrNameLst>
                                          <p:attrName>style.visibility</p:attrName>
                                        </p:attrNameLst>
                                      </p:cBhvr>
                                      <p:to>
                                        <p:strVal val="visible"/>
                                      </p:to>
                                    </p:set>
                                  </p:childTnLst>
                                </p:cTn>
                              </p:par>
                              <p:par>
                                <p:cTn id="175" presetID="1" presetClass="entr" presetSubtype="0" fill="hold" grpId="0" nodeType="withEffect">
                                  <p:stCondLst>
                                    <p:cond delay="9500"/>
                                  </p:stCondLst>
                                  <p:childTnLst>
                                    <p:set>
                                      <p:cBhvr>
                                        <p:cTn id="176" dur="1" fill="hold">
                                          <p:stCondLst>
                                            <p:cond delay="0"/>
                                          </p:stCondLst>
                                        </p:cTn>
                                        <p:tgtEl>
                                          <p:spTgt spid="420"/>
                                        </p:tgtEl>
                                        <p:attrNameLst>
                                          <p:attrName>style.visibility</p:attrName>
                                        </p:attrNameLst>
                                      </p:cBhvr>
                                      <p:to>
                                        <p:strVal val="visible"/>
                                      </p:to>
                                    </p:set>
                                  </p:childTnLst>
                                </p:cTn>
                              </p:par>
                              <p:par>
                                <p:cTn id="177" presetID="42" presetClass="path" presetSubtype="0" accel="50000" decel="50000" fill="hold" grpId="0" nodeType="withEffect">
                                  <p:stCondLst>
                                    <p:cond delay="5200"/>
                                  </p:stCondLst>
                                  <p:childTnLst>
                                    <p:animMotion origin="layout" path="M -0.00017 0.00093 L -0.00052 0.01436 " pathEditMode="relative" rAng="0" ptsTypes="AA">
                                      <p:cBhvr>
                                        <p:cTn id="178" dur="2000" fill="hold"/>
                                        <p:tgtEl>
                                          <p:spTgt spid="209089"/>
                                        </p:tgtEl>
                                        <p:attrNameLst>
                                          <p:attrName>ppt_x</p:attrName>
                                          <p:attrName>ppt_y</p:attrName>
                                        </p:attrNameLst>
                                      </p:cBhvr>
                                      <p:rCtr x="0" y="7"/>
                                    </p:animMotion>
                                  </p:childTnLst>
                                </p:cTn>
                              </p:par>
                              <p:par>
                                <p:cTn id="179" presetID="64" presetClass="path" presetSubtype="0" fill="hold" grpId="0" nodeType="withEffect">
                                  <p:stCondLst>
                                    <p:cond delay="5400"/>
                                  </p:stCondLst>
                                  <p:childTnLst>
                                    <p:animMotion origin="layout" path="M -2.22222E-6 -4.81481E-6 L -2.22222E-6 -0.01412 " pathEditMode="relative" rAng="0" ptsTypes="AA">
                                      <p:cBhvr>
                                        <p:cTn id="180" dur="2000" fill="hold"/>
                                        <p:tgtEl>
                                          <p:spTgt spid="209045"/>
                                        </p:tgtEl>
                                        <p:attrNameLst>
                                          <p:attrName>ppt_x</p:attrName>
                                          <p:attrName>ppt_y</p:attrName>
                                        </p:attrNameLst>
                                      </p:cBhvr>
                                      <p:rCtr x="0" y="-7"/>
                                    </p:animMotion>
                                  </p:childTnLst>
                                </p:cTn>
                              </p:par>
                              <p:par>
                                <p:cTn id="181" presetID="64" presetClass="path" presetSubtype="0" fill="hold" grpId="0" nodeType="withEffect">
                                  <p:stCondLst>
                                    <p:cond delay="5400"/>
                                  </p:stCondLst>
                                  <p:childTnLst>
                                    <p:animMotion origin="layout" path="M -2.22222E-6 0.01852 L -2.22222E-6 0.0044 " pathEditMode="relative" rAng="0" ptsTypes="AA">
                                      <p:cBhvr>
                                        <p:cTn id="182" dur="2000" spd="-100000" fill="hold"/>
                                        <p:tgtEl>
                                          <p:spTgt spid="369"/>
                                        </p:tgtEl>
                                        <p:attrNameLst>
                                          <p:attrName>ppt_x</p:attrName>
                                          <p:attrName>ppt_y</p:attrName>
                                        </p:attrNameLst>
                                      </p:cBhvr>
                                      <p:rCtr x="0" y="-718"/>
                                    </p:animMotion>
                                  </p:childTnLst>
                                </p:cTn>
                              </p:par>
                              <p:par>
                                <p:cTn id="183" presetID="42" presetClass="path" presetSubtype="0" accel="50000" decel="50000" fill="hold" grpId="0" nodeType="withEffect">
                                  <p:stCondLst>
                                    <p:cond delay="5600"/>
                                  </p:stCondLst>
                                  <p:childTnLst>
                                    <p:animMotion origin="layout" path="M 3.61111E-6 -3.7037E-7 L 3.61111E-6 0.01944 " pathEditMode="relative" rAng="0" ptsTypes="AA">
                                      <p:cBhvr>
                                        <p:cTn id="184" dur="2000" fill="hold"/>
                                        <p:tgtEl>
                                          <p:spTgt spid="209048"/>
                                        </p:tgtEl>
                                        <p:attrNameLst>
                                          <p:attrName>ppt_x</p:attrName>
                                          <p:attrName>ppt_y</p:attrName>
                                        </p:attrNameLst>
                                      </p:cBhvr>
                                      <p:rCtr x="0" y="10"/>
                                    </p:animMotion>
                                  </p:childTnLst>
                                </p:cTn>
                              </p:par>
                              <p:par>
                                <p:cTn id="185" presetID="42" presetClass="path" presetSubtype="0" accel="50000" decel="50000" fill="hold" grpId="0" nodeType="withEffect">
                                  <p:stCondLst>
                                    <p:cond delay="6000"/>
                                  </p:stCondLst>
                                  <p:childTnLst>
                                    <p:animMotion origin="layout" path="M 2.77778E-7 -1.11111E-6 L -0.00035 0.02315 " pathEditMode="relative" rAng="0" ptsTypes="AA">
                                      <p:cBhvr>
                                        <p:cTn id="186" dur="2000" fill="hold"/>
                                        <p:tgtEl>
                                          <p:spTgt spid="209049"/>
                                        </p:tgtEl>
                                        <p:attrNameLst>
                                          <p:attrName>ppt_x</p:attrName>
                                          <p:attrName>ppt_y</p:attrName>
                                        </p:attrNameLst>
                                      </p:cBhvr>
                                      <p:rCtr x="0" y="12"/>
                                    </p:animMotion>
                                  </p:childTnLst>
                                </p:cTn>
                              </p:par>
                              <p:par>
                                <p:cTn id="187" presetID="42" presetClass="path" presetSubtype="0" accel="50000" decel="50000" fill="hold" grpId="0" nodeType="withEffect">
                                  <p:stCondLst>
                                    <p:cond delay="6000"/>
                                  </p:stCondLst>
                                  <p:childTnLst>
                                    <p:animMotion origin="layout" path="M -1.94444E-6 -0.01898 L -0.00035 0.00417 " pathEditMode="relative" rAng="0" ptsTypes="AA">
                                      <p:cBhvr>
                                        <p:cTn id="188" dur="2000" spd="-100000" fill="hold"/>
                                        <p:tgtEl>
                                          <p:spTgt spid="373"/>
                                        </p:tgtEl>
                                        <p:attrNameLst>
                                          <p:attrName>ppt_x</p:attrName>
                                          <p:attrName>ppt_y</p:attrName>
                                        </p:attrNameLst>
                                      </p:cBhvr>
                                      <p:rCtr x="-17" y="1157"/>
                                    </p:animMotion>
                                  </p:childTnLst>
                                </p:cTn>
                              </p:par>
                              <p:par>
                                <p:cTn id="189" presetID="64" presetClass="path" presetSubtype="0" fill="hold" grpId="0" nodeType="withEffect">
                                  <p:stCondLst>
                                    <p:cond delay="6200"/>
                                  </p:stCondLst>
                                  <p:childTnLst>
                                    <p:animMotion origin="layout" path="M 4.72222E-6 1.85185E-6 L 4.72222E-6 -0.01875 " pathEditMode="relative" rAng="0" ptsTypes="AA">
                                      <p:cBhvr>
                                        <p:cTn id="190" dur="2000" fill="hold"/>
                                        <p:tgtEl>
                                          <p:spTgt spid="209050"/>
                                        </p:tgtEl>
                                        <p:attrNameLst>
                                          <p:attrName>ppt_x</p:attrName>
                                          <p:attrName>ppt_y</p:attrName>
                                        </p:attrNameLst>
                                      </p:cBhvr>
                                      <p:rCtr x="0" y="-9"/>
                                    </p:animMotion>
                                  </p:childTnLst>
                                </p:cTn>
                              </p:par>
                              <p:par>
                                <p:cTn id="191" presetID="64" presetClass="path" presetSubtype="0" fill="hold" grpId="0" nodeType="withEffect">
                                  <p:stCondLst>
                                    <p:cond delay="6200"/>
                                  </p:stCondLst>
                                  <p:childTnLst>
                                    <p:animMotion origin="layout" path="M 0.00034 0.01667 L 0.00034 0.00718 " pathEditMode="relative" rAng="0" ptsTypes="AA">
                                      <p:cBhvr>
                                        <p:cTn id="192" dur="2000" spd="-100000" fill="hold"/>
                                        <p:tgtEl>
                                          <p:spTgt spid="374"/>
                                        </p:tgtEl>
                                        <p:attrNameLst>
                                          <p:attrName>ppt_x</p:attrName>
                                          <p:attrName>ppt_y</p:attrName>
                                        </p:attrNameLst>
                                      </p:cBhvr>
                                      <p:rCtr x="0" y="-486"/>
                                    </p:animMotion>
                                  </p:childTnLst>
                                </p:cTn>
                              </p:par>
                              <p:par>
                                <p:cTn id="193" presetID="42" presetClass="path" presetSubtype="0" accel="50000" decel="50000" fill="hold" grpId="0" nodeType="withEffect">
                                  <p:stCondLst>
                                    <p:cond delay="6600"/>
                                  </p:stCondLst>
                                  <p:childTnLst>
                                    <p:animMotion origin="layout" path="M -5.55556E-7 -7.40741E-7 L -5.55556E-7 0.0169 " pathEditMode="relative" rAng="0" ptsTypes="AA">
                                      <p:cBhvr>
                                        <p:cTn id="194" dur="2000" fill="hold"/>
                                        <p:tgtEl>
                                          <p:spTgt spid="209051"/>
                                        </p:tgtEl>
                                        <p:attrNameLst>
                                          <p:attrName>ppt_x</p:attrName>
                                          <p:attrName>ppt_y</p:attrName>
                                        </p:attrNameLst>
                                      </p:cBhvr>
                                      <p:rCtr x="0" y="8"/>
                                    </p:animMotion>
                                  </p:childTnLst>
                                </p:cTn>
                              </p:par>
                              <p:par>
                                <p:cTn id="195" presetID="42" presetClass="path" presetSubtype="0" accel="50000" decel="50000" fill="hold" grpId="0" nodeType="withEffect">
                                  <p:stCondLst>
                                    <p:cond delay="6600"/>
                                  </p:stCondLst>
                                  <p:childTnLst>
                                    <p:animMotion origin="layout" path="M -0.00035 -0.01829 L -0.00035 -0.00139 " pathEditMode="relative" rAng="0" ptsTypes="AA">
                                      <p:cBhvr>
                                        <p:cTn id="196" dur="2000" spd="-100000" fill="hold"/>
                                        <p:tgtEl>
                                          <p:spTgt spid="375"/>
                                        </p:tgtEl>
                                        <p:attrNameLst>
                                          <p:attrName>ppt_x</p:attrName>
                                          <p:attrName>ppt_y</p:attrName>
                                        </p:attrNameLst>
                                      </p:cBhvr>
                                      <p:rCtr x="0" y="833"/>
                                    </p:animMotion>
                                  </p:childTnLst>
                                </p:cTn>
                              </p:par>
                              <p:par>
                                <p:cTn id="197" presetID="64" presetClass="path" presetSubtype="0" fill="hold" grpId="0" nodeType="withEffect">
                                  <p:stCondLst>
                                    <p:cond delay="6800"/>
                                  </p:stCondLst>
                                  <p:childTnLst>
                                    <p:animMotion origin="layout" path="M -4.72222E-6 -1.48148E-6 L 0.00035 -0.0169 " pathEditMode="relative" rAng="0" ptsTypes="AA">
                                      <p:cBhvr>
                                        <p:cTn id="198" dur="2000" fill="hold"/>
                                        <p:tgtEl>
                                          <p:spTgt spid="209053"/>
                                        </p:tgtEl>
                                        <p:attrNameLst>
                                          <p:attrName>ppt_x</p:attrName>
                                          <p:attrName>ppt_y</p:attrName>
                                        </p:attrNameLst>
                                      </p:cBhvr>
                                      <p:rCtr x="0" y="-9"/>
                                    </p:animMotion>
                                  </p:childTnLst>
                                </p:cTn>
                              </p:par>
                              <p:par>
                                <p:cTn id="199" presetID="42" presetClass="path" presetSubtype="0" accel="50000" decel="50000" fill="hold" grpId="0" nodeType="withEffect">
                                  <p:stCondLst>
                                    <p:cond delay="7000"/>
                                  </p:stCondLst>
                                  <p:childTnLst>
                                    <p:animMotion origin="layout" path="M -2.77778E-6 0 L -2.77778E-6 0.01806 " pathEditMode="relative" rAng="0" ptsTypes="AA">
                                      <p:cBhvr>
                                        <p:cTn id="200" dur="2000" fill="hold"/>
                                        <p:tgtEl>
                                          <p:spTgt spid="209054"/>
                                        </p:tgtEl>
                                        <p:attrNameLst>
                                          <p:attrName>ppt_x</p:attrName>
                                          <p:attrName>ppt_y</p:attrName>
                                        </p:attrNameLst>
                                      </p:cBhvr>
                                      <p:rCtr x="0" y="9"/>
                                    </p:animMotion>
                                  </p:childTnLst>
                                </p:cTn>
                              </p:par>
                              <p:par>
                                <p:cTn id="201" presetID="42" presetClass="path" presetSubtype="0" accel="50000" decel="50000" fill="hold" grpId="0" nodeType="withEffect">
                                  <p:stCondLst>
                                    <p:cond delay="7200"/>
                                  </p:stCondLst>
                                  <p:childTnLst>
                                    <p:animMotion origin="layout" path="M -2.5E-6 1.85185E-6 L -0.00052 0.01528 " pathEditMode="relative" rAng="0" ptsTypes="AA">
                                      <p:cBhvr>
                                        <p:cTn id="202" dur="2000" fill="hold"/>
                                        <p:tgtEl>
                                          <p:spTgt spid="209055"/>
                                        </p:tgtEl>
                                        <p:attrNameLst>
                                          <p:attrName>ppt_x</p:attrName>
                                          <p:attrName>ppt_y</p:attrName>
                                        </p:attrNameLst>
                                      </p:cBhvr>
                                      <p:rCtr x="0" y="8"/>
                                    </p:animMotion>
                                  </p:childTnLst>
                                </p:cTn>
                              </p:par>
                              <p:par>
                                <p:cTn id="203" presetID="42" presetClass="path" presetSubtype="0" accel="50000" decel="50000" fill="hold" grpId="0" nodeType="withEffect">
                                  <p:stCondLst>
                                    <p:cond delay="7200"/>
                                  </p:stCondLst>
                                  <p:childTnLst>
                                    <p:animMotion origin="layout" path="M -0.00052 -0.01528 L -0.00105 -7.40741E-7 " pathEditMode="relative" rAng="0" ptsTypes="AA">
                                      <p:cBhvr>
                                        <p:cTn id="204" dur="2000" spd="-100000" fill="hold"/>
                                        <p:tgtEl>
                                          <p:spTgt spid="379"/>
                                        </p:tgtEl>
                                        <p:attrNameLst>
                                          <p:attrName>ppt_x</p:attrName>
                                          <p:attrName>ppt_y</p:attrName>
                                        </p:attrNameLst>
                                      </p:cBhvr>
                                      <p:rCtr x="-35" y="764"/>
                                    </p:animMotion>
                                  </p:childTnLst>
                                </p:cTn>
                              </p:par>
                              <p:par>
                                <p:cTn id="205" presetID="64" presetClass="path" presetSubtype="0" fill="hold" grpId="0" nodeType="withEffect">
                                  <p:stCondLst>
                                    <p:cond delay="7400"/>
                                  </p:stCondLst>
                                  <p:childTnLst>
                                    <p:animMotion origin="layout" path="M 4.72222E-6 -7.40741E-7 L 4.72222E-6 -0.0118 " pathEditMode="relative" rAng="0" ptsTypes="AA">
                                      <p:cBhvr>
                                        <p:cTn id="206" dur="2000" fill="hold"/>
                                        <p:tgtEl>
                                          <p:spTgt spid="209056"/>
                                        </p:tgtEl>
                                        <p:attrNameLst>
                                          <p:attrName>ppt_x</p:attrName>
                                          <p:attrName>ppt_y</p:attrName>
                                        </p:attrNameLst>
                                      </p:cBhvr>
                                      <p:rCtr x="0" y="-6"/>
                                    </p:animMotion>
                                  </p:childTnLst>
                                </p:cTn>
                              </p:par>
                              <p:par>
                                <p:cTn id="207" presetID="64" presetClass="path" presetSubtype="0" fill="hold" grpId="0" nodeType="withEffect">
                                  <p:stCondLst>
                                    <p:cond delay="7400"/>
                                  </p:stCondLst>
                                  <p:childTnLst>
                                    <p:animMotion origin="layout" path="M -4.44444E-6 0.01088 L -4.44444E-6 -0.00092 " pathEditMode="relative" rAng="0" ptsTypes="AA">
                                      <p:cBhvr>
                                        <p:cTn id="208" dur="2000" spd="-100000" fill="hold"/>
                                        <p:tgtEl>
                                          <p:spTgt spid="380"/>
                                        </p:tgtEl>
                                        <p:attrNameLst>
                                          <p:attrName>ppt_x</p:attrName>
                                          <p:attrName>ppt_y</p:attrName>
                                        </p:attrNameLst>
                                      </p:cBhvr>
                                      <p:rCtr x="0" y="-602"/>
                                    </p:animMotion>
                                  </p:childTnLst>
                                </p:cTn>
                              </p:par>
                              <p:par>
                                <p:cTn id="209" presetID="64" presetClass="path" presetSubtype="0" fill="hold" grpId="0" nodeType="withEffect">
                                  <p:stCondLst>
                                    <p:cond delay="7700"/>
                                  </p:stCondLst>
                                  <p:childTnLst>
                                    <p:animMotion origin="layout" path="M 3.88889E-6 0.00556 L 3.88889E-6 -0.00578 " pathEditMode="relative" rAng="0" ptsTypes="AA">
                                      <p:cBhvr>
                                        <p:cTn id="210" dur="2000" fill="hold"/>
                                        <p:tgtEl>
                                          <p:spTgt spid="209058"/>
                                        </p:tgtEl>
                                        <p:attrNameLst>
                                          <p:attrName>ppt_x</p:attrName>
                                          <p:attrName>ppt_y</p:attrName>
                                        </p:attrNameLst>
                                      </p:cBhvr>
                                      <p:rCtr x="0" y="-6"/>
                                    </p:animMotion>
                                  </p:childTnLst>
                                </p:cTn>
                              </p:par>
                              <p:par>
                                <p:cTn id="211" presetID="64" presetClass="path" presetSubtype="0" fill="hold" grpId="0" nodeType="withEffect">
                                  <p:stCondLst>
                                    <p:cond delay="7700"/>
                                  </p:stCondLst>
                                  <p:childTnLst>
                                    <p:animMotion origin="layout" path="M 3.61111E-6 0.01134 L 3.61111E-6 4.44444E-6 " pathEditMode="relative" rAng="0" ptsTypes="AA">
                                      <p:cBhvr>
                                        <p:cTn id="212" dur="2000" spd="-100000" fill="hold"/>
                                        <p:tgtEl>
                                          <p:spTgt spid="382"/>
                                        </p:tgtEl>
                                        <p:attrNameLst>
                                          <p:attrName>ppt_x</p:attrName>
                                          <p:attrName>ppt_y</p:attrName>
                                        </p:attrNameLst>
                                      </p:cBhvr>
                                      <p:rCtr x="0" y="-579"/>
                                    </p:animMotion>
                                  </p:childTnLst>
                                </p:cTn>
                              </p:par>
                              <p:par>
                                <p:cTn id="213" presetID="42" presetClass="path" presetSubtype="0" accel="50000" decel="50000" fill="hold" grpId="1" nodeType="withEffect">
                                  <p:stCondLst>
                                    <p:cond delay="4800"/>
                                  </p:stCondLst>
                                  <p:childTnLst>
                                    <p:animMotion origin="layout" path="M 0.00105 -0.04098 L 0.00053 4.44444E-6 " pathEditMode="relative" rAng="0" ptsTypes="AA">
                                      <p:cBhvr>
                                        <p:cTn id="214" dur="2000" fill="hold"/>
                                        <p:tgtEl>
                                          <p:spTgt spid="208920"/>
                                        </p:tgtEl>
                                        <p:attrNameLst>
                                          <p:attrName>ppt_x</p:attrName>
                                          <p:attrName>ppt_y</p:attrName>
                                        </p:attrNameLst>
                                      </p:cBhvr>
                                      <p:rCtr x="0" y="20"/>
                                    </p:animMotion>
                                  </p:childTnLst>
                                </p:cTn>
                              </p:par>
                              <p:par>
                                <p:cTn id="215" presetID="42" presetClass="path" presetSubtype="0" accel="50000" decel="50000" fill="hold" grpId="1" nodeType="withEffect">
                                  <p:stCondLst>
                                    <p:cond delay="4800"/>
                                  </p:stCondLst>
                                  <p:childTnLst>
                                    <p:animMotion origin="layout" path="M 3.05556E-6 -1.48148E-6 L -0.00052 0.04097 " pathEditMode="relative" rAng="0" ptsTypes="AA">
                                      <p:cBhvr>
                                        <p:cTn id="216" dur="2000" spd="-100000" fill="hold"/>
                                        <p:tgtEl>
                                          <p:spTgt spid="333"/>
                                        </p:tgtEl>
                                        <p:attrNameLst>
                                          <p:attrName>ppt_x</p:attrName>
                                          <p:attrName>ppt_y</p:attrName>
                                        </p:attrNameLst>
                                      </p:cBhvr>
                                      <p:rCtr x="-35" y="2037"/>
                                    </p:animMotion>
                                  </p:childTnLst>
                                </p:cTn>
                              </p:par>
                              <p:par>
                                <p:cTn id="217" presetID="64" presetClass="path" presetSubtype="0" accel="50000" decel="50000" fill="hold" grpId="1" nodeType="withEffect">
                                  <p:stCondLst>
                                    <p:cond delay="5000"/>
                                  </p:stCondLst>
                                  <p:childTnLst>
                                    <p:animMotion origin="layout" path="M 3.33333E-6 0.03333 L 3.33333E-6 2.59259E-6 " pathEditMode="relative" rAng="0" ptsTypes="AA">
                                      <p:cBhvr>
                                        <p:cTn id="218" dur="2000" fill="hold"/>
                                        <p:tgtEl>
                                          <p:spTgt spid="208915"/>
                                        </p:tgtEl>
                                        <p:attrNameLst>
                                          <p:attrName>ppt_x</p:attrName>
                                          <p:attrName>ppt_y</p:attrName>
                                        </p:attrNameLst>
                                      </p:cBhvr>
                                      <p:rCtr x="0" y="-17"/>
                                    </p:animMotion>
                                  </p:childTnLst>
                                </p:cTn>
                              </p:par>
                              <p:par>
                                <p:cTn id="219" presetID="64" presetClass="path" presetSubtype="0" accel="50000" decel="50000" fill="hold" grpId="1" nodeType="withEffect">
                                  <p:stCondLst>
                                    <p:cond delay="5000"/>
                                  </p:stCondLst>
                                  <p:childTnLst>
                                    <p:animMotion origin="layout" path="M -3.88889E-6 -2.96296E-6 L -3.88889E-6 -0.03333 " pathEditMode="relative" rAng="0" ptsTypes="AA">
                                      <p:cBhvr>
                                        <p:cTn id="220" dur="2000" spd="-100000" fill="hold"/>
                                        <p:tgtEl>
                                          <p:spTgt spid="328"/>
                                        </p:tgtEl>
                                        <p:attrNameLst>
                                          <p:attrName>ppt_x</p:attrName>
                                          <p:attrName>ppt_y</p:attrName>
                                        </p:attrNameLst>
                                      </p:cBhvr>
                                      <p:rCtr x="0" y="-1667"/>
                                    </p:animMotion>
                                  </p:childTnLst>
                                </p:cTn>
                              </p:par>
                              <p:par>
                                <p:cTn id="221" presetID="64" presetClass="path" presetSubtype="0" accel="50000" decel="50000" fill="hold" grpId="1" nodeType="withEffect">
                                  <p:stCondLst>
                                    <p:cond delay="5200"/>
                                  </p:stCondLst>
                                  <p:childTnLst>
                                    <p:animMotion origin="layout" path="M -0.00052 0.01528 L -0.00104 -2.59259E-6 " pathEditMode="relative" rAng="0" ptsTypes="AA">
                                      <p:cBhvr>
                                        <p:cTn id="222" dur="2000" fill="hold"/>
                                        <p:tgtEl>
                                          <p:spTgt spid="209014"/>
                                        </p:tgtEl>
                                        <p:attrNameLst>
                                          <p:attrName>ppt_x</p:attrName>
                                          <p:attrName>ppt_y</p:attrName>
                                        </p:attrNameLst>
                                      </p:cBhvr>
                                      <p:rCtr x="0" y="-8"/>
                                    </p:animMotion>
                                  </p:childTnLst>
                                </p:cTn>
                              </p:par>
                              <p:par>
                                <p:cTn id="223" presetID="64" presetClass="path" presetSubtype="0" accel="50000" decel="50000" fill="hold" grpId="1" nodeType="withEffect">
                                  <p:stCondLst>
                                    <p:cond delay="5200"/>
                                  </p:stCondLst>
                                  <p:childTnLst>
                                    <p:animMotion origin="layout" path="M 1.66667E-6 0.04445 L -0.00018 0.00093 " pathEditMode="relative" rAng="0" ptsTypes="AA">
                                      <p:cBhvr>
                                        <p:cTn id="224" dur="2000" fill="hold"/>
                                        <p:tgtEl>
                                          <p:spTgt spid="209028"/>
                                        </p:tgtEl>
                                        <p:attrNameLst>
                                          <p:attrName>ppt_x</p:attrName>
                                          <p:attrName>ppt_y</p:attrName>
                                        </p:attrNameLst>
                                      </p:cBhvr>
                                      <p:rCtr x="0" y="-22"/>
                                    </p:animMotion>
                                  </p:childTnLst>
                                </p:cTn>
                              </p:par>
                              <p:par>
                                <p:cTn id="225" presetID="64" presetClass="path" presetSubtype="0" accel="50000" decel="50000" fill="hold" grpId="1" nodeType="withEffect">
                                  <p:stCondLst>
                                    <p:cond delay="5200"/>
                                  </p:stCondLst>
                                  <p:childTnLst>
                                    <p:animMotion origin="layout" path="M -4.72222E-6 -3.7037E-7 L 0.0007 -0.02986 " pathEditMode="relative" rAng="0" ptsTypes="AA">
                                      <p:cBhvr>
                                        <p:cTn id="226" dur="2000" spd="-100000" fill="hold"/>
                                        <p:tgtEl>
                                          <p:spTgt spid="352"/>
                                        </p:tgtEl>
                                        <p:attrNameLst>
                                          <p:attrName>ppt_x</p:attrName>
                                          <p:attrName>ppt_y</p:attrName>
                                        </p:attrNameLst>
                                      </p:cBhvr>
                                      <p:rCtr x="35" y="-1505"/>
                                    </p:animMotion>
                                  </p:childTnLst>
                                </p:cTn>
                              </p:par>
                              <p:par>
                                <p:cTn id="227" presetID="42" presetClass="path" presetSubtype="0" accel="50000" decel="50000" fill="hold" grpId="1" nodeType="withEffect">
                                  <p:stCondLst>
                                    <p:cond delay="5400"/>
                                  </p:stCondLst>
                                  <p:childTnLst>
                                    <p:animMotion origin="layout" path="M -3.61111E-6 -0.0243 L -3.61111E-6 0.00417 " pathEditMode="relative" rAng="0" ptsTypes="AA">
                                      <p:cBhvr>
                                        <p:cTn id="228" dur="2000" fill="hold"/>
                                        <p:tgtEl>
                                          <p:spTgt spid="209013"/>
                                        </p:tgtEl>
                                        <p:attrNameLst>
                                          <p:attrName>ppt_x</p:attrName>
                                          <p:attrName>ppt_y</p:attrName>
                                        </p:attrNameLst>
                                      </p:cBhvr>
                                      <p:rCtr x="0" y="14"/>
                                    </p:animMotion>
                                  </p:childTnLst>
                                </p:cTn>
                              </p:par>
                              <p:par>
                                <p:cTn id="229" presetID="42" presetClass="path" presetSubtype="0" accel="50000" decel="50000" fill="hold" grpId="1" nodeType="withEffect">
                                  <p:stCondLst>
                                    <p:cond delay="5400"/>
                                  </p:stCondLst>
                                  <p:childTnLst>
                                    <p:animMotion origin="layout" path="M -1.11111E-6 -1.48148E-6 L -1.11111E-6 0.02847 " pathEditMode="relative" rAng="0" ptsTypes="AA">
                                      <p:cBhvr>
                                        <p:cTn id="230" dur="2000" spd="-100000" fill="hold"/>
                                        <p:tgtEl>
                                          <p:spTgt spid="337"/>
                                        </p:tgtEl>
                                        <p:attrNameLst>
                                          <p:attrName>ppt_x</p:attrName>
                                          <p:attrName>ppt_y</p:attrName>
                                        </p:attrNameLst>
                                      </p:cBhvr>
                                      <p:rCtr x="0" y="1412"/>
                                    </p:animMotion>
                                  </p:childTnLst>
                                </p:cTn>
                              </p:par>
                              <p:par>
                                <p:cTn id="231" presetID="42" presetClass="path" presetSubtype="0" accel="50000" decel="50000" fill="hold" grpId="1" nodeType="withEffect">
                                  <p:stCondLst>
                                    <p:cond delay="5600"/>
                                  </p:stCondLst>
                                  <p:childTnLst>
                                    <p:animMotion origin="layout" path="M 5.55556E-7 -0.01412 L 5.55556E-7 0.0044 " pathEditMode="relative" rAng="0" ptsTypes="AA">
                                      <p:cBhvr>
                                        <p:cTn id="232" dur="2000" fill="hold"/>
                                        <p:tgtEl>
                                          <p:spTgt spid="209015"/>
                                        </p:tgtEl>
                                        <p:attrNameLst>
                                          <p:attrName>ppt_x</p:attrName>
                                          <p:attrName>ppt_y</p:attrName>
                                        </p:attrNameLst>
                                      </p:cBhvr>
                                      <p:rCtr x="0" y="9"/>
                                    </p:animMotion>
                                  </p:childTnLst>
                                </p:cTn>
                              </p:par>
                              <p:par>
                                <p:cTn id="233" presetID="42" presetClass="path" presetSubtype="0" accel="50000" decel="50000" fill="hold" grpId="1" nodeType="withEffect">
                                  <p:stCondLst>
                                    <p:cond delay="5800"/>
                                  </p:stCondLst>
                                  <p:childTnLst>
                                    <p:animMotion origin="layout" path="M 0.00105 -0.04098 L 0.00053 4.44444E-6 " pathEditMode="relative" rAng="0" ptsTypes="AA">
                                      <p:cBhvr>
                                        <p:cTn id="234" dur="2000" fill="hold"/>
                                        <p:tgtEl>
                                          <p:spTgt spid="209016"/>
                                        </p:tgtEl>
                                        <p:attrNameLst>
                                          <p:attrName>ppt_x</p:attrName>
                                          <p:attrName>ppt_y</p:attrName>
                                        </p:attrNameLst>
                                      </p:cBhvr>
                                      <p:rCtr x="0" y="20"/>
                                    </p:animMotion>
                                  </p:childTnLst>
                                </p:cTn>
                              </p:par>
                              <p:par>
                                <p:cTn id="235" presetID="42" presetClass="path" presetSubtype="0" accel="50000" decel="50000" fill="hold" grpId="1" nodeType="withEffect">
                                  <p:stCondLst>
                                    <p:cond delay="5800"/>
                                  </p:stCondLst>
                                  <p:childTnLst>
                                    <p:animMotion origin="layout" path="M 0 -2.22222E-6 L -0.00052 0.04097 " pathEditMode="relative" rAng="0" ptsTypes="AA">
                                      <p:cBhvr>
                                        <p:cTn id="236" dur="2000" spd="-100000" fill="hold"/>
                                        <p:tgtEl>
                                          <p:spTgt spid="340"/>
                                        </p:tgtEl>
                                        <p:attrNameLst>
                                          <p:attrName>ppt_x</p:attrName>
                                          <p:attrName>ppt_y</p:attrName>
                                        </p:attrNameLst>
                                      </p:cBhvr>
                                      <p:rCtr x="-35" y="2037"/>
                                    </p:animMotion>
                                  </p:childTnLst>
                                </p:cTn>
                              </p:par>
                              <p:par>
                                <p:cTn id="237" presetID="64" presetClass="path" presetSubtype="0" accel="50000" decel="50000" fill="hold" grpId="1" nodeType="withEffect">
                                  <p:stCondLst>
                                    <p:cond delay="5800"/>
                                  </p:stCondLst>
                                  <p:childTnLst>
                                    <p:animMotion origin="layout" path="M 3.33333E-6 0.03333 L 3.33333E-6 2.59259E-6 " pathEditMode="relative" rAng="0" ptsTypes="AA">
                                      <p:cBhvr>
                                        <p:cTn id="238" dur="2000" fill="hold"/>
                                        <p:tgtEl>
                                          <p:spTgt spid="209018"/>
                                        </p:tgtEl>
                                        <p:attrNameLst>
                                          <p:attrName>ppt_x</p:attrName>
                                          <p:attrName>ppt_y</p:attrName>
                                        </p:attrNameLst>
                                      </p:cBhvr>
                                      <p:rCtr x="0" y="-17"/>
                                    </p:animMotion>
                                  </p:childTnLst>
                                </p:cTn>
                              </p:par>
                              <p:par>
                                <p:cTn id="239" presetID="64" presetClass="path" presetSubtype="0" accel="50000" decel="50000" fill="hold" grpId="1" nodeType="withEffect">
                                  <p:stCondLst>
                                    <p:cond delay="5800"/>
                                  </p:stCondLst>
                                  <p:childTnLst>
                                    <p:animMotion origin="layout" path="M 4.16667E-6 -3.7037E-6 L 4.16667E-6 -0.03333 " pathEditMode="relative" rAng="0" ptsTypes="AA">
                                      <p:cBhvr>
                                        <p:cTn id="240" dur="2000" spd="-100000" fill="hold"/>
                                        <p:tgtEl>
                                          <p:spTgt spid="342"/>
                                        </p:tgtEl>
                                        <p:attrNameLst>
                                          <p:attrName>ppt_x</p:attrName>
                                          <p:attrName>ppt_y</p:attrName>
                                        </p:attrNameLst>
                                      </p:cBhvr>
                                      <p:rCtr x="0" y="-1667"/>
                                    </p:animMotion>
                                  </p:childTnLst>
                                </p:cTn>
                              </p:par>
                              <p:par>
                                <p:cTn id="241" presetID="42" presetClass="path" presetSubtype="0" accel="50000" decel="50000" fill="hold" grpId="1" nodeType="withEffect">
                                  <p:stCondLst>
                                    <p:cond delay="6000"/>
                                  </p:stCondLst>
                                  <p:childTnLst>
                                    <p:animMotion origin="layout" path="M -3.61111E-6 -0.0243 L -3.61111E-6 0.00417 " pathEditMode="relative" rAng="0" ptsTypes="AA">
                                      <p:cBhvr>
                                        <p:cTn id="242" dur="2000" fill="hold"/>
                                        <p:tgtEl>
                                          <p:spTgt spid="209017"/>
                                        </p:tgtEl>
                                        <p:attrNameLst>
                                          <p:attrName>ppt_x</p:attrName>
                                          <p:attrName>ppt_y</p:attrName>
                                        </p:attrNameLst>
                                      </p:cBhvr>
                                      <p:rCtr x="0" y="14"/>
                                    </p:animMotion>
                                  </p:childTnLst>
                                </p:cTn>
                              </p:par>
                              <p:par>
                                <p:cTn id="243" presetID="64" presetClass="path" presetSubtype="0" accel="50000" decel="50000" fill="hold" grpId="1" nodeType="withEffect">
                                  <p:stCondLst>
                                    <p:cond delay="6200"/>
                                  </p:stCondLst>
                                  <p:childTnLst>
                                    <p:animMotion origin="layout" path="M 3.33333E-6 0.03333 L 3.33333E-6 2.59259E-6 " pathEditMode="relative" rAng="0" ptsTypes="AA">
                                      <p:cBhvr>
                                        <p:cTn id="244" dur="2000" fill="hold"/>
                                        <p:tgtEl>
                                          <p:spTgt spid="209019"/>
                                        </p:tgtEl>
                                        <p:attrNameLst>
                                          <p:attrName>ppt_x</p:attrName>
                                          <p:attrName>ppt_y</p:attrName>
                                        </p:attrNameLst>
                                      </p:cBhvr>
                                      <p:rCtr x="0" y="-17"/>
                                    </p:animMotion>
                                  </p:childTnLst>
                                </p:cTn>
                              </p:par>
                              <p:par>
                                <p:cTn id="245" presetID="42" presetClass="path" presetSubtype="0" accel="50000" decel="50000" fill="hold" grpId="1" nodeType="withEffect">
                                  <p:stCondLst>
                                    <p:cond delay="6400"/>
                                  </p:stCondLst>
                                  <p:childTnLst>
                                    <p:animMotion origin="layout" path="M -1.38889E-6 -0.03217 L -1.38889E-6 0.00324 " pathEditMode="relative" rAng="0" ptsTypes="AA">
                                      <p:cBhvr>
                                        <p:cTn id="246" dur="2000" fill="hold"/>
                                        <p:tgtEl>
                                          <p:spTgt spid="209020"/>
                                        </p:tgtEl>
                                        <p:attrNameLst>
                                          <p:attrName>ppt_x</p:attrName>
                                          <p:attrName>ppt_y</p:attrName>
                                        </p:attrNameLst>
                                      </p:cBhvr>
                                      <p:rCtr x="0" y="18"/>
                                    </p:animMotion>
                                  </p:childTnLst>
                                </p:cTn>
                              </p:par>
                              <p:par>
                                <p:cTn id="247" presetID="42" presetClass="path" presetSubtype="0" accel="50000" decel="50000" fill="hold" grpId="1" nodeType="withEffect">
                                  <p:stCondLst>
                                    <p:cond delay="6400"/>
                                  </p:stCondLst>
                                  <p:childTnLst>
                                    <p:animMotion origin="layout" path="M -2.22222E-6 0.00324 L -0.00017 0.02338 " pathEditMode="relative" rAng="0" ptsTypes="AA">
                                      <p:cBhvr>
                                        <p:cTn id="248" dur="2000" spd="-100000" fill="hold"/>
                                        <p:tgtEl>
                                          <p:spTgt spid="344"/>
                                        </p:tgtEl>
                                        <p:attrNameLst>
                                          <p:attrName>ppt_x</p:attrName>
                                          <p:attrName>ppt_y</p:attrName>
                                        </p:attrNameLst>
                                      </p:cBhvr>
                                      <p:rCtr x="-17" y="995"/>
                                    </p:animMotion>
                                  </p:childTnLst>
                                </p:cTn>
                              </p:par>
                              <p:par>
                                <p:cTn id="249" presetID="42" presetClass="path" presetSubtype="0" accel="50000" decel="50000" fill="hold" grpId="1" nodeType="withEffect">
                                  <p:stCondLst>
                                    <p:cond delay="6600"/>
                                  </p:stCondLst>
                                  <p:childTnLst>
                                    <p:animMotion origin="layout" path="M 5.55556E-7 -0.01412 L 5.55556E-7 0.0044 " pathEditMode="relative" rAng="0" ptsTypes="AA">
                                      <p:cBhvr>
                                        <p:cTn id="250" dur="2000" fill="hold"/>
                                        <p:tgtEl>
                                          <p:spTgt spid="209022"/>
                                        </p:tgtEl>
                                        <p:attrNameLst>
                                          <p:attrName>ppt_x</p:attrName>
                                          <p:attrName>ppt_y</p:attrName>
                                        </p:attrNameLst>
                                      </p:cBhvr>
                                      <p:rCtr x="0" y="9"/>
                                    </p:animMotion>
                                  </p:childTnLst>
                                </p:cTn>
                              </p:par>
                              <p:par>
                                <p:cTn id="251" presetID="64" presetClass="path" presetSubtype="0" accel="50000" decel="50000" fill="hold" grpId="1" nodeType="withEffect">
                                  <p:stCondLst>
                                    <p:cond delay="6800"/>
                                  </p:stCondLst>
                                  <p:childTnLst>
                                    <p:animMotion origin="layout" path="M 2.22222E-6 0.02569 L 2.22222E-6 7.40741E-7 " pathEditMode="relative" rAng="0" ptsTypes="AA">
                                      <p:cBhvr>
                                        <p:cTn id="252" dur="2000" fill="hold"/>
                                        <p:tgtEl>
                                          <p:spTgt spid="209021"/>
                                        </p:tgtEl>
                                        <p:attrNameLst>
                                          <p:attrName>ppt_x</p:attrName>
                                          <p:attrName>ppt_y</p:attrName>
                                        </p:attrNameLst>
                                      </p:cBhvr>
                                      <p:rCtr x="0" y="-13"/>
                                    </p:animMotion>
                                  </p:childTnLst>
                                </p:cTn>
                              </p:par>
                              <p:par>
                                <p:cTn id="253" presetID="64" presetClass="path" presetSubtype="0" accel="50000" decel="50000" fill="hold" grpId="1" nodeType="withEffect">
                                  <p:stCondLst>
                                    <p:cond delay="6800"/>
                                  </p:stCondLst>
                                  <p:childTnLst>
                                    <p:animMotion origin="layout" path="M -2.22222E-6 -4.44444E-6 L -2.22222E-6 -0.02569 " pathEditMode="relative" rAng="0" ptsTypes="AA">
                                      <p:cBhvr>
                                        <p:cTn id="254" dur="2000" spd="-100000" fill="hold"/>
                                        <p:tgtEl>
                                          <p:spTgt spid="345"/>
                                        </p:tgtEl>
                                        <p:attrNameLst>
                                          <p:attrName>ppt_x</p:attrName>
                                          <p:attrName>ppt_y</p:attrName>
                                        </p:attrNameLst>
                                      </p:cBhvr>
                                      <p:rCtr x="0" y="-1296"/>
                                    </p:animMotion>
                                  </p:childTnLst>
                                </p:cTn>
                              </p:par>
                              <p:par>
                                <p:cTn id="255" presetID="42" presetClass="path" presetSubtype="0" accel="50000" decel="50000" fill="hold" grpId="1" nodeType="withEffect">
                                  <p:stCondLst>
                                    <p:cond delay="7000"/>
                                  </p:stCondLst>
                                  <p:childTnLst>
                                    <p:animMotion origin="layout" path="M 0.00105 -0.04098 L 0.00053 4.44444E-6 " pathEditMode="relative" rAng="0" ptsTypes="AA">
                                      <p:cBhvr>
                                        <p:cTn id="256" dur="2000" fill="hold"/>
                                        <p:tgtEl>
                                          <p:spTgt spid="209023"/>
                                        </p:tgtEl>
                                        <p:attrNameLst>
                                          <p:attrName>ppt_x</p:attrName>
                                          <p:attrName>ppt_y</p:attrName>
                                        </p:attrNameLst>
                                      </p:cBhvr>
                                      <p:rCtr x="0" y="20"/>
                                    </p:animMotion>
                                  </p:childTnLst>
                                </p:cTn>
                              </p:par>
                              <p:par>
                                <p:cTn id="257" presetID="42" presetClass="path" presetSubtype="0" accel="50000" decel="50000" fill="hold" grpId="1" nodeType="withEffect">
                                  <p:stCondLst>
                                    <p:cond delay="7000"/>
                                  </p:stCondLst>
                                  <p:childTnLst>
                                    <p:animMotion origin="layout" path="M 4.16667E-6 4.44444E-6 L -0.00052 0.04097 " pathEditMode="relative" rAng="0" ptsTypes="AA">
                                      <p:cBhvr>
                                        <p:cTn id="258" dur="2000" spd="-100000" fill="hold"/>
                                        <p:tgtEl>
                                          <p:spTgt spid="347"/>
                                        </p:tgtEl>
                                        <p:attrNameLst>
                                          <p:attrName>ppt_x</p:attrName>
                                          <p:attrName>ppt_y</p:attrName>
                                        </p:attrNameLst>
                                      </p:cBhvr>
                                      <p:rCtr x="-35" y="2037"/>
                                    </p:animMotion>
                                  </p:childTnLst>
                                </p:cTn>
                              </p:par>
                              <p:par>
                                <p:cTn id="259" presetID="64" presetClass="path" presetSubtype="0" accel="50000" decel="50000" fill="hold" grpId="1" nodeType="withEffect">
                                  <p:stCondLst>
                                    <p:cond delay="7000"/>
                                  </p:stCondLst>
                                  <p:childTnLst>
                                    <p:animMotion origin="layout" path="M 1.66667E-6 0.04445 L -0.00018 0.00093 " pathEditMode="relative" rAng="0" ptsTypes="AA">
                                      <p:cBhvr>
                                        <p:cTn id="260" dur="2000" fill="hold"/>
                                        <p:tgtEl>
                                          <p:spTgt spid="209024"/>
                                        </p:tgtEl>
                                        <p:attrNameLst>
                                          <p:attrName>ppt_x</p:attrName>
                                          <p:attrName>ppt_y</p:attrName>
                                        </p:attrNameLst>
                                      </p:cBhvr>
                                      <p:rCtr x="0" y="-22"/>
                                    </p:animMotion>
                                  </p:childTnLst>
                                </p:cTn>
                              </p:par>
                              <p:par>
                                <p:cTn id="261" presetID="64" presetClass="path" presetSubtype="0" accel="50000" decel="50000" fill="hold" grpId="1" nodeType="withEffect">
                                  <p:stCondLst>
                                    <p:cond delay="7200"/>
                                  </p:stCondLst>
                                  <p:childTnLst>
                                    <p:animMotion origin="layout" path="M -0.00052 0.01528 L -0.00104 -2.59259E-6 " pathEditMode="relative" rAng="0" ptsTypes="AA">
                                      <p:cBhvr>
                                        <p:cTn id="262" dur="2000" fill="hold"/>
                                        <p:tgtEl>
                                          <p:spTgt spid="209025"/>
                                        </p:tgtEl>
                                        <p:attrNameLst>
                                          <p:attrName>ppt_x</p:attrName>
                                          <p:attrName>ppt_y</p:attrName>
                                        </p:attrNameLst>
                                      </p:cBhvr>
                                      <p:rCtr x="0" y="-8"/>
                                    </p:animMotion>
                                  </p:childTnLst>
                                </p:cTn>
                              </p:par>
                              <p:par>
                                <p:cTn id="263" presetID="64" presetClass="path" presetSubtype="0" accel="50000" decel="50000" fill="hold" grpId="1" nodeType="withEffect">
                                  <p:stCondLst>
                                    <p:cond delay="7200"/>
                                  </p:stCondLst>
                                  <p:childTnLst>
                                    <p:animMotion origin="layout" path="M 1.94444E-6 3.33333E-6 L -0.00052 -0.01528 " pathEditMode="relative" rAng="0" ptsTypes="AA">
                                      <p:cBhvr>
                                        <p:cTn id="264" dur="2000" spd="-100000" fill="hold"/>
                                        <p:tgtEl>
                                          <p:spTgt spid="349"/>
                                        </p:tgtEl>
                                        <p:attrNameLst>
                                          <p:attrName>ppt_x</p:attrName>
                                          <p:attrName>ppt_y</p:attrName>
                                        </p:attrNameLst>
                                      </p:cBhvr>
                                      <p:rCtr x="-35" y="-764"/>
                                    </p:animMotion>
                                  </p:childTnLst>
                                </p:cTn>
                              </p:par>
                              <p:par>
                                <p:cTn id="265" presetID="42" presetClass="path" presetSubtype="0" accel="50000" decel="50000" fill="hold" grpId="1" nodeType="withEffect">
                                  <p:stCondLst>
                                    <p:cond delay="7400"/>
                                  </p:stCondLst>
                                  <p:childTnLst>
                                    <p:animMotion origin="layout" path="M -1.38889E-6 -0.03217 L -1.38889E-6 0.00324 " pathEditMode="relative" rAng="0" ptsTypes="AA">
                                      <p:cBhvr>
                                        <p:cTn id="266" dur="2000" fill="hold"/>
                                        <p:tgtEl>
                                          <p:spTgt spid="209026"/>
                                        </p:tgtEl>
                                        <p:attrNameLst>
                                          <p:attrName>ppt_x</p:attrName>
                                          <p:attrName>ppt_y</p:attrName>
                                        </p:attrNameLst>
                                      </p:cBhvr>
                                      <p:rCtr x="0" y="18"/>
                                    </p:animMotion>
                                  </p:childTnLst>
                                </p:cTn>
                              </p:par>
                              <p:par>
                                <p:cTn id="267" presetID="42" presetClass="path" presetSubtype="0" accel="50000" decel="50000" fill="hold" grpId="1" nodeType="withEffect">
                                  <p:stCondLst>
                                    <p:cond delay="7400"/>
                                  </p:stCondLst>
                                  <p:childTnLst>
                                    <p:animMotion origin="layout" path="M -3.61111E-6 -4.07407E-6 L -3.61111E-6 0.03542 " pathEditMode="relative" rAng="0" ptsTypes="AA">
                                      <p:cBhvr>
                                        <p:cTn id="268" dur="2000" spd="-100000" fill="hold"/>
                                        <p:tgtEl>
                                          <p:spTgt spid="350"/>
                                        </p:tgtEl>
                                        <p:attrNameLst>
                                          <p:attrName>ppt_x</p:attrName>
                                          <p:attrName>ppt_y</p:attrName>
                                        </p:attrNameLst>
                                      </p:cBhvr>
                                      <p:rCtr x="0" y="1759"/>
                                    </p:animMotion>
                                  </p:childTnLst>
                                </p:cTn>
                              </p:par>
                              <p:par>
                                <p:cTn id="269" presetID="64" presetClass="path" presetSubtype="0" accel="50000" decel="50000" fill="hold" grpId="1" nodeType="withEffect">
                                  <p:stCondLst>
                                    <p:cond delay="7400"/>
                                  </p:stCondLst>
                                  <p:childTnLst>
                                    <p:animMotion origin="layout" path="M 8.33333E-7 0.03935 L 0.00017 0.00093 " pathEditMode="relative" rAng="0" ptsTypes="AA">
                                      <p:cBhvr>
                                        <p:cTn id="270" dur="2000" fill="hold"/>
                                        <p:tgtEl>
                                          <p:spTgt spid="209027"/>
                                        </p:tgtEl>
                                        <p:attrNameLst>
                                          <p:attrName>ppt_x</p:attrName>
                                          <p:attrName>ppt_y</p:attrName>
                                        </p:attrNameLst>
                                      </p:cBhvr>
                                      <p:rCtr x="0" y="-19"/>
                                    </p:animMotion>
                                  </p:childTnLst>
                                </p:cTn>
                              </p:par>
                              <p:par>
                                <p:cTn id="271" presetID="42" presetClass="path" presetSubtype="0" accel="50000" decel="50000" fill="hold" grpId="1" nodeType="withEffect">
                                  <p:stCondLst>
                                    <p:cond delay="7600"/>
                                  </p:stCondLst>
                                  <p:childTnLst>
                                    <p:animMotion origin="layout" path="M 5.55556E-7 -0.01412 L 5.55556E-7 0.0044 " pathEditMode="relative" rAng="0" ptsTypes="AA">
                                      <p:cBhvr>
                                        <p:cTn id="272" dur="2000" fill="hold"/>
                                        <p:tgtEl>
                                          <p:spTgt spid="209029"/>
                                        </p:tgtEl>
                                        <p:attrNameLst>
                                          <p:attrName>ppt_x</p:attrName>
                                          <p:attrName>ppt_y</p:attrName>
                                        </p:attrNameLst>
                                      </p:cBhvr>
                                      <p:rCtr x="0" y="9"/>
                                    </p:animMotion>
                                  </p:childTnLst>
                                </p:cTn>
                              </p:par>
                              <p:par>
                                <p:cTn id="273" presetID="42" presetClass="path" presetSubtype="0" accel="50000" decel="50000" fill="hold" grpId="1" nodeType="withEffect">
                                  <p:stCondLst>
                                    <p:cond delay="7600"/>
                                  </p:stCondLst>
                                  <p:childTnLst>
                                    <p:animMotion origin="layout" path="M 5E-6 4.81481E-6 L 5E-6 0.01851 " pathEditMode="relative" rAng="0" ptsTypes="AA">
                                      <p:cBhvr>
                                        <p:cTn id="274" dur="2000" spd="-100000" fill="hold"/>
                                        <p:tgtEl>
                                          <p:spTgt spid="353"/>
                                        </p:tgtEl>
                                        <p:attrNameLst>
                                          <p:attrName>ppt_x</p:attrName>
                                          <p:attrName>ppt_y</p:attrName>
                                        </p:attrNameLst>
                                      </p:cBhvr>
                                      <p:rCtr x="0" y="926"/>
                                    </p:animMotion>
                                  </p:childTnLst>
                                </p:cTn>
                              </p:par>
                              <p:par>
                                <p:cTn id="275" presetID="42" presetClass="path" presetSubtype="0" accel="50000" decel="50000" fill="hold" grpId="1" nodeType="withEffect">
                                  <p:stCondLst>
                                    <p:cond delay="7700"/>
                                  </p:stCondLst>
                                  <p:childTnLst>
                                    <p:animMotion origin="layout" path="M 0.00105 -0.04098 L 0.00053 4.44444E-6 " pathEditMode="relative" rAng="0" ptsTypes="AA">
                                      <p:cBhvr>
                                        <p:cTn id="276" dur="2000" fill="hold"/>
                                        <p:tgtEl>
                                          <p:spTgt spid="209030"/>
                                        </p:tgtEl>
                                        <p:attrNameLst>
                                          <p:attrName>ppt_x</p:attrName>
                                          <p:attrName>ppt_y</p:attrName>
                                        </p:attrNameLst>
                                      </p:cBhvr>
                                      <p:rCtr x="0" y="20"/>
                                    </p:animMotion>
                                  </p:childTnLst>
                                </p:cTn>
                              </p:par>
                              <p:par>
                                <p:cTn id="277" presetID="64" presetClass="path" presetSubtype="0" accel="50000" decel="50000" fill="hold" grpId="1" nodeType="withEffect">
                                  <p:stCondLst>
                                    <p:cond delay="8000"/>
                                  </p:stCondLst>
                                  <p:childTnLst>
                                    <p:animMotion origin="layout" path="M 2.22222E-6 0.02569 L 2.22222E-6 7.40741E-7 " pathEditMode="relative" rAng="0" ptsTypes="AA">
                                      <p:cBhvr>
                                        <p:cTn id="278" dur="2000" fill="hold"/>
                                        <p:tgtEl>
                                          <p:spTgt spid="209031"/>
                                        </p:tgtEl>
                                        <p:attrNameLst>
                                          <p:attrName>ppt_x</p:attrName>
                                          <p:attrName>ppt_y</p:attrName>
                                        </p:attrNameLst>
                                      </p:cBhvr>
                                      <p:rCtr x="0" y="-13"/>
                                    </p:animMotion>
                                  </p:childTnLst>
                                </p:cTn>
                              </p:par>
                              <p:par>
                                <p:cTn id="279" presetID="64" presetClass="path" presetSubtype="0" accel="50000" decel="50000" fill="hold" grpId="1" nodeType="withEffect">
                                  <p:stCondLst>
                                    <p:cond delay="8000"/>
                                  </p:stCondLst>
                                  <p:childTnLst>
                                    <p:animMotion origin="layout" path="M 2.77778E-7 -1.48148E-6 L 2.77778E-7 -0.02569 " pathEditMode="relative" rAng="0" ptsTypes="AA">
                                      <p:cBhvr>
                                        <p:cTn id="280" dur="2000" spd="-100000" fill="hold"/>
                                        <p:tgtEl>
                                          <p:spTgt spid="355"/>
                                        </p:tgtEl>
                                        <p:attrNameLst>
                                          <p:attrName>ppt_x</p:attrName>
                                          <p:attrName>ppt_y</p:attrName>
                                        </p:attrNameLst>
                                      </p:cBhvr>
                                      <p:rCtr x="0" y="-1296"/>
                                    </p:animMotion>
                                  </p:childTnLst>
                                </p:cTn>
                              </p:par>
                              <p:par>
                                <p:cTn id="281" presetID="42" presetClass="path" presetSubtype="0" accel="50000" decel="50000" fill="hold" grpId="1" nodeType="withEffect">
                                  <p:stCondLst>
                                    <p:cond delay="8200"/>
                                  </p:stCondLst>
                                  <p:childTnLst>
                                    <p:animMotion origin="layout" path="M -3.61111E-6 -0.0243 L -3.61111E-6 0.00417 " pathEditMode="relative" rAng="0" ptsTypes="AA">
                                      <p:cBhvr>
                                        <p:cTn id="282" dur="2000" fill="hold"/>
                                        <p:tgtEl>
                                          <p:spTgt spid="209032"/>
                                        </p:tgtEl>
                                        <p:attrNameLst>
                                          <p:attrName>ppt_x</p:attrName>
                                          <p:attrName>ppt_y</p:attrName>
                                        </p:attrNameLst>
                                      </p:cBhvr>
                                      <p:rCtr x="0" y="14"/>
                                    </p:animMotion>
                                  </p:childTnLst>
                                </p:cTn>
                              </p:par>
                              <p:par>
                                <p:cTn id="283" presetID="64" presetClass="path" presetSubtype="0" accel="50000" decel="50000" fill="hold" grpId="1" nodeType="withEffect">
                                  <p:stCondLst>
                                    <p:cond delay="8200"/>
                                  </p:stCondLst>
                                  <p:childTnLst>
                                    <p:animMotion origin="layout" path="M 1.66667E-6 0.04445 L -0.00018 0.00093 " pathEditMode="relative" rAng="0" ptsTypes="AA">
                                      <p:cBhvr>
                                        <p:cTn id="284" dur="2000" fill="hold"/>
                                        <p:tgtEl>
                                          <p:spTgt spid="209034"/>
                                        </p:tgtEl>
                                        <p:attrNameLst>
                                          <p:attrName>ppt_x</p:attrName>
                                          <p:attrName>ppt_y</p:attrName>
                                        </p:attrNameLst>
                                      </p:cBhvr>
                                      <p:rCtr x="0" y="-22"/>
                                    </p:animMotion>
                                  </p:childTnLst>
                                </p:cTn>
                              </p:par>
                              <p:par>
                                <p:cTn id="285" presetID="64" presetClass="path" presetSubtype="0" accel="50000" decel="50000" fill="hold" grpId="1" nodeType="withEffect">
                                  <p:stCondLst>
                                    <p:cond delay="8400"/>
                                  </p:stCondLst>
                                  <p:childTnLst>
                                    <p:animMotion origin="layout" path="M -0.00052 0.01528 L -0.00104 -2.59259E-6 " pathEditMode="relative" rAng="0" ptsTypes="AA">
                                      <p:cBhvr>
                                        <p:cTn id="286" dur="2000" fill="hold"/>
                                        <p:tgtEl>
                                          <p:spTgt spid="209033"/>
                                        </p:tgtEl>
                                        <p:attrNameLst>
                                          <p:attrName>ppt_x</p:attrName>
                                          <p:attrName>ppt_y</p:attrName>
                                        </p:attrNameLst>
                                      </p:cBhvr>
                                      <p:rCtr x="0" y="-8"/>
                                    </p:animMotion>
                                  </p:childTnLst>
                                </p:cTn>
                              </p:par>
                              <p:par>
                                <p:cTn id="287" presetID="64" presetClass="path" presetSubtype="0" accel="50000" decel="50000" fill="hold" grpId="1" nodeType="withEffect">
                                  <p:stCondLst>
                                    <p:cond delay="8400"/>
                                  </p:stCondLst>
                                  <p:childTnLst>
                                    <p:animMotion origin="layout" path="M -8.33333E-7 -7.40741E-7 L -0.00052 -0.01528 " pathEditMode="relative" rAng="0" ptsTypes="AA">
                                      <p:cBhvr>
                                        <p:cTn id="288" dur="2000" spd="-100000" fill="hold"/>
                                        <p:tgtEl>
                                          <p:spTgt spid="357"/>
                                        </p:tgtEl>
                                        <p:attrNameLst>
                                          <p:attrName>ppt_x</p:attrName>
                                          <p:attrName>ppt_y</p:attrName>
                                        </p:attrNameLst>
                                      </p:cBhvr>
                                      <p:rCtr x="-35" y="-764"/>
                                    </p:animMotion>
                                  </p:childTnLst>
                                </p:cTn>
                              </p:par>
                            </p:childTnLst>
                          </p:cTn>
                        </p:par>
                      </p:childTnLst>
                    </p:cTn>
                  </p:par>
                  <p:par>
                    <p:cTn id="289" fill="hold">
                      <p:stCondLst>
                        <p:cond delay="indefinite"/>
                      </p:stCondLst>
                      <p:childTnLst>
                        <p:par>
                          <p:cTn id="290" fill="hold">
                            <p:stCondLst>
                              <p:cond delay="0"/>
                            </p:stCondLst>
                            <p:childTnLst>
                              <p:par>
                                <p:cTn id="291" presetID="64" presetClass="path" presetSubtype="0" accel="50000" decel="50000" fill="hold" nodeType="clickEffect">
                                  <p:stCondLst>
                                    <p:cond delay="0"/>
                                  </p:stCondLst>
                                  <p:childTnLst>
                                    <p:animMotion origin="layout" path="M -0.00052 0.01435 L -0.00104 -0.00092 " pathEditMode="relative" rAng="0" ptsTypes="AA">
                                      <p:cBhvr>
                                        <p:cTn id="292" dur="2000" fill="hold"/>
                                        <p:tgtEl>
                                          <p:spTgt spid="209044"/>
                                        </p:tgtEl>
                                        <p:attrNameLst>
                                          <p:attrName>ppt_x</p:attrName>
                                          <p:attrName>ppt_y</p:attrName>
                                        </p:attrNameLst>
                                      </p:cBhvr>
                                      <p:rCtr x="0" y="-8"/>
                                    </p:animMotion>
                                  </p:childTnLst>
                                </p:cTn>
                              </p:par>
                              <p:par>
                                <p:cTn id="293" presetID="64" presetClass="path" presetSubtype="0" accel="50000" decel="50000" fill="hold" nodeType="withEffect">
                                  <p:stCondLst>
                                    <p:cond delay="0"/>
                                  </p:stCondLst>
                                  <p:childTnLst>
                                    <p:animMotion origin="layout" path="M -3.61111E-6 1.48148E-6 L -0.00052 -0.01528 " pathEditMode="relative" rAng="0" ptsTypes="AA">
                                      <p:cBhvr>
                                        <p:cTn id="294" dur="2000" spd="-100000" fill="hold"/>
                                        <p:tgtEl>
                                          <p:spTgt spid="368"/>
                                        </p:tgtEl>
                                        <p:attrNameLst>
                                          <p:attrName>ppt_x</p:attrName>
                                          <p:attrName>ppt_y</p:attrName>
                                        </p:attrNameLst>
                                      </p:cBhvr>
                                      <p:rCtr x="-35" y="-764"/>
                                    </p:animMotion>
                                  </p:childTnLst>
                                </p:cTn>
                              </p:par>
                              <p:par>
                                <p:cTn id="295" presetID="63" presetClass="path" presetSubtype="0" fill="hold" nodeType="withEffect">
                                  <p:stCondLst>
                                    <p:cond delay="0"/>
                                  </p:stCondLst>
                                  <p:childTnLst>
                                    <p:animMotion origin="layout" path="M 0.67327 1.11111E-6 L 1.38525 1.11111E-6 " pathEditMode="relative" rAng="0" ptsTypes="AA">
                                      <p:cBhvr>
                                        <p:cTn id="296" dur="8000" fill="hold"/>
                                        <p:tgtEl>
                                          <p:spTgt spid="2"/>
                                        </p:tgtEl>
                                        <p:attrNameLst>
                                          <p:attrName>ppt_x</p:attrName>
                                          <p:attrName>ppt_y</p:attrName>
                                        </p:attrNameLst>
                                      </p:cBhvr>
                                      <p:rCtr x="35590" y="0"/>
                                    </p:animMotion>
                                  </p:childTnLst>
                                </p:cTn>
                              </p:par>
                              <p:par>
                                <p:cTn id="297" presetID="22" presetClass="exit" presetSubtype="8" fill="hold" grpId="0" nodeType="withEffect">
                                  <p:stCondLst>
                                    <p:cond delay="0"/>
                                  </p:stCondLst>
                                  <p:childTnLst>
                                    <p:animEffect transition="out" filter="wipe(left)">
                                      <p:cBhvr>
                                        <p:cTn id="298" dur="6300"/>
                                        <p:tgtEl>
                                          <p:spTgt spid="209111"/>
                                        </p:tgtEl>
                                      </p:cBhvr>
                                    </p:animEffect>
                                    <p:set>
                                      <p:cBhvr>
                                        <p:cTn id="299" dur="1" fill="hold">
                                          <p:stCondLst>
                                            <p:cond delay="6299"/>
                                          </p:stCondLst>
                                        </p:cTn>
                                        <p:tgtEl>
                                          <p:spTgt spid="209111"/>
                                        </p:tgtEl>
                                        <p:attrNameLst>
                                          <p:attrName>style.visibility</p:attrName>
                                        </p:attrNameLst>
                                      </p:cBhvr>
                                      <p:to>
                                        <p:strVal val="hidden"/>
                                      </p:to>
                                    </p:set>
                                  </p:childTnLst>
                                </p:cTn>
                              </p:par>
                              <p:par>
                                <p:cTn id="300" presetID="22" presetClass="exit" presetSubtype="8" fill="hold" grpId="1" nodeType="withEffect">
                                  <p:stCondLst>
                                    <p:cond delay="0"/>
                                  </p:stCondLst>
                                  <p:childTnLst>
                                    <p:animEffect transition="out" filter="wipe(left)">
                                      <p:cBhvr>
                                        <p:cTn id="301" dur="6300"/>
                                        <p:tgtEl>
                                          <p:spTgt spid="422"/>
                                        </p:tgtEl>
                                      </p:cBhvr>
                                    </p:animEffect>
                                    <p:set>
                                      <p:cBhvr>
                                        <p:cTn id="302" dur="1" fill="hold">
                                          <p:stCondLst>
                                            <p:cond delay="6299"/>
                                          </p:stCondLst>
                                        </p:cTn>
                                        <p:tgtEl>
                                          <p:spTgt spid="422"/>
                                        </p:tgtEl>
                                        <p:attrNameLst>
                                          <p:attrName>style.visibility</p:attrName>
                                        </p:attrNameLst>
                                      </p:cBhvr>
                                      <p:to>
                                        <p:strVal val="hidden"/>
                                      </p:to>
                                    </p:set>
                                  </p:childTnLst>
                                </p:cTn>
                              </p:par>
                              <p:par>
                                <p:cTn id="303" presetID="1" presetClass="entr" presetSubtype="0" fill="hold" grpId="0" nodeType="withEffect">
                                  <p:stCondLst>
                                    <p:cond delay="0"/>
                                  </p:stCondLst>
                                  <p:childTnLst>
                                    <p:set>
                                      <p:cBhvr>
                                        <p:cTn id="304" dur="1" fill="hold">
                                          <p:stCondLst>
                                            <p:cond delay="0"/>
                                          </p:stCondLst>
                                        </p:cTn>
                                        <p:tgtEl>
                                          <p:spTgt spid="209119"/>
                                        </p:tgtEl>
                                        <p:attrNameLst>
                                          <p:attrName>style.visibility</p:attrName>
                                        </p:attrNameLst>
                                      </p:cBhvr>
                                      <p:to>
                                        <p:strVal val="visible"/>
                                      </p:to>
                                    </p:set>
                                  </p:childTnLst>
                                </p:cTn>
                              </p:par>
                              <p:par>
                                <p:cTn id="305" presetID="1" presetClass="entr" presetSubtype="0" fill="hold" grpId="0" nodeType="withEffect">
                                  <p:stCondLst>
                                    <p:cond delay="0"/>
                                  </p:stCondLst>
                                  <p:childTnLst>
                                    <p:set>
                                      <p:cBhvr>
                                        <p:cTn id="306" dur="1" fill="hold">
                                          <p:stCondLst>
                                            <p:cond delay="0"/>
                                          </p:stCondLst>
                                        </p:cTn>
                                        <p:tgtEl>
                                          <p:spTgt spid="209120"/>
                                        </p:tgtEl>
                                        <p:attrNameLst>
                                          <p:attrName>style.visibility</p:attrName>
                                        </p:attrNameLst>
                                      </p:cBhvr>
                                      <p:to>
                                        <p:strVal val="visible"/>
                                      </p:to>
                                    </p:set>
                                  </p:childTnLst>
                                </p:cTn>
                              </p:par>
                              <p:par>
                                <p:cTn id="307" presetID="1" presetClass="entr" presetSubtype="0" fill="hold" grpId="0" nodeType="withEffect">
                                  <p:stCondLst>
                                    <p:cond delay="0"/>
                                  </p:stCondLst>
                                  <p:childTnLst>
                                    <p:set>
                                      <p:cBhvr>
                                        <p:cTn id="308" dur="1" fill="hold">
                                          <p:stCondLst>
                                            <p:cond delay="0"/>
                                          </p:stCondLst>
                                        </p:cTn>
                                        <p:tgtEl>
                                          <p:spTgt spid="209122"/>
                                        </p:tgtEl>
                                        <p:attrNameLst>
                                          <p:attrName>style.visibility</p:attrName>
                                        </p:attrNameLst>
                                      </p:cBhvr>
                                      <p:to>
                                        <p:strVal val="visible"/>
                                      </p:to>
                                    </p:set>
                                  </p:childTnLst>
                                </p:cTn>
                              </p:par>
                              <p:par>
                                <p:cTn id="309" presetID="1" presetClass="entr" presetSubtype="0" fill="hold" grpId="0" nodeType="withEffect">
                                  <p:stCondLst>
                                    <p:cond delay="0"/>
                                  </p:stCondLst>
                                  <p:childTnLst>
                                    <p:set>
                                      <p:cBhvr>
                                        <p:cTn id="310" dur="1" fill="hold">
                                          <p:stCondLst>
                                            <p:cond delay="0"/>
                                          </p:stCondLst>
                                        </p:cTn>
                                        <p:tgtEl>
                                          <p:spTgt spid="209121"/>
                                        </p:tgtEl>
                                        <p:attrNameLst>
                                          <p:attrName>style.visibility</p:attrName>
                                        </p:attrNameLst>
                                      </p:cBhvr>
                                      <p:to>
                                        <p:strVal val="visible"/>
                                      </p:to>
                                    </p:set>
                                  </p:childTnLst>
                                </p:cTn>
                              </p:par>
                              <p:par>
                                <p:cTn id="311" presetID="1" presetClass="entr" presetSubtype="0" fill="hold" grpId="0" nodeType="withEffect">
                                  <p:stCondLst>
                                    <p:cond delay="0"/>
                                  </p:stCondLst>
                                  <p:childTnLst>
                                    <p:set>
                                      <p:cBhvr>
                                        <p:cTn id="312" dur="1" fill="hold">
                                          <p:stCondLst>
                                            <p:cond delay="0"/>
                                          </p:stCondLst>
                                        </p:cTn>
                                        <p:tgtEl>
                                          <p:spTgt spid="209123"/>
                                        </p:tgtEl>
                                        <p:attrNameLst>
                                          <p:attrName>style.visibility</p:attrName>
                                        </p:attrNameLst>
                                      </p:cBhvr>
                                      <p:to>
                                        <p:strVal val="visible"/>
                                      </p:to>
                                    </p:set>
                                  </p:childTnLst>
                                </p:cTn>
                              </p:par>
                              <p:par>
                                <p:cTn id="313" presetID="1" presetClass="entr" presetSubtype="0" fill="hold" grpId="0" nodeType="withEffect">
                                  <p:stCondLst>
                                    <p:cond delay="0"/>
                                  </p:stCondLst>
                                  <p:childTnLst>
                                    <p:set>
                                      <p:cBhvr>
                                        <p:cTn id="314" dur="1" fill="hold">
                                          <p:stCondLst>
                                            <p:cond delay="0"/>
                                          </p:stCondLst>
                                        </p:cTn>
                                        <p:tgtEl>
                                          <p:spTgt spid="209124"/>
                                        </p:tgtEl>
                                        <p:attrNameLst>
                                          <p:attrName>style.visibility</p:attrName>
                                        </p:attrNameLst>
                                      </p:cBhvr>
                                      <p:to>
                                        <p:strVal val="visible"/>
                                      </p:to>
                                    </p:set>
                                  </p:childTnLst>
                                </p:cTn>
                              </p:par>
                              <p:par>
                                <p:cTn id="315" presetID="1" presetClass="entr" presetSubtype="0" fill="hold" grpId="0" nodeType="withEffect">
                                  <p:stCondLst>
                                    <p:cond delay="0"/>
                                  </p:stCondLst>
                                  <p:childTnLst>
                                    <p:set>
                                      <p:cBhvr>
                                        <p:cTn id="316" dur="1" fill="hold">
                                          <p:stCondLst>
                                            <p:cond delay="0"/>
                                          </p:stCondLst>
                                        </p:cTn>
                                        <p:tgtEl>
                                          <p:spTgt spid="423"/>
                                        </p:tgtEl>
                                        <p:attrNameLst>
                                          <p:attrName>style.visibility</p:attrName>
                                        </p:attrNameLst>
                                      </p:cBhvr>
                                      <p:to>
                                        <p:strVal val="visible"/>
                                      </p:to>
                                    </p:set>
                                  </p:childTnLst>
                                </p:cTn>
                              </p:par>
                              <p:par>
                                <p:cTn id="317" presetID="1" presetClass="entr" presetSubtype="0" fill="hold" grpId="0" nodeType="withEffect">
                                  <p:stCondLst>
                                    <p:cond delay="0"/>
                                  </p:stCondLst>
                                  <p:childTnLst>
                                    <p:set>
                                      <p:cBhvr>
                                        <p:cTn id="318" dur="1" fill="hold">
                                          <p:stCondLst>
                                            <p:cond delay="0"/>
                                          </p:stCondLst>
                                        </p:cTn>
                                        <p:tgtEl>
                                          <p:spTgt spid="209125"/>
                                        </p:tgtEl>
                                        <p:attrNameLst>
                                          <p:attrName>style.visibility</p:attrName>
                                        </p:attrNameLst>
                                      </p:cBhvr>
                                      <p:to>
                                        <p:strVal val="visible"/>
                                      </p:to>
                                    </p:set>
                                  </p:childTnLst>
                                </p:cTn>
                              </p:par>
                              <p:par>
                                <p:cTn id="319" presetID="27" presetClass="emph" presetSubtype="0" repeatCount="5000" fill="hold" grpId="1" nodeType="withEffect">
                                  <p:stCondLst>
                                    <p:cond delay="0"/>
                                  </p:stCondLst>
                                  <p:childTnLst>
                                    <p:animClr clrSpc="rgb" dir="cw">
                                      <p:cBhvr override="childStyle">
                                        <p:cTn id="320" dur="500" autoRev="1" fill="hold"/>
                                        <p:tgtEl>
                                          <p:spTgt spid="209119"/>
                                        </p:tgtEl>
                                        <p:attrNameLst>
                                          <p:attrName>style.color</p:attrName>
                                        </p:attrNameLst>
                                      </p:cBhvr>
                                      <p:to>
                                        <a:schemeClr val="bg1"/>
                                      </p:to>
                                    </p:animClr>
                                    <p:animClr clrSpc="rgb" dir="cw">
                                      <p:cBhvr>
                                        <p:cTn id="321" dur="500" autoRev="1" fill="hold"/>
                                        <p:tgtEl>
                                          <p:spTgt spid="209119"/>
                                        </p:tgtEl>
                                        <p:attrNameLst>
                                          <p:attrName>fillcolor</p:attrName>
                                        </p:attrNameLst>
                                      </p:cBhvr>
                                      <p:to>
                                        <a:schemeClr val="bg1"/>
                                      </p:to>
                                    </p:animClr>
                                    <p:set>
                                      <p:cBhvr>
                                        <p:cTn id="322" dur="500" autoRev="1" fill="hold"/>
                                        <p:tgtEl>
                                          <p:spTgt spid="209119"/>
                                        </p:tgtEl>
                                        <p:attrNameLst>
                                          <p:attrName>fill.type</p:attrName>
                                        </p:attrNameLst>
                                      </p:cBhvr>
                                      <p:to>
                                        <p:strVal val="solid"/>
                                      </p:to>
                                    </p:set>
                                    <p:set>
                                      <p:cBhvr>
                                        <p:cTn id="323" dur="500" autoRev="1" fill="hold"/>
                                        <p:tgtEl>
                                          <p:spTgt spid="209119"/>
                                        </p:tgtEl>
                                        <p:attrNameLst>
                                          <p:attrName>fill.on</p:attrName>
                                        </p:attrNameLst>
                                      </p:cBhvr>
                                      <p:to>
                                        <p:strVal val="true"/>
                                      </p:to>
                                    </p:set>
                                  </p:childTnLst>
                                  <p:subTnLst>
                                    <p:set>
                                      <p:cBhvr override="childStyle">
                                        <p:cTn dur="1" fill="hold" display="0" masterRel="sameClick" afterEffect="1">
                                          <p:stCondLst>
                                            <p:cond evt="end" delay="0">
                                              <p:tn val="319"/>
                                            </p:cond>
                                          </p:stCondLst>
                                        </p:cTn>
                                        <p:tgtEl>
                                          <p:spTgt spid="209119"/>
                                        </p:tgtEl>
                                        <p:attrNameLst>
                                          <p:attrName>style.visibility</p:attrName>
                                        </p:attrNameLst>
                                      </p:cBhvr>
                                      <p:to>
                                        <p:strVal val="hidden"/>
                                      </p:to>
                                    </p:set>
                                  </p:subTnLst>
                                </p:cTn>
                              </p:par>
                              <p:par>
                                <p:cTn id="324" presetID="1" presetClass="exit" presetSubtype="0" fill="hold" grpId="1" nodeType="withEffect">
                                  <p:stCondLst>
                                    <p:cond delay="0"/>
                                  </p:stCondLst>
                                  <p:childTnLst>
                                    <p:set>
                                      <p:cBhvr>
                                        <p:cTn id="325" dur="1" fill="hold">
                                          <p:stCondLst>
                                            <p:cond delay="0"/>
                                          </p:stCondLst>
                                        </p:cTn>
                                        <p:tgtEl>
                                          <p:spTgt spid="209112"/>
                                        </p:tgtEl>
                                        <p:attrNameLst>
                                          <p:attrName>style.visibility</p:attrName>
                                        </p:attrNameLst>
                                      </p:cBhvr>
                                      <p:to>
                                        <p:strVal val="hidden"/>
                                      </p:to>
                                    </p:set>
                                  </p:childTnLst>
                                </p:cTn>
                              </p:par>
                              <p:par>
                                <p:cTn id="326" presetID="27" presetClass="emph" presetSubtype="0" repeatCount="5000" fill="hold" grpId="1" nodeType="withEffect">
                                  <p:stCondLst>
                                    <p:cond delay="100"/>
                                  </p:stCondLst>
                                  <p:childTnLst>
                                    <p:animClr clrSpc="rgb" dir="cw">
                                      <p:cBhvr override="childStyle">
                                        <p:cTn id="327" dur="500" autoRev="1" fill="hold"/>
                                        <p:tgtEl>
                                          <p:spTgt spid="209120"/>
                                        </p:tgtEl>
                                        <p:attrNameLst>
                                          <p:attrName>style.color</p:attrName>
                                        </p:attrNameLst>
                                      </p:cBhvr>
                                      <p:to>
                                        <a:schemeClr val="bg1"/>
                                      </p:to>
                                    </p:animClr>
                                    <p:animClr clrSpc="rgb" dir="cw">
                                      <p:cBhvr>
                                        <p:cTn id="328" dur="500" autoRev="1" fill="hold"/>
                                        <p:tgtEl>
                                          <p:spTgt spid="209120"/>
                                        </p:tgtEl>
                                        <p:attrNameLst>
                                          <p:attrName>fillcolor</p:attrName>
                                        </p:attrNameLst>
                                      </p:cBhvr>
                                      <p:to>
                                        <a:schemeClr val="bg1"/>
                                      </p:to>
                                    </p:animClr>
                                    <p:set>
                                      <p:cBhvr>
                                        <p:cTn id="329" dur="500" autoRev="1" fill="hold"/>
                                        <p:tgtEl>
                                          <p:spTgt spid="209120"/>
                                        </p:tgtEl>
                                        <p:attrNameLst>
                                          <p:attrName>fill.type</p:attrName>
                                        </p:attrNameLst>
                                      </p:cBhvr>
                                      <p:to>
                                        <p:strVal val="solid"/>
                                      </p:to>
                                    </p:set>
                                    <p:set>
                                      <p:cBhvr>
                                        <p:cTn id="330" dur="500" autoRev="1" fill="hold"/>
                                        <p:tgtEl>
                                          <p:spTgt spid="209120"/>
                                        </p:tgtEl>
                                        <p:attrNameLst>
                                          <p:attrName>fill.on</p:attrName>
                                        </p:attrNameLst>
                                      </p:cBhvr>
                                      <p:to>
                                        <p:strVal val="true"/>
                                      </p:to>
                                    </p:set>
                                  </p:childTnLst>
                                  <p:subTnLst>
                                    <p:set>
                                      <p:cBhvr override="childStyle">
                                        <p:cTn dur="1" fill="hold" display="0" masterRel="sameClick" afterEffect="1">
                                          <p:stCondLst>
                                            <p:cond evt="end" delay="0">
                                              <p:tn val="326"/>
                                            </p:cond>
                                          </p:stCondLst>
                                        </p:cTn>
                                        <p:tgtEl>
                                          <p:spTgt spid="209120"/>
                                        </p:tgtEl>
                                        <p:attrNameLst>
                                          <p:attrName>style.visibility</p:attrName>
                                        </p:attrNameLst>
                                      </p:cBhvr>
                                      <p:to>
                                        <p:strVal val="hidden"/>
                                      </p:to>
                                    </p:set>
                                  </p:subTnLst>
                                </p:cTn>
                              </p:par>
                              <p:par>
                                <p:cTn id="331" presetID="1" presetClass="exit" presetSubtype="0" fill="hold" grpId="1" nodeType="withEffect">
                                  <p:stCondLst>
                                    <p:cond delay="500"/>
                                  </p:stCondLst>
                                  <p:childTnLst>
                                    <p:set>
                                      <p:cBhvr>
                                        <p:cTn id="332" dur="1" fill="hold">
                                          <p:stCondLst>
                                            <p:cond delay="0"/>
                                          </p:stCondLst>
                                        </p:cTn>
                                        <p:tgtEl>
                                          <p:spTgt spid="209113"/>
                                        </p:tgtEl>
                                        <p:attrNameLst>
                                          <p:attrName>style.visibility</p:attrName>
                                        </p:attrNameLst>
                                      </p:cBhvr>
                                      <p:to>
                                        <p:strVal val="hidden"/>
                                      </p:to>
                                    </p:set>
                                  </p:childTnLst>
                                </p:cTn>
                              </p:par>
                              <p:par>
                                <p:cTn id="333" presetID="27" presetClass="emph" presetSubtype="0" repeatCount="5000" fill="hold" grpId="1" nodeType="withEffect">
                                  <p:stCondLst>
                                    <p:cond delay="200"/>
                                  </p:stCondLst>
                                  <p:childTnLst>
                                    <p:animClr clrSpc="rgb" dir="cw">
                                      <p:cBhvr override="childStyle">
                                        <p:cTn id="334" dur="500" autoRev="1" fill="hold"/>
                                        <p:tgtEl>
                                          <p:spTgt spid="209121"/>
                                        </p:tgtEl>
                                        <p:attrNameLst>
                                          <p:attrName>style.color</p:attrName>
                                        </p:attrNameLst>
                                      </p:cBhvr>
                                      <p:to>
                                        <a:schemeClr val="bg1"/>
                                      </p:to>
                                    </p:animClr>
                                    <p:animClr clrSpc="rgb" dir="cw">
                                      <p:cBhvr>
                                        <p:cTn id="335" dur="500" autoRev="1" fill="hold"/>
                                        <p:tgtEl>
                                          <p:spTgt spid="209121"/>
                                        </p:tgtEl>
                                        <p:attrNameLst>
                                          <p:attrName>fillcolor</p:attrName>
                                        </p:attrNameLst>
                                      </p:cBhvr>
                                      <p:to>
                                        <a:schemeClr val="bg1"/>
                                      </p:to>
                                    </p:animClr>
                                    <p:set>
                                      <p:cBhvr>
                                        <p:cTn id="336" dur="500" autoRev="1" fill="hold"/>
                                        <p:tgtEl>
                                          <p:spTgt spid="209121"/>
                                        </p:tgtEl>
                                        <p:attrNameLst>
                                          <p:attrName>fill.type</p:attrName>
                                        </p:attrNameLst>
                                      </p:cBhvr>
                                      <p:to>
                                        <p:strVal val="solid"/>
                                      </p:to>
                                    </p:set>
                                    <p:set>
                                      <p:cBhvr>
                                        <p:cTn id="337" dur="500" autoRev="1" fill="hold"/>
                                        <p:tgtEl>
                                          <p:spTgt spid="209121"/>
                                        </p:tgtEl>
                                        <p:attrNameLst>
                                          <p:attrName>fill.on</p:attrName>
                                        </p:attrNameLst>
                                      </p:cBhvr>
                                      <p:to>
                                        <p:strVal val="true"/>
                                      </p:to>
                                    </p:set>
                                  </p:childTnLst>
                                  <p:subTnLst>
                                    <p:set>
                                      <p:cBhvr override="childStyle">
                                        <p:cTn dur="1" fill="hold" display="0" masterRel="sameClick" afterEffect="1">
                                          <p:stCondLst>
                                            <p:cond evt="end" delay="0">
                                              <p:tn val="333"/>
                                            </p:cond>
                                          </p:stCondLst>
                                        </p:cTn>
                                        <p:tgtEl>
                                          <p:spTgt spid="209121"/>
                                        </p:tgtEl>
                                        <p:attrNameLst>
                                          <p:attrName>style.visibility</p:attrName>
                                        </p:attrNameLst>
                                      </p:cBhvr>
                                      <p:to>
                                        <p:strVal val="hidden"/>
                                      </p:to>
                                    </p:set>
                                  </p:subTnLst>
                                </p:cTn>
                              </p:par>
                              <p:par>
                                <p:cTn id="338" presetID="1" presetClass="exit" presetSubtype="0" fill="hold" grpId="1" nodeType="withEffect">
                                  <p:stCondLst>
                                    <p:cond delay="1300"/>
                                  </p:stCondLst>
                                  <p:childTnLst>
                                    <p:set>
                                      <p:cBhvr>
                                        <p:cTn id="339" dur="1" fill="hold">
                                          <p:stCondLst>
                                            <p:cond delay="0"/>
                                          </p:stCondLst>
                                        </p:cTn>
                                        <p:tgtEl>
                                          <p:spTgt spid="209114"/>
                                        </p:tgtEl>
                                        <p:attrNameLst>
                                          <p:attrName>style.visibility</p:attrName>
                                        </p:attrNameLst>
                                      </p:cBhvr>
                                      <p:to>
                                        <p:strVal val="hidden"/>
                                      </p:to>
                                    </p:set>
                                  </p:childTnLst>
                                </p:cTn>
                              </p:par>
                              <p:par>
                                <p:cTn id="340" presetID="27" presetClass="emph" presetSubtype="0" repeatCount="5000" fill="hold" grpId="1" nodeType="withEffect">
                                  <p:stCondLst>
                                    <p:cond delay="300"/>
                                  </p:stCondLst>
                                  <p:childTnLst>
                                    <p:animClr clrSpc="rgb" dir="cw">
                                      <p:cBhvr override="childStyle">
                                        <p:cTn id="341" dur="500" autoRev="1" fill="hold"/>
                                        <p:tgtEl>
                                          <p:spTgt spid="209122"/>
                                        </p:tgtEl>
                                        <p:attrNameLst>
                                          <p:attrName>style.color</p:attrName>
                                        </p:attrNameLst>
                                      </p:cBhvr>
                                      <p:to>
                                        <a:schemeClr val="bg1"/>
                                      </p:to>
                                    </p:animClr>
                                    <p:animClr clrSpc="rgb" dir="cw">
                                      <p:cBhvr>
                                        <p:cTn id="342" dur="500" autoRev="1" fill="hold"/>
                                        <p:tgtEl>
                                          <p:spTgt spid="209122"/>
                                        </p:tgtEl>
                                        <p:attrNameLst>
                                          <p:attrName>fillcolor</p:attrName>
                                        </p:attrNameLst>
                                      </p:cBhvr>
                                      <p:to>
                                        <a:schemeClr val="bg1"/>
                                      </p:to>
                                    </p:animClr>
                                    <p:set>
                                      <p:cBhvr>
                                        <p:cTn id="343" dur="500" autoRev="1" fill="hold"/>
                                        <p:tgtEl>
                                          <p:spTgt spid="209122"/>
                                        </p:tgtEl>
                                        <p:attrNameLst>
                                          <p:attrName>fill.type</p:attrName>
                                        </p:attrNameLst>
                                      </p:cBhvr>
                                      <p:to>
                                        <p:strVal val="solid"/>
                                      </p:to>
                                    </p:set>
                                    <p:set>
                                      <p:cBhvr>
                                        <p:cTn id="344" dur="500" autoRev="1" fill="hold"/>
                                        <p:tgtEl>
                                          <p:spTgt spid="209122"/>
                                        </p:tgtEl>
                                        <p:attrNameLst>
                                          <p:attrName>fill.on</p:attrName>
                                        </p:attrNameLst>
                                      </p:cBhvr>
                                      <p:to>
                                        <p:strVal val="true"/>
                                      </p:to>
                                    </p:set>
                                  </p:childTnLst>
                                  <p:subTnLst>
                                    <p:set>
                                      <p:cBhvr override="childStyle">
                                        <p:cTn dur="1" fill="hold" display="0" masterRel="sameClick" afterEffect="1">
                                          <p:stCondLst>
                                            <p:cond evt="end" delay="0">
                                              <p:tn val="340"/>
                                            </p:cond>
                                          </p:stCondLst>
                                        </p:cTn>
                                        <p:tgtEl>
                                          <p:spTgt spid="209122"/>
                                        </p:tgtEl>
                                        <p:attrNameLst>
                                          <p:attrName>style.visibility</p:attrName>
                                        </p:attrNameLst>
                                      </p:cBhvr>
                                      <p:to>
                                        <p:strVal val="hidden"/>
                                      </p:to>
                                    </p:set>
                                  </p:subTnLst>
                                </p:cTn>
                              </p:par>
                              <p:par>
                                <p:cTn id="345" presetID="1" presetClass="exit" presetSubtype="0" fill="hold" grpId="1" nodeType="withEffect">
                                  <p:stCondLst>
                                    <p:cond delay="2200"/>
                                  </p:stCondLst>
                                  <p:childTnLst>
                                    <p:set>
                                      <p:cBhvr>
                                        <p:cTn id="346" dur="1" fill="hold">
                                          <p:stCondLst>
                                            <p:cond delay="0"/>
                                          </p:stCondLst>
                                        </p:cTn>
                                        <p:tgtEl>
                                          <p:spTgt spid="209115"/>
                                        </p:tgtEl>
                                        <p:attrNameLst>
                                          <p:attrName>style.visibility</p:attrName>
                                        </p:attrNameLst>
                                      </p:cBhvr>
                                      <p:to>
                                        <p:strVal val="hidden"/>
                                      </p:to>
                                    </p:set>
                                  </p:childTnLst>
                                </p:cTn>
                              </p:par>
                              <p:par>
                                <p:cTn id="347" presetID="27" presetClass="emph" presetSubtype="0" repeatCount="5000" fill="hold" grpId="1" nodeType="withEffect">
                                  <p:stCondLst>
                                    <p:cond delay="400"/>
                                  </p:stCondLst>
                                  <p:childTnLst>
                                    <p:animClr clrSpc="rgb" dir="cw">
                                      <p:cBhvr override="childStyle">
                                        <p:cTn id="348" dur="500" autoRev="1" fill="hold"/>
                                        <p:tgtEl>
                                          <p:spTgt spid="209123"/>
                                        </p:tgtEl>
                                        <p:attrNameLst>
                                          <p:attrName>style.color</p:attrName>
                                        </p:attrNameLst>
                                      </p:cBhvr>
                                      <p:to>
                                        <a:schemeClr val="bg1"/>
                                      </p:to>
                                    </p:animClr>
                                    <p:animClr clrSpc="rgb" dir="cw">
                                      <p:cBhvr>
                                        <p:cTn id="349" dur="500" autoRev="1" fill="hold"/>
                                        <p:tgtEl>
                                          <p:spTgt spid="209123"/>
                                        </p:tgtEl>
                                        <p:attrNameLst>
                                          <p:attrName>fillcolor</p:attrName>
                                        </p:attrNameLst>
                                      </p:cBhvr>
                                      <p:to>
                                        <a:schemeClr val="bg1"/>
                                      </p:to>
                                    </p:animClr>
                                    <p:set>
                                      <p:cBhvr>
                                        <p:cTn id="350" dur="500" autoRev="1" fill="hold"/>
                                        <p:tgtEl>
                                          <p:spTgt spid="209123"/>
                                        </p:tgtEl>
                                        <p:attrNameLst>
                                          <p:attrName>fill.type</p:attrName>
                                        </p:attrNameLst>
                                      </p:cBhvr>
                                      <p:to>
                                        <p:strVal val="solid"/>
                                      </p:to>
                                    </p:set>
                                    <p:set>
                                      <p:cBhvr>
                                        <p:cTn id="351" dur="500" autoRev="1" fill="hold"/>
                                        <p:tgtEl>
                                          <p:spTgt spid="209123"/>
                                        </p:tgtEl>
                                        <p:attrNameLst>
                                          <p:attrName>fill.on</p:attrName>
                                        </p:attrNameLst>
                                      </p:cBhvr>
                                      <p:to>
                                        <p:strVal val="true"/>
                                      </p:to>
                                    </p:set>
                                  </p:childTnLst>
                                  <p:subTnLst>
                                    <p:set>
                                      <p:cBhvr override="childStyle">
                                        <p:cTn dur="1" fill="hold" display="0" masterRel="sameClick" afterEffect="1">
                                          <p:stCondLst>
                                            <p:cond evt="end" delay="0">
                                              <p:tn val="347"/>
                                            </p:cond>
                                          </p:stCondLst>
                                        </p:cTn>
                                        <p:tgtEl>
                                          <p:spTgt spid="209123"/>
                                        </p:tgtEl>
                                        <p:attrNameLst>
                                          <p:attrName>style.visibility</p:attrName>
                                        </p:attrNameLst>
                                      </p:cBhvr>
                                      <p:to>
                                        <p:strVal val="hidden"/>
                                      </p:to>
                                    </p:set>
                                  </p:subTnLst>
                                </p:cTn>
                              </p:par>
                              <p:par>
                                <p:cTn id="352" presetID="1" presetClass="exit" presetSubtype="0" fill="hold" grpId="1" nodeType="withEffect">
                                  <p:stCondLst>
                                    <p:cond delay="3000"/>
                                  </p:stCondLst>
                                  <p:childTnLst>
                                    <p:set>
                                      <p:cBhvr>
                                        <p:cTn id="353" dur="1" fill="hold">
                                          <p:stCondLst>
                                            <p:cond delay="0"/>
                                          </p:stCondLst>
                                        </p:cTn>
                                        <p:tgtEl>
                                          <p:spTgt spid="209116"/>
                                        </p:tgtEl>
                                        <p:attrNameLst>
                                          <p:attrName>style.visibility</p:attrName>
                                        </p:attrNameLst>
                                      </p:cBhvr>
                                      <p:to>
                                        <p:strVal val="hidden"/>
                                      </p:to>
                                    </p:set>
                                  </p:childTnLst>
                                </p:cTn>
                              </p:par>
                              <p:par>
                                <p:cTn id="354" presetID="27" presetClass="emph" presetSubtype="0" repeatCount="5000" fill="hold" grpId="1" nodeType="withEffect">
                                  <p:stCondLst>
                                    <p:cond delay="0"/>
                                  </p:stCondLst>
                                  <p:childTnLst>
                                    <p:animClr clrSpc="rgb" dir="cw">
                                      <p:cBhvr override="childStyle">
                                        <p:cTn id="355" dur="500" autoRev="1" fill="hold"/>
                                        <p:tgtEl>
                                          <p:spTgt spid="209124"/>
                                        </p:tgtEl>
                                        <p:attrNameLst>
                                          <p:attrName>style.color</p:attrName>
                                        </p:attrNameLst>
                                      </p:cBhvr>
                                      <p:to>
                                        <a:schemeClr val="bg1"/>
                                      </p:to>
                                    </p:animClr>
                                    <p:animClr clrSpc="rgb" dir="cw">
                                      <p:cBhvr>
                                        <p:cTn id="356" dur="500" autoRev="1" fill="hold"/>
                                        <p:tgtEl>
                                          <p:spTgt spid="209124"/>
                                        </p:tgtEl>
                                        <p:attrNameLst>
                                          <p:attrName>fillcolor</p:attrName>
                                        </p:attrNameLst>
                                      </p:cBhvr>
                                      <p:to>
                                        <a:schemeClr val="bg1"/>
                                      </p:to>
                                    </p:animClr>
                                    <p:set>
                                      <p:cBhvr>
                                        <p:cTn id="357" dur="500" autoRev="1" fill="hold"/>
                                        <p:tgtEl>
                                          <p:spTgt spid="209124"/>
                                        </p:tgtEl>
                                        <p:attrNameLst>
                                          <p:attrName>fill.type</p:attrName>
                                        </p:attrNameLst>
                                      </p:cBhvr>
                                      <p:to>
                                        <p:strVal val="solid"/>
                                      </p:to>
                                    </p:set>
                                    <p:set>
                                      <p:cBhvr>
                                        <p:cTn id="358" dur="500" autoRev="1" fill="hold"/>
                                        <p:tgtEl>
                                          <p:spTgt spid="209124"/>
                                        </p:tgtEl>
                                        <p:attrNameLst>
                                          <p:attrName>fill.on</p:attrName>
                                        </p:attrNameLst>
                                      </p:cBhvr>
                                      <p:to>
                                        <p:strVal val="true"/>
                                      </p:to>
                                    </p:set>
                                  </p:childTnLst>
                                  <p:subTnLst>
                                    <p:set>
                                      <p:cBhvr override="childStyle">
                                        <p:cTn dur="1" fill="hold" display="0" masterRel="sameClick" afterEffect="1">
                                          <p:stCondLst>
                                            <p:cond evt="end" delay="0">
                                              <p:tn val="354"/>
                                            </p:cond>
                                          </p:stCondLst>
                                        </p:cTn>
                                        <p:tgtEl>
                                          <p:spTgt spid="209124"/>
                                        </p:tgtEl>
                                        <p:attrNameLst>
                                          <p:attrName>style.visibility</p:attrName>
                                        </p:attrNameLst>
                                      </p:cBhvr>
                                      <p:to>
                                        <p:strVal val="hidden"/>
                                      </p:to>
                                    </p:set>
                                  </p:subTnLst>
                                </p:cTn>
                              </p:par>
                              <p:par>
                                <p:cTn id="359" presetID="27" presetClass="emph" presetSubtype="0" repeatCount="5000" fill="hold" grpId="1" nodeType="withEffect">
                                  <p:stCondLst>
                                    <p:cond delay="0"/>
                                  </p:stCondLst>
                                  <p:childTnLst>
                                    <p:animClr clrSpc="rgb" dir="cw">
                                      <p:cBhvr override="childStyle">
                                        <p:cTn id="360" dur="500" autoRev="1" fill="hold"/>
                                        <p:tgtEl>
                                          <p:spTgt spid="423"/>
                                        </p:tgtEl>
                                        <p:attrNameLst>
                                          <p:attrName>style.color</p:attrName>
                                        </p:attrNameLst>
                                      </p:cBhvr>
                                      <p:to>
                                        <a:schemeClr val="bg1"/>
                                      </p:to>
                                    </p:animClr>
                                    <p:animClr clrSpc="rgb" dir="cw">
                                      <p:cBhvr>
                                        <p:cTn id="361" dur="500" autoRev="1" fill="hold"/>
                                        <p:tgtEl>
                                          <p:spTgt spid="423"/>
                                        </p:tgtEl>
                                        <p:attrNameLst>
                                          <p:attrName>fillcolor</p:attrName>
                                        </p:attrNameLst>
                                      </p:cBhvr>
                                      <p:to>
                                        <a:schemeClr val="bg1"/>
                                      </p:to>
                                    </p:animClr>
                                    <p:set>
                                      <p:cBhvr>
                                        <p:cTn id="362" dur="500" autoRev="1" fill="hold"/>
                                        <p:tgtEl>
                                          <p:spTgt spid="423"/>
                                        </p:tgtEl>
                                        <p:attrNameLst>
                                          <p:attrName>fill.type</p:attrName>
                                        </p:attrNameLst>
                                      </p:cBhvr>
                                      <p:to>
                                        <p:strVal val="solid"/>
                                      </p:to>
                                    </p:set>
                                    <p:set>
                                      <p:cBhvr>
                                        <p:cTn id="363" dur="500" autoRev="1" fill="hold"/>
                                        <p:tgtEl>
                                          <p:spTgt spid="423"/>
                                        </p:tgtEl>
                                        <p:attrNameLst>
                                          <p:attrName>fill.on</p:attrName>
                                        </p:attrNameLst>
                                      </p:cBhvr>
                                      <p:to>
                                        <p:strVal val="true"/>
                                      </p:to>
                                    </p:set>
                                  </p:childTnLst>
                                  <p:subTnLst>
                                    <p:set>
                                      <p:cBhvr override="childStyle">
                                        <p:cTn dur="1" fill="hold" display="0" masterRel="sameClick" afterEffect="1">
                                          <p:stCondLst>
                                            <p:cond evt="end" delay="0">
                                              <p:tn val="359"/>
                                            </p:cond>
                                          </p:stCondLst>
                                        </p:cTn>
                                        <p:tgtEl>
                                          <p:spTgt spid="423"/>
                                        </p:tgtEl>
                                        <p:attrNameLst>
                                          <p:attrName>style.visibility</p:attrName>
                                        </p:attrNameLst>
                                      </p:cBhvr>
                                      <p:to>
                                        <p:strVal val="hidden"/>
                                      </p:to>
                                    </p:set>
                                  </p:subTnLst>
                                </p:cTn>
                              </p:par>
                              <p:par>
                                <p:cTn id="364" presetID="1" presetClass="exit" presetSubtype="0" fill="hold" grpId="1" nodeType="withEffect">
                                  <p:stCondLst>
                                    <p:cond delay="3800"/>
                                  </p:stCondLst>
                                  <p:childTnLst>
                                    <p:set>
                                      <p:cBhvr>
                                        <p:cTn id="365" dur="1" fill="hold">
                                          <p:stCondLst>
                                            <p:cond delay="0"/>
                                          </p:stCondLst>
                                        </p:cTn>
                                        <p:tgtEl>
                                          <p:spTgt spid="209117"/>
                                        </p:tgtEl>
                                        <p:attrNameLst>
                                          <p:attrName>style.visibility</p:attrName>
                                        </p:attrNameLst>
                                      </p:cBhvr>
                                      <p:to>
                                        <p:strVal val="hidden"/>
                                      </p:to>
                                    </p:set>
                                  </p:childTnLst>
                                </p:cTn>
                              </p:par>
                              <p:par>
                                <p:cTn id="366" presetID="27" presetClass="emph" presetSubtype="0" repeatCount="5000" fill="hold" grpId="1" nodeType="withEffect">
                                  <p:stCondLst>
                                    <p:cond delay="100"/>
                                  </p:stCondLst>
                                  <p:childTnLst>
                                    <p:animClr clrSpc="rgb" dir="cw">
                                      <p:cBhvr override="childStyle">
                                        <p:cTn id="367" dur="500" autoRev="1" fill="hold"/>
                                        <p:tgtEl>
                                          <p:spTgt spid="209125"/>
                                        </p:tgtEl>
                                        <p:attrNameLst>
                                          <p:attrName>style.color</p:attrName>
                                        </p:attrNameLst>
                                      </p:cBhvr>
                                      <p:to>
                                        <a:schemeClr val="bg1"/>
                                      </p:to>
                                    </p:animClr>
                                    <p:animClr clrSpc="rgb" dir="cw">
                                      <p:cBhvr>
                                        <p:cTn id="368" dur="500" autoRev="1" fill="hold"/>
                                        <p:tgtEl>
                                          <p:spTgt spid="209125"/>
                                        </p:tgtEl>
                                        <p:attrNameLst>
                                          <p:attrName>fillcolor</p:attrName>
                                        </p:attrNameLst>
                                      </p:cBhvr>
                                      <p:to>
                                        <a:schemeClr val="bg1"/>
                                      </p:to>
                                    </p:animClr>
                                    <p:set>
                                      <p:cBhvr>
                                        <p:cTn id="369" dur="500" autoRev="1" fill="hold"/>
                                        <p:tgtEl>
                                          <p:spTgt spid="209125"/>
                                        </p:tgtEl>
                                        <p:attrNameLst>
                                          <p:attrName>fill.type</p:attrName>
                                        </p:attrNameLst>
                                      </p:cBhvr>
                                      <p:to>
                                        <p:strVal val="solid"/>
                                      </p:to>
                                    </p:set>
                                    <p:set>
                                      <p:cBhvr>
                                        <p:cTn id="370" dur="500" autoRev="1" fill="hold"/>
                                        <p:tgtEl>
                                          <p:spTgt spid="209125"/>
                                        </p:tgtEl>
                                        <p:attrNameLst>
                                          <p:attrName>fill.on</p:attrName>
                                        </p:attrNameLst>
                                      </p:cBhvr>
                                      <p:to>
                                        <p:strVal val="true"/>
                                      </p:to>
                                    </p:set>
                                  </p:childTnLst>
                                  <p:subTnLst>
                                    <p:set>
                                      <p:cBhvr override="childStyle">
                                        <p:cTn dur="1" fill="hold" display="0" masterRel="sameClick" afterEffect="1">
                                          <p:stCondLst>
                                            <p:cond evt="end" delay="0">
                                              <p:tn val="366"/>
                                            </p:cond>
                                          </p:stCondLst>
                                        </p:cTn>
                                        <p:tgtEl>
                                          <p:spTgt spid="209125"/>
                                        </p:tgtEl>
                                        <p:attrNameLst>
                                          <p:attrName>style.visibility</p:attrName>
                                        </p:attrNameLst>
                                      </p:cBhvr>
                                      <p:to>
                                        <p:strVal val="hidden"/>
                                      </p:to>
                                    </p:set>
                                  </p:subTnLst>
                                </p:cTn>
                              </p:par>
                              <p:par>
                                <p:cTn id="371" presetID="1" presetClass="exit" presetSubtype="0" fill="hold" grpId="1" nodeType="withEffect">
                                  <p:stCondLst>
                                    <p:cond delay="4600"/>
                                  </p:stCondLst>
                                  <p:childTnLst>
                                    <p:set>
                                      <p:cBhvr>
                                        <p:cTn id="372" dur="1" fill="hold">
                                          <p:stCondLst>
                                            <p:cond delay="0"/>
                                          </p:stCondLst>
                                        </p:cTn>
                                        <p:tgtEl>
                                          <p:spTgt spid="209118"/>
                                        </p:tgtEl>
                                        <p:attrNameLst>
                                          <p:attrName>style.visibility</p:attrName>
                                        </p:attrNameLst>
                                      </p:cBhvr>
                                      <p:to>
                                        <p:strVal val="hidden"/>
                                      </p:to>
                                    </p:set>
                                  </p:childTnLst>
                                </p:cTn>
                              </p:par>
                              <p:par>
                                <p:cTn id="373" presetID="42" presetClass="path" presetSubtype="0" accel="50000" decel="50000" fill="hold" grpId="0" nodeType="withEffect">
                                  <p:stCondLst>
                                    <p:cond delay="0"/>
                                  </p:stCondLst>
                                  <p:childTnLst>
                                    <p:animMotion origin="layout" path="M -1.11111E-6 1.85185E-6 L -1.11111E-6 0.04444 " pathEditMode="relative" rAng="0" ptsTypes="AA">
                                      <p:cBhvr>
                                        <p:cTn id="374" dur="2000" fill="hold"/>
                                        <p:tgtEl>
                                          <p:spTgt spid="209060"/>
                                        </p:tgtEl>
                                        <p:attrNameLst>
                                          <p:attrName>ppt_x</p:attrName>
                                          <p:attrName>ppt_y</p:attrName>
                                        </p:attrNameLst>
                                      </p:cBhvr>
                                      <p:rCtr x="0" y="22"/>
                                    </p:animMotion>
                                  </p:childTnLst>
                                </p:cTn>
                              </p:par>
                              <p:par>
                                <p:cTn id="375" presetID="42" presetClass="path" presetSubtype="0" accel="50000" decel="50000" fill="hold" grpId="0" nodeType="withEffect">
                                  <p:stCondLst>
                                    <p:cond delay="0"/>
                                  </p:stCondLst>
                                  <p:childTnLst>
                                    <p:animMotion origin="layout" path="M -2.5E-6 1.85185E-6 L -0.00052 0.01528 " pathEditMode="relative" rAng="0" ptsTypes="AA">
                                      <p:cBhvr>
                                        <p:cTn id="376" dur="2000" fill="hold"/>
                                        <p:tgtEl>
                                          <p:spTgt spid="209059"/>
                                        </p:tgtEl>
                                        <p:attrNameLst>
                                          <p:attrName>ppt_x</p:attrName>
                                          <p:attrName>ppt_y</p:attrName>
                                        </p:attrNameLst>
                                      </p:cBhvr>
                                      <p:rCtr x="0" y="8"/>
                                    </p:animMotion>
                                  </p:childTnLst>
                                </p:cTn>
                              </p:par>
                              <p:par>
                                <p:cTn id="377" presetID="64" presetClass="path" presetSubtype="0" fill="hold" grpId="0" nodeType="withEffect">
                                  <p:stCondLst>
                                    <p:cond delay="0"/>
                                  </p:stCondLst>
                                  <p:childTnLst>
                                    <p:animMotion origin="layout" path="M 5E-6 3.7037E-7 L 0.00105 -0.04097 " pathEditMode="relative" rAng="0" ptsTypes="AA">
                                      <p:cBhvr>
                                        <p:cTn id="378" dur="2000" fill="hold"/>
                                        <p:tgtEl>
                                          <p:spTgt spid="209066"/>
                                        </p:tgtEl>
                                        <p:attrNameLst>
                                          <p:attrName>ppt_x</p:attrName>
                                          <p:attrName>ppt_y</p:attrName>
                                        </p:attrNameLst>
                                      </p:cBhvr>
                                      <p:rCtr x="1" y="-21"/>
                                    </p:animMotion>
                                  </p:childTnLst>
                                </p:cTn>
                              </p:par>
                              <p:par>
                                <p:cTn id="379" presetID="42" presetClass="path" presetSubtype="0" accel="50000" decel="50000" fill="hold" grpId="0" nodeType="withEffect">
                                  <p:stCondLst>
                                    <p:cond delay="200"/>
                                  </p:stCondLst>
                                  <p:childTnLst>
                                    <p:animMotion origin="layout" path="M 4.16667E-6 4.44444E-6 L 4.16667E-6 0.03333 " pathEditMode="relative" rAng="0" ptsTypes="AA">
                                      <p:cBhvr>
                                        <p:cTn id="380" dur="2000" fill="hold"/>
                                        <p:tgtEl>
                                          <p:spTgt spid="209061"/>
                                        </p:tgtEl>
                                        <p:attrNameLst>
                                          <p:attrName>ppt_x</p:attrName>
                                          <p:attrName>ppt_y</p:attrName>
                                        </p:attrNameLst>
                                      </p:cBhvr>
                                      <p:rCtr x="0" y="17"/>
                                    </p:animMotion>
                                  </p:childTnLst>
                                </p:cTn>
                              </p:par>
                              <p:par>
                                <p:cTn id="381" presetID="42" presetClass="path" presetSubtype="0" accel="50000" decel="50000" fill="hold" grpId="0" nodeType="withEffect">
                                  <p:stCondLst>
                                    <p:cond delay="400"/>
                                  </p:stCondLst>
                                  <p:childTnLst>
                                    <p:animMotion origin="layout" path="M -2.5E-6 1.85185E-6 L -0.00052 0.01528 " pathEditMode="relative" rAng="0" ptsTypes="AA">
                                      <p:cBhvr>
                                        <p:cTn id="382" dur="2000" fill="hold"/>
                                        <p:tgtEl>
                                          <p:spTgt spid="209070"/>
                                        </p:tgtEl>
                                        <p:attrNameLst>
                                          <p:attrName>ppt_x</p:attrName>
                                          <p:attrName>ppt_y</p:attrName>
                                        </p:attrNameLst>
                                      </p:cBhvr>
                                      <p:rCtr x="0" y="8"/>
                                    </p:animMotion>
                                  </p:childTnLst>
                                </p:cTn>
                              </p:par>
                              <p:par>
                                <p:cTn id="383" presetID="64" presetClass="path" presetSubtype="0" fill="hold" grpId="0" nodeType="withEffect">
                                  <p:stCondLst>
                                    <p:cond delay="600"/>
                                  </p:stCondLst>
                                  <p:childTnLst>
                                    <p:animMotion origin="layout" path="M -3.61111E-6 4.07407E-6 L -3.61111E-6 -0.02431 " pathEditMode="relative" rAng="0" ptsTypes="AA">
                                      <p:cBhvr>
                                        <p:cTn id="384" dur="2000" fill="hold"/>
                                        <p:tgtEl>
                                          <p:spTgt spid="209069"/>
                                        </p:tgtEl>
                                        <p:attrNameLst>
                                          <p:attrName>ppt_x</p:attrName>
                                          <p:attrName>ppt_y</p:attrName>
                                        </p:attrNameLst>
                                      </p:cBhvr>
                                      <p:rCtr x="0" y="-12"/>
                                    </p:animMotion>
                                  </p:childTnLst>
                                </p:cTn>
                              </p:par>
                              <p:par>
                                <p:cTn id="385" presetID="42" presetClass="path" presetSubtype="0" accel="50000" decel="50000" fill="hold" grpId="0" nodeType="withEffect">
                                  <p:stCondLst>
                                    <p:cond delay="600"/>
                                  </p:stCondLst>
                                  <p:childTnLst>
                                    <p:animMotion origin="layout" path="M -3.61111E-6 -1.11022E-16 L -3.61111E-6 0.04444 " pathEditMode="relative" rAng="0" ptsTypes="AA">
                                      <p:cBhvr>
                                        <p:cTn id="386" dur="2000" fill="hold"/>
                                        <p:tgtEl>
                                          <p:spTgt spid="209084"/>
                                        </p:tgtEl>
                                        <p:attrNameLst>
                                          <p:attrName>ppt_x</p:attrName>
                                          <p:attrName>ppt_y</p:attrName>
                                        </p:attrNameLst>
                                      </p:cBhvr>
                                      <p:rCtr x="0" y="22"/>
                                    </p:animMotion>
                                  </p:childTnLst>
                                </p:cTn>
                              </p:par>
                              <p:par>
                                <p:cTn id="387" presetID="64" presetClass="path" presetSubtype="0" fill="hold" grpId="0" nodeType="withEffect">
                                  <p:stCondLst>
                                    <p:cond delay="800"/>
                                  </p:stCondLst>
                                  <p:childTnLst>
                                    <p:animMotion origin="layout" path="M -2.22222E-6 -4.81481E-6 L -2.22222E-6 -0.01412 " pathEditMode="relative" rAng="0" ptsTypes="AA">
                                      <p:cBhvr>
                                        <p:cTn id="388" dur="2000" fill="hold"/>
                                        <p:tgtEl>
                                          <p:spTgt spid="209071"/>
                                        </p:tgtEl>
                                        <p:attrNameLst>
                                          <p:attrName>ppt_x</p:attrName>
                                          <p:attrName>ppt_y</p:attrName>
                                        </p:attrNameLst>
                                      </p:cBhvr>
                                      <p:rCtr x="0" y="-7"/>
                                    </p:animMotion>
                                  </p:childTnLst>
                                </p:cTn>
                              </p:par>
                              <p:par>
                                <p:cTn id="389" presetID="64" presetClass="path" presetSubtype="0" fill="hold" grpId="0" nodeType="withEffect">
                                  <p:stCondLst>
                                    <p:cond delay="1000"/>
                                  </p:stCondLst>
                                  <p:childTnLst>
                                    <p:animMotion origin="layout" path="M 5E-6 3.7037E-7 L 0.00105 -0.04097 " pathEditMode="relative" rAng="0" ptsTypes="AA">
                                      <p:cBhvr>
                                        <p:cTn id="390" dur="2000" fill="hold"/>
                                        <p:tgtEl>
                                          <p:spTgt spid="209072"/>
                                        </p:tgtEl>
                                        <p:attrNameLst>
                                          <p:attrName>ppt_x</p:attrName>
                                          <p:attrName>ppt_y</p:attrName>
                                        </p:attrNameLst>
                                      </p:cBhvr>
                                      <p:rCtr x="1" y="-21"/>
                                    </p:animMotion>
                                  </p:childTnLst>
                                </p:cTn>
                              </p:par>
                              <p:par>
                                <p:cTn id="391" presetID="42" presetClass="path" presetSubtype="0" accel="50000" decel="50000" fill="hold" grpId="0" nodeType="withEffect">
                                  <p:stCondLst>
                                    <p:cond delay="1000"/>
                                  </p:stCondLst>
                                  <p:childTnLst>
                                    <p:animMotion origin="layout" path="M 4.16667E-6 4.44444E-6 L 4.16667E-6 0.03333 " pathEditMode="relative" rAng="0" ptsTypes="AA">
                                      <p:cBhvr>
                                        <p:cTn id="392" dur="2000" fill="hold"/>
                                        <p:tgtEl>
                                          <p:spTgt spid="209074"/>
                                        </p:tgtEl>
                                        <p:attrNameLst>
                                          <p:attrName>ppt_x</p:attrName>
                                          <p:attrName>ppt_y</p:attrName>
                                        </p:attrNameLst>
                                      </p:cBhvr>
                                      <p:rCtr x="0" y="17"/>
                                    </p:animMotion>
                                  </p:childTnLst>
                                </p:cTn>
                              </p:par>
                              <p:par>
                                <p:cTn id="393" presetID="64" presetClass="path" presetSubtype="0" fill="hold" grpId="0" nodeType="withEffect">
                                  <p:stCondLst>
                                    <p:cond delay="1200"/>
                                  </p:stCondLst>
                                  <p:childTnLst>
                                    <p:animMotion origin="layout" path="M -3.61111E-6 4.07407E-6 L -3.61111E-6 -0.02431 " pathEditMode="relative" rAng="0" ptsTypes="AA">
                                      <p:cBhvr>
                                        <p:cTn id="394" dur="2000" fill="hold"/>
                                        <p:tgtEl>
                                          <p:spTgt spid="209073"/>
                                        </p:tgtEl>
                                        <p:attrNameLst>
                                          <p:attrName>ppt_x</p:attrName>
                                          <p:attrName>ppt_y</p:attrName>
                                        </p:attrNameLst>
                                      </p:cBhvr>
                                      <p:rCtr x="0" y="-12"/>
                                    </p:animMotion>
                                  </p:childTnLst>
                                </p:cTn>
                              </p:par>
                              <p:par>
                                <p:cTn id="395" presetID="42" presetClass="path" presetSubtype="0" accel="50000" decel="50000" fill="hold" grpId="0" nodeType="withEffect">
                                  <p:stCondLst>
                                    <p:cond delay="1400"/>
                                  </p:stCondLst>
                                  <p:childTnLst>
                                    <p:animMotion origin="layout" path="M 4.16667E-6 4.44444E-6 L 4.16667E-6 0.03333 " pathEditMode="relative" rAng="0" ptsTypes="AA">
                                      <p:cBhvr>
                                        <p:cTn id="396" dur="2000" fill="hold"/>
                                        <p:tgtEl>
                                          <p:spTgt spid="209075"/>
                                        </p:tgtEl>
                                        <p:attrNameLst>
                                          <p:attrName>ppt_x</p:attrName>
                                          <p:attrName>ppt_y</p:attrName>
                                        </p:attrNameLst>
                                      </p:cBhvr>
                                      <p:rCtr x="0" y="17"/>
                                    </p:animMotion>
                                  </p:childTnLst>
                                </p:cTn>
                              </p:par>
                              <p:par>
                                <p:cTn id="397" presetID="64" presetClass="path" presetSubtype="0" fill="hold" grpId="0" nodeType="withEffect">
                                  <p:stCondLst>
                                    <p:cond delay="1600"/>
                                  </p:stCondLst>
                                  <p:childTnLst>
                                    <p:animMotion origin="layout" path="M -1.38889E-6 3.7037E-7 L -1.38889E-6 -0.03218 " pathEditMode="relative" rAng="0" ptsTypes="AA">
                                      <p:cBhvr>
                                        <p:cTn id="398" dur="2000" fill="hold"/>
                                        <p:tgtEl>
                                          <p:spTgt spid="209076"/>
                                        </p:tgtEl>
                                        <p:attrNameLst>
                                          <p:attrName>ppt_x</p:attrName>
                                          <p:attrName>ppt_y</p:attrName>
                                        </p:attrNameLst>
                                      </p:cBhvr>
                                      <p:rCtr x="0" y="-16"/>
                                    </p:animMotion>
                                  </p:childTnLst>
                                </p:cTn>
                              </p:par>
                              <p:par>
                                <p:cTn id="399" presetID="64" presetClass="path" presetSubtype="0" fill="hold" grpId="0" nodeType="withEffect">
                                  <p:stCondLst>
                                    <p:cond delay="1800"/>
                                  </p:stCondLst>
                                  <p:childTnLst>
                                    <p:animMotion origin="layout" path="M -2.22222E-6 -4.81481E-6 L -2.22222E-6 -0.01412 " pathEditMode="relative" rAng="0" ptsTypes="AA">
                                      <p:cBhvr>
                                        <p:cTn id="400" dur="2000" fill="hold"/>
                                        <p:tgtEl>
                                          <p:spTgt spid="209078"/>
                                        </p:tgtEl>
                                        <p:attrNameLst>
                                          <p:attrName>ppt_x</p:attrName>
                                          <p:attrName>ppt_y</p:attrName>
                                        </p:attrNameLst>
                                      </p:cBhvr>
                                      <p:rCtr x="0" y="-7"/>
                                    </p:animMotion>
                                  </p:childTnLst>
                                </p:cTn>
                              </p:par>
                              <p:par>
                                <p:cTn id="401" presetID="42" presetClass="path" presetSubtype="0" accel="50000" decel="50000" fill="hold" grpId="0" nodeType="withEffect">
                                  <p:stCondLst>
                                    <p:cond delay="2000"/>
                                  </p:stCondLst>
                                  <p:childTnLst>
                                    <p:animMotion origin="layout" path="M 5E-6 -2.59259E-6 L 5E-6 0.0257 " pathEditMode="relative" rAng="0" ptsTypes="AA">
                                      <p:cBhvr>
                                        <p:cTn id="402" dur="2000" fill="hold"/>
                                        <p:tgtEl>
                                          <p:spTgt spid="209077"/>
                                        </p:tgtEl>
                                        <p:attrNameLst>
                                          <p:attrName>ppt_x</p:attrName>
                                          <p:attrName>ppt_y</p:attrName>
                                        </p:attrNameLst>
                                      </p:cBhvr>
                                      <p:rCtr x="0" y="13"/>
                                    </p:animMotion>
                                  </p:childTnLst>
                                </p:cTn>
                              </p:par>
                              <p:par>
                                <p:cTn id="403" presetID="64" presetClass="path" presetSubtype="0" fill="hold" grpId="0" nodeType="withEffect">
                                  <p:stCondLst>
                                    <p:cond delay="2200"/>
                                  </p:stCondLst>
                                  <p:childTnLst>
                                    <p:animMotion origin="layout" path="M 5E-6 3.7037E-7 L 0.00105 -0.04097 " pathEditMode="relative" rAng="0" ptsTypes="AA">
                                      <p:cBhvr>
                                        <p:cTn id="404" dur="2000" fill="hold"/>
                                        <p:tgtEl>
                                          <p:spTgt spid="209079"/>
                                        </p:tgtEl>
                                        <p:attrNameLst>
                                          <p:attrName>ppt_x</p:attrName>
                                          <p:attrName>ppt_y</p:attrName>
                                        </p:attrNameLst>
                                      </p:cBhvr>
                                      <p:rCtr x="1" y="-21"/>
                                    </p:animMotion>
                                  </p:childTnLst>
                                </p:cTn>
                              </p:par>
                              <p:par>
                                <p:cTn id="405" presetID="42" presetClass="path" presetSubtype="0" accel="50000" decel="50000" fill="hold" grpId="0" nodeType="withEffect">
                                  <p:stCondLst>
                                    <p:cond delay="2400"/>
                                  </p:stCondLst>
                                  <p:childTnLst>
                                    <p:animMotion origin="layout" path="M -1.11111E-6 1.85185E-6 L -1.11111E-6 0.04444 " pathEditMode="relative" rAng="0" ptsTypes="AA">
                                      <p:cBhvr>
                                        <p:cTn id="406" dur="2000" fill="hold"/>
                                        <p:tgtEl>
                                          <p:spTgt spid="209080"/>
                                        </p:tgtEl>
                                        <p:attrNameLst>
                                          <p:attrName>ppt_x</p:attrName>
                                          <p:attrName>ppt_y</p:attrName>
                                        </p:attrNameLst>
                                      </p:cBhvr>
                                      <p:rCtr x="0" y="22"/>
                                    </p:animMotion>
                                  </p:childTnLst>
                                </p:cTn>
                              </p:par>
                              <p:par>
                                <p:cTn id="407" presetID="42" presetClass="path" presetSubtype="0" accel="50000" decel="50000" fill="hold" grpId="0" nodeType="withEffect">
                                  <p:stCondLst>
                                    <p:cond delay="2600"/>
                                  </p:stCondLst>
                                  <p:childTnLst>
                                    <p:animMotion origin="layout" path="M -2.5E-6 1.85185E-6 L -0.00052 0.01528 " pathEditMode="relative" rAng="0" ptsTypes="AA">
                                      <p:cBhvr>
                                        <p:cTn id="408" dur="2000" fill="hold"/>
                                        <p:tgtEl>
                                          <p:spTgt spid="209081"/>
                                        </p:tgtEl>
                                        <p:attrNameLst>
                                          <p:attrName>ppt_x</p:attrName>
                                          <p:attrName>ppt_y</p:attrName>
                                        </p:attrNameLst>
                                      </p:cBhvr>
                                      <p:rCtr x="0" y="8"/>
                                    </p:animMotion>
                                  </p:childTnLst>
                                </p:cTn>
                              </p:par>
                              <p:par>
                                <p:cTn id="409" presetID="64" presetClass="path" presetSubtype="0" fill="hold" grpId="0" nodeType="withEffect">
                                  <p:stCondLst>
                                    <p:cond delay="2800"/>
                                  </p:stCondLst>
                                  <p:childTnLst>
                                    <p:animMotion origin="layout" path="M -1.38889E-6 3.7037E-7 L -1.38889E-6 -0.03218 " pathEditMode="relative" rAng="0" ptsTypes="AA">
                                      <p:cBhvr>
                                        <p:cTn id="410" dur="2000" fill="hold"/>
                                        <p:tgtEl>
                                          <p:spTgt spid="209082"/>
                                        </p:tgtEl>
                                        <p:attrNameLst>
                                          <p:attrName>ppt_x</p:attrName>
                                          <p:attrName>ppt_y</p:attrName>
                                        </p:attrNameLst>
                                      </p:cBhvr>
                                      <p:rCtr x="0" y="-16"/>
                                    </p:animMotion>
                                  </p:childTnLst>
                                </p:cTn>
                              </p:par>
                              <p:par>
                                <p:cTn id="411" presetID="42" presetClass="path" presetSubtype="0" accel="50000" decel="50000" fill="hold" grpId="0" nodeType="withEffect">
                                  <p:stCondLst>
                                    <p:cond delay="3000"/>
                                  </p:stCondLst>
                                  <p:childTnLst>
                                    <p:animMotion origin="layout" path="M -2.77778E-6 2.22222E-6 L -2.77778E-6 0.03935 " pathEditMode="relative" rAng="0" ptsTypes="AA">
                                      <p:cBhvr>
                                        <p:cTn id="412" dur="2000" fill="hold"/>
                                        <p:tgtEl>
                                          <p:spTgt spid="209083"/>
                                        </p:tgtEl>
                                        <p:attrNameLst>
                                          <p:attrName>ppt_x</p:attrName>
                                          <p:attrName>ppt_y</p:attrName>
                                        </p:attrNameLst>
                                      </p:cBhvr>
                                      <p:rCtr x="0" y="20"/>
                                    </p:animMotion>
                                  </p:childTnLst>
                                </p:cTn>
                              </p:par>
                              <p:par>
                                <p:cTn id="413" presetID="64" presetClass="path" presetSubtype="0" fill="hold" grpId="0" nodeType="withEffect">
                                  <p:stCondLst>
                                    <p:cond delay="3100"/>
                                  </p:stCondLst>
                                  <p:childTnLst>
                                    <p:animMotion origin="layout" path="M -2.22222E-6 -4.81481E-6 L -2.22222E-6 -0.01412 " pathEditMode="relative" rAng="0" ptsTypes="AA">
                                      <p:cBhvr>
                                        <p:cTn id="414" dur="2000" fill="hold"/>
                                        <p:tgtEl>
                                          <p:spTgt spid="209085"/>
                                        </p:tgtEl>
                                        <p:attrNameLst>
                                          <p:attrName>ppt_x</p:attrName>
                                          <p:attrName>ppt_y</p:attrName>
                                        </p:attrNameLst>
                                      </p:cBhvr>
                                      <p:rCtr x="0" y="-7"/>
                                    </p:animMotion>
                                  </p:childTnLst>
                                </p:cTn>
                              </p:par>
                              <p:par>
                                <p:cTn id="415" presetID="64" presetClass="path" presetSubtype="0" fill="hold" grpId="0" nodeType="withEffect">
                                  <p:stCondLst>
                                    <p:cond delay="3400"/>
                                  </p:stCondLst>
                                  <p:childTnLst>
                                    <p:animMotion origin="layout" path="M 5E-6 3.7037E-7 L 0.00105 -0.04097 " pathEditMode="relative" rAng="0" ptsTypes="AA">
                                      <p:cBhvr>
                                        <p:cTn id="416" dur="2000" fill="hold"/>
                                        <p:tgtEl>
                                          <p:spTgt spid="209086"/>
                                        </p:tgtEl>
                                        <p:attrNameLst>
                                          <p:attrName>ppt_x</p:attrName>
                                          <p:attrName>ppt_y</p:attrName>
                                        </p:attrNameLst>
                                      </p:cBhvr>
                                      <p:rCtr x="1" y="-21"/>
                                    </p:animMotion>
                                  </p:childTnLst>
                                </p:cTn>
                              </p:par>
                              <p:par>
                                <p:cTn id="417" presetID="42" presetClass="path" presetSubtype="0" accel="50000" decel="50000" fill="hold" grpId="0" nodeType="withEffect">
                                  <p:stCondLst>
                                    <p:cond delay="3600"/>
                                  </p:stCondLst>
                                  <p:childTnLst>
                                    <p:animMotion origin="layout" path="M 5E-6 -2.59259E-6 L 5E-6 0.0257 " pathEditMode="relative" rAng="0" ptsTypes="AA">
                                      <p:cBhvr>
                                        <p:cTn id="418" dur="2000" fill="hold"/>
                                        <p:tgtEl>
                                          <p:spTgt spid="209087"/>
                                        </p:tgtEl>
                                        <p:attrNameLst>
                                          <p:attrName>ppt_x</p:attrName>
                                          <p:attrName>ppt_y</p:attrName>
                                        </p:attrNameLst>
                                      </p:cBhvr>
                                      <p:rCtr x="0" y="13"/>
                                    </p:animMotion>
                                  </p:childTnLst>
                                </p:cTn>
                              </p:par>
                              <p:par>
                                <p:cTn id="419" presetID="64" presetClass="path" presetSubtype="0" accel="50000" decel="50000" fill="hold" nodeType="withEffect">
                                  <p:stCondLst>
                                    <p:cond delay="0"/>
                                  </p:stCondLst>
                                  <p:childTnLst>
                                    <p:animMotion origin="layout" path="M -0.00052 0.01436 L 3.88889E-6 0.00047 " pathEditMode="relative" rAng="0" ptsTypes="AA">
                                      <p:cBhvr>
                                        <p:cTn id="420" dur="2000" fill="hold"/>
                                        <p:tgtEl>
                                          <p:spTgt spid="209089"/>
                                        </p:tgtEl>
                                        <p:attrNameLst>
                                          <p:attrName>ppt_x</p:attrName>
                                          <p:attrName>ppt_y</p:attrName>
                                        </p:attrNameLst>
                                      </p:cBhvr>
                                      <p:rCtr x="0" y="-7"/>
                                    </p:animMotion>
                                  </p:childTnLst>
                                </p:cTn>
                              </p:par>
                              <p:par>
                                <p:cTn id="421" presetID="42" presetClass="path" presetSubtype="0" accel="50000" decel="50000" fill="hold" nodeType="withEffect">
                                  <p:stCondLst>
                                    <p:cond delay="200"/>
                                  </p:stCondLst>
                                  <p:childTnLst>
                                    <p:animMotion origin="layout" path="M 5.55556E-7 -0.01412 L 5.55556E-7 0.0044 " pathEditMode="relative" rAng="0" ptsTypes="AA">
                                      <p:cBhvr>
                                        <p:cTn id="422" dur="2000" fill="hold"/>
                                        <p:tgtEl>
                                          <p:spTgt spid="209045"/>
                                        </p:tgtEl>
                                        <p:attrNameLst>
                                          <p:attrName>ppt_x</p:attrName>
                                          <p:attrName>ppt_y</p:attrName>
                                        </p:attrNameLst>
                                      </p:cBhvr>
                                      <p:rCtr x="0" y="9"/>
                                    </p:animMotion>
                                  </p:childTnLst>
                                </p:cTn>
                              </p:par>
                              <p:par>
                                <p:cTn id="423" presetID="42" presetClass="path" presetSubtype="0" accel="50000" decel="50000" fill="hold" nodeType="withEffect">
                                  <p:stCondLst>
                                    <p:cond delay="200"/>
                                  </p:stCondLst>
                                  <p:childTnLst>
                                    <p:animMotion origin="layout" path="M -2.22222E-6 -2.96296E-6 L -2.22222E-6 0.01852 " pathEditMode="relative" rAng="0" ptsTypes="AA">
                                      <p:cBhvr>
                                        <p:cTn id="424" dur="2000" spd="-100000" fill="hold"/>
                                        <p:tgtEl>
                                          <p:spTgt spid="369"/>
                                        </p:tgtEl>
                                        <p:attrNameLst>
                                          <p:attrName>ppt_x</p:attrName>
                                          <p:attrName>ppt_y</p:attrName>
                                        </p:attrNameLst>
                                      </p:cBhvr>
                                      <p:rCtr x="0" y="926"/>
                                    </p:animMotion>
                                  </p:childTnLst>
                                </p:cTn>
                              </p:par>
                              <p:par>
                                <p:cTn id="425" presetID="64" presetClass="path" presetSubtype="0" accel="50000" decel="50000" fill="hold" nodeType="withEffect">
                                  <p:stCondLst>
                                    <p:cond delay="400"/>
                                  </p:stCondLst>
                                  <p:childTnLst>
                                    <p:animMotion origin="layout" path="M -4.72222E-6 0.01944 L 0.00105 0.00139 " pathEditMode="relative" rAng="0" ptsTypes="AA">
                                      <p:cBhvr>
                                        <p:cTn id="426" dur="2000" fill="hold"/>
                                        <p:tgtEl>
                                          <p:spTgt spid="209048"/>
                                        </p:tgtEl>
                                        <p:attrNameLst>
                                          <p:attrName>ppt_x</p:attrName>
                                          <p:attrName>ppt_y</p:attrName>
                                        </p:attrNameLst>
                                      </p:cBhvr>
                                      <p:rCtr x="1" y="-9"/>
                                    </p:animMotion>
                                  </p:childTnLst>
                                </p:cTn>
                              </p:par>
                              <p:par>
                                <p:cTn id="427" presetID="64" presetClass="path" presetSubtype="0" accel="50000" decel="50000" fill="hold" nodeType="withEffect">
                                  <p:stCondLst>
                                    <p:cond delay="800"/>
                                  </p:stCondLst>
                                  <p:childTnLst>
                                    <p:animMotion origin="layout" path="M -0.00035 0.02315 L -0.00035 0.00417 " pathEditMode="relative" rAng="0" ptsTypes="AA">
                                      <p:cBhvr>
                                        <p:cTn id="428" dur="2000" fill="hold"/>
                                        <p:tgtEl>
                                          <p:spTgt spid="209049"/>
                                        </p:tgtEl>
                                        <p:attrNameLst>
                                          <p:attrName>ppt_x</p:attrName>
                                          <p:attrName>ppt_y</p:attrName>
                                        </p:attrNameLst>
                                      </p:cBhvr>
                                      <p:rCtr x="0" y="-9"/>
                                    </p:animMotion>
                                  </p:childTnLst>
                                </p:cTn>
                              </p:par>
                              <p:par>
                                <p:cTn id="429" presetID="64" presetClass="path" presetSubtype="0" accel="50000" decel="50000" fill="hold" nodeType="withEffect">
                                  <p:stCondLst>
                                    <p:cond delay="800"/>
                                  </p:stCondLst>
                                  <p:childTnLst>
                                    <p:animMotion origin="layout" path="M -1.94444E-6 4.81481E-6 L -1.94444E-6 -0.01899 " pathEditMode="relative" rAng="0" ptsTypes="AA">
                                      <p:cBhvr>
                                        <p:cTn id="430" dur="2000" spd="-100000" fill="hold"/>
                                        <p:tgtEl>
                                          <p:spTgt spid="373"/>
                                        </p:tgtEl>
                                        <p:attrNameLst>
                                          <p:attrName>ppt_x</p:attrName>
                                          <p:attrName>ppt_y</p:attrName>
                                        </p:attrNameLst>
                                      </p:cBhvr>
                                      <p:rCtr x="0" y="-949"/>
                                    </p:animMotion>
                                  </p:childTnLst>
                                </p:cTn>
                              </p:par>
                              <p:par>
                                <p:cTn id="431" presetID="42" presetClass="path" presetSubtype="0" accel="50000" decel="50000" fill="hold" nodeType="withEffect">
                                  <p:stCondLst>
                                    <p:cond delay="1000"/>
                                  </p:stCondLst>
                                  <p:childTnLst>
                                    <p:animMotion origin="layout" path="M -8.33333E-7 -0.01875 L -8.33333E-7 0.00231 " pathEditMode="relative" rAng="0" ptsTypes="AA">
                                      <p:cBhvr>
                                        <p:cTn id="432" dur="2000" fill="hold"/>
                                        <p:tgtEl>
                                          <p:spTgt spid="209050"/>
                                        </p:tgtEl>
                                        <p:attrNameLst>
                                          <p:attrName>ppt_x</p:attrName>
                                          <p:attrName>ppt_y</p:attrName>
                                        </p:attrNameLst>
                                      </p:cBhvr>
                                      <p:rCtr x="0" y="10"/>
                                    </p:animMotion>
                                  </p:childTnLst>
                                </p:cTn>
                              </p:par>
                              <p:par>
                                <p:cTn id="433" presetID="42" presetClass="path" presetSubtype="0" accel="50000" decel="50000" fill="hold" nodeType="withEffect">
                                  <p:stCondLst>
                                    <p:cond delay="1000"/>
                                  </p:stCondLst>
                                  <p:childTnLst>
                                    <p:animMotion origin="layout" path="M 2.5E-6 -2.59259E-6 L 0.00034 0.01667 " pathEditMode="relative" rAng="0" ptsTypes="AA">
                                      <p:cBhvr>
                                        <p:cTn id="434" dur="2000" spd="-100000" fill="hold"/>
                                        <p:tgtEl>
                                          <p:spTgt spid="374"/>
                                        </p:tgtEl>
                                        <p:attrNameLst>
                                          <p:attrName>ppt_x</p:attrName>
                                          <p:attrName>ppt_y</p:attrName>
                                        </p:attrNameLst>
                                      </p:cBhvr>
                                      <p:rCtr x="17" y="833"/>
                                    </p:animMotion>
                                  </p:childTnLst>
                                </p:cTn>
                              </p:par>
                              <p:par>
                                <p:cTn id="435" presetID="64" presetClass="path" presetSubtype="0" accel="50000" decel="50000" fill="hold" nodeType="withEffect">
                                  <p:stCondLst>
                                    <p:cond delay="1400"/>
                                  </p:stCondLst>
                                  <p:childTnLst>
                                    <p:animMotion origin="layout" path="M 2.22222E-6 0.01689 L -0.00035 -0.00139 " pathEditMode="relative" rAng="0" ptsTypes="AA">
                                      <p:cBhvr>
                                        <p:cTn id="436" dur="2000" fill="hold"/>
                                        <p:tgtEl>
                                          <p:spTgt spid="209051"/>
                                        </p:tgtEl>
                                        <p:attrNameLst>
                                          <p:attrName>ppt_x</p:attrName>
                                          <p:attrName>ppt_y</p:attrName>
                                        </p:attrNameLst>
                                      </p:cBhvr>
                                      <p:rCtr x="0" y="-9"/>
                                    </p:animMotion>
                                  </p:childTnLst>
                                </p:cTn>
                              </p:par>
                              <p:par>
                                <p:cTn id="437" presetID="64" presetClass="path" presetSubtype="0" accel="50000" decel="50000" fill="hold" nodeType="withEffect">
                                  <p:stCondLst>
                                    <p:cond delay="1400"/>
                                  </p:stCondLst>
                                  <p:childTnLst>
                                    <p:animMotion origin="layout" path="M 2.5E-6 2.59259E-6 L -0.00035 -0.01829 " pathEditMode="relative" rAng="0" ptsTypes="AA">
                                      <p:cBhvr>
                                        <p:cTn id="438" dur="2000" spd="-100000" fill="hold"/>
                                        <p:tgtEl>
                                          <p:spTgt spid="375"/>
                                        </p:tgtEl>
                                        <p:attrNameLst>
                                          <p:attrName>ppt_x</p:attrName>
                                          <p:attrName>ppt_y</p:attrName>
                                        </p:attrNameLst>
                                      </p:cBhvr>
                                      <p:rCtr x="-17" y="-926"/>
                                    </p:animMotion>
                                  </p:childTnLst>
                                </p:cTn>
                              </p:par>
                              <p:par>
                                <p:cTn id="439" presetID="42" presetClass="path" presetSubtype="0" accel="50000" decel="50000" fill="hold" nodeType="withEffect">
                                  <p:stCondLst>
                                    <p:cond delay="1600"/>
                                  </p:stCondLst>
                                  <p:childTnLst>
                                    <p:animMotion origin="layout" path="M 0.00034 -0.0169 L 0.00017 -0.00278 " pathEditMode="relative" rAng="0" ptsTypes="AA">
                                      <p:cBhvr>
                                        <p:cTn id="440" dur="2000" fill="hold"/>
                                        <p:tgtEl>
                                          <p:spTgt spid="209053"/>
                                        </p:tgtEl>
                                        <p:attrNameLst>
                                          <p:attrName>ppt_x</p:attrName>
                                          <p:attrName>ppt_y</p:attrName>
                                        </p:attrNameLst>
                                      </p:cBhvr>
                                      <p:rCtr x="0" y="7"/>
                                    </p:animMotion>
                                  </p:childTnLst>
                                </p:cTn>
                              </p:par>
                              <p:par>
                                <p:cTn id="441" presetID="64" presetClass="path" presetSubtype="0" accel="50000" decel="50000" fill="hold" nodeType="withEffect">
                                  <p:stCondLst>
                                    <p:cond delay="1800"/>
                                  </p:stCondLst>
                                  <p:childTnLst>
                                    <p:animMotion origin="layout" path="M 4.44444E-6 0.01806 L 4.44444E-6 0.00278 " pathEditMode="relative" rAng="0" ptsTypes="AA">
                                      <p:cBhvr>
                                        <p:cTn id="442" dur="2000" fill="hold"/>
                                        <p:tgtEl>
                                          <p:spTgt spid="209054"/>
                                        </p:tgtEl>
                                        <p:attrNameLst>
                                          <p:attrName>ppt_x</p:attrName>
                                          <p:attrName>ppt_y</p:attrName>
                                        </p:attrNameLst>
                                      </p:cBhvr>
                                      <p:rCtr x="0" y="-8"/>
                                    </p:animMotion>
                                  </p:childTnLst>
                                </p:cTn>
                              </p:par>
                              <p:par>
                                <p:cTn id="443" presetID="64" presetClass="path" presetSubtype="0" accel="50000" decel="50000" fill="hold" nodeType="withEffect">
                                  <p:stCondLst>
                                    <p:cond delay="2000"/>
                                  </p:stCondLst>
                                  <p:childTnLst>
                                    <p:animMotion origin="layout" path="M -0.00052 0.01528 L -0.00104 -2.59259E-6 " pathEditMode="relative" rAng="0" ptsTypes="AA">
                                      <p:cBhvr>
                                        <p:cTn id="444" dur="2000" fill="hold"/>
                                        <p:tgtEl>
                                          <p:spTgt spid="209055"/>
                                        </p:tgtEl>
                                        <p:attrNameLst>
                                          <p:attrName>ppt_x</p:attrName>
                                          <p:attrName>ppt_y</p:attrName>
                                        </p:attrNameLst>
                                      </p:cBhvr>
                                      <p:rCtr x="0" y="-8"/>
                                    </p:animMotion>
                                  </p:childTnLst>
                                </p:cTn>
                              </p:par>
                              <p:par>
                                <p:cTn id="445" presetID="64" presetClass="path" presetSubtype="0" accel="50000" decel="50000" fill="hold" nodeType="withEffect">
                                  <p:stCondLst>
                                    <p:cond delay="2000"/>
                                  </p:stCondLst>
                                  <p:childTnLst>
                                    <p:animMotion origin="layout" path="M -1.66667E-6 -1.48148E-6 L -0.00052 -0.01528 " pathEditMode="relative" rAng="0" ptsTypes="AA">
                                      <p:cBhvr>
                                        <p:cTn id="446" dur="2000" spd="-100000" fill="hold"/>
                                        <p:tgtEl>
                                          <p:spTgt spid="379"/>
                                        </p:tgtEl>
                                        <p:attrNameLst>
                                          <p:attrName>ppt_x</p:attrName>
                                          <p:attrName>ppt_y</p:attrName>
                                        </p:attrNameLst>
                                      </p:cBhvr>
                                      <p:rCtr x="-35" y="-764"/>
                                    </p:animMotion>
                                  </p:childTnLst>
                                </p:cTn>
                              </p:par>
                              <p:par>
                                <p:cTn id="447" presetID="42" presetClass="path" presetSubtype="0" accel="50000" decel="50000" fill="hold" nodeType="withEffect">
                                  <p:stCondLst>
                                    <p:cond delay="2200"/>
                                  </p:stCondLst>
                                  <p:childTnLst>
                                    <p:animMotion origin="layout" path="M 2.77778E-7 -0.01181 L 2.77778E-7 -0.00093 " pathEditMode="relative" rAng="0" ptsTypes="AA">
                                      <p:cBhvr>
                                        <p:cTn id="448" dur="2000" fill="hold"/>
                                        <p:tgtEl>
                                          <p:spTgt spid="209056"/>
                                        </p:tgtEl>
                                        <p:attrNameLst>
                                          <p:attrName>ppt_x</p:attrName>
                                          <p:attrName>ppt_y</p:attrName>
                                        </p:attrNameLst>
                                      </p:cBhvr>
                                      <p:rCtr x="0" y="5"/>
                                    </p:animMotion>
                                  </p:childTnLst>
                                </p:cTn>
                              </p:par>
                              <p:par>
                                <p:cTn id="449" presetID="42" presetClass="path" presetSubtype="0" accel="50000" decel="50000" fill="hold" nodeType="withEffect">
                                  <p:stCondLst>
                                    <p:cond delay="2200"/>
                                  </p:stCondLst>
                                  <p:childTnLst>
                                    <p:animMotion origin="layout" path="M -2.5E-6 -3.7037E-6 L -2.5E-6 0.01088 " pathEditMode="relative" rAng="0" ptsTypes="AA">
                                      <p:cBhvr>
                                        <p:cTn id="450" dur="2000" spd="-100000" fill="hold"/>
                                        <p:tgtEl>
                                          <p:spTgt spid="380"/>
                                        </p:tgtEl>
                                        <p:attrNameLst>
                                          <p:attrName>ppt_x</p:attrName>
                                          <p:attrName>ppt_y</p:attrName>
                                        </p:attrNameLst>
                                      </p:cBhvr>
                                      <p:rCtr x="0" y="532"/>
                                    </p:animMotion>
                                  </p:childTnLst>
                                </p:cTn>
                              </p:par>
                              <p:par>
                                <p:cTn id="451" presetID="42" presetClass="path" presetSubtype="0" accel="50000" decel="50000" fill="hold" nodeType="withEffect">
                                  <p:stCondLst>
                                    <p:cond delay="2400"/>
                                  </p:stCondLst>
                                  <p:childTnLst>
                                    <p:animMotion origin="layout" path="M -5.55556E-7 -0.01134 L -5.55556E-7 0.00394 " pathEditMode="relative" rAng="0" ptsTypes="AA">
                                      <p:cBhvr>
                                        <p:cTn id="452" dur="2000" fill="hold"/>
                                        <p:tgtEl>
                                          <p:spTgt spid="209058"/>
                                        </p:tgtEl>
                                        <p:attrNameLst>
                                          <p:attrName>ppt_x</p:attrName>
                                          <p:attrName>ppt_y</p:attrName>
                                        </p:attrNameLst>
                                      </p:cBhvr>
                                      <p:rCtr x="0" y="8"/>
                                    </p:animMotion>
                                  </p:childTnLst>
                                </p:cTn>
                              </p:par>
                              <p:par>
                                <p:cTn id="453" presetID="42" presetClass="path" presetSubtype="0" accel="50000" decel="50000" fill="hold" nodeType="withEffect">
                                  <p:stCondLst>
                                    <p:cond delay="2400"/>
                                  </p:stCondLst>
                                  <p:childTnLst>
                                    <p:animMotion origin="layout" path="M -8.33333E-7 -1.11111E-6 L -8.33333E-7 0.01528 " pathEditMode="relative" rAng="0" ptsTypes="AA">
                                      <p:cBhvr>
                                        <p:cTn id="454" dur="2000" spd="-100000" fill="hold"/>
                                        <p:tgtEl>
                                          <p:spTgt spid="382"/>
                                        </p:tgtEl>
                                        <p:attrNameLst>
                                          <p:attrName>ppt_x</p:attrName>
                                          <p:attrName>ppt_y</p:attrName>
                                        </p:attrNameLst>
                                      </p:cBhvr>
                                      <p:rCtr x="0" y="764"/>
                                    </p:animMotion>
                                  </p:childTnLst>
                                </p:cTn>
                              </p:par>
                              <p:par>
                                <p:cTn id="455" presetID="64" presetClass="path" presetSubtype="0" accel="50000" decel="50000" fill="hold" nodeType="withEffect">
                                  <p:stCondLst>
                                    <p:cond delay="3000"/>
                                  </p:stCondLst>
                                  <p:childTnLst>
                                    <p:animMotion origin="layout" path="M 1.66667E-6 0.04445 L -0.00018 0.00093 " pathEditMode="relative" rAng="0" ptsTypes="AA">
                                      <p:cBhvr>
                                        <p:cTn id="456" dur="2000" fill="hold"/>
                                        <p:tgtEl>
                                          <p:spTgt spid="209060"/>
                                        </p:tgtEl>
                                        <p:attrNameLst>
                                          <p:attrName>ppt_x</p:attrName>
                                          <p:attrName>ppt_y</p:attrName>
                                        </p:attrNameLst>
                                      </p:cBhvr>
                                      <p:rCtr x="0" y="-22"/>
                                    </p:animMotion>
                                  </p:childTnLst>
                                </p:cTn>
                              </p:par>
                              <p:par>
                                <p:cTn id="457" presetID="64" presetClass="path" presetSubtype="0" accel="50000" decel="50000" fill="hold" nodeType="withEffect">
                                  <p:stCondLst>
                                    <p:cond delay="3000"/>
                                  </p:stCondLst>
                                  <p:childTnLst>
                                    <p:animMotion origin="layout" path="M -0.00052 0.01528 L -0.00104 -2.59259E-6 " pathEditMode="relative" rAng="0" ptsTypes="AA">
                                      <p:cBhvr>
                                        <p:cTn id="458" dur="2000" fill="hold"/>
                                        <p:tgtEl>
                                          <p:spTgt spid="209059"/>
                                        </p:tgtEl>
                                        <p:attrNameLst>
                                          <p:attrName>ppt_x</p:attrName>
                                          <p:attrName>ppt_y</p:attrName>
                                        </p:attrNameLst>
                                      </p:cBhvr>
                                      <p:rCtr x="0" y="-8"/>
                                    </p:animMotion>
                                  </p:childTnLst>
                                </p:cTn>
                              </p:par>
                              <p:par>
                                <p:cTn id="459" presetID="42" presetClass="path" presetSubtype="0" accel="50000" decel="50000" fill="hold" nodeType="withEffect">
                                  <p:stCondLst>
                                    <p:cond delay="3000"/>
                                  </p:stCondLst>
                                  <p:childTnLst>
                                    <p:animMotion origin="layout" path="M 0.00105 -0.04098 L 0.00053 4.44444E-6 " pathEditMode="relative" rAng="0" ptsTypes="AA">
                                      <p:cBhvr>
                                        <p:cTn id="460" dur="2000" fill="hold"/>
                                        <p:tgtEl>
                                          <p:spTgt spid="209066"/>
                                        </p:tgtEl>
                                        <p:attrNameLst>
                                          <p:attrName>ppt_x</p:attrName>
                                          <p:attrName>ppt_y</p:attrName>
                                        </p:attrNameLst>
                                      </p:cBhvr>
                                      <p:rCtr x="0" y="20"/>
                                    </p:animMotion>
                                  </p:childTnLst>
                                </p:cTn>
                              </p:par>
                              <p:par>
                                <p:cTn id="461" presetID="64" presetClass="path" presetSubtype="0" accel="50000" decel="50000" fill="hold" nodeType="withEffect">
                                  <p:stCondLst>
                                    <p:cond delay="3200"/>
                                  </p:stCondLst>
                                  <p:childTnLst>
                                    <p:animMotion origin="layout" path="M 3.33333E-6 0.03333 L 3.33333E-6 2.59259E-6 " pathEditMode="relative" rAng="0" ptsTypes="AA">
                                      <p:cBhvr>
                                        <p:cTn id="462" dur="2000" fill="hold"/>
                                        <p:tgtEl>
                                          <p:spTgt spid="209061"/>
                                        </p:tgtEl>
                                        <p:attrNameLst>
                                          <p:attrName>ppt_x</p:attrName>
                                          <p:attrName>ppt_y</p:attrName>
                                        </p:attrNameLst>
                                      </p:cBhvr>
                                      <p:rCtr x="0" y="-17"/>
                                    </p:animMotion>
                                  </p:childTnLst>
                                </p:cTn>
                              </p:par>
                              <p:par>
                                <p:cTn id="463" presetID="64" presetClass="path" presetSubtype="0" accel="50000" decel="50000" fill="hold" nodeType="withEffect">
                                  <p:stCondLst>
                                    <p:cond delay="3400"/>
                                  </p:stCondLst>
                                  <p:childTnLst>
                                    <p:animMotion origin="layout" path="M -0.00052 0.01528 L -0.00104 -2.59259E-6 " pathEditMode="relative" rAng="0" ptsTypes="AA">
                                      <p:cBhvr>
                                        <p:cTn id="464" dur="2000" fill="hold"/>
                                        <p:tgtEl>
                                          <p:spTgt spid="209070"/>
                                        </p:tgtEl>
                                        <p:attrNameLst>
                                          <p:attrName>ppt_x</p:attrName>
                                          <p:attrName>ppt_y</p:attrName>
                                        </p:attrNameLst>
                                      </p:cBhvr>
                                      <p:rCtr x="0" y="-8"/>
                                    </p:animMotion>
                                  </p:childTnLst>
                                </p:cTn>
                              </p:par>
                              <p:par>
                                <p:cTn id="465" presetID="64" presetClass="path" presetSubtype="0" accel="50000" decel="50000" fill="hold" nodeType="withEffect">
                                  <p:stCondLst>
                                    <p:cond delay="3400"/>
                                  </p:stCondLst>
                                  <p:childTnLst>
                                    <p:animMotion origin="layout" path="M 1.66667E-6 0.04445 L -0.00018 0.00093 " pathEditMode="relative" rAng="0" ptsTypes="AA">
                                      <p:cBhvr>
                                        <p:cTn id="466" dur="2000" fill="hold"/>
                                        <p:tgtEl>
                                          <p:spTgt spid="209084"/>
                                        </p:tgtEl>
                                        <p:attrNameLst>
                                          <p:attrName>ppt_x</p:attrName>
                                          <p:attrName>ppt_y</p:attrName>
                                        </p:attrNameLst>
                                      </p:cBhvr>
                                      <p:rCtr x="0" y="-22"/>
                                    </p:animMotion>
                                  </p:childTnLst>
                                </p:cTn>
                              </p:par>
                              <p:par>
                                <p:cTn id="467" presetID="42" presetClass="path" presetSubtype="0" accel="50000" decel="50000" fill="hold" nodeType="withEffect">
                                  <p:stCondLst>
                                    <p:cond delay="3600"/>
                                  </p:stCondLst>
                                  <p:childTnLst>
                                    <p:animMotion origin="layout" path="M -3.61111E-6 -0.0243 L -3.61111E-6 0.00417 " pathEditMode="relative" rAng="0" ptsTypes="AA">
                                      <p:cBhvr>
                                        <p:cTn id="468" dur="2000" fill="hold"/>
                                        <p:tgtEl>
                                          <p:spTgt spid="209069"/>
                                        </p:tgtEl>
                                        <p:attrNameLst>
                                          <p:attrName>ppt_x</p:attrName>
                                          <p:attrName>ppt_y</p:attrName>
                                        </p:attrNameLst>
                                      </p:cBhvr>
                                      <p:rCtr x="0" y="14"/>
                                    </p:animMotion>
                                  </p:childTnLst>
                                </p:cTn>
                              </p:par>
                              <p:par>
                                <p:cTn id="469" presetID="42" presetClass="path" presetSubtype="0" accel="50000" decel="50000" fill="hold" nodeType="withEffect">
                                  <p:stCondLst>
                                    <p:cond delay="3800"/>
                                  </p:stCondLst>
                                  <p:childTnLst>
                                    <p:animMotion origin="layout" path="M 5.55556E-7 -0.01412 L 5.55556E-7 0.0044 " pathEditMode="relative" rAng="0" ptsTypes="AA">
                                      <p:cBhvr>
                                        <p:cTn id="470" dur="2000" fill="hold"/>
                                        <p:tgtEl>
                                          <p:spTgt spid="209071"/>
                                        </p:tgtEl>
                                        <p:attrNameLst>
                                          <p:attrName>ppt_x</p:attrName>
                                          <p:attrName>ppt_y</p:attrName>
                                        </p:attrNameLst>
                                      </p:cBhvr>
                                      <p:rCtr x="0" y="9"/>
                                    </p:animMotion>
                                  </p:childTnLst>
                                </p:cTn>
                              </p:par>
                              <p:par>
                                <p:cTn id="471" presetID="42" presetClass="path" presetSubtype="0" accel="50000" decel="50000" fill="hold" nodeType="withEffect">
                                  <p:stCondLst>
                                    <p:cond delay="4000"/>
                                  </p:stCondLst>
                                  <p:childTnLst>
                                    <p:animMotion origin="layout" path="M 0.00105 -0.04098 L 0.00053 4.44444E-6 " pathEditMode="relative" rAng="0" ptsTypes="AA">
                                      <p:cBhvr>
                                        <p:cTn id="472" dur="2000" fill="hold"/>
                                        <p:tgtEl>
                                          <p:spTgt spid="209072"/>
                                        </p:tgtEl>
                                        <p:attrNameLst>
                                          <p:attrName>ppt_x</p:attrName>
                                          <p:attrName>ppt_y</p:attrName>
                                        </p:attrNameLst>
                                      </p:cBhvr>
                                      <p:rCtr x="0" y="20"/>
                                    </p:animMotion>
                                  </p:childTnLst>
                                </p:cTn>
                              </p:par>
                              <p:par>
                                <p:cTn id="473" presetID="64" presetClass="path" presetSubtype="0" accel="50000" decel="50000" fill="hold" nodeType="withEffect">
                                  <p:stCondLst>
                                    <p:cond delay="4000"/>
                                  </p:stCondLst>
                                  <p:childTnLst>
                                    <p:animMotion origin="layout" path="M 3.33333E-6 0.03333 L 3.33333E-6 2.59259E-6 " pathEditMode="relative" rAng="0" ptsTypes="AA">
                                      <p:cBhvr>
                                        <p:cTn id="474" dur="2000" fill="hold"/>
                                        <p:tgtEl>
                                          <p:spTgt spid="209074"/>
                                        </p:tgtEl>
                                        <p:attrNameLst>
                                          <p:attrName>ppt_x</p:attrName>
                                          <p:attrName>ppt_y</p:attrName>
                                        </p:attrNameLst>
                                      </p:cBhvr>
                                      <p:rCtr x="0" y="-17"/>
                                    </p:animMotion>
                                  </p:childTnLst>
                                </p:cTn>
                              </p:par>
                              <p:par>
                                <p:cTn id="475" presetID="42" presetClass="path" presetSubtype="0" accel="50000" decel="50000" fill="hold" nodeType="withEffect">
                                  <p:stCondLst>
                                    <p:cond delay="4200"/>
                                  </p:stCondLst>
                                  <p:childTnLst>
                                    <p:animMotion origin="layout" path="M -3.61111E-6 -0.0243 L -3.61111E-6 0.00417 " pathEditMode="relative" rAng="0" ptsTypes="AA">
                                      <p:cBhvr>
                                        <p:cTn id="476" dur="2000" fill="hold"/>
                                        <p:tgtEl>
                                          <p:spTgt spid="209073"/>
                                        </p:tgtEl>
                                        <p:attrNameLst>
                                          <p:attrName>ppt_x</p:attrName>
                                          <p:attrName>ppt_y</p:attrName>
                                        </p:attrNameLst>
                                      </p:cBhvr>
                                      <p:rCtr x="0" y="14"/>
                                    </p:animMotion>
                                  </p:childTnLst>
                                </p:cTn>
                              </p:par>
                              <p:par>
                                <p:cTn id="477" presetID="64" presetClass="path" presetSubtype="0" accel="50000" decel="50000" fill="hold" nodeType="withEffect">
                                  <p:stCondLst>
                                    <p:cond delay="4400"/>
                                  </p:stCondLst>
                                  <p:childTnLst>
                                    <p:animMotion origin="layout" path="M 3.33333E-6 0.03333 L 3.33333E-6 2.59259E-6 " pathEditMode="relative" rAng="0" ptsTypes="AA">
                                      <p:cBhvr>
                                        <p:cTn id="478" dur="2000" fill="hold"/>
                                        <p:tgtEl>
                                          <p:spTgt spid="209075"/>
                                        </p:tgtEl>
                                        <p:attrNameLst>
                                          <p:attrName>ppt_x</p:attrName>
                                          <p:attrName>ppt_y</p:attrName>
                                        </p:attrNameLst>
                                      </p:cBhvr>
                                      <p:rCtr x="0" y="-17"/>
                                    </p:animMotion>
                                  </p:childTnLst>
                                </p:cTn>
                              </p:par>
                              <p:par>
                                <p:cTn id="479" presetID="42" presetClass="path" presetSubtype="0" accel="50000" decel="50000" fill="hold" nodeType="withEffect">
                                  <p:stCondLst>
                                    <p:cond delay="4600"/>
                                  </p:stCondLst>
                                  <p:childTnLst>
                                    <p:animMotion origin="layout" path="M -1.38889E-6 -0.03217 L -1.38889E-6 0.00324 " pathEditMode="relative" rAng="0" ptsTypes="AA">
                                      <p:cBhvr>
                                        <p:cTn id="480" dur="2000" fill="hold"/>
                                        <p:tgtEl>
                                          <p:spTgt spid="209076"/>
                                        </p:tgtEl>
                                        <p:attrNameLst>
                                          <p:attrName>ppt_x</p:attrName>
                                          <p:attrName>ppt_y</p:attrName>
                                        </p:attrNameLst>
                                      </p:cBhvr>
                                      <p:rCtr x="0" y="18"/>
                                    </p:animMotion>
                                  </p:childTnLst>
                                </p:cTn>
                              </p:par>
                              <p:par>
                                <p:cTn id="481" presetID="42" presetClass="path" presetSubtype="0" accel="50000" decel="50000" fill="hold" nodeType="withEffect">
                                  <p:stCondLst>
                                    <p:cond delay="4800"/>
                                  </p:stCondLst>
                                  <p:childTnLst>
                                    <p:animMotion origin="layout" path="M 5.55556E-7 -0.01412 L 5.55556E-7 0.0044 " pathEditMode="relative" rAng="0" ptsTypes="AA">
                                      <p:cBhvr>
                                        <p:cTn id="482" dur="2000" fill="hold"/>
                                        <p:tgtEl>
                                          <p:spTgt spid="209078"/>
                                        </p:tgtEl>
                                        <p:attrNameLst>
                                          <p:attrName>ppt_x</p:attrName>
                                          <p:attrName>ppt_y</p:attrName>
                                        </p:attrNameLst>
                                      </p:cBhvr>
                                      <p:rCtr x="0" y="9"/>
                                    </p:animMotion>
                                  </p:childTnLst>
                                </p:cTn>
                              </p:par>
                              <p:par>
                                <p:cTn id="483" presetID="64" presetClass="path" presetSubtype="0" accel="50000" decel="50000" fill="hold" nodeType="withEffect">
                                  <p:stCondLst>
                                    <p:cond delay="5000"/>
                                  </p:stCondLst>
                                  <p:childTnLst>
                                    <p:animMotion origin="layout" path="M 2.22222E-6 0.02569 L 2.22222E-6 7.40741E-7 " pathEditMode="relative" rAng="0" ptsTypes="AA">
                                      <p:cBhvr>
                                        <p:cTn id="484" dur="2000" fill="hold"/>
                                        <p:tgtEl>
                                          <p:spTgt spid="209077"/>
                                        </p:tgtEl>
                                        <p:attrNameLst>
                                          <p:attrName>ppt_x</p:attrName>
                                          <p:attrName>ppt_y</p:attrName>
                                        </p:attrNameLst>
                                      </p:cBhvr>
                                      <p:rCtr x="0" y="-13"/>
                                    </p:animMotion>
                                  </p:childTnLst>
                                </p:cTn>
                              </p:par>
                              <p:par>
                                <p:cTn id="485" presetID="42" presetClass="path" presetSubtype="0" accel="50000" decel="50000" fill="hold" nodeType="withEffect">
                                  <p:stCondLst>
                                    <p:cond delay="5200"/>
                                  </p:stCondLst>
                                  <p:childTnLst>
                                    <p:animMotion origin="layout" path="M 0.00105 -0.04098 L 0.00053 4.44444E-6 " pathEditMode="relative" rAng="0" ptsTypes="AA">
                                      <p:cBhvr>
                                        <p:cTn id="486" dur="2000" fill="hold"/>
                                        <p:tgtEl>
                                          <p:spTgt spid="209079"/>
                                        </p:tgtEl>
                                        <p:attrNameLst>
                                          <p:attrName>ppt_x</p:attrName>
                                          <p:attrName>ppt_y</p:attrName>
                                        </p:attrNameLst>
                                      </p:cBhvr>
                                      <p:rCtr x="0" y="20"/>
                                    </p:animMotion>
                                  </p:childTnLst>
                                </p:cTn>
                              </p:par>
                              <p:par>
                                <p:cTn id="487" presetID="64" presetClass="path" presetSubtype="0" accel="50000" decel="50000" fill="hold" nodeType="withEffect">
                                  <p:stCondLst>
                                    <p:cond delay="5200"/>
                                  </p:stCondLst>
                                  <p:childTnLst>
                                    <p:animMotion origin="layout" path="M 1.66667E-6 0.04445 L -0.00018 0.00093 " pathEditMode="relative" rAng="0" ptsTypes="AA">
                                      <p:cBhvr>
                                        <p:cTn id="488" dur="2000" fill="hold"/>
                                        <p:tgtEl>
                                          <p:spTgt spid="209080"/>
                                        </p:tgtEl>
                                        <p:attrNameLst>
                                          <p:attrName>ppt_x</p:attrName>
                                          <p:attrName>ppt_y</p:attrName>
                                        </p:attrNameLst>
                                      </p:cBhvr>
                                      <p:rCtr x="0" y="-22"/>
                                    </p:animMotion>
                                  </p:childTnLst>
                                </p:cTn>
                              </p:par>
                              <p:par>
                                <p:cTn id="489" presetID="64" presetClass="path" presetSubtype="0" accel="50000" decel="50000" fill="hold" nodeType="withEffect">
                                  <p:stCondLst>
                                    <p:cond delay="5400"/>
                                  </p:stCondLst>
                                  <p:childTnLst>
                                    <p:animMotion origin="layout" path="M -0.00052 0.01528 L -0.00104 -2.59259E-6 " pathEditMode="relative" rAng="0" ptsTypes="AA">
                                      <p:cBhvr>
                                        <p:cTn id="490" dur="2000" fill="hold"/>
                                        <p:tgtEl>
                                          <p:spTgt spid="209081"/>
                                        </p:tgtEl>
                                        <p:attrNameLst>
                                          <p:attrName>ppt_x</p:attrName>
                                          <p:attrName>ppt_y</p:attrName>
                                        </p:attrNameLst>
                                      </p:cBhvr>
                                      <p:rCtr x="0" y="-8"/>
                                    </p:animMotion>
                                  </p:childTnLst>
                                </p:cTn>
                              </p:par>
                              <p:par>
                                <p:cTn id="491" presetID="42" presetClass="path" presetSubtype="0" accel="50000" decel="50000" fill="hold" nodeType="withEffect">
                                  <p:stCondLst>
                                    <p:cond delay="5600"/>
                                  </p:stCondLst>
                                  <p:childTnLst>
                                    <p:animMotion origin="layout" path="M -1.38889E-6 -0.03217 L -1.38889E-6 0.00324 " pathEditMode="relative" rAng="0" ptsTypes="AA">
                                      <p:cBhvr>
                                        <p:cTn id="492" dur="2000" fill="hold"/>
                                        <p:tgtEl>
                                          <p:spTgt spid="209082"/>
                                        </p:tgtEl>
                                        <p:attrNameLst>
                                          <p:attrName>ppt_x</p:attrName>
                                          <p:attrName>ppt_y</p:attrName>
                                        </p:attrNameLst>
                                      </p:cBhvr>
                                      <p:rCtr x="0" y="18"/>
                                    </p:animMotion>
                                  </p:childTnLst>
                                </p:cTn>
                              </p:par>
                              <p:par>
                                <p:cTn id="493" presetID="64" presetClass="path" presetSubtype="0" accel="50000" decel="50000" fill="hold" nodeType="withEffect">
                                  <p:stCondLst>
                                    <p:cond delay="5600"/>
                                  </p:stCondLst>
                                  <p:childTnLst>
                                    <p:animMotion origin="layout" path="M 8.33333E-7 0.03935 L 0.00017 0.00093 " pathEditMode="relative" rAng="0" ptsTypes="AA">
                                      <p:cBhvr>
                                        <p:cTn id="494" dur="2000" fill="hold"/>
                                        <p:tgtEl>
                                          <p:spTgt spid="209083"/>
                                        </p:tgtEl>
                                        <p:attrNameLst>
                                          <p:attrName>ppt_x</p:attrName>
                                          <p:attrName>ppt_y</p:attrName>
                                        </p:attrNameLst>
                                      </p:cBhvr>
                                      <p:rCtr x="0" y="-19"/>
                                    </p:animMotion>
                                  </p:childTnLst>
                                </p:cTn>
                              </p:par>
                              <p:par>
                                <p:cTn id="495" presetID="42" presetClass="path" presetSubtype="0" accel="50000" decel="50000" fill="hold" nodeType="withEffect">
                                  <p:stCondLst>
                                    <p:cond delay="5800"/>
                                  </p:stCondLst>
                                  <p:childTnLst>
                                    <p:animMotion origin="layout" path="M 5.55556E-7 -0.01412 L 5.55556E-7 0.0044 " pathEditMode="relative" rAng="0" ptsTypes="AA">
                                      <p:cBhvr>
                                        <p:cTn id="496" dur="2000" fill="hold"/>
                                        <p:tgtEl>
                                          <p:spTgt spid="209085"/>
                                        </p:tgtEl>
                                        <p:attrNameLst>
                                          <p:attrName>ppt_x</p:attrName>
                                          <p:attrName>ppt_y</p:attrName>
                                        </p:attrNameLst>
                                      </p:cBhvr>
                                      <p:rCtr x="0" y="9"/>
                                    </p:animMotion>
                                  </p:childTnLst>
                                </p:cTn>
                              </p:par>
                              <p:par>
                                <p:cTn id="497" presetID="42" presetClass="path" presetSubtype="0" accel="50000" decel="50000" fill="hold" nodeType="withEffect">
                                  <p:stCondLst>
                                    <p:cond delay="5900"/>
                                  </p:stCondLst>
                                  <p:childTnLst>
                                    <p:animMotion origin="layout" path="M 0.00105 -0.04098 L 0.00053 4.44444E-6 " pathEditMode="relative" rAng="0" ptsTypes="AA">
                                      <p:cBhvr>
                                        <p:cTn id="498" dur="2000" fill="hold"/>
                                        <p:tgtEl>
                                          <p:spTgt spid="209086"/>
                                        </p:tgtEl>
                                        <p:attrNameLst>
                                          <p:attrName>ppt_x</p:attrName>
                                          <p:attrName>ppt_y</p:attrName>
                                        </p:attrNameLst>
                                      </p:cBhvr>
                                      <p:rCtr x="0" y="20"/>
                                    </p:animMotion>
                                  </p:childTnLst>
                                </p:cTn>
                              </p:par>
                              <p:par>
                                <p:cTn id="499" presetID="64" presetClass="path" presetSubtype="0" accel="50000" decel="50000" fill="hold" nodeType="withEffect">
                                  <p:stCondLst>
                                    <p:cond delay="6200"/>
                                  </p:stCondLst>
                                  <p:childTnLst>
                                    <p:animMotion origin="layout" path="M 2.22222E-6 0.02569 L 2.22222E-6 7.40741E-7 " pathEditMode="relative" rAng="0" ptsTypes="AA">
                                      <p:cBhvr>
                                        <p:cTn id="500" dur="2000" fill="hold"/>
                                        <p:tgtEl>
                                          <p:spTgt spid="209087"/>
                                        </p:tgtEl>
                                        <p:attrNameLst>
                                          <p:attrName>ppt_x</p:attrName>
                                          <p:attrName>ppt_y</p:attrName>
                                        </p:attrNameLst>
                                      </p:cBhvr>
                                      <p:rCtr x="0" y="-13"/>
                                    </p:animMotion>
                                  </p:childTnLst>
                                </p:cTn>
                              </p:par>
                              <p:par>
                                <p:cTn id="501" presetID="1" presetClass="exit" presetSubtype="0" fill="hold" grpId="1" nodeType="withEffect">
                                  <p:stCondLst>
                                    <p:cond delay="0"/>
                                  </p:stCondLst>
                                  <p:childTnLst>
                                    <p:set>
                                      <p:cBhvr>
                                        <p:cTn id="502" dur="1" fill="hold">
                                          <p:stCondLst>
                                            <p:cond delay="0"/>
                                          </p:stCondLst>
                                        </p:cTn>
                                        <p:tgtEl>
                                          <p:spTgt spid="414"/>
                                        </p:tgtEl>
                                        <p:attrNameLst>
                                          <p:attrName>style.visibility</p:attrName>
                                        </p:attrNameLst>
                                      </p:cBhvr>
                                      <p:to>
                                        <p:strVal val="hidden"/>
                                      </p:to>
                                    </p:set>
                                  </p:childTnLst>
                                </p:cTn>
                              </p:par>
                              <p:par>
                                <p:cTn id="503" presetID="1" presetClass="exit" presetSubtype="0" fill="hold" grpId="1" nodeType="withEffect">
                                  <p:stCondLst>
                                    <p:cond delay="500"/>
                                  </p:stCondLst>
                                  <p:childTnLst>
                                    <p:set>
                                      <p:cBhvr>
                                        <p:cTn id="504" dur="1" fill="hold">
                                          <p:stCondLst>
                                            <p:cond delay="0"/>
                                          </p:stCondLst>
                                        </p:cTn>
                                        <p:tgtEl>
                                          <p:spTgt spid="415"/>
                                        </p:tgtEl>
                                        <p:attrNameLst>
                                          <p:attrName>style.visibility</p:attrName>
                                        </p:attrNameLst>
                                      </p:cBhvr>
                                      <p:to>
                                        <p:strVal val="hidden"/>
                                      </p:to>
                                    </p:set>
                                  </p:childTnLst>
                                </p:cTn>
                              </p:par>
                              <p:par>
                                <p:cTn id="505" presetID="1" presetClass="exit" presetSubtype="0" fill="hold" grpId="1" nodeType="withEffect">
                                  <p:stCondLst>
                                    <p:cond delay="1300"/>
                                  </p:stCondLst>
                                  <p:childTnLst>
                                    <p:set>
                                      <p:cBhvr>
                                        <p:cTn id="506" dur="1" fill="hold">
                                          <p:stCondLst>
                                            <p:cond delay="0"/>
                                          </p:stCondLst>
                                        </p:cTn>
                                        <p:tgtEl>
                                          <p:spTgt spid="416"/>
                                        </p:tgtEl>
                                        <p:attrNameLst>
                                          <p:attrName>style.visibility</p:attrName>
                                        </p:attrNameLst>
                                      </p:cBhvr>
                                      <p:to>
                                        <p:strVal val="hidden"/>
                                      </p:to>
                                    </p:set>
                                  </p:childTnLst>
                                </p:cTn>
                              </p:par>
                              <p:par>
                                <p:cTn id="507" presetID="1" presetClass="exit" presetSubtype="0" fill="hold" grpId="1" nodeType="withEffect">
                                  <p:stCondLst>
                                    <p:cond delay="2200"/>
                                  </p:stCondLst>
                                  <p:childTnLst>
                                    <p:set>
                                      <p:cBhvr>
                                        <p:cTn id="508" dur="1" fill="hold">
                                          <p:stCondLst>
                                            <p:cond delay="0"/>
                                          </p:stCondLst>
                                        </p:cTn>
                                        <p:tgtEl>
                                          <p:spTgt spid="417"/>
                                        </p:tgtEl>
                                        <p:attrNameLst>
                                          <p:attrName>style.visibility</p:attrName>
                                        </p:attrNameLst>
                                      </p:cBhvr>
                                      <p:to>
                                        <p:strVal val="hidden"/>
                                      </p:to>
                                    </p:set>
                                  </p:childTnLst>
                                </p:cTn>
                              </p:par>
                              <p:par>
                                <p:cTn id="509" presetID="1" presetClass="exit" presetSubtype="0" fill="hold" grpId="1" nodeType="withEffect">
                                  <p:stCondLst>
                                    <p:cond delay="3000"/>
                                  </p:stCondLst>
                                  <p:childTnLst>
                                    <p:set>
                                      <p:cBhvr>
                                        <p:cTn id="510" dur="1" fill="hold">
                                          <p:stCondLst>
                                            <p:cond delay="0"/>
                                          </p:stCondLst>
                                        </p:cTn>
                                        <p:tgtEl>
                                          <p:spTgt spid="418"/>
                                        </p:tgtEl>
                                        <p:attrNameLst>
                                          <p:attrName>style.visibility</p:attrName>
                                        </p:attrNameLst>
                                      </p:cBhvr>
                                      <p:to>
                                        <p:strVal val="hidden"/>
                                      </p:to>
                                    </p:set>
                                  </p:childTnLst>
                                </p:cTn>
                              </p:par>
                              <p:par>
                                <p:cTn id="511" presetID="1" presetClass="exit" presetSubtype="0" fill="hold" grpId="1" nodeType="withEffect">
                                  <p:stCondLst>
                                    <p:cond delay="3800"/>
                                  </p:stCondLst>
                                  <p:childTnLst>
                                    <p:set>
                                      <p:cBhvr>
                                        <p:cTn id="512" dur="1" fill="hold">
                                          <p:stCondLst>
                                            <p:cond delay="0"/>
                                          </p:stCondLst>
                                        </p:cTn>
                                        <p:tgtEl>
                                          <p:spTgt spid="419"/>
                                        </p:tgtEl>
                                        <p:attrNameLst>
                                          <p:attrName>style.visibility</p:attrName>
                                        </p:attrNameLst>
                                      </p:cBhvr>
                                      <p:to>
                                        <p:strVal val="hidden"/>
                                      </p:to>
                                    </p:set>
                                  </p:childTnLst>
                                </p:cTn>
                              </p:par>
                              <p:par>
                                <p:cTn id="513" presetID="1" presetClass="exit" presetSubtype="0" fill="hold" grpId="1" nodeType="withEffect">
                                  <p:stCondLst>
                                    <p:cond delay="4600"/>
                                  </p:stCondLst>
                                  <p:childTnLst>
                                    <p:set>
                                      <p:cBhvr>
                                        <p:cTn id="514" dur="1" fill="hold">
                                          <p:stCondLst>
                                            <p:cond delay="0"/>
                                          </p:stCondLst>
                                        </p:cTn>
                                        <p:tgtEl>
                                          <p:spTgt spid="420"/>
                                        </p:tgtEl>
                                        <p:attrNameLst>
                                          <p:attrName>style.visibility</p:attrName>
                                        </p:attrNameLst>
                                      </p:cBhvr>
                                      <p:to>
                                        <p:strVal val="hidden"/>
                                      </p:to>
                                    </p:set>
                                  </p:childTnLst>
                                </p:cTn>
                              </p:par>
                              <p:par>
                                <p:cTn id="515" presetID="42" presetClass="path" presetSubtype="0" accel="50000" decel="50000" fill="hold" grpId="0" nodeType="withEffect">
                                  <p:stCondLst>
                                    <p:cond delay="0"/>
                                  </p:stCondLst>
                                  <p:childTnLst>
                                    <p:animMotion origin="layout" path="M -0.00017 -0.04352 L -0.00017 0.00092 " pathEditMode="relative" rAng="0" ptsTypes="AA">
                                      <p:cBhvr>
                                        <p:cTn id="516" dur="2000" spd="-100000" fill="hold"/>
                                        <p:tgtEl>
                                          <p:spTgt spid="384"/>
                                        </p:tgtEl>
                                        <p:attrNameLst>
                                          <p:attrName>ppt_x</p:attrName>
                                          <p:attrName>ppt_y</p:attrName>
                                        </p:attrNameLst>
                                      </p:cBhvr>
                                      <p:rCtr x="0" y="2222"/>
                                    </p:animMotion>
                                  </p:childTnLst>
                                </p:cTn>
                              </p:par>
                              <p:par>
                                <p:cTn id="517" presetID="42" presetClass="path" presetSubtype="0" accel="50000" decel="50000" fill="hold" grpId="0" nodeType="withEffect">
                                  <p:stCondLst>
                                    <p:cond delay="200"/>
                                  </p:stCondLst>
                                  <p:childTnLst>
                                    <p:animMotion origin="layout" path="M 3.05556E-6 -0.03333 L 3.05556E-6 -2.59259E-6 " pathEditMode="relative" rAng="0" ptsTypes="AA">
                                      <p:cBhvr>
                                        <p:cTn id="518" dur="2000" spd="-100000" fill="hold"/>
                                        <p:tgtEl>
                                          <p:spTgt spid="385"/>
                                        </p:tgtEl>
                                        <p:attrNameLst>
                                          <p:attrName>ppt_x</p:attrName>
                                          <p:attrName>ppt_y</p:attrName>
                                        </p:attrNameLst>
                                      </p:cBhvr>
                                      <p:rCtr x="0" y="1667"/>
                                    </p:animMotion>
                                  </p:childTnLst>
                                </p:cTn>
                              </p:par>
                              <p:par>
                                <p:cTn id="519" presetID="64" presetClass="path" presetSubtype="0" fill="hold" grpId="0" nodeType="withEffect">
                                  <p:stCondLst>
                                    <p:cond delay="600"/>
                                  </p:stCondLst>
                                  <p:childTnLst>
                                    <p:animMotion origin="layout" path="M -3.05556E-6 0.02847 L -3.05556E-6 0.00417 " pathEditMode="relative" rAng="0" ptsTypes="AA">
                                      <p:cBhvr>
                                        <p:cTn id="520" dur="2000" spd="-100000" fill="hold"/>
                                        <p:tgtEl>
                                          <p:spTgt spid="393"/>
                                        </p:tgtEl>
                                        <p:attrNameLst>
                                          <p:attrName>ppt_x</p:attrName>
                                          <p:attrName>ppt_y</p:attrName>
                                        </p:attrNameLst>
                                      </p:cBhvr>
                                      <p:rCtr x="0" y="-1227"/>
                                    </p:animMotion>
                                  </p:childTnLst>
                                </p:cTn>
                              </p:par>
                              <p:par>
                                <p:cTn id="521" presetID="42" presetClass="path" presetSubtype="0" accel="50000" decel="50000" fill="hold" grpId="0" nodeType="withEffect">
                                  <p:stCondLst>
                                    <p:cond delay="600"/>
                                  </p:stCondLst>
                                  <p:childTnLst>
                                    <p:animMotion origin="layout" path="M 2.77778E-6 -0.04445 L 2.77778E-6 3.7037E-6 " pathEditMode="relative" rAng="0" ptsTypes="AA">
                                      <p:cBhvr>
                                        <p:cTn id="522" dur="2000" spd="-100000" fill="hold"/>
                                        <p:tgtEl>
                                          <p:spTgt spid="408"/>
                                        </p:tgtEl>
                                        <p:attrNameLst>
                                          <p:attrName>ppt_x</p:attrName>
                                          <p:attrName>ppt_y</p:attrName>
                                        </p:attrNameLst>
                                      </p:cBhvr>
                                      <p:rCtr x="0" y="2222"/>
                                    </p:animMotion>
                                  </p:childTnLst>
                                </p:cTn>
                              </p:par>
                              <p:par>
                                <p:cTn id="523" presetID="64" presetClass="path" presetSubtype="0" fill="hold" grpId="0" nodeType="withEffect">
                                  <p:stCondLst>
                                    <p:cond delay="800"/>
                                  </p:stCondLst>
                                  <p:childTnLst>
                                    <p:animMotion origin="layout" path="M -2.22222E-6 0.01852 L -2.22222E-6 0.0044 " pathEditMode="relative" rAng="0" ptsTypes="AA">
                                      <p:cBhvr>
                                        <p:cTn id="524" dur="2000" spd="-100000" fill="hold"/>
                                        <p:tgtEl>
                                          <p:spTgt spid="395"/>
                                        </p:tgtEl>
                                        <p:attrNameLst>
                                          <p:attrName>ppt_x</p:attrName>
                                          <p:attrName>ppt_y</p:attrName>
                                        </p:attrNameLst>
                                      </p:cBhvr>
                                      <p:rCtr x="0" y="-718"/>
                                    </p:animMotion>
                                  </p:childTnLst>
                                </p:cTn>
                              </p:par>
                              <p:par>
                                <p:cTn id="525" presetID="42" presetClass="path" presetSubtype="0" accel="50000" decel="50000" fill="hold" grpId="0" nodeType="withEffect">
                                  <p:stCondLst>
                                    <p:cond delay="1400"/>
                                  </p:stCondLst>
                                  <p:childTnLst>
                                    <p:animMotion origin="layout" path="M -8.33333E-7 -0.03334 L -8.33333E-7 3.7037E-6 " pathEditMode="relative" rAng="0" ptsTypes="AA">
                                      <p:cBhvr>
                                        <p:cTn id="526" dur="2000" spd="-100000" fill="hold"/>
                                        <p:tgtEl>
                                          <p:spTgt spid="399"/>
                                        </p:tgtEl>
                                        <p:attrNameLst>
                                          <p:attrName>ppt_x</p:attrName>
                                          <p:attrName>ppt_y</p:attrName>
                                        </p:attrNameLst>
                                      </p:cBhvr>
                                      <p:rCtr x="0" y="1667"/>
                                    </p:animMotion>
                                  </p:childTnLst>
                                </p:cTn>
                              </p:par>
                              <p:par>
                                <p:cTn id="527" presetID="64" presetClass="path" presetSubtype="0" fill="hold" grpId="0" nodeType="withEffect">
                                  <p:stCondLst>
                                    <p:cond delay="1600"/>
                                  </p:stCondLst>
                                  <p:childTnLst>
                                    <p:animMotion origin="layout" path="M -1.11111E-6 0.03542 L -1.11111E-6 0.00324 " pathEditMode="relative" rAng="0" ptsTypes="AA">
                                      <p:cBhvr>
                                        <p:cTn id="528" dur="2000" spd="-100000" fill="hold"/>
                                        <p:tgtEl>
                                          <p:spTgt spid="400"/>
                                        </p:tgtEl>
                                        <p:attrNameLst>
                                          <p:attrName>ppt_x</p:attrName>
                                          <p:attrName>ppt_y</p:attrName>
                                        </p:attrNameLst>
                                      </p:cBhvr>
                                      <p:rCtr x="0" y="-1620"/>
                                    </p:animMotion>
                                  </p:childTnLst>
                                </p:cTn>
                              </p:par>
                              <p:par>
                                <p:cTn id="529" presetID="64" presetClass="path" presetSubtype="0" fill="hold" grpId="0" nodeType="withEffect">
                                  <p:stCondLst>
                                    <p:cond delay="1800"/>
                                  </p:stCondLst>
                                  <p:childTnLst>
                                    <p:animMotion origin="layout" path="M -4.16667E-6 0.01852 L -4.16667E-6 0.0044 " pathEditMode="relative" rAng="0" ptsTypes="AA">
                                      <p:cBhvr>
                                        <p:cTn id="530" dur="2000" spd="-100000" fill="hold"/>
                                        <p:tgtEl>
                                          <p:spTgt spid="402"/>
                                        </p:tgtEl>
                                        <p:attrNameLst>
                                          <p:attrName>ppt_x</p:attrName>
                                          <p:attrName>ppt_y</p:attrName>
                                        </p:attrNameLst>
                                      </p:cBhvr>
                                      <p:rCtr x="0" y="-718"/>
                                    </p:animMotion>
                                  </p:childTnLst>
                                </p:cTn>
                              </p:par>
                              <p:par>
                                <p:cTn id="531" presetID="42" presetClass="path" presetSubtype="0" accel="50000" decel="50000" fill="hold" grpId="0" nodeType="withEffect">
                                  <p:stCondLst>
                                    <p:cond delay="2400"/>
                                  </p:stCondLst>
                                  <p:childTnLst>
                                    <p:animMotion origin="layout" path="M -0.00018 -0.04352 L -0.00018 0.00092 " pathEditMode="relative" rAng="0" ptsTypes="AA">
                                      <p:cBhvr>
                                        <p:cTn id="532" dur="2000" spd="-100000" fill="hold"/>
                                        <p:tgtEl>
                                          <p:spTgt spid="404"/>
                                        </p:tgtEl>
                                        <p:attrNameLst>
                                          <p:attrName>ppt_x</p:attrName>
                                          <p:attrName>ppt_y</p:attrName>
                                        </p:attrNameLst>
                                      </p:cBhvr>
                                      <p:rCtr x="0" y="2222"/>
                                    </p:animMotion>
                                  </p:childTnLst>
                                </p:cTn>
                              </p:par>
                              <p:par>
                                <p:cTn id="533" presetID="64" presetClass="path" presetSubtype="0" fill="hold" grpId="0" nodeType="withEffect">
                                  <p:stCondLst>
                                    <p:cond delay="3100"/>
                                  </p:stCondLst>
                                  <p:childTnLst>
                                    <p:animMotion origin="layout" path="M 1.11111E-6 0.01412 L 1.11111E-6 4.07407E-6 " pathEditMode="relative" rAng="0" ptsTypes="AA">
                                      <p:cBhvr>
                                        <p:cTn id="534" dur="2000" spd="-100000" fill="hold"/>
                                        <p:tgtEl>
                                          <p:spTgt spid="409"/>
                                        </p:tgtEl>
                                        <p:attrNameLst>
                                          <p:attrName>ppt_x</p:attrName>
                                          <p:attrName>ppt_y</p:attrName>
                                        </p:attrNameLst>
                                      </p:cBhvr>
                                      <p:rCtr x="0" y="-718"/>
                                    </p:animMotion>
                                  </p:childTnLst>
                                </p:cTn>
                              </p:par>
                              <p:par>
                                <p:cTn id="535" presetID="64" presetClass="path" presetSubtype="0" accel="50000" decel="50000" fill="hold" nodeType="withEffect">
                                  <p:stCondLst>
                                    <p:cond delay="3000"/>
                                  </p:stCondLst>
                                  <p:childTnLst>
                                    <p:animMotion origin="layout" path="M -8.33333E-7 4.81481E-6 L -0.00017 -0.04352 " pathEditMode="relative" rAng="0" ptsTypes="AA">
                                      <p:cBhvr>
                                        <p:cTn id="536" dur="2000" spd="-100000" fill="hold"/>
                                        <p:tgtEl>
                                          <p:spTgt spid="384"/>
                                        </p:tgtEl>
                                        <p:attrNameLst>
                                          <p:attrName>ppt_x</p:attrName>
                                          <p:attrName>ppt_y</p:attrName>
                                        </p:attrNameLst>
                                      </p:cBhvr>
                                      <p:rCtr x="-17" y="-2176"/>
                                    </p:animMotion>
                                  </p:childTnLst>
                                </p:cTn>
                              </p:par>
                              <p:par>
                                <p:cTn id="537" presetID="64" presetClass="path" presetSubtype="0" accel="50000" decel="50000" fill="hold" nodeType="withEffect">
                                  <p:stCondLst>
                                    <p:cond delay="3200"/>
                                  </p:stCondLst>
                                  <p:childTnLst>
                                    <p:animMotion origin="layout" path="M -3.33333E-6 -3.7037E-7 L -3.33333E-6 -0.03333 " pathEditMode="relative" rAng="0" ptsTypes="AA">
                                      <p:cBhvr>
                                        <p:cTn id="538" dur="2000" spd="-100000" fill="hold"/>
                                        <p:tgtEl>
                                          <p:spTgt spid="385"/>
                                        </p:tgtEl>
                                        <p:attrNameLst>
                                          <p:attrName>ppt_x</p:attrName>
                                          <p:attrName>ppt_y</p:attrName>
                                        </p:attrNameLst>
                                      </p:cBhvr>
                                      <p:rCtr x="0" y="-1667"/>
                                    </p:animMotion>
                                  </p:childTnLst>
                                </p:cTn>
                              </p:par>
                              <p:par>
                                <p:cTn id="539" presetID="64" presetClass="path" presetSubtype="0" accel="50000" decel="50000" fill="hold" nodeType="withEffect">
                                  <p:stCondLst>
                                    <p:cond delay="3400"/>
                                  </p:stCondLst>
                                  <p:childTnLst>
                                    <p:animMotion origin="layout" path="M 2.77778E-6 -2.96296E-6 L -0.00018 -0.04352 " pathEditMode="relative" rAng="0" ptsTypes="AA">
                                      <p:cBhvr>
                                        <p:cTn id="540" dur="2000" spd="-100000" fill="hold"/>
                                        <p:tgtEl>
                                          <p:spTgt spid="408"/>
                                        </p:tgtEl>
                                        <p:attrNameLst>
                                          <p:attrName>ppt_x</p:attrName>
                                          <p:attrName>ppt_y</p:attrName>
                                        </p:attrNameLst>
                                      </p:cBhvr>
                                      <p:rCtr x="-17" y="-2176"/>
                                    </p:animMotion>
                                  </p:childTnLst>
                                </p:cTn>
                              </p:par>
                              <p:par>
                                <p:cTn id="541" presetID="42" presetClass="path" presetSubtype="0" accel="50000" decel="50000" fill="hold" nodeType="withEffect">
                                  <p:stCondLst>
                                    <p:cond delay="3600"/>
                                  </p:stCondLst>
                                  <p:childTnLst>
                                    <p:animMotion origin="layout" path="M -1.38889E-6 -1.48148E-6 L -1.38889E-6 0.02847 " pathEditMode="relative" rAng="0" ptsTypes="AA">
                                      <p:cBhvr>
                                        <p:cTn id="542" dur="2000" spd="-100000" fill="hold"/>
                                        <p:tgtEl>
                                          <p:spTgt spid="393"/>
                                        </p:tgtEl>
                                        <p:attrNameLst>
                                          <p:attrName>ppt_x</p:attrName>
                                          <p:attrName>ppt_y</p:attrName>
                                        </p:attrNameLst>
                                      </p:cBhvr>
                                      <p:rCtr x="0" y="1412"/>
                                    </p:animMotion>
                                  </p:childTnLst>
                                </p:cTn>
                              </p:par>
                              <p:par>
                                <p:cTn id="543" presetID="42" presetClass="path" presetSubtype="0" accel="50000" decel="50000" fill="hold" nodeType="withEffect">
                                  <p:stCondLst>
                                    <p:cond delay="3800"/>
                                  </p:stCondLst>
                                  <p:childTnLst>
                                    <p:animMotion origin="layout" path="M 3.05556E-6 7.40741E-7 L 3.05556E-6 0.01852 " pathEditMode="relative" rAng="0" ptsTypes="AA">
                                      <p:cBhvr>
                                        <p:cTn id="544" dur="2000" spd="-100000" fill="hold"/>
                                        <p:tgtEl>
                                          <p:spTgt spid="395"/>
                                        </p:tgtEl>
                                        <p:attrNameLst>
                                          <p:attrName>ppt_x</p:attrName>
                                          <p:attrName>ppt_y</p:attrName>
                                        </p:attrNameLst>
                                      </p:cBhvr>
                                      <p:rCtr x="0" y="926"/>
                                    </p:animMotion>
                                  </p:childTnLst>
                                </p:cTn>
                              </p:par>
                              <p:par>
                                <p:cTn id="545" presetID="64" presetClass="path" presetSubtype="0" accel="50000" decel="50000" fill="hold" nodeType="withEffect">
                                  <p:stCondLst>
                                    <p:cond delay="4400"/>
                                  </p:stCondLst>
                                  <p:childTnLst>
                                    <p:animMotion origin="layout" path="M 2.22222E-6 3.7037E-7 L 2.22222E-6 -0.03333 " pathEditMode="relative" rAng="0" ptsTypes="AA">
                                      <p:cBhvr>
                                        <p:cTn id="546" dur="2000" spd="-100000" fill="hold"/>
                                        <p:tgtEl>
                                          <p:spTgt spid="399"/>
                                        </p:tgtEl>
                                        <p:attrNameLst>
                                          <p:attrName>ppt_x</p:attrName>
                                          <p:attrName>ppt_y</p:attrName>
                                        </p:attrNameLst>
                                      </p:cBhvr>
                                      <p:rCtr x="0" y="-1667"/>
                                    </p:animMotion>
                                  </p:childTnLst>
                                </p:cTn>
                              </p:par>
                              <p:par>
                                <p:cTn id="547" presetID="42" presetClass="path" presetSubtype="0" accel="50000" decel="50000" fill="hold" nodeType="withEffect">
                                  <p:stCondLst>
                                    <p:cond delay="4600"/>
                                  </p:stCondLst>
                                  <p:childTnLst>
                                    <p:animMotion origin="layout" path="M 2.5E-6 -7.40741E-7 L 2.5E-6 0.03542 " pathEditMode="relative" rAng="0" ptsTypes="AA">
                                      <p:cBhvr>
                                        <p:cTn id="548" dur="2000" spd="-100000" fill="hold"/>
                                        <p:tgtEl>
                                          <p:spTgt spid="400"/>
                                        </p:tgtEl>
                                        <p:attrNameLst>
                                          <p:attrName>ppt_x</p:attrName>
                                          <p:attrName>ppt_y</p:attrName>
                                        </p:attrNameLst>
                                      </p:cBhvr>
                                      <p:rCtr x="0" y="1759"/>
                                    </p:animMotion>
                                  </p:childTnLst>
                                </p:cTn>
                              </p:par>
                              <p:par>
                                <p:cTn id="549" presetID="42" presetClass="path" presetSubtype="0" accel="50000" decel="50000" fill="hold" nodeType="withEffect">
                                  <p:stCondLst>
                                    <p:cond delay="4800"/>
                                  </p:stCondLst>
                                  <p:childTnLst>
                                    <p:animMotion origin="layout" path="M 3.05556E-6 1.48148E-6 L 3.05556E-6 0.01852 " pathEditMode="relative" rAng="0" ptsTypes="AA">
                                      <p:cBhvr>
                                        <p:cTn id="550" dur="2000" spd="-100000" fill="hold"/>
                                        <p:tgtEl>
                                          <p:spTgt spid="402"/>
                                        </p:tgtEl>
                                        <p:attrNameLst>
                                          <p:attrName>ppt_x</p:attrName>
                                          <p:attrName>ppt_y</p:attrName>
                                        </p:attrNameLst>
                                      </p:cBhvr>
                                      <p:rCtr x="0" y="926"/>
                                    </p:animMotion>
                                  </p:childTnLst>
                                </p:cTn>
                              </p:par>
                              <p:par>
                                <p:cTn id="551" presetID="64" presetClass="path" presetSubtype="0" accel="50000" decel="50000" fill="hold" nodeType="withEffect">
                                  <p:stCondLst>
                                    <p:cond delay="5200"/>
                                  </p:stCondLst>
                                  <p:childTnLst>
                                    <p:animMotion origin="layout" path="M 4.44444E-6 1.85185E-6 L -0.00018 -0.04352 " pathEditMode="relative" rAng="0" ptsTypes="AA">
                                      <p:cBhvr>
                                        <p:cTn id="552" dur="2000" spd="-100000" fill="hold"/>
                                        <p:tgtEl>
                                          <p:spTgt spid="404"/>
                                        </p:tgtEl>
                                        <p:attrNameLst>
                                          <p:attrName>ppt_x</p:attrName>
                                          <p:attrName>ppt_y</p:attrName>
                                        </p:attrNameLst>
                                      </p:cBhvr>
                                      <p:rCtr x="-17" y="-2176"/>
                                    </p:animMotion>
                                  </p:childTnLst>
                                </p:cTn>
                              </p:par>
                              <p:par>
                                <p:cTn id="553" presetID="42" presetClass="path" presetSubtype="0" accel="50000" decel="50000" fill="hold" nodeType="withEffect">
                                  <p:stCondLst>
                                    <p:cond delay="5800"/>
                                  </p:stCondLst>
                                  <p:childTnLst>
                                    <p:animMotion origin="layout" path="M -2.5E-6 2.59259E-6 L -2.5E-6 0.01852 " pathEditMode="relative" rAng="0" ptsTypes="AA">
                                      <p:cBhvr>
                                        <p:cTn id="554" dur="2000" spd="-100000" fill="hold"/>
                                        <p:tgtEl>
                                          <p:spTgt spid="409"/>
                                        </p:tgtEl>
                                        <p:attrNameLst>
                                          <p:attrName>ppt_x</p:attrName>
                                          <p:attrName>ppt_y</p:attrName>
                                        </p:attrNameLst>
                                      </p:cBhvr>
                                      <p:rCtr x="0" y="926"/>
                                    </p:animMotion>
                                  </p:childTnLst>
                                </p:cTn>
                              </p:par>
                              <p:par>
                                <p:cTn id="555" presetID="22" presetClass="entr" presetSubtype="8" fill="hold" grpId="0" nodeType="withEffect">
                                  <p:stCondLst>
                                    <p:cond delay="5000"/>
                                  </p:stCondLst>
                                  <p:childTnLst>
                                    <p:set>
                                      <p:cBhvr>
                                        <p:cTn id="556" dur="1" fill="hold">
                                          <p:stCondLst>
                                            <p:cond delay="0"/>
                                          </p:stCondLst>
                                        </p:cTn>
                                        <p:tgtEl>
                                          <p:spTgt spid="422"/>
                                        </p:tgtEl>
                                        <p:attrNameLst>
                                          <p:attrName>style.visibility</p:attrName>
                                        </p:attrNameLst>
                                      </p:cBhvr>
                                      <p:to>
                                        <p:strVal val="visible"/>
                                      </p:to>
                                    </p:set>
                                    <p:animEffect transition="in" filter="wipe(left)">
                                      <p:cBhvr>
                                        <p:cTn id="557" dur="10000"/>
                                        <p:tgtEl>
                                          <p:spTgt spid="4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110" grpId="0" animBg="1"/>
      <p:bldP spid="421" grpId="0" animBg="1"/>
      <p:bldP spid="209111" grpId="0" animBg="1"/>
      <p:bldP spid="208915" grpId="0" animBg="1"/>
      <p:bldP spid="208915" grpId="1" animBg="1"/>
      <p:bldP spid="208920" grpId="0" animBg="1"/>
      <p:bldP spid="208920" grpId="1" animBg="1"/>
      <p:bldP spid="209013" grpId="0" animBg="1"/>
      <p:bldP spid="209013" grpId="1" animBg="1"/>
      <p:bldP spid="209014" grpId="0" animBg="1"/>
      <p:bldP spid="209014" grpId="1" animBg="1"/>
      <p:bldP spid="209015" grpId="0" animBg="1"/>
      <p:bldP spid="209015" grpId="1" animBg="1"/>
      <p:bldP spid="209016" grpId="0" animBg="1"/>
      <p:bldP spid="209016" grpId="1" animBg="1"/>
      <p:bldP spid="209017" grpId="0" animBg="1"/>
      <p:bldP spid="209017" grpId="1" animBg="1"/>
      <p:bldP spid="209018" grpId="0" animBg="1"/>
      <p:bldP spid="209018" grpId="1" animBg="1"/>
      <p:bldP spid="209019" grpId="0" animBg="1"/>
      <p:bldP spid="209019" grpId="1" animBg="1"/>
      <p:bldP spid="209020" grpId="0" animBg="1"/>
      <p:bldP spid="209020" grpId="1" animBg="1"/>
      <p:bldP spid="209021" grpId="0" animBg="1"/>
      <p:bldP spid="209021" grpId="1" animBg="1"/>
      <p:bldP spid="209022" grpId="0" animBg="1"/>
      <p:bldP spid="209022" grpId="1" animBg="1"/>
      <p:bldP spid="209023" grpId="0" animBg="1"/>
      <p:bldP spid="209023" grpId="1" animBg="1"/>
      <p:bldP spid="209024" grpId="0" animBg="1"/>
      <p:bldP spid="209024" grpId="1" animBg="1"/>
      <p:bldP spid="209025" grpId="0" animBg="1"/>
      <p:bldP spid="209025" grpId="1" animBg="1"/>
      <p:bldP spid="209026" grpId="0" animBg="1"/>
      <p:bldP spid="209026" grpId="1" animBg="1"/>
      <p:bldP spid="209027" grpId="0" animBg="1"/>
      <p:bldP spid="209027" grpId="1" animBg="1"/>
      <p:bldP spid="209028" grpId="0" animBg="1"/>
      <p:bldP spid="209028" grpId="1" animBg="1"/>
      <p:bldP spid="209029" grpId="0" animBg="1"/>
      <p:bldP spid="209029" grpId="1" animBg="1"/>
      <p:bldP spid="209030" grpId="0" animBg="1"/>
      <p:bldP spid="209030" grpId="1" animBg="1"/>
      <p:bldP spid="209031" grpId="0" animBg="1"/>
      <p:bldP spid="209031" grpId="1" animBg="1"/>
      <p:bldP spid="209032" grpId="0" animBg="1"/>
      <p:bldP spid="209032" grpId="1" animBg="1"/>
      <p:bldP spid="209033" grpId="0" animBg="1"/>
      <p:bldP spid="209033" grpId="1" animBg="1"/>
      <p:bldP spid="209034" grpId="0" animBg="1"/>
      <p:bldP spid="209034" grpId="1" animBg="1"/>
      <p:bldP spid="209044" grpId="0" animBg="1"/>
      <p:bldP spid="209045" grpId="0" animBg="1"/>
      <p:bldP spid="209048" grpId="0" animBg="1"/>
      <p:bldP spid="209049" grpId="0" animBg="1"/>
      <p:bldP spid="209050" grpId="0" animBg="1"/>
      <p:bldP spid="209051" grpId="0" animBg="1"/>
      <p:bldP spid="209053" grpId="0" animBg="1"/>
      <p:bldP spid="209054" grpId="0" animBg="1"/>
      <p:bldP spid="209055" grpId="0" animBg="1"/>
      <p:bldP spid="209056" grpId="0" animBg="1"/>
      <p:bldP spid="209058" grpId="0" animBg="1"/>
      <p:bldP spid="209059" grpId="0" animBg="1"/>
      <p:bldP spid="209060" grpId="0" animBg="1"/>
      <p:bldP spid="209061" grpId="0" animBg="1"/>
      <p:bldP spid="209066" grpId="0" animBg="1"/>
      <p:bldP spid="209069" grpId="0" animBg="1"/>
      <p:bldP spid="209070" grpId="0" animBg="1"/>
      <p:bldP spid="209071" grpId="0" animBg="1"/>
      <p:bldP spid="209072" grpId="0" animBg="1"/>
      <p:bldP spid="209073" grpId="0" animBg="1"/>
      <p:bldP spid="209074" grpId="0" animBg="1"/>
      <p:bldP spid="209075" grpId="0" animBg="1"/>
      <p:bldP spid="209076" grpId="0" animBg="1"/>
      <p:bldP spid="209077" grpId="0" animBg="1"/>
      <p:bldP spid="209078" grpId="0" animBg="1"/>
      <p:bldP spid="209079" grpId="0" animBg="1"/>
      <p:bldP spid="209080" grpId="0" animBg="1"/>
      <p:bldP spid="209081" grpId="0" animBg="1"/>
      <p:bldP spid="209082" grpId="0" animBg="1"/>
      <p:bldP spid="209083" grpId="0" animBg="1"/>
      <p:bldP spid="209084" grpId="0" animBg="1"/>
      <p:bldP spid="209085" grpId="0" animBg="1"/>
      <p:bldP spid="209086" grpId="0" animBg="1"/>
      <p:bldP spid="209087" grpId="0" animBg="1"/>
      <p:bldP spid="209089" grpId="0" animBg="1"/>
      <p:bldP spid="209092" grpId="0" animBg="1"/>
      <p:bldP spid="209092" grpId="1" animBg="1"/>
      <p:bldP spid="209093" grpId="0" animBg="1"/>
      <p:bldP spid="209093" grpId="1" animBg="1"/>
      <p:bldP spid="209094" grpId="0" animBg="1"/>
      <p:bldP spid="209094" grpId="1" animBg="1"/>
      <p:bldP spid="209095" grpId="0" animBg="1"/>
      <p:bldP spid="209095" grpId="1" animBg="1"/>
      <p:bldP spid="209096" grpId="0" animBg="1"/>
      <p:bldP spid="209096" grpId="1" animBg="1"/>
      <p:bldP spid="209097" grpId="0" animBg="1"/>
      <p:bldP spid="209097" grpId="1" animBg="1"/>
      <p:bldP spid="209105" grpId="0" animBg="1"/>
      <p:bldP spid="209105" grpId="1" animBg="1"/>
      <p:bldP spid="209112" grpId="0" animBg="1"/>
      <p:bldP spid="209112" grpId="1" animBg="1"/>
      <p:bldP spid="209113" grpId="0" animBg="1"/>
      <p:bldP spid="209113" grpId="1" animBg="1"/>
      <p:bldP spid="209114" grpId="0" animBg="1"/>
      <p:bldP spid="209114" grpId="1" animBg="1"/>
      <p:bldP spid="209115" grpId="0" animBg="1"/>
      <p:bldP spid="209115" grpId="1" animBg="1"/>
      <p:bldP spid="209116" grpId="0" animBg="1"/>
      <p:bldP spid="209116" grpId="1" animBg="1"/>
      <p:bldP spid="209117" grpId="0" animBg="1"/>
      <p:bldP spid="209117" grpId="1" animBg="1"/>
      <p:bldP spid="209118" grpId="0" animBg="1"/>
      <p:bldP spid="209118" grpId="1" animBg="1"/>
      <p:bldP spid="209119" grpId="0" animBg="1"/>
      <p:bldP spid="209119" grpId="1" animBg="1"/>
      <p:bldP spid="209120" grpId="0" animBg="1"/>
      <p:bldP spid="209120" grpId="1" animBg="1"/>
      <p:bldP spid="209121" grpId="0" animBg="1"/>
      <p:bldP spid="209121" grpId="1" animBg="1"/>
      <p:bldP spid="209122" grpId="0" animBg="1"/>
      <p:bldP spid="209122" grpId="1" animBg="1"/>
      <p:bldP spid="209123" grpId="0" animBg="1"/>
      <p:bldP spid="209123" grpId="1" animBg="1"/>
      <p:bldP spid="209124" grpId="0" animBg="1"/>
      <p:bldP spid="209124" grpId="1" animBg="1"/>
      <p:bldP spid="209125" grpId="0" animBg="1"/>
      <p:bldP spid="209125" grpId="1" animBg="1"/>
      <p:bldP spid="328" grpId="0" animBg="1"/>
      <p:bldP spid="328" grpId="1" animBg="1"/>
      <p:bldP spid="333" grpId="0" animBg="1"/>
      <p:bldP spid="333" grpId="1" animBg="1"/>
      <p:bldP spid="337" grpId="0" animBg="1"/>
      <p:bldP spid="337" grpId="1" animBg="1"/>
      <p:bldP spid="340" grpId="0" animBg="1"/>
      <p:bldP spid="340" grpId="1" animBg="1"/>
      <p:bldP spid="342" grpId="0" animBg="1"/>
      <p:bldP spid="342" grpId="1" animBg="1"/>
      <p:bldP spid="344" grpId="0" animBg="1"/>
      <p:bldP spid="344" grpId="1" animBg="1"/>
      <p:bldP spid="345" grpId="0" animBg="1"/>
      <p:bldP spid="345" grpId="1" animBg="1"/>
      <p:bldP spid="347" grpId="0" animBg="1"/>
      <p:bldP spid="347" grpId="1" animBg="1"/>
      <p:bldP spid="349" grpId="0" animBg="1"/>
      <p:bldP spid="349" grpId="1" animBg="1"/>
      <p:bldP spid="350" grpId="0" animBg="1"/>
      <p:bldP spid="350" grpId="1" animBg="1"/>
      <p:bldP spid="352" grpId="0" animBg="1"/>
      <p:bldP spid="352" grpId="1" animBg="1"/>
      <p:bldP spid="353" grpId="0" animBg="1"/>
      <p:bldP spid="353" grpId="1" animBg="1"/>
      <p:bldP spid="355" grpId="0" animBg="1"/>
      <p:bldP spid="355" grpId="1" animBg="1"/>
      <p:bldP spid="357" grpId="0" animBg="1"/>
      <p:bldP spid="357" grpId="1" animBg="1"/>
      <p:bldP spid="368" grpId="0" animBg="1"/>
      <p:bldP spid="369" grpId="0" animBg="1"/>
      <p:bldP spid="373" grpId="0" animBg="1"/>
      <p:bldP spid="374" grpId="0" animBg="1"/>
      <p:bldP spid="375" grpId="0" animBg="1"/>
      <p:bldP spid="379" grpId="0" animBg="1"/>
      <p:bldP spid="380" grpId="0" animBg="1"/>
      <p:bldP spid="382" grpId="0" animBg="1"/>
      <p:bldP spid="384" grpId="0" animBg="1"/>
      <p:bldP spid="385" grpId="0" animBg="1"/>
      <p:bldP spid="393" grpId="0" animBg="1"/>
      <p:bldP spid="395" grpId="0" animBg="1"/>
      <p:bldP spid="399" grpId="0" animBg="1"/>
      <p:bldP spid="400" grpId="0" animBg="1"/>
      <p:bldP spid="402" grpId="0" animBg="1"/>
      <p:bldP spid="404" grpId="0" animBg="1"/>
      <p:bldP spid="408" grpId="0" animBg="1"/>
      <p:bldP spid="409" grpId="0" animBg="1"/>
      <p:bldP spid="414" grpId="0" animBg="1"/>
      <p:bldP spid="414" grpId="1" animBg="1"/>
      <p:bldP spid="415" grpId="0" animBg="1"/>
      <p:bldP spid="415" grpId="1" animBg="1"/>
      <p:bldP spid="416" grpId="0" animBg="1"/>
      <p:bldP spid="416" grpId="1" animBg="1"/>
      <p:bldP spid="417" grpId="0" animBg="1"/>
      <p:bldP spid="417" grpId="1" animBg="1"/>
      <p:bldP spid="418" grpId="0" animBg="1"/>
      <p:bldP spid="418" grpId="1" animBg="1"/>
      <p:bldP spid="419" grpId="0" animBg="1"/>
      <p:bldP spid="419" grpId="1" animBg="1"/>
      <p:bldP spid="420" grpId="0" animBg="1"/>
      <p:bldP spid="420" grpId="1" animBg="1"/>
      <p:bldP spid="422" grpId="0" animBg="1"/>
      <p:bldP spid="422" grpId="1" animBg="1"/>
      <p:bldP spid="423" grpId="0" animBg="1"/>
      <p:bldP spid="423" grpId="1" animBg="1"/>
      <p:bldP spid="424" grpId="0" animBg="1"/>
      <p:bldP spid="424" grpId="1"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p:cNvSpPr>
            <a:spLocks noGrp="1"/>
          </p:cNvSpPr>
          <p:nvPr>
            <p:ph type="sldNum" sz="quarter" idx="10"/>
          </p:nvPr>
        </p:nvSpPr>
        <p:spPr/>
        <p:txBody>
          <a:bodyPr/>
          <a:lstStyle/>
          <a:p>
            <a:pPr>
              <a:defRPr/>
            </a:pPr>
            <a:fld id="{3155A70B-7551-4649-BD34-3C3531B5B9DA}" type="slidenum">
              <a:rPr lang="en-US"/>
              <a:pPr>
                <a:defRPr/>
              </a:pPr>
              <a:t>60</a:t>
            </a:fld>
            <a:endParaRPr lang="en-US"/>
          </a:p>
        </p:txBody>
      </p:sp>
      <p:sp>
        <p:nvSpPr>
          <p:cNvPr id="31747"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Results of Bunch Length Measurement by a Streak Camera</a:t>
            </a:r>
          </a:p>
        </p:txBody>
      </p:sp>
      <p:sp>
        <p:nvSpPr>
          <p:cNvPr id="31748"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1749" name="Rectangle 4"/>
          <p:cNvSpPr>
            <a:spLocks noChangeArrowheads="1"/>
          </p:cNvSpPr>
          <p:nvPr/>
        </p:nvSpPr>
        <p:spPr bwMode="auto">
          <a:xfrm>
            <a:off x="203200" y="933609"/>
            <a:ext cx="8634413" cy="696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t>The streak camera delivers a fast scan in vertical direction (here 360 </a:t>
            </a:r>
            <a:r>
              <a:rPr lang="en-US" altLang="de-DE" dirty="0" err="1"/>
              <a:t>ps</a:t>
            </a:r>
            <a:r>
              <a:rPr lang="en-US" altLang="de-DE" dirty="0"/>
              <a:t> full scale) </a:t>
            </a:r>
          </a:p>
          <a:p>
            <a:pPr algn="l">
              <a:lnSpc>
                <a:spcPct val="70000"/>
              </a:lnSpc>
            </a:pPr>
            <a:r>
              <a:rPr lang="en-US" altLang="de-DE" dirty="0"/>
              <a:t>and a slower scan in horizontal direction (24 </a:t>
            </a:r>
            <a:r>
              <a:rPr lang="en-US" altLang="de-DE" dirty="0" err="1"/>
              <a:t>μs</a:t>
            </a:r>
            <a:r>
              <a:rPr lang="en-US" altLang="de-DE" dirty="0"/>
              <a:t>).</a:t>
            </a:r>
          </a:p>
        </p:txBody>
      </p:sp>
      <p:sp>
        <p:nvSpPr>
          <p:cNvPr id="31750" name="Rectangle 5"/>
          <p:cNvSpPr>
            <a:spLocks noChangeArrowheads="1"/>
          </p:cNvSpPr>
          <p:nvPr/>
        </p:nvSpPr>
        <p:spPr bwMode="auto">
          <a:xfrm>
            <a:off x="213519" y="1532985"/>
            <a:ext cx="8553450" cy="696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t>Example:</a:t>
            </a:r>
            <a:r>
              <a:rPr lang="en-US" altLang="de-DE" dirty="0"/>
              <a:t> Bunch length at the </a:t>
            </a:r>
            <a:r>
              <a:rPr lang="en-US" altLang="de-DE" dirty="0" smtClean="0"/>
              <a:t>synchrotron light </a:t>
            </a:r>
            <a:r>
              <a:rPr lang="en-US" altLang="de-DE" dirty="0"/>
              <a:t>source SOLEIL for </a:t>
            </a:r>
            <a:r>
              <a:rPr lang="en-US" altLang="de-DE" b="1" i="1" dirty="0" err="1"/>
              <a:t>U</a:t>
            </a:r>
            <a:r>
              <a:rPr lang="en-US" altLang="de-DE" sz="2200" b="1" i="1" baseline="-25000" dirty="0" err="1"/>
              <a:t>rf</a:t>
            </a:r>
            <a:r>
              <a:rPr lang="en-US" altLang="de-DE" sz="2200" b="1" i="1" baseline="-25000" dirty="0"/>
              <a:t> </a:t>
            </a:r>
            <a:r>
              <a:rPr lang="en-US" altLang="de-DE" dirty="0"/>
              <a:t>= 2 MV</a:t>
            </a:r>
          </a:p>
          <a:p>
            <a:pPr algn="l">
              <a:lnSpc>
                <a:spcPct val="70000"/>
              </a:lnSpc>
            </a:pPr>
            <a:r>
              <a:rPr lang="en-US" altLang="de-DE" dirty="0"/>
              <a:t>                 for slow direction 24 </a:t>
            </a:r>
            <a:r>
              <a:rPr lang="el-GR" altLang="de-DE" dirty="0"/>
              <a:t>μ</a:t>
            </a:r>
            <a:r>
              <a:rPr lang="de-DE" altLang="de-DE" dirty="0"/>
              <a:t>s </a:t>
            </a:r>
            <a:r>
              <a:rPr lang="de-DE" altLang="de-DE" dirty="0" err="1"/>
              <a:t>and</a:t>
            </a:r>
            <a:r>
              <a:rPr lang="de-DE" altLang="de-DE" dirty="0"/>
              <a:t> </a:t>
            </a:r>
            <a:r>
              <a:rPr lang="en-US" altLang="de-DE" dirty="0"/>
              <a:t>scaling for fast scan 360 </a:t>
            </a:r>
            <a:r>
              <a:rPr lang="en-US" altLang="de-DE" dirty="0" err="1"/>
              <a:t>ps</a:t>
            </a:r>
            <a:r>
              <a:rPr lang="en-US" altLang="de-DE" dirty="0"/>
              <a:t>: measure </a:t>
            </a:r>
            <a:r>
              <a:rPr lang="en-US" altLang="de-DE" b="1" i="1" dirty="0">
                <a:sym typeface="Symbol" pitchFamily="18" charset="2"/>
              </a:rPr>
              <a:t></a:t>
            </a:r>
            <a:r>
              <a:rPr lang="en-US" altLang="de-DE" sz="2200" b="1" i="1" baseline="-25000" dirty="0"/>
              <a:t>t</a:t>
            </a:r>
            <a:r>
              <a:rPr lang="en-US" altLang="de-DE" dirty="0"/>
              <a:t> = 35 ps.</a:t>
            </a:r>
          </a:p>
        </p:txBody>
      </p:sp>
      <p:grpSp>
        <p:nvGrpSpPr>
          <p:cNvPr id="31751" name="Group 13"/>
          <p:cNvGrpSpPr>
            <a:grpSpLocks/>
          </p:cNvGrpSpPr>
          <p:nvPr/>
        </p:nvGrpSpPr>
        <p:grpSpPr bwMode="auto">
          <a:xfrm>
            <a:off x="466177" y="2110631"/>
            <a:ext cx="8138271" cy="2326481"/>
            <a:chOff x="177" y="2007"/>
            <a:chExt cx="5534" cy="1582"/>
          </a:xfrm>
        </p:grpSpPr>
        <p:pic>
          <p:nvPicPr>
            <p:cNvPr id="31752" name="Picture 6"/>
            <p:cNvPicPr>
              <a:picLocks noChangeAspect="1" noChangeArrowheads="1"/>
            </p:cNvPicPr>
            <p:nvPr/>
          </p:nvPicPr>
          <p:blipFill>
            <a:blip r:embed="rId3">
              <a:lum bright="12000" contrast="42000"/>
              <a:extLst>
                <a:ext uri="{28A0092B-C50C-407E-A947-70E740481C1C}">
                  <a14:useLocalDpi xmlns:a14="http://schemas.microsoft.com/office/drawing/2010/main" val="0"/>
                </a:ext>
              </a:extLst>
            </a:blip>
            <a:srcRect/>
            <a:stretch>
              <a:fillRect/>
            </a:stretch>
          </p:blipFill>
          <p:spPr bwMode="auto">
            <a:xfrm>
              <a:off x="313" y="2036"/>
              <a:ext cx="5127" cy="1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53" name="Line 7"/>
            <p:cNvSpPr>
              <a:spLocks noChangeShapeType="1"/>
            </p:cNvSpPr>
            <p:nvPr/>
          </p:nvSpPr>
          <p:spPr bwMode="auto">
            <a:xfrm flipH="1">
              <a:off x="4758" y="2415"/>
              <a:ext cx="0" cy="311"/>
            </a:xfrm>
            <a:prstGeom prst="line">
              <a:avLst/>
            </a:prstGeom>
            <a:noFill/>
            <a:ln w="317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31754" name="Line 8"/>
            <p:cNvSpPr>
              <a:spLocks noChangeShapeType="1"/>
            </p:cNvSpPr>
            <p:nvPr/>
          </p:nvSpPr>
          <p:spPr bwMode="auto">
            <a:xfrm flipH="1" flipV="1">
              <a:off x="4770" y="3056"/>
              <a:ext cx="7" cy="343"/>
            </a:xfrm>
            <a:prstGeom prst="line">
              <a:avLst/>
            </a:prstGeom>
            <a:noFill/>
            <a:ln w="31750">
              <a:solidFill>
                <a:srgbClr val="FF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endParaRPr lang="en-US"/>
            </a:p>
          </p:txBody>
        </p:sp>
        <p:sp>
          <p:nvSpPr>
            <p:cNvPr id="31755" name="Text Box 10"/>
            <p:cNvSpPr txBox="1">
              <a:spLocks noChangeArrowheads="1"/>
            </p:cNvSpPr>
            <p:nvPr/>
          </p:nvSpPr>
          <p:spPr bwMode="auto">
            <a:xfrm>
              <a:off x="1054" y="2007"/>
              <a:ext cx="843"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Arial" charset="0"/>
                </a:rPr>
                <a:t>Slow </a:t>
              </a:r>
              <a:r>
                <a:rPr lang="en-US" altLang="de-DE" dirty="0" smtClean="0">
                  <a:latin typeface="Arial" charset="0"/>
                </a:rPr>
                <a:t>Scan:</a:t>
              </a:r>
              <a:endParaRPr lang="en-US" altLang="de-DE" dirty="0">
                <a:latin typeface="Arial" charset="0"/>
              </a:endParaRPr>
            </a:p>
          </p:txBody>
        </p:sp>
        <p:sp>
          <p:nvSpPr>
            <p:cNvPr id="31756" name="Text Box 11"/>
            <p:cNvSpPr txBox="1">
              <a:spLocks noChangeArrowheads="1"/>
            </p:cNvSpPr>
            <p:nvPr/>
          </p:nvSpPr>
          <p:spPr bwMode="auto">
            <a:xfrm rot="16200000">
              <a:off x="-112" y="2704"/>
              <a:ext cx="811"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latin typeface="Arial" charset="0"/>
                </a:rPr>
                <a:t>Fast </a:t>
              </a:r>
              <a:r>
                <a:rPr lang="en-US" altLang="de-DE" dirty="0" smtClean="0">
                  <a:latin typeface="Arial" charset="0"/>
                </a:rPr>
                <a:t>Scan:</a:t>
              </a:r>
              <a:endParaRPr lang="en-US" altLang="de-DE" dirty="0">
                <a:latin typeface="Arial" charset="0"/>
              </a:endParaRPr>
            </a:p>
          </p:txBody>
        </p:sp>
        <p:sp>
          <p:nvSpPr>
            <p:cNvPr id="31757" name="Text Box 9"/>
            <p:cNvSpPr txBox="1">
              <a:spLocks noChangeArrowheads="1"/>
            </p:cNvSpPr>
            <p:nvPr/>
          </p:nvSpPr>
          <p:spPr bwMode="auto">
            <a:xfrm>
              <a:off x="4770" y="2255"/>
              <a:ext cx="941" cy="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FF0000"/>
                  </a:solidFill>
                </a:rPr>
                <a:t>bunch </a:t>
              </a:r>
              <a:r>
                <a:rPr lang="en-US" altLang="de-DE" dirty="0" smtClean="0">
                  <a:solidFill>
                    <a:srgbClr val="FF0000"/>
                  </a:solidFill>
                </a:rPr>
                <a:t>length</a:t>
              </a:r>
            </a:p>
            <a:p>
              <a:pPr algn="l">
                <a:spcBef>
                  <a:spcPts val="100"/>
                </a:spcBef>
              </a:pPr>
              <a:r>
                <a:rPr lang="en-US" altLang="de-DE" b="1" i="1" dirty="0" smtClean="0">
                  <a:solidFill>
                    <a:srgbClr val="FF0000"/>
                  </a:solidFill>
                  <a:sym typeface="Symbol" pitchFamily="18" charset="2"/>
                </a:rPr>
                <a:t>2</a:t>
              </a:r>
              <a:r>
                <a:rPr lang="en-US" altLang="de-DE" sz="2200" b="1" i="1" baseline="-25000" dirty="0">
                  <a:solidFill>
                    <a:srgbClr val="FF0000"/>
                  </a:solidFill>
                </a:rPr>
                <a:t>t</a:t>
              </a:r>
              <a:r>
                <a:rPr lang="en-US" altLang="de-DE" b="1" dirty="0">
                  <a:solidFill>
                    <a:srgbClr val="FF0000"/>
                  </a:solidFill>
                </a:rPr>
                <a:t> = </a:t>
              </a:r>
              <a:r>
                <a:rPr lang="en-US" altLang="de-DE" dirty="0" smtClean="0">
                  <a:solidFill>
                    <a:srgbClr val="FF0000"/>
                  </a:solidFill>
                </a:rPr>
                <a:t>70 </a:t>
              </a:r>
              <a:r>
                <a:rPr lang="en-US" altLang="de-DE" dirty="0" err="1">
                  <a:solidFill>
                    <a:srgbClr val="FF0000"/>
                  </a:solidFill>
                </a:rPr>
                <a:t>ps</a:t>
              </a:r>
              <a:endParaRPr lang="en-US" altLang="de-DE" dirty="0">
                <a:solidFill>
                  <a:srgbClr val="FF0000"/>
                </a:solidFill>
              </a:endParaRPr>
            </a:p>
          </p:txBody>
        </p:sp>
      </p:grpSp>
      <p:grpSp>
        <p:nvGrpSpPr>
          <p:cNvPr id="14" name="Gruppieren 13"/>
          <p:cNvGrpSpPr/>
          <p:nvPr/>
        </p:nvGrpSpPr>
        <p:grpSpPr>
          <a:xfrm>
            <a:off x="6325784" y="4365104"/>
            <a:ext cx="2854728" cy="2013746"/>
            <a:chOff x="6325849" y="4209125"/>
            <a:chExt cx="2854728" cy="2013746"/>
          </a:xfrm>
        </p:grpSpPr>
        <p:cxnSp>
          <p:nvCxnSpPr>
            <p:cNvPr id="15" name="Gerade Verbindung 14"/>
            <p:cNvCxnSpPr/>
            <p:nvPr/>
          </p:nvCxnSpPr>
          <p:spPr bwMode="auto">
            <a:xfrm flipH="1">
              <a:off x="6325849" y="5119611"/>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Gerade Verbindung 15"/>
            <p:cNvCxnSpPr/>
            <p:nvPr/>
          </p:nvCxnSpPr>
          <p:spPr bwMode="auto">
            <a:xfrm>
              <a:off x="8059458" y="5119611"/>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mit Pfeil 16"/>
            <p:cNvCxnSpPr/>
            <p:nvPr/>
          </p:nvCxnSpPr>
          <p:spPr bwMode="auto">
            <a:xfrm flipV="1">
              <a:off x="6325849" y="5644021"/>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feld 17"/>
            <p:cNvSpPr txBox="1"/>
            <p:nvPr/>
          </p:nvSpPr>
          <p:spPr>
            <a:xfrm>
              <a:off x="6378176" y="5906539"/>
              <a:ext cx="1058950" cy="310392"/>
            </a:xfrm>
            <a:prstGeom prst="rect">
              <a:avLst/>
            </a:prstGeom>
            <a:noFill/>
            <a:ln w="38100">
              <a:noFill/>
            </a:ln>
          </p:spPr>
          <p:txBody>
            <a:bodyPr wrap="square" rtlCol="0">
              <a:spAutoFit/>
            </a:bodyPr>
            <a:lstStyle/>
            <a:p>
              <a:pPr algn="l"/>
              <a:r>
                <a:rPr lang="en-US" sz="1400" dirty="0" smtClean="0"/>
                <a:t>injection</a:t>
              </a:r>
              <a:endParaRPr lang="en-US" sz="1400" dirty="0"/>
            </a:p>
          </p:txBody>
        </p:sp>
        <p:sp>
          <p:nvSpPr>
            <p:cNvPr id="19" name="Textfeld 18"/>
            <p:cNvSpPr txBox="1"/>
            <p:nvPr/>
          </p:nvSpPr>
          <p:spPr>
            <a:xfrm>
              <a:off x="7259570" y="5902330"/>
              <a:ext cx="1113658" cy="307777"/>
            </a:xfrm>
            <a:prstGeom prst="rect">
              <a:avLst/>
            </a:prstGeom>
            <a:noFill/>
            <a:ln w="38100">
              <a:noFill/>
            </a:ln>
          </p:spPr>
          <p:txBody>
            <a:bodyPr wrap="square" rtlCol="0">
              <a:spAutoFit/>
            </a:bodyPr>
            <a:lstStyle/>
            <a:p>
              <a:pPr algn="l"/>
              <a:r>
                <a:rPr lang="en-US" sz="1400" dirty="0" smtClean="0"/>
                <a:t>extraction</a:t>
              </a:r>
              <a:endParaRPr lang="en-US" sz="1400" dirty="0"/>
            </a:p>
          </p:txBody>
        </p:sp>
        <p:sp>
          <p:nvSpPr>
            <p:cNvPr id="20" name="Text Box 4"/>
            <p:cNvSpPr txBox="1">
              <a:spLocks noChangeArrowheads="1"/>
            </p:cNvSpPr>
            <p:nvPr/>
          </p:nvSpPr>
          <p:spPr bwMode="auto">
            <a:xfrm>
              <a:off x="7622855" y="4209125"/>
              <a:ext cx="155772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Streak camera</a:t>
              </a:r>
              <a:endParaRPr lang="en-US" altLang="de-DE" sz="1600" b="1" dirty="0">
                <a:solidFill>
                  <a:srgbClr val="0000FF"/>
                </a:solidFill>
              </a:endParaRPr>
            </a:p>
          </p:txBody>
        </p:sp>
        <p:sp>
          <p:nvSpPr>
            <p:cNvPr id="21" name="Abgerundetes Rechteck 20"/>
            <p:cNvSpPr/>
            <p:nvPr/>
          </p:nvSpPr>
          <p:spPr bwMode="auto">
            <a:xfrm>
              <a:off x="6535156" y="4396611"/>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2" name="Textfeld 21"/>
            <p:cNvSpPr txBox="1"/>
            <p:nvPr/>
          </p:nvSpPr>
          <p:spPr>
            <a:xfrm>
              <a:off x="6559771" y="4989846"/>
              <a:ext cx="1511266" cy="307777"/>
            </a:xfrm>
            <a:prstGeom prst="rect">
              <a:avLst/>
            </a:prstGeom>
            <a:noFill/>
          </p:spPr>
          <p:txBody>
            <a:bodyPr wrap="square" rtlCol="0">
              <a:spAutoFit/>
            </a:bodyPr>
            <a:lstStyle/>
            <a:p>
              <a:r>
                <a:rPr lang="en-US" sz="1400" b="1" dirty="0" smtClean="0">
                  <a:solidFill>
                    <a:srgbClr val="C00000"/>
                  </a:solidFill>
                </a:rPr>
                <a:t>e</a:t>
              </a:r>
              <a:r>
                <a:rPr lang="en-US" sz="1400" b="1" baseline="30000" dirty="0" smtClean="0">
                  <a:solidFill>
                    <a:srgbClr val="C00000"/>
                  </a:solidFill>
                </a:rPr>
                <a:t>-</a:t>
              </a:r>
              <a:r>
                <a:rPr lang="en-US" sz="1400" b="1" dirty="0" smtClean="0">
                  <a:solidFill>
                    <a:srgbClr val="C00000"/>
                  </a:solidFill>
                </a:rPr>
                <a:t> synchrotron</a:t>
              </a:r>
              <a:endParaRPr lang="en-US" sz="1400" b="1" dirty="0">
                <a:solidFill>
                  <a:srgbClr val="C00000"/>
                </a:solidFill>
              </a:endParaRPr>
            </a:p>
          </p:txBody>
        </p:sp>
        <p:grpSp>
          <p:nvGrpSpPr>
            <p:cNvPr id="23" name="Gruppieren 22"/>
            <p:cNvGrpSpPr/>
            <p:nvPr/>
          </p:nvGrpSpPr>
          <p:grpSpPr>
            <a:xfrm>
              <a:off x="7750930" y="4451203"/>
              <a:ext cx="1023111" cy="565318"/>
              <a:chOff x="1828800" y="3231237"/>
              <a:chExt cx="1023111" cy="565318"/>
            </a:xfrm>
          </p:grpSpPr>
          <p:grpSp>
            <p:nvGrpSpPr>
              <p:cNvPr id="32" name="Gruppieren 31"/>
              <p:cNvGrpSpPr/>
              <p:nvPr/>
            </p:nvGrpSpPr>
            <p:grpSpPr>
              <a:xfrm rot="17787383">
                <a:off x="2171089" y="3115732"/>
                <a:ext cx="527710" cy="833935"/>
                <a:chOff x="2366224" y="4360105"/>
                <a:chExt cx="527710" cy="833935"/>
              </a:xfrm>
            </p:grpSpPr>
            <p:grpSp>
              <p:nvGrpSpPr>
                <p:cNvPr id="37" name="Gruppieren 36"/>
                <p:cNvGrpSpPr/>
                <p:nvPr/>
              </p:nvGrpSpPr>
              <p:grpSpPr>
                <a:xfrm rot="1979819">
                  <a:off x="2472516" y="4812076"/>
                  <a:ext cx="319856" cy="381964"/>
                  <a:chOff x="2430046" y="4844314"/>
                  <a:chExt cx="319856" cy="381964"/>
                </a:xfrm>
              </p:grpSpPr>
              <p:sp>
                <p:nvSpPr>
                  <p:cNvPr id="41" name="Rechteck 40"/>
                  <p:cNvSpPr/>
                  <p:nvPr/>
                </p:nvSpPr>
                <p:spPr bwMode="auto">
                  <a:xfrm rot="3381372">
                    <a:off x="2574942" y="5051318"/>
                    <a:ext cx="170824" cy="179096"/>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2" name="Rechteck 41"/>
                  <p:cNvSpPr/>
                  <p:nvPr/>
                </p:nvSpPr>
                <p:spPr bwMode="auto">
                  <a:xfrm rot="3381372">
                    <a:off x="2539520" y="4987362"/>
                    <a:ext cx="95587" cy="71410"/>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43" name="Gerade Verbindung 42"/>
                  <p:cNvCxnSpPr/>
                  <p:nvPr/>
                </p:nvCxnSpPr>
                <p:spPr bwMode="auto">
                  <a:xfrm rot="19620181" flipV="1">
                    <a:off x="2555784" y="4844314"/>
                    <a:ext cx="51369" cy="112079"/>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Gerade Verbindung 43"/>
                  <p:cNvCxnSpPr/>
                  <p:nvPr/>
                </p:nvCxnSpPr>
                <p:spPr bwMode="auto">
                  <a:xfrm flipH="1" flipV="1">
                    <a:off x="2430046" y="4931860"/>
                    <a:ext cx="105214" cy="7289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38" name="Gerade Verbindung 37"/>
                <p:cNvCxnSpPr/>
                <p:nvPr/>
              </p:nvCxnSpPr>
              <p:spPr bwMode="auto">
                <a:xfrm>
                  <a:off x="2543471" y="4829210"/>
                  <a:ext cx="181014" cy="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Bogen 38"/>
                <p:cNvSpPr/>
                <p:nvPr/>
              </p:nvSpPr>
              <p:spPr bwMode="auto">
                <a:xfrm rot="19545263">
                  <a:off x="2366224" y="4611186"/>
                  <a:ext cx="429542" cy="315061"/>
                </a:xfrm>
                <a:prstGeom prst="arc">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sp>
              <p:nvSpPr>
                <p:cNvPr id="40" name="Bogen 39"/>
                <p:cNvSpPr/>
                <p:nvPr/>
              </p:nvSpPr>
              <p:spPr bwMode="auto">
                <a:xfrm rot="8988807">
                  <a:off x="2464392" y="4360105"/>
                  <a:ext cx="429542" cy="315061"/>
                </a:xfrm>
                <a:prstGeom prst="arc">
                  <a:avLst>
                    <a:gd name="adj1" fmla="val 15977564"/>
                    <a:gd name="adj2" fmla="val 0"/>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grpSp>
          <p:cxnSp>
            <p:nvCxnSpPr>
              <p:cNvPr id="33" name="Gerade Verbindung 32"/>
              <p:cNvCxnSpPr/>
              <p:nvPr/>
            </p:nvCxnSpPr>
            <p:spPr bwMode="auto">
              <a:xfrm>
                <a:off x="1828800" y="3231237"/>
                <a:ext cx="520095" cy="17611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Gerade Verbindung 33"/>
              <p:cNvCxnSpPr/>
              <p:nvPr/>
            </p:nvCxnSpPr>
            <p:spPr bwMode="auto">
              <a:xfrm>
                <a:off x="1848152" y="3256038"/>
                <a:ext cx="441862" cy="29304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34"/>
              <p:cNvCxnSpPr/>
              <p:nvPr/>
            </p:nvCxnSpPr>
            <p:spPr bwMode="auto">
              <a:xfrm>
                <a:off x="2348895" y="3407353"/>
                <a:ext cx="134463" cy="112017"/>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35"/>
              <p:cNvCxnSpPr/>
              <p:nvPr/>
            </p:nvCxnSpPr>
            <p:spPr bwMode="auto">
              <a:xfrm>
                <a:off x="2290014" y="3540937"/>
                <a:ext cx="161084" cy="31983"/>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4" name="Gruppieren 23"/>
            <p:cNvGrpSpPr/>
            <p:nvPr/>
          </p:nvGrpSpPr>
          <p:grpSpPr>
            <a:xfrm>
              <a:off x="8442540" y="5696529"/>
              <a:ext cx="412536" cy="378077"/>
              <a:chOff x="8442540" y="5416075"/>
              <a:chExt cx="412536" cy="378077"/>
            </a:xfrm>
          </p:grpSpPr>
          <p:sp>
            <p:nvSpPr>
              <p:cNvPr id="30" name="Ellipse 29"/>
              <p:cNvSpPr/>
              <p:nvPr/>
            </p:nvSpPr>
            <p:spPr bwMode="auto">
              <a:xfrm>
                <a:off x="8442540" y="5416075"/>
                <a:ext cx="412536" cy="378077"/>
              </a:xfrm>
              <a:prstGeom prst="ellipse">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1" name="Freihandform 30"/>
              <p:cNvSpPr/>
              <p:nvPr/>
            </p:nvSpPr>
            <p:spPr bwMode="auto">
              <a:xfrm>
                <a:off x="8532134" y="5502729"/>
                <a:ext cx="261032" cy="204767"/>
              </a:xfrm>
              <a:custGeom>
                <a:avLst/>
                <a:gdLst>
                  <a:gd name="connsiteX0" fmla="*/ 0 w 2913797"/>
                  <a:gd name="connsiteY0" fmla="*/ 730196 h 1460402"/>
                  <a:gd name="connsiteX1" fmla="*/ 709683 w 2913797"/>
                  <a:gd name="connsiteY1" fmla="*/ 41 h 1460402"/>
                  <a:gd name="connsiteX2" fmla="*/ 1453486 w 2913797"/>
                  <a:gd name="connsiteY2" fmla="*/ 757491 h 1460402"/>
                  <a:gd name="connsiteX3" fmla="*/ 2197289 w 2913797"/>
                  <a:gd name="connsiteY3" fmla="*/ 1460351 h 1460402"/>
                  <a:gd name="connsiteX4" fmla="*/ 2913797 w 2913797"/>
                  <a:gd name="connsiteY4" fmla="*/ 723372 h 1460402"/>
                  <a:gd name="connsiteX5" fmla="*/ 2913797 w 2913797"/>
                  <a:gd name="connsiteY5" fmla="*/ 723372 h 1460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3797" h="1460402">
                    <a:moveTo>
                      <a:pt x="0" y="730196"/>
                    </a:moveTo>
                    <a:cubicBezTo>
                      <a:pt x="233717" y="362844"/>
                      <a:pt x="467435" y="-4508"/>
                      <a:pt x="709683" y="41"/>
                    </a:cubicBezTo>
                    <a:cubicBezTo>
                      <a:pt x="951931" y="4590"/>
                      <a:pt x="1205552" y="514106"/>
                      <a:pt x="1453486" y="757491"/>
                    </a:cubicBezTo>
                    <a:cubicBezTo>
                      <a:pt x="1701420" y="1000876"/>
                      <a:pt x="1953904" y="1466037"/>
                      <a:pt x="2197289" y="1460351"/>
                    </a:cubicBezTo>
                    <a:cubicBezTo>
                      <a:pt x="2440674" y="1454665"/>
                      <a:pt x="2913797" y="723372"/>
                      <a:pt x="2913797" y="723372"/>
                    </a:cubicBezTo>
                    <a:lnTo>
                      <a:pt x="2913797" y="723372"/>
                    </a:ln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25" name="Gerade Verbindung 24"/>
            <p:cNvCxnSpPr>
              <a:stCxn id="30" idx="0"/>
              <a:endCxn id="41" idx="2"/>
            </p:cNvCxnSpPr>
            <p:nvPr/>
          </p:nvCxnSpPr>
          <p:spPr bwMode="auto">
            <a:xfrm flipH="1" flipV="1">
              <a:off x="8635726" y="4986992"/>
              <a:ext cx="13082" cy="709537"/>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 Box 4"/>
            <p:cNvSpPr txBox="1">
              <a:spLocks noChangeArrowheads="1"/>
            </p:cNvSpPr>
            <p:nvPr/>
          </p:nvSpPr>
          <p:spPr bwMode="auto">
            <a:xfrm>
              <a:off x="8128020" y="5071046"/>
              <a:ext cx="89919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smtClean="0">
                  <a:solidFill>
                    <a:srgbClr val="0000FF"/>
                  </a:solidFill>
                </a:rPr>
                <a:t>acc. </a:t>
              </a:r>
            </a:p>
            <a:p>
              <a:pPr algn="l">
                <a:spcBef>
                  <a:spcPts val="0"/>
                </a:spcBef>
              </a:pPr>
              <a:r>
                <a:rPr lang="en-US" altLang="de-DE" sz="1600" b="1" dirty="0" smtClean="0">
                  <a:solidFill>
                    <a:srgbClr val="0000FF"/>
                  </a:solidFill>
                </a:rPr>
                <a:t>freq. </a:t>
              </a:r>
              <a:r>
                <a:rPr lang="en-US" altLang="de-DE" sz="1600" b="1" i="1" dirty="0" err="1" smtClean="0">
                  <a:solidFill>
                    <a:srgbClr val="0000FF"/>
                  </a:solidFill>
                </a:rPr>
                <a:t>f</a:t>
              </a:r>
              <a:r>
                <a:rPr lang="en-US" altLang="de-DE" sz="1600" b="1" i="1" baseline="-25000" dirty="0" err="1" smtClean="0">
                  <a:solidFill>
                    <a:srgbClr val="0000FF"/>
                  </a:solidFill>
                </a:rPr>
                <a:t>rf</a:t>
              </a:r>
              <a:r>
                <a:rPr lang="en-US" altLang="de-DE" sz="1600" b="1" dirty="0" smtClean="0">
                  <a:solidFill>
                    <a:srgbClr val="0000FF"/>
                  </a:solidFill>
                </a:rPr>
                <a:t> </a:t>
              </a:r>
              <a:endParaRPr lang="en-US" altLang="de-DE" sz="1600" b="1" dirty="0">
                <a:solidFill>
                  <a:srgbClr val="0000FF"/>
                </a:solidFill>
              </a:endParaRPr>
            </a:p>
          </p:txBody>
        </p:sp>
        <p:sp>
          <p:nvSpPr>
            <p:cNvPr id="27" name="Rechteck 26"/>
            <p:cNvSpPr/>
            <p:nvPr/>
          </p:nvSpPr>
          <p:spPr bwMode="auto">
            <a:xfrm>
              <a:off x="7168170" y="5771356"/>
              <a:ext cx="358569" cy="194877"/>
            </a:xfrm>
            <a:prstGeom prst="rect">
              <a:avLst/>
            </a:prstGeom>
            <a:noFill/>
            <a:ln w="31750" cap="flat" cmpd="sng" algn="ctr">
              <a:solidFill>
                <a:srgbClr val="CC00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8" name="Text Box 4"/>
            <p:cNvSpPr txBox="1">
              <a:spLocks noChangeArrowheads="1"/>
            </p:cNvSpPr>
            <p:nvPr/>
          </p:nvSpPr>
          <p:spPr bwMode="auto">
            <a:xfrm>
              <a:off x="6845465" y="5456331"/>
              <a:ext cx="100397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err="1" smtClean="0">
                  <a:solidFill>
                    <a:srgbClr val="CC00CC"/>
                  </a:solidFill>
                </a:rPr>
                <a:t>rf</a:t>
              </a:r>
              <a:r>
                <a:rPr lang="en-US" altLang="de-DE" sz="1600" b="1" dirty="0" smtClean="0">
                  <a:solidFill>
                    <a:srgbClr val="CC00CC"/>
                  </a:solidFill>
                </a:rPr>
                <a:t> cavity</a:t>
              </a:r>
              <a:endParaRPr lang="en-US" altLang="de-DE" sz="1600" b="1" dirty="0">
                <a:solidFill>
                  <a:srgbClr val="CC00CC"/>
                </a:solidFill>
              </a:endParaRPr>
            </a:p>
          </p:txBody>
        </p:sp>
        <p:cxnSp>
          <p:nvCxnSpPr>
            <p:cNvPr id="29" name="Gerade Verbindung 28"/>
            <p:cNvCxnSpPr/>
            <p:nvPr/>
          </p:nvCxnSpPr>
          <p:spPr bwMode="auto">
            <a:xfrm flipH="1">
              <a:off x="7526740" y="5902330"/>
              <a:ext cx="896184" cy="11006"/>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45" name="Picture 6"/>
          <p:cNvPicPr>
            <a:picLocks noChangeAspect="1" noChangeArrowheads="1"/>
          </p:cNvPicPr>
          <p:nvPr/>
        </p:nvPicPr>
        <p:blipFill>
          <a:blip r:embed="rId4" cstate="print">
            <a:lum bright="-6000" contrast="18000"/>
            <a:extLst>
              <a:ext uri="{28A0092B-C50C-407E-A947-70E740481C1C}">
                <a14:useLocalDpi xmlns:a14="http://schemas.microsoft.com/office/drawing/2010/main" val="0"/>
              </a:ext>
            </a:extLst>
          </a:blip>
          <a:srcRect/>
          <a:stretch>
            <a:fillRect/>
          </a:stretch>
        </p:blipFill>
        <p:spPr bwMode="auto">
          <a:xfrm>
            <a:off x="2991783" y="4089802"/>
            <a:ext cx="3236401" cy="2274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Rectangle 4"/>
          <p:cNvSpPr>
            <a:spLocks noChangeArrowheads="1"/>
          </p:cNvSpPr>
          <p:nvPr/>
        </p:nvSpPr>
        <p:spPr bwMode="auto">
          <a:xfrm>
            <a:off x="184905" y="4385734"/>
            <a:ext cx="3595008"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a:solidFill>
                  <a:schemeClr val="accent2"/>
                </a:solidFill>
              </a:rPr>
              <a:t>Short bunches are desired </a:t>
            </a:r>
            <a:r>
              <a:rPr lang="en-US" altLang="de-DE" sz="1600" dirty="0" smtClean="0">
                <a:solidFill>
                  <a:schemeClr val="accent2"/>
                </a:solidFill>
              </a:rPr>
              <a:t>by</a:t>
            </a:r>
          </a:p>
          <a:p>
            <a:pPr algn="l">
              <a:spcBef>
                <a:spcPts val="0"/>
              </a:spcBef>
            </a:pPr>
            <a:r>
              <a:rPr lang="en-US" altLang="de-DE" sz="1600" dirty="0" smtClean="0">
                <a:solidFill>
                  <a:schemeClr val="accent2"/>
                </a:solidFill>
              </a:rPr>
              <a:t>the users </a:t>
            </a:r>
          </a:p>
          <a:p>
            <a:pPr algn="l">
              <a:spcBef>
                <a:spcPts val="0"/>
              </a:spcBef>
            </a:pPr>
            <a:r>
              <a:rPr lang="en-US" altLang="de-DE" sz="1600" b="1" i="1" dirty="0"/>
              <a:t>Example:</a:t>
            </a:r>
            <a:r>
              <a:rPr lang="en-US" altLang="de-DE" sz="1600" dirty="0"/>
              <a:t> Bunch length </a:t>
            </a:r>
            <a:r>
              <a:rPr lang="en-US" altLang="de-DE" sz="1600" b="1" i="1" dirty="0">
                <a:sym typeface="Symbol" pitchFamily="18" charset="2"/>
              </a:rPr>
              <a:t></a:t>
            </a:r>
            <a:r>
              <a:rPr lang="en-US" altLang="de-DE" sz="1600" b="1" i="1" baseline="-25000" dirty="0"/>
              <a:t>t</a:t>
            </a:r>
            <a:r>
              <a:rPr lang="en-US" altLang="de-DE" sz="1600" dirty="0"/>
              <a:t> </a:t>
            </a:r>
            <a:endParaRPr lang="en-US" altLang="de-DE" sz="1600" dirty="0" smtClean="0"/>
          </a:p>
          <a:p>
            <a:pPr algn="l">
              <a:spcBef>
                <a:spcPts val="0"/>
              </a:spcBef>
            </a:pPr>
            <a:r>
              <a:rPr lang="en-US" altLang="de-DE" sz="1600" dirty="0" smtClean="0"/>
              <a:t>as </a:t>
            </a:r>
            <a:r>
              <a:rPr lang="en-US" altLang="de-DE" sz="1600" dirty="0"/>
              <a:t>a function of stored current </a:t>
            </a:r>
            <a:endParaRPr lang="en-US" altLang="de-DE" sz="1600" dirty="0" smtClean="0"/>
          </a:p>
          <a:p>
            <a:pPr algn="l">
              <a:spcBef>
                <a:spcPts val="0"/>
              </a:spcBef>
            </a:pPr>
            <a:r>
              <a:rPr lang="en-US" altLang="de-DE" sz="1600" dirty="0" smtClean="0"/>
              <a:t>(i.e. space charge de-focusing) </a:t>
            </a:r>
          </a:p>
          <a:p>
            <a:pPr algn="l">
              <a:spcBef>
                <a:spcPts val="0"/>
              </a:spcBef>
            </a:pPr>
            <a:r>
              <a:rPr lang="en-US" altLang="de-DE" sz="1600" dirty="0" smtClean="0"/>
              <a:t>at SOLEIL </a:t>
            </a:r>
            <a:endParaRPr lang="en-US" altLang="de-DE" sz="1600" dirty="0"/>
          </a:p>
        </p:txBody>
      </p:sp>
      <p:sp>
        <p:nvSpPr>
          <p:cNvPr id="2" name="Textfeld 1"/>
          <p:cNvSpPr txBox="1"/>
          <p:nvPr/>
        </p:nvSpPr>
        <p:spPr>
          <a:xfrm>
            <a:off x="107504" y="6230585"/>
            <a:ext cx="2831802" cy="523220"/>
          </a:xfrm>
          <a:prstGeom prst="rect">
            <a:avLst/>
          </a:prstGeom>
          <a:noFill/>
        </p:spPr>
        <p:txBody>
          <a:bodyPr wrap="square" rtlCol="0">
            <a:spAutoFit/>
          </a:bodyPr>
          <a:lstStyle/>
          <a:p>
            <a:pPr algn="l"/>
            <a:r>
              <a:rPr lang="en-US" sz="1400" dirty="0" smtClean="0"/>
              <a:t>Courtesy of M. </a:t>
            </a:r>
            <a:r>
              <a:rPr lang="en-US" sz="1400" dirty="0" err="1" smtClean="0"/>
              <a:t>Labat</a:t>
            </a:r>
            <a:r>
              <a:rPr lang="en-US" sz="1400" dirty="0" smtClean="0"/>
              <a:t> et al., DIPAC’07</a:t>
            </a:r>
            <a:endParaRPr lang="en-US" sz="1400" dirty="0"/>
          </a:p>
        </p:txBody>
      </p:sp>
      <p:sp>
        <p:nvSpPr>
          <p:cNvPr id="48" name="Textfeld 47">
            <a:hlinkClick r:id="" action="ppaction://noaction"/>
          </p:cNvPr>
          <p:cNvSpPr txBox="1"/>
          <p:nvPr/>
        </p:nvSpPr>
        <p:spPr>
          <a:xfrm>
            <a:off x="2699792" y="6453336"/>
            <a:ext cx="1508746" cy="369332"/>
          </a:xfrm>
          <a:prstGeom prst="rect">
            <a:avLst/>
          </a:prstGeom>
          <a:noFill/>
        </p:spPr>
        <p:txBody>
          <a:bodyPr wrap="none" rtlCol="0">
            <a:spAutoFit/>
          </a:bodyPr>
          <a:lstStyle/>
          <a:p>
            <a:r>
              <a:rPr lang="en-US" b="1" dirty="0" smtClean="0">
                <a:solidFill>
                  <a:srgbClr val="3333CC"/>
                </a:solidFill>
                <a:sym typeface="Symbol"/>
                <a:hlinkClick r:id="rId5" action="ppaction://hlinksldjump"/>
              </a:rPr>
              <a:t> </a:t>
            </a:r>
            <a:r>
              <a:rPr lang="en-US" b="1" dirty="0" smtClean="0">
                <a:solidFill>
                  <a:srgbClr val="3333CC"/>
                </a:solidFill>
                <a:hlinkClick r:id="rId5" action="ppaction://hlinksldjump"/>
              </a:rPr>
              <a:t>conclusion</a:t>
            </a:r>
            <a:endParaRPr lang="en-US" b="1" dirty="0">
              <a:solidFill>
                <a:srgbClr val="3333CC"/>
              </a:solidFill>
            </a:endParaRPr>
          </a:p>
        </p:txBody>
      </p:sp>
    </p:spTree>
    <p:extLst>
      <p:ext uri="{BB962C8B-B14F-4D97-AF65-F5344CB8AC3E}">
        <p14:creationId xmlns:p14="http://schemas.microsoft.com/office/powerpoint/2010/main" val="10637911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0"/>
          </p:nvPr>
        </p:nvSpPr>
        <p:spPr/>
        <p:txBody>
          <a:bodyPr/>
          <a:lstStyle/>
          <a:p>
            <a:pPr>
              <a:defRPr/>
            </a:pPr>
            <a:fld id="{0E8A14A6-A7F1-44B0-B054-6EEEA6D6B05B}" type="slidenum">
              <a:rPr lang="en-US" smtClean="0"/>
              <a:pPr>
                <a:defRPr/>
              </a:pPr>
              <a:t>61</a:t>
            </a:fld>
            <a:endParaRPr lang="en-US"/>
          </a:p>
        </p:txBody>
      </p:sp>
      <p:sp>
        <p:nvSpPr>
          <p:cNvPr id="7" name="Rectangle 9"/>
          <p:cNvSpPr>
            <a:spLocks noChangeArrowheads="1"/>
          </p:cNvSpPr>
          <p:nvPr/>
        </p:nvSpPr>
        <p:spPr bwMode="auto">
          <a:xfrm>
            <a:off x="145996" y="986825"/>
            <a:ext cx="3160866"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700" dirty="0" smtClean="0">
                <a:solidFill>
                  <a:srgbClr val="0000FF"/>
                </a:solidFill>
              </a:rPr>
              <a:t>Injection mismatch in phase:</a:t>
            </a:r>
            <a:endParaRPr lang="en-US" altLang="de-DE" dirty="0">
              <a:solidFill>
                <a:srgbClr val="0000FF"/>
              </a:solidFill>
            </a:endParaRPr>
          </a:p>
        </p:txBody>
      </p:sp>
      <p:sp>
        <p:nvSpPr>
          <p:cNvPr id="12" name="Rectangle 9"/>
          <p:cNvSpPr>
            <a:spLocks noChangeArrowheads="1"/>
          </p:cNvSpPr>
          <p:nvPr/>
        </p:nvSpPr>
        <p:spPr bwMode="auto">
          <a:xfrm>
            <a:off x="2771800" y="986825"/>
            <a:ext cx="3744416"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700" dirty="0" smtClean="0">
                <a:solidFill>
                  <a:srgbClr val="0000FF"/>
                </a:solidFill>
              </a:rPr>
              <a:t>Injection mismatch in phase &amp; energy:</a:t>
            </a:r>
            <a:endParaRPr lang="en-US" altLang="de-DE" dirty="0">
              <a:solidFill>
                <a:srgbClr val="0000FF"/>
              </a:solidFill>
            </a:endParaRPr>
          </a:p>
        </p:txBody>
      </p:sp>
      <p:sp>
        <p:nvSpPr>
          <p:cNvPr id="13" name="Rectangle 9"/>
          <p:cNvSpPr>
            <a:spLocks noChangeArrowheads="1"/>
          </p:cNvSpPr>
          <p:nvPr/>
        </p:nvSpPr>
        <p:spPr bwMode="auto">
          <a:xfrm>
            <a:off x="6444208" y="980728"/>
            <a:ext cx="2663160"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700" dirty="0" smtClean="0">
                <a:solidFill>
                  <a:srgbClr val="0000FF"/>
                </a:solidFill>
              </a:rPr>
              <a:t>Mismatch in bunch length:</a:t>
            </a:r>
            <a:endParaRPr lang="en-US" altLang="de-DE" dirty="0">
              <a:solidFill>
                <a:srgbClr val="0000FF"/>
              </a:solidFill>
            </a:endParaRPr>
          </a:p>
        </p:txBody>
      </p:sp>
      <p:sp>
        <p:nvSpPr>
          <p:cNvPr id="14" name="Text Box 2"/>
          <p:cNvSpPr txBox="1">
            <a:spLocks noChangeArrowheads="1"/>
          </p:cNvSpPr>
          <p:nvPr/>
        </p:nvSpPr>
        <p:spPr bwMode="auto">
          <a:xfrm>
            <a:off x="107504" y="361950"/>
            <a:ext cx="8117334" cy="369332"/>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smtClean="0">
                <a:solidFill>
                  <a:srgbClr val="000000"/>
                </a:solidFill>
                <a:latin typeface="Comic Sans MS" pitchFamily="66" charset="0"/>
              </a:rPr>
              <a:t>Injection Mismatch at ALS Electron Ring</a:t>
            </a:r>
            <a:endParaRPr lang="en-US" altLang="de-DE" b="1" dirty="0">
              <a:solidFill>
                <a:srgbClr val="000000"/>
              </a:solidFill>
              <a:latin typeface="Comic Sans MS" pitchFamily="66" charset="0"/>
            </a:endParaRPr>
          </a:p>
        </p:txBody>
      </p:sp>
      <p:sp>
        <p:nvSpPr>
          <p:cNvPr id="15" name="Rectangle 9"/>
          <p:cNvSpPr>
            <a:spLocks noChangeArrowheads="1"/>
          </p:cNvSpPr>
          <p:nvPr/>
        </p:nvSpPr>
        <p:spPr bwMode="auto">
          <a:xfrm>
            <a:off x="72480" y="5877272"/>
            <a:ext cx="367350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de-DE" sz="1400" dirty="0" smtClean="0"/>
              <a:t>Courtesy of J.M. </a:t>
            </a:r>
            <a:r>
              <a:rPr lang="en-US" altLang="de-DE" sz="1400" dirty="0" err="1" smtClean="0"/>
              <a:t>Bryd</a:t>
            </a:r>
            <a:r>
              <a:rPr lang="en-US" altLang="de-DE" sz="1400" dirty="0" smtClean="0"/>
              <a:t> et al., </a:t>
            </a:r>
            <a:r>
              <a:rPr lang="en-US" altLang="de-DE" sz="1400" dirty="0"/>
              <a:t>PAC’99 </a:t>
            </a:r>
            <a:endParaRPr lang="en-US" altLang="de-DE" sz="1400" dirty="0" smtClean="0"/>
          </a:p>
          <a:p>
            <a:pPr algn="l">
              <a:spcBef>
                <a:spcPts val="0"/>
              </a:spcBef>
            </a:pPr>
            <a:r>
              <a:rPr lang="en-US" altLang="de-DE" sz="1400" dirty="0" smtClean="0"/>
              <a:t>&amp; http</a:t>
            </a:r>
            <a:r>
              <a:rPr lang="en-US" altLang="de-DE" sz="1400" dirty="0"/>
              <a:t>://escholarship.org/uc/item/8k6677nw </a:t>
            </a:r>
          </a:p>
        </p:txBody>
      </p:sp>
      <p:sp>
        <p:nvSpPr>
          <p:cNvPr id="16" name="Rectangle 9"/>
          <p:cNvSpPr>
            <a:spLocks noChangeArrowheads="1"/>
          </p:cNvSpPr>
          <p:nvPr/>
        </p:nvSpPr>
        <p:spPr bwMode="auto">
          <a:xfrm>
            <a:off x="107504" y="3439740"/>
            <a:ext cx="3456384" cy="1969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600" b="1" dirty="0" smtClean="0"/>
              <a:t>Caused by:</a:t>
            </a:r>
          </a:p>
          <a:p>
            <a:pPr algn="l" eaLnBrk="0" hangingPunct="0">
              <a:spcBef>
                <a:spcPts val="200"/>
              </a:spcBef>
            </a:pPr>
            <a:r>
              <a:rPr lang="en-US" altLang="de-DE" sz="1600" dirty="0" smtClean="0"/>
              <a:t>Phase error between </a:t>
            </a:r>
          </a:p>
          <a:p>
            <a:pPr algn="l" eaLnBrk="0" hangingPunct="0">
              <a:spcBef>
                <a:spcPts val="200"/>
              </a:spcBef>
            </a:pPr>
            <a:r>
              <a:rPr lang="en-US" altLang="de-DE" sz="1600" dirty="0" smtClean="0"/>
              <a:t>booster cavity </a:t>
            </a:r>
            <a:r>
              <a:rPr lang="en-US" altLang="de-DE" sz="1600" dirty="0" smtClean="0">
                <a:sym typeface="Symbol"/>
              </a:rPr>
              <a:t> storage ring cavity</a:t>
            </a:r>
          </a:p>
          <a:p>
            <a:pPr algn="l" eaLnBrk="0" hangingPunct="0">
              <a:spcBef>
                <a:spcPts val="200"/>
              </a:spcBef>
            </a:pPr>
            <a:r>
              <a:rPr lang="en-US" altLang="de-DE" sz="1600" b="1" dirty="0" smtClean="0">
                <a:sym typeface="Symbol"/>
              </a:rPr>
              <a:t>Cure: </a:t>
            </a:r>
          </a:p>
          <a:p>
            <a:pPr algn="l" eaLnBrk="0" hangingPunct="0">
              <a:spcBef>
                <a:spcPts val="200"/>
              </a:spcBef>
            </a:pPr>
            <a:r>
              <a:rPr lang="en-US" altLang="de-DE" sz="1600" dirty="0" smtClean="0"/>
              <a:t>Adjustment of </a:t>
            </a:r>
          </a:p>
          <a:p>
            <a:pPr algn="l" eaLnBrk="0" hangingPunct="0">
              <a:spcBef>
                <a:spcPts val="200"/>
              </a:spcBef>
            </a:pPr>
            <a:r>
              <a:rPr lang="en-US" altLang="de-DE" sz="1600" dirty="0" smtClean="0"/>
              <a:t>cavity phase synchronization</a:t>
            </a:r>
          </a:p>
          <a:p>
            <a:pPr algn="l" eaLnBrk="0" hangingPunct="0">
              <a:spcBef>
                <a:spcPts val="200"/>
              </a:spcBef>
            </a:pPr>
            <a:r>
              <a:rPr lang="en-US" altLang="de-DE" sz="1600" dirty="0" smtClean="0"/>
              <a:t>&amp; timing for kicking</a:t>
            </a:r>
          </a:p>
        </p:txBody>
      </p:sp>
      <p:sp>
        <p:nvSpPr>
          <p:cNvPr id="17" name="Rectangle 9"/>
          <p:cNvSpPr>
            <a:spLocks noChangeArrowheads="1"/>
          </p:cNvSpPr>
          <p:nvPr/>
        </p:nvSpPr>
        <p:spPr bwMode="auto">
          <a:xfrm>
            <a:off x="3347864" y="3429000"/>
            <a:ext cx="3456384" cy="1697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600" b="1" dirty="0" smtClean="0"/>
              <a:t>Caused by:</a:t>
            </a:r>
          </a:p>
          <a:p>
            <a:pPr algn="l" eaLnBrk="0" hangingPunct="0">
              <a:spcBef>
                <a:spcPts val="200"/>
              </a:spcBef>
            </a:pPr>
            <a:r>
              <a:rPr lang="en-US" altLang="de-DE" sz="1600" dirty="0" smtClean="0"/>
              <a:t>Phase &amp; frequency error between </a:t>
            </a:r>
          </a:p>
          <a:p>
            <a:pPr algn="l" eaLnBrk="0" hangingPunct="0">
              <a:spcBef>
                <a:spcPts val="200"/>
              </a:spcBef>
            </a:pPr>
            <a:r>
              <a:rPr lang="en-US" altLang="de-DE" sz="1600" dirty="0" smtClean="0"/>
              <a:t>booster cavity </a:t>
            </a:r>
            <a:r>
              <a:rPr lang="en-US" altLang="de-DE" sz="1600" dirty="0" smtClean="0">
                <a:sym typeface="Symbol"/>
              </a:rPr>
              <a:t> storage ring cavity</a:t>
            </a:r>
          </a:p>
          <a:p>
            <a:pPr algn="l" eaLnBrk="0" hangingPunct="0">
              <a:spcBef>
                <a:spcPts val="200"/>
              </a:spcBef>
            </a:pPr>
            <a:r>
              <a:rPr lang="en-US" altLang="de-DE" sz="1600" b="1" dirty="0" smtClean="0">
                <a:sym typeface="Symbol"/>
              </a:rPr>
              <a:t>Cure: </a:t>
            </a:r>
          </a:p>
          <a:p>
            <a:pPr algn="l" eaLnBrk="0" hangingPunct="0">
              <a:spcBef>
                <a:spcPts val="200"/>
              </a:spcBef>
            </a:pPr>
            <a:r>
              <a:rPr lang="en-US" altLang="de-DE" sz="1600" dirty="0" smtClean="0"/>
              <a:t>Adjustment of </a:t>
            </a:r>
          </a:p>
          <a:p>
            <a:pPr algn="l" eaLnBrk="0" hangingPunct="0">
              <a:spcBef>
                <a:spcPts val="200"/>
              </a:spcBef>
            </a:pPr>
            <a:r>
              <a:rPr lang="en-US" altLang="de-DE" sz="1600" dirty="0" smtClean="0"/>
              <a:t>cavity phase and amplitude</a:t>
            </a:r>
          </a:p>
        </p:txBody>
      </p:sp>
      <p:sp>
        <p:nvSpPr>
          <p:cNvPr id="18" name="Rectangle 9"/>
          <p:cNvSpPr>
            <a:spLocks noChangeArrowheads="1"/>
          </p:cNvSpPr>
          <p:nvPr/>
        </p:nvSpPr>
        <p:spPr bwMode="auto">
          <a:xfrm>
            <a:off x="6730008" y="3454980"/>
            <a:ext cx="2377360" cy="610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600" b="1" dirty="0" smtClean="0"/>
              <a:t>Caused by:</a:t>
            </a:r>
          </a:p>
          <a:p>
            <a:pPr algn="l" eaLnBrk="0" hangingPunct="0">
              <a:spcBef>
                <a:spcPts val="200"/>
              </a:spcBef>
            </a:pPr>
            <a:r>
              <a:rPr lang="en-US" altLang="de-DE" sz="1600" dirty="0" smtClean="0"/>
              <a:t>combined errors</a:t>
            </a:r>
            <a:endParaRPr lang="en-US" altLang="de-DE" sz="1600" dirty="0" smtClean="0">
              <a:sym typeface="Symbol"/>
            </a:endParaRPr>
          </a:p>
        </p:txBody>
      </p:sp>
      <p:sp>
        <p:nvSpPr>
          <p:cNvPr id="25" name="Text Box 4"/>
          <p:cNvSpPr txBox="1">
            <a:spLocks noChangeArrowheads="1"/>
          </p:cNvSpPr>
          <p:nvPr/>
        </p:nvSpPr>
        <p:spPr bwMode="auto">
          <a:xfrm>
            <a:off x="7694798" y="4149080"/>
            <a:ext cx="155772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smtClean="0">
                <a:solidFill>
                  <a:srgbClr val="0000FF"/>
                </a:solidFill>
              </a:rPr>
              <a:t>Streak camera</a:t>
            </a:r>
            <a:endParaRPr lang="en-US" altLang="de-DE" sz="1600" b="1" dirty="0">
              <a:solidFill>
                <a:srgbClr val="0000FF"/>
              </a:solidFill>
            </a:endParaRPr>
          </a:p>
        </p:txBody>
      </p:sp>
      <p:sp>
        <p:nvSpPr>
          <p:cNvPr id="65" name="Rectangle 9"/>
          <p:cNvSpPr>
            <a:spLocks noChangeArrowheads="1"/>
          </p:cNvSpPr>
          <p:nvPr/>
        </p:nvSpPr>
        <p:spPr bwMode="auto">
          <a:xfrm>
            <a:off x="2503624" y="5088012"/>
            <a:ext cx="3067838"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0"/>
              </a:spcBef>
            </a:pPr>
            <a:r>
              <a:rPr lang="en-US" altLang="de-DE" sz="1500" dirty="0" smtClean="0"/>
              <a:t>ALS (Berkeley): </a:t>
            </a:r>
            <a:r>
              <a:rPr lang="en-US" altLang="de-DE" sz="1500" b="1" i="1" dirty="0" err="1" smtClean="0"/>
              <a:t>E</a:t>
            </a:r>
            <a:r>
              <a:rPr lang="en-US" altLang="de-DE" sz="1500" b="1" i="1" baseline="-25000" dirty="0" err="1" smtClean="0"/>
              <a:t>in</a:t>
            </a:r>
            <a:r>
              <a:rPr lang="en-US" altLang="de-DE" sz="1500" dirty="0" smtClean="0"/>
              <a:t> = 1.5 GeV</a:t>
            </a:r>
          </a:p>
          <a:p>
            <a:pPr algn="l">
              <a:spcBef>
                <a:spcPts val="0"/>
              </a:spcBef>
            </a:pPr>
            <a:r>
              <a:rPr lang="en-US" altLang="de-DE" sz="1500" dirty="0"/>
              <a:t>	</a:t>
            </a:r>
            <a:r>
              <a:rPr lang="en-US" altLang="de-DE" sz="1500" dirty="0" smtClean="0"/>
              <a:t>          </a:t>
            </a:r>
            <a:r>
              <a:rPr lang="en-US" altLang="de-DE" sz="1500" b="1" i="1" dirty="0" err="1" smtClean="0"/>
              <a:t>f</a:t>
            </a:r>
            <a:r>
              <a:rPr lang="en-US" altLang="de-DE" sz="1500" b="1" i="1" baseline="-25000" dirty="0" err="1" smtClean="0"/>
              <a:t>rf</a:t>
            </a:r>
            <a:r>
              <a:rPr lang="en-US" altLang="de-DE" sz="1500" b="1" i="1" dirty="0" smtClean="0"/>
              <a:t> =</a:t>
            </a:r>
            <a:r>
              <a:rPr lang="en-US" altLang="de-DE" sz="1500" dirty="0" smtClean="0"/>
              <a:t> 499.7 MHz</a:t>
            </a:r>
          </a:p>
          <a:p>
            <a:pPr algn="l">
              <a:spcBef>
                <a:spcPts val="0"/>
              </a:spcBef>
            </a:pPr>
            <a:r>
              <a:rPr lang="en-US" altLang="de-DE" sz="1500" dirty="0"/>
              <a:t>	 </a:t>
            </a:r>
            <a:r>
              <a:rPr lang="en-US" altLang="de-DE" sz="1500" dirty="0" smtClean="0"/>
              <a:t>        </a:t>
            </a:r>
            <a:r>
              <a:rPr lang="en-US" altLang="de-DE" sz="1500" b="1" i="1" dirty="0" err="1" smtClean="0"/>
              <a:t>f</a:t>
            </a:r>
            <a:r>
              <a:rPr lang="en-US" altLang="de-DE" sz="1500" b="1" i="1" baseline="-25000" dirty="0" err="1" smtClean="0"/>
              <a:t>synch</a:t>
            </a:r>
            <a:r>
              <a:rPr lang="en-US" altLang="de-DE" sz="1500" b="1" i="1" dirty="0" smtClean="0"/>
              <a:t> </a:t>
            </a:r>
            <a:r>
              <a:rPr lang="en-US" altLang="de-DE" sz="1500" b="1" i="1" dirty="0"/>
              <a:t>=</a:t>
            </a:r>
            <a:r>
              <a:rPr lang="en-US" altLang="de-DE" sz="1500" dirty="0"/>
              <a:t> </a:t>
            </a:r>
            <a:r>
              <a:rPr lang="en-US" altLang="de-DE" sz="1500" dirty="0" smtClean="0"/>
              <a:t>11.4 kHz  </a:t>
            </a:r>
            <a:endParaRPr lang="en-US" altLang="de-DE" sz="1500" dirty="0"/>
          </a:p>
        </p:txBody>
      </p:sp>
      <p:grpSp>
        <p:nvGrpSpPr>
          <p:cNvPr id="70" name="Gruppieren 69"/>
          <p:cNvGrpSpPr/>
          <p:nvPr/>
        </p:nvGrpSpPr>
        <p:grpSpPr>
          <a:xfrm>
            <a:off x="5223387" y="4336566"/>
            <a:ext cx="3875766" cy="2186494"/>
            <a:chOff x="5223387" y="4336566"/>
            <a:chExt cx="3875766" cy="2186494"/>
          </a:xfrm>
        </p:grpSpPr>
        <p:cxnSp>
          <p:nvCxnSpPr>
            <p:cNvPr id="20" name="Gerade Verbindung 19"/>
            <p:cNvCxnSpPr/>
            <p:nvPr/>
          </p:nvCxnSpPr>
          <p:spPr bwMode="auto">
            <a:xfrm flipH="1">
              <a:off x="6397792" y="5059566"/>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mit Pfeil 21"/>
            <p:cNvCxnSpPr/>
            <p:nvPr/>
          </p:nvCxnSpPr>
          <p:spPr bwMode="auto">
            <a:xfrm flipV="1">
              <a:off x="6397792" y="5583976"/>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feld 22"/>
            <p:cNvSpPr txBox="1"/>
            <p:nvPr/>
          </p:nvSpPr>
          <p:spPr>
            <a:xfrm>
              <a:off x="6434261" y="5825350"/>
              <a:ext cx="1058950" cy="310392"/>
            </a:xfrm>
            <a:prstGeom prst="rect">
              <a:avLst/>
            </a:prstGeom>
            <a:noFill/>
            <a:ln w="38100">
              <a:noFill/>
            </a:ln>
          </p:spPr>
          <p:txBody>
            <a:bodyPr wrap="square" rtlCol="0">
              <a:spAutoFit/>
            </a:bodyPr>
            <a:lstStyle/>
            <a:p>
              <a:pPr algn="l"/>
              <a:r>
                <a:rPr lang="en-US" sz="1400" dirty="0" smtClean="0"/>
                <a:t>injection</a:t>
              </a:r>
              <a:endParaRPr lang="en-US" sz="1400" dirty="0"/>
            </a:p>
          </p:txBody>
        </p:sp>
        <p:sp>
          <p:nvSpPr>
            <p:cNvPr id="26" name="Abgerundetes Rechteck 25"/>
            <p:cNvSpPr/>
            <p:nvPr/>
          </p:nvSpPr>
          <p:spPr bwMode="auto">
            <a:xfrm>
              <a:off x="6607099" y="4336566"/>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7" name="Textfeld 26"/>
            <p:cNvSpPr txBox="1"/>
            <p:nvPr/>
          </p:nvSpPr>
          <p:spPr>
            <a:xfrm>
              <a:off x="6631714" y="4929801"/>
              <a:ext cx="1511266" cy="523220"/>
            </a:xfrm>
            <a:prstGeom prst="rect">
              <a:avLst/>
            </a:prstGeom>
            <a:noFill/>
          </p:spPr>
          <p:txBody>
            <a:bodyPr wrap="square" rtlCol="0">
              <a:spAutoFit/>
            </a:bodyPr>
            <a:lstStyle/>
            <a:p>
              <a:r>
                <a:rPr lang="en-US" sz="1400" b="1" dirty="0" smtClean="0">
                  <a:solidFill>
                    <a:srgbClr val="C00000"/>
                  </a:solidFill>
                </a:rPr>
                <a:t>e</a:t>
              </a:r>
              <a:r>
                <a:rPr lang="en-US" sz="1400" b="1" baseline="30000" dirty="0" smtClean="0">
                  <a:solidFill>
                    <a:srgbClr val="C00000"/>
                  </a:solidFill>
                </a:rPr>
                <a:t>-</a:t>
              </a:r>
              <a:r>
                <a:rPr lang="en-US" sz="1400" b="1" dirty="0" smtClean="0">
                  <a:solidFill>
                    <a:srgbClr val="C00000"/>
                  </a:solidFill>
                </a:rPr>
                <a:t> synchrotron</a:t>
              </a:r>
            </a:p>
            <a:p>
              <a:pPr>
                <a:spcBef>
                  <a:spcPts val="0"/>
                </a:spcBef>
              </a:pPr>
              <a:r>
                <a:rPr lang="en-US" sz="1400" b="1" dirty="0" err="1" smtClean="0">
                  <a:solidFill>
                    <a:srgbClr val="C00000"/>
                  </a:solidFill>
                </a:rPr>
                <a:t>stoarge</a:t>
              </a:r>
              <a:r>
                <a:rPr lang="en-US" sz="1400" b="1" dirty="0" smtClean="0">
                  <a:solidFill>
                    <a:srgbClr val="C00000"/>
                  </a:solidFill>
                </a:rPr>
                <a:t> ring</a:t>
              </a:r>
              <a:endParaRPr lang="en-US" sz="1400" b="1" dirty="0">
                <a:solidFill>
                  <a:srgbClr val="C00000"/>
                </a:solidFill>
              </a:endParaRPr>
            </a:p>
          </p:txBody>
        </p:sp>
        <p:grpSp>
          <p:nvGrpSpPr>
            <p:cNvPr id="28" name="Gruppieren 27"/>
            <p:cNvGrpSpPr/>
            <p:nvPr/>
          </p:nvGrpSpPr>
          <p:grpSpPr>
            <a:xfrm>
              <a:off x="7822873" y="4391158"/>
              <a:ext cx="1023111" cy="565318"/>
              <a:chOff x="1828800" y="3231237"/>
              <a:chExt cx="1023111" cy="565318"/>
            </a:xfrm>
          </p:grpSpPr>
          <p:grpSp>
            <p:nvGrpSpPr>
              <p:cNvPr id="37" name="Gruppieren 36"/>
              <p:cNvGrpSpPr/>
              <p:nvPr/>
            </p:nvGrpSpPr>
            <p:grpSpPr>
              <a:xfrm rot="17787383">
                <a:off x="2171089" y="3115732"/>
                <a:ext cx="527710" cy="833935"/>
                <a:chOff x="2366224" y="4360105"/>
                <a:chExt cx="527710" cy="833935"/>
              </a:xfrm>
            </p:grpSpPr>
            <p:grpSp>
              <p:nvGrpSpPr>
                <p:cNvPr id="42" name="Gruppieren 41"/>
                <p:cNvGrpSpPr/>
                <p:nvPr/>
              </p:nvGrpSpPr>
              <p:grpSpPr>
                <a:xfrm rot="1979819">
                  <a:off x="2472516" y="4812076"/>
                  <a:ext cx="319856" cy="381964"/>
                  <a:chOff x="2430046" y="4844314"/>
                  <a:chExt cx="319856" cy="381964"/>
                </a:xfrm>
              </p:grpSpPr>
              <p:sp>
                <p:nvSpPr>
                  <p:cNvPr id="46" name="Rechteck 45"/>
                  <p:cNvSpPr/>
                  <p:nvPr/>
                </p:nvSpPr>
                <p:spPr bwMode="auto">
                  <a:xfrm rot="3381372">
                    <a:off x="2574942" y="5051318"/>
                    <a:ext cx="170824" cy="179096"/>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7" name="Rechteck 46"/>
                  <p:cNvSpPr/>
                  <p:nvPr/>
                </p:nvSpPr>
                <p:spPr bwMode="auto">
                  <a:xfrm rot="3381372">
                    <a:off x="2539520" y="4987362"/>
                    <a:ext cx="95587" cy="71410"/>
                  </a:xfrm>
                  <a:prstGeom prst="rect">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48" name="Gerade Verbindung 47"/>
                  <p:cNvCxnSpPr/>
                  <p:nvPr/>
                </p:nvCxnSpPr>
                <p:spPr bwMode="auto">
                  <a:xfrm rot="19620181" flipV="1">
                    <a:off x="2555784" y="4844314"/>
                    <a:ext cx="51369" cy="112079"/>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Gerade Verbindung 48"/>
                  <p:cNvCxnSpPr/>
                  <p:nvPr/>
                </p:nvCxnSpPr>
                <p:spPr bwMode="auto">
                  <a:xfrm flipH="1" flipV="1">
                    <a:off x="2430046" y="4931860"/>
                    <a:ext cx="105214" cy="7289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43" name="Gerade Verbindung 42"/>
                <p:cNvCxnSpPr/>
                <p:nvPr/>
              </p:nvCxnSpPr>
              <p:spPr bwMode="auto">
                <a:xfrm>
                  <a:off x="2543471" y="4829210"/>
                  <a:ext cx="181014" cy="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Bogen 43"/>
                <p:cNvSpPr/>
                <p:nvPr/>
              </p:nvSpPr>
              <p:spPr bwMode="auto">
                <a:xfrm rot="19545263">
                  <a:off x="2366224" y="4611186"/>
                  <a:ext cx="429542" cy="315061"/>
                </a:xfrm>
                <a:prstGeom prst="arc">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sp>
              <p:nvSpPr>
                <p:cNvPr id="45" name="Bogen 44"/>
                <p:cNvSpPr/>
                <p:nvPr/>
              </p:nvSpPr>
              <p:spPr bwMode="auto">
                <a:xfrm rot="8988807">
                  <a:off x="2464392" y="4360105"/>
                  <a:ext cx="429542" cy="315061"/>
                </a:xfrm>
                <a:prstGeom prst="arc">
                  <a:avLst>
                    <a:gd name="adj1" fmla="val 15977564"/>
                    <a:gd name="adj2" fmla="val 0"/>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grpSp>
          <p:cxnSp>
            <p:nvCxnSpPr>
              <p:cNvPr id="38" name="Gerade Verbindung 37"/>
              <p:cNvCxnSpPr/>
              <p:nvPr/>
            </p:nvCxnSpPr>
            <p:spPr bwMode="auto">
              <a:xfrm>
                <a:off x="1828800" y="3231237"/>
                <a:ext cx="520095" cy="17611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Gerade Verbindung 38"/>
              <p:cNvCxnSpPr/>
              <p:nvPr/>
            </p:nvCxnSpPr>
            <p:spPr bwMode="auto">
              <a:xfrm>
                <a:off x="1848152" y="3256038"/>
                <a:ext cx="441862" cy="29304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39"/>
              <p:cNvCxnSpPr/>
              <p:nvPr/>
            </p:nvCxnSpPr>
            <p:spPr bwMode="auto">
              <a:xfrm>
                <a:off x="2348895" y="3407353"/>
                <a:ext cx="134463" cy="112017"/>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40"/>
              <p:cNvCxnSpPr/>
              <p:nvPr/>
            </p:nvCxnSpPr>
            <p:spPr bwMode="auto">
              <a:xfrm>
                <a:off x="2290014" y="3540937"/>
                <a:ext cx="161084" cy="31983"/>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9" name="Gruppieren 28"/>
            <p:cNvGrpSpPr/>
            <p:nvPr/>
          </p:nvGrpSpPr>
          <p:grpSpPr>
            <a:xfrm>
              <a:off x="8514483" y="5636484"/>
              <a:ext cx="412536" cy="378077"/>
              <a:chOff x="8442540" y="5416075"/>
              <a:chExt cx="412536" cy="378077"/>
            </a:xfrm>
          </p:grpSpPr>
          <p:sp>
            <p:nvSpPr>
              <p:cNvPr id="35" name="Ellipse 34"/>
              <p:cNvSpPr/>
              <p:nvPr/>
            </p:nvSpPr>
            <p:spPr bwMode="auto">
              <a:xfrm>
                <a:off x="8442540" y="5416075"/>
                <a:ext cx="412536" cy="378077"/>
              </a:xfrm>
              <a:prstGeom prst="ellipse">
                <a:avLst/>
              </a:prstGeom>
              <a:no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6" name="Freihandform 35"/>
              <p:cNvSpPr/>
              <p:nvPr/>
            </p:nvSpPr>
            <p:spPr bwMode="auto">
              <a:xfrm>
                <a:off x="8532134" y="5502729"/>
                <a:ext cx="261032" cy="204767"/>
              </a:xfrm>
              <a:custGeom>
                <a:avLst/>
                <a:gdLst>
                  <a:gd name="connsiteX0" fmla="*/ 0 w 2913797"/>
                  <a:gd name="connsiteY0" fmla="*/ 730196 h 1460402"/>
                  <a:gd name="connsiteX1" fmla="*/ 709683 w 2913797"/>
                  <a:gd name="connsiteY1" fmla="*/ 41 h 1460402"/>
                  <a:gd name="connsiteX2" fmla="*/ 1453486 w 2913797"/>
                  <a:gd name="connsiteY2" fmla="*/ 757491 h 1460402"/>
                  <a:gd name="connsiteX3" fmla="*/ 2197289 w 2913797"/>
                  <a:gd name="connsiteY3" fmla="*/ 1460351 h 1460402"/>
                  <a:gd name="connsiteX4" fmla="*/ 2913797 w 2913797"/>
                  <a:gd name="connsiteY4" fmla="*/ 723372 h 1460402"/>
                  <a:gd name="connsiteX5" fmla="*/ 2913797 w 2913797"/>
                  <a:gd name="connsiteY5" fmla="*/ 723372 h 1460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3797" h="1460402">
                    <a:moveTo>
                      <a:pt x="0" y="730196"/>
                    </a:moveTo>
                    <a:cubicBezTo>
                      <a:pt x="233717" y="362844"/>
                      <a:pt x="467435" y="-4508"/>
                      <a:pt x="709683" y="41"/>
                    </a:cubicBezTo>
                    <a:cubicBezTo>
                      <a:pt x="951931" y="4590"/>
                      <a:pt x="1205552" y="514106"/>
                      <a:pt x="1453486" y="757491"/>
                    </a:cubicBezTo>
                    <a:cubicBezTo>
                      <a:pt x="1701420" y="1000876"/>
                      <a:pt x="1953904" y="1466037"/>
                      <a:pt x="2197289" y="1460351"/>
                    </a:cubicBezTo>
                    <a:cubicBezTo>
                      <a:pt x="2440674" y="1454665"/>
                      <a:pt x="2913797" y="723372"/>
                      <a:pt x="2913797" y="723372"/>
                    </a:cubicBezTo>
                    <a:lnTo>
                      <a:pt x="2913797" y="723372"/>
                    </a:ln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30" name="Gerade Verbindung 29"/>
            <p:cNvCxnSpPr>
              <a:stCxn id="35" idx="0"/>
              <a:endCxn id="46" idx="2"/>
            </p:cNvCxnSpPr>
            <p:nvPr/>
          </p:nvCxnSpPr>
          <p:spPr bwMode="auto">
            <a:xfrm flipH="1" flipV="1">
              <a:off x="8707669" y="4926947"/>
              <a:ext cx="13082" cy="709537"/>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 Box 4"/>
            <p:cNvSpPr txBox="1">
              <a:spLocks noChangeArrowheads="1"/>
            </p:cNvSpPr>
            <p:nvPr/>
          </p:nvSpPr>
          <p:spPr bwMode="auto">
            <a:xfrm>
              <a:off x="8199963" y="5011001"/>
              <a:ext cx="89919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smtClean="0">
                  <a:solidFill>
                    <a:srgbClr val="0000FF"/>
                  </a:solidFill>
                </a:rPr>
                <a:t>acc. </a:t>
              </a:r>
            </a:p>
            <a:p>
              <a:pPr algn="l">
                <a:spcBef>
                  <a:spcPts val="0"/>
                </a:spcBef>
              </a:pPr>
              <a:r>
                <a:rPr lang="en-US" altLang="de-DE" sz="1600" b="1" dirty="0" smtClean="0">
                  <a:solidFill>
                    <a:srgbClr val="0000FF"/>
                  </a:solidFill>
                </a:rPr>
                <a:t>freq. </a:t>
              </a:r>
              <a:r>
                <a:rPr lang="en-US" altLang="de-DE" sz="1600" b="1" i="1" dirty="0" err="1" smtClean="0">
                  <a:solidFill>
                    <a:srgbClr val="0000FF"/>
                  </a:solidFill>
                </a:rPr>
                <a:t>f</a:t>
              </a:r>
              <a:r>
                <a:rPr lang="en-US" altLang="de-DE" sz="1600" b="1" i="1" baseline="-25000" dirty="0" err="1" smtClean="0">
                  <a:solidFill>
                    <a:srgbClr val="0000FF"/>
                  </a:solidFill>
                </a:rPr>
                <a:t>rf</a:t>
              </a:r>
              <a:r>
                <a:rPr lang="en-US" altLang="de-DE" sz="1600" b="1" dirty="0" smtClean="0">
                  <a:solidFill>
                    <a:srgbClr val="0000FF"/>
                  </a:solidFill>
                </a:rPr>
                <a:t> </a:t>
              </a:r>
              <a:endParaRPr lang="en-US" altLang="de-DE" sz="1600" b="1" dirty="0">
                <a:solidFill>
                  <a:srgbClr val="0000FF"/>
                </a:solidFill>
              </a:endParaRPr>
            </a:p>
          </p:txBody>
        </p:sp>
        <p:sp>
          <p:nvSpPr>
            <p:cNvPr id="32" name="Rechteck 31"/>
            <p:cNvSpPr/>
            <p:nvPr/>
          </p:nvSpPr>
          <p:spPr bwMode="auto">
            <a:xfrm>
              <a:off x="7240113" y="5711311"/>
              <a:ext cx="358569" cy="194877"/>
            </a:xfrm>
            <a:prstGeom prst="rect">
              <a:avLst/>
            </a:prstGeom>
            <a:noFill/>
            <a:ln w="31750" cap="flat" cmpd="sng" algn="ctr">
              <a:solidFill>
                <a:srgbClr val="CC00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3" name="Text Box 4"/>
            <p:cNvSpPr txBox="1">
              <a:spLocks noChangeArrowheads="1"/>
            </p:cNvSpPr>
            <p:nvPr/>
          </p:nvSpPr>
          <p:spPr bwMode="auto">
            <a:xfrm>
              <a:off x="6917408" y="5396286"/>
              <a:ext cx="100397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err="1" smtClean="0">
                  <a:solidFill>
                    <a:srgbClr val="CC00CC"/>
                  </a:solidFill>
                </a:rPr>
                <a:t>rf</a:t>
              </a:r>
              <a:r>
                <a:rPr lang="en-US" altLang="de-DE" sz="1600" b="1" dirty="0" smtClean="0">
                  <a:solidFill>
                    <a:srgbClr val="CC00CC"/>
                  </a:solidFill>
                </a:rPr>
                <a:t> cavity</a:t>
              </a:r>
              <a:endParaRPr lang="en-US" altLang="de-DE" sz="1600" b="1" dirty="0">
                <a:solidFill>
                  <a:srgbClr val="CC00CC"/>
                </a:solidFill>
              </a:endParaRPr>
            </a:p>
          </p:txBody>
        </p:sp>
        <p:cxnSp>
          <p:nvCxnSpPr>
            <p:cNvPr id="34" name="Gerade Verbindung 33"/>
            <p:cNvCxnSpPr/>
            <p:nvPr/>
          </p:nvCxnSpPr>
          <p:spPr bwMode="auto">
            <a:xfrm flipH="1">
              <a:off x="7598683" y="5842285"/>
              <a:ext cx="896184" cy="11006"/>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Abgerundetes Rechteck 49"/>
            <p:cNvSpPr/>
            <p:nvPr/>
          </p:nvSpPr>
          <p:spPr bwMode="auto">
            <a:xfrm>
              <a:off x="5389680" y="5445224"/>
              <a:ext cx="1008112" cy="980398"/>
            </a:xfrm>
            <a:prstGeom prst="roundRect">
              <a:avLst>
                <a:gd name="adj" fmla="val 38859"/>
              </a:avLst>
            </a:prstGeom>
            <a:noFill/>
            <a:ln w="41275"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1" name="Textfeld 50"/>
            <p:cNvSpPr txBox="1"/>
            <p:nvPr/>
          </p:nvSpPr>
          <p:spPr>
            <a:xfrm>
              <a:off x="5292080" y="5740821"/>
              <a:ext cx="1102248" cy="307777"/>
            </a:xfrm>
            <a:prstGeom prst="rect">
              <a:avLst/>
            </a:prstGeom>
            <a:noFill/>
          </p:spPr>
          <p:txBody>
            <a:bodyPr wrap="square" rtlCol="0">
              <a:spAutoFit/>
            </a:bodyPr>
            <a:lstStyle/>
            <a:p>
              <a:r>
                <a:rPr lang="en-US" sz="1400" b="1" dirty="0" smtClean="0">
                  <a:solidFill>
                    <a:srgbClr val="C00000"/>
                  </a:solidFill>
                </a:rPr>
                <a:t>e</a:t>
              </a:r>
              <a:r>
                <a:rPr lang="en-US" sz="1400" b="1" baseline="30000" dirty="0" smtClean="0">
                  <a:solidFill>
                    <a:srgbClr val="C00000"/>
                  </a:solidFill>
                </a:rPr>
                <a:t>-</a:t>
              </a:r>
              <a:r>
                <a:rPr lang="en-US" sz="1400" b="1" dirty="0" smtClean="0">
                  <a:solidFill>
                    <a:srgbClr val="C00000"/>
                  </a:solidFill>
                </a:rPr>
                <a:t> booster</a:t>
              </a:r>
              <a:endParaRPr lang="en-US" sz="1400" b="1" dirty="0">
                <a:solidFill>
                  <a:srgbClr val="C00000"/>
                </a:solidFill>
              </a:endParaRPr>
            </a:p>
          </p:txBody>
        </p:sp>
        <p:sp>
          <p:nvSpPr>
            <p:cNvPr id="52" name="Text Box 4"/>
            <p:cNvSpPr txBox="1">
              <a:spLocks noChangeArrowheads="1"/>
            </p:cNvSpPr>
            <p:nvPr/>
          </p:nvSpPr>
          <p:spPr bwMode="auto">
            <a:xfrm>
              <a:off x="5389680" y="5980785"/>
              <a:ext cx="100397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err="1" smtClean="0">
                  <a:solidFill>
                    <a:srgbClr val="CC00CC"/>
                  </a:solidFill>
                </a:rPr>
                <a:t>rf</a:t>
              </a:r>
              <a:r>
                <a:rPr lang="en-US" altLang="de-DE" sz="1600" b="1" dirty="0" smtClean="0">
                  <a:solidFill>
                    <a:srgbClr val="CC00CC"/>
                  </a:solidFill>
                </a:rPr>
                <a:t> cavity</a:t>
              </a:r>
              <a:endParaRPr lang="en-US" altLang="de-DE" sz="1600" b="1" dirty="0">
                <a:solidFill>
                  <a:srgbClr val="CC00CC"/>
                </a:solidFill>
              </a:endParaRPr>
            </a:p>
          </p:txBody>
        </p:sp>
        <p:sp>
          <p:nvSpPr>
            <p:cNvPr id="53" name="Rechteck 52"/>
            <p:cNvSpPr/>
            <p:nvPr/>
          </p:nvSpPr>
          <p:spPr bwMode="auto">
            <a:xfrm>
              <a:off x="5761377" y="6328183"/>
              <a:ext cx="264718" cy="194877"/>
            </a:xfrm>
            <a:prstGeom prst="rect">
              <a:avLst/>
            </a:prstGeom>
            <a:noFill/>
            <a:ln w="31750" cap="flat" cmpd="sng" algn="ctr">
              <a:solidFill>
                <a:srgbClr val="CC00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54" name="Gerade Verbindung 53"/>
            <p:cNvCxnSpPr/>
            <p:nvPr/>
          </p:nvCxnSpPr>
          <p:spPr bwMode="auto">
            <a:xfrm flipH="1">
              <a:off x="6026095" y="6425622"/>
              <a:ext cx="1393302" cy="0"/>
            </a:xfrm>
            <a:prstGeom prst="line">
              <a:avLst/>
            </a:prstGeom>
            <a:solidFill>
              <a:schemeClr val="accent1"/>
            </a:solidFill>
            <a:ln w="190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Text Box 4"/>
            <p:cNvSpPr txBox="1">
              <a:spLocks noChangeArrowheads="1"/>
            </p:cNvSpPr>
            <p:nvPr/>
          </p:nvSpPr>
          <p:spPr bwMode="auto">
            <a:xfrm>
              <a:off x="7371801" y="6096975"/>
              <a:ext cx="1519904"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500" b="1" dirty="0" smtClean="0">
                  <a:solidFill>
                    <a:srgbClr val="008000"/>
                  </a:solidFill>
                </a:rPr>
                <a:t>synchronization</a:t>
              </a:r>
              <a:endParaRPr lang="en-US" altLang="de-DE" sz="1500" b="1" dirty="0">
                <a:solidFill>
                  <a:srgbClr val="008000"/>
                </a:solidFill>
              </a:endParaRPr>
            </a:p>
          </p:txBody>
        </p:sp>
        <p:cxnSp>
          <p:nvCxnSpPr>
            <p:cNvPr id="59" name="Gerade Verbindung mit Pfeil 58"/>
            <p:cNvCxnSpPr/>
            <p:nvPr/>
          </p:nvCxnSpPr>
          <p:spPr bwMode="auto">
            <a:xfrm>
              <a:off x="5223387" y="5690419"/>
              <a:ext cx="90815" cy="235370"/>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Gerade Verbindung 59"/>
            <p:cNvCxnSpPr/>
            <p:nvPr/>
          </p:nvCxnSpPr>
          <p:spPr bwMode="auto">
            <a:xfrm flipH="1" flipV="1">
              <a:off x="5299556" y="5879409"/>
              <a:ext cx="97600" cy="255352"/>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Gerade Verbindung 74"/>
            <p:cNvCxnSpPr>
              <a:stCxn id="32" idx="2"/>
            </p:cNvCxnSpPr>
            <p:nvPr/>
          </p:nvCxnSpPr>
          <p:spPr bwMode="auto">
            <a:xfrm flipH="1">
              <a:off x="7419397" y="5906188"/>
              <a:ext cx="1" cy="519434"/>
            </a:xfrm>
            <a:prstGeom prst="line">
              <a:avLst/>
            </a:prstGeom>
            <a:solidFill>
              <a:schemeClr val="accent1"/>
            </a:solidFill>
            <a:ln w="19050"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55" name="Gruppieren 54"/>
          <p:cNvGrpSpPr/>
          <p:nvPr/>
        </p:nvGrpSpPr>
        <p:grpSpPr>
          <a:xfrm>
            <a:off x="-39201" y="1249139"/>
            <a:ext cx="2832667" cy="1984890"/>
            <a:chOff x="-39201" y="1157699"/>
            <a:chExt cx="2832667" cy="1984890"/>
          </a:xfrm>
        </p:grpSpPr>
        <p:sp>
          <p:nvSpPr>
            <p:cNvPr id="56" name="Textfeld 55"/>
            <p:cNvSpPr txBox="1"/>
            <p:nvPr/>
          </p:nvSpPr>
          <p:spPr>
            <a:xfrm>
              <a:off x="2085975" y="1157699"/>
              <a:ext cx="184731" cy="369332"/>
            </a:xfrm>
            <a:prstGeom prst="rect">
              <a:avLst/>
            </a:prstGeom>
            <a:noFill/>
          </p:spPr>
          <p:txBody>
            <a:bodyPr wrap="none" rtlCol="0">
              <a:spAutoFit/>
            </a:bodyPr>
            <a:lstStyle/>
            <a:p>
              <a:endParaRPr lang="en-US" dirty="0"/>
            </a:p>
          </p:txBody>
        </p:sp>
        <p:cxnSp>
          <p:nvCxnSpPr>
            <p:cNvPr id="57" name="Gerade Verbindung mit Pfeil 56"/>
            <p:cNvCxnSpPr/>
            <p:nvPr/>
          </p:nvCxnSpPr>
          <p:spPr bwMode="auto">
            <a:xfrm>
              <a:off x="272958" y="2348880"/>
              <a:ext cx="2138802" cy="0"/>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Gerade Verbindung mit Pfeil 60"/>
            <p:cNvCxnSpPr/>
            <p:nvPr/>
          </p:nvCxnSpPr>
          <p:spPr bwMode="auto">
            <a:xfrm flipV="1">
              <a:off x="1331640" y="1285936"/>
              <a:ext cx="6617" cy="1856653"/>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Träne 61"/>
            <p:cNvSpPr/>
            <p:nvPr/>
          </p:nvSpPr>
          <p:spPr bwMode="auto">
            <a:xfrm rot="13556178">
              <a:off x="662679" y="1724072"/>
              <a:ext cx="1374084" cy="1325905"/>
            </a:xfrm>
            <a:prstGeom prst="teardrop">
              <a:avLst/>
            </a:prstGeom>
            <a:noFill/>
            <a:ln w="15875"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63" name="Ellipse 62"/>
            <p:cNvSpPr/>
            <p:nvPr/>
          </p:nvSpPr>
          <p:spPr bwMode="auto">
            <a:xfrm>
              <a:off x="1264918" y="2271326"/>
              <a:ext cx="156880" cy="151334"/>
            </a:xfrm>
            <a:prstGeom prst="ellipse">
              <a:avLst/>
            </a:prstGeom>
            <a:solidFill>
              <a:srgbClr val="008000">
                <a:alpha val="14000"/>
              </a:srgbClr>
            </a:solid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64" name="Ellipse 63"/>
            <p:cNvSpPr/>
            <p:nvPr/>
          </p:nvSpPr>
          <p:spPr bwMode="auto">
            <a:xfrm flipH="1">
              <a:off x="700100" y="2253948"/>
              <a:ext cx="487524" cy="189863"/>
            </a:xfrm>
            <a:prstGeom prst="ellipse">
              <a:avLst/>
            </a:prstGeom>
            <a:solidFill>
              <a:srgbClr val="FF0000">
                <a:alpha val="27000"/>
              </a:srgbClr>
            </a:solid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66" name="Ellipse 65"/>
            <p:cNvSpPr/>
            <p:nvPr/>
          </p:nvSpPr>
          <p:spPr bwMode="auto">
            <a:xfrm rot="5400000" flipH="1">
              <a:off x="1096545" y="1898078"/>
              <a:ext cx="487524" cy="189863"/>
            </a:xfrm>
            <a:prstGeom prst="ellipse">
              <a:avLst/>
            </a:prstGeom>
            <a:solidFill>
              <a:srgbClr val="CC0099">
                <a:alpha val="26667"/>
              </a:srgbClr>
            </a:solidFill>
            <a:ln w="3175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67" name="Rectangle 9"/>
            <p:cNvSpPr>
              <a:spLocks noChangeArrowheads="1"/>
            </p:cNvSpPr>
            <p:nvPr/>
          </p:nvSpPr>
          <p:spPr bwMode="auto">
            <a:xfrm>
              <a:off x="-39201" y="1346868"/>
              <a:ext cx="137084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FF0000"/>
                  </a:solidFill>
                </a:rPr>
                <a:t>Injected beam </a:t>
              </a:r>
            </a:p>
            <a:p>
              <a:pPr algn="l" eaLnBrk="0" hangingPunct="0">
                <a:spcBef>
                  <a:spcPts val="0"/>
                </a:spcBef>
              </a:pPr>
              <a:r>
                <a:rPr lang="en-US" altLang="de-DE" sz="1300" dirty="0" smtClean="0">
                  <a:solidFill>
                    <a:srgbClr val="FF0000"/>
                  </a:solidFill>
                </a:rPr>
                <a:t>with phase error</a:t>
              </a:r>
              <a:endParaRPr lang="en-US" altLang="de-DE" sz="1300" dirty="0">
                <a:solidFill>
                  <a:srgbClr val="FF0000"/>
                </a:solidFill>
              </a:endParaRPr>
            </a:p>
          </p:txBody>
        </p:sp>
        <p:sp>
          <p:nvSpPr>
            <p:cNvPr id="68" name="Rectangle 9"/>
            <p:cNvSpPr>
              <a:spLocks noChangeArrowheads="1"/>
            </p:cNvSpPr>
            <p:nvPr/>
          </p:nvSpPr>
          <p:spPr bwMode="auto">
            <a:xfrm>
              <a:off x="1614498" y="1363565"/>
              <a:ext cx="1178968"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CC0099"/>
                  </a:solidFill>
                </a:rPr>
                <a:t>after ¼ </a:t>
              </a:r>
              <a:r>
                <a:rPr lang="en-US" altLang="de-DE" sz="1300" dirty="0" smtClean="0">
                  <a:solidFill>
                    <a:srgbClr val="CC0099"/>
                  </a:solidFill>
                  <a:sym typeface="Symbol"/>
                </a:rPr>
                <a:t> </a:t>
              </a:r>
              <a:r>
                <a:rPr lang="en-US" altLang="de-DE" sz="1300" b="1" i="1" dirty="0" err="1" smtClean="0">
                  <a:solidFill>
                    <a:srgbClr val="CC0099"/>
                  </a:solidFill>
                  <a:sym typeface="Symbol"/>
                </a:rPr>
                <a:t>t</a:t>
              </a:r>
              <a:r>
                <a:rPr lang="en-US" altLang="de-DE" sz="1300" b="1" i="1" baseline="-25000" dirty="0" err="1" smtClean="0">
                  <a:solidFill>
                    <a:srgbClr val="CC0099"/>
                  </a:solidFill>
                  <a:sym typeface="Symbol"/>
                </a:rPr>
                <a:t>sych</a:t>
              </a:r>
              <a:r>
                <a:rPr lang="en-US" altLang="de-DE" sz="1300" dirty="0" smtClean="0">
                  <a:solidFill>
                    <a:srgbClr val="CC0099"/>
                  </a:solidFill>
                </a:rPr>
                <a:t> </a:t>
              </a:r>
              <a:r>
                <a:rPr lang="en-US" altLang="de-DE" sz="1300" dirty="0" err="1" smtClean="0">
                  <a:solidFill>
                    <a:srgbClr val="CC0099"/>
                  </a:solidFill>
                </a:rPr>
                <a:t>synchr</a:t>
              </a:r>
              <a:r>
                <a:rPr lang="en-US" altLang="de-DE" sz="1300" dirty="0" smtClean="0">
                  <a:solidFill>
                    <a:srgbClr val="CC0099"/>
                  </a:solidFill>
                </a:rPr>
                <a:t>. period</a:t>
              </a:r>
              <a:endParaRPr lang="en-US" altLang="de-DE" sz="1300" dirty="0">
                <a:solidFill>
                  <a:srgbClr val="CC0099"/>
                </a:solidFill>
              </a:endParaRPr>
            </a:p>
          </p:txBody>
        </p:sp>
        <p:cxnSp>
          <p:nvCxnSpPr>
            <p:cNvPr id="69" name="Gerade Verbindung mit Pfeil 68"/>
            <p:cNvCxnSpPr>
              <a:stCxn id="68" idx="2"/>
            </p:cNvCxnSpPr>
            <p:nvPr/>
          </p:nvCxnSpPr>
          <p:spPr bwMode="auto">
            <a:xfrm flipH="1">
              <a:off x="1495810" y="1856008"/>
              <a:ext cx="708172" cy="137001"/>
            </a:xfrm>
            <a:prstGeom prst="straightConnector1">
              <a:avLst/>
            </a:prstGeom>
            <a:solidFill>
              <a:schemeClr val="accent1"/>
            </a:solidFill>
            <a:ln w="12700" cap="flat" cmpd="sng" algn="ctr">
              <a:solidFill>
                <a:srgbClr val="CC0099"/>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Gerade Verbindung mit Pfeil 70"/>
            <p:cNvCxnSpPr/>
            <p:nvPr/>
          </p:nvCxnSpPr>
          <p:spPr bwMode="auto">
            <a:xfrm>
              <a:off x="527311" y="1816789"/>
              <a:ext cx="315237" cy="354192"/>
            </a:xfrm>
            <a:prstGeom prst="straightConnector1">
              <a:avLst/>
            </a:prstGeom>
            <a:solidFill>
              <a:schemeClr val="accent1"/>
            </a:solidFill>
            <a:ln w="12700" cap="flat" cmpd="sng" algn="ctr">
              <a:solidFill>
                <a:srgbClr val="FF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Rectangle 9"/>
            <p:cNvSpPr>
              <a:spLocks noChangeArrowheads="1"/>
            </p:cNvSpPr>
            <p:nvPr/>
          </p:nvSpPr>
          <p:spPr bwMode="auto">
            <a:xfrm>
              <a:off x="2020426" y="2305427"/>
              <a:ext cx="695709"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a:t>
              </a:r>
              <a:r>
                <a:rPr lang="en-US" altLang="de-DE" sz="1300" dirty="0" smtClean="0">
                  <a:sym typeface="Symbol"/>
                </a:rPr>
                <a:t> or </a:t>
              </a:r>
              <a:r>
                <a:rPr lang="en-US" altLang="de-DE" sz="1300" b="1" i="1" dirty="0" smtClean="0">
                  <a:sym typeface="Symbol"/>
                </a:rPr>
                <a:t>t</a:t>
              </a:r>
              <a:endParaRPr lang="en-US" altLang="de-DE" sz="1300" b="1" i="1" dirty="0"/>
            </a:p>
          </p:txBody>
        </p:sp>
        <p:sp>
          <p:nvSpPr>
            <p:cNvPr id="73" name="Rectangle 9"/>
            <p:cNvSpPr>
              <a:spLocks noChangeArrowheads="1"/>
            </p:cNvSpPr>
            <p:nvPr/>
          </p:nvSpPr>
          <p:spPr bwMode="auto">
            <a:xfrm>
              <a:off x="782098" y="1195388"/>
              <a:ext cx="632824"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p / p</a:t>
              </a:r>
              <a:endParaRPr lang="en-US" altLang="de-DE" sz="1300" b="1" i="1" dirty="0"/>
            </a:p>
          </p:txBody>
        </p:sp>
        <p:sp>
          <p:nvSpPr>
            <p:cNvPr id="74" name="Rectangle 9"/>
            <p:cNvSpPr>
              <a:spLocks noChangeArrowheads="1"/>
            </p:cNvSpPr>
            <p:nvPr/>
          </p:nvSpPr>
          <p:spPr bwMode="auto">
            <a:xfrm>
              <a:off x="113838" y="2739435"/>
              <a:ext cx="99469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200" b="1" dirty="0" err="1" smtClean="0">
                  <a:solidFill>
                    <a:srgbClr val="3333CC"/>
                  </a:solidFill>
                  <a:sym typeface="Symbol"/>
                </a:rPr>
                <a:t>separatrix</a:t>
              </a:r>
              <a:endParaRPr lang="en-US" altLang="de-DE" sz="1200" b="1" i="1" dirty="0">
                <a:solidFill>
                  <a:srgbClr val="3333CC"/>
                </a:solidFill>
              </a:endParaRPr>
            </a:p>
          </p:txBody>
        </p:sp>
      </p:grpSp>
      <p:grpSp>
        <p:nvGrpSpPr>
          <p:cNvPr id="76" name="Gruppieren 75"/>
          <p:cNvGrpSpPr/>
          <p:nvPr/>
        </p:nvGrpSpPr>
        <p:grpSpPr>
          <a:xfrm>
            <a:off x="6350160" y="1228086"/>
            <a:ext cx="2832667" cy="1984890"/>
            <a:chOff x="-39201" y="1157699"/>
            <a:chExt cx="2832667" cy="1984890"/>
          </a:xfrm>
        </p:grpSpPr>
        <p:sp>
          <p:nvSpPr>
            <p:cNvPr id="77" name="Textfeld 76"/>
            <p:cNvSpPr txBox="1"/>
            <p:nvPr/>
          </p:nvSpPr>
          <p:spPr>
            <a:xfrm>
              <a:off x="2085975" y="1157699"/>
              <a:ext cx="184731" cy="369332"/>
            </a:xfrm>
            <a:prstGeom prst="rect">
              <a:avLst/>
            </a:prstGeom>
            <a:noFill/>
          </p:spPr>
          <p:txBody>
            <a:bodyPr wrap="none" rtlCol="0">
              <a:spAutoFit/>
            </a:bodyPr>
            <a:lstStyle/>
            <a:p>
              <a:endParaRPr lang="en-US" dirty="0"/>
            </a:p>
          </p:txBody>
        </p:sp>
        <p:cxnSp>
          <p:nvCxnSpPr>
            <p:cNvPr id="78" name="Gerade Verbindung mit Pfeil 77"/>
            <p:cNvCxnSpPr/>
            <p:nvPr/>
          </p:nvCxnSpPr>
          <p:spPr bwMode="auto">
            <a:xfrm>
              <a:off x="272958" y="2348880"/>
              <a:ext cx="2138802" cy="0"/>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Gerade Verbindung mit Pfeil 78"/>
            <p:cNvCxnSpPr/>
            <p:nvPr/>
          </p:nvCxnSpPr>
          <p:spPr bwMode="auto">
            <a:xfrm flipV="1">
              <a:off x="1331640" y="1285936"/>
              <a:ext cx="6617" cy="1856653"/>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0" name="Träne 79"/>
            <p:cNvSpPr/>
            <p:nvPr/>
          </p:nvSpPr>
          <p:spPr bwMode="auto">
            <a:xfrm rot="13556178">
              <a:off x="662679" y="1724072"/>
              <a:ext cx="1374084" cy="1325905"/>
            </a:xfrm>
            <a:prstGeom prst="teardrop">
              <a:avLst/>
            </a:prstGeom>
            <a:noFill/>
            <a:ln w="15875"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81" name="Ellipse 80"/>
            <p:cNvSpPr/>
            <p:nvPr/>
          </p:nvSpPr>
          <p:spPr bwMode="auto">
            <a:xfrm rot="5400000" flipH="1">
              <a:off x="1078731" y="2253948"/>
              <a:ext cx="487524" cy="189863"/>
            </a:xfrm>
            <a:prstGeom prst="ellipse">
              <a:avLst/>
            </a:prstGeom>
            <a:solidFill>
              <a:srgbClr val="CC0099">
                <a:alpha val="26667"/>
              </a:srgbClr>
            </a:solidFill>
            <a:ln w="3175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82" name="Rectangle 9"/>
            <p:cNvSpPr>
              <a:spLocks noChangeArrowheads="1"/>
            </p:cNvSpPr>
            <p:nvPr/>
          </p:nvSpPr>
          <p:spPr bwMode="auto">
            <a:xfrm>
              <a:off x="-39201" y="1346868"/>
              <a:ext cx="137084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FF0000"/>
                  </a:solidFill>
                </a:rPr>
                <a:t>Injected beam </a:t>
              </a:r>
            </a:p>
            <a:p>
              <a:pPr algn="l" eaLnBrk="0" hangingPunct="0">
                <a:spcBef>
                  <a:spcPts val="0"/>
                </a:spcBef>
              </a:pPr>
              <a:r>
                <a:rPr lang="en-US" altLang="de-DE" sz="1300" dirty="0" smtClean="0">
                  <a:solidFill>
                    <a:srgbClr val="FF0000"/>
                  </a:solidFill>
                </a:rPr>
                <a:t>with bunch error</a:t>
              </a:r>
              <a:endParaRPr lang="en-US" altLang="de-DE" sz="1300" dirty="0">
                <a:solidFill>
                  <a:srgbClr val="FF0000"/>
                </a:solidFill>
              </a:endParaRPr>
            </a:p>
          </p:txBody>
        </p:sp>
        <p:sp>
          <p:nvSpPr>
            <p:cNvPr id="83" name="Rectangle 9"/>
            <p:cNvSpPr>
              <a:spLocks noChangeArrowheads="1"/>
            </p:cNvSpPr>
            <p:nvPr/>
          </p:nvSpPr>
          <p:spPr bwMode="auto">
            <a:xfrm>
              <a:off x="1614498" y="1363565"/>
              <a:ext cx="1178968"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CC0099"/>
                  </a:solidFill>
                </a:rPr>
                <a:t>after ¼ </a:t>
              </a:r>
              <a:r>
                <a:rPr lang="en-US" altLang="de-DE" sz="1300" dirty="0" smtClean="0">
                  <a:solidFill>
                    <a:srgbClr val="CC0099"/>
                  </a:solidFill>
                  <a:sym typeface="Symbol"/>
                </a:rPr>
                <a:t> </a:t>
              </a:r>
              <a:r>
                <a:rPr lang="en-US" altLang="de-DE" sz="1300" b="1" i="1" dirty="0" err="1" smtClean="0">
                  <a:solidFill>
                    <a:srgbClr val="CC0099"/>
                  </a:solidFill>
                  <a:sym typeface="Symbol"/>
                </a:rPr>
                <a:t>t</a:t>
              </a:r>
              <a:r>
                <a:rPr lang="en-US" altLang="de-DE" sz="1300" b="1" i="1" baseline="-25000" dirty="0" err="1" smtClean="0">
                  <a:solidFill>
                    <a:srgbClr val="CC0099"/>
                  </a:solidFill>
                  <a:sym typeface="Symbol"/>
                </a:rPr>
                <a:t>sych</a:t>
              </a:r>
              <a:r>
                <a:rPr lang="en-US" altLang="de-DE" sz="1300" dirty="0" smtClean="0">
                  <a:solidFill>
                    <a:srgbClr val="CC0099"/>
                  </a:solidFill>
                </a:rPr>
                <a:t> </a:t>
              </a:r>
              <a:r>
                <a:rPr lang="en-US" altLang="de-DE" sz="1300" dirty="0" err="1" smtClean="0">
                  <a:solidFill>
                    <a:srgbClr val="CC0099"/>
                  </a:solidFill>
                </a:rPr>
                <a:t>synchr</a:t>
              </a:r>
              <a:r>
                <a:rPr lang="en-US" altLang="de-DE" sz="1300" dirty="0" smtClean="0">
                  <a:solidFill>
                    <a:srgbClr val="CC0099"/>
                  </a:solidFill>
                </a:rPr>
                <a:t>. period</a:t>
              </a:r>
              <a:endParaRPr lang="en-US" altLang="de-DE" sz="1300" dirty="0">
                <a:solidFill>
                  <a:srgbClr val="CC0099"/>
                </a:solidFill>
              </a:endParaRPr>
            </a:p>
          </p:txBody>
        </p:sp>
        <p:cxnSp>
          <p:nvCxnSpPr>
            <p:cNvPr id="84" name="Gerade Verbindung mit Pfeil 83"/>
            <p:cNvCxnSpPr>
              <a:stCxn id="83" idx="2"/>
            </p:cNvCxnSpPr>
            <p:nvPr/>
          </p:nvCxnSpPr>
          <p:spPr bwMode="auto">
            <a:xfrm flipH="1">
              <a:off x="1472104" y="1856008"/>
              <a:ext cx="731878" cy="306512"/>
            </a:xfrm>
            <a:prstGeom prst="straightConnector1">
              <a:avLst/>
            </a:prstGeom>
            <a:solidFill>
              <a:schemeClr val="accent1"/>
            </a:solidFill>
            <a:ln w="12700" cap="flat" cmpd="sng" algn="ctr">
              <a:solidFill>
                <a:srgbClr val="CC0099"/>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Gerade Verbindung mit Pfeil 84"/>
            <p:cNvCxnSpPr/>
            <p:nvPr/>
          </p:nvCxnSpPr>
          <p:spPr bwMode="auto">
            <a:xfrm>
              <a:off x="527311" y="1816789"/>
              <a:ext cx="571199" cy="428698"/>
            </a:xfrm>
            <a:prstGeom prst="straightConnector1">
              <a:avLst/>
            </a:prstGeom>
            <a:solidFill>
              <a:schemeClr val="accent1"/>
            </a:solidFill>
            <a:ln w="12700" cap="flat" cmpd="sng" algn="ctr">
              <a:solidFill>
                <a:srgbClr val="FF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6" name="Rectangle 9"/>
            <p:cNvSpPr>
              <a:spLocks noChangeArrowheads="1"/>
            </p:cNvSpPr>
            <p:nvPr/>
          </p:nvSpPr>
          <p:spPr bwMode="auto">
            <a:xfrm>
              <a:off x="2020426" y="2305427"/>
              <a:ext cx="695709"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a:t>
              </a:r>
              <a:r>
                <a:rPr lang="en-US" altLang="de-DE" sz="1300" dirty="0" smtClean="0">
                  <a:sym typeface="Symbol"/>
                </a:rPr>
                <a:t> or </a:t>
              </a:r>
              <a:r>
                <a:rPr lang="en-US" altLang="de-DE" sz="1300" b="1" i="1" dirty="0" smtClean="0">
                  <a:sym typeface="Symbol"/>
                </a:rPr>
                <a:t>t</a:t>
              </a:r>
              <a:endParaRPr lang="en-US" altLang="de-DE" sz="1300" b="1" i="1" dirty="0"/>
            </a:p>
          </p:txBody>
        </p:sp>
        <p:sp>
          <p:nvSpPr>
            <p:cNvPr id="87" name="Rectangle 9"/>
            <p:cNvSpPr>
              <a:spLocks noChangeArrowheads="1"/>
            </p:cNvSpPr>
            <p:nvPr/>
          </p:nvSpPr>
          <p:spPr bwMode="auto">
            <a:xfrm>
              <a:off x="782098" y="1195388"/>
              <a:ext cx="632824"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p / p</a:t>
              </a:r>
              <a:endParaRPr lang="en-US" altLang="de-DE" sz="1300" b="1" i="1" dirty="0"/>
            </a:p>
          </p:txBody>
        </p:sp>
        <p:sp>
          <p:nvSpPr>
            <p:cNvPr id="88" name="Rectangle 9"/>
            <p:cNvSpPr>
              <a:spLocks noChangeArrowheads="1"/>
            </p:cNvSpPr>
            <p:nvPr/>
          </p:nvSpPr>
          <p:spPr bwMode="auto">
            <a:xfrm>
              <a:off x="113838" y="2739435"/>
              <a:ext cx="99469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200" b="1" dirty="0" err="1" smtClean="0">
                  <a:solidFill>
                    <a:srgbClr val="3333CC"/>
                  </a:solidFill>
                  <a:sym typeface="Symbol"/>
                </a:rPr>
                <a:t>separatrix</a:t>
              </a:r>
              <a:endParaRPr lang="en-US" altLang="de-DE" sz="1200" b="1" i="1" dirty="0">
                <a:solidFill>
                  <a:srgbClr val="3333CC"/>
                </a:solidFill>
              </a:endParaRPr>
            </a:p>
          </p:txBody>
        </p:sp>
        <p:sp>
          <p:nvSpPr>
            <p:cNvPr id="89" name="Ellipse 88"/>
            <p:cNvSpPr/>
            <p:nvPr/>
          </p:nvSpPr>
          <p:spPr bwMode="auto">
            <a:xfrm flipH="1">
              <a:off x="1090714" y="2254037"/>
              <a:ext cx="487524" cy="189863"/>
            </a:xfrm>
            <a:prstGeom prst="ellipse">
              <a:avLst/>
            </a:prstGeom>
            <a:solidFill>
              <a:srgbClr val="FF0000">
                <a:alpha val="51000"/>
              </a:srgbClr>
            </a:solid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90" name="Gruppieren 89"/>
          <p:cNvGrpSpPr/>
          <p:nvPr/>
        </p:nvGrpSpPr>
        <p:grpSpPr>
          <a:xfrm>
            <a:off x="3347864" y="1228086"/>
            <a:ext cx="2802940" cy="1984890"/>
            <a:chOff x="113838" y="1157699"/>
            <a:chExt cx="2802940" cy="1984890"/>
          </a:xfrm>
        </p:grpSpPr>
        <p:sp>
          <p:nvSpPr>
            <p:cNvPr id="91" name="Textfeld 90"/>
            <p:cNvSpPr txBox="1"/>
            <p:nvPr/>
          </p:nvSpPr>
          <p:spPr>
            <a:xfrm>
              <a:off x="2085975" y="1157699"/>
              <a:ext cx="184731" cy="369332"/>
            </a:xfrm>
            <a:prstGeom prst="rect">
              <a:avLst/>
            </a:prstGeom>
            <a:noFill/>
          </p:spPr>
          <p:txBody>
            <a:bodyPr wrap="none" rtlCol="0">
              <a:spAutoFit/>
            </a:bodyPr>
            <a:lstStyle/>
            <a:p>
              <a:endParaRPr lang="en-US" dirty="0"/>
            </a:p>
          </p:txBody>
        </p:sp>
        <p:cxnSp>
          <p:nvCxnSpPr>
            <p:cNvPr id="92" name="Gerade Verbindung mit Pfeil 91"/>
            <p:cNvCxnSpPr/>
            <p:nvPr/>
          </p:nvCxnSpPr>
          <p:spPr bwMode="auto">
            <a:xfrm>
              <a:off x="272958" y="2348880"/>
              <a:ext cx="2138802" cy="0"/>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Gerade Verbindung mit Pfeil 92"/>
            <p:cNvCxnSpPr/>
            <p:nvPr/>
          </p:nvCxnSpPr>
          <p:spPr bwMode="auto">
            <a:xfrm flipV="1">
              <a:off x="1331640" y="1285936"/>
              <a:ext cx="6617" cy="1856653"/>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4" name="Träne 93"/>
            <p:cNvSpPr/>
            <p:nvPr/>
          </p:nvSpPr>
          <p:spPr bwMode="auto">
            <a:xfrm rot="13556178">
              <a:off x="662679" y="1724072"/>
              <a:ext cx="1374084" cy="1325905"/>
            </a:xfrm>
            <a:prstGeom prst="teardrop">
              <a:avLst/>
            </a:prstGeom>
            <a:noFill/>
            <a:ln w="15875"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95" name="Ellipse 94"/>
            <p:cNvSpPr/>
            <p:nvPr/>
          </p:nvSpPr>
          <p:spPr bwMode="auto">
            <a:xfrm>
              <a:off x="1264918" y="2271326"/>
              <a:ext cx="156880" cy="151334"/>
            </a:xfrm>
            <a:prstGeom prst="ellipse">
              <a:avLst/>
            </a:prstGeom>
            <a:solidFill>
              <a:srgbClr val="008000">
                <a:alpha val="14000"/>
              </a:srgbClr>
            </a:solid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96" name="Ellipse 95"/>
            <p:cNvSpPr/>
            <p:nvPr/>
          </p:nvSpPr>
          <p:spPr bwMode="auto">
            <a:xfrm flipH="1">
              <a:off x="1094495" y="2635735"/>
              <a:ext cx="487524" cy="189863"/>
            </a:xfrm>
            <a:prstGeom prst="ellipse">
              <a:avLst/>
            </a:prstGeom>
            <a:solidFill>
              <a:srgbClr val="FF0000">
                <a:alpha val="27000"/>
              </a:srgbClr>
            </a:solid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97" name="Ellipse 96"/>
            <p:cNvSpPr/>
            <p:nvPr/>
          </p:nvSpPr>
          <p:spPr bwMode="auto">
            <a:xfrm rot="5400000" flipH="1">
              <a:off x="732080" y="2245487"/>
              <a:ext cx="487524" cy="189863"/>
            </a:xfrm>
            <a:prstGeom prst="ellipse">
              <a:avLst/>
            </a:prstGeom>
            <a:solidFill>
              <a:srgbClr val="CC0099">
                <a:alpha val="26667"/>
              </a:srgbClr>
            </a:solidFill>
            <a:ln w="3175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98" name="Rectangle 9"/>
            <p:cNvSpPr>
              <a:spLocks noChangeArrowheads="1"/>
            </p:cNvSpPr>
            <p:nvPr/>
          </p:nvSpPr>
          <p:spPr bwMode="auto">
            <a:xfrm>
              <a:off x="1545937" y="2493213"/>
              <a:ext cx="137084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FF0000"/>
                  </a:solidFill>
                </a:rPr>
                <a:t>Injected beam </a:t>
              </a:r>
            </a:p>
            <a:p>
              <a:pPr algn="l" eaLnBrk="0" hangingPunct="0">
                <a:spcBef>
                  <a:spcPts val="0"/>
                </a:spcBef>
              </a:pPr>
              <a:r>
                <a:rPr lang="en-US" altLang="de-DE" sz="1300" dirty="0" smtClean="0">
                  <a:solidFill>
                    <a:srgbClr val="FF0000"/>
                  </a:solidFill>
                </a:rPr>
                <a:t>with energy error</a:t>
              </a:r>
              <a:endParaRPr lang="en-US" altLang="de-DE" sz="1300" dirty="0">
                <a:solidFill>
                  <a:srgbClr val="FF0000"/>
                </a:solidFill>
              </a:endParaRPr>
            </a:p>
          </p:txBody>
        </p:sp>
        <p:sp>
          <p:nvSpPr>
            <p:cNvPr id="99" name="Rectangle 9"/>
            <p:cNvSpPr>
              <a:spLocks noChangeArrowheads="1"/>
            </p:cNvSpPr>
            <p:nvPr/>
          </p:nvSpPr>
          <p:spPr bwMode="auto">
            <a:xfrm>
              <a:off x="1614498" y="1363565"/>
              <a:ext cx="1178968"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CC0099"/>
                  </a:solidFill>
                </a:rPr>
                <a:t>after ¼ </a:t>
              </a:r>
              <a:r>
                <a:rPr lang="en-US" altLang="de-DE" sz="1300" dirty="0" smtClean="0">
                  <a:solidFill>
                    <a:srgbClr val="CC0099"/>
                  </a:solidFill>
                  <a:sym typeface="Symbol"/>
                </a:rPr>
                <a:t> </a:t>
              </a:r>
              <a:r>
                <a:rPr lang="en-US" altLang="de-DE" sz="1300" b="1" i="1" dirty="0" err="1" smtClean="0">
                  <a:solidFill>
                    <a:srgbClr val="CC0099"/>
                  </a:solidFill>
                  <a:sym typeface="Symbol"/>
                </a:rPr>
                <a:t>t</a:t>
              </a:r>
              <a:r>
                <a:rPr lang="en-US" altLang="de-DE" sz="1300" b="1" i="1" baseline="-25000" dirty="0" err="1" smtClean="0">
                  <a:solidFill>
                    <a:srgbClr val="CC0099"/>
                  </a:solidFill>
                  <a:sym typeface="Symbol"/>
                </a:rPr>
                <a:t>sych</a:t>
              </a:r>
              <a:r>
                <a:rPr lang="en-US" altLang="de-DE" sz="1300" dirty="0" smtClean="0">
                  <a:solidFill>
                    <a:srgbClr val="CC0099"/>
                  </a:solidFill>
                </a:rPr>
                <a:t> </a:t>
              </a:r>
              <a:r>
                <a:rPr lang="en-US" altLang="de-DE" sz="1300" dirty="0" err="1" smtClean="0">
                  <a:solidFill>
                    <a:srgbClr val="CC0099"/>
                  </a:solidFill>
                </a:rPr>
                <a:t>synchr</a:t>
              </a:r>
              <a:r>
                <a:rPr lang="en-US" altLang="de-DE" sz="1300" dirty="0" smtClean="0">
                  <a:solidFill>
                    <a:srgbClr val="CC0099"/>
                  </a:solidFill>
                </a:rPr>
                <a:t>. period</a:t>
              </a:r>
              <a:endParaRPr lang="en-US" altLang="de-DE" sz="1300" dirty="0">
                <a:solidFill>
                  <a:srgbClr val="CC0099"/>
                </a:solidFill>
              </a:endParaRPr>
            </a:p>
          </p:txBody>
        </p:sp>
        <p:cxnSp>
          <p:nvCxnSpPr>
            <p:cNvPr id="100" name="Gerade Verbindung mit Pfeil 99"/>
            <p:cNvCxnSpPr>
              <a:stCxn id="99" idx="2"/>
            </p:cNvCxnSpPr>
            <p:nvPr/>
          </p:nvCxnSpPr>
          <p:spPr bwMode="auto">
            <a:xfrm flipH="1">
              <a:off x="1108528" y="1856008"/>
              <a:ext cx="1095454" cy="306512"/>
            </a:xfrm>
            <a:prstGeom prst="straightConnector1">
              <a:avLst/>
            </a:prstGeom>
            <a:solidFill>
              <a:schemeClr val="accent1"/>
            </a:solidFill>
            <a:ln w="12700" cap="flat" cmpd="sng" algn="ctr">
              <a:solidFill>
                <a:srgbClr val="CC0099"/>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1" name="Rectangle 9"/>
            <p:cNvSpPr>
              <a:spLocks noChangeArrowheads="1"/>
            </p:cNvSpPr>
            <p:nvPr/>
          </p:nvSpPr>
          <p:spPr bwMode="auto">
            <a:xfrm>
              <a:off x="2020426" y="2305427"/>
              <a:ext cx="695709"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a:t>
              </a:r>
              <a:r>
                <a:rPr lang="en-US" altLang="de-DE" sz="1300" dirty="0" smtClean="0">
                  <a:sym typeface="Symbol"/>
                </a:rPr>
                <a:t> or </a:t>
              </a:r>
              <a:r>
                <a:rPr lang="en-US" altLang="de-DE" sz="1300" b="1" i="1" dirty="0" smtClean="0">
                  <a:sym typeface="Symbol"/>
                </a:rPr>
                <a:t>t</a:t>
              </a:r>
              <a:endParaRPr lang="en-US" altLang="de-DE" sz="1300" b="1" i="1" dirty="0"/>
            </a:p>
          </p:txBody>
        </p:sp>
        <p:sp>
          <p:nvSpPr>
            <p:cNvPr id="102" name="Rectangle 9"/>
            <p:cNvSpPr>
              <a:spLocks noChangeArrowheads="1"/>
            </p:cNvSpPr>
            <p:nvPr/>
          </p:nvSpPr>
          <p:spPr bwMode="auto">
            <a:xfrm>
              <a:off x="782098" y="1195388"/>
              <a:ext cx="632824"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p / p</a:t>
              </a:r>
              <a:endParaRPr lang="en-US" altLang="de-DE" sz="1300" b="1" i="1" dirty="0"/>
            </a:p>
          </p:txBody>
        </p:sp>
        <p:sp>
          <p:nvSpPr>
            <p:cNvPr id="103" name="Rectangle 9"/>
            <p:cNvSpPr>
              <a:spLocks noChangeArrowheads="1"/>
            </p:cNvSpPr>
            <p:nvPr/>
          </p:nvSpPr>
          <p:spPr bwMode="auto">
            <a:xfrm>
              <a:off x="113838" y="2739435"/>
              <a:ext cx="99469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200" b="1" dirty="0" err="1" smtClean="0">
                  <a:solidFill>
                    <a:srgbClr val="3333CC"/>
                  </a:solidFill>
                  <a:sym typeface="Symbol"/>
                </a:rPr>
                <a:t>separatrix</a:t>
              </a:r>
              <a:endParaRPr lang="en-US" altLang="de-DE" sz="1200" b="1" i="1" dirty="0">
                <a:solidFill>
                  <a:srgbClr val="3333CC"/>
                </a:solidFill>
              </a:endParaRPr>
            </a:p>
          </p:txBody>
        </p:sp>
      </p:grpSp>
    </p:spTree>
    <p:extLst>
      <p:ext uri="{BB962C8B-B14F-4D97-AF65-F5344CB8AC3E}">
        <p14:creationId xmlns:p14="http://schemas.microsoft.com/office/powerpoint/2010/main" val="17677151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p:bldP spid="1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0"/>
          </p:nvPr>
        </p:nvSpPr>
        <p:spPr/>
        <p:txBody>
          <a:bodyPr/>
          <a:lstStyle/>
          <a:p>
            <a:pPr>
              <a:defRPr/>
            </a:pPr>
            <a:fld id="{0E8A14A6-A7F1-44B0-B054-6EEEA6D6B05B}" type="slidenum">
              <a:rPr lang="en-US" smtClean="0"/>
              <a:pPr>
                <a:defRPr/>
              </a:pPr>
              <a:t>62</a:t>
            </a:fld>
            <a:endParaRPr lang="en-US"/>
          </a:p>
        </p:txBody>
      </p:sp>
      <p:sp>
        <p:nvSpPr>
          <p:cNvPr id="14" name="Text Box 2"/>
          <p:cNvSpPr txBox="1">
            <a:spLocks noChangeArrowheads="1"/>
          </p:cNvSpPr>
          <p:nvPr/>
        </p:nvSpPr>
        <p:spPr bwMode="auto">
          <a:xfrm>
            <a:off x="167636" y="323364"/>
            <a:ext cx="8117334" cy="369332"/>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smtClean="0">
                <a:solidFill>
                  <a:srgbClr val="000000"/>
                </a:solidFill>
                <a:latin typeface="Comic Sans MS" pitchFamily="66" charset="0"/>
              </a:rPr>
              <a:t>Injection Mismatch at ALS Electron Ring observed by Streak </a:t>
            </a:r>
            <a:r>
              <a:rPr lang="en-US" altLang="de-DE" b="1" dirty="0" smtClean="0">
                <a:solidFill>
                  <a:srgbClr val="000000"/>
                </a:solidFill>
                <a:latin typeface="Comic Sans MS" pitchFamily="66" charset="0"/>
              </a:rPr>
              <a:t>Camera</a:t>
            </a:r>
            <a:endParaRPr lang="en-US" altLang="de-DE" b="1" dirty="0">
              <a:solidFill>
                <a:srgbClr val="000000"/>
              </a:solidFill>
              <a:latin typeface="Comic Sans MS" pitchFamily="66" charset="0"/>
            </a:endParaRPr>
          </a:p>
        </p:txBody>
      </p:sp>
      <p:sp>
        <p:nvSpPr>
          <p:cNvPr id="15" name="Rectangle 9"/>
          <p:cNvSpPr>
            <a:spLocks noChangeArrowheads="1"/>
          </p:cNvSpPr>
          <p:nvPr/>
        </p:nvSpPr>
        <p:spPr bwMode="auto">
          <a:xfrm>
            <a:off x="107504" y="6145559"/>
            <a:ext cx="69896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de-DE" sz="1400" dirty="0" smtClean="0"/>
              <a:t>Courtesy of J.M. </a:t>
            </a:r>
            <a:r>
              <a:rPr lang="en-US" altLang="de-DE" sz="1400" dirty="0" err="1" smtClean="0"/>
              <a:t>Bryd</a:t>
            </a:r>
            <a:r>
              <a:rPr lang="en-US" altLang="de-DE" sz="1400" dirty="0" smtClean="0"/>
              <a:t> et al., </a:t>
            </a:r>
            <a:r>
              <a:rPr lang="en-US" altLang="de-DE" sz="1400" dirty="0"/>
              <a:t>PAC’99 and http://escholarship.org/uc/item/8k6677nw </a:t>
            </a:r>
          </a:p>
        </p:txBody>
      </p:sp>
      <p:sp>
        <p:nvSpPr>
          <p:cNvPr id="7" name="Rectangle 9"/>
          <p:cNvSpPr>
            <a:spLocks noChangeArrowheads="1"/>
          </p:cNvSpPr>
          <p:nvPr/>
        </p:nvSpPr>
        <p:spPr bwMode="auto">
          <a:xfrm>
            <a:off x="145996" y="986825"/>
            <a:ext cx="3160866"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700" dirty="0" smtClean="0">
                <a:solidFill>
                  <a:srgbClr val="0000FF"/>
                </a:solidFill>
              </a:rPr>
              <a:t>Injection mismatch in phase:</a:t>
            </a:r>
            <a:endParaRPr lang="en-US" altLang="de-DE" dirty="0">
              <a:solidFill>
                <a:srgbClr val="0000FF"/>
              </a:solidFill>
            </a:endParaRPr>
          </a:p>
        </p:txBody>
      </p:sp>
      <p:sp>
        <p:nvSpPr>
          <p:cNvPr id="12" name="Rectangle 9"/>
          <p:cNvSpPr>
            <a:spLocks noChangeArrowheads="1"/>
          </p:cNvSpPr>
          <p:nvPr/>
        </p:nvSpPr>
        <p:spPr bwMode="auto">
          <a:xfrm>
            <a:off x="3382556" y="986825"/>
            <a:ext cx="3255692"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700" dirty="0" smtClean="0">
                <a:solidFill>
                  <a:srgbClr val="0000FF"/>
                </a:solidFill>
              </a:rPr>
              <a:t>Injection mismatch in energy:</a:t>
            </a:r>
            <a:endParaRPr lang="en-US" altLang="de-DE" dirty="0">
              <a:solidFill>
                <a:srgbClr val="0000FF"/>
              </a:solidFill>
            </a:endParaRPr>
          </a:p>
        </p:txBody>
      </p:sp>
      <p:sp>
        <p:nvSpPr>
          <p:cNvPr id="13" name="Rectangle 9"/>
          <p:cNvSpPr>
            <a:spLocks noChangeArrowheads="1"/>
          </p:cNvSpPr>
          <p:nvPr/>
        </p:nvSpPr>
        <p:spPr bwMode="auto">
          <a:xfrm>
            <a:off x="6444208" y="980728"/>
            <a:ext cx="2663160"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700" dirty="0" smtClean="0">
                <a:solidFill>
                  <a:srgbClr val="0000FF"/>
                </a:solidFill>
              </a:rPr>
              <a:t>Mismatch in bunch length:</a:t>
            </a:r>
            <a:endParaRPr lang="en-US" altLang="de-DE" dirty="0">
              <a:solidFill>
                <a:srgbClr val="0000FF"/>
              </a:solidFill>
            </a:endParaRPr>
          </a:p>
        </p:txBody>
      </p:sp>
      <p:sp>
        <p:nvSpPr>
          <p:cNvPr id="3" name="Textfeld 2"/>
          <p:cNvSpPr txBox="1"/>
          <p:nvPr/>
        </p:nvSpPr>
        <p:spPr>
          <a:xfrm>
            <a:off x="2085975" y="1157699"/>
            <a:ext cx="184731" cy="369332"/>
          </a:xfrm>
          <a:prstGeom prst="rect">
            <a:avLst/>
          </a:prstGeom>
          <a:noFill/>
        </p:spPr>
        <p:txBody>
          <a:bodyPr wrap="none" rtlCol="0">
            <a:spAutoFit/>
          </a:bodyPr>
          <a:lstStyle/>
          <a:p>
            <a:endParaRPr lang="en-US" dirty="0"/>
          </a:p>
        </p:txBody>
      </p:sp>
      <p:pic>
        <p:nvPicPr>
          <p:cNvPr id="15364" name="Picture 4"/>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271892" y="3472509"/>
            <a:ext cx="2993330" cy="25110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9" name="Rechteck 48"/>
          <p:cNvSpPr/>
          <p:nvPr/>
        </p:nvSpPr>
        <p:spPr bwMode="auto">
          <a:xfrm>
            <a:off x="3571950" y="5777064"/>
            <a:ext cx="2525959" cy="22569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8" name="Rectangle 9"/>
          <p:cNvSpPr>
            <a:spLocks noChangeArrowheads="1"/>
          </p:cNvSpPr>
          <p:nvPr/>
        </p:nvSpPr>
        <p:spPr bwMode="auto">
          <a:xfrm>
            <a:off x="3956804" y="5875465"/>
            <a:ext cx="17753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smtClean="0"/>
              <a:t>Time after injection [µs]</a:t>
            </a:r>
            <a:endParaRPr lang="en-US" altLang="de-DE" sz="1200" dirty="0"/>
          </a:p>
        </p:txBody>
      </p:sp>
      <p:sp>
        <p:nvSpPr>
          <p:cNvPr id="50" name="Rectangle 9"/>
          <p:cNvSpPr>
            <a:spLocks noChangeArrowheads="1"/>
          </p:cNvSpPr>
          <p:nvPr/>
        </p:nvSpPr>
        <p:spPr bwMode="auto">
          <a:xfrm>
            <a:off x="5750368" y="5750840"/>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300</a:t>
            </a:r>
            <a:endParaRPr lang="en-US" altLang="de-DE" sz="1200" dirty="0"/>
          </a:p>
        </p:txBody>
      </p:sp>
      <p:sp>
        <p:nvSpPr>
          <p:cNvPr id="51" name="Rectangle 9"/>
          <p:cNvSpPr>
            <a:spLocks noChangeArrowheads="1"/>
          </p:cNvSpPr>
          <p:nvPr/>
        </p:nvSpPr>
        <p:spPr bwMode="auto">
          <a:xfrm>
            <a:off x="5050215" y="5755619"/>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200</a:t>
            </a:r>
            <a:endParaRPr lang="en-US" altLang="de-DE" sz="1200" dirty="0"/>
          </a:p>
        </p:txBody>
      </p:sp>
      <p:sp>
        <p:nvSpPr>
          <p:cNvPr id="52" name="Rectangle 9"/>
          <p:cNvSpPr>
            <a:spLocks noChangeArrowheads="1"/>
          </p:cNvSpPr>
          <p:nvPr/>
        </p:nvSpPr>
        <p:spPr bwMode="auto">
          <a:xfrm>
            <a:off x="4278625" y="5755635"/>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100</a:t>
            </a:r>
            <a:endParaRPr lang="en-US" altLang="de-DE" sz="1200" dirty="0"/>
          </a:p>
        </p:txBody>
      </p:sp>
      <p:sp>
        <p:nvSpPr>
          <p:cNvPr id="53" name="Rectangle 9"/>
          <p:cNvSpPr>
            <a:spLocks noChangeArrowheads="1"/>
          </p:cNvSpPr>
          <p:nvPr/>
        </p:nvSpPr>
        <p:spPr bwMode="auto">
          <a:xfrm>
            <a:off x="3516625" y="5755635"/>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0</a:t>
            </a:r>
            <a:endParaRPr lang="en-US" altLang="de-DE" sz="1200" dirty="0"/>
          </a:p>
        </p:txBody>
      </p:sp>
      <p:sp>
        <p:nvSpPr>
          <p:cNvPr id="54" name="Rechteck 53"/>
          <p:cNvSpPr/>
          <p:nvPr/>
        </p:nvSpPr>
        <p:spPr bwMode="auto">
          <a:xfrm rot="16200000">
            <a:off x="2768612" y="5018341"/>
            <a:ext cx="1293294" cy="256236"/>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5" name="Rectangle 9"/>
          <p:cNvSpPr>
            <a:spLocks noChangeArrowheads="1"/>
          </p:cNvSpPr>
          <p:nvPr/>
        </p:nvSpPr>
        <p:spPr bwMode="auto">
          <a:xfrm rot="16200000">
            <a:off x="2534264" y="5116781"/>
            <a:ext cx="17753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smtClean="0">
                <a:solidFill>
                  <a:srgbClr val="FF0000"/>
                </a:solidFill>
              </a:rPr>
              <a:t>Centroid position [mm]</a:t>
            </a:r>
            <a:endParaRPr lang="en-US" altLang="de-DE" sz="1200" dirty="0">
              <a:solidFill>
                <a:srgbClr val="FF0000"/>
              </a:solidFill>
            </a:endParaRPr>
          </a:p>
        </p:txBody>
      </p:sp>
      <p:sp>
        <p:nvSpPr>
          <p:cNvPr id="56" name="Rechteck 55"/>
          <p:cNvSpPr/>
          <p:nvPr/>
        </p:nvSpPr>
        <p:spPr bwMode="auto">
          <a:xfrm rot="16200000">
            <a:off x="2788000" y="3886598"/>
            <a:ext cx="1180454" cy="25702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7" name="Rectangle 9"/>
          <p:cNvSpPr>
            <a:spLocks noChangeArrowheads="1"/>
          </p:cNvSpPr>
          <p:nvPr/>
        </p:nvSpPr>
        <p:spPr bwMode="auto">
          <a:xfrm rot="16200000">
            <a:off x="2622665" y="3763236"/>
            <a:ext cx="151829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err="1" smtClean="0"/>
              <a:t>Longi</a:t>
            </a:r>
            <a:r>
              <a:rPr lang="en-US" altLang="de-DE" sz="1200" dirty="0" smtClean="0"/>
              <a:t>. position [mm]</a:t>
            </a:r>
            <a:endParaRPr lang="en-US" altLang="de-DE" sz="1200" dirty="0"/>
          </a:p>
        </p:txBody>
      </p:sp>
      <p:sp>
        <p:nvSpPr>
          <p:cNvPr id="60" name="Rechteck 59"/>
          <p:cNvSpPr/>
          <p:nvPr/>
        </p:nvSpPr>
        <p:spPr bwMode="auto">
          <a:xfrm rot="16200000">
            <a:off x="5535328" y="5147629"/>
            <a:ext cx="1360754" cy="19907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9" name="Rectangle 9"/>
          <p:cNvSpPr>
            <a:spLocks noChangeArrowheads="1"/>
          </p:cNvSpPr>
          <p:nvPr/>
        </p:nvSpPr>
        <p:spPr bwMode="auto">
          <a:xfrm rot="5400000">
            <a:off x="5454971" y="5057543"/>
            <a:ext cx="168560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err="1" smtClean="0">
                <a:solidFill>
                  <a:srgbClr val="0000FF"/>
                </a:solidFill>
              </a:rPr>
              <a:t>rms</a:t>
            </a:r>
            <a:r>
              <a:rPr lang="en-US" altLang="de-DE" sz="1200" dirty="0" smtClean="0">
                <a:solidFill>
                  <a:srgbClr val="0000FF"/>
                </a:solidFill>
              </a:rPr>
              <a:t> bunch length </a:t>
            </a:r>
            <a:r>
              <a:rPr lang="en-US" altLang="de-DE" sz="1200" dirty="0" smtClean="0">
                <a:solidFill>
                  <a:srgbClr val="0000FF"/>
                </a:solidFill>
              </a:rPr>
              <a:t>[</a:t>
            </a:r>
            <a:r>
              <a:rPr lang="en-US" altLang="de-DE" sz="1200" dirty="0" smtClean="0">
                <a:solidFill>
                  <a:srgbClr val="0000FF"/>
                </a:solidFill>
              </a:rPr>
              <a:t>mm</a:t>
            </a:r>
            <a:r>
              <a:rPr lang="en-US" altLang="de-DE" sz="1200" dirty="0" smtClean="0">
                <a:solidFill>
                  <a:srgbClr val="0000FF"/>
                </a:solidFill>
              </a:rPr>
              <a:t>]</a:t>
            </a:r>
            <a:endParaRPr lang="en-US" altLang="de-DE" sz="1200" dirty="0">
              <a:solidFill>
                <a:srgbClr val="0000FF"/>
              </a:solidFill>
            </a:endParaRPr>
          </a:p>
        </p:txBody>
      </p:sp>
      <p:sp>
        <p:nvSpPr>
          <p:cNvPr id="63" name="Rectangle 9"/>
          <p:cNvSpPr>
            <a:spLocks noChangeArrowheads="1"/>
          </p:cNvSpPr>
          <p:nvPr/>
        </p:nvSpPr>
        <p:spPr bwMode="auto">
          <a:xfrm>
            <a:off x="4033799" y="3453372"/>
            <a:ext cx="185452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600" b="1" i="1" dirty="0" err="1" smtClean="0">
                <a:solidFill>
                  <a:srgbClr val="0000FF"/>
                </a:solidFill>
              </a:rPr>
              <a:t>t</a:t>
            </a:r>
            <a:r>
              <a:rPr lang="en-US" altLang="de-DE" sz="1600" b="1" i="1" baseline="-25000" dirty="0" err="1" smtClean="0">
                <a:solidFill>
                  <a:srgbClr val="0000FF"/>
                </a:solidFill>
              </a:rPr>
              <a:t>synch</a:t>
            </a:r>
            <a:r>
              <a:rPr lang="en-US" altLang="de-DE" sz="1600" b="1" i="1" dirty="0" smtClean="0">
                <a:solidFill>
                  <a:srgbClr val="0000FF"/>
                </a:solidFill>
              </a:rPr>
              <a:t> = 1/ </a:t>
            </a:r>
            <a:r>
              <a:rPr lang="en-US" altLang="de-DE" sz="1600" b="1" i="1" dirty="0" err="1" smtClean="0">
                <a:solidFill>
                  <a:srgbClr val="0000FF"/>
                </a:solidFill>
              </a:rPr>
              <a:t>f</a:t>
            </a:r>
            <a:r>
              <a:rPr lang="en-US" altLang="de-DE" sz="1600" b="1" i="1" baseline="-25000" dirty="0" err="1" smtClean="0">
                <a:solidFill>
                  <a:srgbClr val="0000FF"/>
                </a:solidFill>
              </a:rPr>
              <a:t>synch</a:t>
            </a:r>
            <a:endParaRPr lang="en-US" altLang="de-DE" sz="1600" b="1" i="1" dirty="0">
              <a:solidFill>
                <a:srgbClr val="0000FF"/>
              </a:solidFill>
            </a:endParaRPr>
          </a:p>
        </p:txBody>
      </p:sp>
      <p:cxnSp>
        <p:nvCxnSpPr>
          <p:cNvPr id="64" name="Gerade Verbindung mit Pfeil 63"/>
          <p:cNvCxnSpPr/>
          <p:nvPr/>
        </p:nvCxnSpPr>
        <p:spPr bwMode="auto">
          <a:xfrm>
            <a:off x="4444956" y="3786084"/>
            <a:ext cx="703157" cy="0"/>
          </a:xfrm>
          <a:prstGeom prst="straightConnector1">
            <a:avLst/>
          </a:prstGeom>
          <a:solidFill>
            <a:schemeClr val="accent1"/>
          </a:solidFill>
          <a:ln w="34925" cap="flat" cmpd="sng" algn="ctr">
            <a:solidFill>
              <a:srgbClr val="0000FF"/>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2" name="Gruppieren 71"/>
          <p:cNvGrpSpPr/>
          <p:nvPr/>
        </p:nvGrpSpPr>
        <p:grpSpPr>
          <a:xfrm>
            <a:off x="-39201" y="1249139"/>
            <a:ext cx="2832667" cy="1984890"/>
            <a:chOff x="-39201" y="1157699"/>
            <a:chExt cx="2832667" cy="1984890"/>
          </a:xfrm>
        </p:grpSpPr>
        <p:sp>
          <p:nvSpPr>
            <p:cNvPr id="73" name="Textfeld 72"/>
            <p:cNvSpPr txBox="1"/>
            <p:nvPr/>
          </p:nvSpPr>
          <p:spPr>
            <a:xfrm>
              <a:off x="2085975" y="1157699"/>
              <a:ext cx="184731" cy="369332"/>
            </a:xfrm>
            <a:prstGeom prst="rect">
              <a:avLst/>
            </a:prstGeom>
            <a:noFill/>
          </p:spPr>
          <p:txBody>
            <a:bodyPr wrap="none" rtlCol="0">
              <a:spAutoFit/>
            </a:bodyPr>
            <a:lstStyle/>
            <a:p>
              <a:endParaRPr lang="en-US" dirty="0"/>
            </a:p>
          </p:txBody>
        </p:sp>
        <p:cxnSp>
          <p:nvCxnSpPr>
            <p:cNvPr id="74" name="Gerade Verbindung mit Pfeil 73"/>
            <p:cNvCxnSpPr/>
            <p:nvPr/>
          </p:nvCxnSpPr>
          <p:spPr bwMode="auto">
            <a:xfrm>
              <a:off x="272958" y="2348880"/>
              <a:ext cx="2138802" cy="0"/>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Gerade Verbindung mit Pfeil 74"/>
            <p:cNvCxnSpPr/>
            <p:nvPr/>
          </p:nvCxnSpPr>
          <p:spPr bwMode="auto">
            <a:xfrm flipV="1">
              <a:off x="1331640" y="1285936"/>
              <a:ext cx="6617" cy="1856653"/>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6" name="Träne 75"/>
            <p:cNvSpPr/>
            <p:nvPr/>
          </p:nvSpPr>
          <p:spPr bwMode="auto">
            <a:xfrm rot="13556178">
              <a:off x="662679" y="1724072"/>
              <a:ext cx="1374084" cy="1325905"/>
            </a:xfrm>
            <a:prstGeom prst="teardrop">
              <a:avLst/>
            </a:prstGeom>
            <a:noFill/>
            <a:ln w="15875"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77" name="Ellipse 76"/>
            <p:cNvSpPr/>
            <p:nvPr/>
          </p:nvSpPr>
          <p:spPr bwMode="auto">
            <a:xfrm>
              <a:off x="1264918" y="2271326"/>
              <a:ext cx="156880" cy="151334"/>
            </a:xfrm>
            <a:prstGeom prst="ellipse">
              <a:avLst/>
            </a:prstGeom>
            <a:solidFill>
              <a:srgbClr val="008000">
                <a:alpha val="14000"/>
              </a:srgbClr>
            </a:solid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78" name="Ellipse 77"/>
            <p:cNvSpPr/>
            <p:nvPr/>
          </p:nvSpPr>
          <p:spPr bwMode="auto">
            <a:xfrm flipH="1">
              <a:off x="700100" y="2253948"/>
              <a:ext cx="487524" cy="189863"/>
            </a:xfrm>
            <a:prstGeom prst="ellipse">
              <a:avLst/>
            </a:prstGeom>
            <a:solidFill>
              <a:srgbClr val="FF0000">
                <a:alpha val="27000"/>
              </a:srgbClr>
            </a:solid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79" name="Ellipse 78"/>
            <p:cNvSpPr/>
            <p:nvPr/>
          </p:nvSpPr>
          <p:spPr bwMode="auto">
            <a:xfrm rot="5400000" flipH="1">
              <a:off x="1096545" y="1898078"/>
              <a:ext cx="487524" cy="189863"/>
            </a:xfrm>
            <a:prstGeom prst="ellipse">
              <a:avLst/>
            </a:prstGeom>
            <a:solidFill>
              <a:srgbClr val="CC0099">
                <a:alpha val="26667"/>
              </a:srgbClr>
            </a:solidFill>
            <a:ln w="3175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80" name="Rectangle 9"/>
            <p:cNvSpPr>
              <a:spLocks noChangeArrowheads="1"/>
            </p:cNvSpPr>
            <p:nvPr/>
          </p:nvSpPr>
          <p:spPr bwMode="auto">
            <a:xfrm>
              <a:off x="-39201" y="1346868"/>
              <a:ext cx="137084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FF0000"/>
                  </a:solidFill>
                </a:rPr>
                <a:t>Injected beam </a:t>
              </a:r>
            </a:p>
            <a:p>
              <a:pPr algn="l" eaLnBrk="0" hangingPunct="0">
                <a:spcBef>
                  <a:spcPts val="0"/>
                </a:spcBef>
              </a:pPr>
              <a:r>
                <a:rPr lang="en-US" altLang="de-DE" sz="1300" dirty="0" smtClean="0">
                  <a:solidFill>
                    <a:srgbClr val="FF0000"/>
                  </a:solidFill>
                </a:rPr>
                <a:t>with phase error</a:t>
              </a:r>
              <a:endParaRPr lang="en-US" altLang="de-DE" sz="1300" dirty="0">
                <a:solidFill>
                  <a:srgbClr val="FF0000"/>
                </a:solidFill>
              </a:endParaRPr>
            </a:p>
          </p:txBody>
        </p:sp>
        <p:sp>
          <p:nvSpPr>
            <p:cNvPr id="81" name="Rectangle 9"/>
            <p:cNvSpPr>
              <a:spLocks noChangeArrowheads="1"/>
            </p:cNvSpPr>
            <p:nvPr/>
          </p:nvSpPr>
          <p:spPr bwMode="auto">
            <a:xfrm>
              <a:off x="1614498" y="1363565"/>
              <a:ext cx="1178968"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CC0099"/>
                  </a:solidFill>
                </a:rPr>
                <a:t>after ¼ </a:t>
              </a:r>
              <a:r>
                <a:rPr lang="en-US" altLang="de-DE" sz="1300" dirty="0" smtClean="0">
                  <a:solidFill>
                    <a:srgbClr val="CC0099"/>
                  </a:solidFill>
                  <a:sym typeface="Symbol"/>
                </a:rPr>
                <a:t> </a:t>
              </a:r>
              <a:r>
                <a:rPr lang="en-US" altLang="de-DE" sz="1300" b="1" i="1" dirty="0" err="1" smtClean="0">
                  <a:solidFill>
                    <a:srgbClr val="CC0099"/>
                  </a:solidFill>
                  <a:sym typeface="Symbol"/>
                </a:rPr>
                <a:t>t</a:t>
              </a:r>
              <a:r>
                <a:rPr lang="en-US" altLang="de-DE" sz="1300" b="1" i="1" baseline="-25000" dirty="0" err="1" smtClean="0">
                  <a:solidFill>
                    <a:srgbClr val="CC0099"/>
                  </a:solidFill>
                  <a:sym typeface="Symbol"/>
                </a:rPr>
                <a:t>sych</a:t>
              </a:r>
              <a:r>
                <a:rPr lang="en-US" altLang="de-DE" sz="1300" dirty="0" smtClean="0">
                  <a:solidFill>
                    <a:srgbClr val="CC0099"/>
                  </a:solidFill>
                </a:rPr>
                <a:t> </a:t>
              </a:r>
              <a:r>
                <a:rPr lang="en-US" altLang="de-DE" sz="1300" dirty="0" err="1" smtClean="0">
                  <a:solidFill>
                    <a:srgbClr val="CC0099"/>
                  </a:solidFill>
                </a:rPr>
                <a:t>synchr</a:t>
              </a:r>
              <a:r>
                <a:rPr lang="en-US" altLang="de-DE" sz="1300" dirty="0" smtClean="0">
                  <a:solidFill>
                    <a:srgbClr val="CC0099"/>
                  </a:solidFill>
                </a:rPr>
                <a:t>. period</a:t>
              </a:r>
              <a:endParaRPr lang="en-US" altLang="de-DE" sz="1300" dirty="0">
                <a:solidFill>
                  <a:srgbClr val="CC0099"/>
                </a:solidFill>
              </a:endParaRPr>
            </a:p>
          </p:txBody>
        </p:sp>
        <p:cxnSp>
          <p:nvCxnSpPr>
            <p:cNvPr id="82" name="Gerade Verbindung mit Pfeil 81"/>
            <p:cNvCxnSpPr>
              <a:stCxn id="81" idx="2"/>
            </p:cNvCxnSpPr>
            <p:nvPr/>
          </p:nvCxnSpPr>
          <p:spPr bwMode="auto">
            <a:xfrm flipH="1">
              <a:off x="1495810" y="1856008"/>
              <a:ext cx="708172" cy="137001"/>
            </a:xfrm>
            <a:prstGeom prst="straightConnector1">
              <a:avLst/>
            </a:prstGeom>
            <a:solidFill>
              <a:schemeClr val="accent1"/>
            </a:solidFill>
            <a:ln w="12700" cap="flat" cmpd="sng" algn="ctr">
              <a:solidFill>
                <a:srgbClr val="CC0099"/>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Gerade Verbindung mit Pfeil 82"/>
            <p:cNvCxnSpPr/>
            <p:nvPr/>
          </p:nvCxnSpPr>
          <p:spPr bwMode="auto">
            <a:xfrm>
              <a:off x="527311" y="1816789"/>
              <a:ext cx="315237" cy="354192"/>
            </a:xfrm>
            <a:prstGeom prst="straightConnector1">
              <a:avLst/>
            </a:prstGeom>
            <a:solidFill>
              <a:schemeClr val="accent1"/>
            </a:solidFill>
            <a:ln w="12700" cap="flat" cmpd="sng" algn="ctr">
              <a:solidFill>
                <a:srgbClr val="FF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4" name="Rectangle 9"/>
            <p:cNvSpPr>
              <a:spLocks noChangeArrowheads="1"/>
            </p:cNvSpPr>
            <p:nvPr/>
          </p:nvSpPr>
          <p:spPr bwMode="auto">
            <a:xfrm>
              <a:off x="2020426" y="2305427"/>
              <a:ext cx="695709"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a:t>
              </a:r>
              <a:r>
                <a:rPr lang="en-US" altLang="de-DE" sz="1300" dirty="0" smtClean="0">
                  <a:sym typeface="Symbol"/>
                </a:rPr>
                <a:t> or </a:t>
              </a:r>
              <a:r>
                <a:rPr lang="en-US" altLang="de-DE" sz="1300" b="1" i="1" dirty="0" smtClean="0">
                  <a:sym typeface="Symbol"/>
                </a:rPr>
                <a:t>t</a:t>
              </a:r>
              <a:endParaRPr lang="en-US" altLang="de-DE" sz="1300" b="1" i="1" dirty="0"/>
            </a:p>
          </p:txBody>
        </p:sp>
        <p:sp>
          <p:nvSpPr>
            <p:cNvPr id="85" name="Rectangle 9"/>
            <p:cNvSpPr>
              <a:spLocks noChangeArrowheads="1"/>
            </p:cNvSpPr>
            <p:nvPr/>
          </p:nvSpPr>
          <p:spPr bwMode="auto">
            <a:xfrm>
              <a:off x="782098" y="1195388"/>
              <a:ext cx="632824"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p / p</a:t>
              </a:r>
              <a:endParaRPr lang="en-US" altLang="de-DE" sz="1300" b="1" i="1" dirty="0"/>
            </a:p>
          </p:txBody>
        </p:sp>
        <p:sp>
          <p:nvSpPr>
            <p:cNvPr id="86" name="Rectangle 9"/>
            <p:cNvSpPr>
              <a:spLocks noChangeArrowheads="1"/>
            </p:cNvSpPr>
            <p:nvPr/>
          </p:nvSpPr>
          <p:spPr bwMode="auto">
            <a:xfrm>
              <a:off x="113838" y="2739435"/>
              <a:ext cx="99469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200" b="1" dirty="0" err="1" smtClean="0">
                  <a:solidFill>
                    <a:srgbClr val="3333CC"/>
                  </a:solidFill>
                  <a:sym typeface="Symbol"/>
                </a:rPr>
                <a:t>separatrix</a:t>
              </a:r>
              <a:endParaRPr lang="en-US" altLang="de-DE" sz="1200" b="1" i="1" dirty="0">
                <a:solidFill>
                  <a:srgbClr val="3333CC"/>
                </a:solidFill>
              </a:endParaRPr>
            </a:p>
          </p:txBody>
        </p:sp>
      </p:grpSp>
      <p:grpSp>
        <p:nvGrpSpPr>
          <p:cNvPr id="129" name="Gruppieren 128"/>
          <p:cNvGrpSpPr/>
          <p:nvPr/>
        </p:nvGrpSpPr>
        <p:grpSpPr>
          <a:xfrm>
            <a:off x="3347864" y="1228086"/>
            <a:ext cx="2802940" cy="1984890"/>
            <a:chOff x="113838" y="1157699"/>
            <a:chExt cx="2802940" cy="1984890"/>
          </a:xfrm>
        </p:grpSpPr>
        <p:sp>
          <p:nvSpPr>
            <p:cNvPr id="130" name="Textfeld 129"/>
            <p:cNvSpPr txBox="1"/>
            <p:nvPr/>
          </p:nvSpPr>
          <p:spPr>
            <a:xfrm>
              <a:off x="2085975" y="1157699"/>
              <a:ext cx="184731" cy="369332"/>
            </a:xfrm>
            <a:prstGeom prst="rect">
              <a:avLst/>
            </a:prstGeom>
            <a:noFill/>
          </p:spPr>
          <p:txBody>
            <a:bodyPr wrap="none" rtlCol="0">
              <a:spAutoFit/>
            </a:bodyPr>
            <a:lstStyle/>
            <a:p>
              <a:endParaRPr lang="en-US" dirty="0"/>
            </a:p>
          </p:txBody>
        </p:sp>
        <p:cxnSp>
          <p:nvCxnSpPr>
            <p:cNvPr id="131" name="Gerade Verbindung mit Pfeil 130"/>
            <p:cNvCxnSpPr/>
            <p:nvPr/>
          </p:nvCxnSpPr>
          <p:spPr bwMode="auto">
            <a:xfrm>
              <a:off x="272958" y="2348880"/>
              <a:ext cx="2138802" cy="0"/>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2" name="Gerade Verbindung mit Pfeil 131"/>
            <p:cNvCxnSpPr/>
            <p:nvPr/>
          </p:nvCxnSpPr>
          <p:spPr bwMode="auto">
            <a:xfrm flipV="1">
              <a:off x="1331640" y="1285936"/>
              <a:ext cx="6617" cy="1856653"/>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 name="Träne 132"/>
            <p:cNvSpPr/>
            <p:nvPr/>
          </p:nvSpPr>
          <p:spPr bwMode="auto">
            <a:xfrm rot="13556178">
              <a:off x="662679" y="1724072"/>
              <a:ext cx="1374084" cy="1325905"/>
            </a:xfrm>
            <a:prstGeom prst="teardrop">
              <a:avLst/>
            </a:prstGeom>
            <a:noFill/>
            <a:ln w="15875"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34" name="Ellipse 133"/>
            <p:cNvSpPr/>
            <p:nvPr/>
          </p:nvSpPr>
          <p:spPr bwMode="auto">
            <a:xfrm>
              <a:off x="1264918" y="2271326"/>
              <a:ext cx="156880" cy="151334"/>
            </a:xfrm>
            <a:prstGeom prst="ellipse">
              <a:avLst/>
            </a:prstGeom>
            <a:solidFill>
              <a:srgbClr val="008000">
                <a:alpha val="14000"/>
              </a:srgbClr>
            </a:solid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35" name="Ellipse 134"/>
            <p:cNvSpPr/>
            <p:nvPr/>
          </p:nvSpPr>
          <p:spPr bwMode="auto">
            <a:xfrm flipH="1">
              <a:off x="1094495" y="2635735"/>
              <a:ext cx="487524" cy="189863"/>
            </a:xfrm>
            <a:prstGeom prst="ellipse">
              <a:avLst/>
            </a:prstGeom>
            <a:solidFill>
              <a:srgbClr val="FF0000">
                <a:alpha val="27000"/>
              </a:srgbClr>
            </a:solid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36" name="Ellipse 135"/>
            <p:cNvSpPr/>
            <p:nvPr/>
          </p:nvSpPr>
          <p:spPr bwMode="auto">
            <a:xfrm rot="5400000" flipH="1">
              <a:off x="732080" y="2245487"/>
              <a:ext cx="487524" cy="189863"/>
            </a:xfrm>
            <a:prstGeom prst="ellipse">
              <a:avLst/>
            </a:prstGeom>
            <a:solidFill>
              <a:srgbClr val="CC0099">
                <a:alpha val="26667"/>
              </a:srgbClr>
            </a:solidFill>
            <a:ln w="3175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37" name="Rectangle 9"/>
            <p:cNvSpPr>
              <a:spLocks noChangeArrowheads="1"/>
            </p:cNvSpPr>
            <p:nvPr/>
          </p:nvSpPr>
          <p:spPr bwMode="auto">
            <a:xfrm>
              <a:off x="1545937" y="2493213"/>
              <a:ext cx="137084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FF0000"/>
                  </a:solidFill>
                </a:rPr>
                <a:t>Injected beam </a:t>
              </a:r>
            </a:p>
            <a:p>
              <a:pPr algn="l" eaLnBrk="0" hangingPunct="0">
                <a:spcBef>
                  <a:spcPts val="0"/>
                </a:spcBef>
              </a:pPr>
              <a:r>
                <a:rPr lang="en-US" altLang="de-DE" sz="1300" dirty="0" smtClean="0">
                  <a:solidFill>
                    <a:srgbClr val="FF0000"/>
                  </a:solidFill>
                </a:rPr>
                <a:t>with energy error</a:t>
              </a:r>
              <a:endParaRPr lang="en-US" altLang="de-DE" sz="1300" dirty="0">
                <a:solidFill>
                  <a:srgbClr val="FF0000"/>
                </a:solidFill>
              </a:endParaRPr>
            </a:p>
          </p:txBody>
        </p:sp>
        <p:sp>
          <p:nvSpPr>
            <p:cNvPr id="138" name="Rectangle 9"/>
            <p:cNvSpPr>
              <a:spLocks noChangeArrowheads="1"/>
            </p:cNvSpPr>
            <p:nvPr/>
          </p:nvSpPr>
          <p:spPr bwMode="auto">
            <a:xfrm>
              <a:off x="1614498" y="1363565"/>
              <a:ext cx="1178968"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CC0099"/>
                  </a:solidFill>
                </a:rPr>
                <a:t>after ¼ </a:t>
              </a:r>
              <a:r>
                <a:rPr lang="en-US" altLang="de-DE" sz="1300" dirty="0" smtClean="0">
                  <a:solidFill>
                    <a:srgbClr val="CC0099"/>
                  </a:solidFill>
                  <a:sym typeface="Symbol"/>
                </a:rPr>
                <a:t> </a:t>
              </a:r>
              <a:r>
                <a:rPr lang="en-US" altLang="de-DE" sz="1300" b="1" i="1" dirty="0" err="1" smtClean="0">
                  <a:solidFill>
                    <a:srgbClr val="CC0099"/>
                  </a:solidFill>
                  <a:sym typeface="Symbol"/>
                </a:rPr>
                <a:t>t</a:t>
              </a:r>
              <a:r>
                <a:rPr lang="en-US" altLang="de-DE" sz="1300" b="1" i="1" baseline="-25000" dirty="0" err="1" smtClean="0">
                  <a:solidFill>
                    <a:srgbClr val="CC0099"/>
                  </a:solidFill>
                  <a:sym typeface="Symbol"/>
                </a:rPr>
                <a:t>sych</a:t>
              </a:r>
              <a:r>
                <a:rPr lang="en-US" altLang="de-DE" sz="1300" dirty="0" smtClean="0">
                  <a:solidFill>
                    <a:srgbClr val="CC0099"/>
                  </a:solidFill>
                </a:rPr>
                <a:t> </a:t>
              </a:r>
              <a:r>
                <a:rPr lang="en-US" altLang="de-DE" sz="1300" dirty="0" err="1" smtClean="0">
                  <a:solidFill>
                    <a:srgbClr val="CC0099"/>
                  </a:solidFill>
                </a:rPr>
                <a:t>synchr</a:t>
              </a:r>
              <a:r>
                <a:rPr lang="en-US" altLang="de-DE" sz="1300" dirty="0" smtClean="0">
                  <a:solidFill>
                    <a:srgbClr val="CC0099"/>
                  </a:solidFill>
                </a:rPr>
                <a:t>. period</a:t>
              </a:r>
              <a:endParaRPr lang="en-US" altLang="de-DE" sz="1300" dirty="0">
                <a:solidFill>
                  <a:srgbClr val="CC0099"/>
                </a:solidFill>
              </a:endParaRPr>
            </a:p>
          </p:txBody>
        </p:sp>
        <p:cxnSp>
          <p:nvCxnSpPr>
            <p:cNvPr id="139" name="Gerade Verbindung mit Pfeil 138"/>
            <p:cNvCxnSpPr>
              <a:stCxn id="138" idx="2"/>
            </p:cNvCxnSpPr>
            <p:nvPr/>
          </p:nvCxnSpPr>
          <p:spPr bwMode="auto">
            <a:xfrm flipH="1">
              <a:off x="1108528" y="1856008"/>
              <a:ext cx="1095454" cy="306512"/>
            </a:xfrm>
            <a:prstGeom prst="straightConnector1">
              <a:avLst/>
            </a:prstGeom>
            <a:solidFill>
              <a:schemeClr val="accent1"/>
            </a:solidFill>
            <a:ln w="12700" cap="flat" cmpd="sng" algn="ctr">
              <a:solidFill>
                <a:srgbClr val="CC0099"/>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0" name="Rectangle 9"/>
            <p:cNvSpPr>
              <a:spLocks noChangeArrowheads="1"/>
            </p:cNvSpPr>
            <p:nvPr/>
          </p:nvSpPr>
          <p:spPr bwMode="auto">
            <a:xfrm>
              <a:off x="2020426" y="2305427"/>
              <a:ext cx="695709"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a:t>
              </a:r>
              <a:r>
                <a:rPr lang="en-US" altLang="de-DE" sz="1300" dirty="0" smtClean="0">
                  <a:sym typeface="Symbol"/>
                </a:rPr>
                <a:t> or </a:t>
              </a:r>
              <a:r>
                <a:rPr lang="en-US" altLang="de-DE" sz="1300" b="1" i="1" dirty="0" smtClean="0">
                  <a:sym typeface="Symbol"/>
                </a:rPr>
                <a:t>t</a:t>
              </a:r>
              <a:endParaRPr lang="en-US" altLang="de-DE" sz="1300" b="1" i="1" dirty="0"/>
            </a:p>
          </p:txBody>
        </p:sp>
        <p:sp>
          <p:nvSpPr>
            <p:cNvPr id="141" name="Rectangle 9"/>
            <p:cNvSpPr>
              <a:spLocks noChangeArrowheads="1"/>
            </p:cNvSpPr>
            <p:nvPr/>
          </p:nvSpPr>
          <p:spPr bwMode="auto">
            <a:xfrm>
              <a:off x="782098" y="1195388"/>
              <a:ext cx="632824"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p / p</a:t>
              </a:r>
              <a:endParaRPr lang="en-US" altLang="de-DE" sz="1300" b="1" i="1" dirty="0"/>
            </a:p>
          </p:txBody>
        </p:sp>
        <p:sp>
          <p:nvSpPr>
            <p:cNvPr id="142" name="Rectangle 9"/>
            <p:cNvSpPr>
              <a:spLocks noChangeArrowheads="1"/>
            </p:cNvSpPr>
            <p:nvPr/>
          </p:nvSpPr>
          <p:spPr bwMode="auto">
            <a:xfrm>
              <a:off x="113838" y="2739435"/>
              <a:ext cx="99469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200" b="1" dirty="0" err="1" smtClean="0">
                  <a:solidFill>
                    <a:srgbClr val="3333CC"/>
                  </a:solidFill>
                  <a:sym typeface="Symbol"/>
                </a:rPr>
                <a:t>separatrix</a:t>
              </a:r>
              <a:endParaRPr lang="en-US" altLang="de-DE" sz="1200" b="1" i="1" dirty="0">
                <a:solidFill>
                  <a:srgbClr val="3333CC"/>
                </a:solidFill>
              </a:endParaRPr>
            </a:p>
          </p:txBody>
        </p:sp>
      </p:grpSp>
      <p:grpSp>
        <p:nvGrpSpPr>
          <p:cNvPr id="143" name="Gruppieren 142"/>
          <p:cNvGrpSpPr/>
          <p:nvPr/>
        </p:nvGrpSpPr>
        <p:grpSpPr>
          <a:xfrm>
            <a:off x="6350160" y="1228086"/>
            <a:ext cx="2832667" cy="1984890"/>
            <a:chOff x="-39201" y="1157699"/>
            <a:chExt cx="2832667" cy="1984890"/>
          </a:xfrm>
        </p:grpSpPr>
        <p:sp>
          <p:nvSpPr>
            <p:cNvPr id="144" name="Textfeld 143"/>
            <p:cNvSpPr txBox="1"/>
            <p:nvPr/>
          </p:nvSpPr>
          <p:spPr>
            <a:xfrm>
              <a:off x="2085975" y="1157699"/>
              <a:ext cx="184731" cy="369332"/>
            </a:xfrm>
            <a:prstGeom prst="rect">
              <a:avLst/>
            </a:prstGeom>
            <a:noFill/>
          </p:spPr>
          <p:txBody>
            <a:bodyPr wrap="none" rtlCol="0">
              <a:spAutoFit/>
            </a:bodyPr>
            <a:lstStyle/>
            <a:p>
              <a:endParaRPr lang="en-US" dirty="0"/>
            </a:p>
          </p:txBody>
        </p:sp>
        <p:cxnSp>
          <p:nvCxnSpPr>
            <p:cNvPr id="145" name="Gerade Verbindung mit Pfeil 144"/>
            <p:cNvCxnSpPr/>
            <p:nvPr/>
          </p:nvCxnSpPr>
          <p:spPr bwMode="auto">
            <a:xfrm>
              <a:off x="272958" y="2348880"/>
              <a:ext cx="2138802" cy="0"/>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6" name="Gerade Verbindung mit Pfeil 145"/>
            <p:cNvCxnSpPr/>
            <p:nvPr/>
          </p:nvCxnSpPr>
          <p:spPr bwMode="auto">
            <a:xfrm flipV="1">
              <a:off x="1331640" y="1285936"/>
              <a:ext cx="6617" cy="1856653"/>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7" name="Träne 146"/>
            <p:cNvSpPr/>
            <p:nvPr/>
          </p:nvSpPr>
          <p:spPr bwMode="auto">
            <a:xfrm rot="13556178">
              <a:off x="662679" y="1724072"/>
              <a:ext cx="1374084" cy="1325905"/>
            </a:xfrm>
            <a:prstGeom prst="teardrop">
              <a:avLst/>
            </a:prstGeom>
            <a:noFill/>
            <a:ln w="15875"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48" name="Ellipse 147"/>
            <p:cNvSpPr/>
            <p:nvPr/>
          </p:nvSpPr>
          <p:spPr bwMode="auto">
            <a:xfrm rot="5400000" flipH="1">
              <a:off x="1078731" y="2253948"/>
              <a:ext cx="487524" cy="189863"/>
            </a:xfrm>
            <a:prstGeom prst="ellipse">
              <a:avLst/>
            </a:prstGeom>
            <a:solidFill>
              <a:srgbClr val="CC0099">
                <a:alpha val="26667"/>
              </a:srgbClr>
            </a:solidFill>
            <a:ln w="3175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49" name="Rectangle 9"/>
            <p:cNvSpPr>
              <a:spLocks noChangeArrowheads="1"/>
            </p:cNvSpPr>
            <p:nvPr/>
          </p:nvSpPr>
          <p:spPr bwMode="auto">
            <a:xfrm>
              <a:off x="-39201" y="1346868"/>
              <a:ext cx="137084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FF0000"/>
                  </a:solidFill>
                </a:rPr>
                <a:t>Injected beam </a:t>
              </a:r>
            </a:p>
            <a:p>
              <a:pPr algn="l" eaLnBrk="0" hangingPunct="0">
                <a:spcBef>
                  <a:spcPts val="0"/>
                </a:spcBef>
              </a:pPr>
              <a:r>
                <a:rPr lang="en-US" altLang="de-DE" sz="1300" dirty="0" smtClean="0">
                  <a:solidFill>
                    <a:srgbClr val="FF0000"/>
                  </a:solidFill>
                </a:rPr>
                <a:t>with bunch error</a:t>
              </a:r>
              <a:endParaRPr lang="en-US" altLang="de-DE" sz="1300" dirty="0">
                <a:solidFill>
                  <a:srgbClr val="FF0000"/>
                </a:solidFill>
              </a:endParaRPr>
            </a:p>
          </p:txBody>
        </p:sp>
        <p:sp>
          <p:nvSpPr>
            <p:cNvPr id="150" name="Rectangle 9"/>
            <p:cNvSpPr>
              <a:spLocks noChangeArrowheads="1"/>
            </p:cNvSpPr>
            <p:nvPr/>
          </p:nvSpPr>
          <p:spPr bwMode="auto">
            <a:xfrm>
              <a:off x="1614498" y="1363565"/>
              <a:ext cx="1178968"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olidFill>
                    <a:srgbClr val="CC0099"/>
                  </a:solidFill>
                </a:rPr>
                <a:t>after ¼ </a:t>
              </a:r>
              <a:r>
                <a:rPr lang="en-US" altLang="de-DE" sz="1300" dirty="0" smtClean="0">
                  <a:solidFill>
                    <a:srgbClr val="CC0099"/>
                  </a:solidFill>
                  <a:sym typeface="Symbol"/>
                </a:rPr>
                <a:t> </a:t>
              </a:r>
              <a:r>
                <a:rPr lang="en-US" altLang="de-DE" sz="1300" b="1" i="1" dirty="0" err="1" smtClean="0">
                  <a:solidFill>
                    <a:srgbClr val="CC0099"/>
                  </a:solidFill>
                  <a:sym typeface="Symbol"/>
                </a:rPr>
                <a:t>t</a:t>
              </a:r>
              <a:r>
                <a:rPr lang="en-US" altLang="de-DE" sz="1300" b="1" i="1" baseline="-25000" dirty="0" err="1" smtClean="0">
                  <a:solidFill>
                    <a:srgbClr val="CC0099"/>
                  </a:solidFill>
                  <a:sym typeface="Symbol"/>
                </a:rPr>
                <a:t>sych</a:t>
              </a:r>
              <a:r>
                <a:rPr lang="en-US" altLang="de-DE" sz="1300" dirty="0" smtClean="0">
                  <a:solidFill>
                    <a:srgbClr val="CC0099"/>
                  </a:solidFill>
                </a:rPr>
                <a:t> </a:t>
              </a:r>
              <a:r>
                <a:rPr lang="en-US" altLang="de-DE" sz="1300" dirty="0" err="1" smtClean="0">
                  <a:solidFill>
                    <a:srgbClr val="CC0099"/>
                  </a:solidFill>
                </a:rPr>
                <a:t>synchr</a:t>
              </a:r>
              <a:r>
                <a:rPr lang="en-US" altLang="de-DE" sz="1300" dirty="0" smtClean="0">
                  <a:solidFill>
                    <a:srgbClr val="CC0099"/>
                  </a:solidFill>
                </a:rPr>
                <a:t>. period</a:t>
              </a:r>
              <a:endParaRPr lang="en-US" altLang="de-DE" sz="1300" dirty="0">
                <a:solidFill>
                  <a:srgbClr val="CC0099"/>
                </a:solidFill>
              </a:endParaRPr>
            </a:p>
          </p:txBody>
        </p:sp>
        <p:cxnSp>
          <p:nvCxnSpPr>
            <p:cNvPr id="151" name="Gerade Verbindung mit Pfeil 150"/>
            <p:cNvCxnSpPr>
              <a:stCxn id="150" idx="2"/>
            </p:cNvCxnSpPr>
            <p:nvPr/>
          </p:nvCxnSpPr>
          <p:spPr bwMode="auto">
            <a:xfrm flipH="1">
              <a:off x="1472104" y="1856008"/>
              <a:ext cx="731878" cy="306512"/>
            </a:xfrm>
            <a:prstGeom prst="straightConnector1">
              <a:avLst/>
            </a:prstGeom>
            <a:solidFill>
              <a:schemeClr val="accent1"/>
            </a:solidFill>
            <a:ln w="12700" cap="flat" cmpd="sng" algn="ctr">
              <a:solidFill>
                <a:srgbClr val="CC0099"/>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2" name="Gerade Verbindung mit Pfeil 151"/>
            <p:cNvCxnSpPr/>
            <p:nvPr/>
          </p:nvCxnSpPr>
          <p:spPr bwMode="auto">
            <a:xfrm>
              <a:off x="527311" y="1816789"/>
              <a:ext cx="571199" cy="428698"/>
            </a:xfrm>
            <a:prstGeom prst="straightConnector1">
              <a:avLst/>
            </a:prstGeom>
            <a:solidFill>
              <a:schemeClr val="accent1"/>
            </a:solidFill>
            <a:ln w="12700" cap="flat" cmpd="sng" algn="ctr">
              <a:solidFill>
                <a:srgbClr val="FF0000"/>
              </a:solidFill>
              <a:prstDash val="solid"/>
              <a:round/>
              <a:headEnd type="none" w="med" len="med"/>
              <a:tailEnd type="stealth" w="med"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3" name="Rectangle 9"/>
            <p:cNvSpPr>
              <a:spLocks noChangeArrowheads="1"/>
            </p:cNvSpPr>
            <p:nvPr/>
          </p:nvSpPr>
          <p:spPr bwMode="auto">
            <a:xfrm>
              <a:off x="2020426" y="2305427"/>
              <a:ext cx="695709"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a:t>
              </a:r>
              <a:r>
                <a:rPr lang="en-US" altLang="de-DE" sz="1300" dirty="0" smtClean="0">
                  <a:sym typeface="Symbol"/>
                </a:rPr>
                <a:t> or </a:t>
              </a:r>
              <a:r>
                <a:rPr lang="en-US" altLang="de-DE" sz="1300" b="1" i="1" dirty="0" smtClean="0">
                  <a:sym typeface="Symbol"/>
                </a:rPr>
                <a:t>t</a:t>
              </a:r>
              <a:endParaRPr lang="en-US" altLang="de-DE" sz="1300" b="1" i="1" dirty="0"/>
            </a:p>
          </p:txBody>
        </p:sp>
        <p:sp>
          <p:nvSpPr>
            <p:cNvPr id="154" name="Rectangle 9"/>
            <p:cNvSpPr>
              <a:spLocks noChangeArrowheads="1"/>
            </p:cNvSpPr>
            <p:nvPr/>
          </p:nvSpPr>
          <p:spPr bwMode="auto">
            <a:xfrm>
              <a:off x="782098" y="1195388"/>
              <a:ext cx="632824"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300" dirty="0" smtClean="0">
                  <a:sym typeface="Symbol"/>
                </a:rPr>
                <a:t></a:t>
              </a:r>
              <a:r>
                <a:rPr lang="en-US" altLang="de-DE" sz="1300" b="1" i="1" dirty="0" smtClean="0">
                  <a:sym typeface="Symbol"/>
                </a:rPr>
                <a:t>p / p</a:t>
              </a:r>
              <a:endParaRPr lang="en-US" altLang="de-DE" sz="1300" b="1" i="1" dirty="0"/>
            </a:p>
          </p:txBody>
        </p:sp>
        <p:sp>
          <p:nvSpPr>
            <p:cNvPr id="155" name="Rectangle 9"/>
            <p:cNvSpPr>
              <a:spLocks noChangeArrowheads="1"/>
            </p:cNvSpPr>
            <p:nvPr/>
          </p:nvSpPr>
          <p:spPr bwMode="auto">
            <a:xfrm>
              <a:off x="113838" y="2739435"/>
              <a:ext cx="99469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spcBef>
                  <a:spcPts val="0"/>
                </a:spcBef>
              </a:pPr>
              <a:r>
                <a:rPr lang="en-US" altLang="de-DE" sz="1200" b="1" dirty="0" err="1" smtClean="0">
                  <a:solidFill>
                    <a:srgbClr val="3333CC"/>
                  </a:solidFill>
                  <a:sym typeface="Symbol"/>
                </a:rPr>
                <a:t>separatrix</a:t>
              </a:r>
              <a:endParaRPr lang="en-US" altLang="de-DE" sz="1200" b="1" i="1" dirty="0">
                <a:solidFill>
                  <a:srgbClr val="3333CC"/>
                </a:solidFill>
              </a:endParaRPr>
            </a:p>
          </p:txBody>
        </p:sp>
        <p:sp>
          <p:nvSpPr>
            <p:cNvPr id="156" name="Ellipse 155"/>
            <p:cNvSpPr/>
            <p:nvPr/>
          </p:nvSpPr>
          <p:spPr bwMode="auto">
            <a:xfrm flipH="1">
              <a:off x="1090714" y="2254037"/>
              <a:ext cx="487524" cy="189863"/>
            </a:xfrm>
            <a:prstGeom prst="ellipse">
              <a:avLst/>
            </a:prstGeom>
            <a:solidFill>
              <a:srgbClr val="FF0000">
                <a:alpha val="51000"/>
              </a:srgbClr>
            </a:solid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8" name="Gruppieren 7"/>
          <p:cNvGrpSpPr/>
          <p:nvPr/>
        </p:nvGrpSpPr>
        <p:grpSpPr>
          <a:xfrm>
            <a:off x="6288019" y="3458314"/>
            <a:ext cx="2964501" cy="1989527"/>
            <a:chOff x="6194065" y="3458314"/>
            <a:chExt cx="2964501" cy="1989527"/>
          </a:xfrm>
        </p:grpSpPr>
        <p:pic>
          <p:nvPicPr>
            <p:cNvPr id="15365"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b="37767"/>
            <a:stretch/>
          </p:blipFill>
          <p:spPr bwMode="auto">
            <a:xfrm>
              <a:off x="6313367" y="3477059"/>
              <a:ext cx="2685953" cy="1649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uppieren 4"/>
            <p:cNvGrpSpPr/>
            <p:nvPr/>
          </p:nvGrpSpPr>
          <p:grpSpPr>
            <a:xfrm>
              <a:off x="7402818" y="3859404"/>
              <a:ext cx="1200484" cy="338554"/>
              <a:chOff x="7402818" y="3859404"/>
              <a:chExt cx="1200484" cy="338554"/>
            </a:xfrm>
          </p:grpSpPr>
          <p:cxnSp>
            <p:nvCxnSpPr>
              <p:cNvPr id="61" name="Gerade Verbindung mit Pfeil 60"/>
              <p:cNvCxnSpPr/>
              <p:nvPr/>
            </p:nvCxnSpPr>
            <p:spPr bwMode="auto">
              <a:xfrm>
                <a:off x="7500687" y="4158711"/>
                <a:ext cx="613809" cy="0"/>
              </a:xfrm>
              <a:prstGeom prst="straightConnector1">
                <a:avLst/>
              </a:prstGeom>
              <a:solidFill>
                <a:schemeClr val="accent1"/>
              </a:solidFill>
              <a:ln w="34925" cap="flat" cmpd="sng" algn="ctr">
                <a:solidFill>
                  <a:srgbClr val="0000FF"/>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5" name="Rectangle 9"/>
              <p:cNvSpPr>
                <a:spLocks noChangeArrowheads="1"/>
              </p:cNvSpPr>
              <p:nvPr/>
            </p:nvSpPr>
            <p:spPr bwMode="auto">
              <a:xfrm>
                <a:off x="7402818" y="3859404"/>
                <a:ext cx="120048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600" b="1" i="1" dirty="0" smtClean="0">
                    <a:solidFill>
                      <a:srgbClr val="0000FF"/>
                    </a:solidFill>
                  </a:rPr>
                  <a:t>t = 1/2 </a:t>
                </a:r>
                <a:r>
                  <a:rPr lang="en-US" altLang="de-DE" sz="1600" b="1" i="1" dirty="0" err="1" smtClean="0">
                    <a:solidFill>
                      <a:srgbClr val="0000FF"/>
                    </a:solidFill>
                  </a:rPr>
                  <a:t>f</a:t>
                </a:r>
                <a:r>
                  <a:rPr lang="en-US" altLang="de-DE" sz="1600" b="1" i="1" baseline="-25000" dirty="0" err="1" smtClean="0">
                    <a:solidFill>
                      <a:srgbClr val="0000FF"/>
                    </a:solidFill>
                  </a:rPr>
                  <a:t>synch</a:t>
                </a:r>
                <a:endParaRPr lang="en-US" altLang="de-DE" sz="1600" b="1" i="1" dirty="0">
                  <a:solidFill>
                    <a:srgbClr val="0000FF"/>
                  </a:solidFill>
                </a:endParaRPr>
              </a:p>
            </p:txBody>
          </p:sp>
        </p:grpSp>
        <p:sp>
          <p:nvSpPr>
            <p:cNvPr id="67" name="Rechteck 66"/>
            <p:cNvSpPr/>
            <p:nvPr/>
          </p:nvSpPr>
          <p:spPr bwMode="auto">
            <a:xfrm>
              <a:off x="6591836" y="5104148"/>
              <a:ext cx="2453477" cy="22569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8" name="Rectangle 9"/>
            <p:cNvSpPr>
              <a:spLocks noChangeArrowheads="1"/>
            </p:cNvSpPr>
            <p:nvPr/>
          </p:nvSpPr>
          <p:spPr bwMode="auto">
            <a:xfrm>
              <a:off x="7008532" y="5016588"/>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a:t>5</a:t>
              </a:r>
              <a:r>
                <a:rPr lang="en-US" altLang="de-DE" sz="1200" dirty="0" smtClean="0"/>
                <a:t>0</a:t>
              </a:r>
              <a:endParaRPr lang="en-US" altLang="de-DE" sz="1200" dirty="0"/>
            </a:p>
          </p:txBody>
        </p:sp>
        <p:sp>
          <p:nvSpPr>
            <p:cNvPr id="69" name="Rectangle 9"/>
            <p:cNvSpPr>
              <a:spLocks noChangeArrowheads="1"/>
            </p:cNvSpPr>
            <p:nvPr/>
          </p:nvSpPr>
          <p:spPr bwMode="auto">
            <a:xfrm>
              <a:off x="7582335" y="5025870"/>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100</a:t>
              </a:r>
              <a:endParaRPr lang="en-US" altLang="de-DE" sz="1200" dirty="0"/>
            </a:p>
          </p:txBody>
        </p:sp>
        <p:sp>
          <p:nvSpPr>
            <p:cNvPr id="70" name="Rectangle 9"/>
            <p:cNvSpPr>
              <a:spLocks noChangeArrowheads="1"/>
            </p:cNvSpPr>
            <p:nvPr/>
          </p:nvSpPr>
          <p:spPr bwMode="auto">
            <a:xfrm>
              <a:off x="8164089" y="5035152"/>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150</a:t>
              </a:r>
              <a:endParaRPr lang="en-US" altLang="de-DE" sz="1200" dirty="0"/>
            </a:p>
          </p:txBody>
        </p:sp>
        <p:sp>
          <p:nvSpPr>
            <p:cNvPr id="71" name="Rectangle 9"/>
            <p:cNvSpPr>
              <a:spLocks noChangeArrowheads="1"/>
            </p:cNvSpPr>
            <p:nvPr/>
          </p:nvSpPr>
          <p:spPr bwMode="auto">
            <a:xfrm>
              <a:off x="8729941" y="5036483"/>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200</a:t>
              </a:r>
              <a:endParaRPr lang="en-US" altLang="de-DE" sz="1200" dirty="0"/>
            </a:p>
          </p:txBody>
        </p:sp>
        <p:sp>
          <p:nvSpPr>
            <p:cNvPr id="66" name="Rectangle 9"/>
            <p:cNvSpPr>
              <a:spLocks noChangeArrowheads="1"/>
            </p:cNvSpPr>
            <p:nvPr/>
          </p:nvSpPr>
          <p:spPr bwMode="auto">
            <a:xfrm>
              <a:off x="6964509" y="5170842"/>
              <a:ext cx="170285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smtClean="0"/>
                <a:t>Time after trigger  [µs]</a:t>
              </a:r>
              <a:endParaRPr lang="en-US" altLang="de-DE" sz="1200" dirty="0"/>
            </a:p>
          </p:txBody>
        </p:sp>
        <p:sp>
          <p:nvSpPr>
            <p:cNvPr id="157" name="Rechteck 156"/>
            <p:cNvSpPr/>
            <p:nvPr/>
          </p:nvSpPr>
          <p:spPr bwMode="auto">
            <a:xfrm>
              <a:off x="6359360" y="3494621"/>
              <a:ext cx="228864" cy="1707281"/>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58" name="Rectangle 9"/>
            <p:cNvSpPr>
              <a:spLocks noChangeArrowheads="1"/>
            </p:cNvSpPr>
            <p:nvPr/>
          </p:nvSpPr>
          <p:spPr bwMode="auto">
            <a:xfrm rot="16200000">
              <a:off x="5848852" y="4253772"/>
              <a:ext cx="9674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smtClean="0"/>
                <a:t>Time  [</a:t>
              </a:r>
              <a:r>
                <a:rPr lang="en-US" altLang="de-DE" sz="1200" dirty="0" err="1"/>
                <a:t>p</a:t>
              </a:r>
              <a:r>
                <a:rPr lang="en-US" altLang="de-DE" sz="1200" dirty="0" err="1" smtClean="0"/>
                <a:t>s</a:t>
              </a:r>
              <a:r>
                <a:rPr lang="en-US" altLang="de-DE" sz="1200" dirty="0" smtClean="0"/>
                <a:t>]</a:t>
              </a:r>
              <a:endParaRPr lang="en-US" altLang="de-DE" sz="1200" dirty="0"/>
            </a:p>
          </p:txBody>
        </p:sp>
        <p:sp>
          <p:nvSpPr>
            <p:cNvPr id="159" name="Rectangle 9"/>
            <p:cNvSpPr>
              <a:spLocks noChangeArrowheads="1"/>
            </p:cNvSpPr>
            <p:nvPr/>
          </p:nvSpPr>
          <p:spPr bwMode="auto">
            <a:xfrm>
              <a:off x="6444208" y="5013176"/>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0</a:t>
              </a:r>
              <a:endParaRPr lang="en-US" altLang="de-DE" sz="1200" dirty="0"/>
            </a:p>
          </p:txBody>
        </p:sp>
        <p:sp>
          <p:nvSpPr>
            <p:cNvPr id="160" name="Rectangle 9"/>
            <p:cNvSpPr>
              <a:spLocks noChangeArrowheads="1"/>
            </p:cNvSpPr>
            <p:nvPr/>
          </p:nvSpPr>
          <p:spPr bwMode="auto">
            <a:xfrm>
              <a:off x="6330730" y="4566790"/>
              <a:ext cx="329502"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000" dirty="0" smtClean="0"/>
                <a:t>0</a:t>
              </a:r>
              <a:endParaRPr lang="en-US" altLang="de-DE" sz="1000" dirty="0"/>
            </a:p>
          </p:txBody>
        </p:sp>
        <p:sp>
          <p:nvSpPr>
            <p:cNvPr id="161" name="Rectangle 9"/>
            <p:cNvSpPr>
              <a:spLocks noChangeArrowheads="1"/>
            </p:cNvSpPr>
            <p:nvPr/>
          </p:nvSpPr>
          <p:spPr bwMode="auto">
            <a:xfrm>
              <a:off x="6215704" y="4797152"/>
              <a:ext cx="4445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000" dirty="0" smtClean="0"/>
                <a:t>-100</a:t>
              </a:r>
              <a:endParaRPr lang="en-US" altLang="de-DE" sz="1000" dirty="0"/>
            </a:p>
          </p:txBody>
        </p:sp>
        <p:sp>
          <p:nvSpPr>
            <p:cNvPr id="162" name="Rectangle 9"/>
            <p:cNvSpPr>
              <a:spLocks noChangeArrowheads="1"/>
            </p:cNvSpPr>
            <p:nvPr/>
          </p:nvSpPr>
          <p:spPr bwMode="auto">
            <a:xfrm>
              <a:off x="6228184" y="4365104"/>
              <a:ext cx="4445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000" dirty="0" smtClean="0"/>
                <a:t>100</a:t>
              </a:r>
              <a:endParaRPr lang="en-US" altLang="de-DE" sz="1000" dirty="0"/>
            </a:p>
          </p:txBody>
        </p:sp>
        <p:sp>
          <p:nvSpPr>
            <p:cNvPr id="164" name="Rectangle 9"/>
            <p:cNvSpPr>
              <a:spLocks noChangeArrowheads="1"/>
            </p:cNvSpPr>
            <p:nvPr/>
          </p:nvSpPr>
          <p:spPr bwMode="auto">
            <a:xfrm>
              <a:off x="6228184" y="3974867"/>
              <a:ext cx="4445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000" dirty="0" smtClean="0"/>
                <a:t>-100</a:t>
              </a:r>
              <a:endParaRPr lang="en-US" altLang="de-DE" sz="1000" dirty="0"/>
            </a:p>
          </p:txBody>
        </p:sp>
        <p:sp>
          <p:nvSpPr>
            <p:cNvPr id="165" name="Rectangle 9"/>
            <p:cNvSpPr>
              <a:spLocks noChangeArrowheads="1"/>
            </p:cNvSpPr>
            <p:nvPr/>
          </p:nvSpPr>
          <p:spPr bwMode="auto">
            <a:xfrm>
              <a:off x="6228184" y="3573016"/>
              <a:ext cx="4445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000" dirty="0" smtClean="0"/>
                <a:t>100</a:t>
              </a:r>
              <a:endParaRPr lang="en-US" altLang="de-DE" sz="1000" dirty="0"/>
            </a:p>
          </p:txBody>
        </p:sp>
        <p:sp>
          <p:nvSpPr>
            <p:cNvPr id="166" name="Rectangle 9"/>
            <p:cNvSpPr>
              <a:spLocks noChangeArrowheads="1"/>
            </p:cNvSpPr>
            <p:nvPr/>
          </p:nvSpPr>
          <p:spPr bwMode="auto">
            <a:xfrm>
              <a:off x="6228184" y="3758843"/>
              <a:ext cx="44452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000" dirty="0" smtClean="0"/>
                <a:t>0</a:t>
              </a:r>
              <a:endParaRPr lang="en-US" altLang="de-DE" sz="1000" dirty="0"/>
            </a:p>
          </p:txBody>
        </p:sp>
        <p:sp>
          <p:nvSpPr>
            <p:cNvPr id="9" name="Rechteck 8"/>
            <p:cNvSpPr/>
            <p:nvPr/>
          </p:nvSpPr>
          <p:spPr bwMode="auto">
            <a:xfrm>
              <a:off x="6669189" y="3556999"/>
              <a:ext cx="720081" cy="72000"/>
            </a:xfrm>
            <a:prstGeom prst="rect">
              <a:avLst/>
            </a:prstGeom>
            <a:solidFill>
              <a:srgbClr val="FFFF00"/>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23" name="Rechteck 122"/>
            <p:cNvSpPr/>
            <p:nvPr/>
          </p:nvSpPr>
          <p:spPr bwMode="auto">
            <a:xfrm>
              <a:off x="6750468" y="4360472"/>
              <a:ext cx="720081" cy="72000"/>
            </a:xfrm>
            <a:prstGeom prst="rect">
              <a:avLst/>
            </a:prstGeom>
            <a:solidFill>
              <a:srgbClr val="FFFF00"/>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20" name="Rectangle 9"/>
            <p:cNvSpPr>
              <a:spLocks noChangeArrowheads="1"/>
            </p:cNvSpPr>
            <p:nvPr/>
          </p:nvSpPr>
          <p:spPr bwMode="auto">
            <a:xfrm>
              <a:off x="6582938" y="3458314"/>
              <a:ext cx="143354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000" b="1" dirty="0" smtClean="0"/>
                <a:t>0.3 </a:t>
              </a:r>
              <a:r>
                <a:rPr lang="en-US" altLang="de-DE" sz="1000" b="1" dirty="0" err="1" smtClean="0"/>
                <a:t>ms</a:t>
              </a:r>
              <a:r>
                <a:rPr lang="en-US" altLang="de-DE" sz="1000" b="1" dirty="0" smtClean="0"/>
                <a:t> after injection</a:t>
              </a:r>
              <a:endParaRPr lang="en-US" altLang="de-DE" sz="1000" b="1" dirty="0"/>
            </a:p>
          </p:txBody>
        </p:sp>
        <p:sp>
          <p:nvSpPr>
            <p:cNvPr id="124" name="Rectangle 9"/>
            <p:cNvSpPr>
              <a:spLocks noChangeArrowheads="1"/>
            </p:cNvSpPr>
            <p:nvPr/>
          </p:nvSpPr>
          <p:spPr bwMode="auto">
            <a:xfrm>
              <a:off x="6604442" y="4262423"/>
              <a:ext cx="143354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000" b="1" dirty="0" smtClean="0"/>
                <a:t>2.7 </a:t>
              </a:r>
              <a:r>
                <a:rPr lang="en-US" altLang="de-DE" sz="1000" b="1" dirty="0" err="1" smtClean="0"/>
                <a:t>ms</a:t>
              </a:r>
              <a:r>
                <a:rPr lang="en-US" altLang="de-DE" sz="1000" b="1" dirty="0" smtClean="0"/>
                <a:t> after injection</a:t>
              </a:r>
              <a:endParaRPr lang="en-US" altLang="de-DE" sz="1000" b="1" dirty="0"/>
            </a:p>
          </p:txBody>
        </p:sp>
      </p:grpSp>
      <p:sp>
        <p:nvSpPr>
          <p:cNvPr id="45" name="Rechteck 44"/>
          <p:cNvSpPr/>
          <p:nvPr/>
        </p:nvSpPr>
        <p:spPr bwMode="auto">
          <a:xfrm>
            <a:off x="6000481" y="4566790"/>
            <a:ext cx="115685" cy="121027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25" name="Rectangle 9"/>
          <p:cNvSpPr>
            <a:spLocks noChangeArrowheads="1"/>
          </p:cNvSpPr>
          <p:nvPr/>
        </p:nvSpPr>
        <p:spPr bwMode="auto">
          <a:xfrm>
            <a:off x="5870825" y="4471095"/>
            <a:ext cx="4487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solidFill>
                  <a:srgbClr val="0000FF"/>
                </a:solidFill>
              </a:rPr>
              <a:t>40</a:t>
            </a:r>
            <a:endParaRPr lang="en-US" altLang="de-DE" sz="1200" dirty="0">
              <a:solidFill>
                <a:srgbClr val="0000FF"/>
              </a:solidFill>
            </a:endParaRPr>
          </a:p>
        </p:txBody>
      </p:sp>
      <p:sp>
        <p:nvSpPr>
          <p:cNvPr id="127" name="Rectangle 9"/>
          <p:cNvSpPr>
            <a:spLocks noChangeArrowheads="1"/>
          </p:cNvSpPr>
          <p:nvPr/>
        </p:nvSpPr>
        <p:spPr bwMode="auto">
          <a:xfrm>
            <a:off x="5879921" y="4753151"/>
            <a:ext cx="4487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a:solidFill>
                  <a:srgbClr val="0000FF"/>
                </a:solidFill>
              </a:rPr>
              <a:t>3</a:t>
            </a:r>
            <a:r>
              <a:rPr lang="en-US" altLang="de-DE" sz="1200" dirty="0" smtClean="0">
                <a:solidFill>
                  <a:srgbClr val="0000FF"/>
                </a:solidFill>
              </a:rPr>
              <a:t>0</a:t>
            </a:r>
            <a:endParaRPr lang="en-US" altLang="de-DE" sz="1200" dirty="0">
              <a:solidFill>
                <a:srgbClr val="0000FF"/>
              </a:solidFill>
            </a:endParaRPr>
          </a:p>
        </p:txBody>
      </p:sp>
      <p:sp>
        <p:nvSpPr>
          <p:cNvPr id="128" name="Rectangle 9"/>
          <p:cNvSpPr>
            <a:spLocks noChangeArrowheads="1"/>
          </p:cNvSpPr>
          <p:nvPr/>
        </p:nvSpPr>
        <p:spPr bwMode="auto">
          <a:xfrm>
            <a:off x="5879921" y="5026111"/>
            <a:ext cx="4487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a:solidFill>
                  <a:srgbClr val="0000FF"/>
                </a:solidFill>
              </a:rPr>
              <a:t>2</a:t>
            </a:r>
            <a:r>
              <a:rPr lang="en-US" altLang="de-DE" sz="1200" dirty="0" smtClean="0">
                <a:solidFill>
                  <a:srgbClr val="0000FF"/>
                </a:solidFill>
              </a:rPr>
              <a:t>0</a:t>
            </a:r>
            <a:endParaRPr lang="en-US" altLang="de-DE" sz="1200" dirty="0">
              <a:solidFill>
                <a:srgbClr val="0000FF"/>
              </a:solidFill>
            </a:endParaRPr>
          </a:p>
        </p:txBody>
      </p:sp>
      <p:sp>
        <p:nvSpPr>
          <p:cNvPr id="163" name="Rectangle 9"/>
          <p:cNvSpPr>
            <a:spLocks noChangeArrowheads="1"/>
          </p:cNvSpPr>
          <p:nvPr/>
        </p:nvSpPr>
        <p:spPr bwMode="auto">
          <a:xfrm>
            <a:off x="5886745" y="5305895"/>
            <a:ext cx="4487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a:solidFill>
                  <a:srgbClr val="0000FF"/>
                </a:solidFill>
              </a:rPr>
              <a:t>1</a:t>
            </a:r>
            <a:r>
              <a:rPr lang="en-US" altLang="de-DE" sz="1200" dirty="0" smtClean="0">
                <a:solidFill>
                  <a:srgbClr val="0000FF"/>
                </a:solidFill>
              </a:rPr>
              <a:t>0</a:t>
            </a:r>
            <a:endParaRPr lang="en-US" altLang="de-DE" sz="1200" dirty="0">
              <a:solidFill>
                <a:srgbClr val="0000FF"/>
              </a:solidFill>
            </a:endParaRPr>
          </a:p>
        </p:txBody>
      </p:sp>
      <p:sp>
        <p:nvSpPr>
          <p:cNvPr id="167" name="Rectangle 9"/>
          <p:cNvSpPr>
            <a:spLocks noChangeArrowheads="1"/>
          </p:cNvSpPr>
          <p:nvPr/>
        </p:nvSpPr>
        <p:spPr bwMode="auto">
          <a:xfrm>
            <a:off x="5859449" y="5599327"/>
            <a:ext cx="4487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solidFill>
                  <a:srgbClr val="0000FF"/>
                </a:solidFill>
              </a:rPr>
              <a:t>0</a:t>
            </a:r>
            <a:endParaRPr lang="en-US" altLang="de-DE" sz="1200" dirty="0">
              <a:solidFill>
                <a:srgbClr val="0000FF"/>
              </a:solidFill>
            </a:endParaRPr>
          </a:p>
        </p:txBody>
      </p:sp>
      <p:cxnSp>
        <p:nvCxnSpPr>
          <p:cNvPr id="171" name="Gerade Verbindung mit Pfeil 170"/>
          <p:cNvCxnSpPr/>
          <p:nvPr/>
        </p:nvCxnSpPr>
        <p:spPr bwMode="auto">
          <a:xfrm flipH="1">
            <a:off x="3704007" y="4800595"/>
            <a:ext cx="794937" cy="0"/>
          </a:xfrm>
          <a:prstGeom prst="straightConnector1">
            <a:avLst/>
          </a:prstGeom>
          <a:solidFill>
            <a:schemeClr val="accent1"/>
          </a:solidFill>
          <a:ln w="12700" cap="flat" cmpd="sng" algn="ctr">
            <a:solidFill>
              <a:srgbClr val="CC3300"/>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3" name="Rectangle 9"/>
          <p:cNvSpPr>
            <a:spLocks noChangeArrowheads="1"/>
          </p:cNvSpPr>
          <p:nvPr/>
        </p:nvSpPr>
        <p:spPr bwMode="auto">
          <a:xfrm>
            <a:off x="4440798" y="4628191"/>
            <a:ext cx="8707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smtClean="0">
                <a:solidFill>
                  <a:srgbClr val="CC3300"/>
                </a:solidFill>
              </a:rPr>
              <a:t>centroid</a:t>
            </a:r>
            <a:endParaRPr lang="en-US" altLang="de-DE" sz="1200" dirty="0">
              <a:solidFill>
                <a:srgbClr val="CC3300"/>
              </a:solidFill>
            </a:endParaRPr>
          </a:p>
        </p:txBody>
      </p:sp>
      <p:sp>
        <p:nvSpPr>
          <p:cNvPr id="174" name="Rectangle 9"/>
          <p:cNvSpPr>
            <a:spLocks noChangeArrowheads="1"/>
          </p:cNvSpPr>
          <p:nvPr/>
        </p:nvSpPr>
        <p:spPr bwMode="auto">
          <a:xfrm>
            <a:off x="5144865" y="5484209"/>
            <a:ext cx="8707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err="1" smtClean="0">
                <a:solidFill>
                  <a:srgbClr val="0033CC"/>
                </a:solidFill>
              </a:rPr>
              <a:t>rms</a:t>
            </a:r>
            <a:r>
              <a:rPr lang="en-US" altLang="de-DE" sz="1200" dirty="0" smtClean="0">
                <a:solidFill>
                  <a:srgbClr val="0033CC"/>
                </a:solidFill>
              </a:rPr>
              <a:t> length</a:t>
            </a:r>
            <a:endParaRPr lang="en-US" altLang="de-DE" sz="1200" dirty="0">
              <a:solidFill>
                <a:srgbClr val="0033CC"/>
              </a:solidFill>
            </a:endParaRPr>
          </a:p>
        </p:txBody>
      </p:sp>
      <p:cxnSp>
        <p:nvCxnSpPr>
          <p:cNvPr id="175" name="Gerade Verbindung 174"/>
          <p:cNvCxnSpPr/>
          <p:nvPr/>
        </p:nvCxnSpPr>
        <p:spPr bwMode="auto">
          <a:xfrm>
            <a:off x="5148113" y="5218500"/>
            <a:ext cx="0" cy="329038"/>
          </a:xfrm>
          <a:prstGeom prst="line">
            <a:avLst/>
          </a:prstGeom>
          <a:solidFill>
            <a:schemeClr val="accent1"/>
          </a:solidFill>
          <a:ln w="1270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6" name="Gerade Verbindung mit Pfeil 175"/>
          <p:cNvCxnSpPr/>
          <p:nvPr/>
        </p:nvCxnSpPr>
        <p:spPr bwMode="auto">
          <a:xfrm>
            <a:off x="5148113" y="5539273"/>
            <a:ext cx="802048" cy="0"/>
          </a:xfrm>
          <a:prstGeom prst="straightConnector1">
            <a:avLst/>
          </a:prstGeom>
          <a:solidFill>
            <a:schemeClr val="accent1"/>
          </a:solidFill>
          <a:ln w="12700" cap="flat" cmpd="sng" algn="ctr">
            <a:solidFill>
              <a:srgbClr val="0033CC"/>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8" name="Gruppieren 97"/>
          <p:cNvGrpSpPr/>
          <p:nvPr/>
        </p:nvGrpSpPr>
        <p:grpSpPr>
          <a:xfrm>
            <a:off x="-4041" y="3131388"/>
            <a:ext cx="3371419" cy="3021076"/>
            <a:chOff x="-4041" y="3131388"/>
            <a:chExt cx="3371419" cy="3021076"/>
          </a:xfrm>
        </p:grpSpPr>
        <p:pic>
          <p:nvPicPr>
            <p:cNvPr id="15363" name="Picture 3"/>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07504" y="3454460"/>
              <a:ext cx="3050724" cy="26039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hteck 3"/>
            <p:cNvSpPr/>
            <p:nvPr/>
          </p:nvSpPr>
          <p:spPr bwMode="auto">
            <a:xfrm>
              <a:off x="445841" y="5838826"/>
              <a:ext cx="2525959" cy="22569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7" name="Rectangle 9"/>
            <p:cNvSpPr>
              <a:spLocks noChangeArrowheads="1"/>
            </p:cNvSpPr>
            <p:nvPr/>
          </p:nvSpPr>
          <p:spPr bwMode="auto">
            <a:xfrm>
              <a:off x="429732" y="5751615"/>
              <a:ext cx="27036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0</a:t>
              </a:r>
              <a:endParaRPr lang="en-US" altLang="de-DE" sz="1200" dirty="0"/>
            </a:p>
          </p:txBody>
        </p:sp>
        <p:sp>
          <p:nvSpPr>
            <p:cNvPr id="18" name="Rectangle 9"/>
            <p:cNvSpPr>
              <a:spLocks noChangeArrowheads="1"/>
            </p:cNvSpPr>
            <p:nvPr/>
          </p:nvSpPr>
          <p:spPr bwMode="auto">
            <a:xfrm>
              <a:off x="1123945" y="5755635"/>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100</a:t>
              </a:r>
              <a:endParaRPr lang="en-US" altLang="de-DE" sz="1200" dirty="0"/>
            </a:p>
          </p:txBody>
        </p:sp>
        <p:sp>
          <p:nvSpPr>
            <p:cNvPr id="19" name="Rectangle 9"/>
            <p:cNvSpPr>
              <a:spLocks noChangeArrowheads="1"/>
            </p:cNvSpPr>
            <p:nvPr/>
          </p:nvSpPr>
          <p:spPr bwMode="auto">
            <a:xfrm>
              <a:off x="1895535" y="5755619"/>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200</a:t>
              </a:r>
              <a:endParaRPr lang="en-US" altLang="de-DE" sz="1200" dirty="0"/>
            </a:p>
          </p:txBody>
        </p:sp>
        <p:sp>
          <p:nvSpPr>
            <p:cNvPr id="20" name="Rectangle 9"/>
            <p:cNvSpPr>
              <a:spLocks noChangeArrowheads="1"/>
            </p:cNvSpPr>
            <p:nvPr/>
          </p:nvSpPr>
          <p:spPr bwMode="auto">
            <a:xfrm>
              <a:off x="2671888" y="5750840"/>
              <a:ext cx="428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t>300</a:t>
              </a:r>
              <a:endParaRPr lang="en-US" altLang="de-DE" sz="1200" dirty="0"/>
            </a:p>
          </p:txBody>
        </p:sp>
        <p:sp>
          <p:nvSpPr>
            <p:cNvPr id="16" name="Rectangle 9"/>
            <p:cNvSpPr>
              <a:spLocks noChangeArrowheads="1"/>
            </p:cNvSpPr>
            <p:nvPr/>
          </p:nvSpPr>
          <p:spPr bwMode="auto">
            <a:xfrm>
              <a:off x="817364" y="5875465"/>
              <a:ext cx="17753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smtClean="0"/>
                <a:t>Time after injection [µs]</a:t>
              </a:r>
              <a:endParaRPr lang="en-US" altLang="de-DE" sz="1200" dirty="0"/>
            </a:p>
          </p:txBody>
        </p:sp>
        <p:sp>
          <p:nvSpPr>
            <p:cNvPr id="21" name="Rechteck 20"/>
            <p:cNvSpPr/>
            <p:nvPr/>
          </p:nvSpPr>
          <p:spPr bwMode="auto">
            <a:xfrm>
              <a:off x="122181" y="4652963"/>
              <a:ext cx="335017" cy="109787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2" name="Rectangle 9"/>
            <p:cNvSpPr>
              <a:spLocks noChangeArrowheads="1"/>
            </p:cNvSpPr>
            <p:nvPr/>
          </p:nvSpPr>
          <p:spPr bwMode="auto">
            <a:xfrm rot="16200000">
              <a:off x="-713062" y="5107935"/>
              <a:ext cx="17753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smtClean="0">
                  <a:solidFill>
                    <a:srgbClr val="FF0000"/>
                  </a:solidFill>
                </a:rPr>
                <a:t>Centroid position [mm]</a:t>
              </a:r>
              <a:endParaRPr lang="en-US" altLang="de-DE" sz="1200" dirty="0">
                <a:solidFill>
                  <a:srgbClr val="FF0000"/>
                </a:solidFill>
              </a:endParaRPr>
            </a:p>
          </p:txBody>
        </p:sp>
        <p:sp>
          <p:nvSpPr>
            <p:cNvPr id="23" name="Rectangle 9"/>
            <p:cNvSpPr>
              <a:spLocks noChangeArrowheads="1"/>
            </p:cNvSpPr>
            <p:nvPr/>
          </p:nvSpPr>
          <p:spPr bwMode="auto">
            <a:xfrm>
              <a:off x="183852" y="4849087"/>
              <a:ext cx="3903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solidFill>
                    <a:srgbClr val="FF0000"/>
                  </a:solidFill>
                </a:rPr>
                <a:t>20</a:t>
              </a:r>
              <a:endParaRPr lang="en-US" altLang="de-DE" sz="1200" dirty="0">
                <a:solidFill>
                  <a:srgbClr val="FF0000"/>
                </a:solidFill>
              </a:endParaRPr>
            </a:p>
          </p:txBody>
        </p:sp>
        <p:sp>
          <p:nvSpPr>
            <p:cNvPr id="24" name="Rectangle 9"/>
            <p:cNvSpPr>
              <a:spLocks noChangeArrowheads="1"/>
            </p:cNvSpPr>
            <p:nvPr/>
          </p:nvSpPr>
          <p:spPr bwMode="auto">
            <a:xfrm>
              <a:off x="183852" y="4620485"/>
              <a:ext cx="3903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a:solidFill>
                    <a:srgbClr val="FF0000"/>
                  </a:solidFill>
                </a:rPr>
                <a:t>4</a:t>
              </a:r>
              <a:r>
                <a:rPr lang="en-US" altLang="de-DE" sz="1200" dirty="0" smtClean="0">
                  <a:solidFill>
                    <a:srgbClr val="FF0000"/>
                  </a:solidFill>
                </a:rPr>
                <a:t>0</a:t>
              </a:r>
              <a:endParaRPr lang="en-US" altLang="de-DE" sz="1200" dirty="0">
                <a:solidFill>
                  <a:srgbClr val="FF0000"/>
                </a:solidFill>
              </a:endParaRPr>
            </a:p>
          </p:txBody>
        </p:sp>
        <p:sp>
          <p:nvSpPr>
            <p:cNvPr id="25" name="Rectangle 9"/>
            <p:cNvSpPr>
              <a:spLocks noChangeArrowheads="1"/>
            </p:cNvSpPr>
            <p:nvPr/>
          </p:nvSpPr>
          <p:spPr bwMode="auto">
            <a:xfrm>
              <a:off x="169563" y="5315811"/>
              <a:ext cx="3903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solidFill>
                    <a:srgbClr val="FF0000"/>
                  </a:solidFill>
                </a:rPr>
                <a:t>-20</a:t>
              </a:r>
              <a:endParaRPr lang="en-US" altLang="de-DE" sz="1200" dirty="0">
                <a:solidFill>
                  <a:srgbClr val="FF0000"/>
                </a:solidFill>
              </a:endParaRPr>
            </a:p>
          </p:txBody>
        </p:sp>
        <p:sp>
          <p:nvSpPr>
            <p:cNvPr id="26" name="Rectangle 9"/>
            <p:cNvSpPr>
              <a:spLocks noChangeArrowheads="1"/>
            </p:cNvSpPr>
            <p:nvPr/>
          </p:nvSpPr>
          <p:spPr bwMode="auto">
            <a:xfrm>
              <a:off x="164800" y="5547538"/>
              <a:ext cx="3903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solidFill>
                    <a:srgbClr val="FF0000"/>
                  </a:solidFill>
                </a:rPr>
                <a:t>-40</a:t>
              </a:r>
              <a:endParaRPr lang="en-US" altLang="de-DE" sz="1200" dirty="0">
                <a:solidFill>
                  <a:srgbClr val="FF0000"/>
                </a:solidFill>
              </a:endParaRPr>
            </a:p>
          </p:txBody>
        </p:sp>
        <p:sp>
          <p:nvSpPr>
            <p:cNvPr id="27" name="Rectangle 9"/>
            <p:cNvSpPr>
              <a:spLocks noChangeArrowheads="1"/>
            </p:cNvSpPr>
            <p:nvPr/>
          </p:nvSpPr>
          <p:spPr bwMode="auto">
            <a:xfrm>
              <a:off x="217463" y="5079356"/>
              <a:ext cx="39031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solidFill>
                    <a:srgbClr val="FF0000"/>
                  </a:solidFill>
                </a:rPr>
                <a:t>0</a:t>
              </a:r>
              <a:endParaRPr lang="en-US" altLang="de-DE" sz="1200" dirty="0">
                <a:solidFill>
                  <a:srgbClr val="FF0000"/>
                </a:solidFill>
              </a:endParaRPr>
            </a:p>
          </p:txBody>
        </p:sp>
        <p:sp>
          <p:nvSpPr>
            <p:cNvPr id="29" name="Rechteck 28"/>
            <p:cNvSpPr/>
            <p:nvPr/>
          </p:nvSpPr>
          <p:spPr bwMode="auto">
            <a:xfrm>
              <a:off x="2900489" y="4533900"/>
              <a:ext cx="303359" cy="1284926"/>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0" name="Rectangle 9"/>
            <p:cNvSpPr>
              <a:spLocks noChangeArrowheads="1"/>
            </p:cNvSpPr>
            <p:nvPr/>
          </p:nvSpPr>
          <p:spPr bwMode="auto">
            <a:xfrm>
              <a:off x="2794477" y="4499811"/>
              <a:ext cx="4487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solidFill>
                    <a:srgbClr val="0000FF"/>
                  </a:solidFill>
                </a:rPr>
                <a:t>40</a:t>
              </a:r>
              <a:endParaRPr lang="en-US" altLang="de-DE" sz="1200" dirty="0">
                <a:solidFill>
                  <a:srgbClr val="0000FF"/>
                </a:solidFill>
              </a:endParaRPr>
            </a:p>
          </p:txBody>
        </p:sp>
        <p:sp>
          <p:nvSpPr>
            <p:cNvPr id="31" name="Rectangle 9"/>
            <p:cNvSpPr>
              <a:spLocks noChangeArrowheads="1"/>
            </p:cNvSpPr>
            <p:nvPr/>
          </p:nvSpPr>
          <p:spPr bwMode="auto">
            <a:xfrm>
              <a:off x="2799198" y="5069830"/>
              <a:ext cx="4487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solidFill>
                    <a:srgbClr val="0000FF"/>
                  </a:solidFill>
                </a:rPr>
                <a:t>20</a:t>
              </a:r>
              <a:endParaRPr lang="en-US" altLang="de-DE" sz="1200" dirty="0">
                <a:solidFill>
                  <a:srgbClr val="0000FF"/>
                </a:solidFill>
              </a:endParaRPr>
            </a:p>
          </p:txBody>
        </p:sp>
        <p:sp>
          <p:nvSpPr>
            <p:cNvPr id="32" name="Rectangle 9"/>
            <p:cNvSpPr>
              <a:spLocks noChangeArrowheads="1"/>
            </p:cNvSpPr>
            <p:nvPr/>
          </p:nvSpPr>
          <p:spPr bwMode="auto">
            <a:xfrm>
              <a:off x="2800883" y="4792831"/>
              <a:ext cx="4487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solidFill>
                    <a:srgbClr val="0000FF"/>
                  </a:solidFill>
                </a:rPr>
                <a:t>30</a:t>
              </a:r>
              <a:endParaRPr lang="en-US" altLang="de-DE" sz="1200" dirty="0">
                <a:solidFill>
                  <a:srgbClr val="0000FF"/>
                </a:solidFill>
              </a:endParaRPr>
            </a:p>
          </p:txBody>
        </p:sp>
        <p:sp>
          <p:nvSpPr>
            <p:cNvPr id="33" name="Rectangle 9"/>
            <p:cNvSpPr>
              <a:spLocks noChangeArrowheads="1"/>
            </p:cNvSpPr>
            <p:nvPr/>
          </p:nvSpPr>
          <p:spPr bwMode="auto">
            <a:xfrm>
              <a:off x="2803961" y="5373076"/>
              <a:ext cx="4487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solidFill>
                    <a:srgbClr val="0000FF"/>
                  </a:solidFill>
                </a:rPr>
                <a:t>10</a:t>
              </a:r>
              <a:endParaRPr lang="en-US" altLang="de-DE" sz="1200" dirty="0">
                <a:solidFill>
                  <a:srgbClr val="0000FF"/>
                </a:solidFill>
              </a:endParaRPr>
            </a:p>
          </p:txBody>
        </p:sp>
        <p:sp>
          <p:nvSpPr>
            <p:cNvPr id="34" name="Rectangle 9"/>
            <p:cNvSpPr>
              <a:spLocks noChangeArrowheads="1"/>
            </p:cNvSpPr>
            <p:nvPr/>
          </p:nvSpPr>
          <p:spPr bwMode="auto">
            <a:xfrm>
              <a:off x="2737279" y="5645312"/>
              <a:ext cx="4487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altLang="de-DE" sz="1200" dirty="0" smtClean="0">
                  <a:solidFill>
                    <a:srgbClr val="0000FF"/>
                  </a:solidFill>
                </a:rPr>
                <a:t>0</a:t>
              </a:r>
              <a:endParaRPr lang="en-US" altLang="de-DE" sz="1200" dirty="0">
                <a:solidFill>
                  <a:srgbClr val="0000FF"/>
                </a:solidFill>
              </a:endParaRPr>
            </a:p>
          </p:txBody>
        </p:sp>
        <p:sp>
          <p:nvSpPr>
            <p:cNvPr id="35" name="Rechteck 34"/>
            <p:cNvSpPr/>
            <p:nvPr/>
          </p:nvSpPr>
          <p:spPr bwMode="auto">
            <a:xfrm>
              <a:off x="116191" y="3517844"/>
              <a:ext cx="335017" cy="109787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7" name="Rectangle 9"/>
            <p:cNvSpPr>
              <a:spLocks noChangeArrowheads="1"/>
            </p:cNvSpPr>
            <p:nvPr/>
          </p:nvSpPr>
          <p:spPr bwMode="auto">
            <a:xfrm>
              <a:off x="82280" y="4366822"/>
              <a:ext cx="4844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200" dirty="0" smtClean="0"/>
                <a:t>-100</a:t>
              </a:r>
              <a:endParaRPr lang="en-US" altLang="de-DE" sz="1200" dirty="0"/>
            </a:p>
          </p:txBody>
        </p:sp>
        <p:sp>
          <p:nvSpPr>
            <p:cNvPr id="38" name="Rectangle 9"/>
            <p:cNvSpPr>
              <a:spLocks noChangeArrowheads="1"/>
            </p:cNvSpPr>
            <p:nvPr/>
          </p:nvSpPr>
          <p:spPr bwMode="auto">
            <a:xfrm>
              <a:off x="68843" y="4186933"/>
              <a:ext cx="4844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200" dirty="0" smtClean="0"/>
                <a:t>-50</a:t>
              </a:r>
              <a:endParaRPr lang="en-US" altLang="de-DE" sz="1200" dirty="0"/>
            </a:p>
          </p:txBody>
        </p:sp>
        <p:sp>
          <p:nvSpPr>
            <p:cNvPr id="39" name="Rectangle 9"/>
            <p:cNvSpPr>
              <a:spLocks noChangeArrowheads="1"/>
            </p:cNvSpPr>
            <p:nvPr/>
          </p:nvSpPr>
          <p:spPr bwMode="auto">
            <a:xfrm>
              <a:off x="272958" y="4020212"/>
              <a:ext cx="27556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200" dirty="0" smtClean="0"/>
                <a:t>0</a:t>
              </a:r>
              <a:endParaRPr lang="en-US" altLang="de-DE" sz="1200" dirty="0"/>
            </a:p>
          </p:txBody>
        </p:sp>
        <p:sp>
          <p:nvSpPr>
            <p:cNvPr id="40" name="Rectangle 9"/>
            <p:cNvSpPr>
              <a:spLocks noChangeArrowheads="1"/>
            </p:cNvSpPr>
            <p:nvPr/>
          </p:nvSpPr>
          <p:spPr bwMode="auto">
            <a:xfrm>
              <a:off x="68827" y="3829692"/>
              <a:ext cx="4844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200" dirty="0" smtClean="0"/>
                <a:t>50</a:t>
              </a:r>
              <a:endParaRPr lang="en-US" altLang="de-DE" sz="1200" dirty="0"/>
            </a:p>
          </p:txBody>
        </p:sp>
        <p:sp>
          <p:nvSpPr>
            <p:cNvPr id="41" name="Rectangle 9"/>
            <p:cNvSpPr>
              <a:spLocks noChangeArrowheads="1"/>
            </p:cNvSpPr>
            <p:nvPr/>
          </p:nvSpPr>
          <p:spPr bwMode="auto">
            <a:xfrm>
              <a:off x="64064" y="3643935"/>
              <a:ext cx="4844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200" dirty="0" smtClean="0"/>
                <a:t>100</a:t>
              </a:r>
              <a:endParaRPr lang="en-US" altLang="de-DE" sz="1200" dirty="0"/>
            </a:p>
          </p:txBody>
        </p:sp>
        <p:sp>
          <p:nvSpPr>
            <p:cNvPr id="42" name="Rectangle 9"/>
            <p:cNvSpPr>
              <a:spLocks noChangeArrowheads="1"/>
            </p:cNvSpPr>
            <p:nvPr/>
          </p:nvSpPr>
          <p:spPr bwMode="auto">
            <a:xfrm>
              <a:off x="68811" y="3453399"/>
              <a:ext cx="48445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eaLnBrk="0" hangingPunct="0"/>
              <a:r>
                <a:rPr lang="en-US" altLang="de-DE" sz="1200" dirty="0" smtClean="0"/>
                <a:t>150</a:t>
              </a:r>
              <a:endParaRPr lang="en-US" altLang="de-DE" sz="1200" dirty="0"/>
            </a:p>
          </p:txBody>
        </p:sp>
        <p:sp>
          <p:nvSpPr>
            <p:cNvPr id="43" name="Rectangle 9"/>
            <p:cNvSpPr>
              <a:spLocks noChangeArrowheads="1"/>
            </p:cNvSpPr>
            <p:nvPr/>
          </p:nvSpPr>
          <p:spPr bwMode="auto">
            <a:xfrm>
              <a:off x="939953" y="3443633"/>
              <a:ext cx="185452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600" b="1" i="1" dirty="0" err="1" smtClean="0">
                  <a:solidFill>
                    <a:srgbClr val="0000FF"/>
                  </a:solidFill>
                </a:rPr>
                <a:t>t</a:t>
              </a:r>
              <a:r>
                <a:rPr lang="en-US" altLang="de-DE" sz="1600" b="1" i="1" baseline="-25000" dirty="0" err="1" smtClean="0">
                  <a:solidFill>
                    <a:srgbClr val="0000FF"/>
                  </a:solidFill>
                </a:rPr>
                <a:t>synch</a:t>
              </a:r>
              <a:r>
                <a:rPr lang="en-US" altLang="de-DE" sz="1600" b="1" i="1" dirty="0" smtClean="0">
                  <a:solidFill>
                    <a:srgbClr val="0000FF"/>
                  </a:solidFill>
                </a:rPr>
                <a:t> = 1/ </a:t>
              </a:r>
              <a:r>
                <a:rPr lang="en-US" altLang="de-DE" sz="1600" b="1" i="1" dirty="0" err="1" smtClean="0">
                  <a:solidFill>
                    <a:srgbClr val="0000FF"/>
                  </a:solidFill>
                </a:rPr>
                <a:t>f</a:t>
              </a:r>
              <a:r>
                <a:rPr lang="en-US" altLang="de-DE" sz="1600" b="1" i="1" baseline="-25000" dirty="0" err="1" smtClean="0">
                  <a:solidFill>
                    <a:srgbClr val="0000FF"/>
                  </a:solidFill>
                </a:rPr>
                <a:t>synch</a:t>
              </a:r>
              <a:endParaRPr lang="en-US" altLang="de-DE" sz="1600" b="1" i="1" dirty="0">
                <a:solidFill>
                  <a:srgbClr val="0000FF"/>
                </a:solidFill>
              </a:endParaRPr>
            </a:p>
          </p:txBody>
        </p:sp>
        <p:cxnSp>
          <p:nvCxnSpPr>
            <p:cNvPr id="6" name="Gerade Verbindung mit Pfeil 5"/>
            <p:cNvCxnSpPr/>
            <p:nvPr/>
          </p:nvCxnSpPr>
          <p:spPr bwMode="auto">
            <a:xfrm>
              <a:off x="1192378" y="3829692"/>
              <a:ext cx="703157" cy="0"/>
            </a:xfrm>
            <a:prstGeom prst="straightConnector1">
              <a:avLst/>
            </a:prstGeom>
            <a:solidFill>
              <a:schemeClr val="accent1"/>
            </a:solidFill>
            <a:ln w="34925" cap="flat" cmpd="sng" algn="ctr">
              <a:solidFill>
                <a:srgbClr val="0000FF"/>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Rectangle 9"/>
            <p:cNvSpPr>
              <a:spLocks noChangeArrowheads="1"/>
            </p:cNvSpPr>
            <p:nvPr/>
          </p:nvSpPr>
          <p:spPr bwMode="auto">
            <a:xfrm rot="5400000">
              <a:off x="2381654" y="5090542"/>
              <a:ext cx="169444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err="1" smtClean="0">
                  <a:solidFill>
                    <a:srgbClr val="0000FF"/>
                  </a:solidFill>
                </a:rPr>
                <a:t>rms</a:t>
              </a:r>
              <a:r>
                <a:rPr lang="en-US" altLang="de-DE" sz="1200" dirty="0" smtClean="0">
                  <a:solidFill>
                    <a:srgbClr val="0000FF"/>
                  </a:solidFill>
                </a:rPr>
                <a:t> bunch length </a:t>
              </a:r>
              <a:r>
                <a:rPr lang="en-US" altLang="de-DE" sz="1200" dirty="0" smtClean="0">
                  <a:solidFill>
                    <a:srgbClr val="0000FF"/>
                  </a:solidFill>
                </a:rPr>
                <a:t>[</a:t>
              </a:r>
              <a:r>
                <a:rPr lang="en-US" altLang="de-DE" sz="1200" dirty="0" smtClean="0">
                  <a:solidFill>
                    <a:srgbClr val="0000FF"/>
                  </a:solidFill>
                </a:rPr>
                <a:t>mm</a:t>
              </a:r>
              <a:r>
                <a:rPr lang="en-US" altLang="de-DE" sz="1200" dirty="0" smtClean="0">
                  <a:solidFill>
                    <a:srgbClr val="0000FF"/>
                  </a:solidFill>
                </a:rPr>
                <a:t>]</a:t>
              </a:r>
              <a:endParaRPr lang="en-US" altLang="de-DE" sz="1200" dirty="0">
                <a:solidFill>
                  <a:srgbClr val="0000FF"/>
                </a:solidFill>
              </a:endParaRPr>
            </a:p>
          </p:txBody>
        </p:sp>
        <p:cxnSp>
          <p:nvCxnSpPr>
            <p:cNvPr id="47" name="Gerade Verbindung mit Pfeil 46"/>
            <p:cNvCxnSpPr/>
            <p:nvPr/>
          </p:nvCxnSpPr>
          <p:spPr bwMode="auto">
            <a:xfrm flipH="1">
              <a:off x="515881" y="4794495"/>
              <a:ext cx="660313" cy="0"/>
            </a:xfrm>
            <a:prstGeom prst="straightConnector1">
              <a:avLst/>
            </a:prstGeom>
            <a:solidFill>
              <a:schemeClr val="accent1"/>
            </a:solidFill>
            <a:ln w="12700" cap="flat" cmpd="sng" algn="ctr">
              <a:solidFill>
                <a:srgbClr val="CC3300"/>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Gerade Verbindung 61"/>
            <p:cNvCxnSpPr/>
            <p:nvPr/>
          </p:nvCxnSpPr>
          <p:spPr bwMode="auto">
            <a:xfrm>
              <a:off x="1173328" y="4792831"/>
              <a:ext cx="0" cy="83153"/>
            </a:xfrm>
            <a:prstGeom prst="line">
              <a:avLst/>
            </a:prstGeom>
            <a:solidFill>
              <a:schemeClr val="accent1"/>
            </a:solidFill>
            <a:ln w="12700" cap="flat" cmpd="sng" algn="ctr">
              <a:solidFill>
                <a:srgbClr val="CC33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8" name="Gerade Verbindung mit Pfeil 167"/>
            <p:cNvCxnSpPr/>
            <p:nvPr/>
          </p:nvCxnSpPr>
          <p:spPr bwMode="auto">
            <a:xfrm>
              <a:off x="2411760" y="5599327"/>
              <a:ext cx="411251" cy="0"/>
            </a:xfrm>
            <a:prstGeom prst="straightConnector1">
              <a:avLst/>
            </a:prstGeom>
            <a:solidFill>
              <a:schemeClr val="accent1"/>
            </a:solidFill>
            <a:ln w="12700" cap="flat" cmpd="sng" algn="ctr">
              <a:solidFill>
                <a:srgbClr val="0033CC"/>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Gerade Verbindung 89"/>
            <p:cNvCxnSpPr/>
            <p:nvPr/>
          </p:nvCxnSpPr>
          <p:spPr bwMode="auto">
            <a:xfrm>
              <a:off x="2402570" y="5293985"/>
              <a:ext cx="0" cy="309152"/>
            </a:xfrm>
            <a:prstGeom prst="line">
              <a:avLst/>
            </a:prstGeom>
            <a:solidFill>
              <a:schemeClr val="accent1"/>
            </a:solidFill>
            <a:ln w="12700" cap="flat" cmpd="sng" algn="ctr">
              <a:solidFill>
                <a:srgbClr val="00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9" name="Rectangle 9"/>
            <p:cNvSpPr>
              <a:spLocks noChangeArrowheads="1"/>
            </p:cNvSpPr>
            <p:nvPr/>
          </p:nvSpPr>
          <p:spPr bwMode="auto">
            <a:xfrm>
              <a:off x="2015491" y="5559141"/>
              <a:ext cx="8707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err="1" smtClean="0">
                  <a:solidFill>
                    <a:srgbClr val="0033CC"/>
                  </a:solidFill>
                </a:rPr>
                <a:t>rms</a:t>
              </a:r>
              <a:r>
                <a:rPr lang="en-US" altLang="de-DE" sz="1200" dirty="0" smtClean="0">
                  <a:solidFill>
                    <a:srgbClr val="0033CC"/>
                  </a:solidFill>
                </a:rPr>
                <a:t> length</a:t>
              </a:r>
              <a:endParaRPr lang="en-US" altLang="de-DE" sz="1200" dirty="0">
                <a:solidFill>
                  <a:srgbClr val="0033CC"/>
                </a:solidFill>
              </a:endParaRPr>
            </a:p>
          </p:txBody>
        </p:sp>
        <p:sp>
          <p:nvSpPr>
            <p:cNvPr id="170" name="Rectangle 9"/>
            <p:cNvSpPr>
              <a:spLocks noChangeArrowheads="1"/>
            </p:cNvSpPr>
            <p:nvPr/>
          </p:nvSpPr>
          <p:spPr bwMode="auto">
            <a:xfrm>
              <a:off x="1143603" y="4661233"/>
              <a:ext cx="8707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smtClean="0">
                  <a:solidFill>
                    <a:srgbClr val="CC3300"/>
                  </a:solidFill>
                </a:rPr>
                <a:t>centroid</a:t>
              </a:r>
              <a:endParaRPr lang="en-US" altLang="de-DE" sz="1200" dirty="0">
                <a:solidFill>
                  <a:srgbClr val="CC3300"/>
                </a:solidFill>
              </a:endParaRPr>
            </a:p>
          </p:txBody>
        </p:sp>
        <p:sp>
          <p:nvSpPr>
            <p:cNvPr id="36" name="Rectangle 9"/>
            <p:cNvSpPr>
              <a:spLocks noChangeArrowheads="1"/>
            </p:cNvSpPr>
            <p:nvPr/>
          </p:nvSpPr>
          <p:spPr bwMode="auto">
            <a:xfrm rot="16200000">
              <a:off x="-624687" y="3752034"/>
              <a:ext cx="151829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0" hangingPunct="0"/>
              <a:r>
                <a:rPr lang="en-US" altLang="de-DE" sz="1200" dirty="0" err="1" smtClean="0"/>
                <a:t>Longi</a:t>
              </a:r>
              <a:r>
                <a:rPr lang="en-US" altLang="de-DE" sz="1200" dirty="0" smtClean="0"/>
                <a:t>. position [mm]</a:t>
              </a:r>
              <a:endParaRPr lang="en-US" altLang="de-DE" sz="1200" dirty="0"/>
            </a:p>
          </p:txBody>
        </p:sp>
      </p:grpSp>
    </p:spTree>
    <p:extLst>
      <p:ext uri="{BB962C8B-B14F-4D97-AF65-F5344CB8AC3E}">
        <p14:creationId xmlns:p14="http://schemas.microsoft.com/office/powerpoint/2010/main" val="878934875"/>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1"/>
          <p:cNvSpPr>
            <a:spLocks noGrp="1"/>
          </p:cNvSpPr>
          <p:nvPr>
            <p:ph type="sldNum" sz="quarter" idx="10"/>
          </p:nvPr>
        </p:nvSpPr>
        <p:spPr/>
        <p:txBody>
          <a:bodyPr/>
          <a:lstStyle/>
          <a:p>
            <a:pPr>
              <a:defRPr/>
            </a:pPr>
            <a:fld id="{162AB5DD-A2A6-4178-8FBD-71A956AB67B0}" type="slidenum">
              <a:rPr lang="en-US"/>
              <a:pPr>
                <a:defRPr/>
              </a:pPr>
              <a:t>63</a:t>
            </a:fld>
            <a:endParaRPr lang="en-US"/>
          </a:p>
        </p:txBody>
      </p:sp>
      <p:sp>
        <p:nvSpPr>
          <p:cNvPr id="44035"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solidFill>
                  <a:srgbClr val="000000"/>
                </a:solidFill>
                <a:latin typeface="Comic Sans MS" pitchFamily="66" charset="0"/>
              </a:rPr>
              <a:t>Summary of longitudinal Measurements </a:t>
            </a:r>
          </a:p>
        </p:txBody>
      </p:sp>
      <p:sp>
        <p:nvSpPr>
          <p:cNvPr id="4403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12325" name="Rectangle 5"/>
          <p:cNvSpPr>
            <a:spLocks noChangeArrowheads="1"/>
          </p:cNvSpPr>
          <p:nvPr/>
        </p:nvSpPr>
        <p:spPr bwMode="auto">
          <a:xfrm>
            <a:off x="125413" y="1144905"/>
            <a:ext cx="9039719" cy="2910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smtClean="0">
                <a:solidFill>
                  <a:srgbClr val="3333CC"/>
                </a:solidFill>
              </a:rPr>
              <a:t>Devices for bunch length and momentum spread measurements:</a:t>
            </a:r>
            <a:endParaRPr lang="en-US" altLang="de-DE" sz="2000" dirty="0">
              <a:solidFill>
                <a:srgbClr val="3333CC"/>
              </a:solidFill>
            </a:endParaRPr>
          </a:p>
          <a:p>
            <a:pPr algn="l">
              <a:lnSpc>
                <a:spcPct val="80000"/>
              </a:lnSpc>
              <a:spcBef>
                <a:spcPts val="400"/>
              </a:spcBef>
            </a:pPr>
            <a:r>
              <a:rPr lang="en-US" altLang="de-DE" b="1" i="1" dirty="0">
                <a:solidFill>
                  <a:srgbClr val="3333CC"/>
                </a:solidFill>
              </a:rPr>
              <a:t>Broadband pick-ups:</a:t>
            </a:r>
            <a:r>
              <a:rPr lang="en-US" altLang="de-DE" dirty="0">
                <a:solidFill>
                  <a:srgbClr val="3333CC"/>
                </a:solidFill>
              </a:rPr>
              <a:t> </a:t>
            </a:r>
            <a:r>
              <a:rPr lang="en-US" altLang="de-DE" dirty="0">
                <a:sym typeface="Wingdings" pitchFamily="2" charset="2"/>
              </a:rPr>
              <a:t></a:t>
            </a:r>
            <a:r>
              <a:rPr lang="en-US" altLang="de-DE" dirty="0"/>
              <a:t> position relative to </a:t>
            </a:r>
            <a:r>
              <a:rPr lang="en-US" altLang="de-DE" dirty="0" err="1"/>
              <a:t>rf</a:t>
            </a:r>
            <a:r>
              <a:rPr lang="en-US" altLang="de-DE" dirty="0"/>
              <a:t>, mean energy</a:t>
            </a:r>
          </a:p>
          <a:p>
            <a:pPr algn="l">
              <a:lnSpc>
                <a:spcPct val="60000"/>
              </a:lnSpc>
            </a:pPr>
            <a:r>
              <a:rPr lang="en-US" altLang="de-DE" dirty="0"/>
              <a:t>	 	    </a:t>
            </a:r>
            <a:r>
              <a:rPr lang="en-US" altLang="de-DE" dirty="0">
                <a:sym typeface="Wingdings" pitchFamily="2" charset="2"/>
              </a:rPr>
              <a:t></a:t>
            </a:r>
            <a:r>
              <a:rPr lang="en-US" altLang="de-DE" dirty="0"/>
              <a:t> emittance at </a:t>
            </a:r>
            <a:r>
              <a:rPr lang="en-US" altLang="de-DE" dirty="0" smtClean="0"/>
              <a:t>synchrotron </a:t>
            </a:r>
            <a:r>
              <a:rPr lang="en-US" altLang="de-DE" dirty="0"/>
              <a:t>via tomography</a:t>
            </a:r>
          </a:p>
          <a:p>
            <a:pPr algn="l">
              <a:lnSpc>
                <a:spcPct val="60000"/>
              </a:lnSpc>
            </a:pPr>
            <a:r>
              <a:rPr lang="en-US" altLang="de-DE" dirty="0"/>
              <a:t>		         </a:t>
            </a:r>
            <a:r>
              <a:rPr lang="en-US" altLang="de-DE" dirty="0" smtClean="0"/>
              <a:t>requirement: </a:t>
            </a:r>
            <a:r>
              <a:rPr lang="en-US" altLang="de-DE" dirty="0"/>
              <a:t>bunches longer than </a:t>
            </a:r>
            <a:r>
              <a:rPr lang="en-US" altLang="de-DE" dirty="0" smtClean="0"/>
              <a:t>pick-up or </a:t>
            </a:r>
            <a:r>
              <a:rPr lang="en-US" altLang="de-DE" b="1" i="1" dirty="0" smtClean="0">
                <a:sym typeface="Symbol"/>
              </a:rPr>
              <a:t>  c</a:t>
            </a:r>
            <a:endParaRPr lang="en-US" altLang="de-DE" b="1" i="1" dirty="0" smtClean="0"/>
          </a:p>
          <a:p>
            <a:pPr algn="l">
              <a:lnSpc>
                <a:spcPct val="60000"/>
              </a:lnSpc>
            </a:pPr>
            <a:r>
              <a:rPr lang="en-US" altLang="de-DE" b="1" i="1" dirty="0" smtClean="0">
                <a:solidFill>
                  <a:srgbClr val="3333CC"/>
                </a:solidFill>
              </a:rPr>
              <a:t>Injection matching:   </a:t>
            </a:r>
            <a:r>
              <a:rPr lang="en-US" altLang="de-DE" dirty="0" smtClean="0">
                <a:sym typeface="Wingdings" pitchFamily="2" charset="2"/>
              </a:rPr>
              <a:t> for </a:t>
            </a:r>
            <a:r>
              <a:rPr lang="en-US" altLang="de-DE" b="1" dirty="0" smtClean="0">
                <a:sym typeface="Wingdings" pitchFamily="2" charset="2"/>
              </a:rPr>
              <a:t>de</a:t>
            </a:r>
            <a:r>
              <a:rPr lang="en-US" altLang="de-DE" dirty="0" smtClean="0">
                <a:sym typeface="Wingdings" pitchFamily="2" charset="2"/>
              </a:rPr>
              <a:t>-bunched beam: momentum spread via long. </a:t>
            </a:r>
            <a:r>
              <a:rPr lang="en-US" altLang="de-DE" dirty="0" err="1" smtClean="0">
                <a:sym typeface="Wingdings" pitchFamily="2" charset="2"/>
              </a:rPr>
              <a:t>Schottky</a:t>
            </a:r>
            <a:r>
              <a:rPr lang="en-US" altLang="de-DE" dirty="0" smtClean="0">
                <a:sym typeface="Wingdings" pitchFamily="2" charset="2"/>
              </a:rPr>
              <a:t> Spectra</a:t>
            </a:r>
          </a:p>
          <a:p>
            <a:pPr algn="l">
              <a:lnSpc>
                <a:spcPct val="60000"/>
              </a:lnSpc>
            </a:pPr>
            <a:r>
              <a:rPr lang="en-US" altLang="de-DE" dirty="0">
                <a:sym typeface="Wingdings" pitchFamily="2" charset="2"/>
              </a:rPr>
              <a:t>	</a:t>
            </a:r>
            <a:r>
              <a:rPr lang="en-US" altLang="de-DE" dirty="0" smtClean="0">
                <a:sym typeface="Wingdings" pitchFamily="2" charset="2"/>
              </a:rPr>
              <a:t>	     for bunched beam: broadband observation of synch. oscillations</a:t>
            </a:r>
            <a:endParaRPr lang="en-US" altLang="de-DE" dirty="0"/>
          </a:p>
          <a:p>
            <a:pPr algn="l">
              <a:lnSpc>
                <a:spcPct val="80000"/>
              </a:lnSpc>
            </a:pPr>
            <a:r>
              <a:rPr lang="en-US" altLang="de-DE" b="1" i="1" dirty="0" smtClean="0">
                <a:solidFill>
                  <a:srgbClr val="3333CC"/>
                </a:solidFill>
              </a:rPr>
              <a:t>Streak </a:t>
            </a:r>
            <a:r>
              <a:rPr lang="en-US" altLang="de-DE" b="1" i="1" dirty="0">
                <a:solidFill>
                  <a:srgbClr val="3333CC"/>
                </a:solidFill>
              </a:rPr>
              <a:t>cameras:</a:t>
            </a:r>
            <a:r>
              <a:rPr lang="en-US" altLang="de-DE" dirty="0">
                <a:solidFill>
                  <a:srgbClr val="3333CC"/>
                </a:solidFill>
              </a:rPr>
              <a:t>         </a:t>
            </a:r>
            <a:r>
              <a:rPr lang="en-US" altLang="de-DE" dirty="0">
                <a:sym typeface="Wingdings" pitchFamily="2" charset="2"/>
              </a:rPr>
              <a:t></a:t>
            </a:r>
            <a:r>
              <a:rPr lang="en-US" altLang="de-DE" dirty="0"/>
              <a:t> time resolved monitoring of synchrotron radiation</a:t>
            </a:r>
          </a:p>
          <a:p>
            <a:pPr algn="l">
              <a:lnSpc>
                <a:spcPct val="60000"/>
              </a:lnSpc>
            </a:pPr>
            <a:r>
              <a:rPr lang="en-US" altLang="de-DE" dirty="0"/>
              <a:t>		        </a:t>
            </a:r>
            <a:r>
              <a:rPr lang="en-US" altLang="de-DE" dirty="0" smtClean="0"/>
              <a:t>→ </a:t>
            </a:r>
            <a:r>
              <a:rPr lang="en-US" altLang="de-DE" dirty="0"/>
              <a:t>for relativistic e</a:t>
            </a:r>
            <a:r>
              <a:rPr lang="en-US" altLang="de-DE" sz="2400" baseline="30000" dirty="0"/>
              <a:t>−</a:t>
            </a:r>
            <a:r>
              <a:rPr lang="en-US" altLang="de-DE" dirty="0"/>
              <a:t>-beams, </a:t>
            </a:r>
            <a:r>
              <a:rPr lang="en-US" altLang="de-DE" b="1" i="1" dirty="0" err="1"/>
              <a:t>t</a:t>
            </a:r>
            <a:r>
              <a:rPr lang="en-US" altLang="de-DE" sz="2200" b="1" i="1" baseline="-25000" dirty="0" err="1"/>
              <a:t>bunch</a:t>
            </a:r>
            <a:r>
              <a:rPr lang="en-US" altLang="de-DE" dirty="0"/>
              <a:t> &lt; </a:t>
            </a:r>
            <a:r>
              <a:rPr lang="en-US" altLang="de-DE" dirty="0" smtClean="0"/>
              <a:t>1 ns, injection matching</a:t>
            </a:r>
            <a:endParaRPr lang="en-US" altLang="de-DE" dirty="0"/>
          </a:p>
          <a:p>
            <a:pPr algn="l">
              <a:spcBef>
                <a:spcPts val="600"/>
              </a:spcBef>
            </a:pPr>
            <a:r>
              <a:rPr lang="en-US" altLang="de-DE" dirty="0"/>
              <a:t>		        </a:t>
            </a:r>
            <a:r>
              <a:rPr lang="en-US" altLang="de-DE" dirty="0" smtClean="0"/>
              <a:t>reason</a:t>
            </a:r>
            <a:r>
              <a:rPr lang="en-US" altLang="de-DE" dirty="0"/>
              <a:t>: too short bunches for </a:t>
            </a:r>
            <a:r>
              <a:rPr lang="en-US" altLang="de-DE" dirty="0" err="1"/>
              <a:t>rf</a:t>
            </a:r>
            <a:r>
              <a:rPr lang="en-US" altLang="de-DE" dirty="0"/>
              <a:t> electronics</a:t>
            </a:r>
            <a:r>
              <a:rPr lang="en-US" altLang="de-DE" dirty="0" smtClean="0"/>
              <a:t>.</a:t>
            </a:r>
            <a:endParaRPr lang="en-US" altLang="de-DE" dirty="0"/>
          </a:p>
        </p:txBody>
      </p:sp>
      <p:sp>
        <p:nvSpPr>
          <p:cNvPr id="7" name="Textfeld 6"/>
          <p:cNvSpPr txBox="1"/>
          <p:nvPr/>
        </p:nvSpPr>
        <p:spPr>
          <a:xfrm>
            <a:off x="2182914" y="5030133"/>
            <a:ext cx="5125389" cy="400110"/>
          </a:xfrm>
          <a:prstGeom prst="rect">
            <a:avLst/>
          </a:prstGeom>
          <a:noFill/>
        </p:spPr>
        <p:txBody>
          <a:bodyPr wrap="square" rtlCol="0">
            <a:spAutoFit/>
          </a:bodyPr>
          <a:lstStyle/>
          <a:p>
            <a:r>
              <a:rPr lang="en-US" sz="2000" b="1" dirty="0" smtClean="0">
                <a:solidFill>
                  <a:srgbClr val="008000"/>
                </a:solidFill>
              </a:rPr>
              <a:t>Thank you very much for your attention!</a:t>
            </a:r>
            <a:endParaRPr lang="en-US" sz="2000" b="1" dirty="0">
              <a:solidFill>
                <a:srgbClr val="008000"/>
              </a:solidFill>
            </a:endParaRPr>
          </a:p>
        </p:txBody>
      </p:sp>
    </p:spTree>
    <p:extLst>
      <p:ext uri="{BB962C8B-B14F-4D97-AF65-F5344CB8AC3E}">
        <p14:creationId xmlns:p14="http://schemas.microsoft.com/office/powerpoint/2010/main" val="350235766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oliennummernplatzhalter 1"/>
          <p:cNvSpPr>
            <a:spLocks noGrp="1"/>
          </p:cNvSpPr>
          <p:nvPr>
            <p:ph type="sldNum" sz="quarter" idx="10"/>
          </p:nvPr>
        </p:nvSpPr>
        <p:spPr/>
        <p:txBody>
          <a:bodyPr/>
          <a:lstStyle/>
          <a:p>
            <a:pPr>
              <a:defRPr/>
            </a:pPr>
            <a:fld id="{E2E54864-43F3-4D00-A409-026B4F261892}" type="slidenum">
              <a:rPr lang="en-US"/>
              <a:pPr>
                <a:defRPr/>
              </a:pPr>
              <a:t>64</a:t>
            </a:fld>
            <a:endParaRPr lang="en-US"/>
          </a:p>
        </p:txBody>
      </p:sp>
      <p:sp>
        <p:nvSpPr>
          <p:cNvPr id="3075"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dirty="0" smtClean="0">
                <a:solidFill>
                  <a:srgbClr val="000000"/>
                </a:solidFill>
                <a:latin typeface="Comic Sans MS" pitchFamily="66" charset="0"/>
              </a:rPr>
              <a:t>General Reading on Beam Instrumentation</a:t>
            </a:r>
            <a:endParaRPr lang="en-US" altLang="de-DE" sz="2000" b="1" dirty="0">
              <a:solidFill>
                <a:srgbClr val="000000"/>
              </a:solidFill>
              <a:latin typeface="Comic Sans MS" pitchFamily="66" charset="0"/>
            </a:endParaRPr>
          </a:p>
        </p:txBody>
      </p:sp>
      <p:sp>
        <p:nvSpPr>
          <p:cNvPr id="3" name="Rechteck 2"/>
          <p:cNvSpPr/>
          <p:nvPr/>
        </p:nvSpPr>
        <p:spPr>
          <a:xfrm>
            <a:off x="44244" y="1095332"/>
            <a:ext cx="9144000" cy="4401205"/>
          </a:xfrm>
          <a:prstGeom prst="rect">
            <a:avLst/>
          </a:prstGeom>
        </p:spPr>
        <p:txBody>
          <a:bodyPr wrap="square">
            <a:spAutoFit/>
          </a:bodyPr>
          <a:lstStyle/>
          <a:p>
            <a:pPr marL="285750" indent="-285750" algn="l">
              <a:buFont typeface="Wingdings" panose="05000000000000000000" pitchFamily="2" charset="2"/>
              <a:buChar char="Ø"/>
            </a:pPr>
            <a:r>
              <a:rPr lang="en-US" sz="1600" dirty="0" smtClean="0"/>
              <a:t>D. Brandt (Ed.), </a:t>
            </a:r>
            <a:r>
              <a:rPr lang="en-US" sz="1600" i="1" dirty="0" smtClean="0"/>
              <a:t>Beam Diagnostics for Accelerators</a:t>
            </a:r>
            <a:r>
              <a:rPr lang="en-US" sz="1600" dirty="0" smtClean="0"/>
              <a:t>, Proc. CERN Accelerator School CAS, </a:t>
            </a:r>
            <a:r>
              <a:rPr lang="en-US" sz="1600" dirty="0" err="1" smtClean="0"/>
              <a:t>Dourdan</a:t>
            </a:r>
            <a:r>
              <a:rPr lang="en-US" sz="1600" dirty="0" smtClean="0"/>
              <a:t>,</a:t>
            </a:r>
          </a:p>
          <a:p>
            <a:pPr algn="l"/>
            <a:r>
              <a:rPr lang="en-US" sz="1600" dirty="0" smtClean="0"/>
              <a:t>     CERN-2009-005, 2009.   </a:t>
            </a:r>
          </a:p>
          <a:p>
            <a:pPr marL="285750" indent="-285750" algn="l">
              <a:buFont typeface="Wingdings" panose="05000000000000000000" pitchFamily="2" charset="2"/>
              <a:buChar char="Ø"/>
            </a:pPr>
            <a:r>
              <a:rPr lang="en-US" sz="1600" dirty="0" smtClean="0"/>
              <a:t>Proceedings </a:t>
            </a:r>
            <a:r>
              <a:rPr lang="en-US" sz="1600" dirty="0"/>
              <a:t>of several </a:t>
            </a:r>
            <a:r>
              <a:rPr lang="en-US" sz="1600" dirty="0" smtClean="0"/>
              <a:t>CERN Acc. </a:t>
            </a:r>
            <a:r>
              <a:rPr lang="en-US" sz="1600" dirty="0"/>
              <a:t>Schools (</a:t>
            </a:r>
            <a:r>
              <a:rPr lang="en-US" sz="1600" dirty="0" smtClean="0"/>
              <a:t>introduction </a:t>
            </a:r>
            <a:r>
              <a:rPr lang="en-US" sz="1600" dirty="0"/>
              <a:t>&amp; advanced level, special topics).</a:t>
            </a:r>
          </a:p>
          <a:p>
            <a:pPr marL="285750" indent="-285750" algn="l">
              <a:buFont typeface="Wingdings" panose="05000000000000000000" pitchFamily="2" charset="2"/>
              <a:buChar char="Ø"/>
            </a:pPr>
            <a:r>
              <a:rPr lang="de-DE" sz="1600" dirty="0" smtClean="0"/>
              <a:t>V</a:t>
            </a:r>
            <a:r>
              <a:rPr lang="en-US" sz="1600" dirty="0"/>
              <a:t>. </a:t>
            </a:r>
            <a:r>
              <a:rPr lang="en-US" sz="1600" dirty="0" err="1"/>
              <a:t>Smaluk</a:t>
            </a:r>
            <a:r>
              <a:rPr lang="en-US" sz="1600" dirty="0"/>
              <a:t>, </a:t>
            </a:r>
            <a:r>
              <a:rPr lang="en-US" sz="1600" i="1" dirty="0"/>
              <a:t>Particle Beam Diagnostics for Accelerators: Instruments and Methods</a:t>
            </a:r>
            <a:r>
              <a:rPr lang="en-US" sz="1600" dirty="0"/>
              <a:t>, </a:t>
            </a:r>
            <a:endParaRPr lang="en-US" sz="1600" dirty="0" smtClean="0"/>
          </a:p>
          <a:p>
            <a:pPr algn="l"/>
            <a:r>
              <a:rPr lang="en-US" sz="1600" dirty="0" smtClean="0"/>
              <a:t>      VDM </a:t>
            </a:r>
            <a:r>
              <a:rPr lang="en-US" sz="1600" dirty="0" err="1"/>
              <a:t>Verlag</a:t>
            </a:r>
            <a:r>
              <a:rPr lang="en-US" sz="1600" dirty="0"/>
              <a:t> Dr. Müller, </a:t>
            </a:r>
            <a:r>
              <a:rPr lang="en-US" sz="1600" dirty="0" err="1"/>
              <a:t>Saarbrücken</a:t>
            </a:r>
            <a:r>
              <a:rPr lang="en-US" sz="1600" dirty="0"/>
              <a:t> 2009. </a:t>
            </a:r>
            <a:endParaRPr lang="en-US" sz="1600" dirty="0" smtClean="0"/>
          </a:p>
          <a:p>
            <a:pPr marL="285750" indent="-285750" algn="l">
              <a:buFont typeface="Wingdings" panose="05000000000000000000" pitchFamily="2" charset="2"/>
              <a:buChar char="Ø"/>
            </a:pPr>
            <a:r>
              <a:rPr lang="en-US" sz="1600" dirty="0" smtClean="0"/>
              <a:t>P. </a:t>
            </a:r>
            <a:r>
              <a:rPr lang="en-US" sz="1600" dirty="0" err="1" smtClean="0"/>
              <a:t>Strehl</a:t>
            </a:r>
            <a:r>
              <a:rPr lang="en-US" sz="1600" dirty="0" smtClean="0"/>
              <a:t>, </a:t>
            </a:r>
            <a:r>
              <a:rPr lang="en-US" sz="1600" i="1" dirty="0" smtClean="0"/>
              <a:t>Beam Instrumentation and Diagnostics</a:t>
            </a:r>
            <a:r>
              <a:rPr lang="en-US" sz="1600" dirty="0" smtClean="0"/>
              <a:t>, Springer-</a:t>
            </a:r>
            <a:r>
              <a:rPr lang="en-US" sz="1600" dirty="0" err="1" smtClean="0"/>
              <a:t>Verlag</a:t>
            </a:r>
            <a:r>
              <a:rPr lang="en-US" sz="1600" dirty="0" smtClean="0"/>
              <a:t>, Berlin 2006.   </a:t>
            </a:r>
          </a:p>
          <a:p>
            <a:pPr marL="285750" indent="-285750" algn="l">
              <a:buFont typeface="Wingdings" panose="05000000000000000000" pitchFamily="2" charset="2"/>
              <a:buChar char="Ø"/>
            </a:pPr>
            <a:r>
              <a:rPr lang="en-US" sz="1600" dirty="0" smtClean="0"/>
              <a:t>M.G. Minty and F. Zimmermann, </a:t>
            </a:r>
            <a:r>
              <a:rPr lang="en-US" sz="1600" i="1" dirty="0" smtClean="0"/>
              <a:t>Measurement and Control of Charged Particle Beams</a:t>
            </a:r>
            <a:r>
              <a:rPr lang="en-US" sz="1600" dirty="0" smtClean="0"/>
              <a:t>, </a:t>
            </a:r>
          </a:p>
          <a:p>
            <a:pPr algn="l"/>
            <a:r>
              <a:rPr lang="en-US" sz="1600" dirty="0"/>
              <a:t> </a:t>
            </a:r>
            <a:r>
              <a:rPr lang="en-US" sz="1600" dirty="0" smtClean="0"/>
              <a:t>     Springer-</a:t>
            </a:r>
            <a:r>
              <a:rPr lang="en-US" sz="1600" dirty="0" err="1" smtClean="0"/>
              <a:t>Verlag</a:t>
            </a:r>
            <a:r>
              <a:rPr lang="en-US" sz="1600" dirty="0" smtClean="0"/>
              <a:t>, Berlin 2003.</a:t>
            </a:r>
          </a:p>
          <a:p>
            <a:pPr marL="285750" indent="-285750" algn="l">
              <a:buFont typeface="Wingdings" panose="05000000000000000000" pitchFamily="2" charset="2"/>
              <a:buChar char="Ø"/>
            </a:pPr>
            <a:r>
              <a:rPr lang="en-US" sz="1600" dirty="0" smtClean="0"/>
              <a:t>S-I. </a:t>
            </a:r>
            <a:r>
              <a:rPr lang="en-US" sz="1600" dirty="0" err="1" smtClean="0"/>
              <a:t>Kurokawa</a:t>
            </a:r>
            <a:r>
              <a:rPr lang="en-US" sz="1600" dirty="0" smtClean="0"/>
              <a:t>, S.Y. Lee, E. </a:t>
            </a:r>
            <a:r>
              <a:rPr lang="en-US" sz="1600" dirty="0" err="1" smtClean="0"/>
              <a:t>Perevedentev</a:t>
            </a:r>
            <a:r>
              <a:rPr lang="en-US" sz="1600" dirty="0" smtClean="0"/>
              <a:t>, S. Turner (Eds.), </a:t>
            </a:r>
            <a:r>
              <a:rPr lang="en-US" sz="1600" i="1" dirty="0" smtClean="0"/>
              <a:t>Proceeding of the School on Beam</a:t>
            </a:r>
          </a:p>
          <a:p>
            <a:pPr algn="l"/>
            <a:r>
              <a:rPr lang="en-US" sz="1600" i="1" dirty="0"/>
              <a:t> </a:t>
            </a:r>
            <a:r>
              <a:rPr lang="en-US" sz="1600" i="1" dirty="0" smtClean="0"/>
              <a:t>     Measurement</a:t>
            </a:r>
            <a:r>
              <a:rPr lang="en-US" sz="1600" dirty="0" smtClean="0"/>
              <a:t>, Proceedings Montreux, World Scientific Singapore (1999). </a:t>
            </a:r>
          </a:p>
          <a:p>
            <a:pPr marL="285750" indent="-285750" algn="l">
              <a:buFont typeface="Wingdings" panose="05000000000000000000" pitchFamily="2" charset="2"/>
              <a:buChar char="Ø"/>
            </a:pPr>
            <a:r>
              <a:rPr lang="en-US" sz="1600" dirty="0" smtClean="0"/>
              <a:t>P. </a:t>
            </a:r>
            <a:r>
              <a:rPr lang="en-US" sz="1600" dirty="0" err="1" smtClean="0"/>
              <a:t>Forck</a:t>
            </a:r>
            <a:r>
              <a:rPr lang="en-US" sz="1600" dirty="0" smtClean="0"/>
              <a:t>, </a:t>
            </a:r>
            <a:r>
              <a:rPr lang="en-US" sz="1600" i="1" dirty="0" smtClean="0"/>
              <a:t>Lecture Notes on Beam Instrumentation and Diagnostics</a:t>
            </a:r>
            <a:r>
              <a:rPr lang="en-US" sz="1600" dirty="0" smtClean="0"/>
              <a:t>, JUAS School, JUAS </a:t>
            </a:r>
            <a:r>
              <a:rPr lang="en-US" sz="1600" dirty="0" err="1" smtClean="0"/>
              <a:t>Indico</a:t>
            </a:r>
            <a:r>
              <a:rPr lang="en-US" sz="1600" dirty="0" smtClean="0"/>
              <a:t> web-site.</a:t>
            </a:r>
          </a:p>
          <a:p>
            <a:pPr marL="285750" indent="-285750" algn="l">
              <a:buFont typeface="Wingdings" panose="05000000000000000000" pitchFamily="2" charset="2"/>
              <a:buChar char="Ø"/>
            </a:pPr>
            <a:r>
              <a:rPr lang="en-US" sz="1600" dirty="0" smtClean="0"/>
              <a:t>Contributions to conferences, in particular to </a:t>
            </a:r>
            <a:r>
              <a:rPr lang="en-US" sz="1600" b="1" dirty="0" smtClean="0"/>
              <a:t>I</a:t>
            </a:r>
            <a:r>
              <a:rPr lang="en-US" sz="1600" dirty="0" smtClean="0"/>
              <a:t>nternational </a:t>
            </a:r>
            <a:r>
              <a:rPr lang="en-US" sz="1600" b="1" dirty="0" smtClean="0"/>
              <a:t>B</a:t>
            </a:r>
            <a:r>
              <a:rPr lang="en-US" sz="1600" dirty="0" smtClean="0"/>
              <a:t>eam </a:t>
            </a:r>
            <a:r>
              <a:rPr lang="en-US" sz="1600" b="1" dirty="0" smtClean="0"/>
              <a:t>I</a:t>
            </a:r>
            <a:r>
              <a:rPr lang="en-US" sz="1600" dirty="0" smtClean="0"/>
              <a:t>nstrumentation </a:t>
            </a:r>
            <a:r>
              <a:rPr lang="en-US" sz="1600" b="1" dirty="0" smtClean="0"/>
              <a:t>C</a:t>
            </a:r>
            <a:r>
              <a:rPr lang="en-US" sz="1600" dirty="0" smtClean="0"/>
              <a:t>onference IBIC.</a:t>
            </a:r>
            <a:endParaRPr lang="en-US" sz="1600" dirty="0"/>
          </a:p>
        </p:txBody>
      </p:sp>
    </p:spTree>
    <p:extLst>
      <p:ext uri="{BB962C8B-B14F-4D97-AF65-F5344CB8AC3E}">
        <p14:creationId xmlns:p14="http://schemas.microsoft.com/office/powerpoint/2010/main" val="261931089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liennummernplatzhalter 1"/>
          <p:cNvSpPr>
            <a:spLocks noGrp="1"/>
          </p:cNvSpPr>
          <p:nvPr>
            <p:ph type="sldNum" sz="quarter" idx="10"/>
          </p:nvPr>
        </p:nvSpPr>
        <p:spPr/>
        <p:txBody>
          <a:bodyPr/>
          <a:lstStyle/>
          <a:p>
            <a:pPr>
              <a:defRPr/>
            </a:pPr>
            <a:fld id="{D14FD87B-9E4B-45BF-9FB5-FE53C5E33709}" type="slidenum">
              <a:rPr lang="en-US"/>
              <a:pPr>
                <a:defRPr/>
              </a:pPr>
              <a:t>7</a:t>
            </a:fld>
            <a:endParaRPr lang="en-US" dirty="0"/>
          </a:p>
        </p:txBody>
      </p:sp>
      <p:pic>
        <p:nvPicPr>
          <p:cNvPr id="4099" name="Picture 2"/>
          <p:cNvPicPr>
            <a:picLocks noChangeAspect="1" noChangeArrowheads="1"/>
          </p:cNvPicPr>
          <p:nvPr/>
        </p:nvPicPr>
        <p:blipFill>
          <a:blip r:embed="rId4">
            <a:lum bright="-24000" contrast="42000"/>
            <a:extLst>
              <a:ext uri="{28A0092B-C50C-407E-A947-70E740481C1C}">
                <a14:useLocalDpi xmlns:a14="http://schemas.microsoft.com/office/drawing/2010/main" val="0"/>
              </a:ext>
            </a:extLst>
          </a:blip>
          <a:srcRect/>
          <a:stretch>
            <a:fillRect/>
          </a:stretch>
        </p:blipFill>
        <p:spPr bwMode="auto">
          <a:xfrm>
            <a:off x="613937" y="1409571"/>
            <a:ext cx="4321249" cy="35248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0" name="Text Box 3"/>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Model for Signal Treatment of capacitive BPMs </a:t>
            </a:r>
          </a:p>
        </p:txBody>
      </p:sp>
      <p:sp>
        <p:nvSpPr>
          <p:cNvPr id="4102" name="Text Box 5"/>
          <p:cNvSpPr txBox="1">
            <a:spLocks noChangeArrowheads="1"/>
          </p:cNvSpPr>
          <p:nvPr/>
        </p:nvSpPr>
        <p:spPr bwMode="auto">
          <a:xfrm>
            <a:off x="279400" y="1082675"/>
            <a:ext cx="8509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olidFill>
                  <a:schemeClr val="accent2"/>
                </a:solidFill>
                <a:sym typeface="Symbol" pitchFamily="18" charset="2"/>
              </a:rPr>
              <a:t>The wall current is monitored by a plate or ring inserted in the beam pipe:</a:t>
            </a:r>
          </a:p>
        </p:txBody>
      </p:sp>
      <p:grpSp>
        <p:nvGrpSpPr>
          <p:cNvPr id="2" name="Gruppieren 1"/>
          <p:cNvGrpSpPr/>
          <p:nvPr/>
        </p:nvGrpSpPr>
        <p:grpSpPr>
          <a:xfrm>
            <a:off x="119063" y="4725144"/>
            <a:ext cx="9024937" cy="1395254"/>
            <a:chOff x="119063" y="4797152"/>
            <a:chExt cx="9024937" cy="1395254"/>
          </a:xfrm>
        </p:grpSpPr>
        <p:sp>
          <p:nvSpPr>
            <p:cNvPr id="4103" name="Text Box 6"/>
            <p:cNvSpPr txBox="1">
              <a:spLocks noChangeArrowheads="1"/>
            </p:cNvSpPr>
            <p:nvPr/>
          </p:nvSpPr>
          <p:spPr bwMode="auto">
            <a:xfrm>
              <a:off x="122238" y="4797152"/>
              <a:ext cx="9021762" cy="13952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dirty="0">
                  <a:solidFill>
                    <a:schemeClr val="accent2"/>
                  </a:solidFill>
                  <a:latin typeface="Times" pitchFamily="18" charset="0"/>
                </a:rPr>
                <a:t>The image current </a:t>
              </a:r>
              <a:r>
                <a:rPr lang="en-US" altLang="de-DE" dirty="0" err="1">
                  <a:solidFill>
                    <a:schemeClr val="accent2"/>
                  </a:solidFill>
                  <a:latin typeface="Times" pitchFamily="18" charset="0"/>
                </a:rPr>
                <a:t>I</a:t>
              </a:r>
              <a:r>
                <a:rPr lang="en-US" altLang="de-DE" baseline="-25000" dirty="0" err="1">
                  <a:solidFill>
                    <a:schemeClr val="accent2"/>
                  </a:solidFill>
                  <a:latin typeface="Times" pitchFamily="18" charset="0"/>
                </a:rPr>
                <a:t>im</a:t>
              </a:r>
              <a:r>
                <a:rPr lang="en-US" altLang="de-DE" dirty="0">
                  <a:solidFill>
                    <a:schemeClr val="accent2"/>
                  </a:solidFill>
                  <a:latin typeface="Times" pitchFamily="18" charset="0"/>
                </a:rPr>
                <a:t> at the plate is given by the beam current and geometry:</a:t>
              </a:r>
            </a:p>
            <a:p>
              <a:pPr algn="l" eaLnBrk="1" hangingPunct="1">
                <a:lnSpc>
                  <a:spcPct val="130000"/>
                </a:lnSpc>
                <a:spcBef>
                  <a:spcPct val="0"/>
                </a:spcBef>
              </a:pPr>
              <a:endParaRPr lang="en-US" altLang="de-DE" sz="2000" dirty="0">
                <a:solidFill>
                  <a:schemeClr val="tx2"/>
                </a:solidFill>
                <a:latin typeface="Times" pitchFamily="18" charset="0"/>
              </a:endParaRPr>
            </a:p>
            <a:p>
              <a:pPr algn="l" eaLnBrk="1" hangingPunct="1">
                <a:spcBef>
                  <a:spcPts val="2000"/>
                </a:spcBef>
              </a:pPr>
              <a:r>
                <a:rPr lang="en-US" altLang="de-DE" dirty="0">
                  <a:solidFill>
                    <a:schemeClr val="tx2"/>
                  </a:solidFill>
                  <a:latin typeface="Times" pitchFamily="18" charset="0"/>
                </a:rPr>
                <a:t>Using a relation for Fourier transformation: </a:t>
              </a:r>
              <a:r>
                <a:rPr lang="en-US" altLang="de-DE" sz="2000" i="1" dirty="0" err="1">
                  <a:solidFill>
                    <a:schemeClr val="tx2"/>
                  </a:solidFill>
                  <a:latin typeface="Times" pitchFamily="18" charset="0"/>
                </a:rPr>
                <a:t>I</a:t>
              </a:r>
              <a:r>
                <a:rPr lang="en-US" altLang="de-DE" sz="2400" i="1" baseline="-25000" dirty="0" err="1">
                  <a:solidFill>
                    <a:schemeClr val="tx2"/>
                  </a:solidFill>
                  <a:latin typeface="Times" pitchFamily="18" charset="0"/>
                </a:rPr>
                <a:t>beam</a:t>
              </a:r>
              <a:r>
                <a:rPr lang="en-US" altLang="de-DE" sz="2000" i="1" dirty="0">
                  <a:solidFill>
                    <a:schemeClr val="tx2"/>
                  </a:solidFill>
                  <a:latin typeface="Times" pitchFamily="18" charset="0"/>
                </a:rPr>
                <a:t> = I</a:t>
              </a:r>
              <a:r>
                <a:rPr lang="en-US" altLang="de-DE" sz="2400" i="1" baseline="-25000" dirty="0">
                  <a:solidFill>
                    <a:schemeClr val="tx2"/>
                  </a:solidFill>
                  <a:latin typeface="Times" pitchFamily="18" charset="0"/>
                </a:rPr>
                <a:t>0</a:t>
              </a:r>
              <a:r>
                <a:rPr lang="en-US" altLang="de-DE" sz="2000" i="1" dirty="0">
                  <a:solidFill>
                    <a:schemeClr val="tx2"/>
                  </a:solidFill>
                  <a:latin typeface="Times" pitchFamily="18" charset="0"/>
                </a:rPr>
                <a:t>e</a:t>
              </a:r>
              <a:r>
                <a:rPr lang="en-US" altLang="de-DE" sz="2400" i="1" baseline="30000" dirty="0">
                  <a:solidFill>
                    <a:schemeClr val="tx2"/>
                  </a:solidFill>
                  <a:latin typeface="Times" pitchFamily="18" charset="0"/>
                </a:rPr>
                <a:t>-iωt</a:t>
              </a:r>
              <a:r>
                <a:rPr lang="en-US" altLang="de-DE" sz="2000" i="1" dirty="0">
                  <a:solidFill>
                    <a:schemeClr val="tx2"/>
                  </a:solidFill>
                  <a:latin typeface="Times" pitchFamily="18" charset="0"/>
                </a:rPr>
                <a:t> </a:t>
              </a:r>
              <a:r>
                <a:rPr lang="en-US" altLang="de-DE" sz="2000" i="1" dirty="0">
                  <a:solidFill>
                    <a:schemeClr val="tx2"/>
                  </a:solidFill>
                  <a:latin typeface="Times" pitchFamily="18" charset="0"/>
                  <a:sym typeface="Symbol" pitchFamily="18" charset="2"/>
                </a:rPr>
                <a:t></a:t>
              </a:r>
              <a:r>
                <a:rPr lang="en-US" altLang="de-DE" sz="2000" i="1" dirty="0">
                  <a:solidFill>
                    <a:schemeClr val="tx2"/>
                  </a:solidFill>
                  <a:latin typeface="Times" pitchFamily="18" charset="0"/>
                </a:rPr>
                <a:t> </a:t>
              </a:r>
              <a:r>
                <a:rPr lang="en-US" altLang="de-DE" sz="2400" i="1" dirty="0" err="1">
                  <a:solidFill>
                    <a:schemeClr val="tx2"/>
                  </a:solidFill>
                  <a:latin typeface="Times" pitchFamily="18" charset="0"/>
                </a:rPr>
                <a:t>dI</a:t>
              </a:r>
              <a:r>
                <a:rPr lang="en-US" altLang="de-DE" sz="2400" i="1" baseline="-25000" dirty="0" err="1">
                  <a:solidFill>
                    <a:schemeClr val="tx2"/>
                  </a:solidFill>
                  <a:latin typeface="Times" pitchFamily="18" charset="0"/>
                </a:rPr>
                <a:t>beam</a:t>
              </a:r>
              <a:r>
                <a:rPr lang="en-US" altLang="de-DE" sz="2400" i="1" dirty="0">
                  <a:solidFill>
                    <a:schemeClr val="tx2"/>
                  </a:solidFill>
                  <a:latin typeface="Times" pitchFamily="18" charset="0"/>
                </a:rPr>
                <a:t>/</a:t>
              </a:r>
              <a:r>
                <a:rPr lang="en-US" altLang="de-DE" sz="2400" i="1" dirty="0" err="1">
                  <a:solidFill>
                    <a:schemeClr val="tx2"/>
                  </a:solidFill>
                  <a:latin typeface="Times" pitchFamily="18" charset="0"/>
                </a:rPr>
                <a:t>dt</a:t>
              </a:r>
              <a:r>
                <a:rPr lang="en-US" altLang="de-DE" sz="2000" i="1" dirty="0">
                  <a:solidFill>
                    <a:schemeClr val="tx2"/>
                  </a:solidFill>
                  <a:latin typeface="Times" pitchFamily="18" charset="0"/>
                </a:rPr>
                <a:t> = -</a:t>
              </a:r>
              <a:r>
                <a:rPr lang="en-US" altLang="de-DE" sz="2000" i="1" dirty="0" err="1">
                  <a:solidFill>
                    <a:schemeClr val="tx2"/>
                  </a:solidFill>
                  <a:latin typeface="Times" pitchFamily="18" charset="0"/>
                </a:rPr>
                <a:t>iωI</a:t>
              </a:r>
              <a:r>
                <a:rPr lang="en-US" altLang="de-DE" sz="2400" i="1" baseline="-25000" dirty="0" err="1">
                  <a:solidFill>
                    <a:schemeClr val="tx2"/>
                  </a:solidFill>
                  <a:latin typeface="Times" pitchFamily="18" charset="0"/>
                </a:rPr>
                <a:t>beam</a:t>
              </a:r>
              <a:r>
                <a:rPr lang="en-US" altLang="de-DE" sz="2000" i="1" dirty="0">
                  <a:solidFill>
                    <a:schemeClr val="tx2"/>
                  </a:solidFill>
                  <a:latin typeface="Times" pitchFamily="18" charset="0"/>
                </a:rPr>
                <a:t>.</a:t>
              </a:r>
              <a:endParaRPr lang="el-GR" altLang="de-DE" sz="1600" i="1" dirty="0">
                <a:solidFill>
                  <a:schemeClr val="tx2"/>
                </a:solidFill>
                <a:latin typeface="Times" pitchFamily="18" charset="0"/>
              </a:endParaRPr>
            </a:p>
          </p:txBody>
        </p:sp>
        <p:graphicFrame>
          <p:nvGraphicFramePr>
            <p:cNvPr id="4105" name="Object 8"/>
            <p:cNvGraphicFramePr>
              <a:graphicFrameLocks noChangeAspect="1"/>
            </p:cNvGraphicFramePr>
            <p:nvPr>
              <p:extLst>
                <p:ext uri="{D42A27DB-BD31-4B8C-83A1-F6EECF244321}">
                  <p14:modId xmlns:p14="http://schemas.microsoft.com/office/powerpoint/2010/main" val="1470843064"/>
                </p:ext>
              </p:extLst>
            </p:nvPr>
          </p:nvGraphicFramePr>
          <p:xfrm>
            <a:off x="119063" y="5157192"/>
            <a:ext cx="8331200" cy="669925"/>
          </p:xfrm>
          <a:graphic>
            <a:graphicData uri="http://schemas.openxmlformats.org/presentationml/2006/ole">
              <mc:AlternateContent xmlns:mc="http://schemas.openxmlformats.org/markup-compatibility/2006">
                <mc:Choice xmlns:v="urn:schemas-microsoft-com:vml" Requires="v">
                  <p:oleObj spid="_x0000_s4262" name="Equation" r:id="rId5" imgW="5194300" imgH="419100" progId="Equation.3">
                    <p:embed/>
                  </p:oleObj>
                </mc:Choice>
                <mc:Fallback>
                  <p:oleObj name="Equation" r:id="rId5" imgW="5194300" imgH="4191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9063" y="5157192"/>
                          <a:ext cx="8331200" cy="66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pic>
        <p:nvPicPr>
          <p:cNvPr id="1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35538" y="2070100"/>
            <a:ext cx="3738562" cy="2563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liennummernplatzhalter 1"/>
          <p:cNvSpPr>
            <a:spLocks noGrp="1"/>
          </p:cNvSpPr>
          <p:nvPr>
            <p:ph type="sldNum" sz="quarter" idx="10"/>
          </p:nvPr>
        </p:nvSpPr>
        <p:spPr/>
        <p:txBody>
          <a:bodyPr/>
          <a:lstStyle/>
          <a:p>
            <a:pPr>
              <a:defRPr/>
            </a:pPr>
            <a:fld id="{0294B05B-8FD0-4BE4-90E3-F946AB8B7032}" type="slidenum">
              <a:rPr lang="en-US"/>
              <a:pPr>
                <a:defRPr/>
              </a:pPr>
              <a:t>8</a:t>
            </a:fld>
            <a:endParaRPr lang="en-US"/>
          </a:p>
        </p:txBody>
      </p:sp>
      <p:sp>
        <p:nvSpPr>
          <p:cNvPr id="5123" name="Text Box 2"/>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Transfer Impedance for a capacitive BPM</a:t>
            </a:r>
          </a:p>
        </p:txBody>
      </p:sp>
      <p:sp>
        <p:nvSpPr>
          <p:cNvPr id="512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5125" name="Text Box 4"/>
          <p:cNvSpPr txBox="1">
            <a:spLocks noChangeArrowheads="1"/>
          </p:cNvSpPr>
          <p:nvPr/>
        </p:nvSpPr>
        <p:spPr bwMode="auto">
          <a:xfrm>
            <a:off x="279400" y="1082675"/>
            <a:ext cx="85090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a:solidFill>
                  <a:schemeClr val="accent2"/>
                </a:solidFill>
                <a:latin typeface="Times" pitchFamily="18" charset="0"/>
                <a:sym typeface="Symbol" pitchFamily="18" charset="2"/>
              </a:rPr>
              <a:t>At a resistor</a:t>
            </a:r>
            <a:r>
              <a:rPr lang="en-US" altLang="de-DE" i="1">
                <a:solidFill>
                  <a:schemeClr val="accent2"/>
                </a:solidFill>
                <a:latin typeface="Times" pitchFamily="18" charset="0"/>
                <a:sym typeface="Symbol" pitchFamily="18" charset="2"/>
              </a:rPr>
              <a:t> </a:t>
            </a:r>
            <a:r>
              <a:rPr lang="en-US" altLang="de-DE" b="1" i="1">
                <a:solidFill>
                  <a:schemeClr val="accent2"/>
                </a:solidFill>
                <a:latin typeface="Times" pitchFamily="18" charset="0"/>
                <a:sym typeface="Symbol" pitchFamily="18" charset="2"/>
              </a:rPr>
              <a:t>R</a:t>
            </a:r>
            <a:r>
              <a:rPr lang="en-US" altLang="de-DE">
                <a:solidFill>
                  <a:schemeClr val="accent2"/>
                </a:solidFill>
                <a:latin typeface="Times" pitchFamily="18" charset="0"/>
                <a:sym typeface="Symbol" pitchFamily="18" charset="2"/>
              </a:rPr>
              <a:t> the voltage </a:t>
            </a:r>
            <a:r>
              <a:rPr lang="en-US" altLang="de-DE" b="1" i="1">
                <a:solidFill>
                  <a:schemeClr val="accent2"/>
                </a:solidFill>
                <a:latin typeface="Times" pitchFamily="18" charset="0"/>
                <a:sym typeface="Symbol" pitchFamily="18" charset="2"/>
              </a:rPr>
              <a:t>U</a:t>
            </a:r>
            <a:r>
              <a:rPr lang="en-US" altLang="de-DE" sz="2000" b="1" i="1" baseline="-25000">
                <a:solidFill>
                  <a:schemeClr val="accent2"/>
                </a:solidFill>
                <a:latin typeface="Times" pitchFamily="18" charset="0"/>
                <a:sym typeface="Symbol" pitchFamily="18" charset="2"/>
              </a:rPr>
              <a:t>im</a:t>
            </a:r>
            <a:r>
              <a:rPr lang="en-US" altLang="de-DE" i="1">
                <a:solidFill>
                  <a:schemeClr val="accent2"/>
                </a:solidFill>
                <a:latin typeface="Times" pitchFamily="18" charset="0"/>
                <a:sym typeface="Symbol" pitchFamily="18" charset="2"/>
              </a:rPr>
              <a:t> </a:t>
            </a:r>
            <a:r>
              <a:rPr lang="en-US" altLang="de-DE">
                <a:solidFill>
                  <a:schemeClr val="accent2"/>
                </a:solidFill>
                <a:latin typeface="Times" pitchFamily="18" charset="0"/>
                <a:sym typeface="Symbol" pitchFamily="18" charset="2"/>
              </a:rPr>
              <a:t>from the image current is measured.</a:t>
            </a:r>
          </a:p>
          <a:p>
            <a:pPr algn="l" eaLnBrk="1" hangingPunct="1">
              <a:spcBef>
                <a:spcPct val="0"/>
              </a:spcBef>
            </a:pPr>
            <a:r>
              <a:rPr lang="en-US" altLang="de-DE">
                <a:solidFill>
                  <a:schemeClr val="accent2"/>
                </a:solidFill>
                <a:latin typeface="Times" pitchFamily="18" charset="0"/>
                <a:sym typeface="Symbol" pitchFamily="18" charset="2"/>
              </a:rPr>
              <a:t>The transfer impedance</a:t>
            </a:r>
            <a:r>
              <a:rPr lang="en-US" altLang="de-DE" i="1">
                <a:solidFill>
                  <a:schemeClr val="accent2"/>
                </a:solidFill>
                <a:latin typeface="Times" pitchFamily="18" charset="0"/>
                <a:sym typeface="Symbol" pitchFamily="18" charset="2"/>
              </a:rPr>
              <a:t> </a:t>
            </a:r>
            <a:r>
              <a:rPr lang="en-US" altLang="de-DE" b="1" i="1">
                <a:solidFill>
                  <a:schemeClr val="accent2"/>
                </a:solidFill>
                <a:latin typeface="Times" pitchFamily="18" charset="0"/>
                <a:sym typeface="Symbol" pitchFamily="18" charset="2"/>
              </a:rPr>
              <a:t>Z</a:t>
            </a:r>
            <a:r>
              <a:rPr lang="en-US" altLang="de-DE" sz="2000" b="1" i="1" baseline="-25000">
                <a:solidFill>
                  <a:schemeClr val="accent2"/>
                </a:solidFill>
                <a:latin typeface="Times" pitchFamily="18" charset="0"/>
                <a:sym typeface="Symbol" pitchFamily="18" charset="2"/>
              </a:rPr>
              <a:t>t</a:t>
            </a:r>
            <a:r>
              <a:rPr lang="en-US" altLang="de-DE">
                <a:solidFill>
                  <a:schemeClr val="accent2"/>
                </a:solidFill>
                <a:latin typeface="Times" pitchFamily="18" charset="0"/>
                <a:sym typeface="Symbol" pitchFamily="18" charset="2"/>
              </a:rPr>
              <a:t> is the ratio between voltage </a:t>
            </a:r>
            <a:r>
              <a:rPr lang="en-US" altLang="de-DE" b="1" i="1">
                <a:solidFill>
                  <a:schemeClr val="accent2"/>
                </a:solidFill>
                <a:latin typeface="Times" pitchFamily="18" charset="0"/>
                <a:sym typeface="Symbol" pitchFamily="18" charset="2"/>
              </a:rPr>
              <a:t>U</a:t>
            </a:r>
            <a:r>
              <a:rPr lang="en-US" altLang="de-DE" sz="2000" b="1" i="1" baseline="-25000">
                <a:solidFill>
                  <a:schemeClr val="accent2"/>
                </a:solidFill>
                <a:latin typeface="Times" pitchFamily="18" charset="0"/>
                <a:sym typeface="Symbol" pitchFamily="18" charset="2"/>
              </a:rPr>
              <a:t>im</a:t>
            </a:r>
            <a:r>
              <a:rPr lang="en-US" altLang="de-DE">
                <a:solidFill>
                  <a:schemeClr val="accent2"/>
                </a:solidFill>
                <a:latin typeface="Times" pitchFamily="18" charset="0"/>
                <a:sym typeface="Symbol" pitchFamily="18" charset="2"/>
              </a:rPr>
              <a:t> and beam current </a:t>
            </a:r>
            <a:r>
              <a:rPr lang="en-US" altLang="de-DE" b="1" i="1">
                <a:solidFill>
                  <a:schemeClr val="accent2"/>
                </a:solidFill>
                <a:latin typeface="Times" pitchFamily="18" charset="0"/>
                <a:sym typeface="Symbol" pitchFamily="18" charset="2"/>
              </a:rPr>
              <a:t>I</a:t>
            </a:r>
            <a:r>
              <a:rPr lang="en-US" altLang="de-DE" sz="2000" b="1" i="1" baseline="-25000">
                <a:solidFill>
                  <a:schemeClr val="accent2"/>
                </a:solidFill>
                <a:latin typeface="Times" pitchFamily="18" charset="0"/>
                <a:sym typeface="Symbol" pitchFamily="18" charset="2"/>
              </a:rPr>
              <a:t>beam</a:t>
            </a:r>
          </a:p>
          <a:p>
            <a:pPr algn="l" eaLnBrk="1" hangingPunct="1">
              <a:spcBef>
                <a:spcPct val="0"/>
              </a:spcBef>
            </a:pPr>
            <a:r>
              <a:rPr lang="en-US" altLang="de-DE">
                <a:solidFill>
                  <a:schemeClr val="accent2"/>
                </a:solidFill>
                <a:latin typeface="Times" pitchFamily="18" charset="0"/>
                <a:sym typeface="Symbol" pitchFamily="18" charset="2"/>
              </a:rPr>
              <a:t>in </a:t>
            </a:r>
            <a:r>
              <a:rPr lang="en-US" altLang="de-DE" b="1" i="1">
                <a:solidFill>
                  <a:schemeClr val="accent2"/>
                </a:solidFill>
                <a:latin typeface="Times" pitchFamily="18" charset="0"/>
                <a:sym typeface="Symbol" pitchFamily="18" charset="2"/>
              </a:rPr>
              <a:t>frequency domain</a:t>
            </a:r>
            <a:r>
              <a:rPr lang="en-US" altLang="de-DE">
                <a:solidFill>
                  <a:schemeClr val="accent2"/>
                </a:solidFill>
                <a:latin typeface="Times" pitchFamily="18" charset="0"/>
                <a:sym typeface="Symbol" pitchFamily="18" charset="2"/>
              </a:rPr>
              <a:t>:</a:t>
            </a:r>
            <a:r>
              <a:rPr lang="en-US" altLang="de-DE">
                <a:solidFill>
                  <a:schemeClr val="tx2"/>
                </a:solidFill>
                <a:latin typeface="Times" pitchFamily="18" charset="0"/>
                <a:sym typeface="Symbol" pitchFamily="18" charset="2"/>
              </a:rPr>
              <a:t>  </a:t>
            </a:r>
            <a:r>
              <a:rPr lang="en-US" altLang="de-DE" sz="2400" b="1" i="1">
                <a:solidFill>
                  <a:schemeClr val="accent2"/>
                </a:solidFill>
                <a:latin typeface="Times" pitchFamily="18" charset="0"/>
                <a:sym typeface="Symbol" pitchFamily="18" charset="2"/>
              </a:rPr>
              <a:t>U</a:t>
            </a:r>
            <a:r>
              <a:rPr lang="en-US" altLang="de-DE" sz="2400" b="1" i="1" baseline="-25000">
                <a:solidFill>
                  <a:schemeClr val="accent2"/>
                </a:solidFill>
                <a:latin typeface="Times" pitchFamily="18" charset="0"/>
                <a:sym typeface="Symbol" pitchFamily="18" charset="2"/>
              </a:rPr>
              <a:t>im</a:t>
            </a:r>
            <a:r>
              <a:rPr lang="en-US" altLang="de-DE" sz="2400" b="1" i="1">
                <a:solidFill>
                  <a:schemeClr val="accent2"/>
                </a:solidFill>
                <a:latin typeface="Times" pitchFamily="18" charset="0"/>
                <a:sym typeface="Symbol" pitchFamily="18" charset="2"/>
              </a:rPr>
              <a:t>(ω) = R · I</a:t>
            </a:r>
            <a:r>
              <a:rPr lang="en-US" altLang="de-DE" sz="2400" b="1" i="1" baseline="-25000">
                <a:solidFill>
                  <a:schemeClr val="accent2"/>
                </a:solidFill>
                <a:latin typeface="Times" pitchFamily="18" charset="0"/>
                <a:sym typeface="Symbol" pitchFamily="18" charset="2"/>
              </a:rPr>
              <a:t>im</a:t>
            </a:r>
            <a:r>
              <a:rPr lang="en-US" altLang="de-DE" sz="2400" b="1" i="1">
                <a:solidFill>
                  <a:schemeClr val="accent2"/>
                </a:solidFill>
                <a:latin typeface="Times" pitchFamily="18" charset="0"/>
                <a:sym typeface="Symbol" pitchFamily="18" charset="2"/>
              </a:rPr>
              <a:t>(ω) = Z</a:t>
            </a:r>
            <a:r>
              <a:rPr lang="en-US" altLang="de-DE" sz="2400" b="1" i="1" baseline="-25000">
                <a:solidFill>
                  <a:schemeClr val="accent2"/>
                </a:solidFill>
                <a:latin typeface="Times" pitchFamily="18" charset="0"/>
                <a:sym typeface="Symbol" pitchFamily="18" charset="2"/>
              </a:rPr>
              <a:t>t</a:t>
            </a:r>
            <a:r>
              <a:rPr lang="en-US" altLang="de-DE" sz="2400" b="1" i="1">
                <a:solidFill>
                  <a:schemeClr val="accent2"/>
                </a:solidFill>
                <a:latin typeface="Times" pitchFamily="18" charset="0"/>
                <a:sym typeface="Symbol" pitchFamily="18" charset="2"/>
              </a:rPr>
              <a:t>(ω, β) · I</a:t>
            </a:r>
            <a:r>
              <a:rPr lang="en-US" altLang="de-DE" sz="2400" b="1" i="1" baseline="-25000">
                <a:solidFill>
                  <a:schemeClr val="accent2"/>
                </a:solidFill>
                <a:latin typeface="Times" pitchFamily="18" charset="0"/>
                <a:sym typeface="Symbol" pitchFamily="18" charset="2"/>
              </a:rPr>
              <a:t>beam</a:t>
            </a:r>
            <a:r>
              <a:rPr lang="en-US" altLang="de-DE" sz="2400" b="1" i="1">
                <a:solidFill>
                  <a:schemeClr val="accent2"/>
                </a:solidFill>
                <a:latin typeface="Times" pitchFamily="18" charset="0"/>
                <a:sym typeface="Symbol" pitchFamily="18" charset="2"/>
              </a:rPr>
              <a:t>(ω).</a:t>
            </a:r>
            <a:endParaRPr lang="en-US" altLang="de-DE" sz="2000" i="1">
              <a:solidFill>
                <a:schemeClr val="accent2"/>
              </a:solidFill>
              <a:sym typeface="Symbol" pitchFamily="18" charset="2"/>
            </a:endParaRPr>
          </a:p>
        </p:txBody>
      </p:sp>
      <p:sp>
        <p:nvSpPr>
          <p:cNvPr id="291845" name="Text Box 5"/>
          <p:cNvSpPr txBox="1">
            <a:spLocks noChangeArrowheads="1"/>
          </p:cNvSpPr>
          <p:nvPr/>
        </p:nvSpPr>
        <p:spPr bwMode="auto">
          <a:xfrm>
            <a:off x="-11113" y="5407025"/>
            <a:ext cx="6156326"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r>
              <a:rPr lang="en-US" altLang="de-DE">
                <a:solidFill>
                  <a:schemeClr val="tx2"/>
                </a:solidFill>
                <a:latin typeface="Times" pitchFamily="18" charset="0"/>
              </a:rPr>
              <a:t>This is a high-pass characteristic with  </a:t>
            </a:r>
            <a:r>
              <a:rPr lang="el-GR" altLang="de-DE" b="1" i="1">
                <a:solidFill>
                  <a:schemeClr val="tx2"/>
                </a:solidFill>
                <a:latin typeface="Times" pitchFamily="18" charset="0"/>
              </a:rPr>
              <a:t>ω</a:t>
            </a:r>
            <a:r>
              <a:rPr lang="de-DE" altLang="de-DE" sz="2000" b="1" i="1" baseline="-25000">
                <a:solidFill>
                  <a:schemeClr val="tx2"/>
                </a:solidFill>
                <a:latin typeface="Times" pitchFamily="18" charset="0"/>
              </a:rPr>
              <a:t>cut</a:t>
            </a:r>
            <a:r>
              <a:rPr lang="de-DE" altLang="de-DE" b="1" i="1">
                <a:solidFill>
                  <a:schemeClr val="tx2"/>
                </a:solidFill>
                <a:latin typeface="Times" pitchFamily="18" charset="0"/>
              </a:rPr>
              <a:t>= 1/RC:</a:t>
            </a:r>
            <a:endParaRPr lang="el-GR" altLang="de-DE" sz="1600" b="1" i="1" baseline="-25000">
              <a:solidFill>
                <a:schemeClr val="tx2"/>
              </a:solidFill>
              <a:latin typeface="Times" pitchFamily="18" charset="0"/>
            </a:endParaRPr>
          </a:p>
        </p:txBody>
      </p:sp>
      <p:sp>
        <p:nvSpPr>
          <p:cNvPr id="291846" name="Text Box 6"/>
          <p:cNvSpPr txBox="1">
            <a:spLocks noChangeArrowheads="1"/>
          </p:cNvSpPr>
          <p:nvPr/>
        </p:nvSpPr>
        <p:spPr bwMode="auto">
          <a:xfrm>
            <a:off x="365125" y="2205038"/>
            <a:ext cx="5494338" cy="183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spcBef>
                <a:spcPct val="0"/>
              </a:spcBef>
            </a:pPr>
            <a:r>
              <a:rPr lang="en-US" altLang="de-DE" b="1" i="1">
                <a:solidFill>
                  <a:schemeClr val="tx2"/>
                </a:solidFill>
                <a:latin typeface="Times" pitchFamily="18" charset="0"/>
              </a:rPr>
              <a:t>Capacitive BPM: </a:t>
            </a:r>
          </a:p>
          <a:p>
            <a:pPr algn="l" eaLnBrk="1" hangingPunct="1">
              <a:spcBef>
                <a:spcPct val="0"/>
              </a:spcBef>
              <a:buFont typeface="Wingdings" pitchFamily="2" charset="2"/>
              <a:buChar char="Ø"/>
            </a:pPr>
            <a:r>
              <a:rPr lang="en-US" altLang="de-DE">
                <a:solidFill>
                  <a:schemeClr val="tx2"/>
                </a:solidFill>
                <a:latin typeface="Times" pitchFamily="18" charset="0"/>
              </a:rPr>
              <a:t> The pick-up capacitance </a:t>
            </a:r>
            <a:r>
              <a:rPr lang="en-US" altLang="de-DE" b="1" i="1">
                <a:solidFill>
                  <a:schemeClr val="tx2"/>
                </a:solidFill>
                <a:latin typeface="Times" pitchFamily="18" charset="0"/>
              </a:rPr>
              <a:t>C</a:t>
            </a:r>
            <a:r>
              <a:rPr lang="en-US" altLang="de-DE">
                <a:solidFill>
                  <a:schemeClr val="tx2"/>
                </a:solidFill>
                <a:latin typeface="Times" pitchFamily="18" charset="0"/>
              </a:rPr>
              <a:t>: </a:t>
            </a:r>
          </a:p>
          <a:p>
            <a:pPr algn="l" eaLnBrk="1" hangingPunct="1">
              <a:spcBef>
                <a:spcPct val="0"/>
              </a:spcBef>
            </a:pPr>
            <a:r>
              <a:rPr lang="en-US" altLang="de-DE">
                <a:solidFill>
                  <a:schemeClr val="tx2"/>
                </a:solidFill>
                <a:latin typeface="Times" pitchFamily="18" charset="0"/>
              </a:rPr>
              <a:t>      plate ↔ vacuum-pipe and cable.</a:t>
            </a:r>
          </a:p>
          <a:p>
            <a:pPr algn="l" eaLnBrk="1" hangingPunct="1">
              <a:spcBef>
                <a:spcPct val="0"/>
              </a:spcBef>
              <a:buFont typeface="Wingdings" pitchFamily="2" charset="2"/>
              <a:buChar char="Ø"/>
            </a:pPr>
            <a:r>
              <a:rPr lang="en-US" altLang="de-DE">
                <a:solidFill>
                  <a:schemeClr val="tx2"/>
                </a:solidFill>
                <a:latin typeface="Times" pitchFamily="18" charset="0"/>
              </a:rPr>
              <a:t> The amplifier with input resistor </a:t>
            </a:r>
            <a:r>
              <a:rPr lang="en-US" altLang="de-DE" b="1" i="1">
                <a:solidFill>
                  <a:schemeClr val="tx2"/>
                </a:solidFill>
                <a:latin typeface="Times" pitchFamily="18" charset="0"/>
              </a:rPr>
              <a:t>R</a:t>
            </a:r>
            <a:r>
              <a:rPr lang="en-US" altLang="de-DE">
                <a:solidFill>
                  <a:schemeClr val="tx2"/>
                </a:solidFill>
                <a:latin typeface="Times" pitchFamily="18" charset="0"/>
              </a:rPr>
              <a:t>.</a:t>
            </a:r>
          </a:p>
          <a:p>
            <a:pPr algn="l" eaLnBrk="1" hangingPunct="1">
              <a:spcBef>
                <a:spcPct val="0"/>
              </a:spcBef>
              <a:buFont typeface="Wingdings" pitchFamily="2" charset="2"/>
              <a:buChar char="Ø"/>
            </a:pPr>
            <a:r>
              <a:rPr lang="en-US" altLang="de-DE">
                <a:solidFill>
                  <a:schemeClr val="tx2"/>
                </a:solidFill>
                <a:latin typeface="Times" pitchFamily="18" charset="0"/>
              </a:rPr>
              <a:t> The beam is a high-impedance current source</a:t>
            </a:r>
            <a:r>
              <a:rPr lang="en-US" altLang="de-DE" sz="1600">
                <a:solidFill>
                  <a:schemeClr val="tx2"/>
                </a:solidFill>
                <a:latin typeface="Times" pitchFamily="18" charset="0"/>
              </a:rPr>
              <a:t>:</a:t>
            </a:r>
          </a:p>
          <a:p>
            <a:pPr algn="l" eaLnBrk="1" hangingPunct="1"/>
            <a:endParaRPr lang="en-US" altLang="de-DE" sz="1600">
              <a:solidFill>
                <a:schemeClr val="tx2"/>
              </a:solidFill>
              <a:latin typeface="Times" pitchFamily="18" charset="0"/>
            </a:endParaRPr>
          </a:p>
        </p:txBody>
      </p:sp>
      <p:pic>
        <p:nvPicPr>
          <p:cNvPr id="512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5538" y="2070100"/>
            <a:ext cx="3738562" cy="2563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29"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5063" y="4416425"/>
            <a:ext cx="3700462" cy="53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91849" name="Object 9"/>
          <p:cNvGraphicFramePr>
            <a:graphicFrameLocks noChangeAspect="1"/>
          </p:cNvGraphicFramePr>
          <p:nvPr/>
        </p:nvGraphicFramePr>
        <p:xfrm>
          <a:off x="755650" y="3573463"/>
          <a:ext cx="3744913" cy="1862137"/>
        </p:xfrm>
        <a:graphic>
          <a:graphicData uri="http://schemas.openxmlformats.org/presentationml/2006/ole">
            <mc:AlternateContent xmlns:mc="http://schemas.openxmlformats.org/markup-compatibility/2006">
              <mc:Choice xmlns:v="urn:schemas-microsoft-com:vml" Requires="v">
                <p:oleObj spid="_x0000_s5603" name="Equation" r:id="rId6" imgW="2146300" imgH="1066800" progId="Equation.3">
                  <p:embed/>
                </p:oleObj>
              </mc:Choice>
              <mc:Fallback>
                <p:oleObj name="Equation" r:id="rId6" imgW="2146300" imgH="1066800"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5650" y="3573463"/>
                        <a:ext cx="3744913" cy="1862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1850" name="Object 10"/>
          <p:cNvGraphicFramePr>
            <a:graphicFrameLocks noChangeAspect="1"/>
          </p:cNvGraphicFramePr>
          <p:nvPr/>
        </p:nvGraphicFramePr>
        <p:xfrm>
          <a:off x="1260475" y="5738813"/>
          <a:ext cx="4319588" cy="858837"/>
        </p:xfrm>
        <a:graphic>
          <a:graphicData uri="http://schemas.openxmlformats.org/presentationml/2006/ole">
            <mc:AlternateContent xmlns:mc="http://schemas.openxmlformats.org/markup-compatibility/2006">
              <mc:Choice xmlns:v="urn:schemas-microsoft-com:vml" Requires="v">
                <p:oleObj spid="_x0000_s5604" name="Equation" r:id="rId8" imgW="2362200" imgH="469900" progId="Equation.3">
                  <p:embed/>
                </p:oleObj>
              </mc:Choice>
              <mc:Fallback>
                <p:oleObj name="Equation" r:id="rId8" imgW="2362200" imgH="469900" progId="Equation.3">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60475" y="5738813"/>
                        <a:ext cx="4319588" cy="858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1851" name="Object 11"/>
          <p:cNvGraphicFramePr>
            <a:graphicFrameLocks noChangeAspect="1"/>
          </p:cNvGraphicFramePr>
          <p:nvPr/>
        </p:nvGraphicFramePr>
        <p:xfrm>
          <a:off x="6394450" y="5880100"/>
          <a:ext cx="2641600" cy="428625"/>
        </p:xfrm>
        <a:graphic>
          <a:graphicData uri="http://schemas.openxmlformats.org/presentationml/2006/ole">
            <mc:AlternateContent xmlns:mc="http://schemas.openxmlformats.org/markup-compatibility/2006">
              <mc:Choice xmlns:v="urn:schemas-microsoft-com:vml" Requires="v">
                <p:oleObj spid="_x0000_s5605" name="Equation" r:id="rId10" imgW="1409700" imgH="228600" progId="Equation.3">
                  <p:embed/>
                </p:oleObj>
              </mc:Choice>
              <mc:Fallback>
                <p:oleObj name="Equation" r:id="rId10" imgW="1409700" imgH="228600" progId="Equation.3">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94450" y="5880100"/>
                        <a:ext cx="2641600" cy="42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91852" name="Text Box 12"/>
          <p:cNvSpPr txBox="1">
            <a:spLocks noChangeArrowheads="1"/>
          </p:cNvSpPr>
          <p:nvPr/>
        </p:nvSpPr>
        <p:spPr bwMode="auto">
          <a:xfrm>
            <a:off x="34925" y="5942013"/>
            <a:ext cx="13684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a:solidFill>
                  <a:schemeClr val="accent2"/>
                </a:solidFill>
                <a:latin typeface="Times" pitchFamily="18" charset="0"/>
              </a:rPr>
              <a:t>Amplitude</a:t>
            </a:r>
            <a:r>
              <a:rPr lang="en-US" altLang="de-DE">
                <a:solidFill>
                  <a:schemeClr val="accent2"/>
                </a:solidFill>
                <a:latin typeface="Times" pitchFamily="18" charset="0"/>
              </a:rPr>
              <a:t>:</a:t>
            </a:r>
            <a:r>
              <a:rPr lang="en-US" altLang="de-DE">
                <a:latin typeface="Times" pitchFamily="18" charset="0"/>
              </a:rPr>
              <a:t> </a:t>
            </a:r>
          </a:p>
        </p:txBody>
      </p:sp>
      <p:sp>
        <p:nvSpPr>
          <p:cNvPr id="291853" name="Text Box 13"/>
          <p:cNvSpPr txBox="1">
            <a:spLocks noChangeArrowheads="1"/>
          </p:cNvSpPr>
          <p:nvPr/>
        </p:nvSpPr>
        <p:spPr bwMode="auto">
          <a:xfrm>
            <a:off x="5508625" y="5942013"/>
            <a:ext cx="1223963"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228600" indent="-228600">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buFont typeface="Wingdings" pitchFamily="2" charset="2"/>
              <a:buNone/>
            </a:pPr>
            <a:r>
              <a:rPr lang="en-US" altLang="de-DE" b="1">
                <a:solidFill>
                  <a:schemeClr val="accent2"/>
                </a:solidFill>
                <a:latin typeface="Times" pitchFamily="18" charset="0"/>
              </a:rPr>
              <a:t>Phase:</a:t>
            </a:r>
            <a:r>
              <a:rPr lang="en-US" altLang="de-DE">
                <a:latin typeface="Times" pitchFamily="18"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184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1849"/>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91845">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185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18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18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18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6" grpId="0"/>
      <p:bldP spid="291852" grpId="0"/>
      <p:bldP spid="2918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liennummernplatzhalter 1"/>
          <p:cNvSpPr>
            <a:spLocks noGrp="1"/>
          </p:cNvSpPr>
          <p:nvPr>
            <p:ph type="sldNum" sz="quarter" idx="10"/>
          </p:nvPr>
        </p:nvSpPr>
        <p:spPr/>
        <p:txBody>
          <a:bodyPr/>
          <a:lstStyle/>
          <a:p>
            <a:pPr>
              <a:defRPr/>
            </a:pPr>
            <a:fld id="{3547F564-4F80-4206-9637-26A01EE4A9E1}" type="slidenum">
              <a:rPr lang="en-US"/>
              <a:pPr>
                <a:defRPr/>
              </a:pPr>
              <a:t>9</a:t>
            </a:fld>
            <a:endParaRPr lang="en-US"/>
          </a:p>
        </p:txBody>
      </p:sp>
      <p:sp>
        <p:nvSpPr>
          <p:cNvPr id="6147" name="Text Box 4"/>
          <p:cNvSpPr txBox="1">
            <a:spLocks noChangeArrowheads="1"/>
          </p:cNvSpPr>
          <p:nvPr/>
        </p:nvSpPr>
        <p:spPr bwMode="auto">
          <a:xfrm>
            <a:off x="300038" y="361950"/>
            <a:ext cx="7924800"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000" b="1">
                <a:latin typeface="Comic Sans MS" pitchFamily="66" charset="0"/>
              </a:rPr>
              <a:t>Example of Transfer Impedance for Proton Synchrotron</a:t>
            </a:r>
          </a:p>
        </p:txBody>
      </p:sp>
      <p:sp>
        <p:nvSpPr>
          <p:cNvPr id="6148" name="Text Box 5"/>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6149" name="Text Box 6"/>
          <p:cNvSpPr txBox="1">
            <a:spLocks noChangeArrowheads="1"/>
          </p:cNvSpPr>
          <p:nvPr/>
        </p:nvSpPr>
        <p:spPr bwMode="auto">
          <a:xfrm>
            <a:off x="290513" y="1082675"/>
            <a:ext cx="85090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en-US" altLang="de-DE" sz="2000">
                <a:solidFill>
                  <a:schemeClr val="accent2"/>
                </a:solidFill>
                <a:sym typeface="Symbol" pitchFamily="18" charset="2"/>
              </a:rPr>
              <a:t>The high-pass characteristic for typical synchrotron BPM:</a:t>
            </a:r>
          </a:p>
          <a:p>
            <a:pPr algn="l">
              <a:lnSpc>
                <a:spcPct val="70000"/>
              </a:lnSpc>
              <a:buFont typeface="Wingdings" pitchFamily="2" charset="2"/>
              <a:buNone/>
            </a:pPr>
            <a:r>
              <a:rPr lang="en-US" altLang="de-DE" sz="2400" b="1" i="1">
                <a:solidFill>
                  <a:schemeClr val="accent2"/>
                </a:solidFill>
                <a:sym typeface="Symbol" pitchFamily="18" charset="2"/>
              </a:rPr>
              <a:t>U</a:t>
            </a:r>
            <a:r>
              <a:rPr lang="en-US" altLang="de-DE" sz="2400" b="1" i="1" baseline="-25000">
                <a:solidFill>
                  <a:schemeClr val="accent2"/>
                </a:solidFill>
                <a:sym typeface="Symbol" pitchFamily="18" charset="2"/>
              </a:rPr>
              <a:t>im</a:t>
            </a:r>
            <a:r>
              <a:rPr lang="en-US" altLang="de-DE" sz="2400" b="1" i="1">
                <a:solidFill>
                  <a:schemeClr val="accent2"/>
                </a:solidFill>
                <a:sym typeface="Symbol" pitchFamily="18" charset="2"/>
              </a:rPr>
              <a:t>(</a:t>
            </a:r>
            <a:r>
              <a:rPr lang="el-GR" altLang="de-DE" sz="2400" b="1" i="1">
                <a:solidFill>
                  <a:schemeClr val="accent2"/>
                </a:solidFill>
                <a:cs typeface="Times New Roman" pitchFamily="18" charset="0"/>
                <a:sym typeface="Symbol" pitchFamily="18" charset="2"/>
              </a:rPr>
              <a:t>ω</a:t>
            </a:r>
            <a:r>
              <a:rPr lang="de-DE" altLang="de-DE" sz="2400" b="1" i="1">
                <a:solidFill>
                  <a:schemeClr val="accent2"/>
                </a:solidFill>
                <a:cs typeface="Times New Roman" pitchFamily="18" charset="0"/>
                <a:sym typeface="Symbol" pitchFamily="18" charset="2"/>
              </a:rPr>
              <a:t>)</a:t>
            </a:r>
            <a:r>
              <a:rPr lang="en-US" altLang="de-DE" sz="2400" b="1" i="1">
                <a:solidFill>
                  <a:schemeClr val="accent2"/>
                </a:solidFill>
                <a:sym typeface="Symbol" pitchFamily="18" charset="2"/>
              </a:rPr>
              <a:t>=Z</a:t>
            </a:r>
            <a:r>
              <a:rPr lang="en-US" altLang="de-DE" sz="2400" b="1" i="1" baseline="-25000">
                <a:solidFill>
                  <a:schemeClr val="accent2"/>
                </a:solidFill>
                <a:sym typeface="Symbol" pitchFamily="18" charset="2"/>
              </a:rPr>
              <a:t>t</a:t>
            </a:r>
            <a:r>
              <a:rPr lang="en-US" altLang="de-DE" sz="2400" b="1" i="1">
                <a:solidFill>
                  <a:schemeClr val="accent2"/>
                </a:solidFill>
                <a:sym typeface="Symbol" pitchFamily="18" charset="2"/>
              </a:rPr>
              <a:t>(</a:t>
            </a:r>
            <a:r>
              <a:rPr lang="el-GR" altLang="de-DE" sz="2400" b="1" i="1">
                <a:solidFill>
                  <a:schemeClr val="accent2"/>
                </a:solidFill>
                <a:cs typeface="Times New Roman" pitchFamily="18" charset="0"/>
                <a:sym typeface="Symbol" pitchFamily="18" charset="2"/>
              </a:rPr>
              <a:t>ω</a:t>
            </a:r>
            <a:r>
              <a:rPr lang="de-DE" altLang="de-DE" sz="2400" b="1" i="1">
                <a:solidFill>
                  <a:schemeClr val="accent2"/>
                </a:solidFill>
                <a:cs typeface="Times New Roman" pitchFamily="18" charset="0"/>
                <a:sym typeface="Symbol" pitchFamily="18" charset="2"/>
              </a:rPr>
              <a:t>)</a:t>
            </a:r>
            <a:r>
              <a:rPr lang="en-US" altLang="de-DE" sz="2000" b="1" i="1">
                <a:solidFill>
                  <a:schemeClr val="accent2"/>
                </a:solidFill>
                <a:latin typeface="Comic Sans MS" pitchFamily="66" charset="0"/>
                <a:sym typeface="Symbol" pitchFamily="18" charset="2"/>
              </a:rPr>
              <a:t>·</a:t>
            </a:r>
            <a:r>
              <a:rPr lang="en-US" altLang="de-DE" sz="2400" b="1" i="1">
                <a:solidFill>
                  <a:schemeClr val="accent2"/>
                </a:solidFill>
                <a:latin typeface="Times" pitchFamily="18" charset="0"/>
                <a:sym typeface="Symbol" pitchFamily="18" charset="2"/>
              </a:rPr>
              <a:t>I</a:t>
            </a:r>
            <a:r>
              <a:rPr lang="en-US" altLang="de-DE" sz="2400" b="1" i="1" baseline="-25000">
                <a:solidFill>
                  <a:schemeClr val="accent2"/>
                </a:solidFill>
                <a:latin typeface="Times" pitchFamily="18" charset="0"/>
                <a:sym typeface="Symbol" pitchFamily="18" charset="2"/>
              </a:rPr>
              <a:t>beam</a:t>
            </a:r>
            <a:r>
              <a:rPr lang="en-US" altLang="de-DE" sz="2400" b="1" i="1">
                <a:solidFill>
                  <a:schemeClr val="accent2"/>
                </a:solidFill>
                <a:latin typeface="Times" pitchFamily="18" charset="0"/>
                <a:sym typeface="Symbol" pitchFamily="18" charset="2"/>
              </a:rPr>
              <a:t>(</a:t>
            </a:r>
            <a:r>
              <a:rPr lang="el-GR" altLang="de-DE" sz="2400" b="1" i="1">
                <a:solidFill>
                  <a:schemeClr val="accent2"/>
                </a:solidFill>
                <a:latin typeface="Times" pitchFamily="18" charset="0"/>
                <a:sym typeface="Symbol" pitchFamily="18" charset="2"/>
              </a:rPr>
              <a:t>ω</a:t>
            </a:r>
            <a:r>
              <a:rPr lang="de-DE" altLang="de-DE" sz="2400" b="1" i="1">
                <a:solidFill>
                  <a:schemeClr val="accent2"/>
                </a:solidFill>
                <a:latin typeface="Times" pitchFamily="18" charset="0"/>
                <a:sym typeface="Symbol" pitchFamily="18" charset="2"/>
              </a:rPr>
              <a:t>)</a:t>
            </a:r>
            <a:endParaRPr lang="el-GR" altLang="de-DE" sz="2400" baseline="-25000">
              <a:solidFill>
                <a:schemeClr val="tx2"/>
              </a:solidFill>
              <a:latin typeface="Times" pitchFamily="18" charset="0"/>
              <a:sym typeface="Symbol" pitchFamily="18" charset="2"/>
            </a:endParaRPr>
          </a:p>
        </p:txBody>
      </p:sp>
      <p:sp>
        <p:nvSpPr>
          <p:cNvPr id="293895" name="Text Box 7"/>
          <p:cNvSpPr txBox="1">
            <a:spLocks noChangeArrowheads="1"/>
          </p:cNvSpPr>
          <p:nvPr/>
        </p:nvSpPr>
        <p:spPr bwMode="auto">
          <a:xfrm>
            <a:off x="284164" y="4869160"/>
            <a:ext cx="6664100" cy="1615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1" hangingPunct="1">
              <a:lnSpc>
                <a:spcPct val="70000"/>
              </a:lnSpc>
            </a:pPr>
            <a:r>
              <a:rPr lang="en-US" altLang="de-DE" dirty="0">
                <a:solidFill>
                  <a:schemeClr val="tx2"/>
                </a:solidFill>
                <a:latin typeface="Times" pitchFamily="18" charset="0"/>
              </a:rPr>
              <a:t>Large signal </a:t>
            </a:r>
            <a:r>
              <a:rPr lang="en-US" altLang="de-DE" dirty="0" smtClean="0">
                <a:solidFill>
                  <a:schemeClr val="tx2"/>
                </a:solidFill>
                <a:latin typeface="Times" pitchFamily="18" charset="0"/>
              </a:rPr>
              <a:t>strength for long bunches  </a:t>
            </a:r>
            <a:r>
              <a:rPr lang="en-US" altLang="de-DE" b="1" dirty="0">
                <a:solidFill>
                  <a:schemeClr val="tx2"/>
                </a:solidFill>
                <a:latin typeface="Times" pitchFamily="18" charset="0"/>
                <a:sym typeface="Symbol" pitchFamily="18" charset="2"/>
              </a:rPr>
              <a:t> </a:t>
            </a:r>
            <a:r>
              <a:rPr lang="en-US" altLang="de-DE" b="1" dirty="0">
                <a:solidFill>
                  <a:schemeClr val="accent2"/>
                </a:solidFill>
                <a:latin typeface="Times" pitchFamily="18" charset="0"/>
              </a:rPr>
              <a:t>high impedance</a:t>
            </a:r>
            <a:r>
              <a:rPr lang="en-US" altLang="de-DE" dirty="0">
                <a:solidFill>
                  <a:schemeClr val="tx2"/>
                </a:solidFill>
                <a:latin typeface="Times" pitchFamily="18" charset="0"/>
              </a:rPr>
              <a:t>   </a:t>
            </a:r>
          </a:p>
          <a:p>
            <a:pPr algn="l" eaLnBrk="1" hangingPunct="1">
              <a:lnSpc>
                <a:spcPct val="70000"/>
              </a:lnSpc>
            </a:pPr>
            <a:r>
              <a:rPr lang="en-US" altLang="de-DE" dirty="0">
                <a:solidFill>
                  <a:schemeClr val="tx2"/>
                </a:solidFill>
                <a:latin typeface="Times" pitchFamily="18" charset="0"/>
              </a:rPr>
              <a:t>Smooth signal transmission </a:t>
            </a:r>
            <a:r>
              <a:rPr lang="en-US" altLang="de-DE" dirty="0" smtClean="0">
                <a:solidFill>
                  <a:schemeClr val="tx2"/>
                </a:solidFill>
                <a:latin typeface="Times" pitchFamily="18" charset="0"/>
              </a:rPr>
              <a:t>important for short bunches </a:t>
            </a:r>
            <a:r>
              <a:rPr lang="en-US" altLang="de-DE" b="1" dirty="0" smtClean="0">
                <a:solidFill>
                  <a:schemeClr val="tx2"/>
                </a:solidFill>
                <a:latin typeface="Times" pitchFamily="18" charset="0"/>
                <a:sym typeface="Symbol" pitchFamily="18" charset="2"/>
              </a:rPr>
              <a:t> </a:t>
            </a:r>
            <a:r>
              <a:rPr lang="en-US" altLang="de-DE" b="1" dirty="0">
                <a:solidFill>
                  <a:srgbClr val="FF0000"/>
                </a:solidFill>
                <a:latin typeface="Times" pitchFamily="18" charset="0"/>
                <a:sym typeface="Symbol" pitchFamily="18" charset="2"/>
              </a:rPr>
              <a:t>50 </a:t>
            </a:r>
            <a:r>
              <a:rPr lang="en-US" altLang="de-DE" b="1" dirty="0">
                <a:solidFill>
                  <a:schemeClr val="tx2"/>
                </a:solidFill>
                <a:latin typeface="Times" pitchFamily="18" charset="0"/>
                <a:sym typeface="Symbol" pitchFamily="18" charset="2"/>
              </a:rPr>
              <a:t> </a:t>
            </a:r>
            <a:endParaRPr lang="en-US" altLang="de-DE" b="1" dirty="0" smtClean="0">
              <a:solidFill>
                <a:schemeClr val="tx2"/>
              </a:solidFill>
              <a:latin typeface="Times" pitchFamily="18" charset="0"/>
              <a:sym typeface="Symbol" pitchFamily="18" charset="2"/>
            </a:endParaRPr>
          </a:p>
          <a:p>
            <a:pPr algn="l" eaLnBrk="1" hangingPunct="1">
              <a:lnSpc>
                <a:spcPct val="70000"/>
              </a:lnSpc>
            </a:pPr>
            <a:r>
              <a:rPr lang="en-US" altLang="de-DE" b="1" dirty="0" smtClean="0">
                <a:solidFill>
                  <a:schemeClr val="tx2"/>
                </a:solidFill>
                <a:latin typeface="Times" pitchFamily="18" charset="0"/>
                <a:sym typeface="Symbol" pitchFamily="18" charset="2"/>
              </a:rPr>
              <a:t>Remark: </a:t>
            </a:r>
            <a:r>
              <a:rPr lang="en-US" altLang="de-DE" dirty="0" smtClean="0">
                <a:solidFill>
                  <a:schemeClr val="tx2"/>
                </a:solidFill>
                <a:latin typeface="Times" pitchFamily="18" charset="0"/>
                <a:sym typeface="Symbol" pitchFamily="18" charset="2"/>
              </a:rPr>
              <a:t>No signal is transferred from dc-beams e.g. </a:t>
            </a:r>
          </a:p>
          <a:p>
            <a:pPr algn="l" eaLnBrk="1" hangingPunct="1">
              <a:lnSpc>
                <a:spcPct val="70000"/>
              </a:lnSpc>
            </a:pPr>
            <a:r>
              <a:rPr lang="en-US" altLang="de-DE" dirty="0">
                <a:solidFill>
                  <a:schemeClr val="tx2"/>
                </a:solidFill>
                <a:latin typeface="Times" pitchFamily="18" charset="0"/>
                <a:sym typeface="Symbol" pitchFamily="18" charset="2"/>
              </a:rPr>
              <a:t> </a:t>
            </a:r>
            <a:r>
              <a:rPr lang="en-US" altLang="de-DE" dirty="0" smtClean="0">
                <a:solidFill>
                  <a:schemeClr val="tx2"/>
                </a:solidFill>
                <a:latin typeface="Times" pitchFamily="18" charset="0"/>
                <a:sym typeface="Symbol" pitchFamily="18" charset="2"/>
              </a:rPr>
              <a:t>               </a:t>
            </a:r>
            <a:r>
              <a:rPr lang="en-US" altLang="de-DE" dirty="0" smtClean="0">
                <a:sym typeface="Wingdings" pitchFamily="2" charset="2"/>
              </a:rPr>
              <a:t> </a:t>
            </a:r>
            <a:r>
              <a:rPr lang="en-US" altLang="de-DE" dirty="0" smtClean="0">
                <a:solidFill>
                  <a:schemeClr val="tx2"/>
                </a:solidFill>
                <a:latin typeface="Times" pitchFamily="18" charset="0"/>
                <a:sym typeface="Symbol" pitchFamily="18" charset="2"/>
              </a:rPr>
              <a:t>de-bunched beam  inside a synchrotron</a:t>
            </a:r>
          </a:p>
          <a:p>
            <a:pPr algn="l" eaLnBrk="1" hangingPunct="1">
              <a:lnSpc>
                <a:spcPct val="70000"/>
              </a:lnSpc>
            </a:pPr>
            <a:r>
              <a:rPr lang="en-US" altLang="de-DE" dirty="0" smtClean="0">
                <a:sym typeface="Wingdings" pitchFamily="2" charset="2"/>
              </a:rPr>
              <a:t>                </a:t>
            </a:r>
            <a:r>
              <a:rPr lang="en-US" altLang="de-DE" dirty="0" smtClean="0">
                <a:solidFill>
                  <a:schemeClr val="tx2"/>
                </a:solidFill>
                <a:latin typeface="Times" pitchFamily="18" charset="0"/>
                <a:sym typeface="Symbol" pitchFamily="18" charset="2"/>
              </a:rPr>
              <a:t> for slow extraction through a transfer line  </a:t>
            </a:r>
            <a:r>
              <a:rPr lang="en-US" altLang="de-DE" dirty="0" smtClean="0">
                <a:solidFill>
                  <a:schemeClr val="tx2"/>
                </a:solidFill>
                <a:latin typeface="Times" pitchFamily="18" charset="0"/>
              </a:rPr>
              <a:t> </a:t>
            </a:r>
            <a:endParaRPr lang="el-GR" altLang="de-DE" dirty="0">
              <a:solidFill>
                <a:schemeClr val="tx2"/>
              </a:solidFill>
              <a:latin typeface="Times" pitchFamily="18" charset="0"/>
            </a:endParaRPr>
          </a:p>
        </p:txBody>
      </p:sp>
      <p:graphicFrame>
        <p:nvGraphicFramePr>
          <p:cNvPr id="6151" name="Object 8"/>
          <p:cNvGraphicFramePr>
            <a:graphicFrameLocks noChangeAspect="1"/>
          </p:cNvGraphicFramePr>
          <p:nvPr/>
        </p:nvGraphicFramePr>
        <p:xfrm>
          <a:off x="82550" y="1957388"/>
          <a:ext cx="3998913" cy="1271587"/>
        </p:xfrm>
        <a:graphic>
          <a:graphicData uri="http://schemas.openxmlformats.org/presentationml/2006/ole">
            <mc:AlternateContent xmlns:mc="http://schemas.openxmlformats.org/markup-compatibility/2006">
              <mc:Choice xmlns:v="urn:schemas-microsoft-com:vml" Requires="v">
                <p:oleObj spid="_x0000_s6468" name="Equation" r:id="rId4" imgW="2159000" imgH="685800" progId="Equation.3">
                  <p:embed/>
                </p:oleObj>
              </mc:Choice>
              <mc:Fallback>
                <p:oleObj name="Equation" r:id="rId4" imgW="2159000" imgH="685800"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550" y="1957388"/>
                        <a:ext cx="3998913" cy="127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52" name="Object 9"/>
          <p:cNvGraphicFramePr>
            <a:graphicFrameLocks noChangeAspect="1"/>
          </p:cNvGraphicFramePr>
          <p:nvPr/>
        </p:nvGraphicFramePr>
        <p:xfrm>
          <a:off x="371475" y="2774950"/>
          <a:ext cx="2279650" cy="436563"/>
        </p:xfrm>
        <a:graphic>
          <a:graphicData uri="http://schemas.openxmlformats.org/presentationml/2006/ole">
            <mc:AlternateContent xmlns:mc="http://schemas.openxmlformats.org/markup-compatibility/2006">
              <mc:Choice xmlns:v="urn:schemas-microsoft-com:vml" Requires="v">
                <p:oleObj spid="_x0000_s6469" name="Equation" r:id="rId6" imgW="1193800" imgH="228600" progId="Equation.3">
                  <p:embed/>
                </p:oleObj>
              </mc:Choice>
              <mc:Fallback>
                <p:oleObj name="Equation" r:id="rId6" imgW="1193800" imgH="228600" progId="Equation.3">
                  <p:embed/>
                  <p:pic>
                    <p:nvPicPr>
                      <p:cNvPr id="0"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1475" y="2774950"/>
                        <a:ext cx="2279650" cy="436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153" name="Text Box 10"/>
          <p:cNvSpPr txBox="1">
            <a:spLocks noChangeArrowheads="1"/>
          </p:cNvSpPr>
          <p:nvPr/>
        </p:nvSpPr>
        <p:spPr bwMode="auto">
          <a:xfrm>
            <a:off x="298450" y="3287713"/>
            <a:ext cx="3160713" cy="152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buFont typeface="Wingdings" pitchFamily="2" charset="2"/>
              <a:buNone/>
            </a:pPr>
            <a:r>
              <a:rPr lang="de-DE" altLang="de-DE">
                <a:solidFill>
                  <a:schemeClr val="tx2"/>
                </a:solidFill>
                <a:latin typeface="Times" pitchFamily="18" charset="0"/>
                <a:sym typeface="Symbol" pitchFamily="18" charset="2"/>
              </a:rPr>
              <a:t>Parameter for shoe-box BPM:</a:t>
            </a:r>
          </a:p>
          <a:p>
            <a:pPr algn="l">
              <a:lnSpc>
                <a:spcPct val="60000"/>
              </a:lnSpc>
              <a:buFont typeface="Wingdings" pitchFamily="2" charset="2"/>
              <a:buNone/>
            </a:pPr>
            <a:r>
              <a:rPr lang="de-DE" altLang="de-DE" b="1" i="1">
                <a:solidFill>
                  <a:schemeClr val="tx2"/>
                </a:solidFill>
                <a:latin typeface="Times" pitchFamily="18" charset="0"/>
                <a:sym typeface="Symbol" pitchFamily="18" charset="2"/>
              </a:rPr>
              <a:t>C</a:t>
            </a:r>
            <a:r>
              <a:rPr lang="de-DE" altLang="de-DE">
                <a:solidFill>
                  <a:schemeClr val="tx2"/>
                </a:solidFill>
                <a:latin typeface="Times" pitchFamily="18" charset="0"/>
                <a:sym typeface="Symbol" pitchFamily="18" charset="2"/>
              </a:rPr>
              <a:t>=100pF, </a:t>
            </a:r>
            <a:r>
              <a:rPr lang="de-DE" altLang="de-DE" b="1" i="1">
                <a:solidFill>
                  <a:schemeClr val="tx2"/>
                </a:solidFill>
                <a:latin typeface="Times" pitchFamily="18" charset="0"/>
                <a:sym typeface="Symbol" pitchFamily="18" charset="2"/>
              </a:rPr>
              <a:t>l</a:t>
            </a:r>
            <a:r>
              <a:rPr lang="de-DE" altLang="de-DE">
                <a:solidFill>
                  <a:schemeClr val="tx2"/>
                </a:solidFill>
                <a:latin typeface="Times" pitchFamily="18" charset="0"/>
                <a:sym typeface="Symbol" pitchFamily="18" charset="2"/>
              </a:rPr>
              <a:t>=10cm, </a:t>
            </a:r>
            <a:r>
              <a:rPr lang="el-GR" altLang="de-DE" b="1" i="1">
                <a:solidFill>
                  <a:schemeClr val="tx2"/>
                </a:solidFill>
                <a:cs typeface="Times New Roman" pitchFamily="18" charset="0"/>
                <a:sym typeface="Symbol" pitchFamily="18" charset="2"/>
              </a:rPr>
              <a:t>β</a:t>
            </a:r>
            <a:r>
              <a:rPr lang="de-DE" altLang="de-DE">
                <a:solidFill>
                  <a:schemeClr val="tx2"/>
                </a:solidFill>
                <a:cs typeface="Times New Roman" pitchFamily="18" charset="0"/>
                <a:sym typeface="Symbol" pitchFamily="18" charset="2"/>
              </a:rPr>
              <a:t>=50%</a:t>
            </a:r>
            <a:endParaRPr lang="de-DE" altLang="de-DE">
              <a:solidFill>
                <a:schemeClr val="tx2"/>
              </a:solidFill>
              <a:latin typeface="Times" pitchFamily="18" charset="0"/>
              <a:sym typeface="Symbol" pitchFamily="18" charset="2"/>
            </a:endParaRPr>
          </a:p>
          <a:p>
            <a:pPr algn="l">
              <a:lnSpc>
                <a:spcPct val="60000"/>
              </a:lnSpc>
              <a:buFont typeface="Wingdings" pitchFamily="2" charset="2"/>
              <a:buNone/>
            </a:pPr>
            <a:r>
              <a:rPr lang="de-DE" altLang="de-DE" b="1" i="1">
                <a:solidFill>
                  <a:schemeClr val="tx2"/>
                </a:solidFill>
                <a:latin typeface="Times" pitchFamily="18" charset="0"/>
                <a:sym typeface="Symbol" pitchFamily="18" charset="2"/>
              </a:rPr>
              <a:t>f</a:t>
            </a:r>
            <a:r>
              <a:rPr lang="de-DE" altLang="de-DE" sz="2400" b="1" i="1" baseline="-25000">
                <a:solidFill>
                  <a:schemeClr val="tx2"/>
                </a:solidFill>
                <a:latin typeface="Times" pitchFamily="18" charset="0"/>
                <a:sym typeface="Symbol" pitchFamily="18" charset="2"/>
              </a:rPr>
              <a:t>cut</a:t>
            </a:r>
            <a:r>
              <a:rPr lang="de-DE" altLang="de-DE" b="1" i="1">
                <a:solidFill>
                  <a:schemeClr val="tx2"/>
                </a:solidFill>
                <a:latin typeface="Times" pitchFamily="18" charset="0"/>
                <a:sym typeface="Symbol" pitchFamily="18" charset="2"/>
              </a:rPr>
              <a:t>= </a:t>
            </a:r>
            <a:r>
              <a:rPr lang="el-GR" altLang="de-DE" b="1" i="1">
                <a:solidFill>
                  <a:schemeClr val="tx2"/>
                </a:solidFill>
                <a:latin typeface="Times" pitchFamily="18" charset="0"/>
                <a:sym typeface="Symbol" pitchFamily="18" charset="2"/>
              </a:rPr>
              <a:t>ω</a:t>
            </a:r>
            <a:r>
              <a:rPr lang="de-DE" altLang="de-DE" b="1" i="1">
                <a:solidFill>
                  <a:schemeClr val="tx2"/>
                </a:solidFill>
                <a:latin typeface="Times" pitchFamily="18" charset="0"/>
                <a:sym typeface="Symbol" pitchFamily="18" charset="2"/>
              </a:rPr>
              <a:t>/2</a:t>
            </a:r>
            <a:r>
              <a:rPr lang="el-GR" altLang="de-DE" b="1" i="1">
                <a:solidFill>
                  <a:schemeClr val="tx2"/>
                </a:solidFill>
                <a:latin typeface="Times" pitchFamily="18" charset="0"/>
                <a:sym typeface="Symbol" pitchFamily="18" charset="2"/>
              </a:rPr>
              <a:t>π</a:t>
            </a:r>
            <a:r>
              <a:rPr lang="de-DE" altLang="de-DE" b="1" i="1">
                <a:solidFill>
                  <a:schemeClr val="tx2"/>
                </a:solidFill>
                <a:latin typeface="Times" pitchFamily="18" charset="0"/>
                <a:sym typeface="Symbol" pitchFamily="18" charset="2"/>
              </a:rPr>
              <a:t>=(2</a:t>
            </a:r>
            <a:r>
              <a:rPr lang="el-GR" altLang="de-DE" b="1" i="1">
                <a:solidFill>
                  <a:schemeClr val="tx2"/>
                </a:solidFill>
                <a:latin typeface="Times" pitchFamily="18" charset="0"/>
                <a:sym typeface="Symbol" pitchFamily="18" charset="2"/>
              </a:rPr>
              <a:t>π</a:t>
            </a:r>
            <a:r>
              <a:rPr lang="de-DE" altLang="de-DE" b="1" i="1">
                <a:solidFill>
                  <a:schemeClr val="tx2"/>
                </a:solidFill>
                <a:latin typeface="Times" pitchFamily="18" charset="0"/>
                <a:sym typeface="Symbol" pitchFamily="18" charset="2"/>
              </a:rPr>
              <a:t>RC)</a:t>
            </a:r>
            <a:r>
              <a:rPr lang="de-DE" altLang="de-DE" sz="2400" b="1" i="1" baseline="30000">
                <a:solidFill>
                  <a:schemeClr val="tx2"/>
                </a:solidFill>
                <a:latin typeface="Times" pitchFamily="18" charset="0"/>
                <a:sym typeface="Symbol" pitchFamily="18" charset="2"/>
              </a:rPr>
              <a:t>-1</a:t>
            </a:r>
          </a:p>
          <a:p>
            <a:pPr algn="l">
              <a:lnSpc>
                <a:spcPct val="60000"/>
              </a:lnSpc>
              <a:buFont typeface="Wingdings" pitchFamily="2" charset="2"/>
              <a:buNone/>
            </a:pPr>
            <a:r>
              <a:rPr lang="de-DE" altLang="de-DE">
                <a:solidFill>
                  <a:schemeClr val="tx2"/>
                </a:solidFill>
                <a:latin typeface="Times" pitchFamily="18" charset="0"/>
                <a:sym typeface="Symbol" pitchFamily="18" charset="2"/>
              </a:rPr>
              <a:t>for </a:t>
            </a:r>
            <a:r>
              <a:rPr lang="de-DE" altLang="de-DE" sz="2000" b="1" i="1">
                <a:solidFill>
                  <a:srgbClr val="FF0000"/>
                </a:solidFill>
                <a:latin typeface="Times" pitchFamily="18" charset="0"/>
                <a:sym typeface="Symbol" pitchFamily="18" charset="2"/>
              </a:rPr>
              <a:t>R</a:t>
            </a:r>
            <a:r>
              <a:rPr lang="de-DE" altLang="de-DE" sz="2000" b="1">
                <a:solidFill>
                  <a:srgbClr val="FF0000"/>
                </a:solidFill>
                <a:latin typeface="Times" pitchFamily="18" charset="0"/>
                <a:sym typeface="Symbol" pitchFamily="18" charset="2"/>
              </a:rPr>
              <a:t>=50 </a:t>
            </a:r>
            <a:r>
              <a:rPr lang="de-DE" altLang="de-DE" sz="2000">
                <a:solidFill>
                  <a:schemeClr val="tx2"/>
                </a:solidFill>
                <a:latin typeface="Times" pitchFamily="18" charset="0"/>
                <a:sym typeface="Symbol" pitchFamily="18" charset="2"/>
              </a:rPr>
              <a:t> </a:t>
            </a:r>
            <a:r>
              <a:rPr lang="de-DE" altLang="de-DE" sz="2000" b="1">
                <a:solidFill>
                  <a:schemeClr val="tx2"/>
                </a:solidFill>
                <a:latin typeface="Times" pitchFamily="18" charset="0"/>
                <a:sym typeface="Symbol" pitchFamily="18" charset="2"/>
              </a:rPr>
              <a:t></a:t>
            </a:r>
            <a:r>
              <a:rPr lang="de-DE" altLang="de-DE" sz="2000">
                <a:solidFill>
                  <a:schemeClr val="tx2"/>
                </a:solidFill>
                <a:latin typeface="Times" pitchFamily="18" charset="0"/>
                <a:sym typeface="Symbol" pitchFamily="18" charset="2"/>
              </a:rPr>
              <a:t> </a:t>
            </a:r>
            <a:r>
              <a:rPr lang="de-DE" altLang="de-DE" b="1" i="1">
                <a:solidFill>
                  <a:schemeClr val="tx2"/>
                </a:solidFill>
                <a:latin typeface="Times" pitchFamily="18" charset="0"/>
                <a:sym typeface="Symbol" pitchFamily="18" charset="2"/>
              </a:rPr>
              <a:t>f</a:t>
            </a:r>
            <a:r>
              <a:rPr lang="de-DE" altLang="de-DE" sz="2400" b="1" i="1" baseline="-25000">
                <a:solidFill>
                  <a:schemeClr val="tx2"/>
                </a:solidFill>
                <a:latin typeface="Times" pitchFamily="18" charset="0"/>
                <a:sym typeface="Symbol" pitchFamily="18" charset="2"/>
              </a:rPr>
              <a:t>cut</a:t>
            </a:r>
            <a:r>
              <a:rPr lang="de-DE" altLang="de-DE" i="1">
                <a:solidFill>
                  <a:schemeClr val="tx2"/>
                </a:solidFill>
                <a:latin typeface="Times" pitchFamily="18" charset="0"/>
                <a:sym typeface="Symbol" pitchFamily="18" charset="2"/>
              </a:rPr>
              <a:t>=</a:t>
            </a:r>
            <a:r>
              <a:rPr lang="de-DE" altLang="de-DE" sz="2000">
                <a:solidFill>
                  <a:schemeClr val="tx2"/>
                </a:solidFill>
                <a:latin typeface="Times" pitchFamily="18" charset="0"/>
                <a:sym typeface="Symbol" pitchFamily="18" charset="2"/>
              </a:rPr>
              <a:t> </a:t>
            </a:r>
            <a:r>
              <a:rPr lang="de-DE" altLang="de-DE">
                <a:solidFill>
                  <a:schemeClr val="tx2"/>
                </a:solidFill>
                <a:latin typeface="Times" pitchFamily="18" charset="0"/>
                <a:sym typeface="Symbol" pitchFamily="18" charset="2"/>
              </a:rPr>
              <a:t>32 MHz</a:t>
            </a:r>
            <a:endParaRPr lang="el-GR" altLang="de-DE">
              <a:solidFill>
                <a:schemeClr val="tx2"/>
              </a:solidFill>
              <a:latin typeface="Times" pitchFamily="18" charset="0"/>
              <a:sym typeface="Symbol" pitchFamily="18" charset="2"/>
            </a:endParaRPr>
          </a:p>
          <a:p>
            <a:pPr algn="l">
              <a:lnSpc>
                <a:spcPct val="60000"/>
              </a:lnSpc>
              <a:buFont typeface="Wingdings" pitchFamily="2" charset="2"/>
              <a:buNone/>
            </a:pPr>
            <a:r>
              <a:rPr lang="de-DE" altLang="de-DE">
                <a:solidFill>
                  <a:schemeClr val="tx2"/>
                </a:solidFill>
                <a:latin typeface="Times" pitchFamily="18" charset="0"/>
                <a:sym typeface="Symbol" pitchFamily="18" charset="2"/>
              </a:rPr>
              <a:t>for </a:t>
            </a:r>
            <a:r>
              <a:rPr lang="de-DE" altLang="de-DE" b="1" i="1">
                <a:solidFill>
                  <a:schemeClr val="accent2"/>
                </a:solidFill>
                <a:latin typeface="Times" pitchFamily="18" charset="0"/>
                <a:sym typeface="Symbol" pitchFamily="18" charset="2"/>
              </a:rPr>
              <a:t>R</a:t>
            </a:r>
            <a:r>
              <a:rPr lang="de-DE" altLang="de-DE" b="1">
                <a:solidFill>
                  <a:schemeClr val="accent2"/>
                </a:solidFill>
                <a:latin typeface="Times" pitchFamily="18" charset="0"/>
                <a:sym typeface="Symbol" pitchFamily="18" charset="2"/>
              </a:rPr>
              <a:t>=1 M</a:t>
            </a:r>
            <a:r>
              <a:rPr lang="de-DE" altLang="de-DE">
                <a:solidFill>
                  <a:schemeClr val="tx2"/>
                </a:solidFill>
                <a:latin typeface="Times" pitchFamily="18" charset="0"/>
                <a:sym typeface="Symbol" pitchFamily="18" charset="2"/>
              </a:rPr>
              <a:t> </a:t>
            </a:r>
            <a:r>
              <a:rPr lang="de-DE" altLang="de-DE" b="1">
                <a:solidFill>
                  <a:schemeClr val="tx2"/>
                </a:solidFill>
                <a:latin typeface="Times" pitchFamily="18" charset="0"/>
                <a:sym typeface="Symbol" pitchFamily="18" charset="2"/>
              </a:rPr>
              <a:t></a:t>
            </a:r>
            <a:r>
              <a:rPr lang="de-DE" altLang="de-DE">
                <a:solidFill>
                  <a:schemeClr val="tx2"/>
                </a:solidFill>
                <a:latin typeface="Times" pitchFamily="18" charset="0"/>
                <a:sym typeface="Symbol" pitchFamily="18" charset="2"/>
              </a:rPr>
              <a:t> </a:t>
            </a:r>
            <a:r>
              <a:rPr lang="de-DE" altLang="de-DE" b="1" i="1">
                <a:solidFill>
                  <a:schemeClr val="tx2"/>
                </a:solidFill>
                <a:latin typeface="Times" pitchFamily="18" charset="0"/>
                <a:sym typeface="Symbol" pitchFamily="18" charset="2"/>
              </a:rPr>
              <a:t>f</a:t>
            </a:r>
            <a:r>
              <a:rPr lang="de-DE" altLang="de-DE" sz="2400" b="1" i="1" baseline="-25000">
                <a:solidFill>
                  <a:schemeClr val="tx2"/>
                </a:solidFill>
                <a:latin typeface="Times" pitchFamily="18" charset="0"/>
                <a:sym typeface="Symbol" pitchFamily="18" charset="2"/>
              </a:rPr>
              <a:t>cut</a:t>
            </a:r>
            <a:r>
              <a:rPr lang="de-DE" altLang="de-DE" i="1">
                <a:solidFill>
                  <a:schemeClr val="tx2"/>
                </a:solidFill>
                <a:latin typeface="Times" pitchFamily="18" charset="0"/>
                <a:sym typeface="Symbol" pitchFamily="18" charset="2"/>
              </a:rPr>
              <a:t>=</a:t>
            </a:r>
            <a:r>
              <a:rPr lang="de-DE" altLang="de-DE">
                <a:solidFill>
                  <a:schemeClr val="tx2"/>
                </a:solidFill>
                <a:latin typeface="Times" pitchFamily="18" charset="0"/>
                <a:sym typeface="Symbol" pitchFamily="18" charset="2"/>
              </a:rPr>
              <a:t> 1.6 kHz</a:t>
            </a:r>
            <a:endParaRPr lang="el-GR" altLang="de-DE" sz="2400" baseline="-25000">
              <a:solidFill>
                <a:schemeClr val="tx2"/>
              </a:solidFill>
              <a:latin typeface="Times" pitchFamily="18" charset="0"/>
              <a:sym typeface="Symbol" pitchFamily="18" charset="2"/>
            </a:endParaRPr>
          </a:p>
        </p:txBody>
      </p:sp>
      <p:pic>
        <p:nvPicPr>
          <p:cNvPr id="6235" name="Picture 91"/>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62438" y="1225153"/>
            <a:ext cx="4380931" cy="36520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38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895" grpId="0"/>
    </p:bldLst>
  </p:timing>
</p:sld>
</file>

<file path=ppt/theme/theme1.xml><?xml version="1.0" encoding="utf-8"?>
<a:theme xmlns:a="http://schemas.openxmlformats.org/drawingml/2006/main" name="Leer">
  <a:themeElements>
    <a:clrScheme name="Le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eer">
      <a:majorFont>
        <a:latin typeface="Times"/>
        <a:ea typeface=""/>
        <a:cs typeface=""/>
      </a:majorFont>
      <a:minorFont>
        <a:latin typeface="Time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317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Le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7351</Words>
  <Application>Microsoft Office PowerPoint</Application>
  <PresentationFormat>Bildschirmpräsentation (4:3)</PresentationFormat>
  <Paragraphs>1818</Paragraphs>
  <Slides>64</Slides>
  <Notes>51</Notes>
  <HiddenSlides>0</HiddenSlides>
  <MMClips>0</MMClips>
  <ScaleCrop>false</ScaleCrop>
  <HeadingPairs>
    <vt:vector size="6" baseType="variant">
      <vt:variant>
        <vt:lpstr>Design</vt:lpstr>
      </vt:variant>
      <vt:variant>
        <vt:i4>1</vt:i4>
      </vt:variant>
      <vt:variant>
        <vt:lpstr>Eingebettete OLE-Server</vt:lpstr>
      </vt:variant>
      <vt:variant>
        <vt:i4>3</vt:i4>
      </vt:variant>
      <vt:variant>
        <vt:lpstr>Folientitel</vt:lpstr>
      </vt:variant>
      <vt:variant>
        <vt:i4>64</vt:i4>
      </vt:variant>
    </vt:vector>
  </HeadingPairs>
  <TitlesOfParts>
    <vt:vector size="68" baseType="lpstr">
      <vt:lpstr>Leer</vt:lpstr>
      <vt:lpstr>Equation</vt:lpstr>
      <vt:lpstr>Bitmap Image</vt:lpstr>
      <vt:lpstr>Formel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2-dim Model for a Button BPM</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Longitudinal Bunch Diagnostics inside Synchrotron using FCT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Demo</dc:creator>
  <cp:lastModifiedBy>Peter Forck</cp:lastModifiedBy>
  <cp:revision>762</cp:revision>
  <cp:lastPrinted>2001-11-28T12:04:44Z</cp:lastPrinted>
  <dcterms:created xsi:type="dcterms:W3CDTF">2001-11-19T11:22:51Z</dcterms:created>
  <dcterms:modified xsi:type="dcterms:W3CDTF">2017-04-19T23:40:23Z</dcterms:modified>
</cp:coreProperties>
</file>