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de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groups.cern.ch/group/gaudi-developers/Lists/Archive/Flat.aspx?RootFolder=%2Fgroup%2Fgaudi-developers%2FLists%2FArchive%2FHandle%20use%20cases%20and%20behaviour&amp;FolderCTID=0x012002001151E94208C9DA41A0D034F5A16B5960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png"/><Relationship Id="rId4" Type="http://schemas.openxmlformats.org/officeDocument/2006/relationships/image" Target="../media/image00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de"/>
              <a:t>Gaudi Design Discussion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de"/>
              <a:t>Benedikt Hegner</a:t>
            </a:r>
          </a:p>
          <a:p>
            <a:pPr>
              <a:spcBef>
                <a:spcPts val="0"/>
              </a:spcBef>
              <a:buNone/>
            </a:pPr>
            <a:r>
              <a:rPr lang="de"/>
              <a:t>Gaudi Meeting 7.10.2015</a:t>
            </a:r>
          </a:p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de"/>
              <a:t>Point 5 - Syntax for defining control flow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</a:pPr>
            <a:r>
              <a:rPr lang="de" sz="1400"/>
              <a:t>Proposal is a syntax based on (Python) operators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de" sz="1400"/>
              <a:t>Boolean operators - &amp;, |, ~</a:t>
            </a:r>
          </a:p>
          <a:p>
            <a:pPr indent="-228600" lvl="1" marL="914400" rtl="0">
              <a:spcBef>
                <a:spcPts val="0"/>
              </a:spcBef>
              <a:buFont typeface="Courier New"/>
            </a:pP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someSequence = filterAlg1 &amp; filterAlg2 | ~filterAlg3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de" sz="1400"/>
              <a:t>Composing expressions: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someDecision = someSequence &amp; anotherSequence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de" sz="1400"/>
              <a:t>Lazy evaluation vs. full evaluation: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someDecision = seq(seq1 | filterAlg2)			</a:t>
            </a:r>
            <a:r>
              <a:rPr lang="de"/>
              <a:t>(lazy evaluation/implicit)</a:t>
            </a:r>
          </a:p>
          <a:p>
            <a:pPr indent="-228600" lvl="1" marL="914400" rtl="0">
              <a:spcBef>
                <a:spcPts val="0"/>
              </a:spcBef>
              <a:buFont typeface="Courier New"/>
            </a:pP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someDecision = parallel(seq1 | filterAlg2) 	</a:t>
            </a:r>
            <a:r>
              <a:rPr lang="de"/>
              <a:t>(full evaluation)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de" sz="1400"/>
              <a:t>Ordering w/o filtering</a:t>
            </a:r>
          </a:p>
          <a:p>
            <a:pPr indent="-228600" lvl="1" marL="914400" rtl="0">
              <a:spcBef>
                <a:spcPts val="0"/>
              </a:spcBef>
              <a:buFont typeface="Courier New"/>
            </a:pP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someOrderedAlgs = recoAlg1 &gt;&gt; recoAlg2 &gt;&gt; recoAlg3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de" sz="1400"/>
              <a:t>Trigger decisions</a:t>
            </a:r>
          </a:p>
          <a:p>
            <a:pPr indent="-228600" lvl="1" marL="914400" rtl="0">
              <a:spcBef>
                <a:spcPts val="0"/>
              </a:spcBef>
              <a:buSzPct val="77777"/>
            </a:pPr>
            <a:r>
              <a:rPr lang="de"/>
              <a:t>E</a:t>
            </a:r>
            <a:r>
              <a:rPr lang="de" sz="1400"/>
              <a:t>very trigger path being executed independent of others</a:t>
            </a:r>
          </a:p>
          <a:p>
            <a:pPr indent="-228600" lvl="1" marL="914400" rtl="0">
              <a:spcBef>
                <a:spcPts val="0"/>
              </a:spcBef>
              <a:buFont typeface="Courier New"/>
            </a:pP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myPath = path(“HighPTMuons”, filterAlg1 &amp; filterAlg2)</a:t>
            </a:r>
          </a:p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de"/>
              <a:t>Discussion Points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de"/>
              <a:t>Re-entrant, non re-entrant algorithms, and handles - pros and cons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de"/>
              <a:t>Syntax of declaring dependencies of algorithms and what users see from the TES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de"/>
              <a:t>Lazy creation of objects vs. full definition at configuration time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de"/>
              <a:t>The role and use case for tools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de"/>
              <a:t>The syntax for defining control flow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 txBox="1"/>
          <p:nvPr/>
        </p:nvSpPr>
        <p:spPr>
          <a:xfrm>
            <a:off x="311700" y="4170025"/>
            <a:ext cx="8520599" cy="9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de"/>
              <a:t>For full discussion see: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10000"/>
              <a:buFont typeface="Arial"/>
              <a:buNone/>
            </a:pPr>
            <a:r>
              <a:rPr lang="de" sz="1000" u="sng">
                <a:solidFill>
                  <a:schemeClr val="hlink"/>
                </a:solidFill>
                <a:hlinkClick r:id="rId3"/>
              </a:rPr>
              <a:t>https://groups.cern.ch/group/gaudi-developers/Lists/Archive/Flat.aspx?RootFolder=%2Fgroup%2Fgaudi-developers%2FLists%2FArchive%2FHandle%20use%20cases%20and%20behaviour&amp;FolderCTID=0x012002001151E94208C9DA41A0D034F5A16B5960</a:t>
            </a:r>
          </a:p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de"/>
              <a:t>Point 1 - Reentrant vs. non-reentrant Algorithms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de"/>
              <a:t>To allow for multiple usage of the same algorithm in multiple events at the same time, there are two possibilities: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de"/>
              <a:t>Deep-cloning 		-&gt; higher memory usage (currently in GaudiHive)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de"/>
              <a:t>Re-entrancy			-&gt; constraints on allowed code 	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de">
                <a:solidFill>
                  <a:srgbClr val="0000FF"/>
                </a:solidFill>
              </a:rPr>
              <a:t>Q: Should we have a design that encourages re-entrancy?</a:t>
            </a:r>
          </a:p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de"/>
              <a:t>Implications of re-entrancy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2355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de"/>
              <a:t>DataHandles cannot be members of Algorithms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/>
              <a:t>When filling them in </a:t>
            </a: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sysExecute</a:t>
            </a:r>
            <a:r>
              <a:rPr lang="de"/>
              <a:t>* the algorithm instance is being tied to a particular event</a:t>
            </a:r>
          </a:p>
          <a:p>
            <a:pPr indent="-228600" lvl="1" marL="914400" rtl="0">
              <a:spcBef>
                <a:spcPts val="0"/>
              </a:spcBef>
            </a:pPr>
            <a:r>
              <a:rPr b="1" lang="de"/>
              <a:t>Current Gaudi doesn’t allow re-entrant algorithms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de"/>
              <a:t>Information about which data to use has to be passed explicitly to </a:t>
            </a: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execute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de"/>
              <a:t>Several options available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/>
              <a:t>Passing event context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/>
              <a:t>Passing event identifier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/>
              <a:t>Passing all data items explicitly</a:t>
            </a:r>
            <a:br>
              <a:rPr lang="de"/>
            </a:br>
          </a:p>
          <a:p>
            <a:pPr indent="-228600" lvl="0" marL="457200" rtl="0">
              <a:spcBef>
                <a:spcPts val="0"/>
              </a:spcBef>
            </a:pPr>
            <a:r>
              <a:rPr lang="de"/>
              <a:t>Let’s have a look at those...</a:t>
            </a:r>
          </a:p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  <p:sp>
        <p:nvSpPr>
          <p:cNvPr id="75" name="Shape 75"/>
          <p:cNvSpPr txBox="1"/>
          <p:nvPr/>
        </p:nvSpPr>
        <p:spPr>
          <a:xfrm>
            <a:off x="4209275" y="4419200"/>
            <a:ext cx="44087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de"/>
              <a:t>(*) </a:t>
            </a: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sysExecute</a:t>
            </a:r>
            <a:r>
              <a:rPr lang="de"/>
              <a:t> is the framework wrapper around the user-provided </a:t>
            </a: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execute()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de"/>
              <a:t>Reentrant and non reentrant alongside</a:t>
            </a:r>
          </a:p>
        </p:txBody>
      </p:sp>
      <p:grpSp>
        <p:nvGrpSpPr>
          <p:cNvPr id="81" name="Shape 81"/>
          <p:cNvGrpSpPr/>
          <p:nvPr/>
        </p:nvGrpSpPr>
        <p:grpSpPr>
          <a:xfrm>
            <a:off x="209812" y="1210775"/>
            <a:ext cx="2859674" cy="1710374"/>
            <a:chOff x="209812" y="1210775"/>
            <a:chExt cx="2859674" cy="1710374"/>
          </a:xfrm>
        </p:grpSpPr>
        <p:sp>
          <p:nvSpPr>
            <p:cNvPr id="82" name="Shape 82"/>
            <p:cNvSpPr txBox="1"/>
            <p:nvPr/>
          </p:nvSpPr>
          <p:spPr>
            <a:xfrm>
              <a:off x="209812" y="1210775"/>
              <a:ext cx="2818200" cy="1676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class MyAlg :: GaudiAlgorithm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private: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ReadDataToken&lt;T&gt; m_token;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…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</a:t>
              </a:r>
              <a:r>
                <a:rPr b="1" lang="de" sz="1000">
                  <a:latin typeface="Courier New"/>
                  <a:ea typeface="Courier New"/>
                  <a:cs typeface="Courier New"/>
                  <a:sym typeface="Courier New"/>
                </a:rPr>
                <a:t>execute(EventView&amp; view)</a:t>
              </a: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 </a:t>
              </a:r>
              <a:r>
                <a:rPr b="1" lang="de" sz="1000">
                  <a:latin typeface="Courier New"/>
                  <a:ea typeface="Courier New"/>
                  <a:cs typeface="Courier New"/>
                  <a:sym typeface="Courier New"/>
                </a:rPr>
                <a:t>auto&amp; data = view.get(m_token);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 data.doSomething();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...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 sz="10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83" name="Shape 83"/>
            <p:cNvSpPr txBox="1"/>
            <p:nvPr/>
          </p:nvSpPr>
          <p:spPr>
            <a:xfrm>
              <a:off x="1732387" y="2348450"/>
              <a:ext cx="1337099" cy="572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de"/>
                <a:t>Passing event view</a:t>
              </a:r>
            </a:p>
          </p:txBody>
        </p:sp>
      </p:grpSp>
      <p:grpSp>
        <p:nvGrpSpPr>
          <p:cNvPr id="84" name="Shape 84"/>
          <p:cNvGrpSpPr/>
          <p:nvPr/>
        </p:nvGrpSpPr>
        <p:grpSpPr>
          <a:xfrm>
            <a:off x="3280637" y="1210775"/>
            <a:ext cx="2710500" cy="1705849"/>
            <a:chOff x="3280637" y="1210775"/>
            <a:chExt cx="2710500" cy="1705849"/>
          </a:xfrm>
        </p:grpSpPr>
        <p:sp>
          <p:nvSpPr>
            <p:cNvPr id="85" name="Shape 85"/>
            <p:cNvSpPr txBox="1"/>
            <p:nvPr/>
          </p:nvSpPr>
          <p:spPr>
            <a:xfrm>
              <a:off x="3280637" y="1210775"/>
              <a:ext cx="2710500" cy="1676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class MyAlg :: GaudiAlgorithm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private: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RDH&lt;T&gt; m_handle;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…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</a:t>
              </a:r>
              <a:r>
                <a:rPr b="1" lang="de" sz="1000">
                  <a:latin typeface="Courier New"/>
                  <a:ea typeface="Courier New"/>
                  <a:cs typeface="Courier New"/>
                  <a:sym typeface="Courier New"/>
                </a:rPr>
                <a:t>execute(EventID&amp; eventID)</a:t>
              </a: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 </a:t>
              </a:r>
              <a:r>
                <a:rPr b="1" lang="de" sz="1000">
                  <a:latin typeface="Courier New"/>
                  <a:ea typeface="Courier New"/>
                  <a:cs typeface="Courier New"/>
                  <a:sym typeface="Courier New"/>
                </a:rPr>
                <a:t>auto&amp; data = m_handle[eventID];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 data.doSomething();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...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 sz="10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86" name="Shape 86"/>
            <p:cNvSpPr txBox="1"/>
            <p:nvPr/>
          </p:nvSpPr>
          <p:spPr>
            <a:xfrm>
              <a:off x="4647887" y="2343925"/>
              <a:ext cx="1337099" cy="572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de"/>
                <a:t>Passing event identifier</a:t>
              </a:r>
            </a:p>
          </p:txBody>
        </p:sp>
      </p:grpSp>
      <p:grpSp>
        <p:nvGrpSpPr>
          <p:cNvPr id="87" name="Shape 87"/>
          <p:cNvGrpSpPr/>
          <p:nvPr/>
        </p:nvGrpSpPr>
        <p:grpSpPr>
          <a:xfrm>
            <a:off x="6223687" y="1186125"/>
            <a:ext cx="2760424" cy="1706474"/>
            <a:chOff x="6223687" y="1186125"/>
            <a:chExt cx="2760424" cy="1706474"/>
          </a:xfrm>
        </p:grpSpPr>
        <p:sp>
          <p:nvSpPr>
            <p:cNvPr id="88" name="Shape 88"/>
            <p:cNvSpPr txBox="1"/>
            <p:nvPr/>
          </p:nvSpPr>
          <p:spPr>
            <a:xfrm>
              <a:off x="6223687" y="1186125"/>
              <a:ext cx="2710500" cy="1676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class MyAlg :: GaudiAlgorithm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 sz="10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 sz="10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 sz="10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r>
                <a:rPr b="1" lang="de" sz="1000">
                  <a:latin typeface="Courier New"/>
                  <a:ea typeface="Courier New"/>
                  <a:cs typeface="Courier New"/>
                  <a:sym typeface="Courier New"/>
                </a:rPr>
                <a:t>execute(DataItem&amp; data)</a:t>
              </a: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 data.doSomething();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 sz="10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...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 sz="11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89" name="Shape 89"/>
            <p:cNvSpPr txBox="1"/>
            <p:nvPr/>
          </p:nvSpPr>
          <p:spPr>
            <a:xfrm>
              <a:off x="7647012" y="2319900"/>
              <a:ext cx="1337099" cy="572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de"/>
                <a:t>Passing data items explicitly</a:t>
              </a:r>
            </a:p>
          </p:txBody>
        </p:sp>
      </p:grpSp>
      <p:grpSp>
        <p:nvGrpSpPr>
          <p:cNvPr id="90" name="Shape 90"/>
          <p:cNvGrpSpPr/>
          <p:nvPr/>
        </p:nvGrpSpPr>
        <p:grpSpPr>
          <a:xfrm>
            <a:off x="203974" y="3248650"/>
            <a:ext cx="2830804" cy="1676100"/>
            <a:chOff x="203974" y="3248650"/>
            <a:chExt cx="2830804" cy="1676100"/>
          </a:xfrm>
        </p:grpSpPr>
        <p:sp>
          <p:nvSpPr>
            <p:cNvPr id="91" name="Shape 91"/>
            <p:cNvSpPr txBox="1"/>
            <p:nvPr/>
          </p:nvSpPr>
          <p:spPr>
            <a:xfrm>
              <a:off x="203974" y="3248650"/>
              <a:ext cx="2818200" cy="16761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class MyAlg :: GaudiAlgorithm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private: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edm::EDGetToken&lt;T&gt; m_token;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analyze(edm::Event&amp; event)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  edm::Handle&lt;T&gt; handle;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  event.getByToken(m_token, handle)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...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 sz="10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pic>
          <p:nvPicPr>
            <p:cNvPr id="92" name="Shape 9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561804" y="4445121"/>
              <a:ext cx="472975" cy="47294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3" name="Shape 93"/>
          <p:cNvGrpSpPr/>
          <p:nvPr/>
        </p:nvGrpSpPr>
        <p:grpSpPr>
          <a:xfrm>
            <a:off x="3280637" y="3248650"/>
            <a:ext cx="2722753" cy="1676100"/>
            <a:chOff x="3280637" y="3248650"/>
            <a:chExt cx="2722753" cy="1676100"/>
          </a:xfrm>
        </p:grpSpPr>
        <p:sp>
          <p:nvSpPr>
            <p:cNvPr id="94" name="Shape 94"/>
            <p:cNvSpPr txBox="1"/>
            <p:nvPr/>
          </p:nvSpPr>
          <p:spPr>
            <a:xfrm>
              <a:off x="3280637" y="3248650"/>
              <a:ext cx="2710500" cy="16761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class MyAlg :: GaudiAlgorithm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private: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RDH&lt;T&gt; m_handle;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…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execute() {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  m_handle-&gt;doSomething();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 ...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 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...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de" sz="1000">
                  <a:latin typeface="Courier New"/>
                  <a:ea typeface="Courier New"/>
                  <a:cs typeface="Courier New"/>
                  <a:sym typeface="Courier New"/>
                </a:rPr>
                <a:t>}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 sz="10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95" name="Shape 95"/>
            <p:cNvSpPr txBox="1"/>
            <p:nvPr/>
          </p:nvSpPr>
          <p:spPr>
            <a:xfrm>
              <a:off x="4057625" y="4447325"/>
              <a:ext cx="1337099" cy="42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de"/>
                <a:t>non-reentrant</a:t>
              </a:r>
            </a:p>
          </p:txBody>
        </p:sp>
        <p:pic>
          <p:nvPicPr>
            <p:cNvPr id="96" name="Shape 9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597195" y="4350436"/>
              <a:ext cx="406195" cy="5726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7" name="Shape 97"/>
          <p:cNvSpPr txBox="1"/>
          <p:nvPr/>
        </p:nvSpPr>
        <p:spPr>
          <a:xfrm>
            <a:off x="6417575" y="3522125"/>
            <a:ext cx="2431799" cy="9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/>
              <a:t>nota bene:</a:t>
            </a:r>
            <a:br>
              <a:rPr lang="de"/>
            </a:br>
            <a:r>
              <a:rPr lang="de"/>
              <a:t>omitting the syntax for declaring dependencies</a:t>
            </a:r>
          </a:p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/>
              <a:t>Reentrant and non reentrant alongside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209812" y="1210775"/>
            <a:ext cx="2818200" cy="167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class MyAlg :: GaudiAlgorithm {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ReadDataToken&lt;T&gt; m_token;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…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de" sz="1000">
                <a:latin typeface="Courier New"/>
                <a:ea typeface="Courier New"/>
                <a:cs typeface="Courier New"/>
                <a:sym typeface="Courier New"/>
              </a:rPr>
              <a:t>execute(EventView&amp; view)</a:t>
            </a: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de" sz="1000">
                <a:latin typeface="Courier New"/>
                <a:ea typeface="Courier New"/>
                <a:cs typeface="Courier New"/>
                <a:sym typeface="Courier New"/>
              </a:rPr>
              <a:t>auto&amp; data = view.get(m_token);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 data.doSomething();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}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5" name="Shape 105"/>
          <p:cNvSpPr txBox="1"/>
          <p:nvPr/>
        </p:nvSpPr>
        <p:spPr>
          <a:xfrm>
            <a:off x="3280637" y="1210775"/>
            <a:ext cx="2710500" cy="167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class MyAlg :: GaudiAlgorithm {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RDH&lt;T&gt; m_handle;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…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de" sz="1000">
                <a:latin typeface="Courier New"/>
                <a:ea typeface="Courier New"/>
                <a:cs typeface="Courier New"/>
                <a:sym typeface="Courier New"/>
              </a:rPr>
              <a:t>execute(EventID&amp; eventID)</a:t>
            </a: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de" sz="1000">
                <a:latin typeface="Courier New"/>
                <a:ea typeface="Courier New"/>
                <a:cs typeface="Courier New"/>
                <a:sym typeface="Courier New"/>
              </a:rPr>
              <a:t>auto&amp; data = m_handle[eventID];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 data.doSomething();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}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6223687" y="1186125"/>
            <a:ext cx="2710500" cy="167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class MyAlg :: GaudiAlgorithm 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b="1" lang="de" sz="1000">
                <a:latin typeface="Courier New"/>
                <a:ea typeface="Courier New"/>
                <a:cs typeface="Courier New"/>
                <a:sym typeface="Courier New"/>
              </a:rPr>
              <a:t>execute(DataItem&amp; data)</a:t>
            </a: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 data.doSomething();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 }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lvl="0" rtl="0">
              <a:spcBef>
                <a:spcPts val="0"/>
              </a:spcBef>
              <a:buNone/>
            </a:pPr>
            <a:r>
              <a:rPr lang="de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1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1732387" y="2348450"/>
            <a:ext cx="13370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/>
              <a:t>Passing event view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4647887" y="2343925"/>
            <a:ext cx="13370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/>
              <a:t>Passing event identifier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7647012" y="2319900"/>
            <a:ext cx="13370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/>
              <a:t>Passing data items explicitly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209825" y="3190850"/>
            <a:ext cx="2818200" cy="12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de"/>
              <a:t>Requires tools interfaces to get this additional parameter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de"/>
              <a:t>No constrains on their dependencies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3280650" y="3115400"/>
            <a:ext cx="2818200" cy="12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/>
              <a:t>Requires tool interfaces to get this additional parameter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de"/>
              <a:t>No constrains on their dependencies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6223700" y="3117650"/>
            <a:ext cx="2818200" cy="13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de"/>
              <a:t>Requires tools to accept data directly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de"/>
              <a:t>Only dependencies allowed that the algorithm writer foresees</a:t>
            </a:r>
          </a:p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de"/>
              <a:t>Point 2 - syntax for declaring dependencies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de"/>
              <a:t>Consensus on: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/>
              <a:t>All dependencies should be configurable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/>
              <a:t>Data items are identified by a </a:t>
            </a: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DataObjID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/>
              <a:t>Configuration and object to access event store are initialized in one go</a:t>
            </a:r>
          </a:p>
          <a:p>
            <a:pPr indent="-228600" lvl="0" marL="457200" rtl="0">
              <a:spcBef>
                <a:spcPts val="0"/>
              </a:spcBef>
            </a:pPr>
            <a:r>
              <a:rPr lang="de"/>
              <a:t>Discussion on where and how to set up the dependencies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/>
              <a:t>In the constructor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de"/>
              <a:t>via declare or declareProperty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de"/>
              <a:t>In the initialization phase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de"/>
              <a:t>Needing </a:t>
            </a:r>
            <a:r>
              <a:rPr i="1" lang="de"/>
              <a:t>this</a:t>
            </a:r>
            <a:r>
              <a:rPr lang="de"/>
              <a:t> pointer which is only partially inititalized</a:t>
            </a:r>
          </a:p>
          <a:p>
            <a:pPr lvl="0" rtl="0">
              <a:spcBef>
                <a:spcPts val="0"/>
              </a:spcBef>
              <a:buNone/>
            </a:pPr>
            <a:r>
              <a:rPr lang="de">
                <a:solidFill>
                  <a:srgbClr val="0000FF"/>
                </a:solidFill>
              </a:rPr>
              <a:t>Q: Which route to follow?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11700" y="426550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de"/>
              <a:t>Point 3 - Lazy creation of objects 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11700" y="1152475"/>
            <a:ext cx="8520599" cy="3904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de" sz="1400">
                <a:solidFill>
                  <a:srgbClr val="0000FF"/>
                </a:solidFill>
              </a:rPr>
              <a:t>Q: should we have lazy creation of objects in case they are missing from the TES or should the configuration make sure that the necessary producing algorithms are present? 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de" sz="1400"/>
              <a:t>Problems of lazy creation: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de" sz="1200"/>
              <a:t>Strict ordering requirements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de" sz="1200"/>
              <a:t>The origin of a certain data item is not immediately obvious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de" sz="1200"/>
              <a:t>Problems may be hidden in smartness of framework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de" sz="1400"/>
              <a:t>Problems of putting things in the configuration layer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de" sz="1200"/>
              <a:t>Input data specific job options required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de" sz="1200"/>
              <a:t>More manual intervention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de" sz="1400"/>
              <a:t>My proposal - have optional algorithms at configuration level</a:t>
            </a:r>
          </a:p>
          <a:p>
            <a:pPr indent="-228600" lvl="1" marL="914400" rtl="0">
              <a:spcBef>
                <a:spcPts val="0"/>
              </a:spcBef>
              <a:buSzPct val="77777"/>
            </a:pPr>
            <a:r>
              <a:rPr lang="de"/>
              <a:t>look at contents of input file and inputs of required algorithms. Then either</a:t>
            </a:r>
          </a:p>
          <a:p>
            <a:pPr indent="-228600" lvl="2" marL="1371600" rtl="0">
              <a:spcBef>
                <a:spcPts val="0"/>
              </a:spcBef>
              <a:buSzPct val="77777"/>
            </a:pPr>
            <a:r>
              <a:rPr lang="de"/>
              <a:t>Silently auto-add required algorithms </a:t>
            </a:r>
            <a:r>
              <a:rPr b="1" lang="de"/>
              <a:t>or</a:t>
            </a:r>
            <a:r>
              <a:rPr lang="de"/>
              <a:t> 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de"/>
              <a:t>Gently shut down and tell which ones to add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 sz="1400"/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de"/>
              <a:t>Point 4 - the role and use case for tools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de"/>
              <a:t>A while ago we decided to drop the idea of public tools. Whatever has a state beyond an event or a single algorithm is a </a:t>
            </a:r>
            <a:r>
              <a:rPr lang="de">
                <a:latin typeface="Courier New"/>
                <a:ea typeface="Courier New"/>
                <a:cs typeface="Courier New"/>
                <a:sym typeface="Courier New"/>
              </a:rPr>
              <a:t>Service</a:t>
            </a:r>
            <a:r>
              <a:rPr lang="de"/>
              <a:t>.</a:t>
            </a:r>
          </a:p>
          <a:p>
            <a:pPr rtl="0">
              <a:spcBef>
                <a:spcPts val="0"/>
              </a:spcBef>
              <a:buNone/>
            </a:pPr>
            <a:r>
              <a:rPr lang="de">
                <a:solidFill>
                  <a:srgbClr val="0000FF"/>
                </a:solidFill>
              </a:rPr>
              <a:t>Q: Should tools just be configurable functors of a given signature or use higher level functionality of the framework in a generic way?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de"/>
              <a:t>My personal take on that this choice is just at the discretion of every developer/collaboration. As long as the Gaudi implementation allows both.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de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