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6.xml" ContentType="application/vnd.openxmlformats-officedocument.theme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7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8.xml" ContentType="application/vnd.openxmlformats-officedocument.theme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9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0.xml" ContentType="application/vnd.openxmlformats-officedocument.theme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1.xml" ContentType="application/vnd.openxmlformats-officedocument.theme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68" r:id="rId2"/>
    <p:sldMasterId id="2147483681" r:id="rId3"/>
    <p:sldMasterId id="2147483737" r:id="rId4"/>
    <p:sldMasterId id="2147483751" r:id="rId5"/>
    <p:sldMasterId id="2147483759" r:id="rId6"/>
    <p:sldMasterId id="2147483767" r:id="rId7"/>
    <p:sldMasterId id="2147483775" r:id="rId8"/>
    <p:sldMasterId id="2147483827" r:id="rId9"/>
    <p:sldMasterId id="2147483854" r:id="rId10"/>
    <p:sldMasterId id="2147483868" r:id="rId11"/>
    <p:sldMasterId id="2147483897" r:id="rId12"/>
  </p:sldMasterIdLst>
  <p:notesMasterIdLst>
    <p:notesMasterId r:id="rId49"/>
  </p:notesMasterIdLst>
  <p:sldIdLst>
    <p:sldId id="307" r:id="rId13"/>
    <p:sldId id="677" r:id="rId14"/>
    <p:sldId id="653" r:id="rId15"/>
    <p:sldId id="651" r:id="rId16"/>
    <p:sldId id="681" r:id="rId17"/>
    <p:sldId id="654" r:id="rId18"/>
    <p:sldId id="671" r:id="rId19"/>
    <p:sldId id="680" r:id="rId20"/>
    <p:sldId id="575" r:id="rId21"/>
    <p:sldId id="656" r:id="rId22"/>
    <p:sldId id="683" r:id="rId23"/>
    <p:sldId id="659" r:id="rId24"/>
    <p:sldId id="554" r:id="rId25"/>
    <p:sldId id="660" r:id="rId26"/>
    <p:sldId id="657" r:id="rId27"/>
    <p:sldId id="580" r:id="rId28"/>
    <p:sldId id="630" r:id="rId29"/>
    <p:sldId id="403" r:id="rId30"/>
    <p:sldId id="482" r:id="rId31"/>
    <p:sldId id="404" r:id="rId32"/>
    <p:sldId id="472" r:id="rId33"/>
    <p:sldId id="672" r:id="rId34"/>
    <p:sldId id="670" r:id="rId35"/>
    <p:sldId id="673" r:id="rId36"/>
    <p:sldId id="674" r:id="rId37"/>
    <p:sldId id="410" r:id="rId38"/>
    <p:sldId id="669" r:id="rId39"/>
    <p:sldId id="612" r:id="rId40"/>
    <p:sldId id="675" r:id="rId41"/>
    <p:sldId id="676" r:id="rId42"/>
    <p:sldId id="558" r:id="rId43"/>
    <p:sldId id="562" r:id="rId44"/>
    <p:sldId id="666" r:id="rId45"/>
    <p:sldId id="563" r:id="rId46"/>
    <p:sldId id="684" r:id="rId47"/>
    <p:sldId id="362" r:id="rId48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27376B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rgbClr val="27376B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rgbClr val="27376B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rgbClr val="27376B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rgbClr val="27376B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rgbClr val="27376B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rgbClr val="27376B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rgbClr val="27376B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rgbClr val="27376B"/>
        </a:solidFill>
        <a:latin typeface="Arial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eorgi" initials="G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3B975E"/>
    <a:srgbClr val="00B0F0"/>
    <a:srgbClr val="006666"/>
    <a:srgbClr val="CCFFCC"/>
    <a:srgbClr val="FFCCFF"/>
    <a:srgbClr val="FF66FF"/>
    <a:srgbClr val="99FF99"/>
    <a:srgbClr val="27376B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86" d="100"/>
          <a:sy n="86" d="100"/>
        </p:scale>
        <p:origin x="-2074" y="-13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slide" Target="slides/slide27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slide" Target="slides/slide30.xml"/><Relationship Id="rId47" Type="http://schemas.openxmlformats.org/officeDocument/2006/relationships/slide" Target="slides/slide35.xml"/><Relationship Id="rId50" Type="http://schemas.openxmlformats.org/officeDocument/2006/relationships/commentAuthors" Target="commentAuthor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9" Type="http://schemas.openxmlformats.org/officeDocument/2006/relationships/slide" Target="slides/slide17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slide" Target="slides/slide28.xml"/><Relationship Id="rId45" Type="http://schemas.openxmlformats.org/officeDocument/2006/relationships/slide" Target="slides/slide33.xml"/><Relationship Id="rId53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4" Type="http://schemas.openxmlformats.org/officeDocument/2006/relationships/slide" Target="slides/slide32.xml"/><Relationship Id="rId52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slide" Target="slides/slide31.xml"/><Relationship Id="rId48" Type="http://schemas.openxmlformats.org/officeDocument/2006/relationships/slide" Target="slides/slide36.xml"/><Relationship Id="rId8" Type="http://schemas.openxmlformats.org/officeDocument/2006/relationships/slideMaster" Target="slideMasters/slideMaster8.xml"/><Relationship Id="rId51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46" Type="http://schemas.openxmlformats.org/officeDocument/2006/relationships/slide" Target="slides/slide34.xml"/><Relationship Id="rId20" Type="http://schemas.openxmlformats.org/officeDocument/2006/relationships/slide" Target="slides/slide8.xml"/><Relationship Id="rId41" Type="http://schemas.openxmlformats.org/officeDocument/2006/relationships/slide" Target="slides/slide29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4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nl-NL"/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endParaRPr lang="nl-NL"/>
          </a:p>
        </p:txBody>
      </p:sp>
      <p:sp>
        <p:nvSpPr>
          <p:cNvPr id="860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60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860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nl-NL"/>
          </a:p>
        </p:txBody>
      </p:sp>
      <p:sp>
        <p:nvSpPr>
          <p:cNvPr id="860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348B627C-763F-4EBD-B960-693EA5EB4160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98406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EFC0A0-B1A3-41E0-9141-7A4D37BBA1BE}" type="slidenum">
              <a:rPr lang="nl-NL"/>
              <a:pPr/>
              <a:t>1</a:t>
            </a:fld>
            <a:endParaRPr lang="nl-NL"/>
          </a:p>
        </p:txBody>
      </p:sp>
      <p:sp>
        <p:nvSpPr>
          <p:cNvPr id="9421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71E0F51-AF21-4582-B2D2-8F8B29B31EF8}" type="slidenum">
              <a:rPr lang="en-US" altLang="nl-NL" smtClean="0">
                <a:solidFill>
                  <a:prstClr val="black"/>
                </a:solidFill>
                <a:latin typeface="Arial" pitchFamily="34" charset="0"/>
              </a:rPr>
              <a:pPr eaLnBrk="1" hangingPunct="1">
                <a:spcBef>
                  <a:spcPct val="0"/>
                </a:spcBef>
              </a:pPr>
              <a:t>5</a:t>
            </a:fld>
            <a:endParaRPr lang="en-US" altLang="nl-NL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38915" name="Rectangle 7"/>
          <p:cNvSpPr txBox="1">
            <a:spLocks noGrp="1" noChangeArrowheads="1"/>
          </p:cNvSpPr>
          <p:nvPr/>
        </p:nvSpPr>
        <p:spPr bwMode="auto">
          <a:xfrm>
            <a:off x="3846513" y="8659813"/>
            <a:ext cx="3027362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AC44CDA9-BC9A-43EA-86B9-C98AF1FFCB83}" type="slidenum">
              <a:rPr lang="en-CA" altLang="nl-NL">
                <a:solidFill>
                  <a:prstClr val="black"/>
                </a:solidFill>
                <a:latin typeface="Times New Roman" pitchFamily="18" charset="0"/>
                <a:cs typeface="Arial" pitchFamily="34" charset="0"/>
              </a:rPr>
              <a:pPr algn="r" eaLnBrk="1" hangingPunct="1">
                <a:spcBef>
                  <a:spcPct val="0"/>
                </a:spcBef>
              </a:pPr>
              <a:t>5</a:t>
            </a:fld>
            <a:endParaRPr lang="en-CA" altLang="nl-NL">
              <a:solidFill>
                <a:prstClr val="black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891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3638" y="709613"/>
            <a:ext cx="4543425" cy="340836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4330700"/>
            <a:ext cx="5073650" cy="41163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nl-N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 smtClean="0"/>
              <a:t>SPARQL </a:t>
            </a:r>
            <a:r>
              <a:rPr lang="fr-BE" dirty="0" err="1" smtClean="0"/>
              <a:t>language</a:t>
            </a:r>
            <a:r>
              <a:rPr lang="fr-BE" dirty="0" smtClean="0"/>
              <a:t> for application, ROO radiation </a:t>
            </a:r>
            <a:r>
              <a:rPr lang="fr-BE" dirty="0" err="1" smtClean="0"/>
              <a:t>oncology</a:t>
            </a:r>
            <a:r>
              <a:rPr lang="fr-BE" baseline="0" dirty="0" smtClean="0"/>
              <a:t> </a:t>
            </a:r>
            <a:r>
              <a:rPr lang="fr-BE" baseline="0" smtClean="0"/>
              <a:t>ontology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9E48BF-345A-49C6-B75B-BCDC71AF7F15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9323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08D2613-0663-498C-A8E6-E2171B69D5EE}" type="slidenum">
              <a:rPr lang="en-US">
                <a:solidFill>
                  <a:prstClr val="black"/>
                </a:solidFill>
              </a:rPr>
              <a:pPr>
                <a:defRPr/>
              </a:pPr>
              <a:t>16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66763" indent="-293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79513" indent="-2349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51000" indent="-2349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122488" indent="-2349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79688" indent="-2349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3036888" indent="-2349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94088" indent="-2349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951288" indent="-2349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6FDFFE8-277F-46C9-A1A3-48CD8A2E95F3}" type="slidenum">
              <a:rPr lang="en-CA" altLang="nl-NL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19</a:t>
            </a:fld>
            <a:endParaRPr lang="en-CA" altLang="nl-NL">
              <a:solidFill>
                <a:prstClr val="black"/>
              </a:solidFill>
            </a:endParaRPr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nl-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2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2.xml"/></Relationships>
</file>

<file path=ppt/slideLayouts/_rels/slideLayout1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2.xml"/></Relationships>
</file>

<file path=ppt/slideLayouts/_rels/slideLayout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8313" y="1844675"/>
            <a:ext cx="8280400" cy="6477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nl-NL" noProof="0" smtClean="0"/>
          </a:p>
        </p:txBody>
      </p:sp>
      <p:sp>
        <p:nvSpPr>
          <p:cNvPr id="278538" name="Rectangle 10"/>
          <p:cNvSpPr>
            <a:spLocks noGrp="1" noChangeArrowheads="1"/>
          </p:cNvSpPr>
          <p:nvPr>
            <p:ph type="ctrTitle" sz="quarter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nl-NL" noProof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8319069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53" indent="0">
              <a:buNone/>
              <a:defRPr sz="1800"/>
            </a:lvl2pPr>
            <a:lvl3pPr marL="914305" indent="0">
              <a:buNone/>
              <a:defRPr sz="1600"/>
            </a:lvl3pPr>
            <a:lvl4pPr marL="1371458" indent="0">
              <a:buNone/>
              <a:defRPr sz="1400"/>
            </a:lvl4pPr>
            <a:lvl5pPr marL="1828610" indent="0">
              <a:buNone/>
              <a:defRPr sz="1400"/>
            </a:lvl5pPr>
            <a:lvl6pPr marL="2285763" indent="0">
              <a:buNone/>
              <a:defRPr sz="1400"/>
            </a:lvl6pPr>
            <a:lvl7pPr marL="2742915" indent="0">
              <a:buNone/>
              <a:defRPr sz="1400"/>
            </a:lvl7pPr>
            <a:lvl8pPr marL="3200068" indent="0">
              <a:buNone/>
              <a:defRPr sz="1400"/>
            </a:lvl8pPr>
            <a:lvl9pPr marL="365722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79388" y="6524626"/>
            <a:ext cx="1905000" cy="561975"/>
          </a:xfrm>
          <a:prstGeom prst="rect">
            <a:avLst/>
          </a:prstGeom>
          <a:ln/>
        </p:spPr>
        <p:txBody>
          <a:bodyPr lIns="91430" tIns="45715" rIns="91430" bIns="45715"/>
          <a:lstStyle>
            <a:lvl1pPr>
              <a:defRPr/>
            </a:lvl1pPr>
          </a:lstStyle>
          <a:p>
            <a:pPr algn="ctr">
              <a:defRPr/>
            </a:pPr>
            <a:r>
              <a:rPr lang="nl-NL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ESTRO Course 2014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E365FA-2EC8-49E4-B95F-C7A7E6EA4BB4}" type="slidenum">
              <a:rPr lang="nl-NL" altLang="en-US">
                <a:solidFill>
                  <a:srgbClr val="000000"/>
                </a:solidFill>
              </a:rPr>
              <a:pPr/>
              <a:t>‹#›</a:t>
            </a:fld>
            <a:endParaRPr lang="nl-NL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175517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179388" y="6524626"/>
            <a:ext cx="1905000" cy="561975"/>
          </a:xfrm>
          <a:prstGeom prst="rect">
            <a:avLst/>
          </a:prstGeom>
          <a:ln/>
        </p:spPr>
        <p:txBody>
          <a:bodyPr lIns="91430" tIns="45715" rIns="91430" bIns="45715"/>
          <a:lstStyle>
            <a:lvl1pPr>
              <a:defRPr/>
            </a:lvl1pPr>
          </a:lstStyle>
          <a:p>
            <a:pPr algn="ctr">
              <a:defRPr/>
            </a:pPr>
            <a:r>
              <a:rPr lang="nl-NL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ESTRO Course 2014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806F33-D790-4245-B7A9-35D98BD1E642}" type="slidenum">
              <a:rPr lang="nl-NL" altLang="en-US">
                <a:solidFill>
                  <a:srgbClr val="000000"/>
                </a:solidFill>
              </a:rPr>
              <a:pPr/>
              <a:t>‹#›</a:t>
            </a:fld>
            <a:endParaRPr lang="nl-NL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3437022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3" indent="0">
              <a:buNone/>
              <a:defRPr sz="2000" b="1"/>
            </a:lvl2pPr>
            <a:lvl3pPr marL="914305" indent="0">
              <a:buNone/>
              <a:defRPr sz="1800" b="1"/>
            </a:lvl3pPr>
            <a:lvl4pPr marL="1371458" indent="0">
              <a:buNone/>
              <a:defRPr sz="1600" b="1"/>
            </a:lvl4pPr>
            <a:lvl5pPr marL="1828610" indent="0">
              <a:buNone/>
              <a:defRPr sz="1600" b="1"/>
            </a:lvl5pPr>
            <a:lvl6pPr marL="2285763" indent="0">
              <a:buNone/>
              <a:defRPr sz="1600" b="1"/>
            </a:lvl6pPr>
            <a:lvl7pPr marL="2742915" indent="0">
              <a:buNone/>
              <a:defRPr sz="1600" b="1"/>
            </a:lvl7pPr>
            <a:lvl8pPr marL="3200068" indent="0">
              <a:buNone/>
              <a:defRPr sz="1600" b="1"/>
            </a:lvl8pPr>
            <a:lvl9pPr marL="365722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3" indent="0">
              <a:buNone/>
              <a:defRPr sz="2000" b="1"/>
            </a:lvl2pPr>
            <a:lvl3pPr marL="914305" indent="0">
              <a:buNone/>
              <a:defRPr sz="1800" b="1"/>
            </a:lvl3pPr>
            <a:lvl4pPr marL="1371458" indent="0">
              <a:buNone/>
              <a:defRPr sz="1600" b="1"/>
            </a:lvl4pPr>
            <a:lvl5pPr marL="1828610" indent="0">
              <a:buNone/>
              <a:defRPr sz="1600" b="1"/>
            </a:lvl5pPr>
            <a:lvl6pPr marL="2285763" indent="0">
              <a:buNone/>
              <a:defRPr sz="1600" b="1"/>
            </a:lvl6pPr>
            <a:lvl7pPr marL="2742915" indent="0">
              <a:buNone/>
              <a:defRPr sz="1600" b="1"/>
            </a:lvl7pPr>
            <a:lvl8pPr marL="3200068" indent="0">
              <a:buNone/>
              <a:defRPr sz="1600" b="1"/>
            </a:lvl8pPr>
            <a:lvl9pPr marL="365722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79388" y="6524626"/>
            <a:ext cx="1905000" cy="561975"/>
          </a:xfrm>
          <a:prstGeom prst="rect">
            <a:avLst/>
          </a:prstGeom>
          <a:ln/>
        </p:spPr>
        <p:txBody>
          <a:bodyPr lIns="91430" tIns="45715" rIns="91430" bIns="45715"/>
          <a:lstStyle>
            <a:lvl1pPr>
              <a:defRPr/>
            </a:lvl1pPr>
          </a:lstStyle>
          <a:p>
            <a:pPr algn="ctr">
              <a:defRPr/>
            </a:pPr>
            <a:r>
              <a:rPr lang="nl-NL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ESTRO Course 2014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63F650-0E7A-44BF-92E4-683E87C651D8}" type="slidenum">
              <a:rPr lang="nl-NL" altLang="en-US">
                <a:solidFill>
                  <a:srgbClr val="000000"/>
                </a:solidFill>
              </a:rPr>
              <a:pPr/>
              <a:t>‹#›</a:t>
            </a:fld>
            <a:endParaRPr lang="nl-NL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0462298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79388" y="6524626"/>
            <a:ext cx="1905000" cy="561975"/>
          </a:xfrm>
          <a:prstGeom prst="rect">
            <a:avLst/>
          </a:prstGeom>
          <a:ln/>
        </p:spPr>
        <p:txBody>
          <a:bodyPr lIns="91430" tIns="45715" rIns="91430" bIns="45715"/>
          <a:lstStyle>
            <a:lvl1pPr>
              <a:defRPr/>
            </a:lvl1pPr>
          </a:lstStyle>
          <a:p>
            <a:pPr algn="ctr">
              <a:defRPr/>
            </a:pPr>
            <a:r>
              <a:rPr lang="nl-NL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ESTRO Course 2014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1D443A-4BA5-40E9-B42B-8F71A4D3BCAA}" type="slidenum">
              <a:rPr lang="nl-NL" altLang="en-US">
                <a:solidFill>
                  <a:srgbClr val="000000"/>
                </a:solidFill>
              </a:rPr>
              <a:pPr/>
              <a:t>‹#›</a:t>
            </a:fld>
            <a:endParaRPr lang="nl-NL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5300773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79388" y="6524626"/>
            <a:ext cx="1905000" cy="561975"/>
          </a:xfrm>
          <a:prstGeom prst="rect">
            <a:avLst/>
          </a:prstGeom>
          <a:ln/>
        </p:spPr>
        <p:txBody>
          <a:bodyPr lIns="91430" tIns="45715" rIns="91430" bIns="45715"/>
          <a:lstStyle>
            <a:lvl1pPr>
              <a:defRPr/>
            </a:lvl1pPr>
          </a:lstStyle>
          <a:p>
            <a:pPr algn="ctr">
              <a:defRPr/>
            </a:pPr>
            <a:r>
              <a:rPr lang="nl-NL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ESTRO Course 2014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403610-CD1F-4A2F-9524-E5BD8BE04CF1}" type="slidenum">
              <a:rPr lang="nl-NL" altLang="en-US">
                <a:solidFill>
                  <a:srgbClr val="000000"/>
                </a:solidFill>
              </a:rPr>
              <a:pPr/>
              <a:t>‹#›</a:t>
            </a:fld>
            <a:endParaRPr lang="nl-NL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27572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53" indent="0">
              <a:buNone/>
              <a:defRPr sz="1200"/>
            </a:lvl2pPr>
            <a:lvl3pPr marL="914305" indent="0">
              <a:buNone/>
              <a:defRPr sz="1000"/>
            </a:lvl3pPr>
            <a:lvl4pPr marL="1371458" indent="0">
              <a:buNone/>
              <a:defRPr sz="900"/>
            </a:lvl4pPr>
            <a:lvl5pPr marL="1828610" indent="0">
              <a:buNone/>
              <a:defRPr sz="900"/>
            </a:lvl5pPr>
            <a:lvl6pPr marL="2285763" indent="0">
              <a:buNone/>
              <a:defRPr sz="900"/>
            </a:lvl6pPr>
            <a:lvl7pPr marL="2742915" indent="0">
              <a:buNone/>
              <a:defRPr sz="900"/>
            </a:lvl7pPr>
            <a:lvl8pPr marL="3200068" indent="0">
              <a:buNone/>
              <a:defRPr sz="900"/>
            </a:lvl8pPr>
            <a:lvl9pPr marL="365722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179388" y="6524626"/>
            <a:ext cx="1905000" cy="561975"/>
          </a:xfrm>
          <a:prstGeom prst="rect">
            <a:avLst/>
          </a:prstGeom>
          <a:ln/>
        </p:spPr>
        <p:txBody>
          <a:bodyPr lIns="91430" tIns="45715" rIns="91430" bIns="45715"/>
          <a:lstStyle>
            <a:lvl1pPr>
              <a:defRPr/>
            </a:lvl1pPr>
          </a:lstStyle>
          <a:p>
            <a:pPr algn="ctr">
              <a:defRPr/>
            </a:pPr>
            <a:r>
              <a:rPr lang="nl-NL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ESTRO Course 2014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FC0122-6C0F-46AC-A95D-87FEAD425704}" type="slidenum">
              <a:rPr lang="nl-NL" altLang="en-US">
                <a:solidFill>
                  <a:srgbClr val="000000"/>
                </a:solidFill>
              </a:rPr>
              <a:pPr/>
              <a:t>‹#›</a:t>
            </a:fld>
            <a:endParaRPr lang="nl-NL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556274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53" indent="0">
              <a:buNone/>
              <a:defRPr sz="2800"/>
            </a:lvl2pPr>
            <a:lvl3pPr marL="914305" indent="0">
              <a:buNone/>
              <a:defRPr sz="2400"/>
            </a:lvl3pPr>
            <a:lvl4pPr marL="1371458" indent="0">
              <a:buNone/>
              <a:defRPr sz="2000"/>
            </a:lvl4pPr>
            <a:lvl5pPr marL="1828610" indent="0">
              <a:buNone/>
              <a:defRPr sz="2000"/>
            </a:lvl5pPr>
            <a:lvl6pPr marL="2285763" indent="0">
              <a:buNone/>
              <a:defRPr sz="2000"/>
            </a:lvl6pPr>
            <a:lvl7pPr marL="2742915" indent="0">
              <a:buNone/>
              <a:defRPr sz="2000"/>
            </a:lvl7pPr>
            <a:lvl8pPr marL="3200068" indent="0">
              <a:buNone/>
              <a:defRPr sz="2000"/>
            </a:lvl8pPr>
            <a:lvl9pPr marL="365722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53" indent="0">
              <a:buNone/>
              <a:defRPr sz="1200"/>
            </a:lvl2pPr>
            <a:lvl3pPr marL="914305" indent="0">
              <a:buNone/>
              <a:defRPr sz="1000"/>
            </a:lvl3pPr>
            <a:lvl4pPr marL="1371458" indent="0">
              <a:buNone/>
              <a:defRPr sz="900"/>
            </a:lvl4pPr>
            <a:lvl5pPr marL="1828610" indent="0">
              <a:buNone/>
              <a:defRPr sz="900"/>
            </a:lvl5pPr>
            <a:lvl6pPr marL="2285763" indent="0">
              <a:buNone/>
              <a:defRPr sz="900"/>
            </a:lvl6pPr>
            <a:lvl7pPr marL="2742915" indent="0">
              <a:buNone/>
              <a:defRPr sz="900"/>
            </a:lvl7pPr>
            <a:lvl8pPr marL="3200068" indent="0">
              <a:buNone/>
              <a:defRPr sz="900"/>
            </a:lvl8pPr>
            <a:lvl9pPr marL="365722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179388" y="6524626"/>
            <a:ext cx="1905000" cy="561975"/>
          </a:xfrm>
          <a:prstGeom prst="rect">
            <a:avLst/>
          </a:prstGeom>
          <a:ln/>
        </p:spPr>
        <p:txBody>
          <a:bodyPr lIns="91430" tIns="45715" rIns="91430" bIns="45715"/>
          <a:lstStyle>
            <a:lvl1pPr>
              <a:defRPr/>
            </a:lvl1pPr>
          </a:lstStyle>
          <a:p>
            <a:pPr algn="ctr">
              <a:defRPr/>
            </a:pPr>
            <a:r>
              <a:rPr lang="nl-NL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ESTRO Course 2014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3D1ED7-B1CF-4B01-82F1-9B4564D3875F}" type="slidenum">
              <a:rPr lang="nl-NL" altLang="en-US">
                <a:solidFill>
                  <a:srgbClr val="000000"/>
                </a:solidFill>
              </a:rPr>
              <a:pPr/>
              <a:t>‹#›</a:t>
            </a:fld>
            <a:endParaRPr lang="nl-NL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4002168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79388" y="6524626"/>
            <a:ext cx="1905000" cy="561975"/>
          </a:xfrm>
          <a:prstGeom prst="rect">
            <a:avLst/>
          </a:prstGeom>
          <a:ln/>
        </p:spPr>
        <p:txBody>
          <a:bodyPr lIns="91430" tIns="45715" rIns="91430" bIns="45715"/>
          <a:lstStyle>
            <a:lvl1pPr>
              <a:defRPr/>
            </a:lvl1pPr>
          </a:lstStyle>
          <a:p>
            <a:pPr algn="ctr">
              <a:defRPr/>
            </a:pPr>
            <a:r>
              <a:rPr lang="nl-NL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ESTRO Course 2014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9B5129-8979-4ADC-A56A-5ACC3312E89E}" type="slidenum">
              <a:rPr lang="nl-NL" altLang="en-US">
                <a:solidFill>
                  <a:srgbClr val="000000"/>
                </a:solidFill>
              </a:rPr>
              <a:pPr/>
              <a:t>‹#›</a:t>
            </a:fld>
            <a:endParaRPr lang="nl-NL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604954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52400"/>
            <a:ext cx="19431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769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79388" y="6524626"/>
            <a:ext cx="1905000" cy="561975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defRPr/>
            </a:lvl1pPr>
          </a:lstStyle>
          <a:p>
            <a:pPr algn="ctr">
              <a:defRPr/>
            </a:pPr>
            <a:r>
              <a:rPr lang="nl-NL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ESTRO Course 2012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252C48-2E5B-4759-8AFA-53959CD89E4A}" type="slidenum">
              <a:rPr lang="nl-NL" altLang="en-US">
                <a:solidFill>
                  <a:srgbClr val="000000"/>
                </a:solidFill>
              </a:rPr>
              <a:pPr/>
              <a:t>‹#›</a:t>
            </a:fld>
            <a:endParaRPr lang="nl-NL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6236743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179388" y="6524626"/>
            <a:ext cx="1905000" cy="561975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defRPr/>
            </a:lvl1pPr>
          </a:lstStyle>
          <a:p>
            <a:pPr algn="ctr">
              <a:defRPr/>
            </a:pPr>
            <a:r>
              <a:rPr lang="nl-NL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ESTRO Course 2012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045AA-1C4E-4577-A071-420C545B35BB}" type="slidenum">
              <a:rPr lang="nl-NL" altLang="en-US">
                <a:solidFill>
                  <a:srgbClr val="000000"/>
                </a:solidFill>
              </a:rPr>
              <a:pPr/>
              <a:t>‹#›</a:t>
            </a:fld>
            <a:endParaRPr lang="nl-NL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471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73850" y="631825"/>
            <a:ext cx="2071688" cy="54943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31825"/>
            <a:ext cx="6064250" cy="54943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9720072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79388" y="6524626"/>
            <a:ext cx="1905000" cy="561975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defRPr/>
            </a:lvl1pPr>
          </a:lstStyle>
          <a:p>
            <a:pPr algn="ctr">
              <a:defRPr/>
            </a:pPr>
            <a:r>
              <a:rPr lang="nl-NL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ESTRO Course 2012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AC93F5-3EB9-42F6-B3EE-56CBC9652435}" type="slidenum">
              <a:rPr lang="nl-NL" altLang="en-US">
                <a:solidFill>
                  <a:srgbClr val="000000"/>
                </a:solidFill>
              </a:rPr>
              <a:pPr/>
              <a:t>‹#›</a:t>
            </a:fld>
            <a:endParaRPr lang="nl-NL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428981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467544" y="6356350"/>
            <a:ext cx="5552256" cy="365125"/>
          </a:xfrm>
          <a:prstGeom prst="rect">
            <a:avLst/>
          </a:prstGeom>
        </p:spPr>
        <p:txBody>
          <a:bodyPr/>
          <a:lstStyle/>
          <a:p>
            <a:r>
              <a:rPr lang="en-US" b="1" smtClean="0"/>
              <a:t>VAlidation of high TEchnology based on large data base analysis by learning machine</a:t>
            </a: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A978097-35D6-4C08-8D9D-6DA9C68EBFE2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2495268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AAPM, Vancouver 2011</a:t>
            </a:r>
          </a:p>
        </p:txBody>
      </p:sp>
    </p:spTree>
    <p:extLst>
      <p:ext uri="{BB962C8B-B14F-4D97-AF65-F5344CB8AC3E}">
        <p14:creationId xmlns:p14="http://schemas.microsoft.com/office/powerpoint/2010/main" val="2365513509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AAPM, Vancouver 2011</a:t>
            </a:r>
          </a:p>
        </p:txBody>
      </p:sp>
    </p:spTree>
    <p:extLst>
      <p:ext uri="{BB962C8B-B14F-4D97-AF65-F5344CB8AC3E}">
        <p14:creationId xmlns:p14="http://schemas.microsoft.com/office/powerpoint/2010/main" val="918441409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AAPM, Vancouver 2011</a:t>
            </a:r>
          </a:p>
        </p:txBody>
      </p:sp>
    </p:spTree>
    <p:extLst>
      <p:ext uri="{BB962C8B-B14F-4D97-AF65-F5344CB8AC3E}">
        <p14:creationId xmlns:p14="http://schemas.microsoft.com/office/powerpoint/2010/main" val="2674888384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663" y="122238"/>
            <a:ext cx="8596312" cy="758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77825" y="1090613"/>
            <a:ext cx="4202113" cy="4965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2338" y="1090613"/>
            <a:ext cx="4203700" cy="4965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AAPM, Vancouver 2011</a:t>
            </a:r>
          </a:p>
        </p:txBody>
      </p:sp>
    </p:spTree>
    <p:extLst>
      <p:ext uri="{BB962C8B-B14F-4D97-AF65-F5344CB8AC3E}">
        <p14:creationId xmlns:p14="http://schemas.microsoft.com/office/powerpoint/2010/main" val="73690083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Logo UM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6297613"/>
            <a:ext cx="148590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London 2013</a:t>
            </a:r>
          </a:p>
        </p:txBody>
      </p:sp>
    </p:spTree>
    <p:extLst>
      <p:ext uri="{BB962C8B-B14F-4D97-AF65-F5344CB8AC3E}">
        <p14:creationId xmlns:p14="http://schemas.microsoft.com/office/powerpoint/2010/main" val="122130758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295400" y="609600"/>
            <a:ext cx="7323814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Chieti Scalo, 2013</a:t>
            </a:r>
          </a:p>
        </p:txBody>
      </p:sp>
    </p:spTree>
    <p:extLst>
      <p:ext uri="{BB962C8B-B14F-4D97-AF65-F5344CB8AC3E}">
        <p14:creationId xmlns:p14="http://schemas.microsoft.com/office/powerpoint/2010/main" val="2920029749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Logo UM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6297613"/>
            <a:ext cx="148590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London 2013</a:t>
            </a:r>
          </a:p>
        </p:txBody>
      </p:sp>
    </p:spTree>
    <p:extLst>
      <p:ext uri="{BB962C8B-B14F-4D97-AF65-F5344CB8AC3E}">
        <p14:creationId xmlns:p14="http://schemas.microsoft.com/office/powerpoint/2010/main" val="2070105271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663" y="122238"/>
            <a:ext cx="8596312" cy="758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059113" y="6492875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Oxford University, December 2014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6335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Logo UM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6297613"/>
            <a:ext cx="148590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London 2013</a:t>
            </a:r>
          </a:p>
        </p:txBody>
      </p:sp>
    </p:spTree>
    <p:extLst>
      <p:ext uri="{BB962C8B-B14F-4D97-AF65-F5344CB8AC3E}">
        <p14:creationId xmlns:p14="http://schemas.microsoft.com/office/powerpoint/2010/main" val="4108846107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Logo UM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6297613"/>
            <a:ext cx="148590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059113" y="6492875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Oxford University, December 2014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85109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Logo UM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6297613"/>
            <a:ext cx="148590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059113" y="6492875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Oxford University, December 2014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0027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Logo UM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6297613"/>
            <a:ext cx="148590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059113" y="6492875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Oxford University, December 2014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142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Logo UM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6297613"/>
            <a:ext cx="148590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059113" y="6492875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Oxford University, December 2014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0695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Logo UM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6297613"/>
            <a:ext cx="148590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059113" y="6492875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Oxford University, December 2014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9484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Logo UM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6297613"/>
            <a:ext cx="148590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059113" y="6492875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Oxford University, December 2014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34426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Logo UM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6297613"/>
            <a:ext cx="148590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059113" y="6492875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Oxford University, December 2014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1830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Logo UM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6297613"/>
            <a:ext cx="148590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059113" y="6492875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Oxford University, December 2014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9022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58136EFF-ECC8-4ACB-890B-2B0C85103422}" type="datetimeFigureOut">
              <a:rPr lang="en-GB"/>
              <a:pPr>
                <a:defRPr/>
              </a:pPr>
              <a:t>20/02/2016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C740E8BF-E413-4B78-86C0-F992FC240D5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9311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45338E5A-FDA2-4959-9577-828D8071A790}" type="datetimeFigureOut">
              <a:rPr lang="en-GB"/>
              <a:pPr>
                <a:defRPr/>
              </a:pPr>
              <a:t>20/02/2016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BA2FF304-997C-44C5-9DFB-583B94AA332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49463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060E222D-465A-4636-B96D-19473BD46756}" type="datetimeFigureOut">
              <a:rPr lang="en-GB"/>
              <a:pPr>
                <a:defRPr/>
              </a:pPr>
              <a:t>20/02/2016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0E2DFA9B-CE8C-4331-B228-4A271CDEFCC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51856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EFB50905-F7A0-45DB-9C77-64E13D60E707}" type="datetimeFigureOut">
              <a:rPr lang="en-GB"/>
              <a:pPr>
                <a:defRPr/>
              </a:pPr>
              <a:t>20/02/2016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F17B07A1-6E3E-465B-8307-BD9500D7E29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84815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46FBB8B2-6EA2-4457-B9AC-AF46B0F711A0}" type="datetimeFigureOut">
              <a:rPr lang="en-GB"/>
              <a:pPr>
                <a:defRPr/>
              </a:pPr>
              <a:t>20/02/2016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A9D332AA-1AF0-4ADF-90A9-912CC240A95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03696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EE041A39-AAC6-4089-BF50-4EA7B77ECED0}" type="datetimeFigureOut">
              <a:rPr lang="en-GB"/>
              <a:pPr>
                <a:defRPr/>
              </a:pPr>
              <a:t>20/02/2016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8A5C3B7D-B40B-4D10-ABF3-7EC3CBA1794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77174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5AD08CDA-D1B6-44EE-8530-7CCC5B5C4AB2}" type="datetimeFigureOut">
              <a:rPr lang="en-GB"/>
              <a:pPr>
                <a:defRPr/>
              </a:pPr>
              <a:t>20/02/2016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4AE582D9-D891-4CD6-AA64-341173D8289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7032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Box 4"/>
          <p:cNvSpPr txBox="1"/>
          <p:nvPr userDrawn="1"/>
        </p:nvSpPr>
        <p:spPr>
          <a:xfrm>
            <a:off x="2555776" y="6597352"/>
            <a:ext cx="50405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 smtClean="0"/>
              <a:t>Divonne</a:t>
            </a:r>
            <a:r>
              <a:rPr lang="en-US" sz="1200" dirty="0" smtClean="0"/>
              <a:t> Brainstorming meeting, Feb 2016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856044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0479ED2D-5F87-402A-8CDA-1A4A95FFD9DA}" type="datetimeFigureOut">
              <a:rPr lang="en-GB"/>
              <a:pPr>
                <a:defRPr/>
              </a:pPr>
              <a:t>20/02/2016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3F23C257-AF01-4C1D-A0B0-63F8BA583F0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52932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855C756F-3267-4E3F-9F51-4ACD298700CB}" type="datetimeFigureOut">
              <a:rPr lang="en-GB"/>
              <a:pPr>
                <a:defRPr/>
              </a:pPr>
              <a:t>20/02/2016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BEA752AD-E010-4FF3-80A4-EC0DE909D40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76946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D3346A66-5E93-4035-9EF3-7CAB6D69BF65}" type="datetimeFigureOut">
              <a:rPr lang="en-GB"/>
              <a:pPr>
                <a:defRPr/>
              </a:pPr>
              <a:t>20/02/2016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622C2DDE-6565-437C-8B49-86EE1312E4E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51088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528A6454-2951-4A5F-8B0F-D0B72DAB0262}" type="datetimeFigureOut">
              <a:rPr lang="en-GB"/>
              <a:pPr>
                <a:defRPr/>
              </a:pPr>
              <a:t>20/02/2016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C79314B9-01BD-49E0-9693-090F14AA3EA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72989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5650" y="4927600"/>
            <a:ext cx="2187575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 descr="logo_grow_inde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99213"/>
            <a:ext cx="2843213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0" descr="Logo U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0500" y="6391275"/>
            <a:ext cx="1333500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14"/>
          <p:cNvSpPr txBox="1">
            <a:spLocks noChangeArrowheads="1"/>
          </p:cNvSpPr>
          <p:nvPr userDrawn="1"/>
        </p:nvSpPr>
        <p:spPr bwMode="auto">
          <a:xfrm>
            <a:off x="3070225" y="6592888"/>
            <a:ext cx="25701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nl-NL" sz="800" smtClean="0">
                <a:solidFill>
                  <a:srgbClr val="000000"/>
                </a:solidFill>
              </a:rPr>
              <a:t>Visit Varian, June  2011</a:t>
            </a:r>
          </a:p>
        </p:txBody>
      </p:sp>
      <p:sp>
        <p:nvSpPr>
          <p:cNvPr id="279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836613"/>
            <a:ext cx="7772400" cy="1470025"/>
          </a:xfrm>
        </p:spPr>
        <p:txBody>
          <a:bodyPr/>
          <a:lstStyle>
            <a:lvl1pPr>
              <a:defRPr sz="4400" b="1">
                <a:solidFill>
                  <a:srgbClr val="333399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2795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40767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pPr lvl="0"/>
            <a:r>
              <a:rPr lang="en-US" noProof="0" smtClean="0"/>
              <a:t>Maastro Lab, Research Institute Growth and Development, University of Maastricht</a:t>
            </a:r>
          </a:p>
        </p:txBody>
      </p:sp>
    </p:spTree>
    <p:extLst>
      <p:ext uri="{BB962C8B-B14F-4D97-AF65-F5344CB8AC3E}">
        <p14:creationId xmlns:p14="http://schemas.microsoft.com/office/powerpoint/2010/main" val="207873313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11022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816366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7825" y="1090613"/>
            <a:ext cx="4202113" cy="4965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2338" y="1090613"/>
            <a:ext cx="4203700" cy="4965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55475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4423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555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6795018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547704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7685627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095626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0144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96088" y="122238"/>
            <a:ext cx="2147887" cy="59340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7663" y="122238"/>
            <a:ext cx="6296025" cy="5934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74810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663" y="122238"/>
            <a:ext cx="8596312" cy="758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377825" y="1090613"/>
            <a:ext cx="4202113" cy="49657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2338" y="1090613"/>
            <a:ext cx="4203700" cy="4965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46949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663" y="122238"/>
            <a:ext cx="8596312" cy="758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77825" y="1090613"/>
            <a:ext cx="4202113" cy="4965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2338" y="1090613"/>
            <a:ext cx="4203700" cy="4965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25653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titel_b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31913" y="2284413"/>
            <a:ext cx="7304087" cy="427037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076568"/>
      </p:ext>
    </p:extLst>
  </p:cSld>
  <p:clrMapOvr>
    <a:masterClrMapping/>
  </p:clrMapOvr>
  <p:transition advTm="1500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5086350"/>
            <a:ext cx="1733550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 descr="logo_grow_index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99213"/>
            <a:ext cx="2843213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0" descr="Logo UM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0500" y="6391275"/>
            <a:ext cx="1333500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9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836613"/>
            <a:ext cx="7772400" cy="1470025"/>
          </a:xfrm>
        </p:spPr>
        <p:txBody>
          <a:bodyPr/>
          <a:lstStyle>
            <a:lvl1pPr>
              <a:defRPr sz="4400" b="1">
                <a:solidFill>
                  <a:srgbClr val="333399"/>
                </a:solidFill>
              </a:defRPr>
            </a:lvl1pPr>
          </a:lstStyle>
          <a:p>
            <a:pPr lvl="0"/>
            <a:r>
              <a:rPr lang="en-US" altLang="nl-NL" noProof="0" smtClean="0"/>
              <a:t>Click to edit Master title style</a:t>
            </a:r>
          </a:p>
        </p:txBody>
      </p:sp>
      <p:sp>
        <p:nvSpPr>
          <p:cNvPr id="2795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40767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pPr lvl="0"/>
            <a:r>
              <a:rPr lang="en-US" altLang="nl-NL" noProof="0" smtClean="0"/>
              <a:t>Maastro Lab, Research Institute Growth and Development, University of Maastricht</a:t>
            </a:r>
          </a:p>
        </p:txBody>
      </p:sp>
    </p:spTree>
    <p:extLst>
      <p:ext uri="{BB962C8B-B14F-4D97-AF65-F5344CB8AC3E}">
        <p14:creationId xmlns:p14="http://schemas.microsoft.com/office/powerpoint/2010/main" val="204238617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2832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44675"/>
            <a:ext cx="3997325" cy="4281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6925" y="1844675"/>
            <a:ext cx="3997325" cy="4281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604846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591550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7825" y="1090613"/>
            <a:ext cx="4202113" cy="4965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2338" y="1090613"/>
            <a:ext cx="4203700" cy="4965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15460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981987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061853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324992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2479354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7142984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626450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96088" y="122238"/>
            <a:ext cx="2147887" cy="59340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7663" y="122238"/>
            <a:ext cx="6296025" cy="5934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572857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663" y="122238"/>
            <a:ext cx="8596312" cy="758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77825" y="1090613"/>
            <a:ext cx="4202113" cy="4965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2338" y="1090613"/>
            <a:ext cx="4203700" cy="4965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796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741114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331913" y="792163"/>
            <a:ext cx="7437437" cy="51863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5191596"/>
      </p:ext>
    </p:extLst>
  </p:cSld>
  <p:clrMapOvr>
    <a:masterClrMapping/>
  </p:clrMapOvr>
  <p:transition advTm="1500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Chieti Scalo, 2013</a:t>
            </a:r>
          </a:p>
        </p:txBody>
      </p:sp>
    </p:spTree>
    <p:extLst>
      <p:ext uri="{BB962C8B-B14F-4D97-AF65-F5344CB8AC3E}">
        <p14:creationId xmlns:p14="http://schemas.microsoft.com/office/powerpoint/2010/main" val="334680027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663" y="122238"/>
            <a:ext cx="8596312" cy="758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77825" y="1090613"/>
            <a:ext cx="4202113" cy="4965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2338" y="1090613"/>
            <a:ext cx="4203700" cy="4965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Chieti Scalo, 2013</a:t>
            </a:r>
          </a:p>
        </p:txBody>
      </p:sp>
    </p:spTree>
    <p:extLst>
      <p:ext uri="{BB962C8B-B14F-4D97-AF65-F5344CB8AC3E}">
        <p14:creationId xmlns:p14="http://schemas.microsoft.com/office/powerpoint/2010/main" val="315386698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663" y="122238"/>
            <a:ext cx="8596312" cy="758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7825" y="1090613"/>
            <a:ext cx="4202113" cy="4965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2338" y="1090613"/>
            <a:ext cx="4203700" cy="4965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Chieti Scalo, 2013</a:t>
            </a:r>
          </a:p>
        </p:txBody>
      </p:sp>
    </p:spTree>
    <p:extLst>
      <p:ext uri="{BB962C8B-B14F-4D97-AF65-F5344CB8AC3E}">
        <p14:creationId xmlns:p14="http://schemas.microsoft.com/office/powerpoint/2010/main" val="257315800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663" y="122238"/>
            <a:ext cx="8596312" cy="758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Chieti Scalo, 2013</a:t>
            </a:r>
          </a:p>
        </p:txBody>
      </p:sp>
    </p:spTree>
    <p:extLst>
      <p:ext uri="{BB962C8B-B14F-4D97-AF65-F5344CB8AC3E}">
        <p14:creationId xmlns:p14="http://schemas.microsoft.com/office/powerpoint/2010/main" val="215699069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E41A0E-B21F-4DE7-8C6A-882CB30FBCBE}" type="datetimeFigureOut">
              <a:rPr lang="nl-NL" sz="1800">
                <a:solidFill>
                  <a:srgbClr val="000000"/>
                </a:solidFill>
                <a:cs typeface="Arial" pitchFamily="34" charset="0"/>
              </a:rPr>
              <a:pPr>
                <a:defRPr/>
              </a:pPr>
              <a:t>20-2-2016</a:t>
            </a:fld>
            <a:endParaRPr lang="nl-NL" sz="180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63A155-86DB-4AC6-967B-3B39CC137FF2}" type="slidenum">
              <a:rPr lang="nl-NL" sz="1800">
                <a:solidFill>
                  <a:srgbClr val="000000"/>
                </a:solidFill>
                <a:cs typeface="Arial" pitchFamily="34" charset="0"/>
              </a:rPr>
              <a:pPr>
                <a:defRPr/>
              </a:pPr>
              <a:t>‹#›</a:t>
            </a:fld>
            <a:endParaRPr lang="nl-NL" sz="1800">
              <a:solidFill>
                <a:srgbClr val="00000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459241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Chieti Scalo, 2013</a:t>
            </a:r>
          </a:p>
        </p:txBody>
      </p:sp>
    </p:spTree>
    <p:extLst>
      <p:ext uri="{BB962C8B-B14F-4D97-AF65-F5344CB8AC3E}">
        <p14:creationId xmlns:p14="http://schemas.microsoft.com/office/powerpoint/2010/main" val="424716621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Logo UM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6297613"/>
            <a:ext cx="148590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London 2013</a:t>
            </a:r>
          </a:p>
        </p:txBody>
      </p:sp>
    </p:spTree>
    <p:extLst>
      <p:ext uri="{BB962C8B-B14F-4D97-AF65-F5344CB8AC3E}">
        <p14:creationId xmlns:p14="http://schemas.microsoft.com/office/powerpoint/2010/main" val="227280836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295400" y="609600"/>
            <a:ext cx="7323814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Chieti Scalo, 2013</a:t>
            </a:r>
          </a:p>
        </p:txBody>
      </p:sp>
    </p:spTree>
    <p:extLst>
      <p:ext uri="{BB962C8B-B14F-4D97-AF65-F5344CB8AC3E}">
        <p14:creationId xmlns:p14="http://schemas.microsoft.com/office/powerpoint/2010/main" val="20378678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663" y="122238"/>
            <a:ext cx="8596312" cy="758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77825" y="1090613"/>
            <a:ext cx="4202113" cy="4965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2338" y="1090613"/>
            <a:ext cx="4203700" cy="4965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Chieti Scalo, 2013</a:t>
            </a:r>
          </a:p>
        </p:txBody>
      </p:sp>
    </p:spTree>
    <p:extLst>
      <p:ext uri="{BB962C8B-B14F-4D97-AF65-F5344CB8AC3E}">
        <p14:creationId xmlns:p14="http://schemas.microsoft.com/office/powerpoint/2010/main" val="1643506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481671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663" y="122238"/>
            <a:ext cx="8596312" cy="758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7825" y="1090613"/>
            <a:ext cx="4202113" cy="4965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2338" y="1090613"/>
            <a:ext cx="4203700" cy="4965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Chieti Scalo, 2013</a:t>
            </a:r>
          </a:p>
        </p:txBody>
      </p:sp>
    </p:spTree>
    <p:extLst>
      <p:ext uri="{BB962C8B-B14F-4D97-AF65-F5344CB8AC3E}">
        <p14:creationId xmlns:p14="http://schemas.microsoft.com/office/powerpoint/2010/main" val="243396346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663" y="122238"/>
            <a:ext cx="8596312" cy="758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Chieti Scalo, 2013</a:t>
            </a:r>
          </a:p>
        </p:txBody>
      </p:sp>
    </p:spTree>
    <p:extLst>
      <p:ext uri="{BB962C8B-B14F-4D97-AF65-F5344CB8AC3E}">
        <p14:creationId xmlns:p14="http://schemas.microsoft.com/office/powerpoint/2010/main" val="192586259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Chieti Scalo, 2013</a:t>
            </a:r>
          </a:p>
        </p:txBody>
      </p:sp>
    </p:spTree>
    <p:extLst>
      <p:ext uri="{BB962C8B-B14F-4D97-AF65-F5344CB8AC3E}">
        <p14:creationId xmlns:p14="http://schemas.microsoft.com/office/powerpoint/2010/main" val="424716621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Logo UM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6297613"/>
            <a:ext cx="148590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London 2013</a:t>
            </a:r>
          </a:p>
        </p:txBody>
      </p:sp>
    </p:spTree>
    <p:extLst>
      <p:ext uri="{BB962C8B-B14F-4D97-AF65-F5344CB8AC3E}">
        <p14:creationId xmlns:p14="http://schemas.microsoft.com/office/powerpoint/2010/main" val="227280836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663" y="122238"/>
            <a:ext cx="8596312" cy="758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77825" y="1090613"/>
            <a:ext cx="4202113" cy="4965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2338" y="1090613"/>
            <a:ext cx="4203700" cy="4965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Chieti Scalo, 2013</a:t>
            </a:r>
          </a:p>
        </p:txBody>
      </p:sp>
    </p:spTree>
    <p:extLst>
      <p:ext uri="{BB962C8B-B14F-4D97-AF65-F5344CB8AC3E}">
        <p14:creationId xmlns:p14="http://schemas.microsoft.com/office/powerpoint/2010/main" val="164350627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663" y="122238"/>
            <a:ext cx="8596312" cy="758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7825" y="1090613"/>
            <a:ext cx="4202113" cy="4965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2338" y="1090613"/>
            <a:ext cx="4203700" cy="4965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Chieti Scalo, 2013</a:t>
            </a:r>
          </a:p>
        </p:txBody>
      </p:sp>
    </p:spTree>
    <p:extLst>
      <p:ext uri="{BB962C8B-B14F-4D97-AF65-F5344CB8AC3E}">
        <p14:creationId xmlns:p14="http://schemas.microsoft.com/office/powerpoint/2010/main" val="243396346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663" y="122238"/>
            <a:ext cx="8596312" cy="758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Chieti Scalo, 2013</a:t>
            </a:r>
          </a:p>
        </p:txBody>
      </p:sp>
    </p:spTree>
    <p:extLst>
      <p:ext uri="{BB962C8B-B14F-4D97-AF65-F5344CB8AC3E}">
        <p14:creationId xmlns:p14="http://schemas.microsoft.com/office/powerpoint/2010/main" val="192586259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295400" y="609600"/>
            <a:ext cx="7323814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Chieti Scalo, 2013</a:t>
            </a:r>
          </a:p>
        </p:txBody>
      </p:sp>
    </p:spTree>
    <p:extLst>
      <p:ext uri="{BB962C8B-B14F-4D97-AF65-F5344CB8AC3E}">
        <p14:creationId xmlns:p14="http://schemas.microsoft.com/office/powerpoint/2010/main" val="90182170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663" y="122238"/>
            <a:ext cx="8596312" cy="758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77825" y="1090613"/>
            <a:ext cx="4202113" cy="4965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2338" y="1090613"/>
            <a:ext cx="4203700" cy="4965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Chieti Scalo, 2013</a:t>
            </a:r>
          </a:p>
        </p:txBody>
      </p:sp>
    </p:spTree>
    <p:extLst>
      <p:ext uri="{BB962C8B-B14F-4D97-AF65-F5344CB8AC3E}">
        <p14:creationId xmlns:p14="http://schemas.microsoft.com/office/powerpoint/2010/main" val="367570645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663" y="122238"/>
            <a:ext cx="8596312" cy="758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7825" y="1090613"/>
            <a:ext cx="4202113" cy="4965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2338" y="1090613"/>
            <a:ext cx="4203700" cy="4965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Chieti Scalo, 2013</a:t>
            </a:r>
          </a:p>
        </p:txBody>
      </p:sp>
    </p:spTree>
    <p:extLst>
      <p:ext uri="{BB962C8B-B14F-4D97-AF65-F5344CB8AC3E}">
        <p14:creationId xmlns:p14="http://schemas.microsoft.com/office/powerpoint/2010/main" val="958408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09073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663" y="122238"/>
            <a:ext cx="8596312" cy="758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Chieti Scalo, 2013</a:t>
            </a:r>
          </a:p>
        </p:txBody>
      </p:sp>
    </p:spTree>
    <p:extLst>
      <p:ext uri="{BB962C8B-B14F-4D97-AF65-F5344CB8AC3E}">
        <p14:creationId xmlns:p14="http://schemas.microsoft.com/office/powerpoint/2010/main" val="94577951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E41A0E-B21F-4DE7-8C6A-882CB30FBCBE}" type="datetimeFigureOut">
              <a:rPr lang="nl-NL" sz="1800">
                <a:solidFill>
                  <a:srgbClr val="000000"/>
                </a:solidFill>
                <a:cs typeface="Arial" pitchFamily="34" charset="0"/>
              </a:rPr>
              <a:pPr>
                <a:defRPr/>
              </a:pPr>
              <a:t>20-2-2016</a:t>
            </a:fld>
            <a:endParaRPr lang="nl-NL" sz="180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63A155-86DB-4AC6-967B-3B39CC137FF2}" type="slidenum">
              <a:rPr lang="nl-NL" sz="1800">
                <a:solidFill>
                  <a:srgbClr val="000000"/>
                </a:solidFill>
                <a:cs typeface="Arial" pitchFamily="34" charset="0"/>
              </a:rPr>
              <a:pPr>
                <a:defRPr/>
              </a:pPr>
              <a:t>‹#›</a:t>
            </a:fld>
            <a:endParaRPr lang="nl-NL" sz="1800">
              <a:solidFill>
                <a:srgbClr val="00000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031957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153" indent="0" algn="ctr">
              <a:buNone/>
              <a:defRPr/>
            </a:lvl2pPr>
            <a:lvl3pPr marL="914305" indent="0" algn="ctr">
              <a:buNone/>
              <a:defRPr/>
            </a:lvl3pPr>
            <a:lvl4pPr marL="1371458" indent="0" algn="ctr">
              <a:buNone/>
              <a:defRPr/>
            </a:lvl4pPr>
            <a:lvl5pPr marL="1828610" indent="0" algn="ctr">
              <a:buNone/>
              <a:defRPr/>
            </a:lvl5pPr>
            <a:lvl6pPr marL="2285763" indent="0" algn="ctr">
              <a:buNone/>
              <a:defRPr/>
            </a:lvl6pPr>
            <a:lvl7pPr marL="2742915" indent="0" algn="ctr">
              <a:buNone/>
              <a:defRPr/>
            </a:lvl7pPr>
            <a:lvl8pPr marL="3200068" indent="0" algn="ctr">
              <a:buNone/>
              <a:defRPr/>
            </a:lvl8pPr>
            <a:lvl9pPr marL="365722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79388" y="6524626"/>
            <a:ext cx="1905000" cy="561975"/>
          </a:xfrm>
          <a:prstGeom prst="rect">
            <a:avLst/>
          </a:prstGeom>
          <a:ln/>
        </p:spPr>
        <p:txBody>
          <a:bodyPr lIns="91430" tIns="45715" rIns="91430" bIns="45715"/>
          <a:lstStyle>
            <a:lvl1pPr>
              <a:defRPr/>
            </a:lvl1pPr>
          </a:lstStyle>
          <a:p>
            <a:pPr algn="ctr">
              <a:defRPr/>
            </a:pPr>
            <a:r>
              <a:rPr lang="nl-NL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ESTRO Course 2014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D9DFF5-7648-4F91-8F48-F4C78CED9784}" type="slidenum">
              <a:rPr lang="nl-NL" altLang="en-US">
                <a:solidFill>
                  <a:srgbClr val="000000"/>
                </a:solidFill>
              </a:rPr>
              <a:pPr/>
              <a:t>‹#›</a:t>
            </a:fld>
            <a:endParaRPr lang="nl-NL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305883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99871D-57E1-4AA5-A448-7EDE39499C8B}" type="slidenum">
              <a:rPr lang="nl-NL" altLang="en-US">
                <a:solidFill>
                  <a:srgbClr val="000000"/>
                </a:solidFill>
              </a:rPr>
              <a:pPr/>
              <a:t>‹#›</a:t>
            </a:fld>
            <a:endParaRPr lang="nl-NL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44151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53" indent="0">
              <a:buNone/>
              <a:defRPr sz="1800"/>
            </a:lvl2pPr>
            <a:lvl3pPr marL="914305" indent="0">
              <a:buNone/>
              <a:defRPr sz="1600"/>
            </a:lvl3pPr>
            <a:lvl4pPr marL="1371458" indent="0">
              <a:buNone/>
              <a:defRPr sz="1400"/>
            </a:lvl4pPr>
            <a:lvl5pPr marL="1828610" indent="0">
              <a:buNone/>
              <a:defRPr sz="1400"/>
            </a:lvl5pPr>
            <a:lvl6pPr marL="2285763" indent="0">
              <a:buNone/>
              <a:defRPr sz="1400"/>
            </a:lvl6pPr>
            <a:lvl7pPr marL="2742915" indent="0">
              <a:buNone/>
              <a:defRPr sz="1400"/>
            </a:lvl7pPr>
            <a:lvl8pPr marL="3200068" indent="0">
              <a:buNone/>
              <a:defRPr sz="1400"/>
            </a:lvl8pPr>
            <a:lvl9pPr marL="365722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79388" y="6524626"/>
            <a:ext cx="1905000" cy="561975"/>
          </a:xfrm>
          <a:prstGeom prst="rect">
            <a:avLst/>
          </a:prstGeom>
          <a:ln/>
        </p:spPr>
        <p:txBody>
          <a:bodyPr lIns="91430" tIns="45715" rIns="91430" bIns="45715"/>
          <a:lstStyle>
            <a:lvl1pPr>
              <a:defRPr/>
            </a:lvl1pPr>
          </a:lstStyle>
          <a:p>
            <a:pPr algn="ctr">
              <a:defRPr/>
            </a:pPr>
            <a:r>
              <a:rPr lang="nl-NL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ESTRO Course 2014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E365FA-2EC8-49E4-B95F-C7A7E6EA4BB4}" type="slidenum">
              <a:rPr lang="nl-NL" altLang="en-US">
                <a:solidFill>
                  <a:srgbClr val="000000"/>
                </a:solidFill>
              </a:rPr>
              <a:pPr/>
              <a:t>‹#›</a:t>
            </a:fld>
            <a:endParaRPr lang="nl-NL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28711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179388" y="6524626"/>
            <a:ext cx="1905000" cy="561975"/>
          </a:xfrm>
          <a:prstGeom prst="rect">
            <a:avLst/>
          </a:prstGeom>
          <a:ln/>
        </p:spPr>
        <p:txBody>
          <a:bodyPr lIns="91430" tIns="45715" rIns="91430" bIns="45715"/>
          <a:lstStyle>
            <a:lvl1pPr>
              <a:defRPr/>
            </a:lvl1pPr>
          </a:lstStyle>
          <a:p>
            <a:pPr algn="ctr">
              <a:defRPr/>
            </a:pPr>
            <a:r>
              <a:rPr lang="nl-NL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ESTRO Course 2014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806F33-D790-4245-B7A9-35D98BD1E642}" type="slidenum">
              <a:rPr lang="nl-NL" altLang="en-US">
                <a:solidFill>
                  <a:srgbClr val="000000"/>
                </a:solidFill>
              </a:rPr>
              <a:pPr/>
              <a:t>‹#›</a:t>
            </a:fld>
            <a:endParaRPr lang="nl-NL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67435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3" indent="0">
              <a:buNone/>
              <a:defRPr sz="2000" b="1"/>
            </a:lvl2pPr>
            <a:lvl3pPr marL="914305" indent="0">
              <a:buNone/>
              <a:defRPr sz="1800" b="1"/>
            </a:lvl3pPr>
            <a:lvl4pPr marL="1371458" indent="0">
              <a:buNone/>
              <a:defRPr sz="1600" b="1"/>
            </a:lvl4pPr>
            <a:lvl5pPr marL="1828610" indent="0">
              <a:buNone/>
              <a:defRPr sz="1600" b="1"/>
            </a:lvl5pPr>
            <a:lvl6pPr marL="2285763" indent="0">
              <a:buNone/>
              <a:defRPr sz="1600" b="1"/>
            </a:lvl6pPr>
            <a:lvl7pPr marL="2742915" indent="0">
              <a:buNone/>
              <a:defRPr sz="1600" b="1"/>
            </a:lvl7pPr>
            <a:lvl8pPr marL="3200068" indent="0">
              <a:buNone/>
              <a:defRPr sz="1600" b="1"/>
            </a:lvl8pPr>
            <a:lvl9pPr marL="365722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3" indent="0">
              <a:buNone/>
              <a:defRPr sz="2000" b="1"/>
            </a:lvl2pPr>
            <a:lvl3pPr marL="914305" indent="0">
              <a:buNone/>
              <a:defRPr sz="1800" b="1"/>
            </a:lvl3pPr>
            <a:lvl4pPr marL="1371458" indent="0">
              <a:buNone/>
              <a:defRPr sz="1600" b="1"/>
            </a:lvl4pPr>
            <a:lvl5pPr marL="1828610" indent="0">
              <a:buNone/>
              <a:defRPr sz="1600" b="1"/>
            </a:lvl5pPr>
            <a:lvl6pPr marL="2285763" indent="0">
              <a:buNone/>
              <a:defRPr sz="1600" b="1"/>
            </a:lvl6pPr>
            <a:lvl7pPr marL="2742915" indent="0">
              <a:buNone/>
              <a:defRPr sz="1600" b="1"/>
            </a:lvl7pPr>
            <a:lvl8pPr marL="3200068" indent="0">
              <a:buNone/>
              <a:defRPr sz="1600" b="1"/>
            </a:lvl8pPr>
            <a:lvl9pPr marL="365722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79388" y="6524626"/>
            <a:ext cx="1905000" cy="561975"/>
          </a:xfrm>
          <a:prstGeom prst="rect">
            <a:avLst/>
          </a:prstGeom>
          <a:ln/>
        </p:spPr>
        <p:txBody>
          <a:bodyPr lIns="91430" tIns="45715" rIns="91430" bIns="45715"/>
          <a:lstStyle>
            <a:lvl1pPr>
              <a:defRPr/>
            </a:lvl1pPr>
          </a:lstStyle>
          <a:p>
            <a:pPr algn="ctr">
              <a:defRPr/>
            </a:pPr>
            <a:r>
              <a:rPr lang="nl-NL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ESTRO Course 2014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63F650-0E7A-44BF-92E4-683E87C651D8}" type="slidenum">
              <a:rPr lang="nl-NL" altLang="en-US">
                <a:solidFill>
                  <a:srgbClr val="000000"/>
                </a:solidFill>
              </a:rPr>
              <a:pPr/>
              <a:t>‹#›</a:t>
            </a:fld>
            <a:endParaRPr lang="nl-NL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90700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79388" y="6524626"/>
            <a:ext cx="1905000" cy="561975"/>
          </a:xfrm>
          <a:prstGeom prst="rect">
            <a:avLst/>
          </a:prstGeom>
          <a:ln/>
        </p:spPr>
        <p:txBody>
          <a:bodyPr lIns="91430" tIns="45715" rIns="91430" bIns="45715"/>
          <a:lstStyle>
            <a:lvl1pPr>
              <a:defRPr/>
            </a:lvl1pPr>
          </a:lstStyle>
          <a:p>
            <a:pPr algn="ctr">
              <a:defRPr/>
            </a:pPr>
            <a:r>
              <a:rPr lang="nl-NL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ESTRO Course 2014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1D443A-4BA5-40E9-B42B-8F71A4D3BCAA}" type="slidenum">
              <a:rPr lang="nl-NL" altLang="en-US">
                <a:solidFill>
                  <a:srgbClr val="000000"/>
                </a:solidFill>
              </a:rPr>
              <a:pPr/>
              <a:t>‹#›</a:t>
            </a:fld>
            <a:endParaRPr lang="nl-NL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89122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79388" y="6524626"/>
            <a:ext cx="1905000" cy="561975"/>
          </a:xfrm>
          <a:prstGeom prst="rect">
            <a:avLst/>
          </a:prstGeom>
          <a:ln/>
        </p:spPr>
        <p:txBody>
          <a:bodyPr lIns="91430" tIns="45715" rIns="91430" bIns="45715"/>
          <a:lstStyle>
            <a:lvl1pPr>
              <a:defRPr/>
            </a:lvl1pPr>
          </a:lstStyle>
          <a:p>
            <a:pPr algn="ctr">
              <a:defRPr/>
            </a:pPr>
            <a:r>
              <a:rPr lang="nl-NL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ESTRO Course 2014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403610-CD1F-4A2F-9524-E5BD8BE04CF1}" type="slidenum">
              <a:rPr lang="nl-NL" altLang="en-US">
                <a:solidFill>
                  <a:srgbClr val="000000"/>
                </a:solidFill>
              </a:rPr>
              <a:pPr/>
              <a:t>‹#›</a:t>
            </a:fld>
            <a:endParaRPr lang="nl-NL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30301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53" indent="0">
              <a:buNone/>
              <a:defRPr sz="1200"/>
            </a:lvl2pPr>
            <a:lvl3pPr marL="914305" indent="0">
              <a:buNone/>
              <a:defRPr sz="1000"/>
            </a:lvl3pPr>
            <a:lvl4pPr marL="1371458" indent="0">
              <a:buNone/>
              <a:defRPr sz="900"/>
            </a:lvl4pPr>
            <a:lvl5pPr marL="1828610" indent="0">
              <a:buNone/>
              <a:defRPr sz="900"/>
            </a:lvl5pPr>
            <a:lvl6pPr marL="2285763" indent="0">
              <a:buNone/>
              <a:defRPr sz="900"/>
            </a:lvl6pPr>
            <a:lvl7pPr marL="2742915" indent="0">
              <a:buNone/>
              <a:defRPr sz="900"/>
            </a:lvl7pPr>
            <a:lvl8pPr marL="3200068" indent="0">
              <a:buNone/>
              <a:defRPr sz="900"/>
            </a:lvl8pPr>
            <a:lvl9pPr marL="365722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179388" y="6524626"/>
            <a:ext cx="1905000" cy="561975"/>
          </a:xfrm>
          <a:prstGeom prst="rect">
            <a:avLst/>
          </a:prstGeom>
          <a:ln/>
        </p:spPr>
        <p:txBody>
          <a:bodyPr lIns="91430" tIns="45715" rIns="91430" bIns="45715"/>
          <a:lstStyle>
            <a:lvl1pPr>
              <a:defRPr/>
            </a:lvl1pPr>
          </a:lstStyle>
          <a:p>
            <a:pPr algn="ctr">
              <a:defRPr/>
            </a:pPr>
            <a:r>
              <a:rPr lang="nl-NL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ESTRO Course 2014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FC0122-6C0F-46AC-A95D-87FEAD425704}" type="slidenum">
              <a:rPr lang="nl-NL" altLang="en-US">
                <a:solidFill>
                  <a:srgbClr val="000000"/>
                </a:solidFill>
              </a:rPr>
              <a:pPr/>
              <a:t>‹#›</a:t>
            </a:fld>
            <a:endParaRPr lang="nl-NL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055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6314104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53" indent="0">
              <a:buNone/>
              <a:defRPr sz="2800"/>
            </a:lvl2pPr>
            <a:lvl3pPr marL="914305" indent="0">
              <a:buNone/>
              <a:defRPr sz="2400"/>
            </a:lvl3pPr>
            <a:lvl4pPr marL="1371458" indent="0">
              <a:buNone/>
              <a:defRPr sz="2000"/>
            </a:lvl4pPr>
            <a:lvl5pPr marL="1828610" indent="0">
              <a:buNone/>
              <a:defRPr sz="2000"/>
            </a:lvl5pPr>
            <a:lvl6pPr marL="2285763" indent="0">
              <a:buNone/>
              <a:defRPr sz="2000"/>
            </a:lvl6pPr>
            <a:lvl7pPr marL="2742915" indent="0">
              <a:buNone/>
              <a:defRPr sz="2000"/>
            </a:lvl7pPr>
            <a:lvl8pPr marL="3200068" indent="0">
              <a:buNone/>
              <a:defRPr sz="2000"/>
            </a:lvl8pPr>
            <a:lvl9pPr marL="365722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53" indent="0">
              <a:buNone/>
              <a:defRPr sz="1200"/>
            </a:lvl2pPr>
            <a:lvl3pPr marL="914305" indent="0">
              <a:buNone/>
              <a:defRPr sz="1000"/>
            </a:lvl3pPr>
            <a:lvl4pPr marL="1371458" indent="0">
              <a:buNone/>
              <a:defRPr sz="900"/>
            </a:lvl4pPr>
            <a:lvl5pPr marL="1828610" indent="0">
              <a:buNone/>
              <a:defRPr sz="900"/>
            </a:lvl5pPr>
            <a:lvl6pPr marL="2285763" indent="0">
              <a:buNone/>
              <a:defRPr sz="900"/>
            </a:lvl6pPr>
            <a:lvl7pPr marL="2742915" indent="0">
              <a:buNone/>
              <a:defRPr sz="900"/>
            </a:lvl7pPr>
            <a:lvl8pPr marL="3200068" indent="0">
              <a:buNone/>
              <a:defRPr sz="900"/>
            </a:lvl8pPr>
            <a:lvl9pPr marL="365722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179388" y="6524626"/>
            <a:ext cx="1905000" cy="561975"/>
          </a:xfrm>
          <a:prstGeom prst="rect">
            <a:avLst/>
          </a:prstGeom>
          <a:ln/>
        </p:spPr>
        <p:txBody>
          <a:bodyPr lIns="91430" tIns="45715" rIns="91430" bIns="45715"/>
          <a:lstStyle>
            <a:lvl1pPr>
              <a:defRPr/>
            </a:lvl1pPr>
          </a:lstStyle>
          <a:p>
            <a:pPr algn="ctr">
              <a:defRPr/>
            </a:pPr>
            <a:r>
              <a:rPr lang="nl-NL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ESTRO Course 2014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3D1ED7-B1CF-4B01-82F1-9B4564D3875F}" type="slidenum">
              <a:rPr lang="nl-NL" altLang="en-US">
                <a:solidFill>
                  <a:srgbClr val="000000"/>
                </a:solidFill>
              </a:rPr>
              <a:pPr/>
              <a:t>‹#›</a:t>
            </a:fld>
            <a:endParaRPr lang="nl-NL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85375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79388" y="6524626"/>
            <a:ext cx="1905000" cy="561975"/>
          </a:xfrm>
          <a:prstGeom prst="rect">
            <a:avLst/>
          </a:prstGeom>
          <a:ln/>
        </p:spPr>
        <p:txBody>
          <a:bodyPr lIns="91430" tIns="45715" rIns="91430" bIns="45715"/>
          <a:lstStyle>
            <a:lvl1pPr>
              <a:defRPr/>
            </a:lvl1pPr>
          </a:lstStyle>
          <a:p>
            <a:pPr algn="ctr">
              <a:defRPr/>
            </a:pPr>
            <a:r>
              <a:rPr lang="nl-NL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ESTRO Course 2014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9B5129-8979-4ADC-A56A-5ACC3312E89E}" type="slidenum">
              <a:rPr lang="nl-NL" altLang="en-US">
                <a:solidFill>
                  <a:srgbClr val="000000"/>
                </a:solidFill>
              </a:rPr>
              <a:pPr/>
              <a:t>‹#›</a:t>
            </a:fld>
            <a:endParaRPr lang="nl-NL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513402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52400"/>
            <a:ext cx="19431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769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79388" y="6524626"/>
            <a:ext cx="1905000" cy="561975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defRPr/>
            </a:lvl1pPr>
          </a:lstStyle>
          <a:p>
            <a:pPr algn="ctr">
              <a:defRPr/>
            </a:pPr>
            <a:r>
              <a:rPr lang="nl-NL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ESTRO Course 2012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252C48-2E5B-4759-8AFA-53959CD89E4A}" type="slidenum">
              <a:rPr lang="nl-NL" altLang="en-US">
                <a:solidFill>
                  <a:srgbClr val="000000"/>
                </a:solidFill>
              </a:rPr>
              <a:pPr/>
              <a:t>‹#›</a:t>
            </a:fld>
            <a:endParaRPr lang="nl-NL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1496484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179388" y="6524626"/>
            <a:ext cx="1905000" cy="561975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defRPr/>
            </a:lvl1pPr>
          </a:lstStyle>
          <a:p>
            <a:pPr algn="ctr">
              <a:defRPr/>
            </a:pPr>
            <a:r>
              <a:rPr lang="nl-NL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ESTRO Course 2012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045AA-1C4E-4577-A071-420C545B35BB}" type="slidenum">
              <a:rPr lang="nl-NL" altLang="en-US">
                <a:solidFill>
                  <a:srgbClr val="000000"/>
                </a:solidFill>
              </a:rPr>
              <a:pPr/>
              <a:t>‹#›</a:t>
            </a:fld>
            <a:endParaRPr lang="nl-NL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92510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79388" y="6524626"/>
            <a:ext cx="1905000" cy="561975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defRPr/>
            </a:lvl1pPr>
          </a:lstStyle>
          <a:p>
            <a:pPr algn="ctr">
              <a:defRPr/>
            </a:pPr>
            <a:r>
              <a:rPr lang="nl-NL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ESTRO Course 2012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AC93F5-3EB9-42F6-B3EE-56CBC9652435}" type="slidenum">
              <a:rPr lang="nl-NL" altLang="en-US">
                <a:solidFill>
                  <a:srgbClr val="000000"/>
                </a:solidFill>
              </a:rPr>
              <a:pPr/>
              <a:t>‹#›</a:t>
            </a:fld>
            <a:endParaRPr lang="nl-NL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04174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153" indent="0" algn="ctr">
              <a:buNone/>
              <a:defRPr/>
            </a:lvl2pPr>
            <a:lvl3pPr marL="914305" indent="0" algn="ctr">
              <a:buNone/>
              <a:defRPr/>
            </a:lvl3pPr>
            <a:lvl4pPr marL="1371458" indent="0" algn="ctr">
              <a:buNone/>
              <a:defRPr/>
            </a:lvl4pPr>
            <a:lvl5pPr marL="1828610" indent="0" algn="ctr">
              <a:buNone/>
              <a:defRPr/>
            </a:lvl5pPr>
            <a:lvl6pPr marL="2285763" indent="0" algn="ctr">
              <a:buNone/>
              <a:defRPr/>
            </a:lvl6pPr>
            <a:lvl7pPr marL="2742915" indent="0" algn="ctr">
              <a:buNone/>
              <a:defRPr/>
            </a:lvl7pPr>
            <a:lvl8pPr marL="3200068" indent="0" algn="ctr">
              <a:buNone/>
              <a:defRPr/>
            </a:lvl8pPr>
            <a:lvl9pPr marL="365722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79388" y="6524626"/>
            <a:ext cx="1905000" cy="561975"/>
          </a:xfrm>
          <a:prstGeom prst="rect">
            <a:avLst/>
          </a:prstGeom>
          <a:ln/>
        </p:spPr>
        <p:txBody>
          <a:bodyPr lIns="91430" tIns="45715" rIns="91430" bIns="45715"/>
          <a:lstStyle>
            <a:lvl1pPr>
              <a:defRPr/>
            </a:lvl1pPr>
          </a:lstStyle>
          <a:p>
            <a:pPr algn="ctr">
              <a:defRPr/>
            </a:pPr>
            <a:r>
              <a:rPr lang="nl-NL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ESTRO Course 2014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D9DFF5-7648-4F91-8F48-F4C78CED9784}" type="slidenum">
              <a:rPr lang="nl-NL" altLang="en-US">
                <a:solidFill>
                  <a:srgbClr val="000000"/>
                </a:solidFill>
              </a:rPr>
              <a:pPr/>
              <a:t>‹#›</a:t>
            </a:fld>
            <a:endParaRPr lang="nl-NL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19836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99871D-57E1-4AA5-A448-7EDE39499C8B}" type="slidenum">
              <a:rPr lang="nl-NL" altLang="en-US">
                <a:solidFill>
                  <a:srgbClr val="000000"/>
                </a:solidFill>
              </a:rPr>
              <a:pPr/>
              <a:t>‹#›</a:t>
            </a:fld>
            <a:endParaRPr lang="nl-NL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8001001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53" indent="0">
              <a:buNone/>
              <a:defRPr sz="1800"/>
            </a:lvl2pPr>
            <a:lvl3pPr marL="914305" indent="0">
              <a:buNone/>
              <a:defRPr sz="1600"/>
            </a:lvl3pPr>
            <a:lvl4pPr marL="1371458" indent="0">
              <a:buNone/>
              <a:defRPr sz="1400"/>
            </a:lvl4pPr>
            <a:lvl5pPr marL="1828610" indent="0">
              <a:buNone/>
              <a:defRPr sz="1400"/>
            </a:lvl5pPr>
            <a:lvl6pPr marL="2285763" indent="0">
              <a:buNone/>
              <a:defRPr sz="1400"/>
            </a:lvl6pPr>
            <a:lvl7pPr marL="2742915" indent="0">
              <a:buNone/>
              <a:defRPr sz="1400"/>
            </a:lvl7pPr>
            <a:lvl8pPr marL="3200068" indent="0">
              <a:buNone/>
              <a:defRPr sz="1400"/>
            </a:lvl8pPr>
            <a:lvl9pPr marL="365722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79388" y="6524626"/>
            <a:ext cx="1905000" cy="561975"/>
          </a:xfrm>
          <a:prstGeom prst="rect">
            <a:avLst/>
          </a:prstGeom>
          <a:ln/>
        </p:spPr>
        <p:txBody>
          <a:bodyPr lIns="91430" tIns="45715" rIns="91430" bIns="45715"/>
          <a:lstStyle>
            <a:lvl1pPr>
              <a:defRPr/>
            </a:lvl1pPr>
          </a:lstStyle>
          <a:p>
            <a:pPr algn="ctr">
              <a:defRPr/>
            </a:pPr>
            <a:r>
              <a:rPr lang="nl-NL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ESTRO Course 2014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E365FA-2EC8-49E4-B95F-C7A7E6EA4BB4}" type="slidenum">
              <a:rPr lang="nl-NL" altLang="en-US">
                <a:solidFill>
                  <a:srgbClr val="000000"/>
                </a:solidFill>
              </a:rPr>
              <a:pPr/>
              <a:t>‹#›</a:t>
            </a:fld>
            <a:endParaRPr lang="nl-NL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558071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179388" y="6524626"/>
            <a:ext cx="1905000" cy="561975"/>
          </a:xfrm>
          <a:prstGeom prst="rect">
            <a:avLst/>
          </a:prstGeom>
          <a:ln/>
        </p:spPr>
        <p:txBody>
          <a:bodyPr lIns="91430" tIns="45715" rIns="91430" bIns="45715"/>
          <a:lstStyle>
            <a:lvl1pPr>
              <a:defRPr/>
            </a:lvl1pPr>
          </a:lstStyle>
          <a:p>
            <a:pPr algn="ctr">
              <a:defRPr/>
            </a:pPr>
            <a:r>
              <a:rPr lang="nl-NL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ESTRO Course 2014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806F33-D790-4245-B7A9-35D98BD1E642}" type="slidenum">
              <a:rPr lang="nl-NL" altLang="en-US">
                <a:solidFill>
                  <a:srgbClr val="000000"/>
                </a:solidFill>
              </a:rPr>
              <a:pPr/>
              <a:t>‹#›</a:t>
            </a:fld>
            <a:endParaRPr lang="nl-NL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89519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3" indent="0">
              <a:buNone/>
              <a:defRPr sz="2000" b="1"/>
            </a:lvl2pPr>
            <a:lvl3pPr marL="914305" indent="0">
              <a:buNone/>
              <a:defRPr sz="1800" b="1"/>
            </a:lvl3pPr>
            <a:lvl4pPr marL="1371458" indent="0">
              <a:buNone/>
              <a:defRPr sz="1600" b="1"/>
            </a:lvl4pPr>
            <a:lvl5pPr marL="1828610" indent="0">
              <a:buNone/>
              <a:defRPr sz="1600" b="1"/>
            </a:lvl5pPr>
            <a:lvl6pPr marL="2285763" indent="0">
              <a:buNone/>
              <a:defRPr sz="1600" b="1"/>
            </a:lvl6pPr>
            <a:lvl7pPr marL="2742915" indent="0">
              <a:buNone/>
              <a:defRPr sz="1600" b="1"/>
            </a:lvl7pPr>
            <a:lvl8pPr marL="3200068" indent="0">
              <a:buNone/>
              <a:defRPr sz="1600" b="1"/>
            </a:lvl8pPr>
            <a:lvl9pPr marL="365722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3" indent="0">
              <a:buNone/>
              <a:defRPr sz="2000" b="1"/>
            </a:lvl2pPr>
            <a:lvl3pPr marL="914305" indent="0">
              <a:buNone/>
              <a:defRPr sz="1800" b="1"/>
            </a:lvl3pPr>
            <a:lvl4pPr marL="1371458" indent="0">
              <a:buNone/>
              <a:defRPr sz="1600" b="1"/>
            </a:lvl4pPr>
            <a:lvl5pPr marL="1828610" indent="0">
              <a:buNone/>
              <a:defRPr sz="1600" b="1"/>
            </a:lvl5pPr>
            <a:lvl6pPr marL="2285763" indent="0">
              <a:buNone/>
              <a:defRPr sz="1600" b="1"/>
            </a:lvl6pPr>
            <a:lvl7pPr marL="2742915" indent="0">
              <a:buNone/>
              <a:defRPr sz="1600" b="1"/>
            </a:lvl7pPr>
            <a:lvl8pPr marL="3200068" indent="0">
              <a:buNone/>
              <a:defRPr sz="1600" b="1"/>
            </a:lvl8pPr>
            <a:lvl9pPr marL="365722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79388" y="6524626"/>
            <a:ext cx="1905000" cy="561975"/>
          </a:xfrm>
          <a:prstGeom prst="rect">
            <a:avLst/>
          </a:prstGeom>
          <a:ln/>
        </p:spPr>
        <p:txBody>
          <a:bodyPr lIns="91430" tIns="45715" rIns="91430" bIns="45715"/>
          <a:lstStyle>
            <a:lvl1pPr>
              <a:defRPr/>
            </a:lvl1pPr>
          </a:lstStyle>
          <a:p>
            <a:pPr algn="ctr">
              <a:defRPr/>
            </a:pPr>
            <a:r>
              <a:rPr lang="nl-NL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ESTRO Course 2014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63F650-0E7A-44BF-92E4-683E87C651D8}" type="slidenum">
              <a:rPr lang="nl-NL" altLang="en-US">
                <a:solidFill>
                  <a:srgbClr val="000000"/>
                </a:solidFill>
              </a:rPr>
              <a:pPr/>
              <a:t>‹#›</a:t>
            </a:fld>
            <a:endParaRPr lang="nl-NL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9591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3633330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79388" y="6524626"/>
            <a:ext cx="1905000" cy="561975"/>
          </a:xfrm>
          <a:prstGeom prst="rect">
            <a:avLst/>
          </a:prstGeom>
          <a:ln/>
        </p:spPr>
        <p:txBody>
          <a:bodyPr lIns="91430" tIns="45715" rIns="91430" bIns="45715"/>
          <a:lstStyle>
            <a:lvl1pPr>
              <a:defRPr/>
            </a:lvl1pPr>
          </a:lstStyle>
          <a:p>
            <a:pPr algn="ctr">
              <a:defRPr/>
            </a:pPr>
            <a:r>
              <a:rPr lang="nl-NL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ESTRO Course 2014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1D443A-4BA5-40E9-B42B-8F71A4D3BCAA}" type="slidenum">
              <a:rPr lang="nl-NL" altLang="en-US">
                <a:solidFill>
                  <a:srgbClr val="000000"/>
                </a:solidFill>
              </a:rPr>
              <a:pPr/>
              <a:t>‹#›</a:t>
            </a:fld>
            <a:endParaRPr lang="nl-NL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894326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79388" y="6524626"/>
            <a:ext cx="1905000" cy="561975"/>
          </a:xfrm>
          <a:prstGeom prst="rect">
            <a:avLst/>
          </a:prstGeom>
          <a:ln/>
        </p:spPr>
        <p:txBody>
          <a:bodyPr lIns="91430" tIns="45715" rIns="91430" bIns="45715"/>
          <a:lstStyle>
            <a:lvl1pPr>
              <a:defRPr/>
            </a:lvl1pPr>
          </a:lstStyle>
          <a:p>
            <a:pPr algn="ctr">
              <a:defRPr/>
            </a:pPr>
            <a:r>
              <a:rPr lang="nl-NL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ESTRO Course 2014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403610-CD1F-4A2F-9524-E5BD8BE04CF1}" type="slidenum">
              <a:rPr lang="nl-NL" altLang="en-US">
                <a:solidFill>
                  <a:srgbClr val="000000"/>
                </a:solidFill>
              </a:rPr>
              <a:pPr/>
              <a:t>‹#›</a:t>
            </a:fld>
            <a:endParaRPr lang="nl-NL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64392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53" indent="0">
              <a:buNone/>
              <a:defRPr sz="1200"/>
            </a:lvl2pPr>
            <a:lvl3pPr marL="914305" indent="0">
              <a:buNone/>
              <a:defRPr sz="1000"/>
            </a:lvl3pPr>
            <a:lvl4pPr marL="1371458" indent="0">
              <a:buNone/>
              <a:defRPr sz="900"/>
            </a:lvl4pPr>
            <a:lvl5pPr marL="1828610" indent="0">
              <a:buNone/>
              <a:defRPr sz="900"/>
            </a:lvl5pPr>
            <a:lvl6pPr marL="2285763" indent="0">
              <a:buNone/>
              <a:defRPr sz="900"/>
            </a:lvl6pPr>
            <a:lvl7pPr marL="2742915" indent="0">
              <a:buNone/>
              <a:defRPr sz="900"/>
            </a:lvl7pPr>
            <a:lvl8pPr marL="3200068" indent="0">
              <a:buNone/>
              <a:defRPr sz="900"/>
            </a:lvl8pPr>
            <a:lvl9pPr marL="365722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179388" y="6524626"/>
            <a:ext cx="1905000" cy="561975"/>
          </a:xfrm>
          <a:prstGeom prst="rect">
            <a:avLst/>
          </a:prstGeom>
          <a:ln/>
        </p:spPr>
        <p:txBody>
          <a:bodyPr lIns="91430" tIns="45715" rIns="91430" bIns="45715"/>
          <a:lstStyle>
            <a:lvl1pPr>
              <a:defRPr/>
            </a:lvl1pPr>
          </a:lstStyle>
          <a:p>
            <a:pPr algn="ctr">
              <a:defRPr/>
            </a:pPr>
            <a:r>
              <a:rPr lang="nl-NL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ESTRO Course 2014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FC0122-6C0F-46AC-A95D-87FEAD425704}" type="slidenum">
              <a:rPr lang="nl-NL" altLang="en-US">
                <a:solidFill>
                  <a:srgbClr val="000000"/>
                </a:solidFill>
              </a:rPr>
              <a:pPr/>
              <a:t>‹#›</a:t>
            </a:fld>
            <a:endParaRPr lang="nl-NL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512832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53" indent="0">
              <a:buNone/>
              <a:defRPr sz="2800"/>
            </a:lvl2pPr>
            <a:lvl3pPr marL="914305" indent="0">
              <a:buNone/>
              <a:defRPr sz="2400"/>
            </a:lvl3pPr>
            <a:lvl4pPr marL="1371458" indent="0">
              <a:buNone/>
              <a:defRPr sz="2000"/>
            </a:lvl4pPr>
            <a:lvl5pPr marL="1828610" indent="0">
              <a:buNone/>
              <a:defRPr sz="2000"/>
            </a:lvl5pPr>
            <a:lvl6pPr marL="2285763" indent="0">
              <a:buNone/>
              <a:defRPr sz="2000"/>
            </a:lvl6pPr>
            <a:lvl7pPr marL="2742915" indent="0">
              <a:buNone/>
              <a:defRPr sz="2000"/>
            </a:lvl7pPr>
            <a:lvl8pPr marL="3200068" indent="0">
              <a:buNone/>
              <a:defRPr sz="2000"/>
            </a:lvl8pPr>
            <a:lvl9pPr marL="365722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53" indent="0">
              <a:buNone/>
              <a:defRPr sz="1200"/>
            </a:lvl2pPr>
            <a:lvl3pPr marL="914305" indent="0">
              <a:buNone/>
              <a:defRPr sz="1000"/>
            </a:lvl3pPr>
            <a:lvl4pPr marL="1371458" indent="0">
              <a:buNone/>
              <a:defRPr sz="900"/>
            </a:lvl4pPr>
            <a:lvl5pPr marL="1828610" indent="0">
              <a:buNone/>
              <a:defRPr sz="900"/>
            </a:lvl5pPr>
            <a:lvl6pPr marL="2285763" indent="0">
              <a:buNone/>
              <a:defRPr sz="900"/>
            </a:lvl6pPr>
            <a:lvl7pPr marL="2742915" indent="0">
              <a:buNone/>
              <a:defRPr sz="900"/>
            </a:lvl7pPr>
            <a:lvl8pPr marL="3200068" indent="0">
              <a:buNone/>
              <a:defRPr sz="900"/>
            </a:lvl8pPr>
            <a:lvl9pPr marL="365722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179388" y="6524626"/>
            <a:ext cx="1905000" cy="561975"/>
          </a:xfrm>
          <a:prstGeom prst="rect">
            <a:avLst/>
          </a:prstGeom>
          <a:ln/>
        </p:spPr>
        <p:txBody>
          <a:bodyPr lIns="91430" tIns="45715" rIns="91430" bIns="45715"/>
          <a:lstStyle>
            <a:lvl1pPr>
              <a:defRPr/>
            </a:lvl1pPr>
          </a:lstStyle>
          <a:p>
            <a:pPr algn="ctr">
              <a:defRPr/>
            </a:pPr>
            <a:r>
              <a:rPr lang="nl-NL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ESTRO Course 2014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3D1ED7-B1CF-4B01-82F1-9B4564D3875F}" type="slidenum">
              <a:rPr lang="nl-NL" altLang="en-US">
                <a:solidFill>
                  <a:srgbClr val="000000"/>
                </a:solidFill>
              </a:rPr>
              <a:pPr/>
              <a:t>‹#›</a:t>
            </a:fld>
            <a:endParaRPr lang="nl-NL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937963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79388" y="6524626"/>
            <a:ext cx="1905000" cy="561975"/>
          </a:xfrm>
          <a:prstGeom prst="rect">
            <a:avLst/>
          </a:prstGeom>
          <a:ln/>
        </p:spPr>
        <p:txBody>
          <a:bodyPr lIns="91430" tIns="45715" rIns="91430" bIns="45715"/>
          <a:lstStyle>
            <a:lvl1pPr>
              <a:defRPr/>
            </a:lvl1pPr>
          </a:lstStyle>
          <a:p>
            <a:pPr algn="ctr">
              <a:defRPr/>
            </a:pPr>
            <a:r>
              <a:rPr lang="nl-NL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ESTRO Course 2014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9B5129-8979-4ADC-A56A-5ACC3312E89E}" type="slidenum">
              <a:rPr lang="nl-NL" altLang="en-US">
                <a:solidFill>
                  <a:srgbClr val="000000"/>
                </a:solidFill>
              </a:rPr>
              <a:pPr/>
              <a:t>‹#›</a:t>
            </a:fld>
            <a:endParaRPr lang="nl-NL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077819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52400"/>
            <a:ext cx="19431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769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79388" y="6524626"/>
            <a:ext cx="1905000" cy="561975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defRPr/>
            </a:lvl1pPr>
          </a:lstStyle>
          <a:p>
            <a:pPr algn="ctr">
              <a:defRPr/>
            </a:pPr>
            <a:r>
              <a:rPr lang="nl-NL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ESTRO Course 2012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252C48-2E5B-4759-8AFA-53959CD89E4A}" type="slidenum">
              <a:rPr lang="nl-NL" altLang="en-US">
                <a:solidFill>
                  <a:srgbClr val="000000"/>
                </a:solidFill>
              </a:rPr>
              <a:pPr/>
              <a:t>‹#›</a:t>
            </a:fld>
            <a:endParaRPr lang="nl-NL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8259115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179388" y="6524626"/>
            <a:ext cx="1905000" cy="561975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defRPr/>
            </a:lvl1pPr>
          </a:lstStyle>
          <a:p>
            <a:pPr algn="ctr">
              <a:defRPr/>
            </a:pPr>
            <a:r>
              <a:rPr lang="nl-NL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ESTRO Course 2012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045AA-1C4E-4577-A071-420C545B35BB}" type="slidenum">
              <a:rPr lang="nl-NL" altLang="en-US">
                <a:solidFill>
                  <a:srgbClr val="000000"/>
                </a:solidFill>
              </a:rPr>
              <a:pPr/>
              <a:t>‹#›</a:t>
            </a:fld>
            <a:endParaRPr lang="nl-NL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1547014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79388" y="6524626"/>
            <a:ext cx="1905000" cy="561975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defRPr/>
            </a:lvl1pPr>
          </a:lstStyle>
          <a:p>
            <a:pPr algn="ctr">
              <a:defRPr/>
            </a:pPr>
            <a:r>
              <a:rPr lang="nl-NL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ESTRO Course 2012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AC93F5-3EB9-42F6-B3EE-56CBC9652435}" type="slidenum">
              <a:rPr lang="nl-NL" altLang="en-US">
                <a:solidFill>
                  <a:srgbClr val="000000"/>
                </a:solidFill>
              </a:rPr>
              <a:pPr/>
              <a:t>‹#›</a:t>
            </a:fld>
            <a:endParaRPr lang="nl-NL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559910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153" indent="0" algn="ctr">
              <a:buNone/>
              <a:defRPr/>
            </a:lvl2pPr>
            <a:lvl3pPr marL="914305" indent="0" algn="ctr">
              <a:buNone/>
              <a:defRPr/>
            </a:lvl3pPr>
            <a:lvl4pPr marL="1371458" indent="0" algn="ctr">
              <a:buNone/>
              <a:defRPr/>
            </a:lvl4pPr>
            <a:lvl5pPr marL="1828610" indent="0" algn="ctr">
              <a:buNone/>
              <a:defRPr/>
            </a:lvl5pPr>
            <a:lvl6pPr marL="2285763" indent="0" algn="ctr">
              <a:buNone/>
              <a:defRPr/>
            </a:lvl6pPr>
            <a:lvl7pPr marL="2742915" indent="0" algn="ctr">
              <a:buNone/>
              <a:defRPr/>
            </a:lvl7pPr>
            <a:lvl8pPr marL="3200068" indent="0" algn="ctr">
              <a:buNone/>
              <a:defRPr/>
            </a:lvl8pPr>
            <a:lvl9pPr marL="365722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79388" y="6524626"/>
            <a:ext cx="1905000" cy="561975"/>
          </a:xfrm>
          <a:prstGeom prst="rect">
            <a:avLst/>
          </a:prstGeom>
          <a:ln/>
        </p:spPr>
        <p:txBody>
          <a:bodyPr lIns="91430" tIns="45715" rIns="91430" bIns="45715"/>
          <a:lstStyle>
            <a:lvl1pPr>
              <a:defRPr/>
            </a:lvl1pPr>
          </a:lstStyle>
          <a:p>
            <a:pPr algn="ctr">
              <a:defRPr/>
            </a:pPr>
            <a:r>
              <a:rPr lang="nl-NL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ESTRO Course 2014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D9DFF5-7648-4F91-8F48-F4C78CED9784}" type="slidenum">
              <a:rPr lang="nl-NL" altLang="en-US">
                <a:solidFill>
                  <a:srgbClr val="000000"/>
                </a:solidFill>
              </a:rPr>
              <a:pPr/>
              <a:t>‹#›</a:t>
            </a:fld>
            <a:endParaRPr lang="nl-NL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30750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99871D-57E1-4AA5-A448-7EDE39499C8B}" type="slidenum">
              <a:rPr lang="nl-NL" altLang="en-US">
                <a:solidFill>
                  <a:srgbClr val="000000"/>
                </a:solidFill>
              </a:rPr>
              <a:pPr/>
              <a:t>‹#›</a:t>
            </a:fld>
            <a:endParaRPr lang="nl-NL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9125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slideLayout" Target="../slideLayouts/slideLayout97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5" Type="http://schemas.openxmlformats.org/officeDocument/2006/relationships/image" Target="../media/image13.png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Relationship Id="rId1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5.xml"/><Relationship Id="rId13" Type="http://schemas.openxmlformats.org/officeDocument/2006/relationships/slideLayout" Target="../slideLayouts/slideLayout110.xml"/><Relationship Id="rId3" Type="http://schemas.openxmlformats.org/officeDocument/2006/relationships/slideLayout" Target="../slideLayouts/slideLayout100.xml"/><Relationship Id="rId7" Type="http://schemas.openxmlformats.org/officeDocument/2006/relationships/slideLayout" Target="../slideLayouts/slideLayout104.xml"/><Relationship Id="rId12" Type="http://schemas.openxmlformats.org/officeDocument/2006/relationships/slideLayout" Target="../slideLayouts/slideLayout109.xml"/><Relationship Id="rId17" Type="http://schemas.openxmlformats.org/officeDocument/2006/relationships/image" Target="../media/image14.png"/><Relationship Id="rId2" Type="http://schemas.openxmlformats.org/officeDocument/2006/relationships/slideLayout" Target="../slideLayouts/slideLayout99.xml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98.xml"/><Relationship Id="rId6" Type="http://schemas.openxmlformats.org/officeDocument/2006/relationships/slideLayout" Target="../slideLayouts/slideLayout103.xml"/><Relationship Id="rId11" Type="http://schemas.openxmlformats.org/officeDocument/2006/relationships/slideLayout" Target="../slideLayouts/slideLayout108.xml"/><Relationship Id="rId5" Type="http://schemas.openxmlformats.org/officeDocument/2006/relationships/slideLayout" Target="../slideLayouts/slideLayout102.xml"/><Relationship Id="rId15" Type="http://schemas.openxmlformats.org/officeDocument/2006/relationships/theme" Target="../theme/theme11.xml"/><Relationship Id="rId10" Type="http://schemas.openxmlformats.org/officeDocument/2006/relationships/slideLayout" Target="../slideLayouts/slideLayout107.xml"/><Relationship Id="rId4" Type="http://schemas.openxmlformats.org/officeDocument/2006/relationships/slideLayout" Target="../slideLayouts/slideLayout101.xml"/><Relationship Id="rId9" Type="http://schemas.openxmlformats.org/officeDocument/2006/relationships/slideLayout" Target="../slideLayouts/slideLayout106.xml"/><Relationship Id="rId14" Type="http://schemas.openxmlformats.org/officeDocument/2006/relationships/slideLayout" Target="../slideLayouts/slideLayout11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9.xml"/><Relationship Id="rId13" Type="http://schemas.openxmlformats.org/officeDocument/2006/relationships/slideLayout" Target="../slideLayouts/slideLayout124.xml"/><Relationship Id="rId18" Type="http://schemas.openxmlformats.org/officeDocument/2006/relationships/image" Target="../media/image11.png"/><Relationship Id="rId3" Type="http://schemas.openxmlformats.org/officeDocument/2006/relationships/slideLayout" Target="../slideLayouts/slideLayout114.xml"/><Relationship Id="rId7" Type="http://schemas.openxmlformats.org/officeDocument/2006/relationships/slideLayout" Target="../slideLayouts/slideLayout118.xml"/><Relationship Id="rId12" Type="http://schemas.openxmlformats.org/officeDocument/2006/relationships/slideLayout" Target="../slideLayouts/slideLayout123.xml"/><Relationship Id="rId17" Type="http://schemas.openxmlformats.org/officeDocument/2006/relationships/theme" Target="../theme/theme12.xml"/><Relationship Id="rId2" Type="http://schemas.openxmlformats.org/officeDocument/2006/relationships/slideLayout" Target="../slideLayouts/slideLayout113.xml"/><Relationship Id="rId16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12.xml"/><Relationship Id="rId6" Type="http://schemas.openxmlformats.org/officeDocument/2006/relationships/slideLayout" Target="../slideLayouts/slideLayout117.xml"/><Relationship Id="rId11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16.xml"/><Relationship Id="rId1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21.xml"/><Relationship Id="rId19" Type="http://schemas.openxmlformats.org/officeDocument/2006/relationships/image" Target="../media/image15.png"/><Relationship Id="rId4" Type="http://schemas.openxmlformats.org/officeDocument/2006/relationships/slideLayout" Target="../slideLayouts/slideLayout115.xml"/><Relationship Id="rId9" Type="http://schemas.openxmlformats.org/officeDocument/2006/relationships/slideLayout" Target="../slideLayouts/slideLayout120.xml"/><Relationship Id="rId14" Type="http://schemas.openxmlformats.org/officeDocument/2006/relationships/slideLayout" Target="../slideLayouts/slideLayout12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17" Type="http://schemas.openxmlformats.org/officeDocument/2006/relationships/image" Target="../media/image6.png"/><Relationship Id="rId2" Type="http://schemas.openxmlformats.org/officeDocument/2006/relationships/slideLayout" Target="../slideLayouts/slideLayout25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9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5" Type="http://schemas.openxmlformats.org/officeDocument/2006/relationships/image" Target="../media/image9.png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slideLayout" Target="../slideLayouts/slideLayout53.xml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55.xml"/><Relationship Id="rId4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slideLayout" Target="../slideLayouts/slideLayout58.xml"/><Relationship Id="rId7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5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9.xml"/><Relationship Id="rId9" Type="http://schemas.openxmlformats.org/officeDocument/2006/relationships/image" Target="../media/image12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slideLayout" Target="../slideLayouts/slideLayout64.xml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63.xml"/><Relationship Id="rId1" Type="http://schemas.openxmlformats.org/officeDocument/2006/relationships/slideLayout" Target="../slideLayouts/slideLayout62.xml"/><Relationship Id="rId6" Type="http://schemas.openxmlformats.org/officeDocument/2006/relationships/theme" Target="../theme/theme7.xml"/><Relationship Id="rId5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slideLayout" Target="../slideLayouts/slideLayout69.xml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theme" Target="../theme/theme8.xml"/><Relationship Id="rId5" Type="http://schemas.openxmlformats.org/officeDocument/2006/relationships/slideLayout" Target="../slideLayouts/slideLayout71.xml"/><Relationship Id="rId4" Type="http://schemas.openxmlformats.org/officeDocument/2006/relationships/slideLayout" Target="../slideLayouts/slideLayout70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slideLayout" Target="../slideLayouts/slideLayout84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83.xml"/><Relationship Id="rId2" Type="http://schemas.openxmlformats.org/officeDocument/2006/relationships/slideLayout" Target="../slideLayouts/slideLayout73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5" Type="http://schemas.openxmlformats.org/officeDocument/2006/relationships/image" Target="../media/image13.png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Relationship Id="rId1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631825"/>
            <a:ext cx="8277225" cy="100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nl-NL" smtClean="0"/>
          </a:p>
        </p:txBody>
      </p:sp>
      <p:sp>
        <p:nvSpPr>
          <p:cNvPr id="2457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44675"/>
            <a:ext cx="8147050" cy="4281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smtClean="0"/>
          </a:p>
        </p:txBody>
      </p:sp>
      <p:pic>
        <p:nvPicPr>
          <p:cNvPr id="5" name="Picture 12" descr="Maastr10 klein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6327775"/>
            <a:ext cx="1598612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796" r:id="rId12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27376B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27376B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27376B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27376B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27376B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27376B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27376B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27376B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27376B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0" tIns="45715" rIns="91430" bIns="4571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en-US" smtClean="0"/>
              <a:t>Click to edit Master text styles</a:t>
            </a:r>
          </a:p>
          <a:p>
            <a:pPr lvl="1"/>
            <a:r>
              <a:rPr lang="nl-NL" altLang="en-US" smtClean="0"/>
              <a:t>Second level</a:t>
            </a:r>
          </a:p>
          <a:p>
            <a:pPr lvl="2"/>
            <a:r>
              <a:rPr lang="nl-NL" altLang="en-US" smtClean="0"/>
              <a:t>Third level</a:t>
            </a:r>
          </a:p>
          <a:p>
            <a:pPr lvl="3"/>
            <a:r>
              <a:rPr lang="nl-NL" altLang="en-US" smtClean="0"/>
              <a:t>Fourth level</a:t>
            </a:r>
          </a:p>
          <a:p>
            <a:pPr lvl="4"/>
            <a:r>
              <a:rPr lang="nl-NL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 Narrow" pitchFamily="34" charset="0"/>
              </a:defRPr>
            </a:lvl1pPr>
          </a:lstStyle>
          <a:p>
            <a:pPr algn="ctr"/>
            <a:endParaRPr lang="en-US" altLang="en-US" smtClean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 Narrow" pitchFamily="34" charset="0"/>
              </a:defRPr>
            </a:lvl1pPr>
          </a:lstStyle>
          <a:p>
            <a:fld id="{465A1E1F-D156-4406-9342-33D16534AD42}" type="slidenum">
              <a:rPr lang="nl-NL" altLang="en-US" smtClean="0">
                <a:solidFill>
                  <a:srgbClr val="000000"/>
                </a:solidFill>
                <a:cs typeface="Arial" pitchFamily="34" charset="0"/>
              </a:rPr>
              <a:pPr/>
              <a:t>‹#›</a:t>
            </a:fld>
            <a:endParaRPr lang="nl-NL" altLang="en-US" smtClean="0">
              <a:solidFill>
                <a:srgbClr val="000000"/>
              </a:solidFill>
              <a:cs typeface="Arial" pitchFamily="34" charset="0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6324601"/>
            <a:ext cx="161925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Logo UM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373812"/>
            <a:ext cx="1046162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4006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5" r:id="rId1"/>
    <p:sldLayoutId id="2147483856" r:id="rId2"/>
    <p:sldLayoutId id="2147483857" r:id="rId3"/>
    <p:sldLayoutId id="2147483858" r:id="rId4"/>
    <p:sldLayoutId id="2147483859" r:id="rId5"/>
    <p:sldLayoutId id="2147483860" r:id="rId6"/>
    <p:sldLayoutId id="2147483861" r:id="rId7"/>
    <p:sldLayoutId id="2147483862" r:id="rId8"/>
    <p:sldLayoutId id="2147483863" r:id="rId9"/>
    <p:sldLayoutId id="2147483864" r:id="rId10"/>
    <p:sldLayoutId id="2147483865" r:id="rId11"/>
    <p:sldLayoutId id="2147483866" r:id="rId12"/>
    <p:sldLayoutId id="2147483867" r:id="rId13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3333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333399"/>
          </a:solidFill>
          <a:latin typeface="Arial Narrow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333399"/>
          </a:solidFill>
          <a:latin typeface="Arial Narrow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333399"/>
          </a:solidFill>
          <a:latin typeface="Arial Narrow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333399"/>
          </a:solidFill>
          <a:latin typeface="Arial Narrow" pitchFamily="34" charset="0"/>
        </a:defRPr>
      </a:lvl5pPr>
      <a:lvl6pPr marL="457153" algn="ctr" rtl="0" fontAlgn="base">
        <a:spcBef>
          <a:spcPct val="0"/>
        </a:spcBef>
        <a:spcAft>
          <a:spcPct val="0"/>
        </a:spcAft>
        <a:defRPr sz="4000">
          <a:solidFill>
            <a:srgbClr val="333399"/>
          </a:solidFill>
          <a:latin typeface="Arial Narrow" pitchFamily="34" charset="0"/>
        </a:defRPr>
      </a:lvl6pPr>
      <a:lvl7pPr marL="914305" algn="ctr" rtl="0" fontAlgn="base">
        <a:spcBef>
          <a:spcPct val="0"/>
        </a:spcBef>
        <a:spcAft>
          <a:spcPct val="0"/>
        </a:spcAft>
        <a:defRPr sz="4000">
          <a:solidFill>
            <a:srgbClr val="333399"/>
          </a:solidFill>
          <a:latin typeface="Arial Narrow" pitchFamily="34" charset="0"/>
        </a:defRPr>
      </a:lvl7pPr>
      <a:lvl8pPr marL="1371458" algn="ctr" rtl="0" fontAlgn="base">
        <a:spcBef>
          <a:spcPct val="0"/>
        </a:spcBef>
        <a:spcAft>
          <a:spcPct val="0"/>
        </a:spcAft>
        <a:defRPr sz="4000">
          <a:solidFill>
            <a:srgbClr val="333399"/>
          </a:solidFill>
          <a:latin typeface="Arial Narrow" pitchFamily="34" charset="0"/>
        </a:defRPr>
      </a:lvl8pPr>
      <a:lvl9pPr marL="1828610" algn="ctr" rtl="0" fontAlgn="base">
        <a:spcBef>
          <a:spcPct val="0"/>
        </a:spcBef>
        <a:spcAft>
          <a:spcPct val="0"/>
        </a:spcAft>
        <a:defRPr sz="4000">
          <a:solidFill>
            <a:srgbClr val="333399"/>
          </a:solidFill>
          <a:latin typeface="Arial Narrow" pitchFamily="34" charset="0"/>
        </a:defRPr>
      </a:lvl9pPr>
    </p:titleStyle>
    <p:bodyStyle>
      <a:lvl1pPr marL="342865" indent="-342865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06666"/>
          </a:solidFill>
          <a:latin typeface="+mn-lt"/>
          <a:ea typeface="+mn-ea"/>
          <a:cs typeface="+mn-cs"/>
        </a:defRPr>
      </a:lvl1pPr>
      <a:lvl2pPr marL="742873" indent="-28572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06666"/>
          </a:solidFill>
          <a:latin typeface="+mn-lt"/>
        </a:defRPr>
      </a:lvl2pPr>
      <a:lvl3pPr marL="1142882" indent="-228577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6666"/>
          </a:solidFill>
          <a:latin typeface="+mn-lt"/>
        </a:defRPr>
      </a:lvl3pPr>
      <a:lvl4pPr marL="1600034" indent="-228577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6666"/>
          </a:solidFill>
          <a:latin typeface="+mn-lt"/>
        </a:defRPr>
      </a:lvl4pPr>
      <a:lvl5pPr marL="2057187" indent="-228577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6666"/>
          </a:solidFill>
          <a:latin typeface="+mn-lt"/>
        </a:defRPr>
      </a:lvl5pPr>
      <a:lvl6pPr marL="2514340" indent="-228577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6666"/>
          </a:solidFill>
          <a:latin typeface="+mn-lt"/>
        </a:defRPr>
      </a:lvl6pPr>
      <a:lvl7pPr marL="2971492" indent="-228577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6666"/>
          </a:solidFill>
          <a:latin typeface="+mn-lt"/>
        </a:defRPr>
      </a:lvl7pPr>
      <a:lvl8pPr marL="3428645" indent="-228577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6666"/>
          </a:solidFill>
          <a:latin typeface="+mn-lt"/>
        </a:defRPr>
      </a:lvl8pPr>
      <a:lvl9pPr marL="3885797" indent="-228577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6666"/>
          </a:solidFill>
          <a:latin typeface="+mn-lt"/>
        </a:defRPr>
      </a:lvl9pPr>
    </p:bodyStyle>
    <p:otherStyle>
      <a:defPPr>
        <a:defRPr lang="en-US"/>
      </a:defPPr>
      <a:lvl1pPr marL="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0" tIns="45715" rIns="91430" bIns="4571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en-US" smtClean="0"/>
              <a:t>Click to edit Master text styles</a:t>
            </a:r>
          </a:p>
          <a:p>
            <a:pPr lvl="1"/>
            <a:r>
              <a:rPr lang="nl-NL" altLang="en-US" smtClean="0"/>
              <a:t>Second level</a:t>
            </a:r>
          </a:p>
          <a:p>
            <a:pPr lvl="2"/>
            <a:r>
              <a:rPr lang="nl-NL" altLang="en-US" smtClean="0"/>
              <a:t>Third level</a:t>
            </a:r>
          </a:p>
          <a:p>
            <a:pPr lvl="3"/>
            <a:r>
              <a:rPr lang="nl-NL" altLang="en-US" smtClean="0"/>
              <a:t>Fourth level</a:t>
            </a:r>
          </a:p>
          <a:p>
            <a:pPr lvl="4"/>
            <a:r>
              <a:rPr lang="nl-NL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 Narrow" pitchFamily="34" charset="0"/>
              </a:defRPr>
            </a:lvl1pPr>
          </a:lstStyle>
          <a:p>
            <a:pPr algn="ctr"/>
            <a:endParaRPr lang="en-US" altLang="en-US" smtClean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 Narrow" pitchFamily="34" charset="0"/>
              </a:defRPr>
            </a:lvl1pPr>
          </a:lstStyle>
          <a:p>
            <a:fld id="{465A1E1F-D156-4406-9342-33D16534AD42}" type="slidenum">
              <a:rPr lang="nl-NL" altLang="en-US" smtClean="0">
                <a:solidFill>
                  <a:srgbClr val="000000"/>
                </a:solidFill>
                <a:cs typeface="Arial" pitchFamily="34" charset="0"/>
              </a:rPr>
              <a:pPr/>
              <a:t>‹#›</a:t>
            </a:fld>
            <a:endParaRPr lang="nl-NL" altLang="en-US" smtClean="0">
              <a:solidFill>
                <a:srgbClr val="000000"/>
              </a:solidFill>
              <a:cs typeface="Arial" pitchFamily="34" charset="0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6324601"/>
            <a:ext cx="161925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Logo UM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373812"/>
            <a:ext cx="1046162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5858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9" r:id="rId1"/>
    <p:sldLayoutId id="2147483870" r:id="rId2"/>
    <p:sldLayoutId id="2147483871" r:id="rId3"/>
    <p:sldLayoutId id="2147483872" r:id="rId4"/>
    <p:sldLayoutId id="2147483873" r:id="rId5"/>
    <p:sldLayoutId id="2147483874" r:id="rId6"/>
    <p:sldLayoutId id="2147483875" r:id="rId7"/>
    <p:sldLayoutId id="2147483876" r:id="rId8"/>
    <p:sldLayoutId id="2147483877" r:id="rId9"/>
    <p:sldLayoutId id="2147483878" r:id="rId10"/>
    <p:sldLayoutId id="2147483879" r:id="rId11"/>
    <p:sldLayoutId id="2147483880" r:id="rId12"/>
    <p:sldLayoutId id="2147483881" r:id="rId13"/>
    <p:sldLayoutId id="2147483882" r:id="rId14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3333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333399"/>
          </a:solidFill>
          <a:latin typeface="Arial Narrow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333399"/>
          </a:solidFill>
          <a:latin typeface="Arial Narrow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333399"/>
          </a:solidFill>
          <a:latin typeface="Arial Narrow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333399"/>
          </a:solidFill>
          <a:latin typeface="Arial Narrow" pitchFamily="34" charset="0"/>
        </a:defRPr>
      </a:lvl5pPr>
      <a:lvl6pPr marL="457153" algn="ctr" rtl="0" fontAlgn="base">
        <a:spcBef>
          <a:spcPct val="0"/>
        </a:spcBef>
        <a:spcAft>
          <a:spcPct val="0"/>
        </a:spcAft>
        <a:defRPr sz="4000">
          <a:solidFill>
            <a:srgbClr val="333399"/>
          </a:solidFill>
          <a:latin typeface="Arial Narrow" pitchFamily="34" charset="0"/>
        </a:defRPr>
      </a:lvl6pPr>
      <a:lvl7pPr marL="914305" algn="ctr" rtl="0" fontAlgn="base">
        <a:spcBef>
          <a:spcPct val="0"/>
        </a:spcBef>
        <a:spcAft>
          <a:spcPct val="0"/>
        </a:spcAft>
        <a:defRPr sz="4000">
          <a:solidFill>
            <a:srgbClr val="333399"/>
          </a:solidFill>
          <a:latin typeface="Arial Narrow" pitchFamily="34" charset="0"/>
        </a:defRPr>
      </a:lvl7pPr>
      <a:lvl8pPr marL="1371458" algn="ctr" rtl="0" fontAlgn="base">
        <a:spcBef>
          <a:spcPct val="0"/>
        </a:spcBef>
        <a:spcAft>
          <a:spcPct val="0"/>
        </a:spcAft>
        <a:defRPr sz="4000">
          <a:solidFill>
            <a:srgbClr val="333399"/>
          </a:solidFill>
          <a:latin typeface="Arial Narrow" pitchFamily="34" charset="0"/>
        </a:defRPr>
      </a:lvl8pPr>
      <a:lvl9pPr marL="1828610" algn="ctr" rtl="0" fontAlgn="base">
        <a:spcBef>
          <a:spcPct val="0"/>
        </a:spcBef>
        <a:spcAft>
          <a:spcPct val="0"/>
        </a:spcAft>
        <a:defRPr sz="4000">
          <a:solidFill>
            <a:srgbClr val="333399"/>
          </a:solidFill>
          <a:latin typeface="Arial Narrow" pitchFamily="34" charset="0"/>
        </a:defRPr>
      </a:lvl9pPr>
    </p:titleStyle>
    <p:bodyStyle>
      <a:lvl1pPr marL="342865" indent="-342865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06666"/>
          </a:solidFill>
          <a:latin typeface="+mn-lt"/>
          <a:ea typeface="+mn-ea"/>
          <a:cs typeface="+mn-cs"/>
        </a:defRPr>
      </a:lvl1pPr>
      <a:lvl2pPr marL="742873" indent="-28572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06666"/>
          </a:solidFill>
          <a:latin typeface="+mn-lt"/>
        </a:defRPr>
      </a:lvl2pPr>
      <a:lvl3pPr marL="1142882" indent="-228577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6666"/>
          </a:solidFill>
          <a:latin typeface="+mn-lt"/>
        </a:defRPr>
      </a:lvl3pPr>
      <a:lvl4pPr marL="1600034" indent="-228577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6666"/>
          </a:solidFill>
          <a:latin typeface="+mn-lt"/>
        </a:defRPr>
      </a:lvl4pPr>
      <a:lvl5pPr marL="2057187" indent="-228577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6666"/>
          </a:solidFill>
          <a:latin typeface="+mn-lt"/>
        </a:defRPr>
      </a:lvl5pPr>
      <a:lvl6pPr marL="2514340" indent="-228577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6666"/>
          </a:solidFill>
          <a:latin typeface="+mn-lt"/>
        </a:defRPr>
      </a:lvl6pPr>
      <a:lvl7pPr marL="2971492" indent="-228577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6666"/>
          </a:solidFill>
          <a:latin typeface="+mn-lt"/>
        </a:defRPr>
      </a:lvl7pPr>
      <a:lvl8pPr marL="3428645" indent="-228577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6666"/>
          </a:solidFill>
          <a:latin typeface="+mn-lt"/>
        </a:defRPr>
      </a:lvl8pPr>
      <a:lvl9pPr marL="3885797" indent="-228577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6666"/>
          </a:solidFill>
          <a:latin typeface="+mn-lt"/>
        </a:defRPr>
      </a:lvl9pPr>
    </p:bodyStyle>
    <p:otherStyle>
      <a:defPPr>
        <a:defRPr lang="en-US"/>
      </a:defPPr>
      <a:lvl1pPr marL="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7663" y="122238"/>
            <a:ext cx="8596312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7825" y="1090613"/>
            <a:ext cx="8558213" cy="496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pic>
        <p:nvPicPr>
          <p:cNvPr id="1028" name="Picture 8" descr="logo_grow_index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53200"/>
            <a:ext cx="8509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9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4475" y="6503988"/>
            <a:ext cx="1279525" cy="35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59113" y="6492875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cs typeface="Arial" pitchFamily="34" charset="0"/>
              </a:rPr>
              <a:t>AAPM, Vancouver 2011</a:t>
            </a:r>
          </a:p>
        </p:txBody>
      </p:sp>
    </p:spTree>
    <p:extLst>
      <p:ext uri="{BB962C8B-B14F-4D97-AF65-F5344CB8AC3E}">
        <p14:creationId xmlns:p14="http://schemas.microsoft.com/office/powerpoint/2010/main" val="523918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8" r:id="rId1"/>
    <p:sldLayoutId id="2147483899" r:id="rId2"/>
    <p:sldLayoutId id="2147483900" r:id="rId3"/>
    <p:sldLayoutId id="2147483901" r:id="rId4"/>
    <p:sldLayoutId id="2147483902" r:id="rId5"/>
    <p:sldLayoutId id="2147483903" r:id="rId6"/>
    <p:sldLayoutId id="2147483904" r:id="rId7"/>
    <p:sldLayoutId id="2147483905" r:id="rId8"/>
    <p:sldLayoutId id="2147483906" r:id="rId9"/>
    <p:sldLayoutId id="2147483907" r:id="rId10"/>
    <p:sldLayoutId id="2147483908" r:id="rId11"/>
    <p:sldLayoutId id="2147483909" r:id="rId12"/>
    <p:sldLayoutId id="2147483910" r:id="rId13"/>
    <p:sldLayoutId id="2147483911" r:id="rId14"/>
    <p:sldLayoutId id="2147483912" r:id="rId15"/>
    <p:sldLayoutId id="2147483913" r:id="rId16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132687"/>
          </a:solidFill>
          <a:effectLst>
            <a:outerShdw blurRad="38100" dist="38100" dir="2700000" algn="tl">
              <a:srgbClr val="DDDDDD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132687"/>
          </a:solidFill>
          <a:effectLst>
            <a:outerShdw blurRad="38100" dist="38100" dir="2700000" algn="tl">
              <a:srgbClr val="DDDDDD"/>
            </a:outerShdw>
          </a:effectLst>
          <a:latin typeface="Arial Narrow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132687"/>
          </a:solidFill>
          <a:effectLst>
            <a:outerShdw blurRad="38100" dist="38100" dir="2700000" algn="tl">
              <a:srgbClr val="DDDDDD"/>
            </a:outerShdw>
          </a:effectLst>
          <a:latin typeface="Arial Narrow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132687"/>
          </a:solidFill>
          <a:effectLst>
            <a:outerShdw blurRad="38100" dist="38100" dir="2700000" algn="tl">
              <a:srgbClr val="DDDDDD"/>
            </a:outerShdw>
          </a:effectLst>
          <a:latin typeface="Arial Narrow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132687"/>
          </a:solidFill>
          <a:effectLst>
            <a:outerShdw blurRad="38100" dist="38100" dir="2700000" algn="tl">
              <a:srgbClr val="DDDDDD"/>
            </a:outerShdw>
          </a:effectLst>
          <a:latin typeface="Arial Narrow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132687"/>
          </a:solidFill>
          <a:effectLst>
            <a:outerShdw blurRad="38100" dist="38100" dir="2700000" algn="tl">
              <a:srgbClr val="DDDDDD"/>
            </a:outerShdw>
          </a:effectLst>
          <a:latin typeface="Arial Narrow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132687"/>
          </a:solidFill>
          <a:effectLst>
            <a:outerShdw blurRad="38100" dist="38100" dir="2700000" algn="tl">
              <a:srgbClr val="DDDDDD"/>
            </a:outerShdw>
          </a:effectLst>
          <a:latin typeface="Arial Narrow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132687"/>
          </a:solidFill>
          <a:effectLst>
            <a:outerShdw blurRad="38100" dist="38100" dir="2700000" algn="tl">
              <a:srgbClr val="DDDDDD"/>
            </a:outerShdw>
          </a:effectLst>
          <a:latin typeface="Arial Narrow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132687"/>
          </a:solidFill>
          <a:effectLst>
            <a:outerShdw blurRad="38100" dist="38100" dir="2700000" algn="tl">
              <a:srgbClr val="DDDDDD"/>
            </a:outerShdw>
          </a:effectLst>
          <a:latin typeface="Arial Narrow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10000"/>
        </a:spcBef>
        <a:spcAft>
          <a:spcPct val="0"/>
        </a:spcAft>
        <a:buChar char="–"/>
        <a:defRPr sz="2800">
          <a:solidFill>
            <a:srgbClr val="006666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1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1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1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fontAlgn="base">
        <a:spcBef>
          <a:spcPct val="1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1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1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1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614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prstClr val="black">
                    <a:tint val="75000"/>
                  </a:prstClr>
                </a:solidFill>
                <a:latin typeface="Times New Roman" pitchFamily="18" charset="0"/>
                <a:ea typeface="MS PGothic" pitchFamily="34" charset="-128"/>
              </a:defRPr>
            </a:lvl1pPr>
          </a:lstStyle>
          <a:p>
            <a:pPr>
              <a:defRPr/>
            </a:pPr>
            <a:fld id="{A7BA67C4-D0F1-4502-865F-DBD740537480}" type="datetimeFigureOut">
              <a:rPr lang="en-GB"/>
              <a:pPr>
                <a:defRPr/>
              </a:pPr>
              <a:t>20/02/2016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prstClr val="black">
                    <a:tint val="75000"/>
                  </a:prstClr>
                </a:solidFill>
                <a:latin typeface="Times New Roman" pitchFamily="18" charset="0"/>
                <a:ea typeface="MS PGothic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prstClr val="black">
                    <a:tint val="75000"/>
                  </a:prstClr>
                </a:solidFill>
                <a:latin typeface="Times New Roman" pitchFamily="18" charset="0"/>
                <a:ea typeface="MS PGothic" pitchFamily="34" charset="-128"/>
              </a:defRPr>
            </a:lvl1pPr>
          </a:lstStyle>
          <a:p>
            <a:pPr>
              <a:defRPr/>
            </a:pPr>
            <a:fld id="{E9A12F19-6D46-4858-A2CE-CDFC4837466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4883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7663" y="122238"/>
            <a:ext cx="8596312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7825" y="1090613"/>
            <a:ext cx="8558213" cy="496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pic>
        <p:nvPicPr>
          <p:cNvPr id="1028" name="Picture 8" descr="logo_grow_index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2" r="55890"/>
          <a:stretch>
            <a:fillRect/>
          </a:stretch>
        </p:blipFill>
        <p:spPr bwMode="auto">
          <a:xfrm>
            <a:off x="0" y="6553200"/>
            <a:ext cx="8509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9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4475" y="6503988"/>
            <a:ext cx="1279525" cy="35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6674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  <p:sldLayoutId id="2147483695" r:id="rId14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132687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132687"/>
          </a:solidFill>
          <a:effectLst>
            <a:outerShdw blurRad="38100" dist="38100" dir="2700000" algn="tl">
              <a:srgbClr val="C0C0C0"/>
            </a:outerShdw>
          </a:effectLst>
          <a:latin typeface="Arial Narrow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132687"/>
          </a:solidFill>
          <a:effectLst>
            <a:outerShdw blurRad="38100" dist="38100" dir="2700000" algn="tl">
              <a:srgbClr val="C0C0C0"/>
            </a:outerShdw>
          </a:effectLst>
          <a:latin typeface="Arial Narrow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132687"/>
          </a:solidFill>
          <a:effectLst>
            <a:outerShdw blurRad="38100" dist="38100" dir="2700000" algn="tl">
              <a:srgbClr val="C0C0C0"/>
            </a:outerShdw>
          </a:effectLst>
          <a:latin typeface="Arial Narrow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132687"/>
          </a:solidFill>
          <a:effectLst>
            <a:outerShdw blurRad="38100" dist="38100" dir="2700000" algn="tl">
              <a:srgbClr val="C0C0C0"/>
            </a:outerShdw>
          </a:effectLst>
          <a:latin typeface="Arial Narrow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132687"/>
          </a:solidFill>
          <a:effectLst>
            <a:outerShdw blurRad="38100" dist="38100" dir="2700000" algn="tl">
              <a:srgbClr val="C0C0C0"/>
            </a:outerShdw>
          </a:effectLst>
          <a:latin typeface="Arial Narrow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132687"/>
          </a:solidFill>
          <a:effectLst>
            <a:outerShdw blurRad="38100" dist="38100" dir="2700000" algn="tl">
              <a:srgbClr val="C0C0C0"/>
            </a:outerShdw>
          </a:effectLst>
          <a:latin typeface="Arial Narrow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132687"/>
          </a:solidFill>
          <a:effectLst>
            <a:outerShdw blurRad="38100" dist="38100" dir="2700000" algn="tl">
              <a:srgbClr val="C0C0C0"/>
            </a:outerShdw>
          </a:effectLst>
          <a:latin typeface="Arial Narrow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132687"/>
          </a:solidFill>
          <a:effectLst>
            <a:outerShdw blurRad="38100" dist="38100" dir="2700000" algn="tl">
              <a:srgbClr val="C0C0C0"/>
            </a:outerShdw>
          </a:effectLst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10000"/>
        </a:spcBef>
        <a:spcAft>
          <a:spcPct val="0"/>
        </a:spcAft>
        <a:buChar char="–"/>
        <a:defRPr sz="2800">
          <a:solidFill>
            <a:srgbClr val="006666"/>
          </a:solidFill>
          <a:latin typeface="+mn-lt"/>
        </a:defRPr>
      </a:lvl2pPr>
      <a:lvl3pPr marL="1143000" indent="-228600" algn="l" rtl="0" eaLnBrk="0" fontAlgn="base" hangingPunct="0">
        <a:spcBef>
          <a:spcPct val="1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1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1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1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1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1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1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7663" y="122238"/>
            <a:ext cx="8596312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nl-NL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7825" y="1090613"/>
            <a:ext cx="8558213" cy="496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nl-NL" smtClean="0"/>
              <a:t>Click to edit Master text styles</a:t>
            </a:r>
          </a:p>
          <a:p>
            <a:pPr lvl="1"/>
            <a:r>
              <a:rPr lang="en-GB" altLang="nl-NL" smtClean="0"/>
              <a:t>Second level</a:t>
            </a:r>
          </a:p>
          <a:p>
            <a:pPr lvl="2"/>
            <a:r>
              <a:rPr lang="en-GB" altLang="nl-NL" smtClean="0"/>
              <a:t>Third level</a:t>
            </a:r>
          </a:p>
          <a:p>
            <a:pPr lvl="3"/>
            <a:r>
              <a:rPr lang="en-GB" altLang="nl-NL" smtClean="0"/>
              <a:t>Fourth level</a:t>
            </a:r>
          </a:p>
          <a:p>
            <a:pPr lvl="4"/>
            <a:r>
              <a:rPr lang="en-GB" altLang="nl-NL" smtClean="0"/>
              <a:t>Fifth level</a:t>
            </a:r>
          </a:p>
        </p:txBody>
      </p:sp>
      <p:pic>
        <p:nvPicPr>
          <p:cNvPr id="1028" name="Picture 27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5238" y="6383338"/>
            <a:ext cx="1528762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31" descr="Logo UM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" y="6373813"/>
            <a:ext cx="123348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3512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  <p:sldLayoutId id="2147483749" r:id="rId12"/>
    <p:sldLayoutId id="2147483750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132687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132687"/>
          </a:solidFill>
          <a:effectLst>
            <a:outerShdw blurRad="38100" dist="38100" dir="2700000" algn="tl">
              <a:srgbClr val="C0C0C0"/>
            </a:outerShdw>
          </a:effectLst>
          <a:latin typeface="Arial Narrow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132687"/>
          </a:solidFill>
          <a:effectLst>
            <a:outerShdw blurRad="38100" dist="38100" dir="2700000" algn="tl">
              <a:srgbClr val="C0C0C0"/>
            </a:outerShdw>
          </a:effectLst>
          <a:latin typeface="Arial Narrow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132687"/>
          </a:solidFill>
          <a:effectLst>
            <a:outerShdw blurRad="38100" dist="38100" dir="2700000" algn="tl">
              <a:srgbClr val="C0C0C0"/>
            </a:outerShdw>
          </a:effectLst>
          <a:latin typeface="Arial Narrow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132687"/>
          </a:solidFill>
          <a:effectLst>
            <a:outerShdw blurRad="38100" dist="38100" dir="2700000" algn="tl">
              <a:srgbClr val="C0C0C0"/>
            </a:outerShdw>
          </a:effectLst>
          <a:latin typeface="Arial Narrow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132687"/>
          </a:solidFill>
          <a:effectLst>
            <a:outerShdw blurRad="38100" dist="38100" dir="2700000" algn="tl">
              <a:srgbClr val="C0C0C0"/>
            </a:outerShdw>
          </a:effectLst>
          <a:latin typeface="Arial Narrow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132687"/>
          </a:solidFill>
          <a:effectLst>
            <a:outerShdw blurRad="38100" dist="38100" dir="2700000" algn="tl">
              <a:srgbClr val="C0C0C0"/>
            </a:outerShdw>
          </a:effectLst>
          <a:latin typeface="Arial Narrow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132687"/>
          </a:solidFill>
          <a:effectLst>
            <a:outerShdw blurRad="38100" dist="38100" dir="2700000" algn="tl">
              <a:srgbClr val="C0C0C0"/>
            </a:outerShdw>
          </a:effectLst>
          <a:latin typeface="Arial Narrow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132687"/>
          </a:solidFill>
          <a:effectLst>
            <a:outerShdw blurRad="38100" dist="38100" dir="2700000" algn="tl">
              <a:srgbClr val="C0C0C0"/>
            </a:outerShdw>
          </a:effectLst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1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1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1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1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1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1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1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1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7663" y="122238"/>
            <a:ext cx="8596312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7825" y="1090613"/>
            <a:ext cx="8558213" cy="496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pic>
        <p:nvPicPr>
          <p:cNvPr id="1028" name="Picture 8" descr="logo_grow_index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53200"/>
            <a:ext cx="8509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4475" y="6503988"/>
            <a:ext cx="1279525" cy="35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59113" y="6492875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cs typeface="Arial" pitchFamily="34" charset="0"/>
              </a:rPr>
              <a:t>Chieti Scalo, 2013</a:t>
            </a:r>
          </a:p>
        </p:txBody>
      </p:sp>
    </p:spTree>
    <p:extLst>
      <p:ext uri="{BB962C8B-B14F-4D97-AF65-F5344CB8AC3E}">
        <p14:creationId xmlns:p14="http://schemas.microsoft.com/office/powerpoint/2010/main" val="511631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5" r:id="rId2"/>
    <p:sldLayoutId id="2147483756" r:id="rId3"/>
    <p:sldLayoutId id="2147483757" r:id="rId4"/>
    <p:sldLayoutId id="2147483758" r:id="rId5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132687"/>
          </a:solidFill>
          <a:effectLst>
            <a:outerShdw blurRad="38100" dist="38100" dir="2700000" algn="tl">
              <a:srgbClr val="DDDDDD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132687"/>
          </a:solidFill>
          <a:effectLst>
            <a:outerShdw blurRad="38100" dist="38100" dir="2700000" algn="tl">
              <a:srgbClr val="DDDDDD"/>
            </a:outerShdw>
          </a:effectLst>
          <a:latin typeface="Arial Narrow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132687"/>
          </a:solidFill>
          <a:effectLst>
            <a:outerShdw blurRad="38100" dist="38100" dir="2700000" algn="tl">
              <a:srgbClr val="DDDDDD"/>
            </a:outerShdw>
          </a:effectLst>
          <a:latin typeface="Arial Narrow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132687"/>
          </a:solidFill>
          <a:effectLst>
            <a:outerShdw blurRad="38100" dist="38100" dir="2700000" algn="tl">
              <a:srgbClr val="DDDDDD"/>
            </a:outerShdw>
          </a:effectLst>
          <a:latin typeface="Arial Narrow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132687"/>
          </a:solidFill>
          <a:effectLst>
            <a:outerShdw blurRad="38100" dist="38100" dir="2700000" algn="tl">
              <a:srgbClr val="DDDDDD"/>
            </a:outerShdw>
          </a:effectLst>
          <a:latin typeface="Arial Narrow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132687"/>
          </a:solidFill>
          <a:effectLst>
            <a:outerShdw blurRad="38100" dist="38100" dir="2700000" algn="tl">
              <a:srgbClr val="DDDDDD"/>
            </a:outerShdw>
          </a:effectLst>
          <a:latin typeface="Arial Narrow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132687"/>
          </a:solidFill>
          <a:effectLst>
            <a:outerShdw blurRad="38100" dist="38100" dir="2700000" algn="tl">
              <a:srgbClr val="DDDDDD"/>
            </a:outerShdw>
          </a:effectLst>
          <a:latin typeface="Arial Narrow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132687"/>
          </a:solidFill>
          <a:effectLst>
            <a:outerShdw blurRad="38100" dist="38100" dir="2700000" algn="tl">
              <a:srgbClr val="DDDDDD"/>
            </a:outerShdw>
          </a:effectLst>
          <a:latin typeface="Arial Narrow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132687"/>
          </a:solidFill>
          <a:effectLst>
            <a:outerShdw blurRad="38100" dist="38100" dir="2700000" algn="tl">
              <a:srgbClr val="DDDDDD"/>
            </a:outerShdw>
          </a:effectLst>
          <a:latin typeface="Arial Narrow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10000"/>
        </a:spcBef>
        <a:spcAft>
          <a:spcPct val="0"/>
        </a:spcAft>
        <a:buChar char="–"/>
        <a:defRPr sz="2800">
          <a:solidFill>
            <a:srgbClr val="006666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1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1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1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fontAlgn="base">
        <a:spcBef>
          <a:spcPct val="1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1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1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1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7663" y="122238"/>
            <a:ext cx="8596312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7825" y="1090613"/>
            <a:ext cx="8558213" cy="496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pic>
        <p:nvPicPr>
          <p:cNvPr id="1028" name="Picture 8" descr="logo_grow_index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53200"/>
            <a:ext cx="8509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4475" y="6503988"/>
            <a:ext cx="1279525" cy="35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59113" y="6492875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cs typeface="Arial" pitchFamily="34" charset="0"/>
              </a:rPr>
              <a:t>Chieti Scalo, 2013</a:t>
            </a:r>
          </a:p>
        </p:txBody>
      </p:sp>
    </p:spTree>
    <p:extLst>
      <p:ext uri="{BB962C8B-B14F-4D97-AF65-F5344CB8AC3E}">
        <p14:creationId xmlns:p14="http://schemas.microsoft.com/office/powerpoint/2010/main" val="4226973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132687"/>
          </a:solidFill>
          <a:effectLst>
            <a:outerShdw blurRad="38100" dist="38100" dir="2700000" algn="tl">
              <a:srgbClr val="DDDDDD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132687"/>
          </a:solidFill>
          <a:effectLst>
            <a:outerShdw blurRad="38100" dist="38100" dir="2700000" algn="tl">
              <a:srgbClr val="DDDDDD"/>
            </a:outerShdw>
          </a:effectLst>
          <a:latin typeface="Arial Narrow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132687"/>
          </a:solidFill>
          <a:effectLst>
            <a:outerShdw blurRad="38100" dist="38100" dir="2700000" algn="tl">
              <a:srgbClr val="DDDDDD"/>
            </a:outerShdw>
          </a:effectLst>
          <a:latin typeface="Arial Narrow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132687"/>
          </a:solidFill>
          <a:effectLst>
            <a:outerShdw blurRad="38100" dist="38100" dir="2700000" algn="tl">
              <a:srgbClr val="DDDDDD"/>
            </a:outerShdw>
          </a:effectLst>
          <a:latin typeface="Arial Narrow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132687"/>
          </a:solidFill>
          <a:effectLst>
            <a:outerShdw blurRad="38100" dist="38100" dir="2700000" algn="tl">
              <a:srgbClr val="DDDDDD"/>
            </a:outerShdw>
          </a:effectLst>
          <a:latin typeface="Arial Narrow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132687"/>
          </a:solidFill>
          <a:effectLst>
            <a:outerShdw blurRad="38100" dist="38100" dir="2700000" algn="tl">
              <a:srgbClr val="DDDDDD"/>
            </a:outerShdw>
          </a:effectLst>
          <a:latin typeface="Arial Narrow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132687"/>
          </a:solidFill>
          <a:effectLst>
            <a:outerShdw blurRad="38100" dist="38100" dir="2700000" algn="tl">
              <a:srgbClr val="DDDDDD"/>
            </a:outerShdw>
          </a:effectLst>
          <a:latin typeface="Arial Narrow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132687"/>
          </a:solidFill>
          <a:effectLst>
            <a:outerShdw blurRad="38100" dist="38100" dir="2700000" algn="tl">
              <a:srgbClr val="DDDDDD"/>
            </a:outerShdw>
          </a:effectLst>
          <a:latin typeface="Arial Narrow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132687"/>
          </a:solidFill>
          <a:effectLst>
            <a:outerShdw blurRad="38100" dist="38100" dir="2700000" algn="tl">
              <a:srgbClr val="DDDDDD"/>
            </a:outerShdw>
          </a:effectLst>
          <a:latin typeface="Arial Narrow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10000"/>
        </a:spcBef>
        <a:spcAft>
          <a:spcPct val="0"/>
        </a:spcAft>
        <a:buChar char="–"/>
        <a:defRPr sz="2800">
          <a:solidFill>
            <a:srgbClr val="006666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1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1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1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fontAlgn="base">
        <a:spcBef>
          <a:spcPct val="1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1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1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1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7663" y="122238"/>
            <a:ext cx="8596312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7825" y="1090613"/>
            <a:ext cx="8558213" cy="496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pic>
        <p:nvPicPr>
          <p:cNvPr id="1028" name="Picture 8" descr="logo_grow_index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53200"/>
            <a:ext cx="8509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4475" y="6503988"/>
            <a:ext cx="1279525" cy="35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59113" y="6492875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cs typeface="Arial" pitchFamily="34" charset="0"/>
              </a:rPr>
              <a:t>Chieti Scalo, 2013</a:t>
            </a:r>
          </a:p>
        </p:txBody>
      </p:sp>
    </p:spTree>
    <p:extLst>
      <p:ext uri="{BB962C8B-B14F-4D97-AF65-F5344CB8AC3E}">
        <p14:creationId xmlns:p14="http://schemas.microsoft.com/office/powerpoint/2010/main" val="4226973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1" r:id="rId3"/>
    <p:sldLayoutId id="2147483772" r:id="rId4"/>
    <p:sldLayoutId id="2147483773" r:id="rId5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132687"/>
          </a:solidFill>
          <a:effectLst>
            <a:outerShdw blurRad="38100" dist="38100" dir="2700000" algn="tl">
              <a:srgbClr val="DDDDDD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132687"/>
          </a:solidFill>
          <a:effectLst>
            <a:outerShdw blurRad="38100" dist="38100" dir="2700000" algn="tl">
              <a:srgbClr val="DDDDDD"/>
            </a:outerShdw>
          </a:effectLst>
          <a:latin typeface="Arial Narrow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132687"/>
          </a:solidFill>
          <a:effectLst>
            <a:outerShdw blurRad="38100" dist="38100" dir="2700000" algn="tl">
              <a:srgbClr val="DDDDDD"/>
            </a:outerShdw>
          </a:effectLst>
          <a:latin typeface="Arial Narrow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132687"/>
          </a:solidFill>
          <a:effectLst>
            <a:outerShdw blurRad="38100" dist="38100" dir="2700000" algn="tl">
              <a:srgbClr val="DDDDDD"/>
            </a:outerShdw>
          </a:effectLst>
          <a:latin typeface="Arial Narrow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132687"/>
          </a:solidFill>
          <a:effectLst>
            <a:outerShdw blurRad="38100" dist="38100" dir="2700000" algn="tl">
              <a:srgbClr val="DDDDDD"/>
            </a:outerShdw>
          </a:effectLst>
          <a:latin typeface="Arial Narrow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132687"/>
          </a:solidFill>
          <a:effectLst>
            <a:outerShdw blurRad="38100" dist="38100" dir="2700000" algn="tl">
              <a:srgbClr val="DDDDDD"/>
            </a:outerShdw>
          </a:effectLst>
          <a:latin typeface="Arial Narrow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132687"/>
          </a:solidFill>
          <a:effectLst>
            <a:outerShdw blurRad="38100" dist="38100" dir="2700000" algn="tl">
              <a:srgbClr val="DDDDDD"/>
            </a:outerShdw>
          </a:effectLst>
          <a:latin typeface="Arial Narrow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132687"/>
          </a:solidFill>
          <a:effectLst>
            <a:outerShdw blurRad="38100" dist="38100" dir="2700000" algn="tl">
              <a:srgbClr val="DDDDDD"/>
            </a:outerShdw>
          </a:effectLst>
          <a:latin typeface="Arial Narrow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132687"/>
          </a:solidFill>
          <a:effectLst>
            <a:outerShdw blurRad="38100" dist="38100" dir="2700000" algn="tl">
              <a:srgbClr val="DDDDDD"/>
            </a:outerShdw>
          </a:effectLst>
          <a:latin typeface="Arial Narrow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10000"/>
        </a:spcBef>
        <a:spcAft>
          <a:spcPct val="0"/>
        </a:spcAft>
        <a:buChar char="–"/>
        <a:defRPr sz="2800">
          <a:solidFill>
            <a:srgbClr val="006666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1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1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1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fontAlgn="base">
        <a:spcBef>
          <a:spcPct val="1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1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1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1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7663" y="122238"/>
            <a:ext cx="8596312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7825" y="1090613"/>
            <a:ext cx="8558213" cy="496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pic>
        <p:nvPicPr>
          <p:cNvPr id="1028" name="Picture 8" descr="logo_grow_index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53200"/>
            <a:ext cx="8509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4475" y="6503988"/>
            <a:ext cx="1279525" cy="35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59113" y="6492875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cs typeface="Arial" pitchFamily="34" charset="0"/>
              </a:rPr>
              <a:t>Chieti Scalo, 2013</a:t>
            </a:r>
          </a:p>
        </p:txBody>
      </p:sp>
    </p:spTree>
    <p:extLst>
      <p:ext uri="{BB962C8B-B14F-4D97-AF65-F5344CB8AC3E}">
        <p14:creationId xmlns:p14="http://schemas.microsoft.com/office/powerpoint/2010/main" val="1721576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132687"/>
          </a:solidFill>
          <a:effectLst>
            <a:outerShdw blurRad="38100" dist="38100" dir="2700000" algn="tl">
              <a:srgbClr val="DDDDDD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132687"/>
          </a:solidFill>
          <a:effectLst>
            <a:outerShdw blurRad="38100" dist="38100" dir="2700000" algn="tl">
              <a:srgbClr val="DDDDDD"/>
            </a:outerShdw>
          </a:effectLst>
          <a:latin typeface="Arial Narrow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132687"/>
          </a:solidFill>
          <a:effectLst>
            <a:outerShdw blurRad="38100" dist="38100" dir="2700000" algn="tl">
              <a:srgbClr val="DDDDDD"/>
            </a:outerShdw>
          </a:effectLst>
          <a:latin typeface="Arial Narrow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132687"/>
          </a:solidFill>
          <a:effectLst>
            <a:outerShdw blurRad="38100" dist="38100" dir="2700000" algn="tl">
              <a:srgbClr val="DDDDDD"/>
            </a:outerShdw>
          </a:effectLst>
          <a:latin typeface="Arial Narrow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132687"/>
          </a:solidFill>
          <a:effectLst>
            <a:outerShdw blurRad="38100" dist="38100" dir="2700000" algn="tl">
              <a:srgbClr val="DDDDDD"/>
            </a:outerShdw>
          </a:effectLst>
          <a:latin typeface="Arial Narrow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132687"/>
          </a:solidFill>
          <a:effectLst>
            <a:outerShdw blurRad="38100" dist="38100" dir="2700000" algn="tl">
              <a:srgbClr val="DDDDDD"/>
            </a:outerShdw>
          </a:effectLst>
          <a:latin typeface="Arial Narrow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132687"/>
          </a:solidFill>
          <a:effectLst>
            <a:outerShdw blurRad="38100" dist="38100" dir="2700000" algn="tl">
              <a:srgbClr val="DDDDDD"/>
            </a:outerShdw>
          </a:effectLst>
          <a:latin typeface="Arial Narrow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132687"/>
          </a:solidFill>
          <a:effectLst>
            <a:outerShdw blurRad="38100" dist="38100" dir="2700000" algn="tl">
              <a:srgbClr val="DDDDDD"/>
            </a:outerShdw>
          </a:effectLst>
          <a:latin typeface="Arial Narrow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132687"/>
          </a:solidFill>
          <a:effectLst>
            <a:outerShdw blurRad="38100" dist="38100" dir="2700000" algn="tl">
              <a:srgbClr val="DDDDDD"/>
            </a:outerShdw>
          </a:effectLst>
          <a:latin typeface="Arial Narrow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10000"/>
        </a:spcBef>
        <a:spcAft>
          <a:spcPct val="0"/>
        </a:spcAft>
        <a:buChar char="–"/>
        <a:defRPr sz="2800">
          <a:solidFill>
            <a:srgbClr val="006666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1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1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1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fontAlgn="base">
        <a:spcBef>
          <a:spcPct val="1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1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1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1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0" tIns="45715" rIns="91430" bIns="4571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en-US" smtClean="0"/>
              <a:t>Click to edit Master text styles</a:t>
            </a:r>
          </a:p>
          <a:p>
            <a:pPr lvl="1"/>
            <a:r>
              <a:rPr lang="nl-NL" altLang="en-US" smtClean="0"/>
              <a:t>Second level</a:t>
            </a:r>
          </a:p>
          <a:p>
            <a:pPr lvl="2"/>
            <a:r>
              <a:rPr lang="nl-NL" altLang="en-US" smtClean="0"/>
              <a:t>Third level</a:t>
            </a:r>
          </a:p>
          <a:p>
            <a:pPr lvl="3"/>
            <a:r>
              <a:rPr lang="nl-NL" altLang="en-US" smtClean="0"/>
              <a:t>Fourth level</a:t>
            </a:r>
          </a:p>
          <a:p>
            <a:pPr lvl="4"/>
            <a:r>
              <a:rPr lang="nl-NL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 Narrow" pitchFamily="34" charset="0"/>
              </a:defRPr>
            </a:lvl1pPr>
          </a:lstStyle>
          <a:p>
            <a:pPr algn="ctr"/>
            <a:endParaRPr lang="en-US" altLang="en-US" smtClean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 Narrow" pitchFamily="34" charset="0"/>
              </a:defRPr>
            </a:lvl1pPr>
          </a:lstStyle>
          <a:p>
            <a:fld id="{465A1E1F-D156-4406-9342-33D16534AD42}" type="slidenum">
              <a:rPr lang="nl-NL" altLang="en-US" smtClean="0">
                <a:solidFill>
                  <a:srgbClr val="000000"/>
                </a:solidFill>
                <a:cs typeface="Arial" pitchFamily="34" charset="0"/>
              </a:rPr>
              <a:pPr/>
              <a:t>‹#›</a:t>
            </a:fld>
            <a:endParaRPr lang="nl-NL" altLang="en-US" smtClean="0">
              <a:solidFill>
                <a:srgbClr val="000000"/>
              </a:solidFill>
              <a:cs typeface="Arial" pitchFamily="34" charset="0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6324601"/>
            <a:ext cx="161925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Logo UM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373812"/>
            <a:ext cx="1046162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3059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  <p:sldLayoutId id="2147483839" r:id="rId12"/>
    <p:sldLayoutId id="2147483840" r:id="rId13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3333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333399"/>
          </a:solidFill>
          <a:latin typeface="Arial Narrow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333399"/>
          </a:solidFill>
          <a:latin typeface="Arial Narrow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333399"/>
          </a:solidFill>
          <a:latin typeface="Arial Narrow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333399"/>
          </a:solidFill>
          <a:latin typeface="Arial Narrow" pitchFamily="34" charset="0"/>
        </a:defRPr>
      </a:lvl5pPr>
      <a:lvl6pPr marL="457153" algn="ctr" rtl="0" fontAlgn="base">
        <a:spcBef>
          <a:spcPct val="0"/>
        </a:spcBef>
        <a:spcAft>
          <a:spcPct val="0"/>
        </a:spcAft>
        <a:defRPr sz="4000">
          <a:solidFill>
            <a:srgbClr val="333399"/>
          </a:solidFill>
          <a:latin typeface="Arial Narrow" pitchFamily="34" charset="0"/>
        </a:defRPr>
      </a:lvl6pPr>
      <a:lvl7pPr marL="914305" algn="ctr" rtl="0" fontAlgn="base">
        <a:spcBef>
          <a:spcPct val="0"/>
        </a:spcBef>
        <a:spcAft>
          <a:spcPct val="0"/>
        </a:spcAft>
        <a:defRPr sz="4000">
          <a:solidFill>
            <a:srgbClr val="333399"/>
          </a:solidFill>
          <a:latin typeface="Arial Narrow" pitchFamily="34" charset="0"/>
        </a:defRPr>
      </a:lvl7pPr>
      <a:lvl8pPr marL="1371458" algn="ctr" rtl="0" fontAlgn="base">
        <a:spcBef>
          <a:spcPct val="0"/>
        </a:spcBef>
        <a:spcAft>
          <a:spcPct val="0"/>
        </a:spcAft>
        <a:defRPr sz="4000">
          <a:solidFill>
            <a:srgbClr val="333399"/>
          </a:solidFill>
          <a:latin typeface="Arial Narrow" pitchFamily="34" charset="0"/>
        </a:defRPr>
      </a:lvl8pPr>
      <a:lvl9pPr marL="1828610" algn="ctr" rtl="0" fontAlgn="base">
        <a:spcBef>
          <a:spcPct val="0"/>
        </a:spcBef>
        <a:spcAft>
          <a:spcPct val="0"/>
        </a:spcAft>
        <a:defRPr sz="4000">
          <a:solidFill>
            <a:srgbClr val="333399"/>
          </a:solidFill>
          <a:latin typeface="Arial Narrow" pitchFamily="34" charset="0"/>
        </a:defRPr>
      </a:lvl9pPr>
    </p:titleStyle>
    <p:bodyStyle>
      <a:lvl1pPr marL="342865" indent="-342865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06666"/>
          </a:solidFill>
          <a:latin typeface="+mn-lt"/>
          <a:ea typeface="+mn-ea"/>
          <a:cs typeface="+mn-cs"/>
        </a:defRPr>
      </a:lvl1pPr>
      <a:lvl2pPr marL="742873" indent="-28572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06666"/>
          </a:solidFill>
          <a:latin typeface="+mn-lt"/>
        </a:defRPr>
      </a:lvl2pPr>
      <a:lvl3pPr marL="1142882" indent="-228577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6666"/>
          </a:solidFill>
          <a:latin typeface="+mn-lt"/>
        </a:defRPr>
      </a:lvl3pPr>
      <a:lvl4pPr marL="1600034" indent="-228577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6666"/>
          </a:solidFill>
          <a:latin typeface="+mn-lt"/>
        </a:defRPr>
      </a:lvl4pPr>
      <a:lvl5pPr marL="2057187" indent="-228577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6666"/>
          </a:solidFill>
          <a:latin typeface="+mn-lt"/>
        </a:defRPr>
      </a:lvl5pPr>
      <a:lvl6pPr marL="2514340" indent="-228577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6666"/>
          </a:solidFill>
          <a:latin typeface="+mn-lt"/>
        </a:defRPr>
      </a:lvl6pPr>
      <a:lvl7pPr marL="2971492" indent="-228577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6666"/>
          </a:solidFill>
          <a:latin typeface="+mn-lt"/>
        </a:defRPr>
      </a:lvl7pPr>
      <a:lvl8pPr marL="3428645" indent="-228577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6666"/>
          </a:solidFill>
          <a:latin typeface="+mn-lt"/>
        </a:defRPr>
      </a:lvl8pPr>
      <a:lvl9pPr marL="3885797" indent="-228577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6666"/>
          </a:solidFill>
          <a:latin typeface="+mn-lt"/>
        </a:defRPr>
      </a:lvl9pPr>
    </p:bodyStyle>
    <p:otherStyle>
      <a:defPPr>
        <a:defRPr lang="en-US"/>
      </a:defPPr>
      <a:lvl1pPr marL="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en.wikipedia.org/wiki/Tim_Berners-Lee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Resource_Description_Framework" TargetMode="External"/><Relationship Id="rId3" Type="http://schemas.openxmlformats.org/officeDocument/2006/relationships/hyperlink" Target="https://en.wikipedia.org/wiki/Recursive_acronym" TargetMode="External"/><Relationship Id="rId7" Type="http://schemas.openxmlformats.org/officeDocument/2006/relationships/hyperlink" Target="https://en.wikipedia.org/wiki/Database" TargetMode="External"/><Relationship Id="rId12" Type="http://schemas.openxmlformats.org/officeDocument/2006/relationships/hyperlink" Target="https://en.wikipedia.org/wiki/Semantic_web" TargetMode="External"/><Relationship Id="rId2" Type="http://schemas.openxmlformats.org/officeDocument/2006/relationships/hyperlink" Target="https://en.wiktionary.org/wiki/sparkl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Query_language" TargetMode="External"/><Relationship Id="rId11" Type="http://schemas.openxmlformats.org/officeDocument/2006/relationships/hyperlink" Target="https://en.wikipedia.org/wiki/World_Wide_Web_Consortium" TargetMode="External"/><Relationship Id="rId5" Type="http://schemas.openxmlformats.org/officeDocument/2006/relationships/hyperlink" Target="https://en.wikipedia.org/wiki/Semantic_Query" TargetMode="External"/><Relationship Id="rId10" Type="http://schemas.openxmlformats.org/officeDocument/2006/relationships/hyperlink" Target="https://en.wikipedia.org/wiki/SPARQL#cite_note-4" TargetMode="External"/><Relationship Id="rId4" Type="http://schemas.openxmlformats.org/officeDocument/2006/relationships/hyperlink" Target="https://en.wikipedia.org/wiki/RDF_query_language" TargetMode="External"/><Relationship Id="rId9" Type="http://schemas.openxmlformats.org/officeDocument/2006/relationships/hyperlink" Target="https://en.wikipedia.org/wiki/SPARQL#cite_note-3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2.jpeg"/><Relationship Id="rId7" Type="http://schemas.openxmlformats.org/officeDocument/2006/relationships/image" Target="../media/image41.png"/><Relationship Id="rId12" Type="http://schemas.openxmlformats.org/officeDocument/2006/relationships/image" Target="../media/image46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11" Type="http://schemas.openxmlformats.org/officeDocument/2006/relationships/image" Target="../media/image45.png"/><Relationship Id="rId5" Type="http://schemas.openxmlformats.org/officeDocument/2006/relationships/image" Target="../media/image39.png"/><Relationship Id="rId10" Type="http://schemas.openxmlformats.org/officeDocument/2006/relationships/image" Target="../media/image44.png"/><Relationship Id="rId4" Type="http://schemas.openxmlformats.org/officeDocument/2006/relationships/image" Target="../media/image38.jpeg"/><Relationship Id="rId9" Type="http://schemas.openxmlformats.org/officeDocument/2006/relationships/image" Target="../media/image4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1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diomics.org/" TargetMode="External"/><Relationship Id="rId2" Type="http://schemas.openxmlformats.org/officeDocument/2006/relationships/hyperlink" Target="http://youtu.be/Tq980GEVP0Y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urocat.info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8.xml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youtu.be/ZDJFOxpwqEA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9" name="Rectangle 5"/>
          <p:cNvSpPr>
            <a:spLocks noGrp="1" noChangeArrowheads="1"/>
          </p:cNvSpPr>
          <p:nvPr>
            <p:ph type="title"/>
          </p:nvPr>
        </p:nvSpPr>
        <p:spPr>
          <a:xfrm>
            <a:off x="251520" y="631825"/>
            <a:ext cx="8712968" cy="1008063"/>
          </a:xfrm>
        </p:spPr>
        <p:txBody>
          <a:bodyPr/>
          <a:lstStyle/>
          <a:p>
            <a:pPr algn="ctr"/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Big data for health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699792" y="5733256"/>
            <a:ext cx="4572000" cy="861774"/>
          </a:xfrm>
          <a:prstGeom prst="rect">
            <a:avLst/>
          </a:prstGeom>
          <a:solidFill>
            <a:srgbClr val="27376B"/>
          </a:solidFill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fr-BE" altLang="en-US" sz="2000" dirty="0">
                <a:solidFill>
                  <a:schemeClr val="bg1"/>
                </a:solidFill>
                <a:latin typeface="Arial Narrow" pitchFamily="34" charset="0"/>
              </a:rPr>
              <a:t>Prof. Philippe Lambin</a:t>
            </a:r>
          </a:p>
          <a:p>
            <a:pPr algn="ctr" eaLnBrk="1" hangingPunct="1">
              <a:spcBef>
                <a:spcPct val="50000"/>
              </a:spcBef>
            </a:pPr>
            <a:r>
              <a:rPr lang="fr-BE" altLang="en-US" sz="2000" dirty="0">
                <a:solidFill>
                  <a:schemeClr val="bg1"/>
                </a:solidFill>
                <a:latin typeface="Arial Narrow" pitchFamily="34" charset="0"/>
              </a:rPr>
              <a:t>U.H. Maastricht</a:t>
            </a:r>
            <a:endParaRPr lang="en-US" altLang="en-US" sz="20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55776" y="1763064"/>
            <a:ext cx="44644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>
                <a:solidFill>
                  <a:srgbClr val="000099"/>
                </a:solidFill>
              </a:rPr>
              <a:t>Third pillars of CERN: “Storage and treatment of large amount of data and detailed simulation”</a:t>
            </a:r>
            <a:endParaRPr lang="en-US" i="1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60441" y="-138947"/>
            <a:ext cx="7772400" cy="1143000"/>
          </a:xfrm>
        </p:spPr>
        <p:txBody>
          <a:bodyPr/>
          <a:lstStyle/>
          <a:p>
            <a:r>
              <a:rPr lang="en-US" sz="3600" b="1" dirty="0" smtClean="0"/>
              <a:t>In-hospital infra &amp; de-identification</a:t>
            </a:r>
            <a:endParaRPr lang="en-US" sz="36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5" y="1072505"/>
            <a:ext cx="8477250" cy="307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9552" y="4581128"/>
            <a:ext cx="8604448" cy="9233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2000" dirty="0" err="1" smtClean="0">
                <a:solidFill>
                  <a:schemeClr val="tx1"/>
                </a:solidFill>
                <a:latin typeface="Arial Narrow"/>
              </a:rPr>
              <a:t>Deidentification</a:t>
            </a:r>
            <a:r>
              <a:rPr lang="en-US" sz="2000" dirty="0" smtClean="0">
                <a:solidFill>
                  <a:schemeClr val="tx1"/>
                </a:solidFill>
                <a:latin typeface="Arial Narrow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  <a:latin typeface="Arial Narrow"/>
              </a:rPr>
              <a:t>Removal of obvious patient identifiers (name, MRN, social security number, email etc.)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  <a:latin typeface="Arial Narrow"/>
              </a:rPr>
              <a:t>Assign a </a:t>
            </a:r>
            <a:r>
              <a:rPr lang="en-US" sz="2000" dirty="0" smtClean="0">
                <a:solidFill>
                  <a:schemeClr val="tx1"/>
                </a:solidFill>
                <a:latin typeface="Arial Narrow"/>
              </a:rPr>
              <a:t>persistent token </a:t>
            </a:r>
            <a:r>
              <a:rPr lang="en-US" sz="2000" dirty="0">
                <a:solidFill>
                  <a:schemeClr val="tx1"/>
                </a:solidFill>
                <a:latin typeface="Arial Narrow"/>
              </a:rPr>
              <a:t>pseudonym</a:t>
            </a:r>
            <a:endParaRPr lang="en-US" sz="20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  <a:latin typeface="Arial Narrow"/>
              </a:rPr>
              <a:t>Change (data banding) of </a:t>
            </a:r>
            <a:r>
              <a:rPr lang="en-US" sz="2000" dirty="0">
                <a:solidFill>
                  <a:schemeClr val="tx1"/>
                </a:solidFill>
                <a:latin typeface="Arial Narrow"/>
              </a:rPr>
              <a:t>obvious </a:t>
            </a:r>
            <a:r>
              <a:rPr lang="en-US" sz="2000" dirty="0" smtClean="0">
                <a:solidFill>
                  <a:schemeClr val="tx1"/>
                </a:solidFill>
                <a:latin typeface="Arial Narrow"/>
              </a:rPr>
              <a:t>but required patient identifiers (everyone born and died on the 15</a:t>
            </a:r>
            <a:r>
              <a:rPr lang="en-US" sz="2000" baseline="30000" dirty="0" smtClean="0">
                <a:solidFill>
                  <a:schemeClr val="tx1"/>
                </a:solidFill>
                <a:latin typeface="Arial Narrow"/>
              </a:rPr>
              <a:t>th</a:t>
            </a:r>
            <a:r>
              <a:rPr lang="en-US" sz="2000" dirty="0" smtClean="0">
                <a:solidFill>
                  <a:schemeClr val="tx1"/>
                </a:solidFill>
                <a:latin typeface="Arial Narrow"/>
              </a:rPr>
              <a:t> of the month, part of the postal code)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  <a:latin typeface="Arial Narrow"/>
              </a:rPr>
              <a:t>No individual patient data leaves the hospital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676456" y="11967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dirty="0"/>
          </a:p>
        </p:txBody>
      </p:sp>
      <p:sp>
        <p:nvSpPr>
          <p:cNvPr id="3" name="TextBox 2"/>
          <p:cNvSpPr txBox="1"/>
          <p:nvPr/>
        </p:nvSpPr>
        <p:spPr>
          <a:xfrm>
            <a:off x="8100392" y="1700808"/>
            <a:ext cx="7102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1000" dirty="0" smtClean="0">
                <a:latin typeface="Arial Narrow"/>
              </a:rPr>
              <a:t>SPARQL</a:t>
            </a:r>
          </a:p>
          <a:p>
            <a:pPr algn="ctr"/>
            <a:r>
              <a:rPr lang="fr-BE" sz="1000" dirty="0" err="1" smtClean="0">
                <a:latin typeface="Arial Narrow"/>
              </a:rPr>
              <a:t>Query</a:t>
            </a:r>
            <a:r>
              <a:rPr lang="fr-BE" sz="1000" dirty="0" smtClean="0">
                <a:latin typeface="Arial Narrow"/>
              </a:rPr>
              <a:t> </a:t>
            </a:r>
            <a:r>
              <a:rPr lang="fr-BE" sz="800" dirty="0" smtClean="0">
                <a:latin typeface="Arial Narrow"/>
              </a:rPr>
              <a:t>(</a:t>
            </a:r>
            <a:r>
              <a:rPr lang="fr-BE" sz="800" dirty="0" err="1" smtClean="0">
                <a:latin typeface="Arial Narrow"/>
              </a:rPr>
              <a:t>distrubuable</a:t>
            </a:r>
            <a:r>
              <a:rPr lang="fr-BE" sz="800" dirty="0" smtClean="0">
                <a:latin typeface="Arial Narrow"/>
              </a:rPr>
              <a:t>)</a:t>
            </a:r>
            <a:endParaRPr lang="nl-NL" sz="800" dirty="0">
              <a:latin typeface="Arial Narrow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24128" y="3645024"/>
            <a:ext cx="7200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800" dirty="0" err="1" smtClean="0">
                <a:latin typeface="Arial Narrow"/>
              </a:rPr>
              <a:t>Std</a:t>
            </a:r>
            <a:r>
              <a:rPr lang="fr-BE" sz="800" dirty="0" smtClean="0">
                <a:latin typeface="Arial Narrow"/>
              </a:rPr>
              <a:t> ROO= </a:t>
            </a:r>
            <a:r>
              <a:rPr lang="fr-BE" sz="800" dirty="0" err="1" smtClean="0">
                <a:latin typeface="Arial Narrow"/>
              </a:rPr>
              <a:t>Ontology</a:t>
            </a:r>
            <a:endParaRPr lang="nl-NL" sz="800" dirty="0">
              <a:latin typeface="Arial Narrow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55976" y="4302968"/>
            <a:ext cx="5832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rgbClr val="FF0000"/>
                </a:solidFill>
                <a:cs typeface="Arial" panose="020B0604020202020204" pitchFamily="34" charset="0"/>
              </a:rPr>
              <a:t>SPARQL = “Simple </a:t>
            </a:r>
            <a:r>
              <a:rPr lang="en-US" sz="1400" i="1" dirty="0">
                <a:solidFill>
                  <a:srgbClr val="FF0000"/>
                </a:solidFill>
                <a:cs typeface="Arial" panose="020B0604020202020204" pitchFamily="34" charset="0"/>
              </a:rPr>
              <a:t>Protocol And RDF Query </a:t>
            </a:r>
            <a:r>
              <a:rPr lang="en-US" sz="1400" i="1" dirty="0" smtClean="0">
                <a:solidFill>
                  <a:srgbClr val="FF0000"/>
                </a:solidFill>
                <a:cs typeface="Arial" panose="020B0604020202020204" pitchFamily="34" charset="0"/>
              </a:rPr>
              <a:t>Language” </a:t>
            </a:r>
          </a:p>
          <a:p>
            <a:r>
              <a:rPr lang="en-US" sz="1400" i="1" dirty="0" smtClean="0">
                <a:solidFill>
                  <a:srgbClr val="FF0000"/>
                </a:solidFill>
                <a:cs typeface="Arial" panose="020B0604020202020204" pitchFamily="34" charset="0"/>
              </a:rPr>
              <a:t>a query language for databases</a:t>
            </a:r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8028384" y="764704"/>
            <a:ext cx="0" cy="3438152"/>
          </a:xfrm>
          <a:prstGeom prst="lin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TextBox 12"/>
          <p:cNvSpPr txBox="1"/>
          <p:nvPr/>
        </p:nvSpPr>
        <p:spPr>
          <a:xfrm>
            <a:off x="8028384" y="595427"/>
            <a:ext cx="14041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Firewalls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434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/>
    </mc:Choice>
    <mc:Fallback xmlns="">
      <p:transition spd="slow" advTm="1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>
          <a:xfrm>
            <a:off x="611560" y="764704"/>
            <a:ext cx="9073008" cy="549275"/>
          </a:xfrm>
        </p:spPr>
        <p:txBody>
          <a:bodyPr/>
          <a:lstStyle/>
          <a:p>
            <a:pPr eaLnBrk="1" hangingPunct="1"/>
            <a:r>
              <a:rPr lang="en-US" altLang="nl-NL" sz="3200" b="1" dirty="0" smtClean="0"/>
              <a:t>Ontology – International Coding Sy</a:t>
            </a:r>
            <a:r>
              <a:rPr lang="en-US" altLang="nl-NL" sz="3600" b="1" dirty="0" smtClean="0"/>
              <a:t>stem</a:t>
            </a:r>
          </a:p>
        </p:txBody>
      </p:sp>
      <p:pic>
        <p:nvPicPr>
          <p:cNvPr id="4198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1517650"/>
            <a:ext cx="9105900" cy="386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Line Callout 1 1"/>
          <p:cNvSpPr/>
          <p:nvPr/>
        </p:nvSpPr>
        <p:spPr>
          <a:xfrm>
            <a:off x="2616200" y="3073400"/>
            <a:ext cx="1584325" cy="719138"/>
          </a:xfrm>
          <a:prstGeom prst="borderCallout1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>
                <a:solidFill>
                  <a:srgbClr val="FFFFFF"/>
                </a:solidFill>
              </a:rPr>
              <a:t>1. Select the local term</a:t>
            </a:r>
          </a:p>
        </p:txBody>
      </p:sp>
      <p:sp>
        <p:nvSpPr>
          <p:cNvPr id="6" name="Line Callout 1 5"/>
          <p:cNvSpPr/>
          <p:nvPr/>
        </p:nvSpPr>
        <p:spPr>
          <a:xfrm>
            <a:off x="5508625" y="1846263"/>
            <a:ext cx="1584325" cy="719137"/>
          </a:xfrm>
          <a:prstGeom prst="borderCallout1">
            <a:avLst>
              <a:gd name="adj1" fmla="val 110943"/>
              <a:gd name="adj2" fmla="val 23513"/>
              <a:gd name="adj3" fmla="val 165181"/>
              <a:gd name="adj4" fmla="val 5621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>
                <a:solidFill>
                  <a:srgbClr val="FFFFFF"/>
                </a:solidFill>
              </a:rPr>
              <a:t>2. Search the ontology for the matching concept</a:t>
            </a:r>
          </a:p>
        </p:txBody>
      </p:sp>
      <p:sp>
        <p:nvSpPr>
          <p:cNvPr id="7" name="Line Callout 1 6"/>
          <p:cNvSpPr/>
          <p:nvPr/>
        </p:nvSpPr>
        <p:spPr>
          <a:xfrm>
            <a:off x="4932363" y="4870450"/>
            <a:ext cx="1584325" cy="719138"/>
          </a:xfrm>
          <a:prstGeom prst="borderCallout1">
            <a:avLst>
              <a:gd name="adj1" fmla="val 18750"/>
              <a:gd name="adj2" fmla="val -8333"/>
              <a:gd name="adj3" fmla="val -49934"/>
              <a:gd name="adj4" fmla="val -23405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>
                <a:solidFill>
                  <a:srgbClr val="FFFFFF"/>
                </a:solidFill>
              </a:rPr>
              <a:t>3. Map the local term to the ontology</a:t>
            </a:r>
          </a:p>
        </p:txBody>
      </p:sp>
      <p:pic>
        <p:nvPicPr>
          <p:cNvPr id="4915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3900488"/>
            <a:ext cx="1941513" cy="682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16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8325" y="3155950"/>
            <a:ext cx="3387725" cy="14271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161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3850" y="3870325"/>
            <a:ext cx="841375" cy="66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Line Callout 1 11"/>
          <p:cNvSpPr/>
          <p:nvPr/>
        </p:nvSpPr>
        <p:spPr>
          <a:xfrm>
            <a:off x="3132138" y="6021388"/>
            <a:ext cx="1584325" cy="717550"/>
          </a:xfrm>
          <a:prstGeom prst="borderCallout1">
            <a:avLst>
              <a:gd name="adj1" fmla="val 18750"/>
              <a:gd name="adj2" fmla="val -8333"/>
              <a:gd name="adj3" fmla="val -25788"/>
              <a:gd name="adj4" fmla="val -244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>
                <a:solidFill>
                  <a:srgbClr val="FFFFFF"/>
                </a:solidFill>
              </a:rPr>
              <a:t>4. See the result of your mapping</a:t>
            </a:r>
          </a:p>
        </p:txBody>
      </p:sp>
      <p:pic>
        <p:nvPicPr>
          <p:cNvPr id="49163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400" y="5156200"/>
            <a:ext cx="4579938" cy="731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996" name="Rectangle 2"/>
          <p:cNvSpPr>
            <a:spLocks noChangeArrowheads="1"/>
          </p:cNvSpPr>
          <p:nvPr/>
        </p:nvSpPr>
        <p:spPr bwMode="auto">
          <a:xfrm>
            <a:off x="1008063" y="4060825"/>
            <a:ext cx="9032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defRPr sz="28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Verdana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Verdana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Verdana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Verdana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Verdana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Verdana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zh-CN" altLang="nl-NL" sz="1400">
                <a:solidFill>
                  <a:srgbClr val="000000"/>
                </a:solidFill>
                <a:latin typeface="Museo 300" pitchFamily="50" charset="0"/>
                <a:ea typeface="宋体" charset="-122"/>
              </a:rPr>
              <a:t>声门下区</a:t>
            </a:r>
            <a:endParaRPr lang="en-US" altLang="nl-NL" sz="1400">
              <a:solidFill>
                <a:srgbClr val="000000"/>
              </a:solidFill>
              <a:latin typeface="Museo 300" pitchFamily="50" charset="0"/>
              <a:ea typeface="宋体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31979820"/>
      </p:ext>
    </p:extLst>
  </p:cSld>
  <p:clrMapOvr>
    <a:masterClrMapping/>
  </p:clrMapOvr>
  <p:transition spd="slow" advTm="5195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The Semantic Web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675"/>
            <a:ext cx="8147050" cy="3744565"/>
          </a:xfrm>
        </p:spPr>
        <p:txBody>
          <a:bodyPr/>
          <a:lstStyle/>
          <a:p>
            <a:r>
              <a:rPr lang="en-GB" sz="2400" dirty="0">
                <a:solidFill>
                  <a:schemeClr val="tx1"/>
                </a:solidFill>
              </a:rPr>
              <a:t>The </a:t>
            </a:r>
            <a:r>
              <a:rPr lang="en-GB" sz="2400" b="1" dirty="0">
                <a:solidFill>
                  <a:schemeClr val="tx1"/>
                </a:solidFill>
              </a:rPr>
              <a:t>Semantic Web</a:t>
            </a:r>
            <a:r>
              <a:rPr lang="en-GB" sz="2400" dirty="0">
                <a:solidFill>
                  <a:schemeClr val="tx1"/>
                </a:solidFill>
              </a:rPr>
              <a:t> is an extension of </a:t>
            </a:r>
            <a:r>
              <a:rPr lang="en-GB" sz="2400" dirty="0" smtClean="0">
                <a:solidFill>
                  <a:schemeClr val="tx1"/>
                </a:solidFill>
              </a:rPr>
              <a:t>the Web through </a:t>
            </a:r>
            <a:r>
              <a:rPr lang="en-GB" sz="2400" dirty="0">
                <a:solidFill>
                  <a:schemeClr val="tx1"/>
                </a:solidFill>
              </a:rPr>
              <a:t>standards by </a:t>
            </a:r>
            <a:r>
              <a:rPr lang="en-GB" sz="2400" dirty="0" smtClean="0">
                <a:solidFill>
                  <a:schemeClr val="tx1"/>
                </a:solidFill>
              </a:rPr>
              <a:t>the World Wide Web Consortium (</a:t>
            </a:r>
            <a:r>
              <a:rPr lang="en-GB" sz="2400" dirty="0">
                <a:solidFill>
                  <a:schemeClr val="tx1"/>
                </a:solidFill>
              </a:rPr>
              <a:t>W3C</a:t>
            </a:r>
            <a:r>
              <a:rPr lang="en-GB" sz="2400" dirty="0" smtClean="0">
                <a:solidFill>
                  <a:schemeClr val="tx1"/>
                </a:solidFill>
              </a:rPr>
              <a:t>). </a:t>
            </a:r>
            <a:r>
              <a:rPr lang="en-GB" sz="2400" dirty="0">
                <a:solidFill>
                  <a:schemeClr val="tx1"/>
                </a:solidFill>
              </a:rPr>
              <a:t>The standards promote common data formats and exchange protocols on </a:t>
            </a:r>
            <a:r>
              <a:rPr lang="en-GB" sz="2400" dirty="0" smtClean="0">
                <a:solidFill>
                  <a:schemeClr val="tx1"/>
                </a:solidFill>
              </a:rPr>
              <a:t>the Web.</a:t>
            </a:r>
          </a:p>
          <a:p>
            <a:r>
              <a:rPr lang="en-GB" sz="2400" dirty="0" smtClean="0">
                <a:solidFill>
                  <a:schemeClr val="tx1"/>
                </a:solidFill>
              </a:rPr>
              <a:t>According </a:t>
            </a:r>
            <a:r>
              <a:rPr lang="en-GB" sz="2400" dirty="0">
                <a:solidFill>
                  <a:schemeClr val="tx1"/>
                </a:solidFill>
              </a:rPr>
              <a:t>to the W3C, "The Semantic Web provides a common </a:t>
            </a:r>
            <a:r>
              <a:rPr lang="en-GB" sz="2400" dirty="0" smtClean="0">
                <a:solidFill>
                  <a:schemeClr val="tx1"/>
                </a:solidFill>
              </a:rPr>
              <a:t>framework* </a:t>
            </a:r>
            <a:r>
              <a:rPr lang="en-GB" sz="2400" dirty="0">
                <a:solidFill>
                  <a:schemeClr val="tx1"/>
                </a:solidFill>
              </a:rPr>
              <a:t>that allows data to be shared and reused across application, enterprise, and community boundaries</a:t>
            </a:r>
            <a:r>
              <a:rPr lang="en-GB" sz="2400" dirty="0" smtClean="0">
                <a:solidFill>
                  <a:schemeClr val="tx1"/>
                </a:solidFill>
              </a:rPr>
              <a:t>".</a:t>
            </a:r>
            <a:r>
              <a:rPr lang="en-GB" sz="2400" baseline="30000" dirty="0">
                <a:solidFill>
                  <a:schemeClr val="tx1"/>
                </a:solidFill>
              </a:rPr>
              <a:t> </a:t>
            </a:r>
            <a:r>
              <a:rPr lang="en-GB" sz="2400" dirty="0" smtClean="0">
                <a:solidFill>
                  <a:schemeClr val="tx1"/>
                </a:solidFill>
              </a:rPr>
              <a:t>The </a:t>
            </a:r>
            <a:r>
              <a:rPr lang="en-GB" sz="2400" dirty="0">
                <a:solidFill>
                  <a:schemeClr val="tx1"/>
                </a:solidFill>
              </a:rPr>
              <a:t>term was coined by </a:t>
            </a:r>
            <a:r>
              <a:rPr lang="en-GB" sz="2400" dirty="0">
                <a:solidFill>
                  <a:schemeClr val="tx1"/>
                </a:solidFill>
                <a:hlinkClick r:id="rId2" tooltip="Tim Berners-Lee"/>
              </a:rPr>
              <a:t>Tim Berners-Lee</a:t>
            </a:r>
            <a:r>
              <a:rPr lang="en-GB" sz="2400" dirty="0">
                <a:solidFill>
                  <a:schemeClr val="tx1"/>
                </a:solidFill>
              </a:rPr>
              <a:t> for a </a:t>
            </a:r>
            <a:r>
              <a:rPr lang="en-GB" sz="2400" i="1" u="sng" dirty="0">
                <a:solidFill>
                  <a:schemeClr val="tx1"/>
                </a:solidFill>
              </a:rPr>
              <a:t>web of data that can be processed by </a:t>
            </a:r>
            <a:r>
              <a:rPr lang="en-GB" sz="2400" i="1" u="sng" dirty="0" smtClean="0">
                <a:solidFill>
                  <a:schemeClr val="tx1"/>
                </a:solidFill>
              </a:rPr>
              <a:t>machines</a:t>
            </a:r>
            <a:r>
              <a:rPr lang="en-GB" sz="2400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4" name="Rectangle 3"/>
          <p:cNvSpPr/>
          <p:nvPr/>
        </p:nvSpPr>
        <p:spPr>
          <a:xfrm>
            <a:off x="1187624" y="5877272"/>
            <a:ext cx="75627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*SPARQL </a:t>
            </a:r>
            <a:r>
              <a:rPr lang="en-GB" dirty="0">
                <a:solidFill>
                  <a:schemeClr val="tx1"/>
                </a:solidFill>
              </a:rPr>
              <a:t>is a </a:t>
            </a:r>
            <a:r>
              <a:rPr lang="en-GB" dirty="0" smtClean="0">
                <a:solidFill>
                  <a:schemeClr val="tx1"/>
                </a:solidFill>
              </a:rPr>
              <a:t>semantic query language for databases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844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63" y="1335087"/>
            <a:ext cx="3157537" cy="54498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64" name="Rectangle 3"/>
          <p:cNvSpPr>
            <a:spLocks noChangeArrowheads="1"/>
          </p:cNvSpPr>
          <p:nvPr/>
        </p:nvSpPr>
        <p:spPr bwMode="auto">
          <a:xfrm>
            <a:off x="4187825" y="1712863"/>
            <a:ext cx="4572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en-US" sz="2000">
                <a:solidFill>
                  <a:srgbClr val="000000"/>
                </a:solidFill>
                <a:ea typeface="MS PGothic" pitchFamily="34" charset="-128"/>
                <a:cs typeface="Arial" pitchFamily="34" charset="0"/>
              </a:rPr>
              <a:t>Ontology is a set terms &amp; their </a:t>
            </a:r>
            <a:r>
              <a:rPr lang="en-US" altLang="en-US" sz="2000" b="1" u="sng">
                <a:solidFill>
                  <a:srgbClr val="000000"/>
                </a:solidFill>
                <a:ea typeface="MS PGothic" pitchFamily="34" charset="-128"/>
                <a:cs typeface="Arial" pitchFamily="34" charset="0"/>
              </a:rPr>
              <a:t>relationships</a:t>
            </a:r>
            <a:r>
              <a:rPr lang="en-US" altLang="en-US" sz="2000">
                <a:solidFill>
                  <a:srgbClr val="000000"/>
                </a:solidFill>
                <a:ea typeface="MS PGothic" pitchFamily="34" charset="-128"/>
                <a:cs typeface="Arial" pitchFamily="34" charset="0"/>
              </a:rPr>
              <a:t>. </a:t>
            </a:r>
          </a:p>
        </p:txBody>
      </p:sp>
      <p:sp>
        <p:nvSpPr>
          <p:cNvPr id="135174" name="Text Box 6"/>
          <p:cNvSpPr txBox="1">
            <a:spLocks noChangeArrowheads="1"/>
          </p:cNvSpPr>
          <p:nvPr/>
        </p:nvSpPr>
        <p:spPr bwMode="auto">
          <a:xfrm rot="-2252385">
            <a:off x="2886594" y="3170449"/>
            <a:ext cx="6683328" cy="1938992"/>
          </a:xfrm>
          <a:prstGeom prst="rect">
            <a:avLst/>
          </a:prstGeom>
          <a:solidFill>
            <a:schemeClr val="bg1"/>
          </a:solidFill>
          <a:ln w="3175">
            <a:noFill/>
          </a:ln>
          <a:effectLst>
            <a:glow rad="1905000">
              <a:schemeClr val="bg2">
                <a:lumMod val="90000"/>
              </a:schemeClr>
            </a:glow>
            <a:innerShdw blurRad="114300">
              <a:prstClr val="black"/>
            </a:inn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/>
          <a:extLst/>
        </p:spPr>
        <p:style>
          <a:lnRef idx="3">
            <a:schemeClr val="lt1"/>
          </a:lnRef>
          <a:fillRef idx="1001">
            <a:schemeClr val="dk2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nl-NL"/>
            </a:defPPr>
            <a:lvl1pPr algn="ctr" eaLnBrk="1" hangingPunct="1">
              <a:spcBef>
                <a:spcPct val="50000"/>
              </a:spcBef>
              <a:defRPr sz="4000">
                <a:solidFill>
                  <a:schemeClr val="bg1"/>
                </a:solidFill>
                <a:latin typeface="Sketchbook Nasty" pitchFamily="50" charset="0"/>
                <a:ea typeface="+mn-ea"/>
                <a:cs typeface="MV Boli" pitchFamily="2" charset="0"/>
              </a:defRPr>
            </a:lvl1pPr>
            <a:lvl2pPr marL="742950" indent="-285750" eaLnBrk="0" hangingPunct="0">
              <a:defRPr>
                <a:ea typeface="+mn-ea"/>
              </a:defRPr>
            </a:lvl2pPr>
            <a:lvl3pPr marL="1143000" indent="-228600" eaLnBrk="0" hangingPunct="0">
              <a:defRPr>
                <a:ea typeface="+mn-ea"/>
              </a:defRPr>
            </a:lvl3pPr>
            <a:lvl4pPr marL="1600200" indent="-228600" eaLnBrk="0" hangingPunct="0">
              <a:defRPr>
                <a:ea typeface="+mn-ea"/>
              </a:defRPr>
            </a:lvl4pPr>
            <a:lvl5pPr marL="2057400" indent="-228600" eaLnBrk="0" hangingPunct="0">
              <a:defRPr>
                <a:ea typeface="+mn-ea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ea typeface="+mn-ea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ea typeface="+mn-ea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ea typeface="+mn-ea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ea typeface="+mn-ea"/>
              </a:defRPr>
            </a:lvl9pPr>
          </a:lstStyle>
          <a:p>
            <a:pPr>
              <a:defRPr/>
            </a:pPr>
            <a:r>
              <a:rPr lang="en-GB" dirty="0">
                <a:solidFill>
                  <a:prstClr val="black"/>
                </a:solidFill>
                <a:latin typeface="Arial Narrow" pitchFamily="34" charset="0"/>
              </a:rPr>
              <a:t>Then we have “machine readable data” accessible to Artificial Intelligence</a:t>
            </a:r>
          </a:p>
        </p:txBody>
      </p:sp>
      <p:sp>
        <p:nvSpPr>
          <p:cNvPr id="8" name="Rectangle 7"/>
          <p:cNvSpPr/>
          <p:nvPr/>
        </p:nvSpPr>
        <p:spPr>
          <a:xfrm>
            <a:off x="611560" y="750312"/>
            <a:ext cx="75360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An </a:t>
            </a:r>
            <a:r>
              <a:rPr lang="en-US" sz="3200" b="1" dirty="0">
                <a:solidFill>
                  <a:schemeClr val="bg1"/>
                </a:solidFill>
              </a:rPr>
              <a:t>o</a:t>
            </a:r>
            <a:r>
              <a:rPr lang="en-US" sz="3200" b="1" dirty="0" smtClean="0">
                <a:solidFill>
                  <a:schemeClr val="bg1"/>
                </a:solidFill>
              </a:rPr>
              <a:t>ntology is more than a dictionary</a:t>
            </a:r>
            <a:endParaRPr lang="nl-NL" sz="3200" dirty="0">
              <a:solidFill>
                <a:schemeClr val="bg1"/>
              </a:solidFill>
            </a:endParaRPr>
          </a:p>
        </p:txBody>
      </p:sp>
      <p:pic>
        <p:nvPicPr>
          <p:cNvPr id="9" name="Picture 3" descr="Logo U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6381328"/>
            <a:ext cx="1045468" cy="365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0551977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5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5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5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SPARQL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b="1" dirty="0"/>
              <a:t>SPARQL</a:t>
            </a:r>
            <a:r>
              <a:rPr lang="en-GB" sz="2400" dirty="0"/>
              <a:t> (pronounced "</a:t>
            </a:r>
            <a:r>
              <a:rPr lang="en-GB" sz="2400" dirty="0">
                <a:hlinkClick r:id="rId2" tooltip="wikt:sparkle"/>
              </a:rPr>
              <a:t>sparkle</a:t>
            </a:r>
            <a:r>
              <a:rPr lang="en-GB" sz="2400" dirty="0"/>
              <a:t>", </a:t>
            </a:r>
            <a:r>
              <a:rPr lang="en-GB" sz="2400" dirty="0" smtClean="0"/>
              <a:t>an </a:t>
            </a:r>
            <a:r>
              <a:rPr lang="en-GB" sz="2400" dirty="0" smtClean="0">
                <a:hlinkClick r:id="rId3" tooltip="Recursive acronym"/>
              </a:rPr>
              <a:t>acronym</a:t>
            </a:r>
            <a:r>
              <a:rPr lang="en-GB" sz="2400" dirty="0" smtClean="0"/>
              <a:t> </a:t>
            </a:r>
            <a:r>
              <a:rPr lang="en-GB" sz="2400" dirty="0"/>
              <a:t>for </a:t>
            </a:r>
            <a:r>
              <a:rPr lang="en-GB" sz="2400" b="1" dirty="0"/>
              <a:t>SPARQL Protocol and RDF Query Language</a:t>
            </a:r>
            <a:r>
              <a:rPr lang="en-GB" sz="2400" dirty="0"/>
              <a:t>) is an </a:t>
            </a:r>
            <a:r>
              <a:rPr lang="en-GB" sz="2400" dirty="0">
                <a:hlinkClick r:id="rId4" tooltip="RDF query language"/>
              </a:rPr>
              <a:t>RDF query language</a:t>
            </a:r>
            <a:r>
              <a:rPr lang="en-GB" sz="2400" dirty="0"/>
              <a:t>, that is, a </a:t>
            </a:r>
            <a:r>
              <a:rPr lang="en-GB" sz="2400" dirty="0">
                <a:hlinkClick r:id="rId5" tooltip="Semantic Query"/>
              </a:rPr>
              <a:t>semantic</a:t>
            </a:r>
            <a:r>
              <a:rPr lang="en-GB" sz="2400" dirty="0"/>
              <a:t> </a:t>
            </a:r>
            <a:r>
              <a:rPr lang="en-GB" sz="2400" dirty="0">
                <a:hlinkClick r:id="rId6" tooltip="Query language"/>
              </a:rPr>
              <a:t>query language</a:t>
            </a:r>
            <a:r>
              <a:rPr lang="en-GB" sz="2400" dirty="0"/>
              <a:t> for </a:t>
            </a:r>
            <a:r>
              <a:rPr lang="en-GB" sz="2400" dirty="0">
                <a:hlinkClick r:id="rId7" tooltip="Database"/>
              </a:rPr>
              <a:t>databases</a:t>
            </a:r>
            <a:r>
              <a:rPr lang="en-GB" sz="2400" dirty="0"/>
              <a:t>, able to retrieve and manipulate data stored in </a:t>
            </a:r>
            <a:r>
              <a:rPr lang="en-GB" sz="2400" dirty="0">
                <a:hlinkClick r:id="rId8" tooltip="Resource Description Framework"/>
              </a:rPr>
              <a:t>Resource Description Framework (RDF)</a:t>
            </a:r>
            <a:r>
              <a:rPr lang="en-GB" sz="2400" dirty="0"/>
              <a:t> format.</a:t>
            </a:r>
            <a:r>
              <a:rPr lang="en-GB" sz="2400" baseline="30000" dirty="0">
                <a:hlinkClick r:id="rId9"/>
              </a:rPr>
              <a:t>[3]</a:t>
            </a:r>
            <a:r>
              <a:rPr lang="en-GB" sz="2400" baseline="30000" dirty="0">
                <a:hlinkClick r:id="rId10"/>
              </a:rPr>
              <a:t>[4]</a:t>
            </a:r>
            <a:r>
              <a:rPr lang="en-GB" sz="2400" dirty="0"/>
              <a:t> It was made a standard by </a:t>
            </a:r>
            <a:r>
              <a:rPr lang="en-GB" sz="2400" dirty="0" smtClean="0"/>
              <a:t>the </a:t>
            </a:r>
            <a:r>
              <a:rPr lang="en-GB" sz="2400" dirty="0" smtClean="0">
                <a:hlinkClick r:id="rId11" tooltip="World Wide Web Consortium"/>
              </a:rPr>
              <a:t>World </a:t>
            </a:r>
            <a:r>
              <a:rPr lang="en-GB" sz="2400" dirty="0">
                <a:hlinkClick r:id="rId11" tooltip="World Wide Web Consortium"/>
              </a:rPr>
              <a:t>Wide Web Consortium</a:t>
            </a:r>
            <a:r>
              <a:rPr lang="en-GB" sz="2400" dirty="0"/>
              <a:t>, and is recognized as one of the key technologies of the </a:t>
            </a:r>
            <a:r>
              <a:rPr lang="en-GB" sz="2400" dirty="0">
                <a:hlinkClick r:id="rId12" tooltip="Semantic web"/>
              </a:rPr>
              <a:t>semantic web</a:t>
            </a:r>
            <a:r>
              <a:rPr lang="en-GB" sz="2400" dirty="0"/>
              <a:t>. </a:t>
            </a:r>
            <a:r>
              <a:rPr lang="en-GB" sz="2400" dirty="0" smtClean="0"/>
              <a:t>In 2013, </a:t>
            </a:r>
            <a:r>
              <a:rPr lang="en-GB" sz="2400" dirty="0"/>
              <a:t>SPARQL </a:t>
            </a:r>
            <a:r>
              <a:rPr lang="en-GB" sz="2400" dirty="0" smtClean="0"/>
              <a:t>1.1 </a:t>
            </a:r>
            <a:r>
              <a:rPr lang="en-GB" sz="2400" dirty="0"/>
              <a:t>became an official W3C </a:t>
            </a:r>
            <a:r>
              <a:rPr lang="en-GB" sz="2400" dirty="0" smtClean="0"/>
              <a:t>Recommendation</a:t>
            </a:r>
            <a:r>
              <a:rPr lang="en-GB" sz="2400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290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3" y="1066800"/>
            <a:ext cx="8829675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79711" y="53997"/>
            <a:ext cx="333209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000" b="1" i="1" dirty="0" err="1" smtClean="0"/>
              <a:t>Semantic</a:t>
            </a:r>
            <a:r>
              <a:rPr lang="fr-BE" sz="2000" b="1" i="1" dirty="0" smtClean="0"/>
              <a:t> box </a:t>
            </a:r>
            <a:r>
              <a:rPr lang="fr-BE" sz="2000" i="1" dirty="0" smtClean="0"/>
              <a:t>(the </a:t>
            </a:r>
            <a:r>
              <a:rPr lang="fr-BE" sz="2000" i="1" dirty="0" err="1" smtClean="0"/>
              <a:t>secondary</a:t>
            </a:r>
            <a:r>
              <a:rPr lang="fr-BE" sz="2000" i="1" dirty="0" smtClean="0"/>
              <a:t> </a:t>
            </a:r>
            <a:r>
              <a:rPr lang="fr-BE" sz="2000" i="1" dirty="0" err="1" smtClean="0"/>
              <a:t>research</a:t>
            </a:r>
            <a:r>
              <a:rPr lang="fr-BE" sz="2000" i="1" dirty="0" smtClean="0"/>
              <a:t> </a:t>
            </a:r>
            <a:r>
              <a:rPr lang="fr-BE" sz="2000" i="1" dirty="0" err="1" smtClean="0"/>
              <a:t>database</a:t>
            </a:r>
            <a:endParaRPr lang="nl-NL" sz="20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887975" y="5949280"/>
            <a:ext cx="36724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i="1" dirty="0" smtClean="0"/>
              <a:t>SPARQL : </a:t>
            </a:r>
            <a:r>
              <a:rPr lang="fr-BE" i="1" dirty="0" err="1" smtClean="0"/>
              <a:t>Query</a:t>
            </a:r>
            <a:r>
              <a:rPr lang="fr-BE" i="1" dirty="0" smtClean="0"/>
              <a:t> </a:t>
            </a:r>
            <a:r>
              <a:rPr lang="fr-BE" i="1" dirty="0" err="1" smtClean="0"/>
              <a:t>language</a:t>
            </a:r>
            <a:r>
              <a:rPr lang="fr-BE" i="1" dirty="0" smtClean="0"/>
              <a:t> for application</a:t>
            </a:r>
            <a:endParaRPr lang="nl-NL" i="1" dirty="0"/>
          </a:p>
        </p:txBody>
      </p:sp>
      <p:sp>
        <p:nvSpPr>
          <p:cNvPr id="6" name="TextBox 5"/>
          <p:cNvSpPr txBox="1"/>
          <p:nvPr/>
        </p:nvSpPr>
        <p:spPr>
          <a:xfrm>
            <a:off x="-900608" y="561828"/>
            <a:ext cx="33320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b="1" i="1" dirty="0" err="1" smtClean="0"/>
              <a:t>Hospitals</a:t>
            </a:r>
            <a:endParaRPr lang="nl-NL" sz="2000" b="1" i="1" dirty="0"/>
          </a:p>
        </p:txBody>
      </p:sp>
    </p:spTree>
    <p:extLst>
      <p:ext uri="{BB962C8B-B14F-4D97-AF65-F5344CB8AC3E}">
        <p14:creationId xmlns:p14="http://schemas.microsoft.com/office/powerpoint/2010/main" val="1199814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819943" y="332656"/>
            <a:ext cx="8151813" cy="985838"/>
          </a:xfrm>
        </p:spPr>
        <p:txBody>
          <a:bodyPr/>
          <a:lstStyle/>
          <a:p>
            <a:r>
              <a:rPr lang="en-US" altLang="nl-NL" sz="2000" b="1" dirty="0" smtClean="0"/>
              <a:t>Funded: euroCAT, </a:t>
            </a:r>
            <a:r>
              <a:rPr lang="en-US" altLang="nl-NL" sz="2000" b="1" dirty="0" err="1" smtClean="0"/>
              <a:t>duCAT</a:t>
            </a:r>
            <a:r>
              <a:rPr lang="en-US" altLang="nl-NL" sz="2000" b="1" dirty="0" smtClean="0"/>
              <a:t>, </a:t>
            </a:r>
            <a:r>
              <a:rPr lang="en-US" altLang="nl-NL" sz="2000" b="1" dirty="0" err="1" smtClean="0"/>
              <a:t>chinaCAT</a:t>
            </a:r>
            <a:r>
              <a:rPr lang="en-US" altLang="nl-NL" sz="2000" b="1" dirty="0" smtClean="0"/>
              <a:t>, VATE, </a:t>
            </a:r>
            <a:r>
              <a:rPr lang="en-US" altLang="nl-NL" sz="2000" b="1" dirty="0" err="1" smtClean="0"/>
              <a:t>ozCAT</a:t>
            </a:r>
            <a:r>
              <a:rPr lang="en-US" altLang="nl-NL" sz="2000" b="1" dirty="0" smtClean="0"/>
              <a:t/>
            </a:r>
            <a:br>
              <a:rPr lang="en-US" altLang="nl-NL" sz="2000" b="1" dirty="0" smtClean="0"/>
            </a:br>
            <a:r>
              <a:rPr lang="en-US" altLang="nl-NL" sz="2000" b="1" dirty="0" smtClean="0"/>
              <a:t>New: </a:t>
            </a:r>
            <a:r>
              <a:rPr lang="en-US" altLang="nl-NL" sz="2000" b="1" dirty="0" err="1" smtClean="0"/>
              <a:t>ukCAT</a:t>
            </a:r>
            <a:r>
              <a:rPr lang="en-US" altLang="nl-NL" sz="2000" b="1" dirty="0" smtClean="0"/>
              <a:t>, </a:t>
            </a:r>
            <a:r>
              <a:rPr lang="en-US" altLang="nl-NL" sz="2000" b="1" dirty="0" err="1" smtClean="0"/>
              <a:t>indiaCAT</a:t>
            </a:r>
            <a:endParaRPr lang="en-US" altLang="nl-NL" sz="2000" b="1" dirty="0" smtClean="0"/>
          </a:p>
        </p:txBody>
      </p:sp>
      <p:pic>
        <p:nvPicPr>
          <p:cNvPr id="1229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9150350" cy="511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Oval 25"/>
          <p:cNvSpPr/>
          <p:nvPr/>
        </p:nvSpPr>
        <p:spPr>
          <a:xfrm>
            <a:off x="6012160" y="3807816"/>
            <a:ext cx="108000" cy="108000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4545921" y="3051736"/>
            <a:ext cx="108000" cy="108000"/>
          </a:xfrm>
          <a:prstGeom prst="ellipse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srgbClr val="969696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487613" y="3160713"/>
            <a:ext cx="2387600" cy="188595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2503488" y="3122613"/>
            <a:ext cx="3508375" cy="7381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V="1">
            <a:off x="4953000" y="3898900"/>
            <a:ext cx="1074738" cy="114776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/>
          <p:cNvSpPr/>
          <p:nvPr/>
        </p:nvSpPr>
        <p:spPr>
          <a:xfrm>
            <a:off x="7128272" y="3429776"/>
            <a:ext cx="108000" cy="108000"/>
          </a:xfrm>
          <a:prstGeom prst="ellipse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49" name="Straight Connector 48"/>
          <p:cNvCxnSpPr/>
          <p:nvPr/>
        </p:nvCxnSpPr>
        <p:spPr>
          <a:xfrm>
            <a:off x="2503488" y="3122613"/>
            <a:ext cx="4624387" cy="36036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V="1">
            <a:off x="2503488" y="2636838"/>
            <a:ext cx="1662112" cy="48577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V="1">
            <a:off x="2503488" y="3105150"/>
            <a:ext cx="2043112" cy="1746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V="1">
            <a:off x="2503488" y="2797175"/>
            <a:ext cx="1782762" cy="32543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flipH="1" flipV="1">
            <a:off x="4467225" y="2782888"/>
            <a:ext cx="95250" cy="28416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flipH="1" flipV="1">
            <a:off x="4467225" y="2782888"/>
            <a:ext cx="2676525" cy="6619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flipH="1" flipV="1">
            <a:off x="4340225" y="2851150"/>
            <a:ext cx="534988" cy="219551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flipH="1" flipV="1">
            <a:off x="4600575" y="3159125"/>
            <a:ext cx="312738" cy="187166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flipH="1" flipV="1">
            <a:off x="4219575" y="2690813"/>
            <a:ext cx="655638" cy="235585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flipH="1" flipV="1">
            <a:off x="4219575" y="2690813"/>
            <a:ext cx="1808163" cy="11318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 flipH="1" flipV="1">
            <a:off x="4467225" y="2782888"/>
            <a:ext cx="1560513" cy="103981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>
            <a:off x="4654550" y="3105150"/>
            <a:ext cx="2473325" cy="37782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 flipH="1" flipV="1">
            <a:off x="4257675" y="2674938"/>
            <a:ext cx="304800" cy="39211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 flipH="1" flipV="1">
            <a:off x="4638675" y="3143250"/>
            <a:ext cx="1389063" cy="67945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Oval 101"/>
          <p:cNvSpPr/>
          <p:nvPr/>
        </p:nvSpPr>
        <p:spPr>
          <a:xfrm>
            <a:off x="3104098" y="5612674"/>
            <a:ext cx="216000" cy="216000"/>
          </a:xfrm>
          <a:prstGeom prst="ellipse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969696"/>
              </a:solidFill>
            </a:endParaRPr>
          </a:p>
        </p:txBody>
      </p:sp>
      <p:sp>
        <p:nvSpPr>
          <p:cNvPr id="32801" name="TextBox 35854"/>
          <p:cNvSpPr txBox="1">
            <a:spLocks noChangeArrowheads="1"/>
          </p:cNvSpPr>
          <p:nvPr/>
        </p:nvSpPr>
        <p:spPr bwMode="auto">
          <a:xfrm>
            <a:off x="3387725" y="5534025"/>
            <a:ext cx="31083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defRPr sz="28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Verdana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Verdana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Verdana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Verdana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Verdana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Verdana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en-US" altLang="nl-NL" sz="1800" dirty="0">
                <a:solidFill>
                  <a:srgbClr val="000000"/>
                </a:solidFill>
                <a:latin typeface="Arial Narrow"/>
                <a:cs typeface="Arial" charset="0"/>
              </a:rPr>
              <a:t>Active or funded CAT partners (</a:t>
            </a:r>
            <a:r>
              <a:rPr lang="en-US" altLang="nl-NL" sz="1800" dirty="0" smtClean="0">
                <a:solidFill>
                  <a:srgbClr val="000000"/>
                </a:solidFill>
                <a:latin typeface="Arial Narrow"/>
                <a:cs typeface="Arial" charset="0"/>
              </a:rPr>
              <a:t>17)</a:t>
            </a:r>
            <a:endParaRPr lang="en-US" altLang="nl-NL" sz="1800" dirty="0">
              <a:solidFill>
                <a:srgbClr val="000000"/>
              </a:solidFill>
              <a:latin typeface="Arial Narrow"/>
              <a:cs typeface="Arial" charset="0"/>
            </a:endParaRPr>
          </a:p>
        </p:txBody>
      </p:sp>
      <p:sp>
        <p:nvSpPr>
          <p:cNvPr id="104" name="Oval 103"/>
          <p:cNvSpPr/>
          <p:nvPr/>
        </p:nvSpPr>
        <p:spPr>
          <a:xfrm>
            <a:off x="3104247" y="5996323"/>
            <a:ext cx="216000" cy="216000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969696"/>
              </a:solidFill>
            </a:endParaRPr>
          </a:p>
        </p:txBody>
      </p:sp>
      <p:sp>
        <p:nvSpPr>
          <p:cNvPr id="32805" name="TextBox 104"/>
          <p:cNvSpPr txBox="1">
            <a:spLocks noChangeArrowheads="1"/>
          </p:cNvSpPr>
          <p:nvPr/>
        </p:nvSpPr>
        <p:spPr bwMode="auto">
          <a:xfrm>
            <a:off x="3387725" y="5918200"/>
            <a:ext cx="18494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defRPr sz="28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Verdana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Verdana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Verdana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Verdana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Verdana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Verdana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en-US" altLang="nl-NL" sz="1800" dirty="0">
                <a:solidFill>
                  <a:srgbClr val="000000"/>
                </a:solidFill>
                <a:latin typeface="Arial Narrow"/>
                <a:cs typeface="Arial" charset="0"/>
              </a:rPr>
              <a:t>Prospective </a:t>
            </a:r>
            <a:r>
              <a:rPr lang="en-US" altLang="nl-NL" sz="1800" dirty="0" smtClean="0">
                <a:solidFill>
                  <a:srgbClr val="000000"/>
                </a:solidFill>
                <a:latin typeface="Arial Narrow"/>
                <a:cs typeface="Arial" charset="0"/>
              </a:rPr>
              <a:t>centers</a:t>
            </a:r>
            <a:endParaRPr lang="en-US" altLang="nl-NL" sz="1800" dirty="0">
              <a:solidFill>
                <a:srgbClr val="000000"/>
              </a:solidFill>
              <a:latin typeface="Arial Narrow"/>
              <a:cs typeface="Arial" charset="0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4166261" y="2583696"/>
            <a:ext cx="108000" cy="108000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29" name="Oval 28"/>
          <p:cNvSpPr/>
          <p:nvPr/>
        </p:nvSpPr>
        <p:spPr>
          <a:xfrm>
            <a:off x="4286455" y="2744447"/>
            <a:ext cx="108000" cy="108000"/>
          </a:xfrm>
          <a:prstGeom prst="ellipse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969696"/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4375028" y="2691704"/>
            <a:ext cx="108000" cy="108000"/>
          </a:xfrm>
          <a:prstGeom prst="ellipse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srgbClr val="969696"/>
              </a:solidFill>
            </a:endParaRPr>
          </a:p>
        </p:txBody>
      </p:sp>
      <p:sp>
        <p:nvSpPr>
          <p:cNvPr id="3" name="Line Callout 1 2"/>
          <p:cNvSpPr/>
          <p:nvPr/>
        </p:nvSpPr>
        <p:spPr>
          <a:xfrm>
            <a:off x="3970338" y="2890838"/>
            <a:ext cx="287337" cy="138112"/>
          </a:xfrm>
          <a:prstGeom prst="borderCallout1">
            <a:avLst>
              <a:gd name="adj1" fmla="val 4822"/>
              <a:gd name="adj2" fmla="val 84261"/>
              <a:gd name="adj3" fmla="val -65333"/>
              <a:gd name="adj4" fmla="val 124883"/>
            </a:avLst>
          </a:prstGeom>
          <a:solidFill>
            <a:schemeClr val="tx2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rgbClr val="FFFFFF"/>
                </a:solidFill>
              </a:rPr>
              <a:t>2</a:t>
            </a:r>
          </a:p>
        </p:txBody>
      </p:sp>
      <p:sp>
        <p:nvSpPr>
          <p:cNvPr id="34" name="Line Callout 1 33"/>
          <p:cNvSpPr/>
          <p:nvPr/>
        </p:nvSpPr>
        <p:spPr>
          <a:xfrm>
            <a:off x="7804150" y="5140325"/>
            <a:ext cx="287338" cy="136525"/>
          </a:xfrm>
          <a:prstGeom prst="borderCallout1">
            <a:avLst>
              <a:gd name="adj1" fmla="val 102318"/>
              <a:gd name="adj2" fmla="val 46232"/>
              <a:gd name="adj3" fmla="val 216961"/>
              <a:gd name="adj4" fmla="val 32764"/>
            </a:avLst>
          </a:prstGeom>
          <a:solidFill>
            <a:schemeClr val="tx2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rgbClr val="FFFFFF"/>
                </a:solidFill>
              </a:rPr>
              <a:t>7</a:t>
            </a:r>
          </a:p>
        </p:txBody>
      </p:sp>
      <p:cxnSp>
        <p:nvCxnSpPr>
          <p:cNvPr id="73" name="Straight Connector 72"/>
          <p:cNvCxnSpPr/>
          <p:nvPr/>
        </p:nvCxnSpPr>
        <p:spPr>
          <a:xfrm>
            <a:off x="4273550" y="2636838"/>
            <a:ext cx="60325" cy="50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 flipV="1">
            <a:off x="4895850" y="3521075"/>
            <a:ext cx="2247900" cy="1525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 flipH="1" flipV="1">
            <a:off x="4273550" y="2636838"/>
            <a:ext cx="2870200" cy="80803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/>
          <p:cNvSpPr/>
          <p:nvPr/>
        </p:nvSpPr>
        <p:spPr>
          <a:xfrm>
            <a:off x="4317309" y="2672447"/>
            <a:ext cx="108000" cy="108000"/>
          </a:xfrm>
          <a:prstGeom prst="ellipse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srgbClr val="969696"/>
              </a:solidFill>
            </a:endParaRPr>
          </a:p>
        </p:txBody>
      </p:sp>
      <p:cxnSp>
        <p:nvCxnSpPr>
          <p:cNvPr id="117" name="Straight Connector 116"/>
          <p:cNvCxnSpPr/>
          <p:nvPr/>
        </p:nvCxnSpPr>
        <p:spPr>
          <a:xfrm flipV="1">
            <a:off x="6119813" y="3521075"/>
            <a:ext cx="1023937" cy="33972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44" name="Rectangle 121"/>
          <p:cNvSpPr>
            <a:spLocks noChangeArrowheads="1"/>
          </p:cNvSpPr>
          <p:nvPr/>
        </p:nvSpPr>
        <p:spPr bwMode="auto">
          <a:xfrm>
            <a:off x="31750" y="6021388"/>
            <a:ext cx="248443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defRPr sz="28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Verdana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Verdana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Verdana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Verdana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Verdana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Verdana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nl-NL" sz="100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Map from cgadvertising.com</a:t>
            </a:r>
          </a:p>
        </p:txBody>
      </p:sp>
      <p:sp>
        <p:nvSpPr>
          <p:cNvPr id="27" name="Oval 26"/>
          <p:cNvSpPr/>
          <p:nvPr/>
        </p:nvSpPr>
        <p:spPr>
          <a:xfrm>
            <a:off x="4860032" y="5031952"/>
            <a:ext cx="108000" cy="108000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41" name="Oval 40"/>
          <p:cNvSpPr/>
          <p:nvPr/>
        </p:nvSpPr>
        <p:spPr>
          <a:xfrm>
            <a:off x="7839670" y="5409679"/>
            <a:ext cx="108000" cy="108000"/>
          </a:xfrm>
          <a:prstGeom prst="ellipse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43" name="Straight Connector 42"/>
          <p:cNvCxnSpPr/>
          <p:nvPr/>
        </p:nvCxnSpPr>
        <p:spPr>
          <a:xfrm>
            <a:off x="2487613" y="3160713"/>
            <a:ext cx="5351462" cy="230187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4967288" y="5084763"/>
            <a:ext cx="2871787" cy="37782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7181850" y="3536950"/>
            <a:ext cx="673100" cy="188753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6103938" y="3898900"/>
            <a:ext cx="1751012" cy="1525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4638675" y="3143250"/>
            <a:ext cx="3216275" cy="228123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4391025" y="2782888"/>
            <a:ext cx="3448050" cy="26797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Oval 53"/>
          <p:cNvSpPr/>
          <p:nvPr/>
        </p:nvSpPr>
        <p:spPr>
          <a:xfrm>
            <a:off x="2297346" y="2880444"/>
            <a:ext cx="108000" cy="108000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56" name="Oval 55"/>
          <p:cNvSpPr/>
          <p:nvPr/>
        </p:nvSpPr>
        <p:spPr>
          <a:xfrm>
            <a:off x="2462188" y="2894795"/>
            <a:ext cx="108000" cy="108000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57" name="Oval 56"/>
          <p:cNvSpPr/>
          <p:nvPr/>
        </p:nvSpPr>
        <p:spPr>
          <a:xfrm>
            <a:off x="2549586" y="2959769"/>
            <a:ext cx="108000" cy="108000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59" name="Oval 58"/>
          <p:cNvSpPr/>
          <p:nvPr/>
        </p:nvSpPr>
        <p:spPr>
          <a:xfrm>
            <a:off x="2446827" y="3000666"/>
            <a:ext cx="108000" cy="108000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2395944" y="3069736"/>
            <a:ext cx="108000" cy="108000"/>
          </a:xfrm>
          <a:prstGeom prst="ellipse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969696"/>
              </a:solidFill>
            </a:endParaRPr>
          </a:p>
        </p:txBody>
      </p:sp>
      <p:sp>
        <p:nvSpPr>
          <p:cNvPr id="64" name="Oval 63"/>
          <p:cNvSpPr/>
          <p:nvPr/>
        </p:nvSpPr>
        <p:spPr>
          <a:xfrm>
            <a:off x="4105103" y="2725594"/>
            <a:ext cx="108000" cy="108000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2375" name="TextBox 1"/>
          <p:cNvSpPr txBox="1">
            <a:spLocks noChangeArrowheads="1"/>
          </p:cNvSpPr>
          <p:nvPr/>
        </p:nvSpPr>
        <p:spPr bwMode="auto">
          <a:xfrm>
            <a:off x="107950" y="4311650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defRPr sz="28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Verdana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Verdana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Verdana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Verdana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Verdana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Verdana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nl-NL" altLang="en-US" sz="1800" smtClean="0">
              <a:solidFill>
                <a:srgbClr val="000000"/>
              </a:solidFill>
              <a:latin typeface="Museo 300" pitchFamily="50" charset="0"/>
              <a:cs typeface="Arial" pitchFamily="34" charset="0"/>
            </a:endParaRPr>
          </a:p>
        </p:txBody>
      </p:sp>
      <p:sp>
        <p:nvSpPr>
          <p:cNvPr id="62" name="Line Callout 1 61"/>
          <p:cNvSpPr/>
          <p:nvPr/>
        </p:nvSpPr>
        <p:spPr>
          <a:xfrm>
            <a:off x="4173538" y="2281238"/>
            <a:ext cx="287337" cy="138112"/>
          </a:xfrm>
          <a:prstGeom prst="borderCallout1">
            <a:avLst>
              <a:gd name="adj1" fmla="val 94478"/>
              <a:gd name="adj2" fmla="val 57742"/>
              <a:gd name="adj3" fmla="val 251909"/>
              <a:gd name="adj4" fmla="val 61900"/>
            </a:avLst>
          </a:prstGeom>
          <a:solidFill>
            <a:schemeClr val="tx2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rgbClr val="FFFFFF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592091153"/>
      </p:ext>
    </p:extLst>
  </p:cSld>
  <p:clrMapOvr>
    <a:masterClrMapping/>
  </p:clrMapOvr>
  <p:transition advTm="37164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631825"/>
            <a:ext cx="8496175" cy="1008063"/>
          </a:xfrm>
        </p:spPr>
        <p:txBody>
          <a:bodyPr/>
          <a:lstStyle/>
          <a:p>
            <a:r>
              <a:rPr lang="nl-NL" dirty="0" err="1" smtClean="0"/>
              <a:t>What</a:t>
            </a:r>
            <a:r>
              <a:rPr lang="nl-NL" dirty="0" smtClean="0"/>
              <a:t> next?:</a:t>
            </a:r>
            <a:endParaRPr lang="nl-NL" dirty="0"/>
          </a:p>
        </p:txBody>
      </p:sp>
      <p:pic>
        <p:nvPicPr>
          <p:cNvPr id="7" name="Picture 3" descr="Logo 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6381328"/>
            <a:ext cx="1045468" cy="365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3333418"/>
            <a:ext cx="8147050" cy="1368153"/>
          </a:xfrm>
        </p:spPr>
        <p:txBody>
          <a:bodyPr/>
          <a:lstStyle/>
          <a:p>
            <a:pPr marL="0" indent="0" algn="ctr">
              <a:buNone/>
            </a:pPr>
            <a:r>
              <a:rPr lang="en-US" sz="6600" dirty="0" smtClean="0"/>
              <a:t> Data = Gold</a:t>
            </a:r>
            <a:endParaRPr lang="en-US" sz="6600" dirty="0"/>
          </a:p>
        </p:txBody>
      </p:sp>
      <p:sp>
        <p:nvSpPr>
          <p:cNvPr id="4" name="AutoShape 2" descr="Afbeeldingsresultaat voor gold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708920"/>
            <a:ext cx="2376264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2124497" y="620688"/>
            <a:ext cx="8496175" cy="100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r>
              <a:rPr lang="nl-NL" kern="0" dirty="0"/>
              <a:t> </a:t>
            </a:r>
            <a:r>
              <a:rPr lang="nl-NL" kern="0" dirty="0" smtClean="0"/>
              <a:t>  The </a:t>
            </a:r>
            <a:r>
              <a:rPr lang="nl-NL" kern="0" dirty="0" err="1" smtClean="0"/>
              <a:t>patient</a:t>
            </a:r>
            <a:r>
              <a:rPr lang="nl-NL" kern="0" dirty="0" smtClean="0"/>
              <a:t> managing </a:t>
            </a:r>
            <a:r>
              <a:rPr lang="nl-NL" kern="0" dirty="0" err="1" smtClean="0"/>
              <a:t>its</a:t>
            </a:r>
            <a:r>
              <a:rPr lang="nl-NL" kern="0" dirty="0" smtClean="0"/>
              <a:t> </a:t>
            </a:r>
            <a:r>
              <a:rPr lang="nl-NL" kern="0" dirty="0" err="1" smtClean="0"/>
              <a:t>own</a:t>
            </a:r>
            <a:r>
              <a:rPr lang="nl-NL" kern="0" dirty="0" smtClean="0"/>
              <a:t> data</a:t>
            </a:r>
            <a:endParaRPr lang="nl-NL" kern="0" dirty="0"/>
          </a:p>
        </p:txBody>
      </p:sp>
      <p:sp>
        <p:nvSpPr>
          <p:cNvPr id="10" name="TextBox 9"/>
          <p:cNvSpPr txBox="1"/>
          <p:nvPr/>
        </p:nvSpPr>
        <p:spPr>
          <a:xfrm>
            <a:off x="2267744" y="5676298"/>
            <a:ext cx="52565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Our vision in 2 min: </a:t>
            </a:r>
          </a:p>
          <a:p>
            <a:pPr algn="ctr"/>
            <a:r>
              <a:rPr lang="en-US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“from hospital to patient”</a:t>
            </a:r>
            <a:endParaRPr lang="en-US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9014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Oval 4"/>
          <p:cNvSpPr/>
          <p:nvPr/>
        </p:nvSpPr>
        <p:spPr>
          <a:xfrm rot="337400">
            <a:off x="1251219" y="3235933"/>
            <a:ext cx="5787403" cy="1582241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2400" dirty="0">
              <a:solidFill>
                <a:prstClr val="white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691680" y="-127000"/>
            <a:ext cx="730408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en-US" altLang="en-US" sz="5400" dirty="0" smtClean="0">
                <a:solidFill>
                  <a:srgbClr val="00B0F0"/>
                </a:solidFill>
                <a:latin typeface="Arial" pitchFamily="34" charset="0"/>
              </a:rPr>
              <a:t>From data to models to</a:t>
            </a:r>
          </a:p>
          <a:p>
            <a:pPr>
              <a:lnSpc>
                <a:spcPct val="150000"/>
              </a:lnSpc>
              <a:defRPr/>
            </a:pPr>
            <a:r>
              <a:rPr lang="en-US" altLang="en-US" sz="5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Virtual </a:t>
            </a:r>
            <a:r>
              <a:rPr lang="en-US" altLang="en-US" sz="5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patient?</a:t>
            </a:r>
            <a:endParaRPr lang="en-US" altLang="en-US" sz="5400" dirty="0">
              <a:latin typeface="Arial Narrow" pitchFamily="34" charset="0"/>
            </a:endParaRPr>
          </a:p>
        </p:txBody>
      </p:sp>
      <p:pic>
        <p:nvPicPr>
          <p:cNvPr id="7" name="Picture 3" descr="Logo 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6381328"/>
            <a:ext cx="1045468" cy="365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5166790"/>
            <a:ext cx="2100061" cy="1397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79" y="1786202"/>
            <a:ext cx="1591933" cy="1515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1728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141288" y="188640"/>
            <a:ext cx="863917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rgbClr val="000099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10000"/>
              </a:spcBef>
              <a:buChar char="–"/>
              <a:defRPr sz="28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spcBef>
                <a:spcPct val="10000"/>
              </a:spcBef>
              <a:buChar char="•"/>
              <a:defRPr sz="24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spcBef>
                <a:spcPct val="10000"/>
              </a:spcBef>
              <a:buChar char="–"/>
              <a:defRPr sz="24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spcBef>
                <a:spcPct val="10000"/>
              </a:spcBef>
              <a:buChar char="»"/>
              <a:defRPr sz="24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BE" altLang="nl-NL" b="1" dirty="0" smtClean="0"/>
              <a:t>The  5 </a:t>
            </a:r>
            <a:r>
              <a:rPr lang="fr-BE" altLang="nl-NL" b="1" dirty="0" err="1" smtClean="0"/>
              <a:t>P’s</a:t>
            </a:r>
            <a:r>
              <a:rPr lang="fr-BE" altLang="nl-NL" b="1" dirty="0" smtClean="0"/>
              <a:t> of modern </a:t>
            </a:r>
            <a:r>
              <a:rPr lang="fr-BE" altLang="nl-NL" b="1" dirty="0" err="1" smtClean="0"/>
              <a:t>medicine</a:t>
            </a:r>
            <a:r>
              <a:rPr lang="fr-BE" altLang="nl-NL" b="1" dirty="0" smtClean="0"/>
              <a:t> 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BE" altLang="nl-NL" dirty="0" smtClean="0"/>
              <a:t>(</a:t>
            </a:r>
            <a:r>
              <a:rPr lang="fr-BE" altLang="nl-NL" dirty="0" err="1" smtClean="0"/>
              <a:t>modified</a:t>
            </a:r>
            <a:r>
              <a:rPr lang="fr-BE" altLang="nl-NL" dirty="0" smtClean="0"/>
              <a:t> </a:t>
            </a:r>
            <a:r>
              <a:rPr lang="fr-BE" altLang="nl-NL" dirty="0" err="1" smtClean="0"/>
              <a:t>from</a:t>
            </a:r>
            <a:r>
              <a:rPr lang="fr-BE" altLang="nl-NL" dirty="0" smtClean="0"/>
              <a:t> Leroy Hood)</a:t>
            </a:r>
            <a:endParaRPr lang="en-US" altLang="nl-NL" dirty="0" smtClean="0"/>
          </a:p>
        </p:txBody>
      </p:sp>
      <p:sp>
        <p:nvSpPr>
          <p:cNvPr id="52227" name="Text Box 2"/>
          <p:cNvSpPr txBox="1">
            <a:spLocks noChangeArrowheads="1"/>
          </p:cNvSpPr>
          <p:nvPr/>
        </p:nvSpPr>
        <p:spPr bwMode="auto">
          <a:xfrm>
            <a:off x="611188" y="1728788"/>
            <a:ext cx="80549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rgbClr val="000099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10000"/>
              </a:spcBef>
              <a:buChar char="–"/>
              <a:defRPr sz="28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spcBef>
                <a:spcPct val="10000"/>
              </a:spcBef>
              <a:buChar char="•"/>
              <a:defRPr sz="24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spcBef>
                <a:spcPct val="10000"/>
              </a:spcBef>
              <a:buChar char="–"/>
              <a:defRPr sz="24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spcBef>
                <a:spcPct val="10000"/>
              </a:spcBef>
              <a:buChar char="»"/>
              <a:defRPr sz="24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BE" altLang="nl-NL" sz="3600" smtClean="0">
                <a:solidFill>
                  <a:srgbClr val="006666"/>
                </a:solidFill>
              </a:rPr>
              <a:t>« P » for Personalized</a:t>
            </a:r>
            <a:endParaRPr lang="en-US" altLang="nl-NL" sz="3600" smtClean="0">
              <a:solidFill>
                <a:srgbClr val="006666"/>
              </a:solidFill>
            </a:endParaRPr>
          </a:p>
        </p:txBody>
      </p:sp>
      <p:sp>
        <p:nvSpPr>
          <p:cNvPr id="52228" name="Text Box 2"/>
          <p:cNvSpPr txBox="1">
            <a:spLocks noChangeArrowheads="1"/>
          </p:cNvSpPr>
          <p:nvPr/>
        </p:nvSpPr>
        <p:spPr bwMode="auto">
          <a:xfrm>
            <a:off x="433388" y="2533650"/>
            <a:ext cx="80549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rgbClr val="000099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10000"/>
              </a:spcBef>
              <a:buChar char="–"/>
              <a:defRPr sz="28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spcBef>
                <a:spcPct val="10000"/>
              </a:spcBef>
              <a:buChar char="•"/>
              <a:defRPr sz="24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spcBef>
                <a:spcPct val="10000"/>
              </a:spcBef>
              <a:buChar char="–"/>
              <a:defRPr sz="24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spcBef>
                <a:spcPct val="10000"/>
              </a:spcBef>
              <a:buChar char="»"/>
              <a:defRPr sz="24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BE" altLang="nl-NL" sz="3600" smtClean="0">
                <a:solidFill>
                  <a:srgbClr val="006666"/>
                </a:solidFill>
              </a:rPr>
              <a:t>« P » for Preventive</a:t>
            </a:r>
            <a:endParaRPr lang="en-US" altLang="nl-NL" sz="3600" smtClean="0">
              <a:solidFill>
                <a:srgbClr val="006666"/>
              </a:solidFill>
            </a:endParaRPr>
          </a:p>
        </p:txBody>
      </p:sp>
      <p:sp>
        <p:nvSpPr>
          <p:cNvPr id="52229" name="Text Box 2"/>
          <p:cNvSpPr txBox="1">
            <a:spLocks noChangeArrowheads="1"/>
          </p:cNvSpPr>
          <p:nvPr/>
        </p:nvSpPr>
        <p:spPr bwMode="auto">
          <a:xfrm>
            <a:off x="379413" y="3297238"/>
            <a:ext cx="80549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rgbClr val="000099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10000"/>
              </a:spcBef>
              <a:buChar char="–"/>
              <a:defRPr sz="28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spcBef>
                <a:spcPct val="10000"/>
              </a:spcBef>
              <a:buChar char="•"/>
              <a:defRPr sz="24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spcBef>
                <a:spcPct val="10000"/>
              </a:spcBef>
              <a:buChar char="–"/>
              <a:defRPr sz="24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spcBef>
                <a:spcPct val="10000"/>
              </a:spcBef>
              <a:buChar char="»"/>
              <a:defRPr sz="24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BE" altLang="nl-NL" sz="3600" smtClean="0">
                <a:solidFill>
                  <a:srgbClr val="006666"/>
                </a:solidFill>
              </a:rPr>
              <a:t>« P » for Predictive</a:t>
            </a:r>
            <a:endParaRPr lang="en-US" altLang="nl-NL" sz="3600" smtClean="0">
              <a:solidFill>
                <a:srgbClr val="006666"/>
              </a:solidFill>
            </a:endParaRPr>
          </a:p>
        </p:txBody>
      </p:sp>
      <p:sp>
        <p:nvSpPr>
          <p:cNvPr id="52230" name="Text Box 2"/>
          <p:cNvSpPr txBox="1">
            <a:spLocks noChangeArrowheads="1"/>
          </p:cNvSpPr>
          <p:nvPr/>
        </p:nvSpPr>
        <p:spPr bwMode="auto">
          <a:xfrm>
            <a:off x="601663" y="4077072"/>
            <a:ext cx="80549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rgbClr val="000099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10000"/>
              </a:spcBef>
              <a:buChar char="–"/>
              <a:defRPr sz="28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spcBef>
                <a:spcPct val="10000"/>
              </a:spcBef>
              <a:buChar char="•"/>
              <a:defRPr sz="24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spcBef>
                <a:spcPct val="10000"/>
              </a:spcBef>
              <a:buChar char="–"/>
              <a:defRPr sz="24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spcBef>
                <a:spcPct val="10000"/>
              </a:spcBef>
              <a:buChar char="»"/>
              <a:defRPr sz="24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BE" altLang="nl-NL" sz="3600" dirty="0" smtClean="0">
                <a:solidFill>
                  <a:srgbClr val="006666"/>
                </a:solidFill>
              </a:rPr>
              <a:t>« P » for </a:t>
            </a:r>
            <a:r>
              <a:rPr lang="fr-BE" altLang="nl-NL" sz="3600" i="1" dirty="0" err="1" smtClean="0">
                <a:solidFill>
                  <a:srgbClr val="006666"/>
                </a:solidFill>
              </a:rPr>
              <a:t>Participatory</a:t>
            </a:r>
            <a:endParaRPr lang="en-US" altLang="nl-NL" sz="3600" i="1" dirty="0" smtClean="0">
              <a:solidFill>
                <a:srgbClr val="006666"/>
              </a:solidFill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693489" y="4941168"/>
            <a:ext cx="80549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rgbClr val="000099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10000"/>
              </a:spcBef>
              <a:buChar char="–"/>
              <a:defRPr sz="28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spcBef>
                <a:spcPct val="10000"/>
              </a:spcBef>
              <a:buChar char="•"/>
              <a:defRPr sz="24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spcBef>
                <a:spcPct val="10000"/>
              </a:spcBef>
              <a:buChar char="–"/>
              <a:defRPr sz="24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spcBef>
                <a:spcPct val="10000"/>
              </a:spcBef>
              <a:buChar char="»"/>
              <a:defRPr sz="24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BE" altLang="nl-NL" sz="3600" dirty="0" smtClean="0">
                <a:solidFill>
                  <a:srgbClr val="006666"/>
                </a:solidFill>
              </a:rPr>
              <a:t>« P » for </a:t>
            </a:r>
            <a:r>
              <a:rPr lang="fr-BE" altLang="nl-NL" sz="3600" dirty="0" err="1" smtClean="0">
                <a:solidFill>
                  <a:srgbClr val="006666"/>
                </a:solidFill>
              </a:rPr>
              <a:t>Parcimonious</a:t>
            </a:r>
            <a:endParaRPr lang="en-US" altLang="nl-NL" sz="3600" i="1" dirty="0" smtClean="0">
              <a:solidFill>
                <a:srgbClr val="00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4375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ext Box 4"/>
          <p:cNvSpPr txBox="1">
            <a:spLocks noChangeArrowheads="1"/>
          </p:cNvSpPr>
          <p:nvPr/>
        </p:nvSpPr>
        <p:spPr bwMode="auto">
          <a:xfrm>
            <a:off x="2884488" y="6172200"/>
            <a:ext cx="3886200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5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5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5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5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5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600">
                <a:solidFill>
                  <a:srgbClr val="000000"/>
                </a:solidFill>
                <a:latin typeface="Segoe Print" pitchFamily="2" charset="0"/>
                <a:ea typeface="MS PGothic" pitchFamily="34" charset="-128"/>
              </a:rPr>
              <a:t>Courtesy of Jo Deasy</a:t>
            </a:r>
          </a:p>
        </p:txBody>
      </p:sp>
      <p:pic>
        <p:nvPicPr>
          <p:cNvPr id="8294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767504"/>
            <a:ext cx="5614639" cy="4973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2949" name="TextBox 2"/>
          <p:cNvSpPr txBox="1">
            <a:spLocks noChangeArrowheads="1"/>
          </p:cNvSpPr>
          <p:nvPr/>
        </p:nvSpPr>
        <p:spPr bwMode="auto">
          <a:xfrm>
            <a:off x="0" y="6163016"/>
            <a:ext cx="2686050" cy="584775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5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5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5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5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5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BE" altLang="en-US" sz="1600" dirty="0" err="1">
                <a:solidFill>
                  <a:srgbClr val="000000"/>
                </a:solidFill>
                <a:latin typeface="Arial Narrow" pitchFamily="34" charset="0"/>
              </a:rPr>
              <a:t>Modified</a:t>
            </a:r>
            <a:r>
              <a:rPr lang="fr-BE" altLang="en-US" sz="1600" dirty="0">
                <a:solidFill>
                  <a:srgbClr val="000000"/>
                </a:solidFill>
                <a:latin typeface="Arial Narrow" pitchFamily="34" charset="0"/>
              </a:rPr>
              <a:t> </a:t>
            </a:r>
            <a:r>
              <a:rPr lang="fr-BE" altLang="en-US" sz="1600" dirty="0" err="1">
                <a:solidFill>
                  <a:srgbClr val="000000"/>
                </a:solidFill>
                <a:latin typeface="Arial Narrow" pitchFamily="34" charset="0"/>
              </a:rPr>
              <a:t>from</a:t>
            </a:r>
            <a:r>
              <a:rPr lang="fr-BE" altLang="en-US" sz="1600" dirty="0">
                <a:solidFill>
                  <a:srgbClr val="000000"/>
                </a:solidFill>
                <a:latin typeface="Arial Narrow" pitchFamily="34" charset="0"/>
              </a:rPr>
              <a:t> </a:t>
            </a:r>
            <a:endParaRPr lang="fr-BE" altLang="en-US" sz="1600" dirty="0" smtClean="0">
              <a:solidFill>
                <a:srgbClr val="000000"/>
              </a:solidFill>
              <a:latin typeface="Arial Narrow" pitchFamily="34" charset="0"/>
            </a:endParaRPr>
          </a:p>
          <a:p>
            <a:pPr eaLnBrk="1" hangingPunct="1"/>
            <a:r>
              <a:rPr lang="fr-BE" altLang="en-US" sz="1600" dirty="0" err="1" smtClean="0">
                <a:solidFill>
                  <a:srgbClr val="000000"/>
                </a:solidFill>
                <a:latin typeface="Arial Narrow" pitchFamily="34" charset="0"/>
              </a:rPr>
              <a:t>Deasy</a:t>
            </a:r>
            <a:r>
              <a:rPr lang="fr-BE" altLang="en-US" sz="1600" dirty="0" smtClean="0">
                <a:solidFill>
                  <a:srgbClr val="000000"/>
                </a:solidFill>
                <a:latin typeface="Arial Narrow" pitchFamily="34" charset="0"/>
              </a:rPr>
              <a:t> </a:t>
            </a:r>
            <a:r>
              <a:rPr lang="fr-BE" altLang="en-US" sz="1600" dirty="0">
                <a:solidFill>
                  <a:srgbClr val="000000"/>
                </a:solidFill>
                <a:latin typeface="Arial Narrow" pitchFamily="34" charset="0"/>
              </a:rPr>
              <a:t>et al.</a:t>
            </a:r>
            <a:endParaRPr lang="en-US" altLang="en-US" sz="1600" dirty="0">
              <a:solidFill>
                <a:srgbClr val="000000"/>
              </a:solidFill>
              <a:latin typeface="Arial Narrow" pitchFamily="34" charset="0"/>
            </a:endParaRPr>
          </a:p>
        </p:txBody>
      </p:sp>
      <p:pic>
        <p:nvPicPr>
          <p:cNvPr id="6" name="Picture 3" descr="Logo 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6381328"/>
            <a:ext cx="1045468" cy="365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 txBox="1">
            <a:spLocks noChangeArrowheads="1"/>
          </p:cNvSpPr>
          <p:nvPr/>
        </p:nvSpPr>
        <p:spPr>
          <a:xfrm>
            <a:off x="251520" y="631825"/>
            <a:ext cx="8712968" cy="100806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sz="40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Why? Reusing data</a:t>
            </a:r>
            <a:endParaRPr lang="en-US" sz="4000" b="1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24154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631825"/>
            <a:ext cx="8496175" cy="1008063"/>
          </a:xfrm>
        </p:spPr>
        <p:txBody>
          <a:bodyPr/>
          <a:lstStyle/>
          <a:p>
            <a:r>
              <a:rPr lang="nl-NL" b="1" dirty="0" smtClean="0"/>
              <a:t>Shared </a:t>
            </a:r>
            <a:r>
              <a:rPr lang="nl-NL" b="1" dirty="0" err="1" smtClean="0"/>
              <a:t>Decision</a:t>
            </a:r>
            <a:r>
              <a:rPr lang="nl-NL" b="1" dirty="0" smtClean="0"/>
              <a:t> Making 1.0 with </a:t>
            </a:r>
            <a:r>
              <a:rPr lang="nl-NL" b="1" dirty="0" err="1" smtClean="0"/>
              <a:t>Decision</a:t>
            </a:r>
            <a:r>
              <a:rPr lang="nl-NL" b="1" dirty="0" smtClean="0"/>
              <a:t> aids</a:t>
            </a:r>
            <a:endParaRPr lang="nl-NL" b="1" dirty="0"/>
          </a:p>
        </p:txBody>
      </p:sp>
      <p:pic>
        <p:nvPicPr>
          <p:cNvPr id="7" name="Picture 3" descr="Logo 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6381328"/>
            <a:ext cx="1045468" cy="365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44674"/>
            <a:ext cx="5688632" cy="6479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102" y="3717032"/>
            <a:ext cx="2952898" cy="3394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1728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152685"/>
            <a:ext cx="8908479" cy="758825"/>
          </a:xfrm>
        </p:spPr>
        <p:txBody>
          <a:bodyPr/>
          <a:lstStyle/>
          <a:p>
            <a:pPr>
              <a:defRPr/>
            </a:pPr>
            <a:r>
              <a:rPr lang="nl-NL" sz="2800" dirty="0" smtClean="0"/>
              <a:t>Shared </a:t>
            </a:r>
            <a:r>
              <a:rPr lang="nl-NL" sz="2800" dirty="0" err="1" smtClean="0"/>
              <a:t>Decision</a:t>
            </a:r>
            <a:r>
              <a:rPr lang="nl-NL" sz="2800" dirty="0" smtClean="0"/>
              <a:t> Making 2.0: model-</a:t>
            </a:r>
            <a:r>
              <a:rPr lang="nl-NL" sz="2800" dirty="0" err="1" smtClean="0"/>
              <a:t>based</a:t>
            </a:r>
            <a:r>
              <a:rPr lang="nl-NL" sz="2800" dirty="0" smtClean="0"/>
              <a:t> virtual </a:t>
            </a:r>
            <a:r>
              <a:rPr lang="nl-NL" sz="2800" dirty="0" err="1" smtClean="0"/>
              <a:t>patient</a:t>
            </a:r>
            <a:r>
              <a:rPr lang="nl-NL" sz="2800" dirty="0" smtClean="0"/>
              <a:t> or </a:t>
            </a:r>
            <a:br>
              <a:rPr lang="nl-NL" sz="2800" dirty="0" smtClean="0"/>
            </a:br>
            <a:r>
              <a:rPr lang="nl-NL" sz="3200" b="1" i="1" dirty="0" smtClean="0"/>
              <a:t>Avatar-</a:t>
            </a:r>
            <a:r>
              <a:rPr lang="nl-NL" sz="3200" b="1" i="1" dirty="0" err="1" smtClean="0"/>
              <a:t>based</a:t>
            </a:r>
            <a:r>
              <a:rPr lang="nl-NL" sz="3200" b="1" i="1" dirty="0" smtClean="0"/>
              <a:t> Shared </a:t>
            </a:r>
            <a:r>
              <a:rPr lang="nl-NL" sz="3200" b="1" i="1" dirty="0" err="1" smtClean="0"/>
              <a:t>Decision</a:t>
            </a:r>
            <a:r>
              <a:rPr lang="nl-NL" sz="3200" b="1" i="1" dirty="0" smtClean="0"/>
              <a:t> making</a:t>
            </a:r>
            <a:endParaRPr lang="nl-NL" sz="3200" b="1" i="1" dirty="0"/>
          </a:p>
        </p:txBody>
      </p:sp>
      <p:pic>
        <p:nvPicPr>
          <p:cNvPr id="4813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165631"/>
            <a:ext cx="7083251" cy="5289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35496" y="6237312"/>
            <a:ext cx="8596312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326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326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326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326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326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1326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1326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1326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1326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9pPr>
          </a:lstStyle>
          <a:p>
            <a:pPr>
              <a:defRPr/>
            </a:pPr>
            <a:r>
              <a:rPr lang="fr-BE" sz="1800" kern="0" dirty="0" smtClean="0"/>
              <a:t>www.treatmentchoice.info</a:t>
            </a:r>
            <a:endParaRPr lang="nl-NL" sz="1800" kern="0" dirty="0"/>
          </a:p>
        </p:txBody>
      </p:sp>
      <p:sp>
        <p:nvSpPr>
          <p:cNvPr id="3" name="AutoShape 2" descr="Afbeeldingsresultaat voor avatar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628800"/>
            <a:ext cx="1224136" cy="1482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4653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1222"/>
            <a:ext cx="8596312" cy="758825"/>
          </a:xfrm>
        </p:spPr>
        <p:txBody>
          <a:bodyPr/>
          <a:lstStyle/>
          <a:p>
            <a:pPr algn="l"/>
            <a:r>
              <a:rPr lang="en-US" sz="4400" b="1" dirty="0" smtClean="0"/>
              <a:t>Data </a:t>
            </a:r>
            <a:endParaRPr lang="en-US" sz="4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004048" y="3769560"/>
            <a:ext cx="4392488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Simulation/DSS</a:t>
            </a:r>
            <a:r>
              <a:rPr lang="en-US" dirty="0" smtClean="0"/>
              <a:t>:</a:t>
            </a:r>
          </a:p>
          <a:p>
            <a:r>
              <a:rPr lang="en-US" dirty="0" smtClean="0"/>
              <a:t>Virtual treatments</a:t>
            </a:r>
          </a:p>
          <a:p>
            <a:r>
              <a:rPr lang="en-US" dirty="0" smtClean="0"/>
              <a:t>Virtual clinical trials</a:t>
            </a:r>
          </a:p>
          <a:p>
            <a:r>
              <a:rPr lang="en-US" dirty="0" smtClean="0"/>
              <a:t>Virtual scenarios with preventive personalized interventions</a:t>
            </a:r>
          </a:p>
          <a:p>
            <a:r>
              <a:rPr lang="en-US" b="1" dirty="0" smtClean="0"/>
              <a:t>…</a:t>
            </a:r>
            <a:endParaRPr lang="en-US" b="1" dirty="0"/>
          </a:p>
        </p:txBody>
      </p:sp>
      <p:grpSp>
        <p:nvGrpSpPr>
          <p:cNvPr id="7" name="Group 6"/>
          <p:cNvGrpSpPr/>
          <p:nvPr/>
        </p:nvGrpSpPr>
        <p:grpSpPr>
          <a:xfrm>
            <a:off x="1835696" y="692696"/>
            <a:ext cx="8609134" cy="2653828"/>
            <a:chOff x="1475656" y="491346"/>
            <a:chExt cx="8609134" cy="2653828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5656" y="1124744"/>
              <a:ext cx="3036165" cy="2020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itle 1"/>
            <p:cNvSpPr txBox="1">
              <a:spLocks/>
            </p:cNvSpPr>
            <p:nvPr/>
          </p:nvSpPr>
          <p:spPr bwMode="auto">
            <a:xfrm>
              <a:off x="1488478" y="491346"/>
              <a:ext cx="8596312" cy="7588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132687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j-lt"/>
                  <a:ea typeface="+mj-ea"/>
                  <a:cs typeface="+mj-cs"/>
                </a:defRPr>
              </a:lvl1pPr>
              <a:lvl2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132687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defRPr>
              </a:lvl2pPr>
              <a:lvl3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132687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defRPr>
              </a:lvl3pPr>
              <a:lvl4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132687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defRPr>
              </a:lvl4pPr>
              <a:lvl5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132687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132687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132687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132687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132687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defRPr>
              </a:lvl9pPr>
            </a:lstStyle>
            <a:p>
              <a:pPr algn="l"/>
              <a:r>
                <a:rPr lang="en-US" sz="2400" b="1" kern="0" dirty="0" smtClean="0"/>
                <a:t>Patient avatar (or similar patients)</a:t>
              </a:r>
              <a:endParaRPr lang="en-US" sz="2400" b="1" kern="0" dirty="0"/>
            </a:p>
          </p:txBody>
        </p:sp>
      </p:grpSp>
      <p:sp>
        <p:nvSpPr>
          <p:cNvPr id="8" name="Text Box 6"/>
          <p:cNvSpPr txBox="1">
            <a:spLocks noChangeArrowheads="1"/>
          </p:cNvSpPr>
          <p:nvPr/>
        </p:nvSpPr>
        <p:spPr bwMode="auto">
          <a:xfrm rot="2081930">
            <a:off x="-908294" y="5360153"/>
            <a:ext cx="5487981" cy="707886"/>
          </a:xfrm>
          <a:prstGeom prst="rect">
            <a:avLst/>
          </a:prstGeom>
          <a:solidFill>
            <a:schemeClr val="bg1"/>
          </a:solidFill>
          <a:ln w="3175">
            <a:noFill/>
          </a:ln>
          <a:effectLst>
            <a:glow rad="1905000">
              <a:schemeClr val="bg2">
                <a:lumMod val="90000"/>
              </a:schemeClr>
            </a:glow>
            <a:innerShdw blurRad="114300">
              <a:prstClr val="black"/>
            </a:inn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/>
          <a:extLst/>
        </p:spPr>
        <p:style>
          <a:lnRef idx="3">
            <a:schemeClr val="lt1"/>
          </a:lnRef>
          <a:fillRef idx="1001">
            <a:schemeClr val="dk2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nl-NL"/>
            </a:defPPr>
            <a:lvl1pPr algn="ctr" eaLnBrk="1" hangingPunct="1">
              <a:spcBef>
                <a:spcPct val="50000"/>
              </a:spcBef>
              <a:defRPr sz="4000">
                <a:solidFill>
                  <a:schemeClr val="bg1"/>
                </a:solidFill>
                <a:latin typeface="Sketchbook Nasty" pitchFamily="50" charset="0"/>
                <a:ea typeface="+mn-ea"/>
                <a:cs typeface="MV Boli" pitchFamily="2" charset="0"/>
              </a:defRPr>
            </a:lvl1pPr>
            <a:lvl2pPr marL="742950" indent="-285750" eaLnBrk="0" hangingPunct="0">
              <a:defRPr>
                <a:ea typeface="+mn-ea"/>
              </a:defRPr>
            </a:lvl2pPr>
            <a:lvl3pPr marL="1143000" indent="-228600" eaLnBrk="0" hangingPunct="0">
              <a:defRPr>
                <a:ea typeface="+mn-ea"/>
              </a:defRPr>
            </a:lvl3pPr>
            <a:lvl4pPr marL="1600200" indent="-228600" eaLnBrk="0" hangingPunct="0">
              <a:defRPr>
                <a:ea typeface="+mn-ea"/>
              </a:defRPr>
            </a:lvl4pPr>
            <a:lvl5pPr marL="2057400" indent="-228600" eaLnBrk="0" hangingPunct="0">
              <a:defRPr>
                <a:ea typeface="+mn-ea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ea typeface="+mn-ea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ea typeface="+mn-ea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ea typeface="+mn-ea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ea typeface="+mn-ea"/>
              </a:defRPr>
            </a:lvl9pPr>
          </a:lstStyle>
          <a:p>
            <a:pPr>
              <a:defRPr/>
            </a:pPr>
            <a:r>
              <a:rPr lang="en-GB" dirty="0" smtClean="0">
                <a:solidFill>
                  <a:prstClr val="black"/>
                </a:solidFill>
                <a:latin typeface="Arial Narrow" pitchFamily="34" charset="0"/>
              </a:rPr>
              <a:t>Game changer!</a:t>
            </a:r>
            <a:endParaRPr lang="en-GB" dirty="0">
              <a:solidFill>
                <a:prstClr val="black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5468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Title 3"/>
          <p:cNvSpPr>
            <a:spLocks noGrp="1"/>
          </p:cNvSpPr>
          <p:nvPr>
            <p:ph type="ctrTitle" idx="4294967295"/>
          </p:nvPr>
        </p:nvSpPr>
        <p:spPr>
          <a:xfrm>
            <a:off x="0" y="3365500"/>
            <a:ext cx="9226550" cy="2001838"/>
          </a:xfrm>
        </p:spPr>
        <p:txBody>
          <a:bodyPr rtlCol="0">
            <a:normAutofit/>
          </a:bodyPr>
          <a:lstStyle/>
          <a:p>
            <a:pPr algn="ctr" eaLnBrk="1" hangingPunct="1">
              <a:defRPr/>
            </a:pPr>
            <a:r>
              <a:rPr lang="en-US" sz="3600" b="1" kern="1200" dirty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lang="en-US" sz="3600" b="1" kern="1200" dirty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rPr>
            </a:br>
            <a:endParaRPr lang="en-US" sz="3600" b="1" kern="1200" dirty="0">
              <a:solidFill>
                <a:schemeClr val="tx1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468313" y="631825"/>
            <a:ext cx="8277225" cy="100806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r>
              <a:rPr lang="en-US" sz="3600" b="1" dirty="0" smtClean="0">
                <a:solidFill>
                  <a:srgbClr val="FFFFFF"/>
                </a:solidFill>
              </a:rPr>
              <a:t>Take home message: </a:t>
            </a:r>
            <a:r>
              <a:rPr lang="en-US" b="1" dirty="0" smtClean="0">
                <a:solidFill>
                  <a:srgbClr val="FFFFFF"/>
                </a:solidFill>
              </a:rPr>
              <a:t>we need</a:t>
            </a:r>
            <a:endParaRPr lang="en-US" b="1" dirty="0">
              <a:solidFill>
                <a:srgbClr val="FFFFFF"/>
              </a:solidFill>
            </a:endParaRPr>
          </a:p>
        </p:txBody>
      </p:sp>
      <p:pic>
        <p:nvPicPr>
          <p:cNvPr id="6" name="Picture 3" descr="Logo 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6381328"/>
            <a:ext cx="1045468" cy="365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322449" y="2134011"/>
            <a:ext cx="8568952" cy="43581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90000"/>
              </a:lnSpc>
              <a:buAutoNum type="arabicPeriod"/>
            </a:pPr>
            <a:r>
              <a:rPr lang="en-US" sz="3600" dirty="0" smtClean="0">
                <a:solidFill>
                  <a:srgbClr val="006666"/>
                </a:solidFill>
              </a:rPr>
              <a:t>Privacy-preserving Big data </a:t>
            </a:r>
            <a:r>
              <a:rPr lang="en-US" sz="2800" dirty="0" smtClean="0">
                <a:solidFill>
                  <a:srgbClr val="006666"/>
                </a:solidFill>
              </a:rPr>
              <a:t>to build</a:t>
            </a:r>
          </a:p>
          <a:p>
            <a:pPr marL="457200" indent="-457200">
              <a:lnSpc>
                <a:spcPct val="90000"/>
              </a:lnSpc>
              <a:buAutoNum type="arabicPeriod"/>
            </a:pPr>
            <a:r>
              <a:rPr lang="en-US" sz="3600" dirty="0" smtClean="0">
                <a:solidFill>
                  <a:srgbClr val="006666"/>
                </a:solidFill>
              </a:rPr>
              <a:t>Multifactorial decision support systems</a:t>
            </a:r>
          </a:p>
          <a:p>
            <a:pPr marL="457200" indent="-457200">
              <a:lnSpc>
                <a:spcPct val="90000"/>
              </a:lnSpc>
              <a:buAutoNum type="arabicPeriod"/>
            </a:pPr>
            <a:r>
              <a:rPr lang="en-US" sz="2800" dirty="0" smtClean="0">
                <a:solidFill>
                  <a:srgbClr val="006666"/>
                </a:solidFill>
              </a:rPr>
              <a:t>And</a:t>
            </a:r>
            <a:r>
              <a:rPr lang="en-US" sz="3600" dirty="0" smtClean="0">
                <a:solidFill>
                  <a:srgbClr val="006666"/>
                </a:solidFill>
              </a:rPr>
              <a:t> Shared decision making</a:t>
            </a:r>
          </a:p>
          <a:p>
            <a:pPr marL="457200" indent="-457200">
              <a:lnSpc>
                <a:spcPct val="90000"/>
              </a:lnSpc>
              <a:buAutoNum type="arabicPeriod"/>
            </a:pPr>
            <a:r>
              <a:rPr lang="en-US" sz="3600" dirty="0" smtClean="0">
                <a:solidFill>
                  <a:srgbClr val="006666"/>
                </a:solidFill>
              </a:rPr>
              <a:t>Patient avatars (= model-based virtual patients or similar patients)</a:t>
            </a:r>
          </a:p>
          <a:p>
            <a:pPr marL="457200" indent="-457200">
              <a:lnSpc>
                <a:spcPct val="90000"/>
              </a:lnSpc>
              <a:buAutoNum type="arabicPeriod"/>
            </a:pPr>
            <a:r>
              <a:rPr lang="en-US" sz="2800" dirty="0" smtClean="0">
                <a:solidFill>
                  <a:srgbClr val="006666"/>
                </a:solidFill>
              </a:rPr>
              <a:t>Used for </a:t>
            </a:r>
            <a:r>
              <a:rPr lang="en-US" sz="3600" i="1" dirty="0" smtClean="0">
                <a:solidFill>
                  <a:srgbClr val="006666"/>
                </a:solidFill>
              </a:rPr>
              <a:t>simulations</a:t>
            </a:r>
            <a:r>
              <a:rPr lang="en-US" sz="3600" dirty="0" smtClean="0">
                <a:solidFill>
                  <a:srgbClr val="006666"/>
                </a:solidFill>
              </a:rPr>
              <a:t> of virtual treatment in virtual hospitals and virtual clinical trials.</a:t>
            </a:r>
          </a:p>
          <a:p>
            <a:pPr marL="457200" indent="-457200">
              <a:lnSpc>
                <a:spcPct val="90000"/>
              </a:lnSpc>
              <a:buAutoNum type="arabicPeriod"/>
            </a:pPr>
            <a:endParaRPr lang="en-US" sz="2000" dirty="0">
              <a:solidFill>
                <a:srgbClr val="006666"/>
              </a:solidFill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 rot="-2252385">
            <a:off x="4507498" y="4955646"/>
            <a:ext cx="5487981" cy="707886"/>
          </a:xfrm>
          <a:prstGeom prst="rect">
            <a:avLst/>
          </a:prstGeom>
          <a:solidFill>
            <a:schemeClr val="bg1"/>
          </a:solidFill>
          <a:ln w="3175">
            <a:noFill/>
          </a:ln>
          <a:effectLst>
            <a:glow rad="1905000">
              <a:schemeClr val="bg2">
                <a:lumMod val="90000"/>
              </a:schemeClr>
            </a:glow>
            <a:innerShdw blurRad="114300">
              <a:prstClr val="black"/>
            </a:inn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/>
          <a:extLst/>
        </p:spPr>
        <p:style>
          <a:lnRef idx="3">
            <a:schemeClr val="lt1"/>
          </a:lnRef>
          <a:fillRef idx="1001">
            <a:schemeClr val="dk2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nl-NL"/>
            </a:defPPr>
            <a:lvl1pPr algn="ctr" eaLnBrk="1" hangingPunct="1">
              <a:spcBef>
                <a:spcPct val="50000"/>
              </a:spcBef>
              <a:defRPr sz="4000">
                <a:solidFill>
                  <a:schemeClr val="bg1"/>
                </a:solidFill>
                <a:latin typeface="Sketchbook Nasty" pitchFamily="50" charset="0"/>
                <a:ea typeface="+mn-ea"/>
                <a:cs typeface="MV Boli" pitchFamily="2" charset="0"/>
              </a:defRPr>
            </a:lvl1pPr>
            <a:lvl2pPr marL="742950" indent="-285750" eaLnBrk="0" hangingPunct="0">
              <a:defRPr>
                <a:ea typeface="+mn-ea"/>
              </a:defRPr>
            </a:lvl2pPr>
            <a:lvl3pPr marL="1143000" indent="-228600" eaLnBrk="0" hangingPunct="0">
              <a:defRPr>
                <a:ea typeface="+mn-ea"/>
              </a:defRPr>
            </a:lvl3pPr>
            <a:lvl4pPr marL="1600200" indent="-228600" eaLnBrk="0" hangingPunct="0">
              <a:defRPr>
                <a:ea typeface="+mn-ea"/>
              </a:defRPr>
            </a:lvl4pPr>
            <a:lvl5pPr marL="2057400" indent="-228600" eaLnBrk="0" hangingPunct="0">
              <a:defRPr>
                <a:ea typeface="+mn-ea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ea typeface="+mn-ea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ea typeface="+mn-ea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ea typeface="+mn-ea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ea typeface="+mn-ea"/>
              </a:defRPr>
            </a:lvl9pPr>
          </a:lstStyle>
          <a:p>
            <a:pPr>
              <a:defRPr/>
            </a:pPr>
            <a:r>
              <a:rPr lang="en-GB" dirty="0" smtClean="0">
                <a:solidFill>
                  <a:prstClr val="black"/>
                </a:solidFill>
                <a:latin typeface="Arial Narrow" pitchFamily="34" charset="0"/>
              </a:rPr>
              <a:t>Big Data to save lives</a:t>
            </a:r>
            <a:endParaRPr lang="en-GB" dirty="0">
              <a:solidFill>
                <a:prstClr val="black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170090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Title 3"/>
          <p:cNvSpPr>
            <a:spLocks noGrp="1"/>
          </p:cNvSpPr>
          <p:nvPr>
            <p:ph type="ctrTitle" idx="4294967295"/>
          </p:nvPr>
        </p:nvSpPr>
        <p:spPr>
          <a:xfrm>
            <a:off x="0" y="3365500"/>
            <a:ext cx="9226550" cy="2001838"/>
          </a:xfrm>
        </p:spPr>
        <p:txBody>
          <a:bodyPr rtlCol="0">
            <a:normAutofit/>
          </a:bodyPr>
          <a:lstStyle/>
          <a:p>
            <a:pPr algn="ctr" eaLnBrk="1" hangingPunct="1">
              <a:defRPr/>
            </a:pPr>
            <a:r>
              <a:rPr lang="en-US" sz="3600" b="1" kern="1200" dirty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lang="en-US" sz="3600" b="1" kern="1200" dirty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rPr>
            </a:br>
            <a:endParaRPr lang="en-US" sz="3600" b="1" kern="1200" dirty="0">
              <a:solidFill>
                <a:schemeClr val="tx1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6" name="Picture 3" descr="Logo 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6381328"/>
            <a:ext cx="1045468" cy="365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2"/>
          <p:cNvSpPr txBox="1">
            <a:spLocks/>
          </p:cNvSpPr>
          <p:nvPr/>
        </p:nvSpPr>
        <p:spPr>
          <a:xfrm>
            <a:off x="362975" y="2276872"/>
            <a:ext cx="8277225" cy="100806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sz="4400" b="1" dirty="0" err="1" smtClean="0">
                <a:solidFill>
                  <a:srgbClr val="000099"/>
                </a:solidFill>
              </a:rPr>
              <a:t>Backcasting</a:t>
            </a:r>
            <a:r>
              <a:rPr lang="en-US" sz="4400" b="1" dirty="0" smtClean="0">
                <a:solidFill>
                  <a:srgbClr val="000099"/>
                </a:solidFill>
              </a:rPr>
              <a:t>* </a:t>
            </a:r>
          </a:p>
          <a:p>
            <a:endParaRPr lang="en-US" sz="1600" b="1" dirty="0">
              <a:solidFill>
                <a:srgbClr val="000099"/>
              </a:solidFill>
            </a:endParaRPr>
          </a:p>
          <a:p>
            <a:endParaRPr lang="en-US" sz="1600" b="1" dirty="0" smtClean="0">
              <a:solidFill>
                <a:srgbClr val="000099"/>
              </a:solidFill>
            </a:endParaRPr>
          </a:p>
          <a:p>
            <a:endParaRPr lang="en-US" sz="1600" b="1" dirty="0">
              <a:solidFill>
                <a:srgbClr val="000099"/>
              </a:solidFill>
            </a:endParaRPr>
          </a:p>
          <a:p>
            <a:endParaRPr lang="en-US" sz="1600" b="1" dirty="0" smtClean="0">
              <a:solidFill>
                <a:srgbClr val="000099"/>
              </a:solidFill>
            </a:endParaRPr>
          </a:p>
          <a:p>
            <a:endParaRPr lang="en-US" sz="1600" b="1" dirty="0">
              <a:solidFill>
                <a:srgbClr val="000099"/>
              </a:solidFill>
            </a:endParaRPr>
          </a:p>
          <a:p>
            <a:endParaRPr lang="en-US" sz="1600" b="1" dirty="0" smtClean="0">
              <a:solidFill>
                <a:srgbClr val="000099"/>
              </a:solidFill>
            </a:endParaRPr>
          </a:p>
          <a:p>
            <a:endParaRPr lang="en-US" sz="1600" b="1" dirty="0">
              <a:solidFill>
                <a:srgbClr val="000099"/>
              </a:solidFill>
            </a:endParaRPr>
          </a:p>
          <a:p>
            <a:r>
              <a:rPr lang="en-US" sz="2000" dirty="0" smtClean="0">
                <a:solidFill>
                  <a:srgbClr val="000099"/>
                </a:solidFill>
              </a:rPr>
              <a:t>*</a:t>
            </a:r>
            <a:r>
              <a:rPr lang="en-GB" sz="2000" dirty="0" smtClean="0">
                <a:solidFill>
                  <a:srgbClr val="000099"/>
                </a:solidFill>
              </a:rPr>
              <a:t>= </a:t>
            </a:r>
            <a:r>
              <a:rPr lang="en-GB" sz="2000" dirty="0">
                <a:solidFill>
                  <a:srgbClr val="000099"/>
                </a:solidFill>
              </a:rPr>
              <a:t>a planning method that starts with defining a desirable future and then works backwards to identify policies and programs that will connect the future to the </a:t>
            </a:r>
            <a:r>
              <a:rPr lang="en-GB" sz="2000" dirty="0" smtClean="0">
                <a:solidFill>
                  <a:srgbClr val="000099"/>
                </a:solidFill>
              </a:rPr>
              <a:t>present</a:t>
            </a:r>
            <a:r>
              <a:rPr lang="en-GB" sz="1600" dirty="0" smtClean="0"/>
              <a:t>)</a:t>
            </a:r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8" name="Title 2"/>
          <p:cNvSpPr txBox="1">
            <a:spLocks/>
          </p:cNvSpPr>
          <p:nvPr/>
        </p:nvSpPr>
        <p:spPr>
          <a:xfrm>
            <a:off x="563718" y="570646"/>
            <a:ext cx="8277225" cy="100806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sz="4400" b="1" dirty="0" smtClean="0"/>
              <a:t>What next? </a:t>
            </a:r>
          </a:p>
          <a:p>
            <a:endParaRPr lang="en-US" sz="1600" b="1" dirty="0">
              <a:solidFill>
                <a:srgbClr val="000099"/>
              </a:solidFill>
            </a:endParaRPr>
          </a:p>
          <a:p>
            <a:endParaRPr lang="en-US" sz="1600" b="1" dirty="0" smtClean="0">
              <a:solidFill>
                <a:srgbClr val="000099"/>
              </a:solidFill>
            </a:endParaRPr>
          </a:p>
          <a:p>
            <a:endParaRPr lang="en-US" sz="1600" b="1" dirty="0">
              <a:solidFill>
                <a:srgbClr val="000099"/>
              </a:solidFill>
            </a:endParaRPr>
          </a:p>
          <a:p>
            <a:endParaRPr lang="en-US" sz="1600" b="1" dirty="0" smtClean="0">
              <a:solidFill>
                <a:srgbClr val="000099"/>
              </a:solidFill>
            </a:endParaRPr>
          </a:p>
          <a:p>
            <a:endParaRPr lang="en-US" sz="1600" b="1" dirty="0">
              <a:solidFill>
                <a:srgbClr val="000099"/>
              </a:solidFill>
            </a:endParaRPr>
          </a:p>
          <a:p>
            <a:endParaRPr lang="en-US" sz="1600" b="1" dirty="0" smtClean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33323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Title 3"/>
          <p:cNvSpPr>
            <a:spLocks noGrp="1"/>
          </p:cNvSpPr>
          <p:nvPr>
            <p:ph type="ctrTitle" idx="4294967295"/>
          </p:nvPr>
        </p:nvSpPr>
        <p:spPr>
          <a:xfrm>
            <a:off x="0" y="3365500"/>
            <a:ext cx="9226550" cy="2001838"/>
          </a:xfrm>
        </p:spPr>
        <p:txBody>
          <a:bodyPr rtlCol="0">
            <a:normAutofit/>
          </a:bodyPr>
          <a:lstStyle/>
          <a:p>
            <a:pPr algn="ctr" eaLnBrk="1" hangingPunct="1">
              <a:defRPr/>
            </a:pPr>
            <a:r>
              <a:rPr lang="en-US" sz="3600" b="1" kern="1200" dirty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lang="en-US" sz="3600" b="1" kern="1200" dirty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rPr>
            </a:br>
            <a:endParaRPr lang="en-US" sz="3600" b="1" kern="1200" dirty="0">
              <a:solidFill>
                <a:schemeClr val="tx1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468313" y="631825"/>
            <a:ext cx="8605539" cy="100806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r>
              <a:rPr lang="en-US" sz="4400" b="1" dirty="0" smtClean="0">
                <a:solidFill>
                  <a:srgbClr val="FFFFFF"/>
                </a:solidFill>
              </a:rPr>
              <a:t>Thank you for your attention</a:t>
            </a:r>
            <a:endParaRPr lang="en-US" sz="4400" b="1" dirty="0">
              <a:solidFill>
                <a:srgbClr val="FFFFFF"/>
              </a:solidFill>
            </a:endParaRPr>
          </a:p>
        </p:txBody>
      </p:sp>
      <p:pic>
        <p:nvPicPr>
          <p:cNvPr id="6" name="Picture 3" descr="Logo 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6381328"/>
            <a:ext cx="1045468" cy="365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322449" y="2134011"/>
            <a:ext cx="8568952" cy="43581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90000"/>
              </a:lnSpc>
              <a:buAutoNum type="arabicPeriod"/>
            </a:pPr>
            <a:r>
              <a:rPr lang="en-US" sz="3600" dirty="0" smtClean="0">
                <a:solidFill>
                  <a:srgbClr val="006666"/>
                </a:solidFill>
              </a:rPr>
              <a:t>Privacy-preserving Big data </a:t>
            </a:r>
            <a:r>
              <a:rPr lang="en-US" sz="2800" dirty="0" smtClean="0">
                <a:solidFill>
                  <a:srgbClr val="006666"/>
                </a:solidFill>
              </a:rPr>
              <a:t>to build</a:t>
            </a:r>
          </a:p>
          <a:p>
            <a:pPr marL="457200" indent="-457200">
              <a:lnSpc>
                <a:spcPct val="90000"/>
              </a:lnSpc>
              <a:buAutoNum type="arabicPeriod"/>
            </a:pPr>
            <a:r>
              <a:rPr lang="en-US" sz="3600" dirty="0" smtClean="0">
                <a:solidFill>
                  <a:srgbClr val="006666"/>
                </a:solidFill>
              </a:rPr>
              <a:t>Multifactorial decision support systems</a:t>
            </a:r>
          </a:p>
          <a:p>
            <a:pPr marL="457200" indent="-457200">
              <a:lnSpc>
                <a:spcPct val="90000"/>
              </a:lnSpc>
              <a:buAutoNum type="arabicPeriod"/>
            </a:pPr>
            <a:r>
              <a:rPr lang="en-US" sz="2800" dirty="0" smtClean="0">
                <a:solidFill>
                  <a:srgbClr val="006666"/>
                </a:solidFill>
              </a:rPr>
              <a:t>And</a:t>
            </a:r>
            <a:r>
              <a:rPr lang="en-US" sz="3600" dirty="0" smtClean="0">
                <a:solidFill>
                  <a:srgbClr val="006666"/>
                </a:solidFill>
              </a:rPr>
              <a:t> Shared decision making</a:t>
            </a:r>
          </a:p>
          <a:p>
            <a:pPr marL="457200" indent="-457200">
              <a:lnSpc>
                <a:spcPct val="90000"/>
              </a:lnSpc>
              <a:buAutoNum type="arabicPeriod"/>
            </a:pPr>
            <a:r>
              <a:rPr lang="en-US" sz="3600" dirty="0" smtClean="0">
                <a:solidFill>
                  <a:srgbClr val="006666"/>
                </a:solidFill>
              </a:rPr>
              <a:t>Patient avatars (= model-based virtual patients or similar patients)</a:t>
            </a:r>
          </a:p>
          <a:p>
            <a:pPr marL="457200" indent="-457200">
              <a:lnSpc>
                <a:spcPct val="90000"/>
              </a:lnSpc>
              <a:buAutoNum type="arabicPeriod"/>
            </a:pPr>
            <a:r>
              <a:rPr lang="en-US" sz="2800" dirty="0" smtClean="0">
                <a:solidFill>
                  <a:srgbClr val="006666"/>
                </a:solidFill>
              </a:rPr>
              <a:t>Used for </a:t>
            </a:r>
            <a:r>
              <a:rPr lang="en-US" sz="3600" i="1" dirty="0" smtClean="0">
                <a:solidFill>
                  <a:srgbClr val="006666"/>
                </a:solidFill>
              </a:rPr>
              <a:t>simulations</a:t>
            </a:r>
            <a:r>
              <a:rPr lang="en-US" sz="3600" dirty="0" smtClean="0">
                <a:solidFill>
                  <a:srgbClr val="006666"/>
                </a:solidFill>
              </a:rPr>
              <a:t> of virtual treatment in virtual hospitals and virtual clinical trials.</a:t>
            </a:r>
          </a:p>
          <a:p>
            <a:pPr marL="457200" indent="-457200">
              <a:lnSpc>
                <a:spcPct val="90000"/>
              </a:lnSpc>
              <a:buAutoNum type="arabicPeriod"/>
            </a:pPr>
            <a:endParaRPr lang="en-US" sz="2000" dirty="0">
              <a:solidFill>
                <a:srgbClr val="00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52201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Title 1"/>
          <p:cNvSpPr>
            <a:spLocks noGrp="1"/>
          </p:cNvSpPr>
          <p:nvPr>
            <p:ph type="title" idx="429496729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en-US" altLang="en-US" sz="3600" b="1" dirty="0" smtClean="0">
                <a:effectLst/>
              </a:rPr>
              <a:t>Acknowledgements</a:t>
            </a:r>
          </a:p>
        </p:txBody>
      </p:sp>
      <p:sp>
        <p:nvSpPr>
          <p:cNvPr id="173059" name="Content Placeholder 3"/>
          <p:cNvSpPr>
            <a:spLocks noGrp="1"/>
          </p:cNvSpPr>
          <p:nvPr>
            <p:ph sz="half" idx="4294967295"/>
          </p:nvPr>
        </p:nvSpPr>
        <p:spPr>
          <a:xfrm>
            <a:off x="179512" y="1847676"/>
            <a:ext cx="4200525" cy="4965700"/>
          </a:xfrm>
        </p:spPr>
        <p:txBody>
          <a:bodyPr/>
          <a:lstStyle/>
          <a:p>
            <a:r>
              <a:rPr lang="en-US" altLang="en-US" sz="1800" dirty="0" err="1">
                <a:solidFill>
                  <a:srgbClr val="000099"/>
                </a:solidFill>
                <a:latin typeface="Arial Narrow" panose="020B0606020202030204" pitchFamily="34" charset="0"/>
              </a:rPr>
              <a:t>Policlinico</a:t>
            </a:r>
            <a:r>
              <a:rPr lang="en-US" altLang="en-US" sz="1800" dirty="0">
                <a:solidFill>
                  <a:srgbClr val="000099"/>
                </a:solidFill>
                <a:latin typeface="Arial Narrow" panose="020B0606020202030204" pitchFamily="34" charset="0"/>
              </a:rPr>
              <a:t> </a:t>
            </a:r>
            <a:r>
              <a:rPr lang="en-US" altLang="en-US" sz="1800" dirty="0" err="1">
                <a:solidFill>
                  <a:srgbClr val="000099"/>
                </a:solidFill>
                <a:latin typeface="Arial Narrow" panose="020B0606020202030204" pitchFamily="34" charset="0"/>
              </a:rPr>
              <a:t>Gemelli</a:t>
            </a:r>
            <a:r>
              <a:rPr lang="en-US" altLang="en-US" sz="1800" dirty="0">
                <a:solidFill>
                  <a:srgbClr val="000099"/>
                </a:solidFill>
                <a:latin typeface="Arial Narrow" panose="020B0606020202030204" pitchFamily="34" charset="0"/>
              </a:rPr>
              <a:t>, Roma, </a:t>
            </a:r>
            <a:r>
              <a:rPr lang="en-US" altLang="en-US" sz="1800" dirty="0" smtClean="0">
                <a:solidFill>
                  <a:srgbClr val="000099"/>
                </a:solidFill>
                <a:latin typeface="Arial Narrow" panose="020B0606020202030204" pitchFamily="34" charset="0"/>
              </a:rPr>
              <a:t>Italy</a:t>
            </a:r>
          </a:p>
          <a:p>
            <a:r>
              <a:rPr lang="en-US" altLang="en-US" sz="1800" dirty="0" smtClean="0">
                <a:solidFill>
                  <a:srgbClr val="000099"/>
                </a:solidFill>
                <a:latin typeface="Arial Narrow" panose="020B0606020202030204" pitchFamily="34" charset="0"/>
              </a:rPr>
              <a:t>UH Ghent, Belgium</a:t>
            </a:r>
          </a:p>
          <a:p>
            <a:r>
              <a:rPr lang="en-US" altLang="en-US" sz="1800" dirty="0" smtClean="0">
                <a:solidFill>
                  <a:srgbClr val="000099"/>
                </a:solidFill>
                <a:latin typeface="Arial Narrow" panose="020B0606020202030204" pitchFamily="34" charset="0"/>
              </a:rPr>
              <a:t>UH Leuven, Belgium</a:t>
            </a:r>
          </a:p>
          <a:p>
            <a:r>
              <a:rPr lang="en-US" altLang="en-US" sz="1800" dirty="0" smtClean="0">
                <a:solidFill>
                  <a:srgbClr val="000099"/>
                </a:solidFill>
                <a:latin typeface="Arial Narrow" panose="020B0606020202030204" pitchFamily="34" charset="0"/>
              </a:rPr>
              <a:t>UH Nijmegen, Netherlands</a:t>
            </a:r>
          </a:p>
          <a:p>
            <a:r>
              <a:rPr lang="en-US" altLang="en-US" sz="2000" dirty="0" smtClean="0">
                <a:solidFill>
                  <a:srgbClr val="000099"/>
                </a:solidFill>
                <a:latin typeface="Arial Narrow" panose="020B0606020202030204" pitchFamily="34" charset="0"/>
              </a:rPr>
              <a:t>…</a:t>
            </a:r>
          </a:p>
        </p:txBody>
      </p:sp>
      <p:sp>
        <p:nvSpPr>
          <p:cNvPr id="34820" name="Content Placeholder 4"/>
          <p:cNvSpPr>
            <a:spLocks noGrp="1"/>
          </p:cNvSpPr>
          <p:nvPr>
            <p:ph sz="half" idx="4294967295"/>
          </p:nvPr>
        </p:nvSpPr>
        <p:spPr>
          <a:xfrm>
            <a:off x="4735513" y="1783581"/>
            <a:ext cx="4200525" cy="2149475"/>
          </a:xfrm>
        </p:spPr>
        <p:txBody>
          <a:bodyPr/>
          <a:lstStyle/>
          <a:p>
            <a:r>
              <a:rPr lang="en-US" altLang="en-US" sz="1800" dirty="0" smtClean="0">
                <a:solidFill>
                  <a:srgbClr val="000099"/>
                </a:solidFill>
                <a:latin typeface="Arial Narrow" panose="020B0606020202030204" pitchFamily="34" charset="0"/>
              </a:rPr>
              <a:t>CHU Liege, Belgium</a:t>
            </a:r>
          </a:p>
          <a:p>
            <a:r>
              <a:rPr lang="en-US" altLang="en-US" sz="1800" dirty="0" err="1" smtClean="0">
                <a:solidFill>
                  <a:srgbClr val="000099"/>
                </a:solidFill>
                <a:latin typeface="Arial Narrow" panose="020B0606020202030204" pitchFamily="34" charset="0"/>
              </a:rPr>
              <a:t>Uniklinikum</a:t>
            </a:r>
            <a:r>
              <a:rPr lang="en-US" altLang="en-US" sz="1800" dirty="0" smtClean="0">
                <a:solidFill>
                  <a:srgbClr val="000099"/>
                </a:solidFill>
                <a:latin typeface="Arial Narrow" panose="020B0606020202030204" pitchFamily="34" charset="0"/>
              </a:rPr>
              <a:t> Aachen, Germany</a:t>
            </a:r>
          </a:p>
          <a:p>
            <a:r>
              <a:rPr lang="en-US" altLang="en-US" sz="1800" dirty="0" smtClean="0">
                <a:solidFill>
                  <a:srgbClr val="000099"/>
                </a:solidFill>
                <a:latin typeface="Arial Narrow" panose="020B0606020202030204" pitchFamily="34" charset="0"/>
              </a:rPr>
              <a:t>LOC Genk/Hasselt, Belgium</a:t>
            </a:r>
          </a:p>
          <a:p>
            <a:r>
              <a:rPr lang="en-US" altLang="en-US" sz="1800" dirty="0" smtClean="0">
                <a:solidFill>
                  <a:srgbClr val="000099"/>
                </a:solidFill>
                <a:latin typeface="Arial Narrow" panose="020B0606020202030204" pitchFamily="34" charset="0"/>
              </a:rPr>
              <a:t>Catherina </a:t>
            </a:r>
            <a:r>
              <a:rPr lang="en-US" altLang="en-US" sz="1800" dirty="0" err="1" smtClean="0">
                <a:solidFill>
                  <a:srgbClr val="000099"/>
                </a:solidFill>
                <a:latin typeface="Arial Narrow" panose="020B0606020202030204" pitchFamily="34" charset="0"/>
              </a:rPr>
              <a:t>Zkh</a:t>
            </a:r>
            <a:r>
              <a:rPr lang="en-US" altLang="en-US" sz="1800" dirty="0" smtClean="0">
                <a:solidFill>
                  <a:srgbClr val="000099"/>
                </a:solidFill>
                <a:latin typeface="Arial Narrow" panose="020B0606020202030204" pitchFamily="34" charset="0"/>
              </a:rPr>
              <a:t> Eindhoven, Netherlands</a:t>
            </a:r>
          </a:p>
          <a:p>
            <a:endParaRPr lang="en-US" altLang="en-US" sz="2000" dirty="0" smtClean="0"/>
          </a:p>
          <a:p>
            <a:endParaRPr lang="en-US" altLang="en-US" sz="2000" dirty="0" smtClean="0"/>
          </a:p>
          <a:p>
            <a:endParaRPr lang="en-US" altLang="en-US" sz="2000" dirty="0" smtClean="0"/>
          </a:p>
          <a:p>
            <a:endParaRPr lang="en-US" altLang="en-US" sz="2000" dirty="0" smtClean="0"/>
          </a:p>
          <a:p>
            <a:endParaRPr lang="en-US" altLang="en-US" sz="2000" dirty="0" smtClean="0"/>
          </a:p>
        </p:txBody>
      </p:sp>
      <p:sp>
        <p:nvSpPr>
          <p:cNvPr id="173061" name="Content Placeholder 2"/>
          <p:cNvSpPr txBox="1">
            <a:spLocks/>
          </p:cNvSpPr>
          <p:nvPr/>
        </p:nvSpPr>
        <p:spPr bwMode="auto">
          <a:xfrm>
            <a:off x="5076825" y="4652963"/>
            <a:ext cx="3095625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20000"/>
              </a:spcBef>
              <a:buFont typeface="Arial" pitchFamily="34" charset="0"/>
              <a:buNone/>
            </a:pPr>
            <a:endParaRPr lang="nl-NL" altLang="en-US" sz="2000">
              <a:solidFill>
                <a:schemeClr val="tx2"/>
              </a:solidFill>
              <a:latin typeface="Museo 300" pitchFamily="50" charset="0"/>
              <a:cs typeface="Arial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572000" y="1150516"/>
            <a:ext cx="4321175" cy="2062460"/>
            <a:chOff x="4572000" y="1150516"/>
            <a:chExt cx="4321175" cy="2278484"/>
          </a:xfrm>
        </p:grpSpPr>
        <p:sp>
          <p:nvSpPr>
            <p:cNvPr id="173062" name="Rectangle 6"/>
            <p:cNvSpPr>
              <a:spLocks noChangeArrowheads="1"/>
            </p:cNvSpPr>
            <p:nvPr/>
          </p:nvSpPr>
          <p:spPr bwMode="auto">
            <a:xfrm>
              <a:off x="4572000" y="1772816"/>
              <a:ext cx="4321175" cy="1656184"/>
            </a:xfrm>
            <a:prstGeom prst="rect">
              <a:avLst/>
            </a:prstGeom>
            <a:noFill/>
            <a:ln w="38100">
              <a:solidFill>
                <a:srgbClr val="B35498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73063" name="Picture 2" descr="C:\Users\andre.dekker\AppData\Local\Microsoft\Windows\Temporary Internet Files\Content.Outlook\1M6HQLD7\logoeurocatFC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26238" y="1150516"/>
              <a:ext cx="1944687" cy="622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Rectangle 1"/>
          <p:cNvSpPr/>
          <p:nvPr/>
        </p:nvSpPr>
        <p:spPr bwMode="auto">
          <a:xfrm>
            <a:off x="-252536" y="6307246"/>
            <a:ext cx="2160240" cy="5794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rgbClr val="27376B"/>
              </a:solidFill>
              <a:effectLst/>
              <a:latin typeface="Arial" pitchFamily="34" charset="0"/>
            </a:endParaRPr>
          </a:p>
        </p:txBody>
      </p:sp>
      <p:sp>
        <p:nvSpPr>
          <p:cNvPr id="173066" name="Text Box 10"/>
          <p:cNvSpPr txBox="1">
            <a:spLocks noChangeArrowheads="1"/>
          </p:cNvSpPr>
          <p:nvPr/>
        </p:nvSpPr>
        <p:spPr bwMode="auto">
          <a:xfrm>
            <a:off x="1907704" y="3215195"/>
            <a:ext cx="3979862" cy="3677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ko-KR" sz="2000" b="1" dirty="0" smtClean="0">
                <a:solidFill>
                  <a:srgbClr val="000099"/>
                </a:solidFill>
                <a:latin typeface="Arial Narrow" pitchFamily="34" charset="0"/>
                <a:ea typeface="Gulim" pitchFamily="34" charset="-127"/>
              </a:rPr>
              <a:t>Main MAASTRO collaborators</a:t>
            </a:r>
          </a:p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GB" altLang="ko-KR" sz="1600" dirty="0" smtClean="0">
                <a:solidFill>
                  <a:srgbClr val="000099"/>
                </a:solidFill>
                <a:latin typeface="Arial Narrow" pitchFamily="34" charset="0"/>
                <a:ea typeface="Gulim" pitchFamily="34" charset="-127"/>
              </a:rPr>
              <a:t>Andre Dekker</a:t>
            </a:r>
          </a:p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GB" altLang="ko-KR" sz="1600" dirty="0" smtClean="0">
                <a:solidFill>
                  <a:srgbClr val="000099"/>
                </a:solidFill>
                <a:latin typeface="Arial Narrow" pitchFamily="34" charset="0"/>
                <a:ea typeface="Gulim" pitchFamily="34" charset="-127"/>
              </a:rPr>
              <a:t>Cary </a:t>
            </a:r>
            <a:r>
              <a:rPr lang="en-GB" altLang="ko-KR" sz="1600" dirty="0" err="1" smtClean="0">
                <a:solidFill>
                  <a:srgbClr val="000099"/>
                </a:solidFill>
                <a:latin typeface="Arial Narrow" pitchFamily="34" charset="0"/>
                <a:ea typeface="Gulim" pitchFamily="34" charset="-127"/>
              </a:rPr>
              <a:t>Oberije</a:t>
            </a:r>
            <a:endParaRPr lang="en-GB" altLang="ko-KR" sz="1600" dirty="0" smtClean="0">
              <a:solidFill>
                <a:srgbClr val="000099"/>
              </a:solidFill>
              <a:latin typeface="Arial Narrow" pitchFamily="34" charset="0"/>
              <a:ea typeface="Gulim" pitchFamily="34" charset="-127"/>
            </a:endParaRPr>
          </a:p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GB" altLang="ko-KR" sz="1600" dirty="0" err="1" smtClean="0">
                <a:solidFill>
                  <a:srgbClr val="000099"/>
                </a:solidFill>
                <a:latin typeface="Arial Narrow" pitchFamily="34" charset="0"/>
                <a:ea typeface="Gulim" pitchFamily="34" charset="-127"/>
              </a:rPr>
              <a:t>Timo</a:t>
            </a:r>
            <a:r>
              <a:rPr lang="en-GB" altLang="ko-KR" sz="1600" dirty="0" smtClean="0">
                <a:solidFill>
                  <a:srgbClr val="000099"/>
                </a:solidFill>
                <a:latin typeface="Arial Narrow" pitchFamily="34" charset="0"/>
                <a:ea typeface="Gulim" pitchFamily="34" charset="-127"/>
              </a:rPr>
              <a:t> Deist</a:t>
            </a:r>
          </a:p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GB" altLang="ko-KR" sz="1600" dirty="0">
                <a:solidFill>
                  <a:srgbClr val="000099"/>
                </a:solidFill>
                <a:latin typeface="Arial Narrow" pitchFamily="34" charset="0"/>
                <a:ea typeface="Gulim" pitchFamily="34" charset="-127"/>
              </a:rPr>
              <a:t>Erik </a:t>
            </a:r>
            <a:r>
              <a:rPr lang="en-GB" altLang="ko-KR" sz="1600" dirty="0" err="1">
                <a:solidFill>
                  <a:srgbClr val="000099"/>
                </a:solidFill>
                <a:latin typeface="Arial Narrow" pitchFamily="34" charset="0"/>
                <a:ea typeface="Gulim" pitchFamily="34" charset="-127"/>
              </a:rPr>
              <a:t>Roelofs</a:t>
            </a:r>
            <a:endParaRPr lang="en-GB" altLang="ko-KR" sz="1600" dirty="0">
              <a:solidFill>
                <a:srgbClr val="000099"/>
              </a:solidFill>
              <a:latin typeface="Arial Narrow" pitchFamily="34" charset="0"/>
              <a:ea typeface="Gulim" pitchFamily="34" charset="-127"/>
            </a:endParaRPr>
          </a:p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GB" altLang="ko-KR" sz="1600" dirty="0" smtClean="0">
                <a:solidFill>
                  <a:srgbClr val="000099"/>
                </a:solidFill>
                <a:latin typeface="Arial Narrow" pitchFamily="34" charset="0"/>
                <a:ea typeface="Gulim" pitchFamily="34" charset="-127"/>
              </a:rPr>
              <a:t>Arthur </a:t>
            </a:r>
            <a:r>
              <a:rPr lang="en-GB" altLang="ko-KR" sz="1600" dirty="0" err="1" smtClean="0">
                <a:solidFill>
                  <a:srgbClr val="000099"/>
                </a:solidFill>
                <a:latin typeface="Arial Narrow" pitchFamily="34" charset="0"/>
                <a:ea typeface="Gulim" pitchFamily="34" charset="-127"/>
              </a:rPr>
              <a:t>Jochems</a:t>
            </a:r>
            <a:endParaRPr lang="en-GB" altLang="ko-KR" sz="1600" dirty="0" smtClean="0">
              <a:solidFill>
                <a:srgbClr val="000099"/>
              </a:solidFill>
              <a:latin typeface="Arial Narrow" pitchFamily="34" charset="0"/>
              <a:ea typeface="Gulim" pitchFamily="34" charset="-127"/>
            </a:endParaRPr>
          </a:p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GB" altLang="ko-KR" sz="1600" dirty="0" smtClean="0">
                <a:solidFill>
                  <a:srgbClr val="000099"/>
                </a:solidFill>
                <a:latin typeface="Arial Narrow" pitchFamily="34" charset="0"/>
                <a:ea typeface="Gulim" pitchFamily="34" charset="-127"/>
              </a:rPr>
              <a:t>Sean Walsh</a:t>
            </a:r>
          </a:p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GB" altLang="ko-KR" sz="1600" dirty="0" smtClean="0">
                <a:solidFill>
                  <a:srgbClr val="000099"/>
                </a:solidFill>
                <a:latin typeface="Arial Narrow" pitchFamily="34" charset="0"/>
                <a:ea typeface="Gulim" pitchFamily="34" charset="-127"/>
              </a:rPr>
              <a:t>Ralph </a:t>
            </a:r>
            <a:r>
              <a:rPr lang="en-GB" altLang="ko-KR" sz="1600" dirty="0" err="1" smtClean="0">
                <a:solidFill>
                  <a:srgbClr val="000099"/>
                </a:solidFill>
                <a:latin typeface="Arial Narrow" pitchFamily="34" charset="0"/>
                <a:ea typeface="Gulim" pitchFamily="34" charset="-127"/>
              </a:rPr>
              <a:t>Leijenaar</a:t>
            </a:r>
            <a:endParaRPr lang="en-GB" altLang="ko-KR" sz="1600" dirty="0" smtClean="0">
              <a:solidFill>
                <a:srgbClr val="000099"/>
              </a:solidFill>
              <a:latin typeface="Arial Narrow" pitchFamily="34" charset="0"/>
              <a:ea typeface="Gulim" pitchFamily="34" charset="-127"/>
            </a:endParaRPr>
          </a:p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GB" altLang="ko-KR" sz="1600" dirty="0" err="1" smtClean="0">
                <a:solidFill>
                  <a:srgbClr val="000099"/>
                </a:solidFill>
                <a:latin typeface="Arial Narrow" pitchFamily="34" charset="0"/>
                <a:ea typeface="Gulim" pitchFamily="34" charset="-127"/>
              </a:rPr>
              <a:t>Janita</a:t>
            </a:r>
            <a:r>
              <a:rPr lang="en-GB" altLang="ko-KR" sz="1600" dirty="0" smtClean="0">
                <a:solidFill>
                  <a:srgbClr val="000099"/>
                </a:solidFill>
                <a:latin typeface="Arial Narrow" pitchFamily="34" charset="0"/>
                <a:ea typeface="Gulim" pitchFamily="34" charset="-127"/>
              </a:rPr>
              <a:t> van </a:t>
            </a:r>
            <a:r>
              <a:rPr lang="en-GB" altLang="ko-KR" sz="1600" dirty="0" err="1" smtClean="0">
                <a:solidFill>
                  <a:srgbClr val="000099"/>
                </a:solidFill>
                <a:latin typeface="Arial Narrow" pitchFamily="34" charset="0"/>
                <a:ea typeface="Gulim" pitchFamily="34" charset="-127"/>
              </a:rPr>
              <a:t>Timmeren</a:t>
            </a:r>
            <a:endParaRPr lang="en-GB" altLang="ko-KR" sz="1600" dirty="0" smtClean="0">
              <a:solidFill>
                <a:srgbClr val="000099"/>
              </a:solidFill>
              <a:latin typeface="Arial Narrow" pitchFamily="34" charset="0"/>
              <a:ea typeface="Gulim" pitchFamily="34" charset="-127"/>
            </a:endParaRPr>
          </a:p>
          <a:p>
            <a:pPr>
              <a:spcBef>
                <a:spcPct val="50000"/>
              </a:spcBef>
            </a:pPr>
            <a:endParaRPr lang="en-GB" altLang="en-US" sz="1400" dirty="0">
              <a:solidFill>
                <a:srgbClr val="000099"/>
              </a:solidFill>
              <a:latin typeface="Arial Narrow" pitchFamily="34" charset="0"/>
            </a:endParaRPr>
          </a:p>
        </p:txBody>
      </p:sp>
      <p:pic>
        <p:nvPicPr>
          <p:cNvPr id="11" name="Picture 12" descr="Maastr10 klei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2518" y="3570748"/>
            <a:ext cx="1598612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 descr="364580102_5_Bq-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7262" y="5002334"/>
            <a:ext cx="755650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8745" y="3868659"/>
            <a:ext cx="792162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2106" y="4492647"/>
            <a:ext cx="815123" cy="1085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6793" y="5599486"/>
            <a:ext cx="811487" cy="92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8615" y="6144186"/>
            <a:ext cx="866526" cy="711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3776" y="6153272"/>
            <a:ext cx="704728" cy="704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589" y="3645024"/>
            <a:ext cx="1042643" cy="1042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745" y="5824522"/>
            <a:ext cx="965448" cy="965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400" y="4797152"/>
            <a:ext cx="973832" cy="973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7791866"/>
      </p:ext>
    </p:extLst>
  </p:cSld>
  <p:clrMapOvr>
    <a:masterClrMapping/>
  </p:clrMapOvr>
  <p:transition spd="slow" advTm="27501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6134" y="317499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Reserve slides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81169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Content Placeholder 21"/>
          <p:cNvSpPr>
            <a:spLocks noGrp="1"/>
          </p:cNvSpPr>
          <p:nvPr>
            <p:ph idx="1"/>
          </p:nvPr>
        </p:nvSpPr>
        <p:spPr>
          <a:xfrm>
            <a:off x="468313" y="1052513"/>
            <a:ext cx="8218487" cy="4897437"/>
          </a:xfrm>
        </p:spPr>
        <p:txBody>
          <a:bodyPr/>
          <a:lstStyle/>
          <a:p>
            <a:endParaRPr lang="nl-NL" smtClean="0">
              <a:ea typeface="MS PGothic" pitchFamily="34" charset="-128"/>
            </a:endParaRPr>
          </a:p>
        </p:txBody>
      </p:sp>
      <p:sp>
        <p:nvSpPr>
          <p:cNvPr id="83971" name="Title 20"/>
          <p:cNvSpPr>
            <a:spLocks noGrp="1"/>
          </p:cNvSpPr>
          <p:nvPr>
            <p:ph type="title"/>
          </p:nvPr>
        </p:nvSpPr>
        <p:spPr>
          <a:xfrm>
            <a:off x="0" y="-26988"/>
            <a:ext cx="9144000" cy="719138"/>
          </a:xfrm>
          <a:solidFill>
            <a:srgbClr val="27376B"/>
          </a:solidFill>
        </p:spPr>
        <p:txBody>
          <a:bodyPr/>
          <a:lstStyle/>
          <a:p>
            <a:r>
              <a:rPr lang="en-US" dirty="0" smtClean="0">
                <a:ea typeface="MS PGothic" pitchFamily="34" charset="-128"/>
              </a:rPr>
              <a:t>	</a:t>
            </a:r>
            <a:r>
              <a:rPr lang="en-US" sz="2400" b="1" dirty="0" smtClean="0">
                <a:ea typeface="MS PGothic" pitchFamily="34" charset="-128"/>
              </a:rPr>
              <a:t>Open source data of publications: </a:t>
            </a:r>
            <a:r>
              <a:rPr lang="en-US" sz="2400" b="1" dirty="0" smtClean="0">
                <a:solidFill>
                  <a:schemeClr val="bg1"/>
                </a:solidFill>
                <a:ea typeface="MS PGothic" pitchFamily="34" charset="-128"/>
              </a:rPr>
              <a:t>www.cancerdata.org</a:t>
            </a:r>
            <a:endParaRPr lang="nl-NL" sz="2400" b="1" dirty="0" smtClean="0">
              <a:solidFill>
                <a:schemeClr val="bg1"/>
              </a:solidFill>
              <a:ea typeface="MS PGothic" pitchFamily="34" charset="-128"/>
            </a:endParaRPr>
          </a:p>
        </p:txBody>
      </p:sp>
      <p:pic>
        <p:nvPicPr>
          <p:cNvPr id="5120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3413"/>
            <a:ext cx="9144000" cy="6180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5" name="Picture 3" descr="Logo 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6381328"/>
            <a:ext cx="1045468" cy="365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811320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68760" y="-315416"/>
            <a:ext cx="12192000" cy="7344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12341444"/>
      </p:ext>
    </p:extLst>
  </p:cSld>
  <p:clrMapOvr>
    <a:masterClrMapping/>
  </p:clrMapOvr>
  <p:transition spd="slow" advTm="73277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 22"/>
          <p:cNvSpPr/>
          <p:nvPr/>
        </p:nvSpPr>
        <p:spPr>
          <a:xfrm>
            <a:off x="650882" y="404683"/>
            <a:ext cx="2285280" cy="1257252"/>
          </a:xfrm>
          <a:custGeom>
            <a:avLst/>
            <a:gdLst>
              <a:gd name="connsiteX0" fmla="*/ 0 w 2284548"/>
              <a:gd name="connsiteY0" fmla="*/ 125748 h 1257475"/>
              <a:gd name="connsiteX1" fmla="*/ 125748 w 2284548"/>
              <a:gd name="connsiteY1" fmla="*/ 0 h 1257475"/>
              <a:gd name="connsiteX2" fmla="*/ 2158801 w 2284548"/>
              <a:gd name="connsiteY2" fmla="*/ 0 h 1257475"/>
              <a:gd name="connsiteX3" fmla="*/ 2284549 w 2284548"/>
              <a:gd name="connsiteY3" fmla="*/ 125748 h 1257475"/>
              <a:gd name="connsiteX4" fmla="*/ 2284548 w 2284548"/>
              <a:gd name="connsiteY4" fmla="*/ 1131728 h 1257475"/>
              <a:gd name="connsiteX5" fmla="*/ 2158800 w 2284548"/>
              <a:gd name="connsiteY5" fmla="*/ 1257476 h 1257475"/>
              <a:gd name="connsiteX6" fmla="*/ 125748 w 2284548"/>
              <a:gd name="connsiteY6" fmla="*/ 1257475 h 1257475"/>
              <a:gd name="connsiteX7" fmla="*/ 0 w 2284548"/>
              <a:gd name="connsiteY7" fmla="*/ 1131727 h 1257475"/>
              <a:gd name="connsiteX8" fmla="*/ 0 w 2284548"/>
              <a:gd name="connsiteY8" fmla="*/ 125748 h 1257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84548" h="1257475">
                <a:moveTo>
                  <a:pt x="0" y="125748"/>
                </a:moveTo>
                <a:cubicBezTo>
                  <a:pt x="0" y="56299"/>
                  <a:pt x="56299" y="0"/>
                  <a:pt x="125748" y="0"/>
                </a:cubicBezTo>
                <a:lnTo>
                  <a:pt x="2158801" y="0"/>
                </a:lnTo>
                <a:cubicBezTo>
                  <a:pt x="2228250" y="0"/>
                  <a:pt x="2284549" y="56299"/>
                  <a:pt x="2284549" y="125748"/>
                </a:cubicBezTo>
                <a:cubicBezTo>
                  <a:pt x="2284549" y="461075"/>
                  <a:pt x="2284548" y="796401"/>
                  <a:pt x="2284548" y="1131728"/>
                </a:cubicBezTo>
                <a:cubicBezTo>
                  <a:pt x="2284548" y="1201177"/>
                  <a:pt x="2228249" y="1257476"/>
                  <a:pt x="2158800" y="1257476"/>
                </a:cubicBezTo>
                <a:lnTo>
                  <a:pt x="125748" y="1257475"/>
                </a:lnTo>
                <a:cubicBezTo>
                  <a:pt x="56299" y="1257475"/>
                  <a:pt x="0" y="1201176"/>
                  <a:pt x="0" y="1131727"/>
                </a:cubicBezTo>
                <a:lnTo>
                  <a:pt x="0" y="125748"/>
                </a:lnTo>
                <a:close/>
              </a:path>
            </a:pathLst>
          </a:custGeom>
          <a:solidFill>
            <a:srgbClr val="CCFFCC">
              <a:alpha val="89804"/>
            </a:srgbClr>
          </a:solidFill>
        </p:spPr>
        <p:style>
          <a:lnRef idx="1"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113007" tIns="113007" rIns="113007" bIns="113007" spcCol="1270" anchor="ctr"/>
          <a:lstStyle/>
          <a:p>
            <a:pPr algn="ctr" defTabSz="888816">
              <a:lnSpc>
                <a:spcPct val="90000"/>
              </a:lnSpc>
              <a:spcAft>
                <a:spcPct val="35000"/>
              </a:spcAft>
              <a:defRPr/>
            </a:pPr>
            <a:r>
              <a:rPr lang="en-GB" sz="2000" b="1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a typeface="Tahoma" pitchFamily="34" charset="0"/>
                <a:cs typeface="Tahoma" pitchFamily="34" charset="0"/>
              </a:rPr>
              <a:t>Conventional Clinical Research</a:t>
            </a:r>
          </a:p>
        </p:txBody>
      </p:sp>
      <p:sp>
        <p:nvSpPr>
          <p:cNvPr id="30" name="Freeform 29"/>
          <p:cNvSpPr/>
          <p:nvPr/>
        </p:nvSpPr>
        <p:spPr>
          <a:xfrm>
            <a:off x="612001" y="4293092"/>
            <a:ext cx="2443680" cy="1339341"/>
          </a:xfrm>
          <a:custGeom>
            <a:avLst/>
            <a:gdLst>
              <a:gd name="connsiteX0" fmla="*/ 0 w 2444125"/>
              <a:gd name="connsiteY0" fmla="*/ 223279 h 1339647"/>
              <a:gd name="connsiteX1" fmla="*/ 223279 w 2444125"/>
              <a:gd name="connsiteY1" fmla="*/ 0 h 1339647"/>
              <a:gd name="connsiteX2" fmla="*/ 2220846 w 2444125"/>
              <a:gd name="connsiteY2" fmla="*/ 0 h 1339647"/>
              <a:gd name="connsiteX3" fmla="*/ 2444125 w 2444125"/>
              <a:gd name="connsiteY3" fmla="*/ 223279 h 1339647"/>
              <a:gd name="connsiteX4" fmla="*/ 2444125 w 2444125"/>
              <a:gd name="connsiteY4" fmla="*/ 1116368 h 1339647"/>
              <a:gd name="connsiteX5" fmla="*/ 2220846 w 2444125"/>
              <a:gd name="connsiteY5" fmla="*/ 1339647 h 1339647"/>
              <a:gd name="connsiteX6" fmla="*/ 223279 w 2444125"/>
              <a:gd name="connsiteY6" fmla="*/ 1339647 h 1339647"/>
              <a:gd name="connsiteX7" fmla="*/ 0 w 2444125"/>
              <a:gd name="connsiteY7" fmla="*/ 1116368 h 1339647"/>
              <a:gd name="connsiteX8" fmla="*/ 0 w 2444125"/>
              <a:gd name="connsiteY8" fmla="*/ 223279 h 1339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44125" h="1339647">
                <a:moveTo>
                  <a:pt x="0" y="223279"/>
                </a:moveTo>
                <a:cubicBezTo>
                  <a:pt x="0" y="99965"/>
                  <a:pt x="99965" y="0"/>
                  <a:pt x="223279" y="0"/>
                </a:cubicBezTo>
                <a:lnTo>
                  <a:pt x="2220846" y="0"/>
                </a:lnTo>
                <a:cubicBezTo>
                  <a:pt x="2344160" y="0"/>
                  <a:pt x="2444125" y="99965"/>
                  <a:pt x="2444125" y="223279"/>
                </a:cubicBezTo>
                <a:lnTo>
                  <a:pt x="2444125" y="1116368"/>
                </a:lnTo>
                <a:cubicBezTo>
                  <a:pt x="2444125" y="1239682"/>
                  <a:pt x="2344160" y="1339647"/>
                  <a:pt x="2220846" y="1339647"/>
                </a:cubicBezTo>
                <a:lnTo>
                  <a:pt x="223279" y="1339647"/>
                </a:lnTo>
                <a:cubicBezTo>
                  <a:pt x="99965" y="1339647"/>
                  <a:pt x="0" y="1239682"/>
                  <a:pt x="0" y="1116368"/>
                </a:cubicBezTo>
                <a:lnTo>
                  <a:pt x="0" y="223279"/>
                </a:lnTo>
                <a:close/>
              </a:path>
            </a:pathLst>
          </a:custGeom>
          <a:solidFill>
            <a:srgbClr val="3B975E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41567" tIns="141567" rIns="141567" bIns="141567"/>
          <a:lstStyle>
            <a:lvl1pPr defTabSz="979488" eaLnBrk="0">
              <a:defRPr sz="2400">
                <a:solidFill>
                  <a:schemeClr val="tx1"/>
                </a:solidFill>
                <a:latin typeface="Times New Roman" pitchFamily="16" charset="0"/>
                <a:ea typeface="msgothic" charset="0"/>
                <a:cs typeface="msgothic" charset="0"/>
              </a:defRPr>
            </a:lvl1pPr>
            <a:lvl2pPr marL="61913" indent="-61913" defTabSz="979488" eaLnBrk="0">
              <a:defRPr sz="2400">
                <a:solidFill>
                  <a:schemeClr val="tx1"/>
                </a:solidFill>
                <a:latin typeface="Times New Roman" pitchFamily="16" charset="0"/>
                <a:ea typeface="msgothic" charset="0"/>
                <a:cs typeface="msgothic" charset="0"/>
              </a:defRPr>
            </a:lvl2pPr>
            <a:lvl3pPr defTabSz="979488" eaLnBrk="0">
              <a:defRPr sz="2400">
                <a:solidFill>
                  <a:schemeClr val="tx1"/>
                </a:solidFill>
                <a:latin typeface="Times New Roman" pitchFamily="16" charset="0"/>
                <a:ea typeface="msgothic" charset="0"/>
                <a:cs typeface="msgothic" charset="0"/>
              </a:defRPr>
            </a:lvl3pPr>
            <a:lvl4pPr defTabSz="979488" eaLnBrk="0">
              <a:defRPr sz="2400">
                <a:solidFill>
                  <a:schemeClr val="tx1"/>
                </a:solidFill>
                <a:latin typeface="Times New Roman" pitchFamily="16" charset="0"/>
                <a:ea typeface="msgothic" charset="0"/>
                <a:cs typeface="msgothic" charset="0"/>
              </a:defRPr>
            </a:lvl4pPr>
            <a:lvl5pPr defTabSz="979488" eaLnBrk="0">
              <a:defRPr sz="2400">
                <a:solidFill>
                  <a:schemeClr val="tx1"/>
                </a:solidFill>
                <a:latin typeface="Times New Roman" pitchFamily="16" charset="0"/>
                <a:ea typeface="msgothic" charset="0"/>
                <a:cs typeface="msgothic" charset="0"/>
              </a:defRPr>
            </a:lvl5pPr>
            <a:lvl6pPr marL="1536700" indent="-215900" defTabSz="97948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 sz="2400">
                <a:solidFill>
                  <a:schemeClr val="tx1"/>
                </a:solidFill>
                <a:latin typeface="Times New Roman" pitchFamily="16" charset="0"/>
                <a:ea typeface="msgothic" charset="0"/>
                <a:cs typeface="msgothic" charset="0"/>
              </a:defRPr>
            </a:lvl6pPr>
            <a:lvl7pPr marL="1993900" indent="-215900" defTabSz="97948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 sz="2400">
                <a:solidFill>
                  <a:schemeClr val="tx1"/>
                </a:solidFill>
                <a:latin typeface="Times New Roman" pitchFamily="16" charset="0"/>
                <a:ea typeface="msgothic" charset="0"/>
                <a:cs typeface="msgothic" charset="0"/>
              </a:defRPr>
            </a:lvl7pPr>
            <a:lvl8pPr marL="2451100" indent="-215900" defTabSz="97948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 sz="2400">
                <a:solidFill>
                  <a:schemeClr val="tx1"/>
                </a:solidFill>
                <a:latin typeface="Times New Roman" pitchFamily="16" charset="0"/>
                <a:ea typeface="msgothic" charset="0"/>
                <a:cs typeface="msgothic" charset="0"/>
              </a:defRPr>
            </a:lvl8pPr>
            <a:lvl9pPr marL="2908300" indent="-215900" defTabSz="97948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 sz="2400">
                <a:solidFill>
                  <a:schemeClr val="tx1"/>
                </a:solidFill>
                <a:latin typeface="Times New Roman" pitchFamily="16" charset="0"/>
                <a:ea typeface="msgothic" charset="0"/>
                <a:cs typeface="msgothic" charset="0"/>
              </a:defRPr>
            </a:lvl9pPr>
          </a:lstStyle>
          <a:p>
            <a:pPr algn="ctr" eaLnBrk="1">
              <a:lnSpc>
                <a:spcPct val="90000"/>
              </a:lnSpc>
              <a:spcAft>
                <a:spcPct val="35000"/>
              </a:spcAft>
              <a:buFont typeface="Wingdings" charset="2"/>
              <a:buNone/>
              <a:defRPr/>
            </a:pPr>
            <a:r>
              <a:rPr lang="en-GB" altLang="en-US" sz="2000" b="1" dirty="0">
                <a:solidFill>
                  <a:srgbClr val="FFFFFF"/>
                </a:solidFill>
                <a:cs typeface="Tahoma" pitchFamily="34" charset="0"/>
              </a:rPr>
              <a:t>Controlled</a:t>
            </a:r>
          </a:p>
          <a:p>
            <a:pPr marL="171450" lvl="1" indent="-171450" algn="ctr" eaLnBrk="1">
              <a:lnSpc>
                <a:spcPct val="90000"/>
              </a:lnSpc>
              <a:spcAft>
                <a:spcPct val="15000"/>
              </a:spcAft>
              <a:buFont typeface="Courier New" panose="02070309020205020404" pitchFamily="49" charset="0"/>
              <a:buChar char="o"/>
              <a:defRPr/>
            </a:pPr>
            <a:r>
              <a:rPr lang="en-US" altLang="en-US" sz="1100" dirty="0">
                <a:solidFill>
                  <a:srgbClr val="FFFFFF"/>
                </a:solidFill>
                <a:cs typeface="Tahoma" pitchFamily="34" charset="0"/>
              </a:rPr>
              <a:t> Assigned patients</a:t>
            </a:r>
            <a:endParaRPr lang="en-GB" altLang="en-US" sz="1100" dirty="0">
              <a:solidFill>
                <a:srgbClr val="FFFFFF"/>
              </a:solidFill>
              <a:cs typeface="Tahoma" pitchFamily="34" charset="0"/>
            </a:endParaRPr>
          </a:p>
          <a:p>
            <a:pPr marL="171450" lvl="1" indent="-171450" algn="ctr" eaLnBrk="1">
              <a:lnSpc>
                <a:spcPct val="90000"/>
              </a:lnSpc>
              <a:spcAft>
                <a:spcPct val="15000"/>
              </a:spcAft>
              <a:buFont typeface="Courier New" panose="02070309020205020404" pitchFamily="49" charset="0"/>
              <a:buChar char="o"/>
              <a:defRPr/>
            </a:pPr>
            <a:r>
              <a:rPr lang="en-US" altLang="en-US" sz="1100" dirty="0">
                <a:solidFill>
                  <a:srgbClr val="FFFFFF"/>
                </a:solidFill>
                <a:cs typeface="Tahoma" pitchFamily="34" charset="0"/>
              </a:rPr>
              <a:t> “EORTC-RTOG grade” QA/Protocol</a:t>
            </a:r>
          </a:p>
          <a:p>
            <a:pPr marL="171450" lvl="1" indent="-171450" algn="ctr" eaLnBrk="1">
              <a:lnSpc>
                <a:spcPct val="90000"/>
              </a:lnSpc>
              <a:spcAft>
                <a:spcPct val="15000"/>
              </a:spcAft>
              <a:buFont typeface="Courier New" panose="02070309020205020404" pitchFamily="49" charset="0"/>
              <a:buChar char="o"/>
              <a:defRPr/>
            </a:pPr>
            <a:r>
              <a:rPr lang="en-US" altLang="en-US" sz="1100" dirty="0">
                <a:solidFill>
                  <a:srgbClr val="FFFFFF"/>
                </a:solidFill>
                <a:cs typeface="Tahoma" pitchFamily="34" charset="0"/>
              </a:rPr>
              <a:t> </a:t>
            </a:r>
            <a:r>
              <a:rPr lang="en-US" altLang="en-US" sz="1100" dirty="0" err="1">
                <a:solidFill>
                  <a:srgbClr val="FFFFFF"/>
                </a:solidFill>
                <a:cs typeface="Tahoma" pitchFamily="34" charset="0"/>
              </a:rPr>
              <a:t>Biobanking</a:t>
            </a:r>
            <a:r>
              <a:rPr lang="en-US" altLang="en-US" sz="1100" dirty="0">
                <a:solidFill>
                  <a:srgbClr val="FFFFFF"/>
                </a:solidFill>
                <a:cs typeface="Tahoma" pitchFamily="34" charset="0"/>
              </a:rPr>
              <a:t>, translational research</a:t>
            </a:r>
          </a:p>
        </p:txBody>
      </p:sp>
      <p:sp>
        <p:nvSpPr>
          <p:cNvPr id="31" name="Freeform 30"/>
          <p:cNvSpPr/>
          <p:nvPr/>
        </p:nvSpPr>
        <p:spPr>
          <a:xfrm>
            <a:off x="612001" y="2989755"/>
            <a:ext cx="2443680" cy="1182365"/>
          </a:xfrm>
          <a:custGeom>
            <a:avLst/>
            <a:gdLst>
              <a:gd name="connsiteX0" fmla="*/ 0 w 2444125"/>
              <a:gd name="connsiteY0" fmla="*/ 190102 h 1140591"/>
              <a:gd name="connsiteX1" fmla="*/ 190102 w 2444125"/>
              <a:gd name="connsiteY1" fmla="*/ 0 h 1140591"/>
              <a:gd name="connsiteX2" fmla="*/ 2254023 w 2444125"/>
              <a:gd name="connsiteY2" fmla="*/ 0 h 1140591"/>
              <a:gd name="connsiteX3" fmla="*/ 2444125 w 2444125"/>
              <a:gd name="connsiteY3" fmla="*/ 190102 h 1140591"/>
              <a:gd name="connsiteX4" fmla="*/ 2444125 w 2444125"/>
              <a:gd name="connsiteY4" fmla="*/ 950489 h 1140591"/>
              <a:gd name="connsiteX5" fmla="*/ 2254023 w 2444125"/>
              <a:gd name="connsiteY5" fmla="*/ 1140591 h 1140591"/>
              <a:gd name="connsiteX6" fmla="*/ 190102 w 2444125"/>
              <a:gd name="connsiteY6" fmla="*/ 1140591 h 1140591"/>
              <a:gd name="connsiteX7" fmla="*/ 0 w 2444125"/>
              <a:gd name="connsiteY7" fmla="*/ 950489 h 1140591"/>
              <a:gd name="connsiteX8" fmla="*/ 0 w 2444125"/>
              <a:gd name="connsiteY8" fmla="*/ 190102 h 1140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44125" h="1140591">
                <a:moveTo>
                  <a:pt x="0" y="190102"/>
                </a:moveTo>
                <a:cubicBezTo>
                  <a:pt x="0" y="85112"/>
                  <a:pt x="85112" y="0"/>
                  <a:pt x="190102" y="0"/>
                </a:cubicBezTo>
                <a:lnTo>
                  <a:pt x="2254023" y="0"/>
                </a:lnTo>
                <a:cubicBezTo>
                  <a:pt x="2359013" y="0"/>
                  <a:pt x="2444125" y="85112"/>
                  <a:pt x="2444125" y="190102"/>
                </a:cubicBezTo>
                <a:lnTo>
                  <a:pt x="2444125" y="950489"/>
                </a:lnTo>
                <a:cubicBezTo>
                  <a:pt x="2444125" y="1055479"/>
                  <a:pt x="2359013" y="1140591"/>
                  <a:pt x="2254023" y="1140591"/>
                </a:cubicBezTo>
                <a:lnTo>
                  <a:pt x="190102" y="1140591"/>
                </a:lnTo>
                <a:cubicBezTo>
                  <a:pt x="85112" y="1140591"/>
                  <a:pt x="0" y="1055479"/>
                  <a:pt x="0" y="950489"/>
                </a:cubicBezTo>
                <a:lnTo>
                  <a:pt x="0" y="190102"/>
                </a:lnTo>
                <a:close/>
              </a:path>
            </a:pathLst>
          </a:custGeom>
          <a:solidFill>
            <a:srgbClr val="3B975E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31852" tIns="131852" rIns="131852" bIns="131852" spcCol="1270" anchor="ctr"/>
          <a:lstStyle/>
          <a:p>
            <a:pPr algn="ctr" defTabSz="888816">
              <a:lnSpc>
                <a:spcPct val="90000"/>
              </a:lnSpc>
              <a:spcAft>
                <a:spcPct val="35000"/>
              </a:spcAft>
              <a:defRPr/>
            </a:pPr>
            <a:r>
              <a:rPr lang="en-GB" sz="2000" b="1" dirty="0">
                <a:solidFill>
                  <a:srgbClr val="FFFFFF"/>
                </a:solidFill>
                <a:ea typeface="Tahoma" pitchFamily="34" charset="0"/>
                <a:cs typeface="Tahoma" pitchFamily="34" charset="0"/>
              </a:rPr>
              <a:t>Low data quantity</a:t>
            </a:r>
          </a:p>
        </p:txBody>
      </p:sp>
      <p:sp>
        <p:nvSpPr>
          <p:cNvPr id="32" name="Freeform 31"/>
          <p:cNvSpPr/>
          <p:nvPr/>
        </p:nvSpPr>
        <p:spPr>
          <a:xfrm>
            <a:off x="612001" y="1768506"/>
            <a:ext cx="2443680" cy="1140600"/>
          </a:xfrm>
          <a:custGeom>
            <a:avLst/>
            <a:gdLst>
              <a:gd name="connsiteX0" fmla="*/ 0 w 2444125"/>
              <a:gd name="connsiteY0" fmla="*/ 190102 h 1140591"/>
              <a:gd name="connsiteX1" fmla="*/ 190102 w 2444125"/>
              <a:gd name="connsiteY1" fmla="*/ 0 h 1140591"/>
              <a:gd name="connsiteX2" fmla="*/ 2254023 w 2444125"/>
              <a:gd name="connsiteY2" fmla="*/ 0 h 1140591"/>
              <a:gd name="connsiteX3" fmla="*/ 2444125 w 2444125"/>
              <a:gd name="connsiteY3" fmla="*/ 190102 h 1140591"/>
              <a:gd name="connsiteX4" fmla="*/ 2444125 w 2444125"/>
              <a:gd name="connsiteY4" fmla="*/ 950489 h 1140591"/>
              <a:gd name="connsiteX5" fmla="*/ 2254023 w 2444125"/>
              <a:gd name="connsiteY5" fmla="*/ 1140591 h 1140591"/>
              <a:gd name="connsiteX6" fmla="*/ 190102 w 2444125"/>
              <a:gd name="connsiteY6" fmla="*/ 1140591 h 1140591"/>
              <a:gd name="connsiteX7" fmla="*/ 0 w 2444125"/>
              <a:gd name="connsiteY7" fmla="*/ 950489 h 1140591"/>
              <a:gd name="connsiteX8" fmla="*/ 0 w 2444125"/>
              <a:gd name="connsiteY8" fmla="*/ 190102 h 1140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44125" h="1140591">
                <a:moveTo>
                  <a:pt x="0" y="190102"/>
                </a:moveTo>
                <a:cubicBezTo>
                  <a:pt x="0" y="85112"/>
                  <a:pt x="85112" y="0"/>
                  <a:pt x="190102" y="0"/>
                </a:cubicBezTo>
                <a:lnTo>
                  <a:pt x="2254023" y="0"/>
                </a:lnTo>
                <a:cubicBezTo>
                  <a:pt x="2359013" y="0"/>
                  <a:pt x="2444125" y="85112"/>
                  <a:pt x="2444125" y="190102"/>
                </a:cubicBezTo>
                <a:lnTo>
                  <a:pt x="2444125" y="950489"/>
                </a:lnTo>
                <a:cubicBezTo>
                  <a:pt x="2444125" y="1055479"/>
                  <a:pt x="2359013" y="1140591"/>
                  <a:pt x="2254023" y="1140591"/>
                </a:cubicBezTo>
                <a:lnTo>
                  <a:pt x="190102" y="1140591"/>
                </a:lnTo>
                <a:cubicBezTo>
                  <a:pt x="85112" y="1140591"/>
                  <a:pt x="0" y="1055479"/>
                  <a:pt x="0" y="950489"/>
                </a:cubicBezTo>
                <a:lnTo>
                  <a:pt x="0" y="190102"/>
                </a:lnTo>
                <a:close/>
              </a:path>
            </a:pathLst>
          </a:custGeom>
          <a:solidFill>
            <a:srgbClr val="3B975E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31852" tIns="131852" rIns="131852" bIns="131852" spcCol="1270" anchor="ctr"/>
          <a:lstStyle/>
          <a:p>
            <a:pPr algn="ctr" defTabSz="888816">
              <a:lnSpc>
                <a:spcPct val="90000"/>
              </a:lnSpc>
              <a:spcAft>
                <a:spcPct val="35000"/>
              </a:spcAft>
              <a:defRPr/>
            </a:pPr>
            <a:r>
              <a:rPr lang="en-GB" sz="2000" b="1" dirty="0">
                <a:solidFill>
                  <a:srgbClr val="FFFFFF"/>
                </a:solidFill>
                <a:ea typeface="Tahoma" pitchFamily="34" charset="0"/>
                <a:cs typeface="Tahoma" pitchFamily="34" charset="0"/>
              </a:rPr>
              <a:t>High data quality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211960" y="1768506"/>
            <a:ext cx="44644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Less then 3% of the patients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Highly biased population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Randomized trials rarely done for new technologies</a:t>
            </a:r>
            <a:endParaRPr lang="en-US" dirty="0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3347864" y="188640"/>
            <a:ext cx="5700886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GB" altLang="en-US" sz="3600" b="1" dirty="0" smtClean="0">
                <a:solidFill>
                  <a:srgbClr val="000099"/>
                </a:solidFill>
                <a:latin typeface="Arial Narrow" pitchFamily="34" charset="0"/>
                <a:cs typeface="Arial" pitchFamily="34" charset="0"/>
              </a:rPr>
              <a:t>Why? Limitations of Evidence-based medicine</a:t>
            </a:r>
          </a:p>
        </p:txBody>
      </p:sp>
    </p:spTree>
    <p:extLst>
      <p:ext uri="{BB962C8B-B14F-4D97-AF65-F5344CB8AC3E}">
        <p14:creationId xmlns:p14="http://schemas.microsoft.com/office/powerpoint/2010/main" val="385596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79388" y="6524626"/>
            <a:ext cx="1905000" cy="561975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nl-NL" sz="2400" smtClean="0">
                <a:solidFill>
                  <a:srgbClr val="000000"/>
                </a:solidFill>
                <a:latin typeface="Times New Roman" pitchFamily="18" charset="0"/>
              </a:rPr>
              <a:t>ESTRO Course 2014</a:t>
            </a:r>
            <a:endParaRPr lang="nl-NL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52736" y="-387424"/>
            <a:ext cx="12529392" cy="7632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128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Oval 4"/>
          <p:cNvSpPr/>
          <p:nvPr/>
        </p:nvSpPr>
        <p:spPr>
          <a:xfrm rot="337400">
            <a:off x="395332" y="3327820"/>
            <a:ext cx="5336531" cy="1079807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2400" dirty="0">
              <a:solidFill>
                <a:prstClr val="white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043608" y="404664"/>
            <a:ext cx="842493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altLang="en-US" sz="4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Can you give me</a:t>
            </a:r>
          </a:p>
          <a:p>
            <a:pPr>
              <a:defRPr/>
            </a:pPr>
            <a:r>
              <a:rPr lang="en-US" altLang="en-US" sz="4800" dirty="0" smtClean="0">
                <a:solidFill>
                  <a:srgbClr val="00B0F0"/>
                </a:solidFill>
                <a:latin typeface="Arial" pitchFamily="34" charset="0"/>
              </a:rPr>
              <a:t/>
            </a:r>
            <a:br>
              <a:rPr lang="en-US" altLang="en-US" sz="4800" dirty="0" smtClean="0">
                <a:solidFill>
                  <a:srgbClr val="00B0F0"/>
                </a:solidFill>
                <a:latin typeface="Arial" pitchFamily="34" charset="0"/>
              </a:rPr>
            </a:br>
            <a:r>
              <a:rPr lang="en-US" altLang="en-US" sz="4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   </a:t>
            </a:r>
            <a:r>
              <a:rPr lang="en-US" altLang="en-US" sz="5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examples</a:t>
            </a:r>
            <a:endParaRPr lang="en-US" altLang="en-US" sz="4800" b="1" dirty="0"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  <a:p>
            <a:pPr>
              <a:defRPr/>
            </a:pPr>
            <a:r>
              <a:rPr lang="en-US" altLang="en-US" sz="4800" b="1" dirty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o</a:t>
            </a:r>
            <a:r>
              <a:rPr lang="en-US" altLang="en-US" sz="4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f new knowledge coming from Big Data approaches</a:t>
            </a:r>
            <a:endParaRPr lang="en-US" altLang="en-US" sz="4800" dirty="0">
              <a:solidFill>
                <a:srgbClr val="00B0F0"/>
              </a:solidFill>
              <a:latin typeface="Arial Narrow" pitchFamily="34" charset="0"/>
            </a:endParaRPr>
          </a:p>
        </p:txBody>
      </p:sp>
      <p:pic>
        <p:nvPicPr>
          <p:cNvPr id="7" name="Picture 3" descr="Logo 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6381328"/>
            <a:ext cx="1045468" cy="365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2700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3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989138"/>
            <a:ext cx="5360988" cy="439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6" name="Rectangle 7"/>
          <p:cNvSpPr>
            <a:spLocks noChangeArrowheads="1"/>
          </p:cNvSpPr>
          <p:nvPr/>
        </p:nvSpPr>
        <p:spPr bwMode="auto">
          <a:xfrm>
            <a:off x="6156325" y="1844675"/>
            <a:ext cx="24384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rgbClr val="000099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10000"/>
              </a:spcBef>
              <a:buChar char="–"/>
              <a:defRPr sz="2800">
                <a:solidFill>
                  <a:srgbClr val="006666"/>
                </a:solidFill>
                <a:latin typeface="Arial Narrow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10000"/>
              </a:spcBef>
              <a:buChar char="•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10000"/>
              </a:spcBef>
              <a:buChar char="–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10000"/>
              </a:spcBef>
              <a:buChar char="»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u="sng" baseline="-25000">
                <a:solidFill>
                  <a:srgbClr val="0F2D66"/>
                </a:solidFill>
              </a:rPr>
              <a:t>Radiology:</a:t>
            </a:r>
            <a:endParaRPr lang="en-US" altLang="en-US" sz="1400" u="sng" baseline="-25000">
              <a:solidFill>
                <a:srgbClr val="0F2D66"/>
              </a:solidFill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2000" baseline="-25000">
                <a:solidFill>
                  <a:srgbClr val="0F2D66"/>
                </a:solidFill>
              </a:rPr>
              <a:t> Implicit knowledge</a:t>
            </a:r>
          </a:p>
          <a:p>
            <a:pPr eaLnBrk="1" hangingPunct="1">
              <a:spcBef>
                <a:spcPct val="0"/>
              </a:spcBef>
            </a:pPr>
            <a:endParaRPr lang="en-US" altLang="en-US" sz="1400" baseline="-25000">
              <a:solidFill>
                <a:srgbClr val="0F2D66"/>
              </a:solidFill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2000" baseline="-25000">
                <a:solidFill>
                  <a:srgbClr val="0F2D66"/>
                </a:solidFill>
              </a:rPr>
              <a:t> Interpretability</a:t>
            </a:r>
          </a:p>
        </p:txBody>
      </p:sp>
      <p:sp>
        <p:nvSpPr>
          <p:cNvPr id="175112" name="Rectangle 8"/>
          <p:cNvSpPr>
            <a:spLocks noChangeArrowheads="1"/>
          </p:cNvSpPr>
          <p:nvPr/>
        </p:nvSpPr>
        <p:spPr bwMode="auto">
          <a:xfrm>
            <a:off x="6400800" y="3848100"/>
            <a:ext cx="2362200" cy="376238"/>
          </a:xfrm>
          <a:prstGeom prst="rect">
            <a:avLst/>
          </a:prstGeom>
          <a:solidFill>
            <a:srgbClr val="16A398"/>
          </a:solidFill>
          <a:ln w="9525">
            <a:solidFill>
              <a:srgbClr val="0F2D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rgbClr val="000099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10000"/>
              </a:spcBef>
              <a:buChar char="–"/>
              <a:defRPr sz="2800">
                <a:solidFill>
                  <a:srgbClr val="006666"/>
                </a:solidFill>
                <a:latin typeface="Arial Narrow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10000"/>
              </a:spcBef>
              <a:buChar char="•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10000"/>
              </a:spcBef>
              <a:buChar char="–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10000"/>
              </a:spcBef>
              <a:buChar char="»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aseline="-25000">
                <a:solidFill>
                  <a:srgbClr val="FFFFFF"/>
                </a:solidFill>
              </a:rPr>
              <a:t>QUANTIFICATION</a:t>
            </a:r>
          </a:p>
        </p:txBody>
      </p:sp>
      <p:sp>
        <p:nvSpPr>
          <p:cNvPr id="175116" name="AutoShape 12"/>
          <p:cNvSpPr>
            <a:spLocks noChangeArrowheads="1"/>
          </p:cNvSpPr>
          <p:nvPr/>
        </p:nvSpPr>
        <p:spPr bwMode="auto">
          <a:xfrm rot="5400000">
            <a:off x="7143750" y="3295650"/>
            <a:ext cx="723900" cy="3810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16A398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 baseline="-250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5117" name="Rectangle 13"/>
          <p:cNvSpPr>
            <a:spLocks noChangeArrowheads="1"/>
          </p:cNvSpPr>
          <p:nvPr/>
        </p:nvSpPr>
        <p:spPr bwMode="auto">
          <a:xfrm>
            <a:off x="6400800" y="4986338"/>
            <a:ext cx="2362200" cy="925512"/>
          </a:xfrm>
          <a:prstGeom prst="rect">
            <a:avLst/>
          </a:prstGeom>
          <a:solidFill>
            <a:srgbClr val="0F2D66"/>
          </a:solidFill>
          <a:ln w="9525">
            <a:solidFill>
              <a:srgbClr val="0F2D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rgbClr val="000099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10000"/>
              </a:spcBef>
              <a:buChar char="–"/>
              <a:defRPr sz="2800">
                <a:solidFill>
                  <a:srgbClr val="006666"/>
                </a:solidFill>
                <a:latin typeface="Arial Narrow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10000"/>
              </a:spcBef>
              <a:buChar char="•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10000"/>
              </a:spcBef>
              <a:buChar char="–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10000"/>
              </a:spcBef>
              <a:buChar char="»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 baseline="-25000" dirty="0">
                <a:solidFill>
                  <a:srgbClr val="FFFFFF"/>
                </a:solidFill>
              </a:rPr>
              <a:t>RADIOMICS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aseline="-25000" dirty="0">
                <a:solidFill>
                  <a:srgbClr val="FFFFFF"/>
                </a:solidFill>
              </a:rPr>
              <a:t>Extract </a:t>
            </a:r>
            <a:r>
              <a:rPr lang="en-US" altLang="en-US" sz="1800" i="1" baseline="-25000" dirty="0">
                <a:solidFill>
                  <a:srgbClr val="FFFFFF"/>
                </a:solidFill>
              </a:rPr>
              <a:t>quantitative</a:t>
            </a:r>
            <a:r>
              <a:rPr lang="en-US" altLang="en-US" sz="1800" baseline="-25000" dirty="0">
                <a:solidFill>
                  <a:srgbClr val="FFFFFF"/>
                </a:solidFill>
              </a:rPr>
              <a:t> features from images</a:t>
            </a:r>
            <a:r>
              <a:rPr lang="en-US" altLang="en-US" sz="1800" baseline="-25000" dirty="0">
                <a:solidFill>
                  <a:srgbClr val="FFFFFF"/>
                </a:solidFill>
                <a:latin typeface="Arial" pitchFamily="34" charset="0"/>
              </a:rPr>
              <a:t> </a:t>
            </a:r>
          </a:p>
        </p:txBody>
      </p:sp>
      <p:sp>
        <p:nvSpPr>
          <p:cNvPr id="175118" name="AutoShape 14"/>
          <p:cNvSpPr>
            <a:spLocks noChangeArrowheads="1"/>
          </p:cNvSpPr>
          <p:nvPr/>
        </p:nvSpPr>
        <p:spPr bwMode="auto">
          <a:xfrm rot="5400000">
            <a:off x="7143750" y="4438650"/>
            <a:ext cx="723900" cy="3810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0F2D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 baseline="-250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4041" name="Text Box 9"/>
          <p:cNvSpPr txBox="1">
            <a:spLocks noChangeArrowheads="1"/>
          </p:cNvSpPr>
          <p:nvPr/>
        </p:nvSpPr>
        <p:spPr bwMode="auto">
          <a:xfrm>
            <a:off x="2319338" y="-7938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rgbClr val="000099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10000"/>
              </a:spcBef>
              <a:buChar char="–"/>
              <a:defRPr sz="2800">
                <a:solidFill>
                  <a:srgbClr val="006666"/>
                </a:solidFill>
                <a:latin typeface="Arial Narrow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10000"/>
              </a:spcBef>
              <a:buChar char="•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10000"/>
              </a:spcBef>
              <a:buChar char="–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10000"/>
              </a:spcBef>
              <a:buChar char="»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 baseline="-250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44042" name="Text Box 10"/>
          <p:cNvSpPr txBox="1">
            <a:spLocks noChangeArrowheads="1"/>
          </p:cNvSpPr>
          <p:nvPr/>
        </p:nvSpPr>
        <p:spPr bwMode="auto">
          <a:xfrm>
            <a:off x="1403350" y="0"/>
            <a:ext cx="611981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rgbClr val="000099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10000"/>
              </a:spcBef>
              <a:buChar char="–"/>
              <a:defRPr sz="2800">
                <a:solidFill>
                  <a:srgbClr val="006666"/>
                </a:solidFill>
                <a:latin typeface="Arial Narrow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10000"/>
              </a:spcBef>
              <a:buChar char="•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10000"/>
              </a:spcBef>
              <a:buChar char="–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10000"/>
              </a:spcBef>
              <a:buChar char="»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GB" altLang="en-US" sz="3600" b="1" baseline="-25000"/>
          </a:p>
        </p:txBody>
      </p:sp>
      <p:sp>
        <p:nvSpPr>
          <p:cNvPr id="44043" name="Rectangle 8"/>
          <p:cNvSpPr>
            <a:spLocks noChangeArrowheads="1"/>
          </p:cNvSpPr>
          <p:nvPr/>
        </p:nvSpPr>
        <p:spPr bwMode="auto">
          <a:xfrm>
            <a:off x="467544" y="1088063"/>
            <a:ext cx="8820150" cy="502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rgbClr val="000099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10000"/>
              </a:spcBef>
              <a:buChar char="–"/>
              <a:defRPr sz="2800">
                <a:solidFill>
                  <a:srgbClr val="006666"/>
                </a:solidFill>
                <a:latin typeface="Arial Narrow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10000"/>
              </a:spcBef>
              <a:buChar char="•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10000"/>
              </a:spcBef>
              <a:buChar char="–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10000"/>
              </a:spcBef>
              <a:buChar char="»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4000" baseline="-25000" dirty="0" smtClean="0">
                <a:solidFill>
                  <a:schemeClr val="bg1"/>
                </a:solidFill>
                <a:ea typeface="Gulim" pitchFamily="34" charset="-127"/>
              </a:rPr>
              <a:t>One </a:t>
            </a:r>
            <a:r>
              <a:rPr lang="en-US" altLang="ko-KR" sz="4000" baseline="-25000" dirty="0">
                <a:solidFill>
                  <a:schemeClr val="bg1"/>
                </a:solidFill>
                <a:ea typeface="Gulim" pitchFamily="34" charset="-127"/>
              </a:rPr>
              <a:t>can extract </a:t>
            </a:r>
            <a:r>
              <a:rPr lang="en-US" altLang="ko-KR" sz="4000" i="1" baseline="-25000" dirty="0">
                <a:solidFill>
                  <a:schemeClr val="bg1"/>
                </a:solidFill>
                <a:ea typeface="Gulim" pitchFamily="34" charset="-127"/>
              </a:rPr>
              <a:t>more </a:t>
            </a:r>
            <a:r>
              <a:rPr lang="en-US" altLang="ko-KR" sz="4000" baseline="-25000" dirty="0">
                <a:solidFill>
                  <a:schemeClr val="bg1"/>
                </a:solidFill>
                <a:ea typeface="Gulim" pitchFamily="34" charset="-127"/>
              </a:rPr>
              <a:t>quantitative information from standard imaging </a:t>
            </a:r>
            <a:endParaRPr lang="en-US" altLang="ko-KR" sz="4000" baseline="-25000" dirty="0" smtClean="0">
              <a:solidFill>
                <a:schemeClr val="bg1"/>
              </a:solidFill>
              <a:ea typeface="Gulim" pitchFamily="34" charset="-127"/>
            </a:endParaRPr>
          </a:p>
        </p:txBody>
      </p:sp>
      <p:sp>
        <p:nvSpPr>
          <p:cNvPr id="44044" name="Text Box 12"/>
          <p:cNvSpPr txBox="1">
            <a:spLocks noChangeArrowheads="1"/>
          </p:cNvSpPr>
          <p:nvPr/>
        </p:nvSpPr>
        <p:spPr bwMode="auto">
          <a:xfrm>
            <a:off x="1259632" y="626398"/>
            <a:ext cx="5545137" cy="502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rgbClr val="000099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10000"/>
              </a:spcBef>
              <a:buChar char="–"/>
              <a:defRPr sz="2800">
                <a:solidFill>
                  <a:srgbClr val="006666"/>
                </a:solidFill>
                <a:latin typeface="Arial Narrow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10000"/>
              </a:spcBef>
              <a:buChar char="•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10000"/>
              </a:spcBef>
              <a:buChar char="–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10000"/>
              </a:spcBef>
              <a:buChar char="»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BE" altLang="en-US" sz="4000" b="1" baseline="-25000" dirty="0">
                <a:solidFill>
                  <a:schemeClr val="bg1"/>
                </a:solidFill>
                <a:ea typeface="Osaka"/>
                <a:cs typeface="Osaka"/>
              </a:rPr>
              <a:t>The Radiomic </a:t>
            </a:r>
            <a:r>
              <a:rPr lang="fr-BE" altLang="en-US" sz="4000" b="1" baseline="-25000" dirty="0" err="1" smtClean="0">
                <a:solidFill>
                  <a:schemeClr val="bg1"/>
                </a:solidFill>
                <a:ea typeface="Osaka"/>
                <a:cs typeface="Osaka"/>
              </a:rPr>
              <a:t>hypothesis</a:t>
            </a:r>
            <a:r>
              <a:rPr lang="fr-BE" altLang="en-US" sz="4000" b="1" baseline="-25000" dirty="0" smtClean="0">
                <a:solidFill>
                  <a:schemeClr val="bg1"/>
                </a:solidFill>
                <a:ea typeface="Osaka"/>
                <a:cs typeface="Osaka"/>
              </a:rPr>
              <a:t> </a:t>
            </a:r>
            <a:endParaRPr lang="nl-NL" altLang="en-US" sz="4000" b="1" baseline="-25000" dirty="0">
              <a:solidFill>
                <a:schemeClr val="bg1"/>
              </a:solidFill>
              <a:ea typeface="Osaka"/>
              <a:cs typeface="Osaka"/>
            </a:endParaRPr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2762250" y="6565792"/>
            <a:ext cx="5832475" cy="2778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Lambin et al. </a:t>
            </a:r>
            <a:r>
              <a:rPr lang="en-US" sz="1200" dirty="0" smtClean="0">
                <a:solidFill>
                  <a:schemeClr val="tx1"/>
                </a:solidFill>
              </a:rPr>
              <a:t>EJC, 2012; </a:t>
            </a:r>
            <a:r>
              <a:rPr lang="en-US" sz="1200" dirty="0" err="1" smtClean="0">
                <a:solidFill>
                  <a:schemeClr val="tx1"/>
                </a:solidFill>
              </a:rPr>
              <a:t>Aerts</a:t>
            </a:r>
            <a:r>
              <a:rPr lang="en-US" sz="1200" dirty="0" smtClean="0">
                <a:solidFill>
                  <a:schemeClr val="tx1"/>
                </a:solidFill>
              </a:rPr>
              <a:t>, Lambin et al. Nature </a:t>
            </a:r>
            <a:r>
              <a:rPr lang="en-US" sz="1200" dirty="0" err="1" smtClean="0">
                <a:solidFill>
                  <a:schemeClr val="tx1"/>
                </a:solidFill>
              </a:rPr>
              <a:t>Commun</a:t>
            </a:r>
            <a:r>
              <a:rPr lang="en-US" sz="1200" dirty="0" smtClean="0">
                <a:solidFill>
                  <a:schemeClr val="tx1"/>
                </a:solidFill>
              </a:rPr>
              <a:t> 2014</a:t>
            </a:r>
            <a:endParaRPr lang="nl-NL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216931"/>
      </p:ext>
    </p:extLst>
  </p:cSld>
  <p:clrMapOvr>
    <a:masterClrMapping/>
  </p:clrMapOvr>
  <p:transition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112" grpId="0" animBg="1"/>
      <p:bldP spid="175116" grpId="0" animBg="1"/>
      <p:bldP spid="175117" grpId="0" animBg="1"/>
      <p:bldP spid="175118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BE" altLang="en-US" smtClean="0">
              <a:effectLst/>
            </a:endParaRPr>
          </a:p>
        </p:txBody>
      </p:sp>
      <p:pic>
        <p:nvPicPr>
          <p:cNvPr id="69635" name="Picture 14" descr="Macintosh HD:Users:hugoaerts:Documents:Articles:article 10 - Radiomics CT:v1:Figures:Figure 4 - Model copy.pdf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959"/>
          <a:stretch>
            <a:fillRect/>
          </a:stretch>
        </p:blipFill>
        <p:spPr>
          <a:xfrm>
            <a:off x="-3276600" y="-4067175"/>
            <a:ext cx="11809413" cy="10448925"/>
          </a:xfrm>
          <a:noFill/>
        </p:spPr>
      </p:pic>
      <p:sp>
        <p:nvSpPr>
          <p:cNvPr id="69636" name="Rectangle 4"/>
          <p:cNvSpPr>
            <a:spLocks noChangeArrowheads="1"/>
          </p:cNvSpPr>
          <p:nvPr/>
        </p:nvSpPr>
        <p:spPr bwMode="auto">
          <a:xfrm>
            <a:off x="-7381875" y="0"/>
            <a:ext cx="9866313" cy="64801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rgbClr val="000099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10000"/>
              </a:spcBef>
              <a:buChar char="–"/>
              <a:defRPr sz="2800">
                <a:solidFill>
                  <a:srgbClr val="006666"/>
                </a:solidFill>
                <a:latin typeface="Arial Narrow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10000"/>
              </a:spcBef>
              <a:buChar char="•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10000"/>
              </a:spcBef>
              <a:buChar char="–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10000"/>
              </a:spcBef>
              <a:buChar char="»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9637" name="Title 4"/>
          <p:cNvSpPr>
            <a:spLocks/>
          </p:cNvSpPr>
          <p:nvPr/>
        </p:nvSpPr>
        <p:spPr bwMode="auto">
          <a:xfrm>
            <a:off x="547688" y="260350"/>
            <a:ext cx="8596312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rgbClr val="000099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10000"/>
              </a:spcBef>
              <a:buChar char="–"/>
              <a:defRPr sz="2800">
                <a:solidFill>
                  <a:srgbClr val="006666"/>
                </a:solidFill>
                <a:latin typeface="Arial Narrow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10000"/>
              </a:spcBef>
              <a:buChar char="•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10000"/>
              </a:spcBef>
              <a:buChar char="–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10000"/>
              </a:spcBef>
              <a:buChar char="»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3600" b="1" dirty="0" smtClean="0">
                <a:solidFill>
                  <a:srgbClr val="132687"/>
                </a:solidFill>
                <a:cs typeface="Arial" pitchFamily="34" charset="0"/>
              </a:rPr>
              <a:t>Predict survival in Lung and Head </a:t>
            </a:r>
            <a:r>
              <a:rPr lang="en-US" altLang="en-US" sz="3600" b="1" dirty="0">
                <a:solidFill>
                  <a:srgbClr val="132687"/>
                </a:solidFill>
                <a:cs typeface="Arial" pitchFamily="34" charset="0"/>
              </a:rPr>
              <a:t>&amp; neck </a:t>
            </a:r>
            <a:r>
              <a:rPr lang="en-US" altLang="en-US" sz="3600" b="1" dirty="0" smtClean="0">
                <a:solidFill>
                  <a:srgbClr val="132687"/>
                </a:solidFill>
                <a:cs typeface="Arial" pitchFamily="34" charset="0"/>
              </a:rPr>
              <a:t>cancer better then TNM</a:t>
            </a:r>
            <a:endParaRPr lang="en-US" altLang="en-US" sz="3600" b="1" dirty="0">
              <a:solidFill>
                <a:srgbClr val="132687"/>
              </a:solidFill>
              <a:cs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612775" y="692150"/>
            <a:ext cx="3097213" cy="57880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8" name="Rechthoek 2"/>
          <p:cNvSpPr>
            <a:spLocks noChangeArrowheads="1"/>
          </p:cNvSpPr>
          <p:nvPr/>
        </p:nvSpPr>
        <p:spPr bwMode="auto">
          <a:xfrm>
            <a:off x="2339975" y="6524625"/>
            <a:ext cx="5154613" cy="297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defTabSz="457200" eaLnBrk="0" hangingPunct="0">
              <a:spcBef>
                <a:spcPct val="20000"/>
              </a:spcBef>
              <a:buChar char="•"/>
              <a:defRPr sz="3200">
                <a:solidFill>
                  <a:srgbClr val="000099"/>
                </a:solidFill>
                <a:latin typeface="Arial Narrow" pitchFamily="34" charset="0"/>
              </a:defRPr>
            </a:lvl1pPr>
            <a:lvl2pPr defTabSz="457200" eaLnBrk="0" hangingPunct="0">
              <a:spcBef>
                <a:spcPct val="10000"/>
              </a:spcBef>
              <a:buChar char="–"/>
              <a:defRPr sz="2800">
                <a:solidFill>
                  <a:srgbClr val="006666"/>
                </a:solidFill>
                <a:latin typeface="Arial Narrow" pitchFamily="34" charset="0"/>
                <a:ea typeface="MS PGothic" pitchFamily="34" charset="-128"/>
              </a:defRPr>
            </a:lvl2pPr>
            <a:lvl3pPr marL="1143000" indent="-228600" defTabSz="457200" eaLnBrk="0" hangingPunct="0">
              <a:spcBef>
                <a:spcPct val="10000"/>
              </a:spcBef>
              <a:buChar char="•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3pPr>
            <a:lvl4pPr marL="1600200" indent="-228600" defTabSz="457200" eaLnBrk="0" hangingPunct="0">
              <a:spcBef>
                <a:spcPct val="10000"/>
              </a:spcBef>
              <a:buChar char="–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4pPr>
            <a:lvl5pPr marL="2057400" indent="-228600" defTabSz="457200" eaLnBrk="0" hangingPunct="0">
              <a:spcBef>
                <a:spcPct val="10000"/>
              </a:spcBef>
              <a:buChar char="»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1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1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1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1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9pPr>
          </a:lstStyle>
          <a:p>
            <a:pPr marL="0" lvl="1" algn="ctr">
              <a:lnSpc>
                <a:spcPct val="95000"/>
              </a:lnSpc>
              <a:spcBef>
                <a:spcPct val="20000"/>
              </a:spcBef>
              <a:buFontTx/>
              <a:buNone/>
            </a:pPr>
            <a:r>
              <a:rPr lang="nb-NO" altLang="en-US" sz="1400" dirty="0" err="1" smtClean="0">
                <a:solidFill>
                  <a:srgbClr val="000000"/>
                </a:solidFill>
                <a:cs typeface="Arial" pitchFamily="34" charset="0"/>
              </a:rPr>
              <a:t>Aerts</a:t>
            </a:r>
            <a:r>
              <a:rPr lang="nb-NO" altLang="en-US" sz="1400" dirty="0" smtClean="0">
                <a:solidFill>
                  <a:srgbClr val="000000"/>
                </a:solidFill>
                <a:cs typeface="Arial" pitchFamily="34" charset="0"/>
              </a:rPr>
              <a:t>…Lambin, Nature </a:t>
            </a:r>
            <a:r>
              <a:rPr lang="nb-NO" altLang="en-US" sz="1400" dirty="0" err="1" smtClean="0">
                <a:solidFill>
                  <a:srgbClr val="000000"/>
                </a:solidFill>
                <a:cs typeface="Arial" pitchFamily="34" charset="0"/>
              </a:rPr>
              <a:t>Commun</a:t>
            </a:r>
            <a:r>
              <a:rPr lang="nb-NO" altLang="en-US" sz="1400" dirty="0" smtClean="0">
                <a:solidFill>
                  <a:srgbClr val="000000"/>
                </a:solidFill>
                <a:cs typeface="Arial" pitchFamily="34" charset="0"/>
              </a:rPr>
              <a:t> 2014; </a:t>
            </a:r>
            <a:r>
              <a:rPr lang="nb-NO" altLang="en-US" sz="1400" dirty="0" err="1" smtClean="0">
                <a:solidFill>
                  <a:srgbClr val="000000"/>
                </a:solidFill>
                <a:cs typeface="Arial" pitchFamily="34" charset="0"/>
              </a:rPr>
              <a:t>Leijenaar</a:t>
            </a:r>
            <a:r>
              <a:rPr lang="nb-NO" altLang="en-US" sz="1400" dirty="0" smtClean="0">
                <a:solidFill>
                  <a:srgbClr val="000000"/>
                </a:solidFill>
                <a:cs typeface="Arial" pitchFamily="34" charset="0"/>
              </a:rPr>
              <a:t> et al. Acta </a:t>
            </a:r>
            <a:r>
              <a:rPr lang="nb-NO" altLang="en-US" sz="1400" dirty="0" err="1" smtClean="0">
                <a:solidFill>
                  <a:srgbClr val="000000"/>
                </a:solidFill>
                <a:cs typeface="Arial" pitchFamily="34" charset="0"/>
              </a:rPr>
              <a:t>Oncol</a:t>
            </a:r>
            <a:r>
              <a:rPr lang="nb-NO" altLang="en-US" sz="1400" dirty="0" smtClean="0">
                <a:solidFill>
                  <a:srgbClr val="000000"/>
                </a:solidFill>
                <a:cs typeface="Arial" pitchFamily="34" charset="0"/>
              </a:rPr>
              <a:t> 2015</a:t>
            </a:r>
          </a:p>
        </p:txBody>
      </p:sp>
    </p:spTree>
    <p:extLst>
      <p:ext uri="{BB962C8B-B14F-4D97-AF65-F5344CB8AC3E}">
        <p14:creationId xmlns:p14="http://schemas.microsoft.com/office/powerpoint/2010/main" val="752964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49" y="1737953"/>
            <a:ext cx="4359275" cy="466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79875" name="Rectangle 5"/>
          <p:cNvSpPr>
            <a:spLocks noChangeArrowheads="1"/>
          </p:cNvSpPr>
          <p:nvPr/>
        </p:nvSpPr>
        <p:spPr bwMode="auto">
          <a:xfrm>
            <a:off x="107504" y="6537325"/>
            <a:ext cx="5832475" cy="2778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Lambin et al. </a:t>
            </a:r>
            <a:r>
              <a:rPr lang="en-US" sz="1200" dirty="0" smtClean="0">
                <a:solidFill>
                  <a:schemeClr val="tx1"/>
                </a:solidFill>
              </a:rPr>
              <a:t>EJC, 2012; </a:t>
            </a:r>
            <a:r>
              <a:rPr lang="en-US" sz="1200" dirty="0" err="1" smtClean="0">
                <a:solidFill>
                  <a:schemeClr val="tx1"/>
                </a:solidFill>
              </a:rPr>
              <a:t>Aerts</a:t>
            </a:r>
            <a:r>
              <a:rPr lang="en-US" sz="1200" dirty="0" smtClean="0">
                <a:solidFill>
                  <a:schemeClr val="tx1"/>
                </a:solidFill>
              </a:rPr>
              <a:t>, Lambin et al. Nature </a:t>
            </a:r>
            <a:r>
              <a:rPr lang="en-US" sz="1200" dirty="0" err="1" smtClean="0">
                <a:solidFill>
                  <a:schemeClr val="tx1"/>
                </a:solidFill>
              </a:rPr>
              <a:t>Commun</a:t>
            </a:r>
            <a:r>
              <a:rPr lang="en-US" sz="1200" dirty="0" smtClean="0">
                <a:solidFill>
                  <a:schemeClr val="tx1"/>
                </a:solidFill>
              </a:rPr>
              <a:t> 2014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nl-NL" sz="3200" b="1" kern="1200" dirty="0"/>
              <a:t>Entering the OMICS era… </a:t>
            </a:r>
            <a:r>
              <a:rPr lang="nl-NL" sz="3200" b="1" kern="1200" dirty="0" err="1"/>
              <a:t>Radiomics</a:t>
            </a:r>
            <a:endParaRPr lang="en-US" sz="3200" b="1" kern="1200" dirty="0"/>
          </a:p>
        </p:txBody>
      </p:sp>
      <p:grpSp>
        <p:nvGrpSpPr>
          <p:cNvPr id="2" name="Group 1"/>
          <p:cNvGrpSpPr/>
          <p:nvPr/>
        </p:nvGrpSpPr>
        <p:grpSpPr>
          <a:xfrm>
            <a:off x="4876799" y="1737953"/>
            <a:ext cx="3960813" cy="2255838"/>
            <a:chOff x="4876799" y="1737953"/>
            <a:chExt cx="3960813" cy="2255838"/>
          </a:xfrm>
        </p:grpSpPr>
        <p:pic>
          <p:nvPicPr>
            <p:cNvPr id="6" name="Picture 1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81649" y="1737953"/>
              <a:ext cx="3255963" cy="22558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79878" name="Right Arrow 1"/>
            <p:cNvSpPr>
              <a:spLocks noChangeArrowheads="1"/>
            </p:cNvSpPr>
            <p:nvPr/>
          </p:nvSpPr>
          <p:spPr bwMode="auto">
            <a:xfrm>
              <a:off x="4876799" y="1882416"/>
              <a:ext cx="647700" cy="576262"/>
            </a:xfrm>
            <a:prstGeom prst="rightArrow">
              <a:avLst>
                <a:gd name="adj1" fmla="val 50000"/>
                <a:gd name="adj2" fmla="val 49954"/>
              </a:avLst>
            </a:prstGeom>
            <a:solidFill>
              <a:srgbClr val="00B8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nl-NL" sz="1800">
                <a:solidFill>
                  <a:schemeClr val="bg1"/>
                </a:solidFill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860033" y="4077444"/>
            <a:ext cx="3977579" cy="2857984"/>
            <a:chOff x="4860033" y="4077444"/>
            <a:chExt cx="3977579" cy="2857984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53062" y="4690703"/>
              <a:ext cx="3384550" cy="2244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79880" name="Right Arrow 7"/>
            <p:cNvSpPr>
              <a:spLocks noChangeArrowheads="1"/>
            </p:cNvSpPr>
            <p:nvPr/>
          </p:nvSpPr>
          <p:spPr bwMode="auto">
            <a:xfrm rot="5400000">
              <a:off x="5777706" y="4113162"/>
              <a:ext cx="647700" cy="576263"/>
            </a:xfrm>
            <a:prstGeom prst="rightArrow">
              <a:avLst>
                <a:gd name="adj1" fmla="val 50000"/>
                <a:gd name="adj2" fmla="val 49954"/>
              </a:avLst>
            </a:prstGeom>
            <a:solidFill>
              <a:srgbClr val="00B8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nl-NL" sz="1800">
                <a:solidFill>
                  <a:schemeClr val="bg1"/>
                </a:solidFill>
              </a:endParaRPr>
            </a:p>
          </p:txBody>
        </p:sp>
        <p:sp>
          <p:nvSpPr>
            <p:cNvPr id="79881" name="Right Arrow 8"/>
            <p:cNvSpPr>
              <a:spLocks noChangeArrowheads="1"/>
            </p:cNvSpPr>
            <p:nvPr/>
          </p:nvSpPr>
          <p:spPr bwMode="auto">
            <a:xfrm rot="10800000">
              <a:off x="4860033" y="5085184"/>
              <a:ext cx="647700" cy="576263"/>
            </a:xfrm>
            <a:prstGeom prst="rightArrow">
              <a:avLst>
                <a:gd name="adj1" fmla="val 50000"/>
                <a:gd name="adj2" fmla="val 49954"/>
              </a:avLst>
            </a:prstGeom>
            <a:solidFill>
              <a:srgbClr val="00B8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nl-NL" sz="180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4940313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852936"/>
            <a:ext cx="8147050" cy="4281488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Watch </a:t>
            </a:r>
            <a:r>
              <a:rPr lang="en-US" dirty="0"/>
              <a:t>the </a:t>
            </a:r>
            <a:r>
              <a:rPr lang="en-US" dirty="0" smtClean="0"/>
              <a:t>animation: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youtu.be/Tq980GEVP0Y</a:t>
            </a: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Or the website: </a:t>
            </a:r>
            <a:r>
              <a:rPr lang="en-US" dirty="0" smtClean="0">
                <a:hlinkClick r:id="rId3"/>
              </a:rPr>
              <a:t>www.radiomics.org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84169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Title 3"/>
          <p:cNvSpPr>
            <a:spLocks noGrp="1"/>
          </p:cNvSpPr>
          <p:nvPr>
            <p:ph type="ctrTitle" idx="4294967295"/>
          </p:nvPr>
        </p:nvSpPr>
        <p:spPr>
          <a:xfrm>
            <a:off x="0" y="3365500"/>
            <a:ext cx="9226550" cy="2001838"/>
          </a:xfrm>
        </p:spPr>
        <p:txBody>
          <a:bodyPr rtlCol="0">
            <a:normAutofit/>
          </a:bodyPr>
          <a:lstStyle/>
          <a:p>
            <a:pPr algn="ctr" eaLnBrk="1" hangingPunct="1">
              <a:defRPr/>
            </a:pPr>
            <a:r>
              <a:rPr lang="en-US" sz="3600" b="1" kern="1200" dirty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lang="en-US" sz="3600" b="1" kern="1200" dirty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rPr>
            </a:br>
            <a:endParaRPr lang="en-US" sz="3600" b="1" kern="1200" dirty="0">
              <a:solidFill>
                <a:schemeClr val="tx1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468313" y="631825"/>
            <a:ext cx="8277225" cy="100806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r>
              <a:rPr lang="en-US" sz="3600" b="1" kern="1200" dirty="0" smtClean="0">
                <a:latin typeface="Arial" pitchFamily="34" charset="0"/>
                <a:ea typeface="+mn-ea"/>
                <a:cs typeface="+mn-cs"/>
              </a:rPr>
              <a:t>Take home message</a:t>
            </a:r>
            <a:endParaRPr lang="en-US" sz="3600" b="1" kern="1200" dirty="0">
              <a:latin typeface="Arial" pitchFamily="34" charset="0"/>
              <a:ea typeface="+mn-ea"/>
              <a:cs typeface="+mn-cs"/>
            </a:endParaRPr>
          </a:p>
        </p:txBody>
      </p:sp>
      <p:pic>
        <p:nvPicPr>
          <p:cNvPr id="6" name="Picture 3" descr="Logo 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6381328"/>
            <a:ext cx="1045468" cy="365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322449" y="2134011"/>
            <a:ext cx="856895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en-US" sz="2000" dirty="0" smtClean="0">
                <a:solidFill>
                  <a:srgbClr val="006666"/>
                </a:solidFill>
              </a:rPr>
              <a:t>We need Decision Support Systems (DSS = a “meta TPS”) to manage the large quantity of data and implement Personalized medicine in radiotherapy in particular for </a:t>
            </a:r>
            <a:r>
              <a:rPr lang="en-US" sz="2000" dirty="0" err="1" smtClean="0">
                <a:solidFill>
                  <a:srgbClr val="006666"/>
                </a:solidFill>
              </a:rPr>
              <a:t>protontherapy</a:t>
            </a:r>
            <a:r>
              <a:rPr lang="en-US" sz="2000" dirty="0" smtClean="0">
                <a:solidFill>
                  <a:srgbClr val="006666"/>
                </a:solidFill>
              </a:rPr>
              <a:t> due to its costs.</a:t>
            </a: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endParaRPr lang="en-US" sz="2000" dirty="0">
              <a:solidFill>
                <a:srgbClr val="006666"/>
              </a:solidFill>
            </a:endParaRP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en-US" sz="2000" dirty="0" smtClean="0">
                <a:solidFill>
                  <a:srgbClr val="006666"/>
                </a:solidFill>
              </a:rPr>
              <a:t>Two complementary approaches: conventional clinical trials (+ data reuse) + “Big Data approach” (Rapid Learning Health Care).</a:t>
            </a: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endParaRPr lang="en-US" sz="2000" dirty="0" smtClean="0">
              <a:solidFill>
                <a:srgbClr val="006666"/>
              </a:solidFill>
            </a:endParaRP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en-US" sz="2000" dirty="0" smtClean="0">
                <a:solidFill>
                  <a:srgbClr val="006666"/>
                </a:solidFill>
              </a:rPr>
              <a:t>Building </a:t>
            </a:r>
            <a:r>
              <a:rPr lang="en-US" sz="2000" dirty="0">
                <a:solidFill>
                  <a:srgbClr val="006666"/>
                </a:solidFill>
              </a:rPr>
              <a:t>cancer informatics tools to enable analysis, exploration, and rapid evaluation of novel therapies or </a:t>
            </a:r>
            <a:r>
              <a:rPr lang="en-US" sz="2000" dirty="0" smtClean="0">
                <a:solidFill>
                  <a:srgbClr val="006666"/>
                </a:solidFill>
              </a:rPr>
              <a:t>stratification e.g. Distributed learning based on semantic </a:t>
            </a:r>
            <a:r>
              <a:rPr lang="en-US" sz="2000" smtClean="0">
                <a:solidFill>
                  <a:srgbClr val="006666"/>
                </a:solidFill>
              </a:rPr>
              <a:t>web technology.</a:t>
            </a:r>
            <a:endParaRPr lang="en-US" sz="2000" dirty="0" smtClean="0">
              <a:solidFill>
                <a:srgbClr val="006666"/>
              </a:solidFill>
            </a:endParaRP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endParaRPr lang="en-US" sz="2000" dirty="0">
              <a:solidFill>
                <a:srgbClr val="006666"/>
              </a:solidFill>
            </a:endParaRP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en-US" sz="2000" dirty="0" smtClean="0">
                <a:solidFill>
                  <a:srgbClr val="006666"/>
                </a:solidFill>
              </a:rPr>
              <a:t>DSS facilitate Share Decision Making, participative precision medicine and cost effective Health care (the 4</a:t>
            </a:r>
            <a:r>
              <a:rPr lang="en-US" sz="2000" baseline="30000" dirty="0" smtClean="0">
                <a:solidFill>
                  <a:srgbClr val="006666"/>
                </a:solidFill>
              </a:rPr>
              <a:t>th</a:t>
            </a:r>
            <a:r>
              <a:rPr lang="en-US" sz="2000" dirty="0" smtClean="0">
                <a:solidFill>
                  <a:srgbClr val="006666"/>
                </a:solidFill>
              </a:rPr>
              <a:t> &amp; 5</a:t>
            </a:r>
            <a:r>
              <a:rPr lang="en-US" sz="2000" baseline="30000" dirty="0" smtClean="0">
                <a:solidFill>
                  <a:srgbClr val="006666"/>
                </a:solidFill>
              </a:rPr>
              <a:t>th </a:t>
            </a:r>
            <a:r>
              <a:rPr lang="en-US" sz="2000" dirty="0" smtClean="0">
                <a:solidFill>
                  <a:srgbClr val="006666"/>
                </a:solidFill>
              </a:rPr>
              <a:t> “P”). One key example could be </a:t>
            </a:r>
            <a:r>
              <a:rPr lang="en-US" sz="2000" dirty="0" err="1" smtClean="0">
                <a:solidFill>
                  <a:srgbClr val="006666"/>
                </a:solidFill>
              </a:rPr>
              <a:t>protontherapy</a:t>
            </a:r>
            <a:r>
              <a:rPr lang="en-US" sz="2000" dirty="0" smtClean="0">
                <a:solidFill>
                  <a:srgbClr val="006666"/>
                </a:solidFill>
              </a:rPr>
              <a:t>.</a:t>
            </a:r>
          </a:p>
          <a:p>
            <a:pPr>
              <a:lnSpc>
                <a:spcPct val="90000"/>
              </a:lnSpc>
            </a:pPr>
            <a:endParaRPr lang="en-US" sz="2000" dirty="0">
              <a:solidFill>
                <a:srgbClr val="006666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23728" y="6535139"/>
            <a:ext cx="56886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1400" dirty="0" smtClean="0"/>
              <a:t>Lambin </a:t>
            </a:r>
            <a:r>
              <a:rPr lang="fr-BE" sz="1400" i="1" dirty="0" smtClean="0"/>
              <a:t>et al. </a:t>
            </a:r>
            <a:r>
              <a:rPr lang="fr-BE" sz="1400" dirty="0" err="1" smtClean="0"/>
              <a:t>Aug</a:t>
            </a:r>
            <a:r>
              <a:rPr lang="fr-BE" sz="1400" dirty="0" smtClean="0"/>
              <a:t> 28, </a:t>
            </a:r>
            <a:r>
              <a:rPr lang="fr-BE" sz="1400" dirty="0" err="1" smtClean="0"/>
              <a:t>Radiother</a:t>
            </a:r>
            <a:r>
              <a:rPr lang="fr-BE" sz="1400" dirty="0" smtClean="0"/>
              <a:t> </a:t>
            </a:r>
            <a:r>
              <a:rPr lang="fr-BE" sz="1400" dirty="0" err="1" smtClean="0"/>
              <a:t>Oncol</a:t>
            </a:r>
            <a:r>
              <a:rPr lang="fr-BE" sz="1400" dirty="0" smtClean="0"/>
              <a:t> 2013, Adv. Drug Dev 2016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09962228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971551" y="1503363"/>
            <a:ext cx="7772400" cy="4564062"/>
          </a:xfrm>
        </p:spPr>
        <p:txBody>
          <a:bodyPr/>
          <a:lstStyle/>
          <a:p>
            <a:pPr lvl="1">
              <a:buFontTx/>
              <a:buNone/>
            </a:pPr>
            <a:endParaRPr lang="en-US" altLang="en-US" dirty="0" smtClean="0"/>
          </a:p>
          <a:p>
            <a:pPr lvl="1"/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</p:txBody>
      </p:sp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381000" y="44450"/>
            <a:ext cx="86677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GB" altLang="en-US" sz="4000" b="1" dirty="0" smtClean="0">
                <a:solidFill>
                  <a:srgbClr val="000099"/>
                </a:solidFill>
                <a:latin typeface="Arial Narrow" pitchFamily="34" charset="0"/>
                <a:cs typeface="Arial" pitchFamily="34" charset="0"/>
              </a:rPr>
              <a:t>Example: having </a:t>
            </a:r>
            <a:r>
              <a:rPr lang="en-GB" altLang="en-US" sz="4000" b="1" i="1" dirty="0" smtClean="0">
                <a:solidFill>
                  <a:srgbClr val="000099"/>
                </a:solidFill>
                <a:latin typeface="Arial Narrow" pitchFamily="34" charset="0"/>
                <a:cs typeface="Arial" pitchFamily="34" charset="0"/>
              </a:rPr>
              <a:t>no evidence </a:t>
            </a:r>
            <a:r>
              <a:rPr lang="en-GB" altLang="en-US" sz="4000" b="1" dirty="0" smtClean="0">
                <a:solidFill>
                  <a:srgbClr val="000099"/>
                </a:solidFill>
                <a:latin typeface="Arial Narrow" pitchFamily="34" charset="0"/>
                <a:cs typeface="Arial" pitchFamily="34" charset="0"/>
              </a:rPr>
              <a:t>can have dramatic consequences </a:t>
            </a:r>
            <a:endParaRPr lang="en-GB" altLang="en-US" sz="4000" dirty="0" smtClean="0">
              <a:solidFill>
                <a:srgbClr val="000099"/>
              </a:solidFill>
              <a:latin typeface="Arial Narrow" pitchFamily="34" charset="0"/>
              <a:cs typeface="Arial" pitchFamily="34" charset="0"/>
            </a:endParaRPr>
          </a:p>
        </p:txBody>
      </p:sp>
      <p:pic>
        <p:nvPicPr>
          <p:cNvPr id="14340" name="Picture 2" descr="fig Rutten LancetOncology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4" y="3068639"/>
            <a:ext cx="6797675" cy="299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Rectangle 5"/>
          <p:cNvSpPr>
            <a:spLocks noGrp="1" noChangeArrowheads="1"/>
          </p:cNvSpPr>
          <p:nvPr/>
        </p:nvSpPr>
        <p:spPr bwMode="auto">
          <a:xfrm>
            <a:off x="971550" y="6351588"/>
            <a:ext cx="7086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65" tIns="46034" rIns="92065" bIns="46034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800" i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Rutten et al. Lancet Oncology 2008; 9: 494</a:t>
            </a:r>
            <a:endParaRPr lang="nl-NL" altLang="en-US" sz="1800" i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786313" y="2924944"/>
            <a:ext cx="3457575" cy="295232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endParaRPr lang="en-GB" altLang="en-US" smtClean="0">
              <a:solidFill>
                <a:srgbClr val="FFFFFF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026413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3"/>
          <p:cNvSpPr>
            <a:spLocks noGrp="1"/>
          </p:cNvSpPr>
          <p:nvPr>
            <p:ph type="title"/>
          </p:nvPr>
        </p:nvSpPr>
        <p:spPr>
          <a:xfrm>
            <a:off x="179388" y="217488"/>
            <a:ext cx="8857108" cy="492125"/>
          </a:xfrm>
        </p:spPr>
        <p:txBody>
          <a:bodyPr/>
          <a:lstStyle/>
          <a:p>
            <a:pPr eaLnBrk="1" hangingPunct="1"/>
            <a:r>
              <a:rPr lang="en-US" altLang="nl-NL" sz="3600" b="1" dirty="0" smtClean="0"/>
              <a:t>The solution? Use the 97%: Rapid Learning Health Care or “Big data in health care”</a:t>
            </a:r>
          </a:p>
        </p:txBody>
      </p:sp>
      <p:sp>
        <p:nvSpPr>
          <p:cNvPr id="29699" name="Content Placeholder 8"/>
          <p:cNvSpPr>
            <a:spLocks noGrp="1"/>
          </p:cNvSpPr>
          <p:nvPr>
            <p:ph sz="half" idx="1"/>
          </p:nvPr>
        </p:nvSpPr>
        <p:spPr>
          <a:xfrm>
            <a:off x="251520" y="1268760"/>
            <a:ext cx="3251200" cy="4525963"/>
          </a:xfrm>
          <a:solidFill>
            <a:schemeClr val="bg1"/>
          </a:solidFill>
        </p:spPr>
        <p:txBody>
          <a:bodyPr/>
          <a:lstStyle/>
          <a:p>
            <a:pPr marL="0" indent="0" eaLnBrk="1" hangingPunct="1"/>
            <a:r>
              <a:rPr lang="en-US" altLang="nl-NL" sz="1800" dirty="0" smtClean="0"/>
              <a:t>In [..] rapid-learning [..] data routinely generated through </a:t>
            </a:r>
            <a:r>
              <a:rPr lang="en-US" altLang="nl-NL" sz="1800" b="1" dirty="0" smtClean="0"/>
              <a:t>patient care and clinical research</a:t>
            </a:r>
            <a:r>
              <a:rPr lang="en-US" altLang="nl-NL" sz="1800" dirty="0" smtClean="0"/>
              <a:t> feed into an ever-growing [..] set of </a:t>
            </a:r>
            <a:r>
              <a:rPr lang="en-US" altLang="nl-NL" sz="1800" b="1" dirty="0" smtClean="0"/>
              <a:t>coordinated databases</a:t>
            </a:r>
            <a:r>
              <a:rPr lang="en-US" altLang="nl-NL" sz="1800" dirty="0" smtClean="0"/>
              <a:t>. </a:t>
            </a:r>
          </a:p>
          <a:p>
            <a:pPr marL="0" indent="0" eaLnBrk="1" hangingPunct="1"/>
            <a:r>
              <a:rPr lang="en-US" altLang="nl-NL" sz="1800" i="1" dirty="0" smtClean="0"/>
              <a:t>J </a:t>
            </a:r>
            <a:r>
              <a:rPr lang="en-US" altLang="nl-NL" sz="1800" i="1" dirty="0" err="1" smtClean="0"/>
              <a:t>Clin</a:t>
            </a:r>
            <a:r>
              <a:rPr lang="en-US" altLang="nl-NL" sz="1800" i="1" dirty="0" smtClean="0"/>
              <a:t> </a:t>
            </a:r>
            <a:r>
              <a:rPr lang="en-US" altLang="nl-NL" sz="1800" i="1" dirty="0" err="1" smtClean="0"/>
              <a:t>Oncol</a:t>
            </a:r>
            <a:r>
              <a:rPr lang="en-US" altLang="nl-NL" sz="1800" i="1" dirty="0" smtClean="0"/>
              <a:t> 2010;28:4268</a:t>
            </a:r>
          </a:p>
          <a:p>
            <a:pPr marL="0" indent="0" eaLnBrk="1" hangingPunct="1"/>
            <a:endParaRPr lang="en-US" altLang="nl-NL" sz="1800" dirty="0" smtClean="0"/>
          </a:p>
          <a:p>
            <a:pPr marL="0" indent="0" eaLnBrk="1" hangingPunct="1"/>
            <a:r>
              <a:rPr lang="en-US" altLang="nl-NL" sz="1800" dirty="0" smtClean="0"/>
              <a:t>[..] rapid learning [..] where we can </a:t>
            </a:r>
            <a:r>
              <a:rPr lang="en-US" altLang="nl-NL" sz="1800" b="1" dirty="0" smtClean="0"/>
              <a:t>learn from each patient </a:t>
            </a:r>
            <a:r>
              <a:rPr lang="en-US" altLang="nl-NL" sz="1800" dirty="0" smtClean="0"/>
              <a:t>to guide practice, is [..] crucial to guide rational health policy and to contain costs [..].</a:t>
            </a:r>
          </a:p>
          <a:p>
            <a:pPr marL="0" indent="0" eaLnBrk="1" hangingPunct="1"/>
            <a:r>
              <a:rPr lang="en-US" altLang="nl-NL" sz="1800" i="1" dirty="0" smtClean="0"/>
              <a:t>Lancet </a:t>
            </a:r>
            <a:r>
              <a:rPr lang="en-US" altLang="nl-NL" sz="1800" i="1" dirty="0" err="1" smtClean="0"/>
              <a:t>Oncol</a:t>
            </a:r>
            <a:r>
              <a:rPr lang="en-US" altLang="nl-NL" sz="1800" i="1" dirty="0" smtClean="0"/>
              <a:t> 2011;12:933</a:t>
            </a:r>
          </a:p>
          <a:p>
            <a:pPr marL="0" indent="0" eaLnBrk="1" hangingPunct="1"/>
            <a:endParaRPr lang="en-US" altLang="nl-NL" sz="1800" i="1" dirty="0" smtClean="0"/>
          </a:p>
          <a:p>
            <a:pPr marL="400008" lvl="1" indent="0" eaLnBrk="1" hangingPunct="1">
              <a:buNone/>
            </a:pPr>
            <a:r>
              <a:rPr lang="en-US" altLang="nl-NL" sz="1400" i="1" dirty="0" smtClean="0"/>
              <a:t>Examples: </a:t>
            </a:r>
          </a:p>
          <a:p>
            <a:pPr marL="742908" lvl="1" indent="-342900" eaLnBrk="1" hangingPunct="1">
              <a:buFont typeface="+mj-lt"/>
              <a:buAutoNum type="arabicPeriod"/>
            </a:pPr>
            <a:r>
              <a:rPr lang="en-US" altLang="nl-NL" sz="1400" i="1" dirty="0" smtClean="0"/>
              <a:t>Radiotherapy CAT (</a:t>
            </a:r>
            <a:r>
              <a:rPr lang="en-US" altLang="nl-NL" sz="1400" i="1" dirty="0" smtClean="0">
                <a:hlinkClick r:id="rId3"/>
              </a:rPr>
              <a:t>www.eurocat.info</a:t>
            </a:r>
            <a:r>
              <a:rPr lang="en-US" altLang="nl-NL" sz="1400" i="1" dirty="0" smtClean="0"/>
              <a:t>) </a:t>
            </a:r>
          </a:p>
          <a:p>
            <a:pPr marL="742908" lvl="1" indent="-342900" eaLnBrk="1" hangingPunct="1">
              <a:buFont typeface="+mj-lt"/>
              <a:buAutoNum type="arabicPeriod"/>
            </a:pPr>
            <a:r>
              <a:rPr lang="en-US" altLang="nl-NL" sz="1400" i="1" dirty="0" smtClean="0"/>
              <a:t>ASCO’s </a:t>
            </a:r>
            <a:r>
              <a:rPr lang="en-US" altLang="nl-NL" sz="1400" i="1" dirty="0" err="1" smtClean="0"/>
              <a:t>CancerLinQ</a:t>
            </a:r>
            <a:endParaRPr lang="en-US" altLang="nl-NL" sz="1400" i="1" dirty="0" smtClean="0"/>
          </a:p>
          <a:p>
            <a:pPr marL="0" indent="0" eaLnBrk="1" hangingPunct="1"/>
            <a:endParaRPr lang="en-US" altLang="nl-NL" sz="1800" i="1" dirty="0" smtClean="0"/>
          </a:p>
          <a:p>
            <a:pPr marL="0" indent="0" eaLnBrk="1" hangingPunct="1"/>
            <a:endParaRPr lang="en-US" altLang="nl-NL" sz="1800" i="1" dirty="0" smtClean="0"/>
          </a:p>
          <a:p>
            <a:pPr marL="0" indent="0" eaLnBrk="1" hangingPunct="1"/>
            <a:endParaRPr lang="en-US" altLang="nl-NL" sz="1800" dirty="0" smtClean="0"/>
          </a:p>
        </p:txBody>
      </p:sp>
      <p:sp>
        <p:nvSpPr>
          <p:cNvPr id="29700" name="Content Placeholder 1"/>
          <p:cNvSpPr>
            <a:spLocks noGrp="1"/>
          </p:cNvSpPr>
          <p:nvPr>
            <p:ph sz="half" idx="2"/>
          </p:nvPr>
        </p:nvSpPr>
        <p:spPr>
          <a:xfrm>
            <a:off x="4859338" y="1484313"/>
            <a:ext cx="4033837" cy="4537075"/>
          </a:xfrm>
        </p:spPr>
        <p:txBody>
          <a:bodyPr/>
          <a:lstStyle/>
          <a:p>
            <a:pPr marL="0" indent="0"/>
            <a:endParaRPr lang="nl-NL" altLang="nl-NL" smtClean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491880" y="891577"/>
            <a:ext cx="5544616" cy="4855159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123728" y="6535139"/>
            <a:ext cx="5112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1400" dirty="0" smtClean="0"/>
              <a:t>Lambin </a:t>
            </a:r>
            <a:r>
              <a:rPr lang="fr-BE" sz="1400" i="1" dirty="0" smtClean="0"/>
              <a:t>et al. </a:t>
            </a:r>
            <a:r>
              <a:rPr lang="fr-BE" sz="1400" dirty="0" err="1" smtClean="0"/>
              <a:t>Aug</a:t>
            </a:r>
            <a:r>
              <a:rPr lang="fr-BE" sz="1400" dirty="0" smtClean="0"/>
              <a:t> 28, </a:t>
            </a:r>
            <a:r>
              <a:rPr lang="fr-BE" sz="1400" dirty="0" err="1" smtClean="0"/>
              <a:t>Radiother</a:t>
            </a:r>
            <a:r>
              <a:rPr lang="fr-BE" sz="1400" dirty="0" smtClean="0"/>
              <a:t> </a:t>
            </a:r>
            <a:r>
              <a:rPr lang="fr-BE" sz="1400" dirty="0" err="1" smtClean="0"/>
              <a:t>Oncol</a:t>
            </a:r>
            <a:r>
              <a:rPr lang="fr-BE" sz="1400" dirty="0" smtClean="0"/>
              <a:t> 2013, Adv. Drug Dev 2016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26837350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 22"/>
          <p:cNvSpPr/>
          <p:nvPr/>
        </p:nvSpPr>
        <p:spPr>
          <a:xfrm>
            <a:off x="650882" y="404683"/>
            <a:ext cx="2285280" cy="1257252"/>
          </a:xfrm>
          <a:custGeom>
            <a:avLst/>
            <a:gdLst>
              <a:gd name="connsiteX0" fmla="*/ 0 w 2284548"/>
              <a:gd name="connsiteY0" fmla="*/ 125748 h 1257475"/>
              <a:gd name="connsiteX1" fmla="*/ 125748 w 2284548"/>
              <a:gd name="connsiteY1" fmla="*/ 0 h 1257475"/>
              <a:gd name="connsiteX2" fmla="*/ 2158801 w 2284548"/>
              <a:gd name="connsiteY2" fmla="*/ 0 h 1257475"/>
              <a:gd name="connsiteX3" fmla="*/ 2284549 w 2284548"/>
              <a:gd name="connsiteY3" fmla="*/ 125748 h 1257475"/>
              <a:gd name="connsiteX4" fmla="*/ 2284548 w 2284548"/>
              <a:gd name="connsiteY4" fmla="*/ 1131728 h 1257475"/>
              <a:gd name="connsiteX5" fmla="*/ 2158800 w 2284548"/>
              <a:gd name="connsiteY5" fmla="*/ 1257476 h 1257475"/>
              <a:gd name="connsiteX6" fmla="*/ 125748 w 2284548"/>
              <a:gd name="connsiteY6" fmla="*/ 1257475 h 1257475"/>
              <a:gd name="connsiteX7" fmla="*/ 0 w 2284548"/>
              <a:gd name="connsiteY7" fmla="*/ 1131727 h 1257475"/>
              <a:gd name="connsiteX8" fmla="*/ 0 w 2284548"/>
              <a:gd name="connsiteY8" fmla="*/ 125748 h 1257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84548" h="1257475">
                <a:moveTo>
                  <a:pt x="0" y="125748"/>
                </a:moveTo>
                <a:cubicBezTo>
                  <a:pt x="0" y="56299"/>
                  <a:pt x="56299" y="0"/>
                  <a:pt x="125748" y="0"/>
                </a:cubicBezTo>
                <a:lnTo>
                  <a:pt x="2158801" y="0"/>
                </a:lnTo>
                <a:cubicBezTo>
                  <a:pt x="2228250" y="0"/>
                  <a:pt x="2284549" y="56299"/>
                  <a:pt x="2284549" y="125748"/>
                </a:cubicBezTo>
                <a:cubicBezTo>
                  <a:pt x="2284549" y="461075"/>
                  <a:pt x="2284548" y="796401"/>
                  <a:pt x="2284548" y="1131728"/>
                </a:cubicBezTo>
                <a:cubicBezTo>
                  <a:pt x="2284548" y="1201177"/>
                  <a:pt x="2228249" y="1257476"/>
                  <a:pt x="2158800" y="1257476"/>
                </a:cubicBezTo>
                <a:lnTo>
                  <a:pt x="125748" y="1257475"/>
                </a:lnTo>
                <a:cubicBezTo>
                  <a:pt x="56299" y="1257475"/>
                  <a:pt x="0" y="1201176"/>
                  <a:pt x="0" y="1131727"/>
                </a:cubicBezTo>
                <a:lnTo>
                  <a:pt x="0" y="125748"/>
                </a:lnTo>
                <a:close/>
              </a:path>
            </a:pathLst>
          </a:custGeom>
          <a:solidFill>
            <a:srgbClr val="CCFFCC">
              <a:alpha val="89804"/>
            </a:srgbClr>
          </a:solidFill>
        </p:spPr>
        <p:style>
          <a:lnRef idx="1"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113007" tIns="113007" rIns="113007" bIns="113007" spcCol="1270" anchor="ctr"/>
          <a:lstStyle/>
          <a:p>
            <a:pPr algn="ctr" defTabSz="888816">
              <a:lnSpc>
                <a:spcPct val="90000"/>
              </a:lnSpc>
              <a:spcAft>
                <a:spcPct val="35000"/>
              </a:spcAft>
              <a:defRPr/>
            </a:pPr>
            <a:r>
              <a:rPr lang="en-GB" sz="2000" b="1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a typeface="Tahoma" pitchFamily="34" charset="0"/>
                <a:cs typeface="Tahoma" pitchFamily="34" charset="0"/>
              </a:rPr>
              <a:t>Conventional Clinical Research</a:t>
            </a:r>
          </a:p>
        </p:txBody>
      </p:sp>
      <p:sp>
        <p:nvSpPr>
          <p:cNvPr id="24" name="Freeform 23"/>
          <p:cNvSpPr/>
          <p:nvPr/>
        </p:nvSpPr>
        <p:spPr>
          <a:xfrm>
            <a:off x="5882401" y="404683"/>
            <a:ext cx="2443680" cy="1257252"/>
          </a:xfrm>
          <a:custGeom>
            <a:avLst/>
            <a:gdLst>
              <a:gd name="connsiteX0" fmla="*/ 0 w 2444125"/>
              <a:gd name="connsiteY0" fmla="*/ 135785 h 1357847"/>
              <a:gd name="connsiteX1" fmla="*/ 135785 w 2444125"/>
              <a:gd name="connsiteY1" fmla="*/ 0 h 1357847"/>
              <a:gd name="connsiteX2" fmla="*/ 2308340 w 2444125"/>
              <a:gd name="connsiteY2" fmla="*/ 0 h 1357847"/>
              <a:gd name="connsiteX3" fmla="*/ 2444125 w 2444125"/>
              <a:gd name="connsiteY3" fmla="*/ 135785 h 1357847"/>
              <a:gd name="connsiteX4" fmla="*/ 2444125 w 2444125"/>
              <a:gd name="connsiteY4" fmla="*/ 1222062 h 1357847"/>
              <a:gd name="connsiteX5" fmla="*/ 2308340 w 2444125"/>
              <a:gd name="connsiteY5" fmla="*/ 1357847 h 1357847"/>
              <a:gd name="connsiteX6" fmla="*/ 135785 w 2444125"/>
              <a:gd name="connsiteY6" fmla="*/ 1357847 h 1357847"/>
              <a:gd name="connsiteX7" fmla="*/ 0 w 2444125"/>
              <a:gd name="connsiteY7" fmla="*/ 1222062 h 1357847"/>
              <a:gd name="connsiteX8" fmla="*/ 0 w 2444125"/>
              <a:gd name="connsiteY8" fmla="*/ 135785 h 1357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44125" h="1357847">
                <a:moveTo>
                  <a:pt x="0" y="135785"/>
                </a:moveTo>
                <a:cubicBezTo>
                  <a:pt x="0" y="60793"/>
                  <a:pt x="60793" y="0"/>
                  <a:pt x="135785" y="0"/>
                </a:cubicBezTo>
                <a:lnTo>
                  <a:pt x="2308340" y="0"/>
                </a:lnTo>
                <a:cubicBezTo>
                  <a:pt x="2383332" y="0"/>
                  <a:pt x="2444125" y="60793"/>
                  <a:pt x="2444125" y="135785"/>
                </a:cubicBezTo>
                <a:lnTo>
                  <a:pt x="2444125" y="1222062"/>
                </a:lnTo>
                <a:cubicBezTo>
                  <a:pt x="2444125" y="1297054"/>
                  <a:pt x="2383332" y="1357847"/>
                  <a:pt x="2308340" y="1357847"/>
                </a:cubicBezTo>
                <a:lnTo>
                  <a:pt x="135785" y="1357847"/>
                </a:lnTo>
                <a:cubicBezTo>
                  <a:pt x="60793" y="1357847"/>
                  <a:pt x="0" y="1297054"/>
                  <a:pt x="0" y="1222062"/>
                </a:cubicBezTo>
                <a:lnTo>
                  <a:pt x="0" y="135785"/>
                </a:lnTo>
                <a:close/>
              </a:path>
            </a:pathLst>
          </a:custGeom>
          <a:solidFill>
            <a:srgbClr val="FFCCFF">
              <a:alpha val="89804"/>
            </a:srgbClr>
          </a:solidFill>
        </p:spPr>
        <p:style>
          <a:lnRef idx="1"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115946" tIns="115946" rIns="115946" bIns="115946" spcCol="1270" anchor="ctr"/>
          <a:lstStyle/>
          <a:p>
            <a:pPr algn="ctr" defTabSz="888816">
              <a:lnSpc>
                <a:spcPct val="90000"/>
              </a:lnSpc>
              <a:spcAft>
                <a:spcPct val="35000"/>
              </a:spcAft>
              <a:defRPr/>
            </a:pPr>
            <a:r>
              <a:rPr lang="en-GB" sz="2000" b="1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a typeface="Tahoma" pitchFamily="34" charset="0"/>
                <a:cs typeface="Tahoma" pitchFamily="34" charset="0"/>
              </a:rPr>
              <a:t>Rapid Learning Health </a:t>
            </a:r>
            <a:r>
              <a:rPr lang="en-GB" sz="2000" b="1" dirty="0" smtClean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a typeface="Tahoma" pitchFamily="34" charset="0"/>
                <a:cs typeface="Tahoma" pitchFamily="34" charset="0"/>
              </a:rPr>
              <a:t>Care (“Big Data”)</a:t>
            </a:r>
            <a:endParaRPr lang="en-GB" sz="2000" b="1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25" name="Isosceles Triangle 24"/>
          <p:cNvSpPr/>
          <p:nvPr/>
        </p:nvSpPr>
        <p:spPr>
          <a:xfrm>
            <a:off x="3936962" y="6175370"/>
            <a:ext cx="1018080" cy="1018187"/>
          </a:xfrm>
          <a:prstGeom prst="triangle">
            <a:avLst/>
          </a:prstGeom>
        </p:spPr>
        <p:style>
          <a:lnRef idx="1"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6" name="Rectangle 25"/>
          <p:cNvSpPr/>
          <p:nvPr/>
        </p:nvSpPr>
        <p:spPr>
          <a:xfrm>
            <a:off x="468000" y="5749085"/>
            <a:ext cx="8023680" cy="413324"/>
          </a:xfrm>
          <a:prstGeom prst="rect">
            <a:avLst/>
          </a:prstGeom>
        </p:spPr>
        <p:style>
          <a:lnRef idx="1"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7" name="Freeform 26"/>
          <p:cNvSpPr/>
          <p:nvPr/>
        </p:nvSpPr>
        <p:spPr>
          <a:xfrm>
            <a:off x="5878080" y="4293093"/>
            <a:ext cx="2448000" cy="1373904"/>
          </a:xfrm>
          <a:custGeom>
            <a:avLst/>
            <a:gdLst>
              <a:gd name="connsiteX0" fmla="*/ 0 w 2444125"/>
              <a:gd name="connsiteY0" fmla="*/ 226262 h 1357543"/>
              <a:gd name="connsiteX1" fmla="*/ 226262 w 2444125"/>
              <a:gd name="connsiteY1" fmla="*/ 0 h 1357543"/>
              <a:gd name="connsiteX2" fmla="*/ 2217863 w 2444125"/>
              <a:gd name="connsiteY2" fmla="*/ 0 h 1357543"/>
              <a:gd name="connsiteX3" fmla="*/ 2444125 w 2444125"/>
              <a:gd name="connsiteY3" fmla="*/ 226262 h 1357543"/>
              <a:gd name="connsiteX4" fmla="*/ 2444125 w 2444125"/>
              <a:gd name="connsiteY4" fmla="*/ 1131281 h 1357543"/>
              <a:gd name="connsiteX5" fmla="*/ 2217863 w 2444125"/>
              <a:gd name="connsiteY5" fmla="*/ 1357543 h 1357543"/>
              <a:gd name="connsiteX6" fmla="*/ 226262 w 2444125"/>
              <a:gd name="connsiteY6" fmla="*/ 1357543 h 1357543"/>
              <a:gd name="connsiteX7" fmla="*/ 0 w 2444125"/>
              <a:gd name="connsiteY7" fmla="*/ 1131281 h 1357543"/>
              <a:gd name="connsiteX8" fmla="*/ 0 w 2444125"/>
              <a:gd name="connsiteY8" fmla="*/ 226262 h 1357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44125" h="1357543">
                <a:moveTo>
                  <a:pt x="0" y="226262"/>
                </a:moveTo>
                <a:cubicBezTo>
                  <a:pt x="0" y="101301"/>
                  <a:pt x="101301" y="0"/>
                  <a:pt x="226262" y="0"/>
                </a:cubicBezTo>
                <a:lnTo>
                  <a:pt x="2217863" y="0"/>
                </a:lnTo>
                <a:cubicBezTo>
                  <a:pt x="2342824" y="0"/>
                  <a:pt x="2444125" y="101301"/>
                  <a:pt x="2444125" y="226262"/>
                </a:cubicBezTo>
                <a:lnTo>
                  <a:pt x="2444125" y="1131281"/>
                </a:lnTo>
                <a:cubicBezTo>
                  <a:pt x="2444125" y="1256242"/>
                  <a:pt x="2342824" y="1357543"/>
                  <a:pt x="2217863" y="1357543"/>
                </a:cubicBezTo>
                <a:lnTo>
                  <a:pt x="226262" y="1357543"/>
                </a:lnTo>
                <a:cubicBezTo>
                  <a:pt x="101301" y="1357543"/>
                  <a:pt x="0" y="1256242"/>
                  <a:pt x="0" y="1131281"/>
                </a:cubicBezTo>
                <a:lnTo>
                  <a:pt x="0" y="226262"/>
                </a:lnTo>
                <a:close/>
              </a:path>
            </a:pathLst>
          </a:custGeom>
          <a:solidFill>
            <a:srgbClr val="CC0066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42441" tIns="142441" rIns="142441" bIns="142441"/>
          <a:lstStyle>
            <a:lvl1pPr defTabSz="979488" eaLnBrk="0">
              <a:defRPr sz="2400">
                <a:solidFill>
                  <a:schemeClr val="tx1"/>
                </a:solidFill>
                <a:latin typeface="Times New Roman" pitchFamily="16" charset="0"/>
                <a:ea typeface="msgothic" charset="0"/>
                <a:cs typeface="msgothic" charset="0"/>
              </a:defRPr>
            </a:lvl1pPr>
            <a:lvl2pPr marL="61913" indent="-61913" defTabSz="979488" eaLnBrk="0">
              <a:defRPr sz="2400">
                <a:solidFill>
                  <a:schemeClr val="tx1"/>
                </a:solidFill>
                <a:latin typeface="Times New Roman" pitchFamily="16" charset="0"/>
                <a:ea typeface="msgothic" charset="0"/>
                <a:cs typeface="msgothic" charset="0"/>
              </a:defRPr>
            </a:lvl2pPr>
            <a:lvl3pPr defTabSz="979488" eaLnBrk="0">
              <a:defRPr sz="2400">
                <a:solidFill>
                  <a:schemeClr val="tx1"/>
                </a:solidFill>
                <a:latin typeface="Times New Roman" pitchFamily="16" charset="0"/>
                <a:ea typeface="msgothic" charset="0"/>
                <a:cs typeface="msgothic" charset="0"/>
              </a:defRPr>
            </a:lvl3pPr>
            <a:lvl4pPr defTabSz="979488" eaLnBrk="0">
              <a:defRPr sz="2400">
                <a:solidFill>
                  <a:schemeClr val="tx1"/>
                </a:solidFill>
                <a:latin typeface="Times New Roman" pitchFamily="16" charset="0"/>
                <a:ea typeface="msgothic" charset="0"/>
                <a:cs typeface="msgothic" charset="0"/>
              </a:defRPr>
            </a:lvl4pPr>
            <a:lvl5pPr defTabSz="979488" eaLnBrk="0">
              <a:defRPr sz="2400">
                <a:solidFill>
                  <a:schemeClr val="tx1"/>
                </a:solidFill>
                <a:latin typeface="Times New Roman" pitchFamily="16" charset="0"/>
                <a:ea typeface="msgothic" charset="0"/>
                <a:cs typeface="msgothic" charset="0"/>
              </a:defRPr>
            </a:lvl5pPr>
            <a:lvl6pPr marL="1536700" indent="-215900" defTabSz="97948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 sz="2400">
                <a:solidFill>
                  <a:schemeClr val="tx1"/>
                </a:solidFill>
                <a:latin typeface="Times New Roman" pitchFamily="16" charset="0"/>
                <a:ea typeface="msgothic" charset="0"/>
                <a:cs typeface="msgothic" charset="0"/>
              </a:defRPr>
            </a:lvl6pPr>
            <a:lvl7pPr marL="1993900" indent="-215900" defTabSz="97948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 sz="2400">
                <a:solidFill>
                  <a:schemeClr val="tx1"/>
                </a:solidFill>
                <a:latin typeface="Times New Roman" pitchFamily="16" charset="0"/>
                <a:ea typeface="msgothic" charset="0"/>
                <a:cs typeface="msgothic" charset="0"/>
              </a:defRPr>
            </a:lvl7pPr>
            <a:lvl8pPr marL="2451100" indent="-215900" defTabSz="97948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 sz="2400">
                <a:solidFill>
                  <a:schemeClr val="tx1"/>
                </a:solidFill>
                <a:latin typeface="Times New Roman" pitchFamily="16" charset="0"/>
                <a:ea typeface="msgothic" charset="0"/>
                <a:cs typeface="msgothic" charset="0"/>
              </a:defRPr>
            </a:lvl8pPr>
            <a:lvl9pPr marL="2908300" indent="-215900" defTabSz="97948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 sz="2400">
                <a:solidFill>
                  <a:schemeClr val="tx1"/>
                </a:solidFill>
                <a:latin typeface="Times New Roman" pitchFamily="16" charset="0"/>
                <a:ea typeface="msgothic" charset="0"/>
                <a:cs typeface="msgothic" charset="0"/>
              </a:defRPr>
            </a:lvl9pPr>
          </a:lstStyle>
          <a:p>
            <a:pPr algn="ctr" eaLnBrk="1">
              <a:lnSpc>
                <a:spcPct val="90000"/>
              </a:lnSpc>
              <a:spcAft>
                <a:spcPct val="35000"/>
              </a:spcAft>
              <a:buFont typeface="Wingdings" charset="2"/>
              <a:buNone/>
              <a:defRPr/>
            </a:pPr>
            <a:r>
              <a:rPr lang="en-GB" altLang="en-US" sz="2000" b="1" dirty="0">
                <a:solidFill>
                  <a:srgbClr val="FFFFFF"/>
                </a:solidFill>
                <a:cs typeface="Tahoma" pitchFamily="34" charset="0"/>
              </a:rPr>
              <a:t>Reality</a:t>
            </a:r>
          </a:p>
          <a:p>
            <a:pPr marL="171450" lvl="1" indent="-171450" algn="ctr" eaLnBrk="1">
              <a:lnSpc>
                <a:spcPct val="90000"/>
              </a:lnSpc>
              <a:spcAft>
                <a:spcPct val="15000"/>
              </a:spcAft>
              <a:buFont typeface="Courier New" panose="02070309020205020404" pitchFamily="49" charset="0"/>
              <a:buChar char="o"/>
              <a:defRPr/>
            </a:pPr>
            <a:r>
              <a:rPr lang="en-US" altLang="en-US" sz="1100" dirty="0">
                <a:solidFill>
                  <a:srgbClr val="FFFFFF"/>
                </a:solidFill>
                <a:cs typeface="Tahoma" pitchFamily="34" charset="0"/>
              </a:rPr>
              <a:t> Unassigned patients</a:t>
            </a:r>
            <a:endParaRPr lang="en-GB" altLang="en-US" sz="1100" dirty="0">
              <a:solidFill>
                <a:srgbClr val="FFFFFF"/>
              </a:solidFill>
              <a:cs typeface="Tahoma" pitchFamily="34" charset="0"/>
            </a:endParaRPr>
          </a:p>
          <a:p>
            <a:pPr marL="171450" lvl="1" indent="-171450" algn="ctr" eaLnBrk="1">
              <a:lnSpc>
                <a:spcPct val="90000"/>
              </a:lnSpc>
              <a:spcAft>
                <a:spcPct val="15000"/>
              </a:spcAft>
              <a:buFont typeface="Courier New" panose="02070309020205020404" pitchFamily="49" charset="0"/>
              <a:buChar char="o"/>
              <a:defRPr/>
            </a:pPr>
            <a:r>
              <a:rPr lang="en-US" altLang="en-US" sz="1100" dirty="0">
                <a:solidFill>
                  <a:srgbClr val="FFFFFF"/>
                </a:solidFill>
                <a:cs typeface="Tahoma" pitchFamily="34" charset="0"/>
              </a:rPr>
              <a:t> “Clinical grade” QA/Protocol</a:t>
            </a:r>
          </a:p>
          <a:p>
            <a:pPr marL="171450" lvl="1" indent="-171450" algn="ctr" eaLnBrk="1">
              <a:lnSpc>
                <a:spcPct val="90000"/>
              </a:lnSpc>
              <a:spcAft>
                <a:spcPct val="15000"/>
              </a:spcAft>
              <a:buFont typeface="Courier New" panose="02070309020205020404" pitchFamily="49" charset="0"/>
              <a:buChar char="o"/>
              <a:defRPr/>
            </a:pPr>
            <a:r>
              <a:rPr lang="en-US" altLang="en-US" sz="1100" dirty="0">
                <a:solidFill>
                  <a:srgbClr val="FFFFFF"/>
                </a:solidFill>
                <a:cs typeface="Tahoma" pitchFamily="34" charset="0"/>
              </a:rPr>
              <a:t> Ad hoc  </a:t>
            </a:r>
            <a:r>
              <a:rPr lang="en-US" altLang="en-US" sz="1100" dirty="0" err="1">
                <a:solidFill>
                  <a:srgbClr val="FFFFFF"/>
                </a:solidFill>
                <a:cs typeface="Tahoma" pitchFamily="34" charset="0"/>
              </a:rPr>
              <a:t>biobanking</a:t>
            </a:r>
            <a:r>
              <a:rPr lang="en-US" altLang="en-US" sz="1100" dirty="0">
                <a:solidFill>
                  <a:srgbClr val="FFFFFF"/>
                </a:solidFill>
                <a:cs typeface="Tahoma" pitchFamily="34" charset="0"/>
              </a:rPr>
              <a:t>/translational research</a:t>
            </a:r>
          </a:p>
        </p:txBody>
      </p:sp>
      <p:sp>
        <p:nvSpPr>
          <p:cNvPr id="28" name="Freeform 27"/>
          <p:cNvSpPr/>
          <p:nvPr/>
        </p:nvSpPr>
        <p:spPr>
          <a:xfrm>
            <a:off x="5878080" y="2989755"/>
            <a:ext cx="2443680" cy="1182365"/>
          </a:xfrm>
          <a:custGeom>
            <a:avLst/>
            <a:gdLst>
              <a:gd name="connsiteX0" fmla="*/ 0 w 2444125"/>
              <a:gd name="connsiteY0" fmla="*/ 190102 h 1140591"/>
              <a:gd name="connsiteX1" fmla="*/ 190102 w 2444125"/>
              <a:gd name="connsiteY1" fmla="*/ 0 h 1140591"/>
              <a:gd name="connsiteX2" fmla="*/ 2254023 w 2444125"/>
              <a:gd name="connsiteY2" fmla="*/ 0 h 1140591"/>
              <a:gd name="connsiteX3" fmla="*/ 2444125 w 2444125"/>
              <a:gd name="connsiteY3" fmla="*/ 190102 h 1140591"/>
              <a:gd name="connsiteX4" fmla="*/ 2444125 w 2444125"/>
              <a:gd name="connsiteY4" fmla="*/ 950489 h 1140591"/>
              <a:gd name="connsiteX5" fmla="*/ 2254023 w 2444125"/>
              <a:gd name="connsiteY5" fmla="*/ 1140591 h 1140591"/>
              <a:gd name="connsiteX6" fmla="*/ 190102 w 2444125"/>
              <a:gd name="connsiteY6" fmla="*/ 1140591 h 1140591"/>
              <a:gd name="connsiteX7" fmla="*/ 0 w 2444125"/>
              <a:gd name="connsiteY7" fmla="*/ 950489 h 1140591"/>
              <a:gd name="connsiteX8" fmla="*/ 0 w 2444125"/>
              <a:gd name="connsiteY8" fmla="*/ 190102 h 1140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44125" h="1140591">
                <a:moveTo>
                  <a:pt x="0" y="190102"/>
                </a:moveTo>
                <a:cubicBezTo>
                  <a:pt x="0" y="85112"/>
                  <a:pt x="85112" y="0"/>
                  <a:pt x="190102" y="0"/>
                </a:cubicBezTo>
                <a:lnTo>
                  <a:pt x="2254023" y="0"/>
                </a:lnTo>
                <a:cubicBezTo>
                  <a:pt x="2359013" y="0"/>
                  <a:pt x="2444125" y="85112"/>
                  <a:pt x="2444125" y="190102"/>
                </a:cubicBezTo>
                <a:lnTo>
                  <a:pt x="2444125" y="950489"/>
                </a:lnTo>
                <a:cubicBezTo>
                  <a:pt x="2444125" y="1055479"/>
                  <a:pt x="2359013" y="1140591"/>
                  <a:pt x="2254023" y="1140591"/>
                </a:cubicBezTo>
                <a:lnTo>
                  <a:pt x="190102" y="1140591"/>
                </a:lnTo>
                <a:cubicBezTo>
                  <a:pt x="85112" y="1140591"/>
                  <a:pt x="0" y="1055479"/>
                  <a:pt x="0" y="950489"/>
                </a:cubicBezTo>
                <a:lnTo>
                  <a:pt x="0" y="190102"/>
                </a:lnTo>
                <a:close/>
              </a:path>
            </a:pathLst>
          </a:custGeom>
          <a:solidFill>
            <a:srgbClr val="CC0066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31852" tIns="131852" rIns="131852" bIns="131852" spcCol="1270" anchor="ctr"/>
          <a:lstStyle/>
          <a:p>
            <a:pPr algn="ctr" defTabSz="888816">
              <a:lnSpc>
                <a:spcPct val="90000"/>
              </a:lnSpc>
              <a:spcAft>
                <a:spcPct val="35000"/>
              </a:spcAft>
              <a:defRPr/>
            </a:pPr>
            <a:r>
              <a:rPr lang="en-GB" sz="2000" b="1" dirty="0">
                <a:solidFill>
                  <a:srgbClr val="FFFFFF"/>
                </a:solidFill>
                <a:ea typeface="Tahoma" pitchFamily="34" charset="0"/>
                <a:cs typeface="Tahoma" pitchFamily="34" charset="0"/>
              </a:rPr>
              <a:t>High data </a:t>
            </a:r>
            <a:r>
              <a:rPr lang="en-US" sz="2000" b="1" dirty="0">
                <a:solidFill>
                  <a:srgbClr val="FFFFFF"/>
                </a:solidFill>
                <a:ea typeface="Tahoma" pitchFamily="34" charset="0"/>
                <a:cs typeface="Tahoma" pitchFamily="34" charset="0"/>
              </a:rPr>
              <a:t>quantity</a:t>
            </a:r>
            <a:endParaRPr lang="en-GB" sz="2000" b="1" dirty="0">
              <a:solidFill>
                <a:srgbClr val="FFFFFF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29" name="Freeform 28"/>
          <p:cNvSpPr/>
          <p:nvPr/>
        </p:nvSpPr>
        <p:spPr>
          <a:xfrm>
            <a:off x="5878080" y="1768506"/>
            <a:ext cx="2443680" cy="1140600"/>
          </a:xfrm>
          <a:custGeom>
            <a:avLst/>
            <a:gdLst>
              <a:gd name="connsiteX0" fmla="*/ 0 w 2444125"/>
              <a:gd name="connsiteY0" fmla="*/ 190102 h 1140591"/>
              <a:gd name="connsiteX1" fmla="*/ 190102 w 2444125"/>
              <a:gd name="connsiteY1" fmla="*/ 0 h 1140591"/>
              <a:gd name="connsiteX2" fmla="*/ 2254023 w 2444125"/>
              <a:gd name="connsiteY2" fmla="*/ 0 h 1140591"/>
              <a:gd name="connsiteX3" fmla="*/ 2444125 w 2444125"/>
              <a:gd name="connsiteY3" fmla="*/ 190102 h 1140591"/>
              <a:gd name="connsiteX4" fmla="*/ 2444125 w 2444125"/>
              <a:gd name="connsiteY4" fmla="*/ 950489 h 1140591"/>
              <a:gd name="connsiteX5" fmla="*/ 2254023 w 2444125"/>
              <a:gd name="connsiteY5" fmla="*/ 1140591 h 1140591"/>
              <a:gd name="connsiteX6" fmla="*/ 190102 w 2444125"/>
              <a:gd name="connsiteY6" fmla="*/ 1140591 h 1140591"/>
              <a:gd name="connsiteX7" fmla="*/ 0 w 2444125"/>
              <a:gd name="connsiteY7" fmla="*/ 950489 h 1140591"/>
              <a:gd name="connsiteX8" fmla="*/ 0 w 2444125"/>
              <a:gd name="connsiteY8" fmla="*/ 190102 h 1140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44125" h="1140591">
                <a:moveTo>
                  <a:pt x="0" y="190102"/>
                </a:moveTo>
                <a:cubicBezTo>
                  <a:pt x="0" y="85112"/>
                  <a:pt x="85112" y="0"/>
                  <a:pt x="190102" y="0"/>
                </a:cubicBezTo>
                <a:lnTo>
                  <a:pt x="2254023" y="0"/>
                </a:lnTo>
                <a:cubicBezTo>
                  <a:pt x="2359013" y="0"/>
                  <a:pt x="2444125" y="85112"/>
                  <a:pt x="2444125" y="190102"/>
                </a:cubicBezTo>
                <a:lnTo>
                  <a:pt x="2444125" y="950489"/>
                </a:lnTo>
                <a:cubicBezTo>
                  <a:pt x="2444125" y="1055479"/>
                  <a:pt x="2359013" y="1140591"/>
                  <a:pt x="2254023" y="1140591"/>
                </a:cubicBezTo>
                <a:lnTo>
                  <a:pt x="190102" y="1140591"/>
                </a:lnTo>
                <a:cubicBezTo>
                  <a:pt x="85112" y="1140591"/>
                  <a:pt x="0" y="1055479"/>
                  <a:pt x="0" y="950489"/>
                </a:cubicBezTo>
                <a:lnTo>
                  <a:pt x="0" y="190102"/>
                </a:lnTo>
                <a:close/>
              </a:path>
            </a:pathLst>
          </a:custGeom>
          <a:solidFill>
            <a:srgbClr val="CC0066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31852" tIns="131852" rIns="131852" bIns="131852" spcCol="1270" anchor="ctr"/>
          <a:lstStyle/>
          <a:p>
            <a:pPr algn="ctr" defTabSz="888816">
              <a:lnSpc>
                <a:spcPct val="90000"/>
              </a:lnSpc>
              <a:spcAft>
                <a:spcPct val="35000"/>
              </a:spcAft>
              <a:defRPr/>
            </a:pPr>
            <a:r>
              <a:rPr lang="en-GB" sz="2000" b="1" dirty="0">
                <a:solidFill>
                  <a:srgbClr val="FFFFFF"/>
                </a:solidFill>
                <a:ea typeface="Tahoma" pitchFamily="34" charset="0"/>
                <a:cs typeface="Tahoma" pitchFamily="34" charset="0"/>
              </a:rPr>
              <a:t>Low data quality</a:t>
            </a:r>
          </a:p>
        </p:txBody>
      </p:sp>
      <p:sp>
        <p:nvSpPr>
          <p:cNvPr id="30" name="Freeform 29"/>
          <p:cNvSpPr/>
          <p:nvPr/>
        </p:nvSpPr>
        <p:spPr>
          <a:xfrm>
            <a:off x="612001" y="4293092"/>
            <a:ext cx="2443680" cy="1339341"/>
          </a:xfrm>
          <a:custGeom>
            <a:avLst/>
            <a:gdLst>
              <a:gd name="connsiteX0" fmla="*/ 0 w 2444125"/>
              <a:gd name="connsiteY0" fmla="*/ 223279 h 1339647"/>
              <a:gd name="connsiteX1" fmla="*/ 223279 w 2444125"/>
              <a:gd name="connsiteY1" fmla="*/ 0 h 1339647"/>
              <a:gd name="connsiteX2" fmla="*/ 2220846 w 2444125"/>
              <a:gd name="connsiteY2" fmla="*/ 0 h 1339647"/>
              <a:gd name="connsiteX3" fmla="*/ 2444125 w 2444125"/>
              <a:gd name="connsiteY3" fmla="*/ 223279 h 1339647"/>
              <a:gd name="connsiteX4" fmla="*/ 2444125 w 2444125"/>
              <a:gd name="connsiteY4" fmla="*/ 1116368 h 1339647"/>
              <a:gd name="connsiteX5" fmla="*/ 2220846 w 2444125"/>
              <a:gd name="connsiteY5" fmla="*/ 1339647 h 1339647"/>
              <a:gd name="connsiteX6" fmla="*/ 223279 w 2444125"/>
              <a:gd name="connsiteY6" fmla="*/ 1339647 h 1339647"/>
              <a:gd name="connsiteX7" fmla="*/ 0 w 2444125"/>
              <a:gd name="connsiteY7" fmla="*/ 1116368 h 1339647"/>
              <a:gd name="connsiteX8" fmla="*/ 0 w 2444125"/>
              <a:gd name="connsiteY8" fmla="*/ 223279 h 1339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44125" h="1339647">
                <a:moveTo>
                  <a:pt x="0" y="223279"/>
                </a:moveTo>
                <a:cubicBezTo>
                  <a:pt x="0" y="99965"/>
                  <a:pt x="99965" y="0"/>
                  <a:pt x="223279" y="0"/>
                </a:cubicBezTo>
                <a:lnTo>
                  <a:pt x="2220846" y="0"/>
                </a:lnTo>
                <a:cubicBezTo>
                  <a:pt x="2344160" y="0"/>
                  <a:pt x="2444125" y="99965"/>
                  <a:pt x="2444125" y="223279"/>
                </a:cubicBezTo>
                <a:lnTo>
                  <a:pt x="2444125" y="1116368"/>
                </a:lnTo>
                <a:cubicBezTo>
                  <a:pt x="2444125" y="1239682"/>
                  <a:pt x="2344160" y="1339647"/>
                  <a:pt x="2220846" y="1339647"/>
                </a:cubicBezTo>
                <a:lnTo>
                  <a:pt x="223279" y="1339647"/>
                </a:lnTo>
                <a:cubicBezTo>
                  <a:pt x="99965" y="1339647"/>
                  <a:pt x="0" y="1239682"/>
                  <a:pt x="0" y="1116368"/>
                </a:cubicBezTo>
                <a:lnTo>
                  <a:pt x="0" y="223279"/>
                </a:lnTo>
                <a:close/>
              </a:path>
            </a:pathLst>
          </a:custGeom>
          <a:solidFill>
            <a:srgbClr val="3B975E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41567" tIns="141567" rIns="141567" bIns="141567"/>
          <a:lstStyle>
            <a:lvl1pPr defTabSz="979488" eaLnBrk="0">
              <a:defRPr sz="2400">
                <a:solidFill>
                  <a:schemeClr val="tx1"/>
                </a:solidFill>
                <a:latin typeface="Times New Roman" pitchFamily="16" charset="0"/>
                <a:ea typeface="msgothic" charset="0"/>
                <a:cs typeface="msgothic" charset="0"/>
              </a:defRPr>
            </a:lvl1pPr>
            <a:lvl2pPr marL="61913" indent="-61913" defTabSz="979488" eaLnBrk="0">
              <a:defRPr sz="2400">
                <a:solidFill>
                  <a:schemeClr val="tx1"/>
                </a:solidFill>
                <a:latin typeface="Times New Roman" pitchFamily="16" charset="0"/>
                <a:ea typeface="msgothic" charset="0"/>
                <a:cs typeface="msgothic" charset="0"/>
              </a:defRPr>
            </a:lvl2pPr>
            <a:lvl3pPr defTabSz="979488" eaLnBrk="0">
              <a:defRPr sz="2400">
                <a:solidFill>
                  <a:schemeClr val="tx1"/>
                </a:solidFill>
                <a:latin typeface="Times New Roman" pitchFamily="16" charset="0"/>
                <a:ea typeface="msgothic" charset="0"/>
                <a:cs typeface="msgothic" charset="0"/>
              </a:defRPr>
            </a:lvl3pPr>
            <a:lvl4pPr defTabSz="979488" eaLnBrk="0">
              <a:defRPr sz="2400">
                <a:solidFill>
                  <a:schemeClr val="tx1"/>
                </a:solidFill>
                <a:latin typeface="Times New Roman" pitchFamily="16" charset="0"/>
                <a:ea typeface="msgothic" charset="0"/>
                <a:cs typeface="msgothic" charset="0"/>
              </a:defRPr>
            </a:lvl4pPr>
            <a:lvl5pPr defTabSz="979488" eaLnBrk="0">
              <a:defRPr sz="2400">
                <a:solidFill>
                  <a:schemeClr val="tx1"/>
                </a:solidFill>
                <a:latin typeface="Times New Roman" pitchFamily="16" charset="0"/>
                <a:ea typeface="msgothic" charset="0"/>
                <a:cs typeface="msgothic" charset="0"/>
              </a:defRPr>
            </a:lvl5pPr>
            <a:lvl6pPr marL="1536700" indent="-215900" defTabSz="97948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 sz="2400">
                <a:solidFill>
                  <a:schemeClr val="tx1"/>
                </a:solidFill>
                <a:latin typeface="Times New Roman" pitchFamily="16" charset="0"/>
                <a:ea typeface="msgothic" charset="0"/>
                <a:cs typeface="msgothic" charset="0"/>
              </a:defRPr>
            </a:lvl6pPr>
            <a:lvl7pPr marL="1993900" indent="-215900" defTabSz="97948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 sz="2400">
                <a:solidFill>
                  <a:schemeClr val="tx1"/>
                </a:solidFill>
                <a:latin typeface="Times New Roman" pitchFamily="16" charset="0"/>
                <a:ea typeface="msgothic" charset="0"/>
                <a:cs typeface="msgothic" charset="0"/>
              </a:defRPr>
            </a:lvl7pPr>
            <a:lvl8pPr marL="2451100" indent="-215900" defTabSz="97948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 sz="2400">
                <a:solidFill>
                  <a:schemeClr val="tx1"/>
                </a:solidFill>
                <a:latin typeface="Times New Roman" pitchFamily="16" charset="0"/>
                <a:ea typeface="msgothic" charset="0"/>
                <a:cs typeface="msgothic" charset="0"/>
              </a:defRPr>
            </a:lvl8pPr>
            <a:lvl9pPr marL="2908300" indent="-215900" defTabSz="97948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 sz="2400">
                <a:solidFill>
                  <a:schemeClr val="tx1"/>
                </a:solidFill>
                <a:latin typeface="Times New Roman" pitchFamily="16" charset="0"/>
                <a:ea typeface="msgothic" charset="0"/>
                <a:cs typeface="msgothic" charset="0"/>
              </a:defRPr>
            </a:lvl9pPr>
          </a:lstStyle>
          <a:p>
            <a:pPr algn="ctr" eaLnBrk="1">
              <a:lnSpc>
                <a:spcPct val="90000"/>
              </a:lnSpc>
              <a:spcAft>
                <a:spcPct val="35000"/>
              </a:spcAft>
              <a:buFont typeface="Wingdings" charset="2"/>
              <a:buNone/>
              <a:defRPr/>
            </a:pPr>
            <a:r>
              <a:rPr lang="en-GB" altLang="en-US" sz="2000" b="1" dirty="0">
                <a:solidFill>
                  <a:srgbClr val="FFFFFF"/>
                </a:solidFill>
                <a:cs typeface="Tahoma" pitchFamily="34" charset="0"/>
              </a:rPr>
              <a:t>Controlled</a:t>
            </a:r>
          </a:p>
          <a:p>
            <a:pPr marL="171450" lvl="1" indent="-171450" algn="ctr" eaLnBrk="1">
              <a:lnSpc>
                <a:spcPct val="90000"/>
              </a:lnSpc>
              <a:spcAft>
                <a:spcPct val="15000"/>
              </a:spcAft>
              <a:buFont typeface="Courier New" panose="02070309020205020404" pitchFamily="49" charset="0"/>
              <a:buChar char="o"/>
              <a:defRPr/>
            </a:pPr>
            <a:r>
              <a:rPr lang="en-US" altLang="en-US" sz="1100" dirty="0">
                <a:solidFill>
                  <a:srgbClr val="FFFFFF"/>
                </a:solidFill>
                <a:cs typeface="Tahoma" pitchFamily="34" charset="0"/>
              </a:rPr>
              <a:t> Assigned patients</a:t>
            </a:r>
            <a:endParaRPr lang="en-GB" altLang="en-US" sz="1100" dirty="0">
              <a:solidFill>
                <a:srgbClr val="FFFFFF"/>
              </a:solidFill>
              <a:cs typeface="Tahoma" pitchFamily="34" charset="0"/>
            </a:endParaRPr>
          </a:p>
          <a:p>
            <a:pPr marL="171450" lvl="1" indent="-171450" algn="ctr" eaLnBrk="1">
              <a:lnSpc>
                <a:spcPct val="90000"/>
              </a:lnSpc>
              <a:spcAft>
                <a:spcPct val="15000"/>
              </a:spcAft>
              <a:buFont typeface="Courier New" panose="02070309020205020404" pitchFamily="49" charset="0"/>
              <a:buChar char="o"/>
              <a:defRPr/>
            </a:pPr>
            <a:r>
              <a:rPr lang="en-US" altLang="en-US" sz="1100" dirty="0">
                <a:solidFill>
                  <a:srgbClr val="FFFFFF"/>
                </a:solidFill>
                <a:cs typeface="Tahoma" pitchFamily="34" charset="0"/>
              </a:rPr>
              <a:t> “EORTC-RTOG grade” QA/Protocol</a:t>
            </a:r>
          </a:p>
          <a:p>
            <a:pPr marL="171450" lvl="1" indent="-171450" algn="ctr" eaLnBrk="1">
              <a:lnSpc>
                <a:spcPct val="90000"/>
              </a:lnSpc>
              <a:spcAft>
                <a:spcPct val="15000"/>
              </a:spcAft>
              <a:buFont typeface="Courier New" panose="02070309020205020404" pitchFamily="49" charset="0"/>
              <a:buChar char="o"/>
              <a:defRPr/>
            </a:pPr>
            <a:r>
              <a:rPr lang="en-US" altLang="en-US" sz="1100" dirty="0">
                <a:solidFill>
                  <a:srgbClr val="FFFFFF"/>
                </a:solidFill>
                <a:cs typeface="Tahoma" pitchFamily="34" charset="0"/>
              </a:rPr>
              <a:t> </a:t>
            </a:r>
            <a:r>
              <a:rPr lang="en-US" altLang="en-US" sz="1100" dirty="0" err="1">
                <a:solidFill>
                  <a:srgbClr val="FFFFFF"/>
                </a:solidFill>
                <a:cs typeface="Tahoma" pitchFamily="34" charset="0"/>
              </a:rPr>
              <a:t>Biobanking</a:t>
            </a:r>
            <a:r>
              <a:rPr lang="en-US" altLang="en-US" sz="1100" dirty="0">
                <a:solidFill>
                  <a:srgbClr val="FFFFFF"/>
                </a:solidFill>
                <a:cs typeface="Tahoma" pitchFamily="34" charset="0"/>
              </a:rPr>
              <a:t>, translational research</a:t>
            </a:r>
          </a:p>
        </p:txBody>
      </p:sp>
      <p:sp>
        <p:nvSpPr>
          <p:cNvPr id="31" name="Freeform 30"/>
          <p:cNvSpPr/>
          <p:nvPr/>
        </p:nvSpPr>
        <p:spPr>
          <a:xfrm>
            <a:off x="612001" y="2989755"/>
            <a:ext cx="2443680" cy="1182365"/>
          </a:xfrm>
          <a:custGeom>
            <a:avLst/>
            <a:gdLst>
              <a:gd name="connsiteX0" fmla="*/ 0 w 2444125"/>
              <a:gd name="connsiteY0" fmla="*/ 190102 h 1140591"/>
              <a:gd name="connsiteX1" fmla="*/ 190102 w 2444125"/>
              <a:gd name="connsiteY1" fmla="*/ 0 h 1140591"/>
              <a:gd name="connsiteX2" fmla="*/ 2254023 w 2444125"/>
              <a:gd name="connsiteY2" fmla="*/ 0 h 1140591"/>
              <a:gd name="connsiteX3" fmla="*/ 2444125 w 2444125"/>
              <a:gd name="connsiteY3" fmla="*/ 190102 h 1140591"/>
              <a:gd name="connsiteX4" fmla="*/ 2444125 w 2444125"/>
              <a:gd name="connsiteY4" fmla="*/ 950489 h 1140591"/>
              <a:gd name="connsiteX5" fmla="*/ 2254023 w 2444125"/>
              <a:gd name="connsiteY5" fmla="*/ 1140591 h 1140591"/>
              <a:gd name="connsiteX6" fmla="*/ 190102 w 2444125"/>
              <a:gd name="connsiteY6" fmla="*/ 1140591 h 1140591"/>
              <a:gd name="connsiteX7" fmla="*/ 0 w 2444125"/>
              <a:gd name="connsiteY7" fmla="*/ 950489 h 1140591"/>
              <a:gd name="connsiteX8" fmla="*/ 0 w 2444125"/>
              <a:gd name="connsiteY8" fmla="*/ 190102 h 1140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44125" h="1140591">
                <a:moveTo>
                  <a:pt x="0" y="190102"/>
                </a:moveTo>
                <a:cubicBezTo>
                  <a:pt x="0" y="85112"/>
                  <a:pt x="85112" y="0"/>
                  <a:pt x="190102" y="0"/>
                </a:cubicBezTo>
                <a:lnTo>
                  <a:pt x="2254023" y="0"/>
                </a:lnTo>
                <a:cubicBezTo>
                  <a:pt x="2359013" y="0"/>
                  <a:pt x="2444125" y="85112"/>
                  <a:pt x="2444125" y="190102"/>
                </a:cubicBezTo>
                <a:lnTo>
                  <a:pt x="2444125" y="950489"/>
                </a:lnTo>
                <a:cubicBezTo>
                  <a:pt x="2444125" y="1055479"/>
                  <a:pt x="2359013" y="1140591"/>
                  <a:pt x="2254023" y="1140591"/>
                </a:cubicBezTo>
                <a:lnTo>
                  <a:pt x="190102" y="1140591"/>
                </a:lnTo>
                <a:cubicBezTo>
                  <a:pt x="85112" y="1140591"/>
                  <a:pt x="0" y="1055479"/>
                  <a:pt x="0" y="950489"/>
                </a:cubicBezTo>
                <a:lnTo>
                  <a:pt x="0" y="190102"/>
                </a:lnTo>
                <a:close/>
              </a:path>
            </a:pathLst>
          </a:custGeom>
          <a:solidFill>
            <a:srgbClr val="3B975E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31852" tIns="131852" rIns="131852" bIns="131852" spcCol="1270" anchor="ctr"/>
          <a:lstStyle/>
          <a:p>
            <a:pPr algn="ctr" defTabSz="888816">
              <a:lnSpc>
                <a:spcPct val="90000"/>
              </a:lnSpc>
              <a:spcAft>
                <a:spcPct val="35000"/>
              </a:spcAft>
              <a:defRPr/>
            </a:pPr>
            <a:r>
              <a:rPr lang="en-GB" sz="2000" b="1" dirty="0">
                <a:solidFill>
                  <a:srgbClr val="FFFFFF"/>
                </a:solidFill>
                <a:ea typeface="Tahoma" pitchFamily="34" charset="0"/>
                <a:cs typeface="Tahoma" pitchFamily="34" charset="0"/>
              </a:rPr>
              <a:t>Low data quantity</a:t>
            </a:r>
          </a:p>
        </p:txBody>
      </p:sp>
      <p:sp>
        <p:nvSpPr>
          <p:cNvPr id="32" name="Freeform 31"/>
          <p:cNvSpPr/>
          <p:nvPr/>
        </p:nvSpPr>
        <p:spPr>
          <a:xfrm>
            <a:off x="612001" y="1768506"/>
            <a:ext cx="2443680" cy="1140600"/>
          </a:xfrm>
          <a:custGeom>
            <a:avLst/>
            <a:gdLst>
              <a:gd name="connsiteX0" fmla="*/ 0 w 2444125"/>
              <a:gd name="connsiteY0" fmla="*/ 190102 h 1140591"/>
              <a:gd name="connsiteX1" fmla="*/ 190102 w 2444125"/>
              <a:gd name="connsiteY1" fmla="*/ 0 h 1140591"/>
              <a:gd name="connsiteX2" fmla="*/ 2254023 w 2444125"/>
              <a:gd name="connsiteY2" fmla="*/ 0 h 1140591"/>
              <a:gd name="connsiteX3" fmla="*/ 2444125 w 2444125"/>
              <a:gd name="connsiteY3" fmla="*/ 190102 h 1140591"/>
              <a:gd name="connsiteX4" fmla="*/ 2444125 w 2444125"/>
              <a:gd name="connsiteY4" fmla="*/ 950489 h 1140591"/>
              <a:gd name="connsiteX5" fmla="*/ 2254023 w 2444125"/>
              <a:gd name="connsiteY5" fmla="*/ 1140591 h 1140591"/>
              <a:gd name="connsiteX6" fmla="*/ 190102 w 2444125"/>
              <a:gd name="connsiteY6" fmla="*/ 1140591 h 1140591"/>
              <a:gd name="connsiteX7" fmla="*/ 0 w 2444125"/>
              <a:gd name="connsiteY7" fmla="*/ 950489 h 1140591"/>
              <a:gd name="connsiteX8" fmla="*/ 0 w 2444125"/>
              <a:gd name="connsiteY8" fmla="*/ 190102 h 1140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44125" h="1140591">
                <a:moveTo>
                  <a:pt x="0" y="190102"/>
                </a:moveTo>
                <a:cubicBezTo>
                  <a:pt x="0" y="85112"/>
                  <a:pt x="85112" y="0"/>
                  <a:pt x="190102" y="0"/>
                </a:cubicBezTo>
                <a:lnTo>
                  <a:pt x="2254023" y="0"/>
                </a:lnTo>
                <a:cubicBezTo>
                  <a:pt x="2359013" y="0"/>
                  <a:pt x="2444125" y="85112"/>
                  <a:pt x="2444125" y="190102"/>
                </a:cubicBezTo>
                <a:lnTo>
                  <a:pt x="2444125" y="950489"/>
                </a:lnTo>
                <a:cubicBezTo>
                  <a:pt x="2444125" y="1055479"/>
                  <a:pt x="2359013" y="1140591"/>
                  <a:pt x="2254023" y="1140591"/>
                </a:cubicBezTo>
                <a:lnTo>
                  <a:pt x="190102" y="1140591"/>
                </a:lnTo>
                <a:cubicBezTo>
                  <a:pt x="85112" y="1140591"/>
                  <a:pt x="0" y="1055479"/>
                  <a:pt x="0" y="950489"/>
                </a:cubicBezTo>
                <a:lnTo>
                  <a:pt x="0" y="190102"/>
                </a:lnTo>
                <a:close/>
              </a:path>
            </a:pathLst>
          </a:custGeom>
          <a:solidFill>
            <a:srgbClr val="3B975E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31852" tIns="131852" rIns="131852" bIns="131852" spcCol="1270" anchor="ctr"/>
          <a:lstStyle/>
          <a:p>
            <a:pPr algn="ctr" defTabSz="888816">
              <a:lnSpc>
                <a:spcPct val="90000"/>
              </a:lnSpc>
              <a:spcAft>
                <a:spcPct val="35000"/>
              </a:spcAft>
              <a:defRPr/>
            </a:pPr>
            <a:r>
              <a:rPr lang="en-GB" sz="2000" b="1" dirty="0">
                <a:solidFill>
                  <a:srgbClr val="FFFFFF"/>
                </a:solidFill>
                <a:ea typeface="Tahoma" pitchFamily="34" charset="0"/>
                <a:cs typeface="Tahoma" pitchFamily="34" charset="0"/>
              </a:rPr>
              <a:t>High data quality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475656" y="6569748"/>
            <a:ext cx="61206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>
                <a:solidFill>
                  <a:srgbClr val="000000"/>
                </a:solidFill>
                <a:latin typeface="Arial Narrow" panose="020B0606020202030204" pitchFamily="34" charset="0"/>
                <a:cs typeface="Arial" pitchFamily="34" charset="0"/>
              </a:rPr>
              <a:t>Relton</a:t>
            </a:r>
            <a:r>
              <a:rPr lang="en-US" sz="1200" dirty="0">
                <a:solidFill>
                  <a:srgbClr val="000000"/>
                </a:solidFill>
                <a:latin typeface="Arial Narrow" panose="020B0606020202030204" pitchFamily="34" charset="0"/>
                <a:cs typeface="Arial" pitchFamily="34" charset="0"/>
              </a:rPr>
              <a:t> </a:t>
            </a:r>
            <a:r>
              <a:rPr lang="en-US" sz="1200" dirty="0" smtClean="0">
                <a:solidFill>
                  <a:srgbClr val="000000"/>
                </a:solidFill>
                <a:latin typeface="Arial Narrow" panose="020B0606020202030204" pitchFamily="34" charset="0"/>
                <a:cs typeface="Arial" pitchFamily="34" charset="0"/>
              </a:rPr>
              <a:t>C et al. BMJ</a:t>
            </a:r>
            <a:r>
              <a:rPr lang="en-US" sz="1200" dirty="0">
                <a:solidFill>
                  <a:srgbClr val="000000"/>
                </a:solidFill>
                <a:latin typeface="Arial Narrow" panose="020B0606020202030204" pitchFamily="34" charset="0"/>
                <a:cs typeface="Arial" pitchFamily="34" charset="0"/>
              </a:rPr>
              <a:t>. </a:t>
            </a:r>
            <a:r>
              <a:rPr lang="en-US" sz="1200" dirty="0" smtClean="0">
                <a:solidFill>
                  <a:srgbClr val="000000"/>
                </a:solidFill>
                <a:latin typeface="Arial Narrow" panose="020B0606020202030204" pitchFamily="34" charset="0"/>
                <a:cs typeface="Arial" pitchFamily="34" charset="0"/>
              </a:rPr>
              <a:t>2010; </a:t>
            </a:r>
            <a:r>
              <a:rPr lang="nl-NL" sz="1200" dirty="0" err="1">
                <a:solidFill>
                  <a:srgbClr val="000000"/>
                </a:solidFill>
                <a:latin typeface="Arial Narrow" panose="020B0606020202030204" pitchFamily="34" charset="0"/>
                <a:cs typeface="Arial" pitchFamily="34" charset="0"/>
              </a:rPr>
              <a:t>Burbach</a:t>
            </a:r>
            <a:r>
              <a:rPr lang="nl-NL" sz="1200" dirty="0">
                <a:solidFill>
                  <a:srgbClr val="000000"/>
                </a:solidFill>
                <a:latin typeface="Arial Narrow" panose="020B0606020202030204" pitchFamily="34" charset="0"/>
                <a:cs typeface="Arial" pitchFamily="34" charset="0"/>
              </a:rPr>
              <a:t>  </a:t>
            </a:r>
            <a:r>
              <a:rPr lang="en-US" sz="1200" dirty="0" smtClean="0">
                <a:solidFill>
                  <a:srgbClr val="000000"/>
                </a:solidFill>
                <a:latin typeface="Arial Narrow" panose="020B0606020202030204" pitchFamily="34" charset="0"/>
                <a:cs typeface="Arial" pitchFamily="34" charset="0"/>
              </a:rPr>
              <a:t>et al. Trials 2015; Lambin et al. </a:t>
            </a:r>
            <a:r>
              <a:rPr lang="en-US" sz="1200" dirty="0" err="1" smtClean="0">
                <a:solidFill>
                  <a:srgbClr val="000000"/>
                </a:solidFill>
                <a:latin typeface="Arial Narrow" panose="020B0606020202030204" pitchFamily="34" charset="0"/>
                <a:cs typeface="Arial" pitchFamily="34" charset="0"/>
              </a:rPr>
              <a:t>Acta</a:t>
            </a:r>
            <a:r>
              <a:rPr lang="en-US" sz="1200" dirty="0" smtClean="0">
                <a:solidFill>
                  <a:srgbClr val="000000"/>
                </a:solidFill>
                <a:latin typeface="Arial Narrow" panose="020B0606020202030204" pitchFamily="34" charset="0"/>
                <a:cs typeface="Arial" pitchFamily="34" charset="0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latin typeface="Arial Narrow" panose="020B0606020202030204" pitchFamily="34" charset="0"/>
                <a:cs typeface="Arial" pitchFamily="34" charset="0"/>
              </a:rPr>
              <a:t>Oncol</a:t>
            </a:r>
            <a:r>
              <a:rPr lang="en-US" sz="1200" dirty="0" smtClean="0">
                <a:solidFill>
                  <a:srgbClr val="000000"/>
                </a:solidFill>
                <a:latin typeface="Arial Narrow" panose="020B0606020202030204" pitchFamily="34" charset="0"/>
                <a:cs typeface="Arial" pitchFamily="34" charset="0"/>
              </a:rPr>
              <a:t> 2015</a:t>
            </a:r>
            <a:endParaRPr lang="en-US" sz="1200" dirty="0">
              <a:solidFill>
                <a:srgbClr val="000000"/>
              </a:solidFill>
              <a:latin typeface="Arial Narrow" panose="020B060602020203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237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68313" y="631825"/>
            <a:ext cx="8784207" cy="1008063"/>
          </a:xfrm>
        </p:spPr>
        <p:txBody>
          <a:bodyPr/>
          <a:lstStyle/>
          <a:p>
            <a:r>
              <a:rPr lang="en-US" altLang="nl-NL" sz="3200" b="1" dirty="0" smtClean="0"/>
              <a:t>Example of clinically relevant questions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nl-NL" sz="2400" dirty="0" smtClean="0"/>
              <a:t>Treatment of </a:t>
            </a:r>
          </a:p>
          <a:p>
            <a:pPr marL="457200" indent="-457200">
              <a:buFontTx/>
              <a:buChar char="•"/>
            </a:pPr>
            <a:endParaRPr lang="en-US" altLang="nl-NL" sz="2400" dirty="0"/>
          </a:p>
          <a:p>
            <a:pPr marL="457200" indent="-457200">
              <a:buFontTx/>
              <a:buChar char="•"/>
            </a:pPr>
            <a:r>
              <a:rPr lang="en-US" altLang="nl-NL" sz="2400" dirty="0" smtClean="0"/>
              <a:t>80 years old rectal cancer?</a:t>
            </a:r>
          </a:p>
          <a:p>
            <a:pPr marL="457200" indent="-457200">
              <a:buFontTx/>
              <a:buChar char="•"/>
            </a:pPr>
            <a:r>
              <a:rPr lang="en-US" altLang="nl-NL" sz="2400" dirty="0" smtClean="0"/>
              <a:t>70 years old Stage IIIB NSCLC?</a:t>
            </a:r>
          </a:p>
          <a:p>
            <a:pPr marL="457200" indent="-457200">
              <a:buFontTx/>
              <a:buChar char="•"/>
            </a:pPr>
            <a:r>
              <a:rPr lang="en-US" altLang="nl-NL" sz="2400" dirty="0" smtClean="0"/>
              <a:t>60 years old prostate cancer with </a:t>
            </a:r>
            <a:r>
              <a:rPr lang="en-US" altLang="nl-NL" sz="2400" dirty="0" err="1" smtClean="0"/>
              <a:t>oligometastasis</a:t>
            </a:r>
            <a:r>
              <a:rPr lang="en-US" altLang="nl-NL" sz="2400" dirty="0" smtClean="0"/>
              <a:t>?</a:t>
            </a:r>
          </a:p>
          <a:p>
            <a:pPr marL="457200" indent="-457200">
              <a:buFontTx/>
              <a:buChar char="•"/>
            </a:pPr>
            <a:r>
              <a:rPr lang="en-US" altLang="nl-NL" sz="2400" dirty="0" smtClean="0"/>
              <a:t>Local relapse of a stage 3 oropharynx?</a:t>
            </a:r>
          </a:p>
          <a:p>
            <a:pPr marL="457200" indent="-457200">
              <a:buFontTx/>
              <a:buChar char="•"/>
            </a:pPr>
            <a:r>
              <a:rPr lang="en-US" altLang="nl-NL" sz="2400" dirty="0" smtClean="0"/>
              <a:t>Cervix cancer stage 3, HIV+</a:t>
            </a:r>
          </a:p>
          <a:p>
            <a:pPr marL="457200" indent="-457200">
              <a:buFontTx/>
              <a:buChar char="•"/>
            </a:pPr>
            <a:r>
              <a:rPr lang="en-US" altLang="nl-NL" sz="2400" dirty="0" smtClean="0"/>
              <a:t>…</a:t>
            </a:r>
          </a:p>
          <a:p>
            <a:pPr marL="457200" indent="-457200">
              <a:buFontTx/>
              <a:buChar char="•"/>
            </a:pPr>
            <a:endParaRPr lang="en-US" altLang="nl-NL" sz="2400" dirty="0" smtClean="0"/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 rot="-2252385">
            <a:off x="4008554" y="4536910"/>
            <a:ext cx="5487981" cy="707886"/>
          </a:xfrm>
          <a:prstGeom prst="rect">
            <a:avLst/>
          </a:prstGeom>
          <a:solidFill>
            <a:schemeClr val="bg1"/>
          </a:solidFill>
          <a:ln w="3175">
            <a:noFill/>
          </a:ln>
          <a:effectLst>
            <a:glow rad="1905000">
              <a:schemeClr val="bg2">
                <a:lumMod val="90000"/>
              </a:schemeClr>
            </a:glow>
            <a:innerShdw blurRad="114300">
              <a:prstClr val="black"/>
            </a:inn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/>
          <a:extLst/>
        </p:spPr>
        <p:style>
          <a:lnRef idx="3">
            <a:schemeClr val="lt1"/>
          </a:lnRef>
          <a:fillRef idx="1001">
            <a:schemeClr val="dk2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nl-NL"/>
            </a:defPPr>
            <a:lvl1pPr algn="ctr" eaLnBrk="1" hangingPunct="1">
              <a:spcBef>
                <a:spcPct val="50000"/>
              </a:spcBef>
              <a:defRPr sz="4000">
                <a:solidFill>
                  <a:schemeClr val="bg1"/>
                </a:solidFill>
                <a:latin typeface="Sketchbook Nasty" pitchFamily="50" charset="0"/>
                <a:ea typeface="+mn-ea"/>
                <a:cs typeface="MV Boli" pitchFamily="2" charset="0"/>
              </a:defRPr>
            </a:lvl1pPr>
            <a:lvl2pPr marL="742950" indent="-285750" eaLnBrk="0" hangingPunct="0">
              <a:defRPr>
                <a:ea typeface="+mn-ea"/>
              </a:defRPr>
            </a:lvl2pPr>
            <a:lvl3pPr marL="1143000" indent="-228600" eaLnBrk="0" hangingPunct="0">
              <a:defRPr>
                <a:ea typeface="+mn-ea"/>
              </a:defRPr>
            </a:lvl3pPr>
            <a:lvl4pPr marL="1600200" indent="-228600" eaLnBrk="0" hangingPunct="0">
              <a:defRPr>
                <a:ea typeface="+mn-ea"/>
              </a:defRPr>
            </a:lvl4pPr>
            <a:lvl5pPr marL="2057400" indent="-228600" eaLnBrk="0" hangingPunct="0">
              <a:defRPr>
                <a:ea typeface="+mn-ea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ea typeface="+mn-ea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ea typeface="+mn-ea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ea typeface="+mn-ea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ea typeface="+mn-ea"/>
              </a:defRPr>
            </a:lvl9pPr>
          </a:lstStyle>
          <a:p>
            <a:pPr>
              <a:defRPr/>
            </a:pPr>
            <a:r>
              <a:rPr lang="en-GB" dirty="0" smtClean="0">
                <a:solidFill>
                  <a:prstClr val="black"/>
                </a:solidFill>
                <a:latin typeface="Arial Narrow" pitchFamily="34" charset="0"/>
              </a:rPr>
              <a:t>Big Data to save lives</a:t>
            </a:r>
            <a:endParaRPr lang="en-GB" dirty="0">
              <a:solidFill>
                <a:prstClr val="black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1631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/>
    </mc:Choice>
    <mc:Fallback xmlns="">
      <p:transition spd="slow" advTm="1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852936"/>
            <a:ext cx="8147050" cy="428148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Watch the animation: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youtu.be/ZDJFOxpwqEA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27046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67544" y="701824"/>
            <a:ext cx="8435280" cy="11430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nl-NL" sz="3600" b="1" kern="1200" dirty="0" smtClean="0"/>
              <a:t>”</a:t>
            </a:r>
            <a:r>
              <a:rPr lang="nl-NL" sz="3600" b="1" kern="1200" dirty="0"/>
              <a:t>Pan-</a:t>
            </a:r>
            <a:r>
              <a:rPr lang="nl-NL" sz="3600" b="1" kern="1200" dirty="0" err="1"/>
              <a:t>omics</a:t>
            </a:r>
            <a:r>
              <a:rPr lang="nl-NL" sz="3600" b="1" kern="1200" dirty="0"/>
              <a:t> approach</a:t>
            </a:r>
            <a:r>
              <a:rPr lang="nl-NL" sz="3600" b="1" kern="1200" dirty="0" smtClean="0"/>
              <a:t>”:</a:t>
            </a:r>
            <a:br>
              <a:rPr lang="nl-NL" sz="3600" b="1" kern="1200" dirty="0" smtClean="0"/>
            </a:br>
            <a:r>
              <a:rPr lang="nl-NL" sz="3600" b="1" kern="1200" dirty="0" err="1" smtClean="0"/>
              <a:t>Multifactorial</a:t>
            </a:r>
            <a:r>
              <a:rPr lang="nl-NL" sz="3600" b="1" kern="1200" dirty="0" smtClean="0"/>
              <a:t> Decision Support System </a:t>
            </a:r>
            <a:r>
              <a:rPr lang="nl-NL" b="1" kern="1200" dirty="0" smtClean="0"/>
              <a:t/>
            </a:r>
            <a:br>
              <a:rPr lang="nl-NL" b="1" kern="1200" dirty="0" smtClean="0"/>
            </a:br>
            <a:endParaRPr lang="nl-NL" b="1" kern="1200" dirty="0"/>
          </a:p>
        </p:txBody>
      </p:sp>
      <p:pic>
        <p:nvPicPr>
          <p:cNvPr id="1331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908" y="1761440"/>
            <a:ext cx="4188577" cy="4519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66566" name="Rectangle 5"/>
          <p:cNvSpPr>
            <a:spLocks noChangeArrowheads="1"/>
          </p:cNvSpPr>
          <p:nvPr/>
        </p:nvSpPr>
        <p:spPr bwMode="auto">
          <a:xfrm>
            <a:off x="1619250" y="6508750"/>
            <a:ext cx="5832475" cy="3381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nl-NL" sz="1600"/>
              <a:t>Lambin et al. Nature Rev. Clin. Oncol.</a:t>
            </a:r>
          </a:p>
        </p:txBody>
      </p:sp>
      <p:pic>
        <p:nvPicPr>
          <p:cNvPr id="7" name="Picture 3" descr="Logo 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6381328"/>
            <a:ext cx="1045468" cy="365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924159" y="2420888"/>
            <a:ext cx="525658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But we need </a:t>
            </a:r>
          </a:p>
          <a:p>
            <a:pPr algn="ctr"/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Data, </a:t>
            </a:r>
          </a:p>
          <a:p>
            <a:pPr algn="ctr"/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preferably </a:t>
            </a:r>
            <a:r>
              <a:rPr lang="en-US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them</a:t>
            </a:r>
          </a:p>
          <a:p>
            <a:pPr algn="ctr"/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How?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27093219"/>
      </p:ext>
    </p:extLst>
  </p:cSld>
  <p:clrMapOvr>
    <a:masterClrMapping/>
  </p:clrMapOvr>
  <p:transition spd="slow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1|8.3|6.5|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9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9|27.3"/>
</p:tagLst>
</file>

<file path=ppt/theme/theme1.xml><?xml version="1.0" encoding="utf-8"?>
<a:theme xmlns:a="http://schemas.openxmlformats.org/drawingml/2006/main" name="algemene_presentatie">
  <a:themeElements>
    <a:clrScheme name="Standaard_presentatie[1]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ard_presentatie[1]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 smtClean="0">
            <a:ln>
              <a:noFill/>
            </a:ln>
            <a:solidFill>
              <a:srgbClr val="27376B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 smtClean="0">
            <a:ln>
              <a:noFill/>
            </a:ln>
            <a:solidFill>
              <a:srgbClr val="27376B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Standaard_presentatie[1]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_presentatie[1]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_presentatie[1]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_presentatie[1]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_presentatie[1]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_presentatie[1]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_presentatie[1]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_presentatie[1]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_presentatie[1]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_presentatie[1]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_presentatie[1]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_presentatie[1]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_Standaardontwerp">
  <a:themeElements>
    <a:clrScheme name="Standaardontwerp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ardontwerp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2_Standaardontwerp">
  <a:themeElements>
    <a:clrScheme name="Standaardontwerp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ardontwerp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4_MaastroazMwithlogos">
  <a:themeElements>
    <a:clrScheme name="MaastroazMwithlogos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aastroazMwithlogos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aastroazMwithlogo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astroazMwithlogo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astroazMwithlogo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astroazMwithlogo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astroazMwithlogo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astroazMwithlogo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astroazMwithlogo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lank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aastro Title Page">
  <a:themeElements>
    <a:clrScheme name="Maastro Title Pag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aastro Title Page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aastro Title Pag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astro Title Pag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astro Title Pag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astro Title Pag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astro Title Pag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astro Title Pag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astro Title Pag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Maastro Title Page">
  <a:themeElements>
    <a:clrScheme name="Maastro Title Pag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aastro Title Page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aastro Title Pag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astro Title Pag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astro Title Pag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astro Title Pag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astro Title Pag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astro Title Pag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astro Title Pag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MaastroazMwithlogos">
  <a:themeElements>
    <a:clrScheme name="MaastroazMwithlogos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aastroazMwithlogos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aastroazMwithlogo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astroazMwithlogo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astroazMwithlogo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astroazMwithlogo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astroazMwithlogo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astroazMwithlogo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astroazMwithlogo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MaastroazMwithlogos">
  <a:themeElements>
    <a:clrScheme name="MaastroazMwithlogos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aastroazMwithlogos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aastroazMwithlogo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astroazMwithlogo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astroazMwithlogo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astroazMwithlogo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astroazMwithlogo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astroazMwithlogo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astroazMwithlogo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2_MaastroazMwithlogos">
  <a:themeElements>
    <a:clrScheme name="MaastroazMwithlogos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aastroazMwithlogos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aastroazMwithlogo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astroazMwithlogo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astroazMwithlogo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astroazMwithlogo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astroazMwithlogo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astroazMwithlogo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astroazMwithlogo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3_MaastroazMwithlogos">
  <a:themeElements>
    <a:clrScheme name="MaastroazMwithlogos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aastroazMwithlogos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aastroazMwithlogo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astroazMwithlogo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astroazMwithlogo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astroazMwithlogo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astroazMwithlogo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astroazMwithlogo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astroazMwithlogo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Standaardontwerp">
  <a:themeElements>
    <a:clrScheme name="Standaardontwerp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ardontwerp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algemene_presentatie</Template>
  <TotalTime>1758</TotalTime>
  <Words>1290</Words>
  <Application>Microsoft Office PowerPoint</Application>
  <PresentationFormat>On-screen Show (4:3)</PresentationFormat>
  <Paragraphs>230</Paragraphs>
  <Slides>36</Slides>
  <Notes>5</Notes>
  <HiddenSlides>2</HiddenSlides>
  <MMClips>0</MMClips>
  <ScaleCrop>false</ScaleCrop>
  <HeadingPairs>
    <vt:vector size="4" baseType="variant">
      <vt:variant>
        <vt:lpstr>Theme</vt:lpstr>
      </vt:variant>
      <vt:variant>
        <vt:i4>12</vt:i4>
      </vt:variant>
      <vt:variant>
        <vt:lpstr>Slide Titles</vt:lpstr>
      </vt:variant>
      <vt:variant>
        <vt:i4>36</vt:i4>
      </vt:variant>
    </vt:vector>
  </HeadingPairs>
  <TitlesOfParts>
    <vt:vector size="48" baseType="lpstr">
      <vt:lpstr>algemene_presentatie</vt:lpstr>
      <vt:lpstr>Blank</vt:lpstr>
      <vt:lpstr>Maastro Title Page</vt:lpstr>
      <vt:lpstr>1_Maastro Title Page</vt:lpstr>
      <vt:lpstr>MaastroazMwithlogos</vt:lpstr>
      <vt:lpstr>1_MaastroazMwithlogos</vt:lpstr>
      <vt:lpstr>2_MaastroazMwithlogos</vt:lpstr>
      <vt:lpstr>3_MaastroazMwithlogos</vt:lpstr>
      <vt:lpstr>Standaardontwerp</vt:lpstr>
      <vt:lpstr>1_Standaardontwerp</vt:lpstr>
      <vt:lpstr>2_Standaardontwerp</vt:lpstr>
      <vt:lpstr>4_MaastroazMwithlogos</vt:lpstr>
      <vt:lpstr>Big data for health</vt:lpstr>
      <vt:lpstr>PowerPoint Presentation</vt:lpstr>
      <vt:lpstr>PowerPoint Presentation</vt:lpstr>
      <vt:lpstr>PowerPoint Presentation</vt:lpstr>
      <vt:lpstr>The solution? Use the 97%: Rapid Learning Health Care or “Big data in health care”</vt:lpstr>
      <vt:lpstr>PowerPoint Presentation</vt:lpstr>
      <vt:lpstr>Example of clinically relevant questions</vt:lpstr>
      <vt:lpstr>PowerPoint Presentation</vt:lpstr>
      <vt:lpstr>”Pan-omics approach”: Multifactorial Decision Support System  </vt:lpstr>
      <vt:lpstr>In-hospital infra &amp; de-identification</vt:lpstr>
      <vt:lpstr>Ontology – International Coding System</vt:lpstr>
      <vt:lpstr>The Semantic Web</vt:lpstr>
      <vt:lpstr>PowerPoint Presentation</vt:lpstr>
      <vt:lpstr>SPARQL</vt:lpstr>
      <vt:lpstr>PowerPoint Presentation</vt:lpstr>
      <vt:lpstr>Funded: euroCAT, duCAT, chinaCAT, VATE, ozCAT New: ukCAT, indiaCAT</vt:lpstr>
      <vt:lpstr>What next?:</vt:lpstr>
      <vt:lpstr>PowerPoint Presentation</vt:lpstr>
      <vt:lpstr>PowerPoint Presentation</vt:lpstr>
      <vt:lpstr>Shared Decision Making 1.0 with Decision aids</vt:lpstr>
      <vt:lpstr>Shared Decision Making 2.0: model-based virtual patient or  Avatar-based Shared Decision making</vt:lpstr>
      <vt:lpstr>Data </vt:lpstr>
      <vt:lpstr> </vt:lpstr>
      <vt:lpstr> </vt:lpstr>
      <vt:lpstr> </vt:lpstr>
      <vt:lpstr>Acknowledgements</vt:lpstr>
      <vt:lpstr>PowerPoint Presentation</vt:lpstr>
      <vt:lpstr> Open source data of publications: www.cancerdata.org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Entering the OMICS era… Radiomics</vt:lpstr>
      <vt:lpstr>PowerPoint Presentation</vt:lpstr>
      <vt:lpstr> </vt:lpstr>
    </vt:vector>
  </TitlesOfParts>
  <Company>Maastro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“Rapid Learning Health Care” to Reshape Radiation Treatment Planning</dc:title>
  <dc:creator>Rianne Herben</dc:creator>
  <cp:lastModifiedBy>Philippe Lambin</cp:lastModifiedBy>
  <cp:revision>158</cp:revision>
  <dcterms:created xsi:type="dcterms:W3CDTF">2013-09-19T09:33:33Z</dcterms:created>
  <dcterms:modified xsi:type="dcterms:W3CDTF">2016-02-20T16:29:06Z</dcterms:modified>
</cp:coreProperties>
</file>