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2"/>
    <p:sldMasterId id="2147484023" r:id="rId3"/>
    <p:sldMasterId id="2147484064" r:id="rId4"/>
  </p:sldMasterIdLst>
  <p:notesMasterIdLst>
    <p:notesMasterId r:id="rId18"/>
  </p:notesMasterIdLst>
  <p:sldIdLst>
    <p:sldId id="293" r:id="rId5"/>
    <p:sldId id="296" r:id="rId6"/>
    <p:sldId id="482" r:id="rId7"/>
    <p:sldId id="478" r:id="rId8"/>
    <p:sldId id="479" r:id="rId9"/>
    <p:sldId id="480" r:id="rId10"/>
    <p:sldId id="474" r:id="rId11"/>
    <p:sldId id="481" r:id="rId12"/>
    <p:sldId id="472" r:id="rId13"/>
    <p:sldId id="485" r:id="rId14"/>
    <p:sldId id="347" r:id="rId15"/>
    <p:sldId id="483" r:id="rId16"/>
    <p:sldId id="484" r:id="rId17"/>
  </p:sldIdLst>
  <p:sldSz cx="9144000" cy="6858000" type="screen4x3"/>
  <p:notesSz cx="6796088" cy="9928225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Droid Sans Fallback" charset="0"/>
        <a:cs typeface="Droid Sans Fallback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B0C00"/>
    <a:srgbClr val="001279"/>
    <a:srgbClr val="407742"/>
    <a:srgbClr val="D6D341"/>
    <a:srgbClr val="797700"/>
    <a:srgbClr val="007600"/>
    <a:srgbClr val="D7A800"/>
    <a:srgbClr val="D7A979"/>
    <a:srgbClr val="7A4300"/>
    <a:srgbClr val="0048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586"/>
    <p:restoredTop sz="94686"/>
  </p:normalViewPr>
  <p:slideViewPr>
    <p:cSldViewPr>
      <p:cViewPr>
        <p:scale>
          <a:sx n="76" d="100"/>
          <a:sy n="76" d="100"/>
        </p:scale>
        <p:origin x="1376" y="7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1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1" name="AutoShape 2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3" name="AutoShape 4"/>
          <p:cNvSpPr>
            <a:spLocks noChangeArrowheads="1"/>
          </p:cNvSpPr>
          <p:nvPr/>
        </p:nvSpPr>
        <p:spPr bwMode="auto">
          <a:xfrm>
            <a:off x="0" y="0"/>
            <a:ext cx="6796088" cy="9928225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4" name="Text Box 5"/>
          <p:cNvSpPr txBox="1">
            <a:spLocks noChangeArrowheads="1"/>
          </p:cNvSpPr>
          <p:nvPr/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5" name="Text Box 6"/>
          <p:cNvSpPr txBox="1">
            <a:spLocks noChangeArrowheads="1"/>
          </p:cNvSpPr>
          <p:nvPr/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12296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42950"/>
            <a:ext cx="4959350" cy="371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2425" cy="446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 smtClean="0"/>
          </a:p>
        </p:txBody>
      </p:sp>
      <p:sp>
        <p:nvSpPr>
          <p:cNvPr id="12298" name="Text Box 9"/>
          <p:cNvSpPr txBox="1">
            <a:spLocks noChangeArrowheads="1"/>
          </p:cNvSpPr>
          <p:nvPr/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0050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60" tIns="46080" rIns="92160" bIns="4608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ea typeface="DejaVu Sans" charset="0"/>
                <a:cs typeface="DejaVu Sans" charset="0"/>
              </a:defRPr>
            </a:lvl1pPr>
          </a:lstStyle>
          <a:p>
            <a:fld id="{C4604C0E-7F11-8941-8280-A964A17142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99785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Grp="1" noChangeArrowheads="1"/>
          </p:cNvSpPr>
          <p:nvPr>
            <p:ph type="sldNum" sz="quarter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4D89A33F-752D-404F-A0C0-C3BD4E6E18DA}" type="slidenum">
              <a:rPr lang="en-US" altLang="en-US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US" altLang="en-US">
              <a:latin typeface="Arial" charset="0"/>
            </a:endParaRPr>
          </a:p>
        </p:txBody>
      </p:sp>
      <p:sp>
        <p:nvSpPr>
          <p:cNvPr id="102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9293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2950"/>
            <a:ext cx="4956175" cy="3717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Three</a:t>
            </a:r>
            <a:r>
              <a:rPr lang="en-GB" baseline="0" dirty="0" smtClean="0"/>
              <a:t> examples of medical applications, one for each main technology domain:</a:t>
            </a:r>
          </a:p>
          <a:p>
            <a:r>
              <a:rPr lang="en-GB" baseline="0" dirty="0" smtClean="0"/>
              <a:t>Detectors for medical imaging (top left picture)</a:t>
            </a:r>
          </a:p>
          <a:p>
            <a:r>
              <a:rPr lang="en-GB" baseline="0" dirty="0" smtClean="0"/>
              <a:t>Computer simulations for treatment planning (top right picture)</a:t>
            </a:r>
          </a:p>
          <a:p>
            <a:r>
              <a:rPr lang="en-GB" baseline="0" dirty="0" smtClean="0"/>
              <a:t>Accelerators for </a:t>
            </a:r>
            <a:r>
              <a:rPr lang="en-GB" baseline="0" dirty="0" err="1" smtClean="0"/>
              <a:t>hadrontherapy</a:t>
            </a:r>
            <a:r>
              <a:rPr lang="en-GB" baseline="0" dirty="0" smtClean="0"/>
              <a:t> (bottom picture). This picture is a treatment room in CNAO, presenting it you can mention both CNAO and </a:t>
            </a:r>
            <a:r>
              <a:rPr lang="en-GB" baseline="0" dirty="0" err="1" smtClean="0"/>
              <a:t>MedAustron</a:t>
            </a:r>
            <a:endParaRPr lang="en-GB" baseline="0" dirty="0" smtClean="0"/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9F1D6-958C-F147-A3BC-9CEF01AC8FC4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758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2950"/>
            <a:ext cx="4956175" cy="37179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Three</a:t>
            </a:r>
            <a:r>
              <a:rPr lang="en-GB" baseline="0" dirty="0" smtClean="0"/>
              <a:t> examples of medical applications, one for each main technology domain:</a:t>
            </a:r>
          </a:p>
          <a:p>
            <a:r>
              <a:rPr lang="en-GB" baseline="0" dirty="0" smtClean="0"/>
              <a:t>Detectors for medical imaging (top left picture)</a:t>
            </a:r>
          </a:p>
          <a:p>
            <a:r>
              <a:rPr lang="en-GB" baseline="0" dirty="0" smtClean="0"/>
              <a:t>Computer simulations for treatment planning (top right picture)</a:t>
            </a:r>
          </a:p>
          <a:p>
            <a:r>
              <a:rPr lang="en-GB" baseline="0" dirty="0" smtClean="0"/>
              <a:t>Accelerators for </a:t>
            </a:r>
            <a:r>
              <a:rPr lang="en-GB" baseline="0" dirty="0" err="1" smtClean="0"/>
              <a:t>hadrontherapy</a:t>
            </a:r>
            <a:r>
              <a:rPr lang="en-GB" baseline="0" dirty="0" smtClean="0"/>
              <a:t> (bottom picture). This picture is a treatment room in CNAO, presenting it you can mention both CNAO and </a:t>
            </a:r>
            <a:r>
              <a:rPr lang="en-GB" baseline="0" dirty="0" err="1" smtClean="0"/>
              <a:t>MedAustron</a:t>
            </a:r>
            <a:endParaRPr lang="en-GB" baseline="0" dirty="0" smtClean="0"/>
          </a:p>
          <a:p>
            <a:endParaRPr lang="en-GB" baseline="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C9F1D6-958C-F147-A3BC-9CEF01AC8FC4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753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"/>
          <p:cNvSpPr>
            <a:spLocks noGrp="1" noChangeArrowheads="1"/>
          </p:cNvSpPr>
          <p:nvPr>
            <p:ph type="sldNum" sz="quarter"/>
          </p:nvPr>
        </p:nvSpPr>
        <p:spPr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200">
                <a:solidFill>
                  <a:srgbClr val="000000"/>
                </a:solidFill>
                <a:latin typeface="Times New Roman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2541645-2B57-4D40-8218-5D12B31C4362}" type="slidenum">
              <a:rPr lang="en-US" altLang="en-US">
                <a:latin typeface="Arial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>
              <a:latin typeface="Arial" charset="0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2" name="Text Box 2"/>
          <p:cNvSpPr txBox="1">
            <a:spLocks noChangeArrowheads="1"/>
          </p:cNvSpPr>
          <p:nvPr/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89791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emf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05.11.2015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Eucard WS - Firenze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idx="12"/>
          </p:nvPr>
        </p:nvSpPr>
        <p:spPr>
          <a:xfrm>
            <a:off x="8776518" y="6570663"/>
            <a:ext cx="908050" cy="314325"/>
          </a:xfrm>
        </p:spPr>
        <p:txBody>
          <a:bodyPr/>
          <a:lstStyle>
            <a:lvl1pPr>
              <a:defRPr/>
            </a:lvl1pPr>
          </a:lstStyle>
          <a:p>
            <a:fld id="{EC7D4AEC-6DC2-D24A-8B28-5A33EC898C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8925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498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188657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2334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44159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C4210C7D-2E70-9C46-B58C-4862174005A8}" type="datetime1">
              <a:rPr lang="fr-CH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20.02.16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t>Fabiola Gianotti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190599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C82A2AC7-E515-1F4B-8BE0-95AAE6FA19D4}" type="datetime1">
              <a:rPr lang="fr-CH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20.02.16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t>Fabiola Gianotti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60345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0DF9DCA5-0C45-B249-9F7E-63C98B0B5DB4}" type="datetime1">
              <a:rPr lang="fr-CH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20.02.16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t>Fabiola Gianotti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21032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C9128C61-8FC4-0546-B3CC-039D4828D709}" type="datetime1">
              <a:rPr lang="fr-CH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20.02.16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t>Fabiola Gianotti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0226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ECE31406-9262-E344-B9DA-06D29A0919B7}" type="datetime1">
              <a:rPr lang="fr-CH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20.02.16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t>Fabiola Gianotti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57436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A22E7FD7-A357-B441-8F57-DFF2CBA23A7E}" type="datetime1">
              <a:rPr lang="fr-CH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20.02.16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t>Fabiola Gianotti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985086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2181225"/>
            <a:ext cx="252095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386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38558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/>
                </a:solidFill>
                <a:latin typeface="Arial"/>
                <a:ea typeface=""/>
                <a:cs typeface=""/>
              </a:rPr>
              <a:t>20 April 2015</a:t>
            </a:r>
            <a:endParaRPr lang="en-GB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hr-HR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Manjit Dosanjh      20 April 2015</a:t>
            </a:r>
            <a:endParaRPr lang="en-GB" dirty="0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F4C597FF-B608-4AE0-A8CE-99B6EB421545}" type="slidenum">
              <a:rPr lang="en-GB" smtClean="0">
                <a:solidFill>
                  <a:srgbClr val="0055A0"/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47730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8631238" y="651986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0" b="1">
                <a:solidFill>
                  <a:schemeClr val="tx1"/>
                </a:solidFill>
              </a:defRPr>
            </a:lvl1pPr>
          </a:lstStyle>
          <a:p>
            <a:fld id="{0BA4EAF2-F349-F040-B092-5857CAEDB2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5361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C4210C7D-2E70-9C46-B58C-4862174005A8}" type="datetime1">
              <a:rPr lang="fr-CH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20.02.16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t>Fabiola Gianotti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426234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689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7990238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14096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4842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9723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2.xml"/><Relationship Id="rId14" Type="http://schemas.openxmlformats.org/officeDocument/2006/relationships/theme" Target="../theme/theme3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7.xml"/><Relationship Id="rId9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1657350" y="9534525"/>
            <a:ext cx="1441450" cy="33655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05.11.2015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6400800" y="12830175"/>
            <a:ext cx="4603750" cy="336550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Eucard WS - Firenze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8777288" y="6570663"/>
            <a:ext cx="9080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800">
                <a:solidFill>
                  <a:srgbClr val="000000"/>
                </a:solidFill>
              </a:defRPr>
            </a:lvl1pPr>
          </a:lstStyle>
          <a:p>
            <a:fld id="{3288FB45-6D3F-634C-BA64-C03BAD0CD38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3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397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158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the outline text format</a:t>
            </a:r>
          </a:p>
          <a:p>
            <a:pPr lvl="1"/>
            <a:r>
              <a:rPr lang="en-GB" altLang="en-US" dirty="0"/>
              <a:t>Second Outline Level</a:t>
            </a:r>
          </a:p>
          <a:p>
            <a:pPr lvl="2"/>
            <a:r>
              <a:rPr lang="en-GB" altLang="en-US" dirty="0"/>
              <a:t>Third Outline Level</a:t>
            </a:r>
          </a:p>
          <a:p>
            <a:pPr lvl="3"/>
            <a:r>
              <a:rPr lang="en-GB" altLang="en-US" dirty="0"/>
              <a:t>Fourth Outline Level</a:t>
            </a:r>
          </a:p>
          <a:p>
            <a:pPr lvl="4"/>
            <a:r>
              <a:rPr lang="en-GB" altLang="en-US" dirty="0"/>
              <a:t>Fifth Outline Level</a:t>
            </a:r>
          </a:p>
          <a:p>
            <a:pPr lvl="4"/>
            <a:r>
              <a:rPr lang="en-GB" altLang="en-US" dirty="0"/>
              <a:t>Sixth Outline Level</a:t>
            </a:r>
          </a:p>
          <a:p>
            <a:pPr lvl="4"/>
            <a:r>
              <a:rPr lang="en-GB" altLang="en-US" dirty="0"/>
              <a:t>Seventh Outline Level</a:t>
            </a:r>
          </a:p>
        </p:txBody>
      </p:sp>
      <p:pic>
        <p:nvPicPr>
          <p:cNvPr id="9" name="Image 4" descr="bande-01.eps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0512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9" r:id="rId2"/>
    <p:sldLayoutId id="2147484063" r:id="rId3"/>
    <p:sldLayoutId id="2147484052" r:id="rId4"/>
    <p:sldLayoutId id="2147484053" r:id="rId5"/>
    <p:sldLayoutId id="2147484054" r:id="rId6"/>
    <p:sldLayoutId id="2147484055" r:id="rId7"/>
    <p:sldLayoutId id="2147484062" r:id="rId8"/>
  </p:sldLayoutIdLst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2pPr>
      <a:lvl3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3pPr>
      <a:lvl4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4pPr>
      <a:lvl5pPr algn="l" defTabSz="457200" rtl="0" eaLnBrk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5pPr>
      <a:lvl6pPr marL="2514600" indent="-228600" algn="l" defTabSz="457200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6pPr>
      <a:lvl7pPr marL="2971800" indent="-228600" algn="l" defTabSz="457200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7pPr>
      <a:lvl8pPr marL="3429000" indent="-228600" algn="l" defTabSz="457200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8pPr>
      <a:lvl9pPr marL="3886200" indent="-228600" algn="l" defTabSz="457200" rtl="0" fontAlgn="base" hangingPunct="0">
        <a:lnSpc>
          <a:spcPct val="98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Comic Sans MS" panose="030F0702030302020204" pitchFamily="66" charset="0"/>
          <a:ea typeface="Droid Sans Fallback" charset="0"/>
          <a:cs typeface="Droid Sans Fallback" charset="0"/>
        </a:defRPr>
      </a:lvl9pPr>
    </p:titleStyle>
    <p:bodyStyle>
      <a:lvl1pPr marL="342900" indent="-34290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charset="0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7E28466C-3822-F947-BD53-CDC01320D0C2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2/20/16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"/>
              <a:cs typeface="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"/>
              <a:cs typeface="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fld id="{6326EF92-64CA-E643-9B1D-3E31C4B29A55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"/>
                <a:cs typeface=""/>
              </a:rPr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35640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946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  <p:sldLayoutId id="2147484076" r:id="rId12"/>
    <p:sldLayoutId id="2147484077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3"/>
          <p:cNvSpPr txBox="1">
            <a:spLocks noChangeArrowheads="1"/>
          </p:cNvSpPr>
          <p:nvPr/>
        </p:nvSpPr>
        <p:spPr bwMode="auto">
          <a:xfrm>
            <a:off x="2273509" y="5661248"/>
            <a:ext cx="42194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dirty="0" smtClean="0">
                <a:solidFill>
                  <a:schemeClr val="tx1"/>
                </a:solidFill>
              </a:rPr>
              <a:t>Fabiola </a:t>
            </a:r>
            <a:r>
              <a:rPr lang="en-US" altLang="en-US" sz="1600" dirty="0" err="1">
                <a:solidFill>
                  <a:schemeClr val="tx1"/>
                </a:solidFill>
              </a:rPr>
              <a:t>Gianotti</a:t>
            </a:r>
            <a:r>
              <a:rPr lang="en-US" altLang="en-US" sz="1600" dirty="0">
                <a:solidFill>
                  <a:schemeClr val="tx1"/>
                </a:solidFill>
              </a:rPr>
              <a:t>, </a:t>
            </a:r>
            <a:r>
              <a:rPr lang="en-US" altLang="en-US" sz="1600" dirty="0" err="1" smtClean="0">
                <a:solidFill>
                  <a:schemeClr val="tx1"/>
                </a:solidFill>
              </a:rPr>
              <a:t>Divonne</a:t>
            </a:r>
            <a:r>
              <a:rPr lang="en-US" altLang="en-US" sz="1600" dirty="0" smtClean="0">
                <a:solidFill>
                  <a:schemeClr val="tx1"/>
                </a:solidFill>
              </a:rPr>
              <a:t>, 20 February </a:t>
            </a:r>
            <a:r>
              <a:rPr lang="en-US" altLang="en-US" sz="1600" dirty="0">
                <a:solidFill>
                  <a:schemeClr val="tx1"/>
                </a:solidFill>
              </a:rPr>
              <a:t>2016</a:t>
            </a:r>
          </a:p>
        </p:txBody>
      </p:sp>
      <p:sp>
        <p:nvSpPr>
          <p:cNvPr id="8194" name="TextBox 4"/>
          <p:cNvSpPr txBox="1">
            <a:spLocks noChangeArrowheads="1"/>
          </p:cNvSpPr>
          <p:nvPr/>
        </p:nvSpPr>
        <p:spPr bwMode="auto">
          <a:xfrm>
            <a:off x="1979712" y="581199"/>
            <a:ext cx="5240730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3400" smtClean="0">
                <a:solidFill>
                  <a:schemeClr val="tx1"/>
                </a:solidFill>
              </a:rPr>
              <a:t>Welcome and Introduction</a:t>
            </a:r>
            <a:endParaRPr lang="en-US" altLang="en-US" sz="3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5003" y="404664"/>
            <a:ext cx="3735917" cy="30399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31483"/>
            <a:ext cx="4513778" cy="3192100"/>
          </a:xfrm>
          <a:prstGeom prst="rect">
            <a:avLst/>
          </a:prstGeom>
        </p:spPr>
      </p:pic>
      <p:pic>
        <p:nvPicPr>
          <p:cNvPr id="3" name="Picture 2" descr="CNAO_3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33" y="3789040"/>
            <a:ext cx="3825874" cy="2550582"/>
          </a:xfrm>
          <a:prstGeom prst="rect">
            <a:avLst/>
          </a:prstGeom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4751144" y="4293096"/>
            <a:ext cx="3493264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/>
          <a:p>
            <a:r>
              <a:rPr lang="en-US" altLang="en-US" sz="4000" dirty="0" smtClean="0">
                <a:solidFill>
                  <a:schemeClr val="tx1"/>
                </a:solidFill>
              </a:rPr>
              <a:t>Have a fruitful </a:t>
            </a:r>
          </a:p>
          <a:p>
            <a:r>
              <a:rPr lang="en-US" altLang="en-US" sz="4000" dirty="0">
                <a:solidFill>
                  <a:schemeClr val="tx1"/>
                </a:solidFill>
              </a:rPr>
              <a:t>m</a:t>
            </a:r>
            <a:r>
              <a:rPr lang="en-US" altLang="en-US" sz="4000" dirty="0" smtClean="0">
                <a:solidFill>
                  <a:schemeClr val="tx1"/>
                </a:solidFill>
              </a:rPr>
              <a:t>eeting !</a:t>
            </a:r>
            <a:endParaRPr lang="en-US" alt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57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lnSpc>
                <a:spcPct val="93000"/>
              </a:lnSpc>
              <a:spcAft>
                <a:spcPts val="85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lnSpc>
                <a:spcPct val="93000"/>
              </a:lnSpc>
              <a:spcAft>
                <a:spcPts val="575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lnSpc>
                <a:spcPct val="93000"/>
              </a:lnSpc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ct val="0"/>
              </a:spcAft>
              <a:buClrTx/>
              <a:buFontTx/>
              <a:buNone/>
            </a:pPr>
            <a:fld id="{B0D6D6A5-3B5F-5844-B42A-39B7241C71BC}" type="slidenum">
              <a:rPr lang="en-US" altLang="en-US" sz="1400">
                <a:ea typeface="DejaVu Sans" charset="0"/>
                <a:cs typeface="DejaVu Sans" charset="0"/>
              </a:rPr>
              <a:pPr eaLnBrk="1" hangingPunct="1">
                <a:lnSpc>
                  <a:spcPct val="100000"/>
                </a:lnSpc>
                <a:spcAft>
                  <a:spcPct val="0"/>
                </a:spcAft>
                <a:buClrTx/>
                <a:buFontTx/>
                <a:buNone/>
              </a:pPr>
              <a:t>11</a:t>
            </a:fld>
            <a:endParaRPr lang="en-US" altLang="en-US" sz="1400">
              <a:ea typeface="DejaVu Sans" charset="0"/>
              <a:cs typeface="DejaVu Sans" charset="0"/>
            </a:endParaRPr>
          </a:p>
        </p:txBody>
      </p:sp>
      <p:sp>
        <p:nvSpPr>
          <p:cNvPr id="56322" name="TextBox 7"/>
          <p:cNvSpPr txBox="1">
            <a:spLocks noChangeArrowheads="1"/>
          </p:cNvSpPr>
          <p:nvPr/>
        </p:nvSpPr>
        <p:spPr bwMode="auto">
          <a:xfrm>
            <a:off x="3130550" y="2792413"/>
            <a:ext cx="2224199" cy="70788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r>
              <a:rPr lang="en-US" altLang="en-US" sz="4000" dirty="0" smtClean="0">
                <a:solidFill>
                  <a:schemeClr val="tx1"/>
                </a:solidFill>
              </a:rPr>
              <a:t>SPARES</a:t>
            </a:r>
            <a:endParaRPr lang="en-US" altLang="en-US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2678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3714659" y="931938"/>
            <a:ext cx="1970362" cy="1985314"/>
          </a:xfrm>
          <a:prstGeom prst="ellipse">
            <a:avLst/>
          </a:prstGeom>
          <a:solidFill>
            <a:schemeClr val="dk1">
              <a:alpha val="11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210C7D-2E70-9C46-B58C-4862174005A8}" type="datetime1">
              <a:rPr lang="fr-CH" smtClean="0">
                <a:solidFill>
                  <a:srgbClr val="0055A0">
                    <a:tint val="75000"/>
                  </a:srgbClr>
                </a:solidFill>
              </a:rPr>
              <a:pPr/>
              <a:t>20.02.16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CERN medical applications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68923" y="1667698"/>
            <a:ext cx="2152687" cy="2152687"/>
          </a:xfrm>
          <a:prstGeom prst="ellipse">
            <a:avLst/>
          </a:prstGeom>
          <a:solidFill>
            <a:schemeClr val="dk1">
              <a:alpha val="12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663" y="2456662"/>
            <a:ext cx="352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>
                <a:solidFill>
                  <a:srgbClr val="0055A0"/>
                </a:solidFill>
                <a:latin typeface="Arial"/>
                <a:ea typeface=""/>
                <a:cs typeface=""/>
              </a:rPr>
              <a:t>CERN Medical Applications 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>
                <a:solidFill>
                  <a:srgbClr val="0055A0"/>
                </a:solidFill>
                <a:latin typeface="Arial"/>
                <a:ea typeface=""/>
                <a:cs typeface=""/>
              </a:rPr>
              <a:t>Steering </a:t>
            </a:r>
            <a:r>
              <a:rPr lang="en-GB" sz="11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Group (CMASG)</a:t>
            </a:r>
            <a:endParaRPr lang="en-GB" sz="1100" b="1" dirty="0">
              <a:solidFill>
                <a:srgbClr val="0055A0"/>
              </a:solidFill>
              <a:latin typeface="Arial"/>
              <a:ea typeface=""/>
              <a:cs typeface="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100" dirty="0">
              <a:solidFill>
                <a:srgbClr val="FF6600"/>
              </a:solidFill>
              <a:latin typeface="Arial"/>
              <a:ea typeface=""/>
              <a:cs typeface="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i="1" dirty="0">
                <a:solidFill>
                  <a:srgbClr val="0055A0"/>
                </a:solidFill>
                <a:latin typeface="Arial"/>
                <a:ea typeface=""/>
                <a:cs typeface=""/>
              </a:rPr>
              <a:t>Chair: </a:t>
            </a:r>
            <a:r>
              <a:rPr lang="en-GB" sz="1100" i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CMA Head</a:t>
            </a:r>
          </a:p>
        </p:txBody>
      </p:sp>
      <p:sp>
        <p:nvSpPr>
          <p:cNvPr id="26" name="Oval 25"/>
          <p:cNvSpPr/>
          <p:nvPr/>
        </p:nvSpPr>
        <p:spPr>
          <a:xfrm>
            <a:off x="3635877" y="2322729"/>
            <a:ext cx="2152687" cy="2152687"/>
          </a:xfrm>
          <a:prstGeom prst="ellipse">
            <a:avLst/>
          </a:prstGeom>
          <a:solidFill>
            <a:schemeClr val="dk1">
              <a:alpha val="11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0684" y="2896810"/>
            <a:ext cx="2655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Life Sciences section </a:t>
            </a:r>
            <a:br>
              <a:rPr lang="en-GB" sz="11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</a:br>
            <a:r>
              <a:rPr lang="en-GB" sz="11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of CERN </a:t>
            </a:r>
            <a:r>
              <a:rPr lang="en-GB" sz="1100" b="1" dirty="0">
                <a:solidFill>
                  <a:srgbClr val="0055A0"/>
                </a:solidFill>
                <a:latin typeface="Arial"/>
                <a:ea typeface=""/>
                <a:cs typeface=""/>
              </a:rPr>
              <a:t>Knowledge Transfer 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>
                <a:solidFill>
                  <a:srgbClr val="0055A0"/>
                </a:solidFill>
                <a:latin typeface="Arial"/>
                <a:ea typeface=""/>
                <a:cs typeface=""/>
              </a:rPr>
              <a:t>Group (</a:t>
            </a:r>
            <a:r>
              <a:rPr lang="en-GB" sz="11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KT-LS)</a:t>
            </a:r>
            <a:endParaRPr lang="en-GB" sz="1100" b="1" dirty="0">
              <a:solidFill>
                <a:srgbClr val="0055A0"/>
              </a:solidFill>
              <a:latin typeface="Arial"/>
              <a:ea typeface=""/>
              <a:cs typeface="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i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Section Leader: </a:t>
            </a:r>
            <a:br>
              <a:rPr lang="en-GB" sz="1100" i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</a:br>
            <a:r>
              <a:rPr lang="en-GB" sz="1100" i="1" dirty="0" err="1" smtClean="0">
                <a:solidFill>
                  <a:srgbClr val="0055A0"/>
                </a:solidFill>
                <a:latin typeface="Arial"/>
                <a:ea typeface=""/>
                <a:cs typeface=""/>
              </a:rPr>
              <a:t>M.Dosanjh</a:t>
            </a:r>
            <a:endParaRPr lang="en-GB" sz="1100" i="1" dirty="0">
              <a:solidFill>
                <a:srgbClr val="0055A0"/>
              </a:solidFill>
              <a:latin typeface="Arial"/>
              <a:ea typeface=""/>
              <a:cs typeface="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i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(also deputy CMA and KT)</a:t>
            </a:r>
            <a:endParaRPr lang="en-GB" sz="1100" i="1" dirty="0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3635877" y="4087101"/>
            <a:ext cx="2152687" cy="2152687"/>
          </a:xfrm>
          <a:prstGeom prst="ellipse">
            <a:avLst/>
          </a:prstGeom>
          <a:solidFill>
            <a:schemeClr val="dk1">
              <a:alpha val="11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69335" y="4902579"/>
            <a:ext cx="35227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Knowledge Transfer Group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(KT)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i="1" dirty="0">
                <a:solidFill>
                  <a:srgbClr val="0055A0"/>
                </a:solidFill>
                <a:latin typeface="Arial"/>
                <a:ea typeface=""/>
                <a:cs typeface=""/>
              </a:rPr>
              <a:t>Section Leader: Giovanni Anelli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GB" sz="1100" dirty="0">
              <a:solidFill>
                <a:srgbClr val="FF6600"/>
              </a:solidFill>
              <a:latin typeface="Arial"/>
              <a:ea typeface=""/>
              <a:cs typeface="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6445993" y="1667698"/>
            <a:ext cx="2152687" cy="2152687"/>
          </a:xfrm>
          <a:prstGeom prst="ellipse">
            <a:avLst/>
          </a:prstGeom>
          <a:solidFill>
            <a:schemeClr val="accent1">
              <a:alpha val="2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ln>
                <a:solidFill>
                  <a:srgbClr val="FF6600"/>
                </a:solidFill>
              </a:ln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727118" y="2241780"/>
            <a:ext cx="352274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>
                <a:solidFill>
                  <a:srgbClr val="0055A0"/>
                </a:solidFill>
                <a:latin typeface="Arial"/>
                <a:ea typeface=""/>
                <a:cs typeface=""/>
              </a:rPr>
              <a:t>International Strategy </a:t>
            </a:r>
            <a:br>
              <a:rPr lang="en-GB" sz="1100" b="1" dirty="0">
                <a:solidFill>
                  <a:srgbClr val="0055A0"/>
                </a:solidFill>
                <a:latin typeface="Arial"/>
                <a:ea typeface=""/>
                <a:cs typeface=""/>
              </a:rPr>
            </a:br>
            <a:r>
              <a:rPr lang="en-GB" sz="1100" b="1" dirty="0">
                <a:solidFill>
                  <a:srgbClr val="0055A0"/>
                </a:solidFill>
                <a:latin typeface="Arial"/>
                <a:ea typeface=""/>
                <a:cs typeface=""/>
              </a:rPr>
              <a:t>Committee (ISC)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i="1" dirty="0">
                <a:solidFill>
                  <a:srgbClr val="FF6600"/>
                </a:solidFill>
                <a:latin typeface="Arial"/>
                <a:ea typeface=""/>
                <a:cs typeface=""/>
              </a:rPr>
              <a:t>External experts </a:t>
            </a:r>
            <a:endParaRPr lang="en-GB" sz="1100" dirty="0">
              <a:solidFill>
                <a:srgbClr val="FF6600"/>
              </a:solidFill>
              <a:latin typeface="Arial"/>
              <a:ea typeface=""/>
              <a:cs typeface="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100" i="1" dirty="0">
                <a:solidFill>
                  <a:srgbClr val="0055A0"/>
                </a:solidFill>
                <a:latin typeface="Arial"/>
                <a:ea typeface=""/>
                <a:cs typeface=""/>
              </a:rPr>
              <a:t>Chair: M. Baumann</a:t>
            </a: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1100" i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Co-Chair</a:t>
            </a:r>
            <a:r>
              <a:rPr lang="fr-FR" sz="1100" i="1" dirty="0">
                <a:solidFill>
                  <a:srgbClr val="0055A0"/>
                </a:solidFill>
                <a:latin typeface="Arial"/>
                <a:ea typeface=""/>
                <a:cs typeface=""/>
              </a:rPr>
              <a:t>: </a:t>
            </a:r>
            <a:r>
              <a:rPr lang="fr-FR" sz="1100" i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S. Myers</a:t>
            </a:r>
            <a:endParaRPr lang="en-GB" sz="1100" i="1" dirty="0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559403" y="1507924"/>
            <a:ext cx="22379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CERN Medical Applications Office</a:t>
            </a:r>
            <a:endParaRPr lang="en-GB" sz="1100" b="1" dirty="0">
              <a:solidFill>
                <a:srgbClr val="0055A0"/>
              </a:solidFill>
              <a:latin typeface="Arial"/>
              <a:ea typeface=""/>
              <a:cs typeface=""/>
            </a:endParaRPr>
          </a:p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100" i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Head: Steve Myers</a:t>
            </a:r>
            <a:endParaRPr lang="en-GB" sz="1100" i="1" dirty="0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0619" y="45422"/>
            <a:ext cx="8475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4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CERN DIRECTORATE</a:t>
            </a:r>
            <a:endParaRPr lang="en-GB" sz="2400" i="1" dirty="0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685021" y="1935355"/>
            <a:ext cx="807054" cy="521307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828823" y="1935355"/>
            <a:ext cx="885836" cy="387375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34" idx="2"/>
            <a:endCxn id="33" idx="0"/>
          </p:cNvCxnSpPr>
          <p:nvPr/>
        </p:nvCxnSpPr>
        <p:spPr>
          <a:xfrm>
            <a:off x="4678372" y="507087"/>
            <a:ext cx="21468" cy="424851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706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07" y="556440"/>
            <a:ext cx="6927705" cy="5032800"/>
          </a:xfrm>
          <a:prstGeom prst="rect">
            <a:avLst/>
          </a:prstGeom>
        </p:spPr>
      </p:pic>
      <p:sp>
        <p:nvSpPr>
          <p:cNvPr id="27649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fld id="{79A22C71-C494-974D-B82C-88EA2123677E}" type="slidenum">
              <a:rPr lang="en-US" altLang="en-US">
                <a:solidFill>
                  <a:schemeClr val="tx1"/>
                </a:solidFill>
              </a:rPr>
              <a:pPr/>
              <a:t>13</a:t>
            </a:fld>
            <a:endParaRPr lang="en-US" altLang="en-US">
              <a:solidFill>
                <a:schemeClr val="tx1"/>
              </a:solidFill>
            </a:endParaRPr>
          </a:p>
        </p:txBody>
      </p:sp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1258888" y="188913"/>
            <a:ext cx="656272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2200"/>
              <a:t>The new organisational and management structure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3753907"/>
            <a:ext cx="772006" cy="3231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accent2">
                    <a:lumMod val="50000"/>
                  </a:schemeClr>
                </a:solidFill>
              </a:rPr>
              <a:t>KT-MA</a:t>
            </a:r>
            <a:endParaRPr lang="en-US" sz="15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35610" y="1863350"/>
            <a:ext cx="880369" cy="3231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accent2">
                    <a:lumMod val="50000"/>
                  </a:schemeClr>
                </a:solidFill>
              </a:rPr>
              <a:t>CMASC</a:t>
            </a:r>
            <a:endParaRPr lang="en-US" sz="15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66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893613"/>
            <a:ext cx="8989192" cy="584775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1"/>
                </a:solidFill>
              </a:rPr>
              <a:t>CERN main mission is fundamental research in particle physics.</a:t>
            </a:r>
          </a:p>
          <a:p>
            <a:endParaRPr lang="en-US" sz="1700" dirty="0">
              <a:solidFill>
                <a:schemeClr val="tx1"/>
              </a:solidFill>
            </a:endParaRPr>
          </a:p>
          <a:p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</a:rPr>
              <a:t>Three instruments are the pillars of our research: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700" dirty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</a:rPr>
              <a:t>ccelerators 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 e.g. superconducting magnets and RF cavities  </a:t>
            </a:r>
            <a:endParaRPr lang="en-US" sz="17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</a:rPr>
              <a:t>detectors 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  e.g. fast, high-resolution, rad-hard sensors</a:t>
            </a:r>
            <a:endParaRPr lang="en-US" sz="1700" dirty="0">
              <a:solidFill>
                <a:schemeClr val="accent1">
                  <a:lumMod val="75000"/>
                </a:schemeClr>
              </a:solidFill>
              <a:sym typeface="Wingdings"/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</a:rPr>
              <a:t>computers </a:t>
            </a:r>
            <a:r>
              <a:rPr lang="en-US" sz="1700" dirty="0" smtClean="0">
                <a:solidFill>
                  <a:schemeClr val="accent1">
                    <a:lumMod val="75000"/>
                  </a:schemeClr>
                </a:solidFill>
                <a:sym typeface="Wingdings"/>
              </a:rPr>
              <a:t> e.g. storage and treatment of large amount of data, detailed simulations</a:t>
            </a:r>
            <a:endParaRPr lang="en-US" sz="17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1700" dirty="0" smtClean="0">
              <a:solidFill>
                <a:schemeClr val="tx1"/>
              </a:solidFill>
            </a:endParaRPr>
          </a:p>
          <a:p>
            <a:r>
              <a:rPr lang="en-US" sz="1700" dirty="0" smtClean="0">
                <a:solidFill>
                  <a:srgbClr val="407742"/>
                </a:solidFill>
              </a:rPr>
              <a:t>In these three areas, cutting-edge technologies need to be developed to satisfy the</a:t>
            </a:r>
          </a:p>
          <a:p>
            <a:r>
              <a:rPr lang="en-US" sz="1700" dirty="0">
                <a:solidFill>
                  <a:srgbClr val="407742"/>
                </a:solidFill>
              </a:rPr>
              <a:t>d</a:t>
            </a:r>
            <a:r>
              <a:rPr lang="en-US" sz="1700" dirty="0" smtClean="0">
                <a:solidFill>
                  <a:srgbClr val="407742"/>
                </a:solidFill>
              </a:rPr>
              <a:t>iscipline’s stringent requirements </a:t>
            </a:r>
            <a:r>
              <a:rPr lang="en-US" sz="1700" dirty="0" smtClean="0">
                <a:solidFill>
                  <a:srgbClr val="407742"/>
                </a:solidFill>
                <a:sym typeface="Wingdings"/>
              </a:rPr>
              <a:t> these developments are made available to society</a:t>
            </a:r>
          </a:p>
          <a:p>
            <a:r>
              <a:rPr lang="en-US" sz="1700" dirty="0" smtClean="0">
                <a:solidFill>
                  <a:srgbClr val="407742"/>
                </a:solidFill>
                <a:sym typeface="Wingdings"/>
              </a:rPr>
              <a:t> knowledge transfer is also part of CERN’s mission.</a:t>
            </a:r>
          </a:p>
          <a:p>
            <a:endParaRPr lang="en-US" sz="1700" dirty="0" smtClean="0">
              <a:solidFill>
                <a:schemeClr val="tx1"/>
              </a:solidFill>
            </a:endParaRPr>
          </a:p>
          <a:p>
            <a:r>
              <a:rPr lang="en-US" sz="1700" dirty="0" smtClean="0">
                <a:solidFill>
                  <a:srgbClr val="C00000"/>
                </a:solidFill>
              </a:rPr>
              <a:t>Medical Applications (MA) have been, are and will be a primary component of CERN’s </a:t>
            </a:r>
          </a:p>
          <a:p>
            <a:r>
              <a:rPr lang="en-US" sz="1700" dirty="0">
                <a:solidFill>
                  <a:srgbClr val="C00000"/>
                </a:solidFill>
              </a:rPr>
              <a:t>k</a:t>
            </a:r>
            <a:r>
              <a:rPr lang="en-US" sz="1700" dirty="0" smtClean="0">
                <a:solidFill>
                  <a:srgbClr val="C00000"/>
                </a:solidFill>
              </a:rPr>
              <a:t>nowledge </a:t>
            </a:r>
            <a:r>
              <a:rPr lang="en-US" sz="1700" dirty="0">
                <a:solidFill>
                  <a:srgbClr val="C00000"/>
                </a:solidFill>
              </a:rPr>
              <a:t>t</a:t>
            </a:r>
            <a:r>
              <a:rPr lang="en-US" sz="1700" dirty="0" smtClean="0">
                <a:solidFill>
                  <a:srgbClr val="C00000"/>
                </a:solidFill>
              </a:rPr>
              <a:t>ransfer activities. The (new) Directorate is firmly committed to this goal.</a:t>
            </a:r>
          </a:p>
          <a:p>
            <a:endParaRPr lang="en-US" sz="1700" dirty="0">
              <a:solidFill>
                <a:srgbClr val="C00000"/>
              </a:solidFill>
            </a:endParaRPr>
          </a:p>
          <a:p>
            <a:endParaRPr lang="en-US" sz="1700" dirty="0">
              <a:solidFill>
                <a:schemeClr val="tx1"/>
              </a:solidFill>
              <a:sym typeface="Wingdings"/>
            </a:endParaRPr>
          </a:p>
          <a:p>
            <a:endParaRPr lang="en-US" sz="1700" dirty="0" smtClean="0">
              <a:solidFill>
                <a:schemeClr val="tx1"/>
              </a:solidFill>
            </a:endParaRPr>
          </a:p>
          <a:p>
            <a:r>
              <a:rPr lang="en-US" sz="1700" dirty="0" smtClean="0">
                <a:solidFill>
                  <a:schemeClr val="tx1"/>
                </a:solidFill>
              </a:rPr>
              <a:t>As of January 2016,  MA activities have been </a:t>
            </a:r>
            <a:r>
              <a:rPr lang="en-US" sz="1700" dirty="0" err="1" smtClean="0">
                <a:solidFill>
                  <a:schemeClr val="tx1"/>
                </a:solidFill>
              </a:rPr>
              <a:t>reorganised</a:t>
            </a:r>
            <a:r>
              <a:rPr lang="en-US" sz="1700" dirty="0" smtClean="0">
                <a:solidFill>
                  <a:schemeClr val="tx1"/>
                </a:solidFill>
              </a:rPr>
              <a:t>, to give them larger </a:t>
            </a:r>
          </a:p>
          <a:p>
            <a:r>
              <a:rPr lang="en-US" sz="1700" dirty="0" smtClean="0">
                <a:solidFill>
                  <a:schemeClr val="tx1"/>
                </a:solidFill>
              </a:rPr>
              <a:t>visibility and strategic weight: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1700" dirty="0" smtClean="0">
                <a:solidFill>
                  <a:schemeClr val="tx1"/>
                </a:solidFill>
                <a:sym typeface="Wingdings"/>
              </a:rPr>
              <a:t>A high-level steering committee (chaired by one of Directors) in charge of the strategy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1700" dirty="0">
                <a:solidFill>
                  <a:schemeClr val="tx1"/>
                </a:solidFill>
                <a:sym typeface="Wingdings"/>
              </a:rPr>
              <a:t>A dedicated operational unit in the KT </a:t>
            </a:r>
            <a:r>
              <a:rPr lang="en-US" sz="1700" dirty="0" smtClean="0">
                <a:solidFill>
                  <a:schemeClr val="tx1"/>
                </a:solidFill>
                <a:sym typeface="Wingdings"/>
              </a:rPr>
              <a:t>group</a:t>
            </a:r>
          </a:p>
          <a:p>
            <a:pPr marL="285750" indent="-285750">
              <a:buFont typeface="Wingdings" charset="2"/>
              <a:buChar char="à"/>
            </a:pPr>
            <a:r>
              <a:rPr lang="en-US" sz="1700" dirty="0" smtClean="0">
                <a:solidFill>
                  <a:schemeClr val="tx1"/>
                </a:solidFill>
                <a:sym typeface="Wingdings"/>
              </a:rPr>
              <a:t>Input from external and internal experts: developers of CERN’s technologies,</a:t>
            </a:r>
          </a:p>
          <a:p>
            <a:r>
              <a:rPr lang="en-US" sz="1700" dirty="0" smtClean="0">
                <a:solidFill>
                  <a:schemeClr val="tx1"/>
                </a:solidFill>
                <a:sym typeface="Wingdings"/>
              </a:rPr>
              <a:t>     medical doctors, CERN Member State countries interested in MA, etc.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64050" y="188640"/>
            <a:ext cx="6016262" cy="38472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900" dirty="0" smtClean="0"/>
              <a:t>Medical Applications in the context of CERN’s mission</a:t>
            </a:r>
            <a:endParaRPr lang="en-US" sz="1900" dirty="0"/>
          </a:p>
        </p:txBody>
      </p:sp>
      <p:sp>
        <p:nvSpPr>
          <p:cNvPr id="4" name="Down Arrow 3"/>
          <p:cNvSpPr>
            <a:spLocks noChangeAspect="1"/>
          </p:cNvSpPr>
          <p:nvPr/>
        </p:nvSpPr>
        <p:spPr bwMode="auto">
          <a:xfrm>
            <a:off x="3321572" y="4451964"/>
            <a:ext cx="242316" cy="489204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52536" y="1046201"/>
            <a:ext cx="9343670" cy="5551151"/>
            <a:chOff x="-131592" y="375888"/>
            <a:chExt cx="9343670" cy="5551151"/>
          </a:xfrm>
        </p:grpSpPr>
        <p:grpSp>
          <p:nvGrpSpPr>
            <p:cNvPr id="3" name="Group 2"/>
            <p:cNvGrpSpPr/>
            <p:nvPr/>
          </p:nvGrpSpPr>
          <p:grpSpPr>
            <a:xfrm>
              <a:off x="2852289" y="375888"/>
              <a:ext cx="3522740" cy="2445023"/>
              <a:chOff x="2852289" y="375888"/>
              <a:chExt cx="3522740" cy="244502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391148" y="37588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9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852289" y="875124"/>
                <a:ext cx="352274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CERN Medical Applications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Steering Committee (CMASC)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Strategy and decision making body;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high-level follow-up of projects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Director for Accelerator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Technology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 Chair: Director for Research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Computing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186838" y="3412098"/>
              <a:ext cx="2657004" cy="2445023"/>
              <a:chOff x="6064356" y="3412098"/>
              <a:chExt cx="2657004" cy="2445023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170347" y="3412098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1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064356" y="4049834"/>
                <a:ext cx="2657004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Knowledge Transfer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Forum (KTF)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+ Member States consultation forum for KT activities (includes MA)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 Group Leader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852289" y="3482016"/>
              <a:ext cx="3522740" cy="2445023"/>
              <a:chOff x="3019811" y="3412098"/>
              <a:chExt cx="3522740" cy="2445023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558670" y="341209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8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019811" y="4142167"/>
                <a:ext cx="3522740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Medical Applications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Projects Forum (MAPF)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experts of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MA-related technologies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KT-MA Section Leader</a:t>
                </a:r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407266" y="3460368"/>
              <a:ext cx="2445023" cy="2445023"/>
            </a:xfrm>
            <a:prstGeom prst="ellipse">
              <a:avLst/>
            </a:prstGeom>
            <a:solidFill>
              <a:schemeClr val="tx2">
                <a:lumMod val="75000"/>
                <a:alpha val="13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131592" y="4134632"/>
              <a:ext cx="352274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Medical Application Section </a:t>
              </a:r>
              <a:b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</a:b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of CERN Knowledge Transfer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Group (KT-MA)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Operational support to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CERN MA activities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689338" y="451789"/>
              <a:ext cx="3522740" cy="2445023"/>
              <a:chOff x="4302986" y="451789"/>
              <a:chExt cx="3522740" cy="2445023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841845" y="451789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9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ln>
                    <a:solidFill>
                      <a:srgbClr val="FF6600"/>
                    </a:solidFill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302986" y="1197247"/>
                <a:ext cx="352274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International Strategy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Committee (ISC)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External experts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M. Baumann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</a:t>
                </a: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 Chair: M. </a:t>
                </a: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Dosanjh</a:t>
                </a:r>
                <a:endParaRPr lang="en-GB" sz="1100" i="1" dirty="0">
                  <a:solidFill>
                    <a:srgbClr val="0055A0"/>
                  </a:solidFill>
                  <a:latin typeface="Arial"/>
                  <a:ea typeface=""/>
                  <a:cs typeface=""/>
                </a:endParaRPr>
              </a:p>
            </p:txBody>
          </p:sp>
        </p:grpSp>
        <p:cxnSp>
          <p:nvCxnSpPr>
            <p:cNvPr id="35" name="Straight Arrow Connector 34"/>
            <p:cNvCxnSpPr>
              <a:stCxn id="25" idx="0"/>
              <a:endCxn id="22" idx="3"/>
            </p:cNvCxnSpPr>
            <p:nvPr/>
          </p:nvCxnSpPr>
          <p:spPr>
            <a:xfrm flipV="1">
              <a:off x="1629778" y="2462846"/>
              <a:ext cx="2119435" cy="9975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2861122" y="4682880"/>
              <a:ext cx="544298" cy="864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7" idx="1"/>
              <a:endCxn id="22" idx="5"/>
            </p:cNvCxnSpPr>
            <p:nvPr/>
          </p:nvCxnSpPr>
          <p:spPr>
            <a:xfrm flipH="1" flipV="1">
              <a:off x="5478106" y="2462846"/>
              <a:ext cx="1172788" cy="130731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5836171" y="1589760"/>
              <a:ext cx="39202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6" idx="0"/>
              <a:endCxn id="22" idx="4"/>
            </p:cNvCxnSpPr>
            <p:nvPr/>
          </p:nvCxnSpPr>
          <p:spPr>
            <a:xfrm flipV="1">
              <a:off x="4613660" y="2820911"/>
              <a:ext cx="0" cy="6611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02251" y="116632"/>
            <a:ext cx="64940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(New) Organization of medical applications activities at CERN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322" y="908720"/>
            <a:ext cx="1697901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Blue: internal bodies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811" y="1264404"/>
            <a:ext cx="1734770" cy="292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Pink: external bodies</a:t>
            </a:r>
          </a:p>
        </p:txBody>
      </p:sp>
    </p:spTree>
    <p:extLst>
      <p:ext uri="{BB962C8B-B14F-4D97-AF65-F5344CB8AC3E}">
        <p14:creationId xmlns:p14="http://schemas.microsoft.com/office/powerpoint/2010/main" val="169493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52536" y="1046201"/>
            <a:ext cx="9343670" cy="5551151"/>
            <a:chOff x="-131592" y="375888"/>
            <a:chExt cx="9343670" cy="5551151"/>
          </a:xfrm>
        </p:grpSpPr>
        <p:grpSp>
          <p:nvGrpSpPr>
            <p:cNvPr id="3" name="Group 2"/>
            <p:cNvGrpSpPr/>
            <p:nvPr/>
          </p:nvGrpSpPr>
          <p:grpSpPr>
            <a:xfrm>
              <a:off x="2852289" y="375888"/>
              <a:ext cx="3522740" cy="2445023"/>
              <a:chOff x="2852289" y="375888"/>
              <a:chExt cx="3522740" cy="244502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391148" y="37588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9000"/>
                </a:schemeClr>
              </a:solidFill>
              <a:ln w="76200"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852289" y="875124"/>
                <a:ext cx="352274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CERN Medical Applications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Steering Committee (CMASC)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Strategy and decision making body;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high-level follow-up of projects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Director for Accelerator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Technology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 Chair: Director for Research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Computing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186838" y="3412098"/>
              <a:ext cx="2657004" cy="2445023"/>
              <a:chOff x="6064356" y="3412098"/>
              <a:chExt cx="2657004" cy="2445023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170347" y="3412098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1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064356" y="4049834"/>
                <a:ext cx="2657004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Knowledge Transfer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Forum (KTF)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+ Member States consultation forum for KT activities (includes MA)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 Group Leader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852289" y="3482016"/>
              <a:ext cx="3522740" cy="2445023"/>
              <a:chOff x="3019811" y="3412098"/>
              <a:chExt cx="3522740" cy="2445023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558670" y="341209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8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019811" y="4142167"/>
                <a:ext cx="3522740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Medical Applications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Projects Forum (MAPF)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experts of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MA-related technologies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KT-MA Section Leader</a:t>
                </a:r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407266" y="3460368"/>
              <a:ext cx="2445023" cy="2445023"/>
            </a:xfrm>
            <a:prstGeom prst="ellipse">
              <a:avLst/>
            </a:prstGeom>
            <a:solidFill>
              <a:schemeClr val="tx2">
                <a:lumMod val="75000"/>
                <a:alpha val="13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131592" y="4134632"/>
              <a:ext cx="352274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Medical Application Section </a:t>
              </a:r>
              <a:b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</a:b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of CERN Knowledge Transfer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Group (KT-MA)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Operational support to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CERN MA activities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689338" y="451789"/>
              <a:ext cx="3522740" cy="2445023"/>
              <a:chOff x="4302986" y="451789"/>
              <a:chExt cx="3522740" cy="2445023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841845" y="451789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9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ln>
                    <a:solidFill>
                      <a:srgbClr val="FF6600"/>
                    </a:solidFill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302986" y="1197247"/>
                <a:ext cx="352274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International Strategy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Committee (ISC)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External experts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M. Baumann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</a:t>
                </a: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 Chair: M. </a:t>
                </a: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Dosanjh</a:t>
                </a:r>
                <a:endParaRPr lang="en-GB" sz="1100" i="1" dirty="0">
                  <a:solidFill>
                    <a:srgbClr val="0055A0"/>
                  </a:solidFill>
                  <a:latin typeface="Arial"/>
                  <a:ea typeface=""/>
                  <a:cs typeface=""/>
                </a:endParaRPr>
              </a:p>
            </p:txBody>
          </p:sp>
        </p:grpSp>
        <p:cxnSp>
          <p:nvCxnSpPr>
            <p:cNvPr id="35" name="Straight Arrow Connector 34"/>
            <p:cNvCxnSpPr>
              <a:stCxn id="25" idx="0"/>
              <a:endCxn id="22" idx="3"/>
            </p:cNvCxnSpPr>
            <p:nvPr/>
          </p:nvCxnSpPr>
          <p:spPr>
            <a:xfrm flipV="1">
              <a:off x="1629778" y="2462846"/>
              <a:ext cx="2119435" cy="9975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2861122" y="4682880"/>
              <a:ext cx="544298" cy="864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7" idx="1"/>
              <a:endCxn id="22" idx="5"/>
            </p:cNvCxnSpPr>
            <p:nvPr/>
          </p:nvCxnSpPr>
          <p:spPr>
            <a:xfrm flipH="1" flipV="1">
              <a:off x="5478106" y="2462846"/>
              <a:ext cx="1172788" cy="130731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5836171" y="1589760"/>
              <a:ext cx="39202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6" idx="0"/>
              <a:endCxn id="22" idx="4"/>
            </p:cNvCxnSpPr>
            <p:nvPr/>
          </p:nvCxnSpPr>
          <p:spPr>
            <a:xfrm flipV="1">
              <a:off x="4613660" y="2820911"/>
              <a:ext cx="0" cy="6611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02251" y="116632"/>
            <a:ext cx="64940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(New) Organization of medical applications activities at CERN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322" y="908720"/>
            <a:ext cx="1697901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Blue: internal bodies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811" y="1264404"/>
            <a:ext cx="1734770" cy="292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Pink: external bodies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23528" y="3428127"/>
            <a:ext cx="8421793" cy="15850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1"/>
                </a:solidFill>
              </a:rPr>
              <a:t>CERN Medical Applications Steering Committee (CMASC):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Chair: Director for Accelerators and Technology. Scientific Secretary: </a:t>
            </a:r>
            <a:r>
              <a:rPr lang="en-US" sz="1600" dirty="0" err="1" smtClean="0">
                <a:solidFill>
                  <a:schemeClr val="tx1"/>
                </a:solidFill>
              </a:rPr>
              <a:t>Manjit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Dosanjh</a:t>
            </a:r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     Composition: Directorate, Heads of relevant Departments, ISC Chair, KT GL, KT-MA SL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Define strategy for MA activities at CERN, with inputs from all relevant bodies.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   Decide which projects should be financed. Ensure projects follow-up.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Meeting frequency: every 1-2 (3-4) months at the beginning (later)</a:t>
            </a:r>
          </a:p>
        </p:txBody>
      </p:sp>
    </p:spTree>
    <p:extLst>
      <p:ext uri="{BB962C8B-B14F-4D97-AF65-F5344CB8AC3E}">
        <p14:creationId xmlns:p14="http://schemas.microsoft.com/office/powerpoint/2010/main" val="98470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52536" y="1046201"/>
            <a:ext cx="9343670" cy="5551151"/>
            <a:chOff x="-131592" y="375888"/>
            <a:chExt cx="9343670" cy="5551151"/>
          </a:xfrm>
        </p:grpSpPr>
        <p:grpSp>
          <p:nvGrpSpPr>
            <p:cNvPr id="3" name="Group 2"/>
            <p:cNvGrpSpPr/>
            <p:nvPr/>
          </p:nvGrpSpPr>
          <p:grpSpPr>
            <a:xfrm>
              <a:off x="2852289" y="375888"/>
              <a:ext cx="3522740" cy="2445023"/>
              <a:chOff x="2852289" y="375888"/>
              <a:chExt cx="3522740" cy="244502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391148" y="37588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9000"/>
                </a:schemeClr>
              </a:solidFill>
              <a:ln w="19050"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852289" y="875124"/>
                <a:ext cx="352274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CERN Medical Applications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Steering Committee (CMASC)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Strategy and decision making body;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high-level follow-up of projects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Director for Accelerator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Technology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 Chair: Director for Research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Computing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186838" y="3412098"/>
              <a:ext cx="2657004" cy="2445023"/>
              <a:chOff x="6064356" y="3412098"/>
              <a:chExt cx="2657004" cy="2445023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170347" y="3412098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1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064356" y="4049834"/>
                <a:ext cx="2657004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Knowledge Transfer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Forum (KTF)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+ Member States consultation forum for KT activities (includes MA)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 Group Leader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852289" y="3482016"/>
              <a:ext cx="3522740" cy="2445023"/>
              <a:chOff x="3019811" y="3412098"/>
              <a:chExt cx="3522740" cy="2445023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558670" y="341209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8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019811" y="4142167"/>
                <a:ext cx="3522740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Medical Applications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Projects Forum (MAPF)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experts of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MA-related technologies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KT-MA Section Leader</a:t>
                </a:r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407266" y="3460368"/>
              <a:ext cx="2445023" cy="2445023"/>
            </a:xfrm>
            <a:prstGeom prst="ellipse">
              <a:avLst/>
            </a:prstGeom>
            <a:solidFill>
              <a:schemeClr val="tx2">
                <a:lumMod val="75000"/>
                <a:alpha val="13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131592" y="4134632"/>
              <a:ext cx="352274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Medical Application Section </a:t>
              </a:r>
              <a:b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</a:b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of CERN Knowledge Transfer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Group (KT-MA)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Operational support to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CERN MA activities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689338" y="451789"/>
              <a:ext cx="3522740" cy="2445023"/>
              <a:chOff x="4302986" y="451789"/>
              <a:chExt cx="3522740" cy="2445023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841845" y="451789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9000"/>
                </a:schemeClr>
              </a:solidFill>
              <a:ln w="762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ln>
                    <a:solidFill>
                      <a:srgbClr val="FF6600"/>
                    </a:solidFill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302986" y="1197247"/>
                <a:ext cx="352274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International Strategy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Committee (ISC)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External experts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M. Baumann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</a:t>
                </a: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 Chair: M. </a:t>
                </a: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Dosanjh</a:t>
                </a:r>
                <a:endParaRPr lang="en-GB" sz="1100" i="1" dirty="0">
                  <a:solidFill>
                    <a:srgbClr val="0055A0"/>
                  </a:solidFill>
                  <a:latin typeface="Arial"/>
                  <a:ea typeface=""/>
                  <a:cs typeface=""/>
                </a:endParaRPr>
              </a:p>
            </p:txBody>
          </p:sp>
        </p:grpSp>
        <p:cxnSp>
          <p:nvCxnSpPr>
            <p:cNvPr id="35" name="Straight Arrow Connector 34"/>
            <p:cNvCxnSpPr>
              <a:stCxn id="25" idx="0"/>
              <a:endCxn id="22" idx="3"/>
            </p:cNvCxnSpPr>
            <p:nvPr/>
          </p:nvCxnSpPr>
          <p:spPr>
            <a:xfrm flipV="1">
              <a:off x="1629778" y="2462846"/>
              <a:ext cx="2119435" cy="9975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2861122" y="4682880"/>
              <a:ext cx="544298" cy="864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7" idx="1"/>
              <a:endCxn id="22" idx="5"/>
            </p:cNvCxnSpPr>
            <p:nvPr/>
          </p:nvCxnSpPr>
          <p:spPr>
            <a:xfrm flipH="1" flipV="1">
              <a:off x="5478106" y="2462846"/>
              <a:ext cx="1172788" cy="130731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5836171" y="1589760"/>
              <a:ext cx="39202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6" idx="0"/>
              <a:endCxn id="22" idx="4"/>
            </p:cNvCxnSpPr>
            <p:nvPr/>
          </p:nvCxnSpPr>
          <p:spPr>
            <a:xfrm flipV="1">
              <a:off x="4613660" y="2820911"/>
              <a:ext cx="0" cy="6611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02251" y="116632"/>
            <a:ext cx="64940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(New) Organization of medical applications activities at CERN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322" y="908720"/>
            <a:ext cx="1697901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Blue: internal bodies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811" y="1264404"/>
            <a:ext cx="1734770" cy="292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Pink: external bodies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5496" y="3397929"/>
            <a:ext cx="9281195" cy="18312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1"/>
                </a:solidFill>
              </a:rPr>
              <a:t>International Strategy Committee (ISC):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Chair: M. Baumann, Deputy Chair: </a:t>
            </a:r>
            <a:r>
              <a:rPr lang="en-US" sz="1600" dirty="0" err="1" smtClean="0">
                <a:solidFill>
                  <a:schemeClr val="tx1"/>
                </a:solidFill>
              </a:rPr>
              <a:t>Manjit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</a:rPr>
              <a:t>Dosanjh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     Composition: Medical doctors and other MA experts from sectors that can potentially benefit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from CERN technologies, KT-MA SL (ex-officio).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Give input to CMASC on CERN’s technologies and activities potentially relevant for the medical   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field. Follow up projects, in particular possible developments into clinical end-products.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Meeting frequency: every 4 months</a:t>
            </a:r>
          </a:p>
        </p:txBody>
      </p:sp>
    </p:spTree>
    <p:extLst>
      <p:ext uri="{BB962C8B-B14F-4D97-AF65-F5344CB8AC3E}">
        <p14:creationId xmlns:p14="http://schemas.microsoft.com/office/powerpoint/2010/main" val="69165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52536" y="1046201"/>
            <a:ext cx="9343670" cy="5551151"/>
            <a:chOff x="-131592" y="375888"/>
            <a:chExt cx="9343670" cy="5551151"/>
          </a:xfrm>
        </p:grpSpPr>
        <p:grpSp>
          <p:nvGrpSpPr>
            <p:cNvPr id="3" name="Group 2"/>
            <p:cNvGrpSpPr/>
            <p:nvPr/>
          </p:nvGrpSpPr>
          <p:grpSpPr>
            <a:xfrm>
              <a:off x="2852289" y="375888"/>
              <a:ext cx="3522740" cy="2445023"/>
              <a:chOff x="2852289" y="375888"/>
              <a:chExt cx="3522740" cy="244502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391148" y="37588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9000"/>
                </a:schemeClr>
              </a:solidFill>
              <a:ln w="19050"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852289" y="875124"/>
                <a:ext cx="352274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CERN Medical Applications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Steering Committee (CMASC)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Strategy and decision making body;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high-level follow-up of projects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Director for Accelerator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Technology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 Chair: Director for Research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Computing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186838" y="3412098"/>
              <a:ext cx="2657004" cy="2445023"/>
              <a:chOff x="6064356" y="3412098"/>
              <a:chExt cx="2657004" cy="2445023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170347" y="3412098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1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064356" y="4049834"/>
                <a:ext cx="2657004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Knowledge Transfer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Forum (KTF)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+ Member States consultation forum for KT activities (includes MA)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 Group Leader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852289" y="3482016"/>
              <a:ext cx="3522740" cy="2445023"/>
              <a:chOff x="3019811" y="3412098"/>
              <a:chExt cx="3522740" cy="2445023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558670" y="341209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8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019811" y="4142167"/>
                <a:ext cx="3522740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Medical Applications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Projects Forum (MAPF)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experts of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MA-related technologies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KT-MA Section Leader</a:t>
                </a:r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407266" y="3460368"/>
              <a:ext cx="2445023" cy="2445023"/>
            </a:xfrm>
            <a:prstGeom prst="ellipse">
              <a:avLst/>
            </a:prstGeom>
            <a:solidFill>
              <a:schemeClr val="tx2">
                <a:lumMod val="75000"/>
                <a:alpha val="13000"/>
              </a:schemeClr>
            </a:solidFill>
            <a:ln w="76200"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131592" y="4134632"/>
              <a:ext cx="352274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Medical Application Section </a:t>
              </a:r>
              <a:b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</a:b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of CERN Knowledge Transfer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Group (KT-MA)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Operational support to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CERN MA activities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689338" y="451789"/>
              <a:ext cx="3522740" cy="2445023"/>
              <a:chOff x="4302986" y="451789"/>
              <a:chExt cx="3522740" cy="2445023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841845" y="451789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9000"/>
                </a:schemeClr>
              </a:solidFill>
              <a:ln w="762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ln>
                    <a:solidFill>
                      <a:srgbClr val="FF6600"/>
                    </a:solidFill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302986" y="1197247"/>
                <a:ext cx="352274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International Strategy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Committee (ISC)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External experts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M. Baumann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</a:t>
                </a: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 Chair: M. </a:t>
                </a: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Dosanjh</a:t>
                </a:r>
                <a:endParaRPr lang="en-GB" sz="1100" i="1" dirty="0">
                  <a:solidFill>
                    <a:srgbClr val="0055A0"/>
                  </a:solidFill>
                  <a:latin typeface="Arial"/>
                  <a:ea typeface=""/>
                  <a:cs typeface=""/>
                </a:endParaRPr>
              </a:p>
            </p:txBody>
          </p:sp>
        </p:grpSp>
        <p:cxnSp>
          <p:nvCxnSpPr>
            <p:cNvPr id="35" name="Straight Arrow Connector 34"/>
            <p:cNvCxnSpPr>
              <a:stCxn id="25" idx="0"/>
              <a:endCxn id="22" idx="3"/>
            </p:cNvCxnSpPr>
            <p:nvPr/>
          </p:nvCxnSpPr>
          <p:spPr>
            <a:xfrm flipV="1">
              <a:off x="1629778" y="2462846"/>
              <a:ext cx="2119435" cy="9975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2861122" y="4682880"/>
              <a:ext cx="544298" cy="864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7" idx="1"/>
              <a:endCxn id="22" idx="5"/>
            </p:cNvCxnSpPr>
            <p:nvPr/>
          </p:nvCxnSpPr>
          <p:spPr>
            <a:xfrm flipH="1" flipV="1">
              <a:off x="5478106" y="2462846"/>
              <a:ext cx="1172788" cy="130731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5836171" y="1589760"/>
              <a:ext cx="39202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6" idx="0"/>
              <a:endCxn id="22" idx="4"/>
            </p:cNvCxnSpPr>
            <p:nvPr/>
          </p:nvCxnSpPr>
          <p:spPr>
            <a:xfrm flipV="1">
              <a:off x="4613660" y="2820911"/>
              <a:ext cx="0" cy="6611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02251" y="116632"/>
            <a:ext cx="64940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(New) Organization of medical applications activities at CERN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322" y="908720"/>
            <a:ext cx="1697901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Blue: internal bodies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811" y="1264404"/>
            <a:ext cx="1734770" cy="292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Pink: external bodies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06349" y="2317809"/>
            <a:ext cx="8658139" cy="18312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1"/>
                </a:solidFill>
              </a:rPr>
              <a:t>MA section of KT group (KT-MA):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Section Leader: Manuela </a:t>
            </a:r>
            <a:r>
              <a:rPr lang="en-US" sz="1600" dirty="0" err="1" smtClean="0">
                <a:solidFill>
                  <a:schemeClr val="tx1"/>
                </a:solidFill>
              </a:rPr>
              <a:t>Cirilli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Help CMASC identify CERN technologies relevant for MA. </a:t>
            </a:r>
            <a:r>
              <a:rPr lang="en-US" sz="1600" dirty="0">
                <a:solidFill>
                  <a:schemeClr val="tx1"/>
                </a:solidFill>
              </a:rPr>
              <a:t>Provide operational support to  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CERN MA activities </a:t>
            </a:r>
            <a:r>
              <a:rPr lang="en-US" sz="1600" dirty="0">
                <a:solidFill>
                  <a:schemeClr val="tx1"/>
                </a:solidFill>
              </a:rPr>
              <a:t>and projects, </a:t>
            </a:r>
            <a:r>
              <a:rPr lang="en-US" sz="1600" dirty="0" smtClean="0">
                <a:solidFill>
                  <a:schemeClr val="tx1"/>
                </a:solidFill>
              </a:rPr>
              <a:t>implementing the </a:t>
            </a:r>
            <a:r>
              <a:rPr lang="en-US" sz="1600" dirty="0">
                <a:solidFill>
                  <a:schemeClr val="tx1"/>
                </a:solidFill>
              </a:rPr>
              <a:t>strategy </a:t>
            </a:r>
            <a:r>
              <a:rPr lang="en-US" sz="1600" dirty="0" smtClean="0">
                <a:solidFill>
                  <a:schemeClr val="tx1"/>
                </a:solidFill>
              </a:rPr>
              <a:t>formulated by </a:t>
            </a:r>
            <a:r>
              <a:rPr lang="en-US" sz="1600" dirty="0">
                <a:solidFill>
                  <a:schemeClr val="tx1"/>
                </a:solidFill>
              </a:rPr>
              <a:t>the CMASC. 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Foster synergies and collaboration among MA-related activities at CERN. 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Assist projects in the preparation of applications for external funding (EC, donors, etc.). 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Support approved projects by liaising with relevant services (outreach, legal service, </a:t>
            </a:r>
            <a:r>
              <a:rPr lang="en-US" sz="1600" dirty="0" err="1" smtClean="0">
                <a:solidFill>
                  <a:schemeClr val="tx1"/>
                </a:solidFill>
              </a:rPr>
              <a:t>etc</a:t>
            </a:r>
            <a:r>
              <a:rPr lang="en-US" sz="1600" dirty="0" smtClean="0">
                <a:solidFill>
                  <a:schemeClr val="tx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104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52536" y="1046201"/>
            <a:ext cx="9343670" cy="5551151"/>
            <a:chOff x="-131592" y="375888"/>
            <a:chExt cx="9343670" cy="5551151"/>
          </a:xfrm>
        </p:grpSpPr>
        <p:grpSp>
          <p:nvGrpSpPr>
            <p:cNvPr id="3" name="Group 2"/>
            <p:cNvGrpSpPr/>
            <p:nvPr/>
          </p:nvGrpSpPr>
          <p:grpSpPr>
            <a:xfrm>
              <a:off x="2852289" y="375888"/>
              <a:ext cx="3522740" cy="2445023"/>
              <a:chOff x="2852289" y="375888"/>
              <a:chExt cx="3522740" cy="244502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391148" y="37588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9000"/>
                </a:schemeClr>
              </a:solidFill>
              <a:ln w="19050"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852289" y="875124"/>
                <a:ext cx="352274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CERN Medical Applications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Steering Committee (CMASC)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Strategy and decision making body;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high-level follow-up of projects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Director for Accelerator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Technology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 Chair: Director for Research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Computing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186838" y="3412098"/>
              <a:ext cx="2657004" cy="2445023"/>
              <a:chOff x="6064356" y="3412098"/>
              <a:chExt cx="2657004" cy="2445023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170347" y="3412098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10000"/>
                </a:scheme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064356" y="4049834"/>
                <a:ext cx="2657004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Knowledge Transfer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Forum (KTF)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+ Member States consultation forum for KT activities (includes MA)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 Group Leader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852289" y="3482016"/>
              <a:ext cx="3522740" cy="2445023"/>
              <a:chOff x="3019811" y="3412098"/>
              <a:chExt cx="3522740" cy="2445023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558670" y="341209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8000"/>
                </a:schemeClr>
              </a:solidFill>
              <a:ln w="76200"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019811" y="4142167"/>
                <a:ext cx="3522740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Medical Applications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Projects Forum (MAPF)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experts of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MA-related technologies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KT-MA Section Leader</a:t>
                </a:r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407266" y="3460368"/>
              <a:ext cx="2445023" cy="2445023"/>
            </a:xfrm>
            <a:prstGeom prst="ellipse">
              <a:avLst/>
            </a:prstGeom>
            <a:solidFill>
              <a:schemeClr val="tx2">
                <a:lumMod val="75000"/>
                <a:alpha val="13000"/>
              </a:schemeClr>
            </a:solidFill>
            <a:ln w="12700"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131592" y="4134632"/>
              <a:ext cx="352274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Medical Application Section </a:t>
              </a:r>
              <a:b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</a:b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of CERN Knowledge Transfer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Group (KT-MA)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Operational support to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CERN MA activities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689338" y="451789"/>
              <a:ext cx="3522740" cy="2445023"/>
              <a:chOff x="4302986" y="451789"/>
              <a:chExt cx="3522740" cy="2445023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841845" y="451789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9000"/>
                </a:schemeClr>
              </a:solidFill>
              <a:ln w="762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ln>
                    <a:solidFill>
                      <a:srgbClr val="FF6600"/>
                    </a:solidFill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302986" y="1197247"/>
                <a:ext cx="352274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International Strategy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Committee (ISC)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External experts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M. Baumann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</a:t>
                </a: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 Chair: M. </a:t>
                </a: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Dosanjh</a:t>
                </a:r>
                <a:endParaRPr lang="en-GB" sz="1100" i="1" dirty="0">
                  <a:solidFill>
                    <a:srgbClr val="0055A0"/>
                  </a:solidFill>
                  <a:latin typeface="Arial"/>
                  <a:ea typeface=""/>
                  <a:cs typeface=""/>
                </a:endParaRPr>
              </a:p>
            </p:txBody>
          </p:sp>
        </p:grpSp>
        <p:cxnSp>
          <p:nvCxnSpPr>
            <p:cNvPr id="35" name="Straight Arrow Connector 34"/>
            <p:cNvCxnSpPr>
              <a:stCxn id="25" idx="0"/>
              <a:endCxn id="22" idx="3"/>
            </p:cNvCxnSpPr>
            <p:nvPr/>
          </p:nvCxnSpPr>
          <p:spPr>
            <a:xfrm flipV="1">
              <a:off x="1629778" y="2462846"/>
              <a:ext cx="2119435" cy="9975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2861122" y="4682880"/>
              <a:ext cx="544298" cy="864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7" idx="1"/>
              <a:endCxn id="22" idx="5"/>
            </p:cNvCxnSpPr>
            <p:nvPr/>
          </p:nvCxnSpPr>
          <p:spPr>
            <a:xfrm flipH="1" flipV="1">
              <a:off x="5478106" y="2462846"/>
              <a:ext cx="1172788" cy="130731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5836171" y="1589760"/>
              <a:ext cx="39202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6" idx="0"/>
              <a:endCxn id="22" idx="4"/>
            </p:cNvCxnSpPr>
            <p:nvPr/>
          </p:nvCxnSpPr>
          <p:spPr>
            <a:xfrm flipV="1">
              <a:off x="4613660" y="2820911"/>
              <a:ext cx="0" cy="6611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02251" y="116632"/>
            <a:ext cx="64940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(New) Organization of medical applications activities at CERN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322" y="908720"/>
            <a:ext cx="1697901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Blue: internal bodies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811" y="1264404"/>
            <a:ext cx="1734770" cy="292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Pink: external bodies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79512" y="2204864"/>
            <a:ext cx="8751691" cy="20774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1"/>
                </a:solidFill>
              </a:rPr>
              <a:t>MA projects forum (MAPF):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Chair: KT-MA Section Leader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   Composition: CMASC Scientific Secretary (ex-officio), KT GL, CERN people involved in MA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projects or experts in MA-relevant technologies (proposed by relevant Department Heads)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Provide a forum for technical discussions of CERN activities and technologies of potential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   interest for MA, and propose (new) projects to CMASC. Facilitate communication across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activities and with people from external Institutes.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Meeting frequency: every </a:t>
            </a:r>
            <a:r>
              <a:rPr lang="en-US" sz="1600" dirty="0" smtClean="0">
                <a:solidFill>
                  <a:schemeClr val="tx1"/>
                </a:solidFill>
              </a:rPr>
              <a:t>3-4 weeks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26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-252536" y="1046201"/>
            <a:ext cx="9343670" cy="5551151"/>
            <a:chOff x="-131592" y="375888"/>
            <a:chExt cx="9343670" cy="5551151"/>
          </a:xfrm>
        </p:grpSpPr>
        <p:grpSp>
          <p:nvGrpSpPr>
            <p:cNvPr id="3" name="Group 2"/>
            <p:cNvGrpSpPr/>
            <p:nvPr/>
          </p:nvGrpSpPr>
          <p:grpSpPr>
            <a:xfrm>
              <a:off x="2852289" y="375888"/>
              <a:ext cx="3522740" cy="2445023"/>
              <a:chOff x="2852289" y="375888"/>
              <a:chExt cx="3522740" cy="2445023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391148" y="37588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9000"/>
                </a:schemeClr>
              </a:solidFill>
              <a:ln w="19050"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2852289" y="875124"/>
                <a:ext cx="3522740" cy="14465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CERN Medical Applications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Steering Committee (CMASC)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Strategy and decision making body;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high-level follow-up of projects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Director for Accelerator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Technology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 Chair: Director for Research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and Computing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186838" y="3412098"/>
              <a:ext cx="2657004" cy="2445023"/>
              <a:chOff x="6064356" y="3412098"/>
              <a:chExt cx="2657004" cy="2445023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6170347" y="3412098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10000"/>
                </a:schemeClr>
              </a:solidFill>
              <a:ln w="762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064356" y="4049834"/>
                <a:ext cx="2657004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Knowledge Transfer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Forum (KTF)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+ Member States consultation forum for KT activities (includes MA)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 Group Leader</a:t>
                </a: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2852289" y="3482016"/>
              <a:ext cx="3522740" cy="2445023"/>
              <a:chOff x="3019811" y="3412098"/>
              <a:chExt cx="3522740" cy="2445023"/>
            </a:xfrm>
          </p:grpSpPr>
          <p:sp>
            <p:nvSpPr>
              <p:cNvPr id="26" name="Oval 25"/>
              <p:cNvSpPr/>
              <p:nvPr/>
            </p:nvSpPr>
            <p:spPr>
              <a:xfrm>
                <a:off x="3558670" y="3412098"/>
                <a:ext cx="2445023" cy="2445023"/>
              </a:xfrm>
              <a:prstGeom prst="ellipse">
                <a:avLst/>
              </a:prstGeom>
              <a:solidFill>
                <a:schemeClr val="tx2">
                  <a:lumMod val="75000"/>
                  <a:alpha val="8000"/>
                </a:schemeClr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019811" y="4142167"/>
                <a:ext cx="3522740" cy="9387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Medical Applications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Projects Forum (MAPF)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CERN experts of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MA-related technologies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KT-MA Section Leader</a:t>
                </a:r>
              </a:p>
            </p:txBody>
          </p:sp>
        </p:grpSp>
        <p:sp>
          <p:nvSpPr>
            <p:cNvPr id="25" name="Oval 24"/>
            <p:cNvSpPr/>
            <p:nvPr/>
          </p:nvSpPr>
          <p:spPr>
            <a:xfrm>
              <a:off x="407266" y="3460368"/>
              <a:ext cx="2445023" cy="2445023"/>
            </a:xfrm>
            <a:prstGeom prst="ellipse">
              <a:avLst/>
            </a:prstGeom>
            <a:solidFill>
              <a:schemeClr val="tx2">
                <a:lumMod val="75000"/>
                <a:alpha val="13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131592" y="4134632"/>
              <a:ext cx="3522740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Medical Application Section </a:t>
              </a:r>
              <a:b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</a:b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of CERN Knowledge Transfer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b="1" dirty="0">
                  <a:solidFill>
                    <a:schemeClr val="tx1"/>
                  </a:solidFill>
                  <a:latin typeface="Arial"/>
                  <a:ea typeface=""/>
                  <a:cs typeface=""/>
                </a:rPr>
                <a:t>Group (KT-MA)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Operational support to </a:t>
              </a:r>
            </a:p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GB" sz="1100" dirty="0">
                  <a:solidFill>
                    <a:srgbClr val="2D9DFF"/>
                  </a:solidFill>
                  <a:latin typeface="Arial"/>
                  <a:ea typeface=""/>
                  <a:cs typeface=""/>
                </a:rPr>
                <a:t>CERN MA activities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689338" y="451789"/>
              <a:ext cx="3522740" cy="2445023"/>
              <a:chOff x="4302986" y="451789"/>
              <a:chExt cx="3522740" cy="2445023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841845" y="451789"/>
                <a:ext cx="2445023" cy="2445023"/>
              </a:xfrm>
              <a:prstGeom prst="ellipse">
                <a:avLst/>
              </a:prstGeom>
              <a:solidFill>
                <a:schemeClr val="accent2">
                  <a:lumMod val="75000"/>
                  <a:alpha val="9000"/>
                </a:schemeClr>
              </a:solidFill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en-US">
                  <a:ln>
                    <a:solidFill>
                      <a:srgbClr val="FF6600"/>
                    </a:solidFill>
                  </a:ln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302986" y="1197247"/>
                <a:ext cx="352274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International Strategy </a:t>
                </a:r>
                <a:b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</a:br>
                <a:r>
                  <a:rPr lang="en-GB" sz="1100" b="1" dirty="0">
                    <a:solidFill>
                      <a:schemeClr val="tx1"/>
                    </a:solidFill>
                    <a:latin typeface="Arial"/>
                    <a:ea typeface=""/>
                    <a:cs typeface=""/>
                  </a:rPr>
                  <a:t>Committee (ISC)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1100" dirty="0">
                    <a:solidFill>
                      <a:srgbClr val="2D9DFF"/>
                    </a:solidFill>
                    <a:latin typeface="Arial"/>
                    <a:ea typeface=""/>
                    <a:cs typeface=""/>
                  </a:rPr>
                  <a:t>External experts 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Chair: M. Baumann</a:t>
                </a:r>
              </a:p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Deputy</a:t>
                </a:r>
                <a:r>
                  <a:rPr lang="fr-FR" sz="1100" i="1" dirty="0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 Chair: M. </a:t>
                </a:r>
                <a:r>
                  <a:rPr lang="fr-FR" sz="1100" i="1" dirty="0" err="1">
                    <a:solidFill>
                      <a:srgbClr val="0055A0"/>
                    </a:solidFill>
                    <a:latin typeface="Arial"/>
                    <a:ea typeface=""/>
                    <a:cs typeface=""/>
                  </a:rPr>
                  <a:t>Dosanjh</a:t>
                </a:r>
                <a:endParaRPr lang="en-GB" sz="1100" i="1" dirty="0">
                  <a:solidFill>
                    <a:srgbClr val="0055A0"/>
                  </a:solidFill>
                  <a:latin typeface="Arial"/>
                  <a:ea typeface=""/>
                  <a:cs typeface=""/>
                </a:endParaRPr>
              </a:p>
            </p:txBody>
          </p:sp>
        </p:grpSp>
        <p:cxnSp>
          <p:nvCxnSpPr>
            <p:cNvPr id="35" name="Straight Arrow Connector 34"/>
            <p:cNvCxnSpPr>
              <a:stCxn id="25" idx="0"/>
              <a:endCxn id="22" idx="3"/>
            </p:cNvCxnSpPr>
            <p:nvPr/>
          </p:nvCxnSpPr>
          <p:spPr>
            <a:xfrm flipV="1">
              <a:off x="1629778" y="2462846"/>
              <a:ext cx="2119435" cy="99752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H="1">
              <a:off x="2861122" y="4682880"/>
              <a:ext cx="544298" cy="864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7" idx="1"/>
              <a:endCxn id="22" idx="5"/>
            </p:cNvCxnSpPr>
            <p:nvPr/>
          </p:nvCxnSpPr>
          <p:spPr>
            <a:xfrm flipH="1" flipV="1">
              <a:off x="5478106" y="2462846"/>
              <a:ext cx="1172788" cy="1307317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5836171" y="1589760"/>
              <a:ext cx="39202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6" idx="0"/>
              <a:endCxn id="22" idx="4"/>
            </p:cNvCxnSpPr>
            <p:nvPr/>
          </p:nvCxnSpPr>
          <p:spPr>
            <a:xfrm flipV="1">
              <a:off x="4613660" y="2820911"/>
              <a:ext cx="0" cy="66110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102251" y="116632"/>
            <a:ext cx="64940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(New) Organization of medical applications activities at CERN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6322" y="908720"/>
            <a:ext cx="1697901" cy="2923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Blue: internal bodies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81811" y="1264404"/>
            <a:ext cx="1734770" cy="2923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/>
                </a:solidFill>
              </a:rPr>
              <a:t>Pink: external bodies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13782" y="2276872"/>
            <a:ext cx="8362674" cy="183127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700" dirty="0" smtClean="0">
                <a:solidFill>
                  <a:schemeClr val="tx1"/>
                </a:solidFill>
              </a:rPr>
              <a:t>Knowledge Transfer Forum (KTF):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Chair: KT Group Leader 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Composition: representatives from CERN Member State countries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 smtClean="0">
                <a:solidFill>
                  <a:schemeClr val="tx1"/>
                </a:solidFill>
              </a:rPr>
              <a:t>Forum to exchange information and develop common strategies on KT (including MA)  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between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CERN and MS countries. Help CERN liaise with stakeholders in the MS. 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Give input to the CMASC based on MS needs and goals. </a:t>
            </a:r>
          </a:p>
          <a:p>
            <a:pPr marL="285750" indent="-285750">
              <a:buFont typeface="Wingdings" charset="2"/>
              <a:buChar char="q"/>
            </a:pPr>
            <a:r>
              <a:rPr lang="en-US" sz="1600" dirty="0">
                <a:solidFill>
                  <a:schemeClr val="tx1"/>
                </a:solidFill>
              </a:rPr>
              <a:t>Meetings frequency: </a:t>
            </a:r>
            <a:r>
              <a:rPr lang="en-US" sz="1600" dirty="0" smtClean="0">
                <a:solidFill>
                  <a:schemeClr val="tx1"/>
                </a:solidFill>
              </a:rPr>
              <a:t>every 2-3 months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6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48895" y="116632"/>
            <a:ext cx="8571577" cy="1339989"/>
            <a:chOff x="248895" y="332656"/>
            <a:chExt cx="8571577" cy="1339989"/>
          </a:xfrm>
        </p:grpSpPr>
        <p:sp>
          <p:nvSpPr>
            <p:cNvPr id="4" name="TextBox 3"/>
            <p:cNvSpPr txBox="1"/>
            <p:nvPr/>
          </p:nvSpPr>
          <p:spPr>
            <a:xfrm>
              <a:off x="323528" y="332656"/>
              <a:ext cx="2833148" cy="400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chemeClr val="tx1"/>
                  </a:solidFill>
                </a:rPr>
                <a:t>A primary goal for 2016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8895" y="764704"/>
              <a:ext cx="8571577" cy="907941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tx1"/>
                  </a:solidFill>
                </a:rPr>
                <a:t>Produce a “strategy paper” with priorities and goals for CERN MA activities and </a:t>
              </a:r>
            </a:p>
            <a:p>
              <a:r>
                <a:rPr lang="en-US" dirty="0" smtClean="0">
                  <a:solidFill>
                    <a:schemeClr val="tx1"/>
                  </a:solidFill>
                </a:rPr>
                <a:t>projects addressing </a:t>
              </a:r>
              <a:r>
                <a:rPr lang="en-US" u="sng" dirty="0" smtClean="0">
                  <a:solidFill>
                    <a:schemeClr val="tx1"/>
                  </a:solidFill>
                </a:rPr>
                <a:t>all domains</a:t>
              </a:r>
              <a:r>
                <a:rPr lang="en-US" dirty="0" smtClean="0">
                  <a:solidFill>
                    <a:schemeClr val="tx1"/>
                  </a:solidFill>
                </a:rPr>
                <a:t> (accelerators, detectors, software/computing) </a:t>
              </a:r>
              <a:endParaRPr lang="en-US" dirty="0" smtClean="0">
                <a:solidFill>
                  <a:schemeClr val="tx1"/>
                </a:solidFill>
                <a:sym typeface="Wingdings"/>
              </a:endParaRPr>
            </a:p>
            <a:p>
              <a:r>
                <a:rPr lang="en-US" sz="1700" dirty="0" smtClean="0">
                  <a:solidFill>
                    <a:schemeClr val="tx1"/>
                  </a:solidFill>
                  <a:sym typeface="Wingdings"/>
                </a:rPr>
                <a:t>( submit for approval by </a:t>
              </a:r>
              <a:r>
                <a:rPr lang="en-US" sz="1700" dirty="0" smtClean="0">
                  <a:solidFill>
                    <a:schemeClr val="tx1"/>
                  </a:solidFill>
                </a:rPr>
                <a:t>CERN Council in the fall) 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51520" y="2195572"/>
            <a:ext cx="8276625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Input from the community (e.g. through this Brainstorming meeting) is CRUCIAL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Down Arrow 7"/>
          <p:cNvSpPr>
            <a:spLocks noChangeAspect="1"/>
          </p:cNvSpPr>
          <p:nvPr/>
        </p:nvSpPr>
        <p:spPr>
          <a:xfrm>
            <a:off x="3863560" y="1628800"/>
            <a:ext cx="208024" cy="41997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>
            <a:spLocks noChangeAspect="1"/>
          </p:cNvSpPr>
          <p:nvPr/>
        </p:nvSpPr>
        <p:spPr>
          <a:xfrm rot="-5400000">
            <a:off x="824372" y="3375057"/>
            <a:ext cx="276392" cy="557999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47664" y="351586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708920"/>
            <a:ext cx="8229600" cy="314979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725143"/>
            <a:ext cx="5480766" cy="208057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7813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Comic Sans MS"/>
        <a:ea typeface="Droid Sans Fallback"/>
        <a:cs typeface="Droid Sans Fallback"/>
      </a:majorFont>
      <a:minorFont>
        <a:latin typeface="Arial"/>
        <a:ea typeface="Droid Sans Fallback"/>
        <a:cs typeface="Droid Sans Fallb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</a:defRPr>
        </a:defPPr>
      </a:lstStyle>
    </a:lnDef>
    <a:txDef>
      <a:spPr>
        <a:noFill/>
        <a:effectLst/>
      </a:spPr>
      <a:bodyPr wrap="none" rtlCol="0">
        <a:spAutoFit/>
      </a:bodyPr>
      <a:lstStyle>
        <a:defPPr>
          <a:defRPr dirty="0" err="1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CERNCorporate4-3">
  <a:themeElements>
    <a:clrScheme name="CERN - DG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C642D"/>
      </a:accent1>
      <a:accent2>
        <a:srgbClr val="405B6D"/>
      </a:accent2>
      <a:accent3>
        <a:srgbClr val="45AED4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F3A491-B979-46E1-A8B2-18F499C7B7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6254</TotalTime>
  <Words>1212</Words>
  <Application>Microsoft Macintosh PowerPoint</Application>
  <PresentationFormat>On-screen Show (4:3)</PresentationFormat>
  <Paragraphs>269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5" baseType="lpstr">
      <vt:lpstr>Calibri</vt:lpstr>
      <vt:lpstr>Calibri Light</vt:lpstr>
      <vt:lpstr>Comic Sans MS</vt:lpstr>
      <vt:lpstr>DejaVu Sans</vt:lpstr>
      <vt:lpstr>Droid Sans Fallback</vt:lpstr>
      <vt:lpstr>Optima</vt:lpstr>
      <vt:lpstr>Times New Roman</vt:lpstr>
      <vt:lpstr>Wingdings</vt:lpstr>
      <vt:lpstr>Arial</vt:lpstr>
      <vt:lpstr>Office Theme</vt:lpstr>
      <vt:lpstr>1_Office Theme</vt:lpstr>
      <vt:lpstr>CERNCorporate4-3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Fabiola Gianotti</dc:creator>
  <cp:keywords/>
  <dc:description/>
  <cp:lastModifiedBy>Microsoft Office User</cp:lastModifiedBy>
  <cp:revision>976</cp:revision>
  <cp:lastPrinted>2016-02-19T11:12:47Z</cp:lastPrinted>
  <dcterms:created xsi:type="dcterms:W3CDTF">2016-01-03T08:11:59Z</dcterms:created>
  <dcterms:modified xsi:type="dcterms:W3CDTF">2016-02-20T06:35:45Z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r8>0</vt:r8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r8>0</vt:r8>
  </property>
  <property fmtid="{D5CDD505-2E9C-101B-9397-08002B2CF9AE}" pid="7" name="Notes">
    <vt:r8>14</vt:r8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r8>37</vt:r8>
  </property>
  <property fmtid="{D5CDD505-2E9C-101B-9397-08002B2CF9AE}" pid="12" name="Version">
    <vt:r8>1</vt:r8>
  </property>
</Properties>
</file>