
<file path=[Content_Types].xml><?xml version="1.0" encoding="utf-8"?>
<Types xmlns="http://schemas.openxmlformats.org/package/2006/content-types">
  <Default Extension="jpg" ContentType="image/jpeg"/>
  <Default Extension="emf" ContentType="image/x-emf"/>
  <Default Extension="xlsx" ContentType="application/vnd.openxmlformats-officedocument.spreadsheetml.sheet"/>
  <Default Extension="jpeg" ContentType="image/jpeg"/>
  <Default Extension="xml" ContentType="application/xml"/>
  <Default Extension="mp4" ContentType="video/unknown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Default Extension="mpg" ContentType="video/unknown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7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8"/>
  </p:notesMasterIdLst>
  <p:sldIdLst>
    <p:sldId id="421" r:id="rId3"/>
    <p:sldId id="369" r:id="rId4"/>
    <p:sldId id="409" r:id="rId5"/>
    <p:sldId id="278" r:id="rId6"/>
    <p:sldId id="279" r:id="rId7"/>
    <p:sldId id="276" r:id="rId8"/>
    <p:sldId id="284" r:id="rId9"/>
    <p:sldId id="415" r:id="rId10"/>
    <p:sldId id="416" r:id="rId11"/>
    <p:sldId id="392" r:id="rId12"/>
    <p:sldId id="371" r:id="rId13"/>
    <p:sldId id="424" r:id="rId14"/>
    <p:sldId id="301" r:id="rId15"/>
    <p:sldId id="431" r:id="rId16"/>
    <p:sldId id="402" r:id="rId17"/>
    <p:sldId id="427" r:id="rId18"/>
    <p:sldId id="411" r:id="rId19"/>
    <p:sldId id="324" r:id="rId20"/>
    <p:sldId id="420" r:id="rId21"/>
    <p:sldId id="417" r:id="rId22"/>
    <p:sldId id="418" r:id="rId23"/>
    <p:sldId id="366" r:id="rId24"/>
    <p:sldId id="384" r:id="rId25"/>
    <p:sldId id="400" r:id="rId26"/>
    <p:sldId id="399" r:id="rId27"/>
    <p:sldId id="401" r:id="rId28"/>
    <p:sldId id="423" r:id="rId29"/>
    <p:sldId id="422" r:id="rId30"/>
    <p:sldId id="425" r:id="rId31"/>
    <p:sldId id="413" r:id="rId32"/>
    <p:sldId id="282" r:id="rId33"/>
    <p:sldId id="426" r:id="rId34"/>
    <p:sldId id="429" r:id="rId35"/>
    <p:sldId id="430" r:id="rId36"/>
    <p:sldId id="428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44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1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alejandro:Downloads:Number%20rooms%20scatt%20vs%20sca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alejandro:Downloads:Number%20rooms%20scatt%20vs%20sca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 scatt</c:v>
                </c:pt>
              </c:strCache>
            </c:strRef>
          </c:tx>
          <c:marker>
            <c:symbol val="none"/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15.0</c:v>
                </c:pt>
                <c:pt idx="1">
                  <c:v>15.0</c:v>
                </c:pt>
                <c:pt idx="2">
                  <c:v>15.0</c:v>
                </c:pt>
                <c:pt idx="3">
                  <c:v>18.0</c:v>
                </c:pt>
                <c:pt idx="4">
                  <c:v>19.0</c:v>
                </c:pt>
                <c:pt idx="5">
                  <c:v>19.0</c:v>
                </c:pt>
                <c:pt idx="6">
                  <c:v>25.0</c:v>
                </c:pt>
                <c:pt idx="7">
                  <c:v>26.0</c:v>
                </c:pt>
                <c:pt idx="8">
                  <c:v>30.0</c:v>
                </c:pt>
                <c:pt idx="9">
                  <c:v>35.0</c:v>
                </c:pt>
                <c:pt idx="10">
                  <c:v>35.0</c:v>
                </c:pt>
                <c:pt idx="11">
                  <c:v>43.0</c:v>
                </c:pt>
                <c:pt idx="12">
                  <c:v>46.0</c:v>
                </c:pt>
                <c:pt idx="13">
                  <c:v>49.0</c:v>
                </c:pt>
                <c:pt idx="14">
                  <c:v>53.0</c:v>
                </c:pt>
                <c:pt idx="15">
                  <c:v>61.0</c:v>
                </c:pt>
                <c:pt idx="16">
                  <c:v>63.0</c:v>
                </c:pt>
                <c:pt idx="17">
                  <c:v>65.0</c:v>
                </c:pt>
                <c:pt idx="18">
                  <c:v>69.0</c:v>
                </c:pt>
                <c:pt idx="19">
                  <c:v>70.0</c:v>
                </c:pt>
                <c:pt idx="20">
                  <c:v>70.0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Fixe scatt</c:v>
                </c:pt>
              </c:strCache>
            </c:strRef>
          </c:tx>
          <c:marker>
            <c:symbol val="none"/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</c:numCache>
            </c:numRef>
          </c:cat>
          <c:val>
            <c:numRef>
              <c:f>Sheet1!$C$2:$C$22</c:f>
              <c:numCache>
                <c:formatCode>General</c:formatCode>
                <c:ptCount val="21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13.0</c:v>
                </c:pt>
                <c:pt idx="4">
                  <c:v>14.0</c:v>
                </c:pt>
                <c:pt idx="5">
                  <c:v>14.0</c:v>
                </c:pt>
                <c:pt idx="6">
                  <c:v>15.0</c:v>
                </c:pt>
                <c:pt idx="7">
                  <c:v>16.0</c:v>
                </c:pt>
                <c:pt idx="8">
                  <c:v>17.0</c:v>
                </c:pt>
                <c:pt idx="9">
                  <c:v>18.0</c:v>
                </c:pt>
                <c:pt idx="10">
                  <c:v>18.0</c:v>
                </c:pt>
                <c:pt idx="11">
                  <c:v>21.0</c:v>
                </c:pt>
                <c:pt idx="12">
                  <c:v>22.0</c:v>
                </c:pt>
                <c:pt idx="13">
                  <c:v>23.0</c:v>
                </c:pt>
                <c:pt idx="14">
                  <c:v>26.0</c:v>
                </c:pt>
                <c:pt idx="15">
                  <c:v>29.0</c:v>
                </c:pt>
                <c:pt idx="16">
                  <c:v>30.0</c:v>
                </c:pt>
                <c:pt idx="17">
                  <c:v>31.0</c:v>
                </c:pt>
                <c:pt idx="18">
                  <c:v>33.0</c:v>
                </c:pt>
                <c:pt idx="19">
                  <c:v>35.0</c:v>
                </c:pt>
                <c:pt idx="20">
                  <c:v>36.0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Gantry scatt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</c:numCache>
            </c:numRef>
          </c:cat>
          <c:val>
            <c:numRef>
              <c:f>Sheet1!$D$2:$D$22</c:f>
              <c:numCache>
                <c:formatCode>General</c:formatCode>
                <c:ptCount val="21"/>
                <c:pt idx="0">
                  <c:v>3.0</c:v>
                </c:pt>
                <c:pt idx="1">
                  <c:v>3.0</c:v>
                </c:pt>
                <c:pt idx="2">
                  <c:v>3.0</c:v>
                </c:pt>
                <c:pt idx="3">
                  <c:v>5.0</c:v>
                </c:pt>
                <c:pt idx="4">
                  <c:v>5.0</c:v>
                </c:pt>
                <c:pt idx="5">
                  <c:v>5.0</c:v>
                </c:pt>
                <c:pt idx="6">
                  <c:v>10.0</c:v>
                </c:pt>
                <c:pt idx="7">
                  <c:v>10.0</c:v>
                </c:pt>
                <c:pt idx="8">
                  <c:v>13.0</c:v>
                </c:pt>
                <c:pt idx="9">
                  <c:v>17.0</c:v>
                </c:pt>
                <c:pt idx="10">
                  <c:v>17.0</c:v>
                </c:pt>
                <c:pt idx="11">
                  <c:v>22.0</c:v>
                </c:pt>
                <c:pt idx="12">
                  <c:v>24.0</c:v>
                </c:pt>
                <c:pt idx="13">
                  <c:v>26.0</c:v>
                </c:pt>
                <c:pt idx="14">
                  <c:v>27.0</c:v>
                </c:pt>
                <c:pt idx="15">
                  <c:v>32.0</c:v>
                </c:pt>
                <c:pt idx="16">
                  <c:v>33.0</c:v>
                </c:pt>
                <c:pt idx="17">
                  <c:v>34.0</c:v>
                </c:pt>
                <c:pt idx="18">
                  <c:v>36.0</c:v>
                </c:pt>
                <c:pt idx="19">
                  <c:v>35.0</c:v>
                </c:pt>
                <c:pt idx="20">
                  <c:v>34.0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Gantry scan</c:v>
                </c:pt>
              </c:strCache>
            </c:strRef>
          </c:tx>
          <c:spPr>
            <a:ln w="76200" cmpd="sng">
              <a:noFill/>
              <a:prstDash val="sysDash"/>
            </a:ln>
          </c:spPr>
          <c:marker>
            <c:symbol val="none"/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</c:numCache>
            </c:numRef>
          </c:cat>
          <c:val>
            <c:numRef>
              <c:f>Sheet1!$E$2:$E$22</c:f>
              <c:numCache>
                <c:formatCode>General</c:formatCode>
                <c:ptCount val="21"/>
                <c:pt idx="0">
                  <c:v>0.0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  <c:pt idx="11">
                  <c:v>1.0</c:v>
                </c:pt>
                <c:pt idx="12">
                  <c:v>1.0</c:v>
                </c:pt>
                <c:pt idx="13">
                  <c:v>1.0</c:v>
                </c:pt>
                <c:pt idx="14">
                  <c:v>4.0</c:v>
                </c:pt>
                <c:pt idx="15">
                  <c:v>6.0</c:v>
                </c:pt>
                <c:pt idx="16">
                  <c:v>10.0</c:v>
                </c:pt>
                <c:pt idx="17">
                  <c:v>16.0</c:v>
                </c:pt>
                <c:pt idx="18">
                  <c:v>24.0</c:v>
                </c:pt>
                <c:pt idx="19">
                  <c:v>31.0</c:v>
                </c:pt>
                <c:pt idx="20">
                  <c:v>42.0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4683320"/>
        <c:axId val="-2084418872"/>
      </c:lineChart>
      <c:catAx>
        <c:axId val="2094683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en-US"/>
          </a:p>
        </c:txPr>
        <c:crossAx val="-2084418872"/>
        <c:crosses val="autoZero"/>
        <c:auto val="1"/>
        <c:lblAlgn val="ctr"/>
        <c:lblOffset val="100"/>
        <c:noMultiLvlLbl val="0"/>
      </c:catAx>
      <c:valAx>
        <c:axId val="-2084418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94683320"/>
        <c:crosses val="autoZero"/>
        <c:crossBetween val="between"/>
      </c:valAx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08703073467067"/>
          <c:y val="0.0964686493531673"/>
          <c:w val="0.276131059446953"/>
          <c:h val="0.662055861348385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 b="1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 scatt</c:v>
                </c:pt>
              </c:strCache>
            </c:strRef>
          </c:tx>
          <c:marker>
            <c:symbol val="none"/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15.0</c:v>
                </c:pt>
                <c:pt idx="1">
                  <c:v>15.0</c:v>
                </c:pt>
                <c:pt idx="2">
                  <c:v>15.0</c:v>
                </c:pt>
                <c:pt idx="3">
                  <c:v>18.0</c:v>
                </c:pt>
                <c:pt idx="4">
                  <c:v>19.0</c:v>
                </c:pt>
                <c:pt idx="5">
                  <c:v>19.0</c:v>
                </c:pt>
                <c:pt idx="6">
                  <c:v>25.0</c:v>
                </c:pt>
                <c:pt idx="7">
                  <c:v>26.0</c:v>
                </c:pt>
                <c:pt idx="8">
                  <c:v>30.0</c:v>
                </c:pt>
                <c:pt idx="9">
                  <c:v>35.0</c:v>
                </c:pt>
                <c:pt idx="10">
                  <c:v>35.0</c:v>
                </c:pt>
                <c:pt idx="11">
                  <c:v>43.0</c:v>
                </c:pt>
                <c:pt idx="12">
                  <c:v>46.0</c:v>
                </c:pt>
                <c:pt idx="13">
                  <c:v>49.0</c:v>
                </c:pt>
                <c:pt idx="14">
                  <c:v>53.0</c:v>
                </c:pt>
                <c:pt idx="15">
                  <c:v>61.0</c:v>
                </c:pt>
                <c:pt idx="16">
                  <c:v>63.0</c:v>
                </c:pt>
                <c:pt idx="17">
                  <c:v>65.0</c:v>
                </c:pt>
                <c:pt idx="18">
                  <c:v>69.0</c:v>
                </c:pt>
                <c:pt idx="19">
                  <c:v>70.0</c:v>
                </c:pt>
                <c:pt idx="20">
                  <c:v>70.0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Fixe scatt</c:v>
                </c:pt>
              </c:strCache>
            </c:strRef>
          </c:tx>
          <c:marker>
            <c:symbol val="none"/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</c:numCache>
            </c:numRef>
          </c:cat>
          <c:val>
            <c:numRef>
              <c:f>Sheet1!$C$2:$C$22</c:f>
              <c:numCache>
                <c:formatCode>General</c:formatCode>
                <c:ptCount val="21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13.0</c:v>
                </c:pt>
                <c:pt idx="4">
                  <c:v>14.0</c:v>
                </c:pt>
                <c:pt idx="5">
                  <c:v>14.0</c:v>
                </c:pt>
                <c:pt idx="6">
                  <c:v>15.0</c:v>
                </c:pt>
                <c:pt idx="7">
                  <c:v>16.0</c:v>
                </c:pt>
                <c:pt idx="8">
                  <c:v>17.0</c:v>
                </c:pt>
                <c:pt idx="9">
                  <c:v>18.0</c:v>
                </c:pt>
                <c:pt idx="10">
                  <c:v>18.0</c:v>
                </c:pt>
                <c:pt idx="11">
                  <c:v>21.0</c:v>
                </c:pt>
                <c:pt idx="12">
                  <c:v>22.0</c:v>
                </c:pt>
                <c:pt idx="13">
                  <c:v>23.0</c:v>
                </c:pt>
                <c:pt idx="14">
                  <c:v>26.0</c:v>
                </c:pt>
                <c:pt idx="15">
                  <c:v>29.0</c:v>
                </c:pt>
                <c:pt idx="16">
                  <c:v>30.0</c:v>
                </c:pt>
                <c:pt idx="17">
                  <c:v>31.0</c:v>
                </c:pt>
                <c:pt idx="18">
                  <c:v>33.0</c:v>
                </c:pt>
                <c:pt idx="19">
                  <c:v>35.0</c:v>
                </c:pt>
                <c:pt idx="20">
                  <c:v>36.0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Gantry scatt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</c:numCache>
            </c:numRef>
          </c:cat>
          <c:val>
            <c:numRef>
              <c:f>Sheet1!$D$2:$D$22</c:f>
              <c:numCache>
                <c:formatCode>General</c:formatCode>
                <c:ptCount val="21"/>
                <c:pt idx="0">
                  <c:v>3.0</c:v>
                </c:pt>
                <c:pt idx="1">
                  <c:v>3.0</c:v>
                </c:pt>
                <c:pt idx="2">
                  <c:v>3.0</c:v>
                </c:pt>
                <c:pt idx="3">
                  <c:v>5.0</c:v>
                </c:pt>
                <c:pt idx="4">
                  <c:v>5.0</c:v>
                </c:pt>
                <c:pt idx="5">
                  <c:v>5.0</c:v>
                </c:pt>
                <c:pt idx="6">
                  <c:v>10.0</c:v>
                </c:pt>
                <c:pt idx="7">
                  <c:v>10.0</c:v>
                </c:pt>
                <c:pt idx="8">
                  <c:v>13.0</c:v>
                </c:pt>
                <c:pt idx="9">
                  <c:v>17.0</c:v>
                </c:pt>
                <c:pt idx="10">
                  <c:v>17.0</c:v>
                </c:pt>
                <c:pt idx="11">
                  <c:v>22.0</c:v>
                </c:pt>
                <c:pt idx="12">
                  <c:v>24.0</c:v>
                </c:pt>
                <c:pt idx="13">
                  <c:v>26.0</c:v>
                </c:pt>
                <c:pt idx="14">
                  <c:v>27.0</c:v>
                </c:pt>
                <c:pt idx="15">
                  <c:v>32.0</c:v>
                </c:pt>
                <c:pt idx="16">
                  <c:v>33.0</c:v>
                </c:pt>
                <c:pt idx="17">
                  <c:v>34.0</c:v>
                </c:pt>
                <c:pt idx="18">
                  <c:v>36.0</c:v>
                </c:pt>
                <c:pt idx="19">
                  <c:v>35.0</c:v>
                </c:pt>
                <c:pt idx="20">
                  <c:v>34.0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Gantry scan</c:v>
                </c:pt>
              </c:strCache>
            </c:strRef>
          </c:tx>
          <c:spPr>
            <a:ln w="76200" cmpd="sng">
              <a:prstDash val="sysDash"/>
            </a:ln>
          </c:spPr>
          <c:marker>
            <c:symbol val="none"/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</c:numCache>
            </c:numRef>
          </c:cat>
          <c:val>
            <c:numRef>
              <c:f>Sheet1!$E$2:$E$22</c:f>
              <c:numCache>
                <c:formatCode>General</c:formatCode>
                <c:ptCount val="21"/>
                <c:pt idx="0">
                  <c:v>0.0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  <c:pt idx="11">
                  <c:v>1.0</c:v>
                </c:pt>
                <c:pt idx="12">
                  <c:v>1.0</c:v>
                </c:pt>
                <c:pt idx="13">
                  <c:v>1.0</c:v>
                </c:pt>
                <c:pt idx="14">
                  <c:v>4.0</c:v>
                </c:pt>
                <c:pt idx="15">
                  <c:v>6.0</c:v>
                </c:pt>
                <c:pt idx="16">
                  <c:v>10.0</c:v>
                </c:pt>
                <c:pt idx="17">
                  <c:v>16.0</c:v>
                </c:pt>
                <c:pt idx="18">
                  <c:v>24.0</c:v>
                </c:pt>
                <c:pt idx="19">
                  <c:v>31.0</c:v>
                </c:pt>
                <c:pt idx="20">
                  <c:v>42.0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4190056"/>
        <c:axId val="2094585960"/>
      </c:lineChart>
      <c:catAx>
        <c:axId val="-2084190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94585960"/>
        <c:crosses val="autoZero"/>
        <c:auto val="1"/>
        <c:lblAlgn val="ctr"/>
        <c:lblOffset val="100"/>
        <c:noMultiLvlLbl val="0"/>
      </c:catAx>
      <c:valAx>
        <c:axId val="2094585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4190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703063775796"/>
          <c:y val="0.115620496138393"/>
          <c:w val="0.276131059446953"/>
          <c:h val="0.662055861348385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 b="1"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image" Target="../media/image14.png"/><Relationship Id="rId2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image" Target="../media/image5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8990B-4E74-B54A-A5C5-BCB8FA366886}" type="datetimeFigureOut">
              <a:rPr lang="en-US" smtClean="0"/>
              <a:t>2/20/16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A3093-13F7-ED42-9AF9-5F880A238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97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4D3BD6B-A1CE-0C4A-A4D4-B0B9AF4AABA7}" type="slidenum">
              <a:rPr lang="fr-FR" sz="1200"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 sz="1200">
              <a:latin typeface="Calibri" charset="0"/>
            </a:endParaRPr>
          </a:p>
        </p:txBody>
      </p:sp>
      <p:sp>
        <p:nvSpPr>
          <p:cNvPr id="152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 21 : Curva sigmoidea de control local de sarcomas de la base del cráneo, con resultados experimentales en función del tiempo (1993-2007), de la dosis y del tipo de partículas (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Shulz-Ertner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IJRBP,</a:t>
            </a:r>
            <a:r>
              <a:rPr lang="es-ES_tradn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2007).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905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93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75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Fig.13 : Sistemas de verificación del rango de partículas cargadas pesadas usando PET y gamma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promts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generados por interacciones nucleares del haz con los tejidos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30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7C35F744-43A3-AF4A-86D8-CA1149DECE4E}" type="slidenum">
              <a:rPr lang="en-US" sz="1200"/>
              <a:pPr eaLnBrk="1" hangingPunct="1"/>
              <a:t>19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85800"/>
            <a:ext cx="45688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771623-1640-444B-BF95-82EFC59B6A6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877" indent="-285722" eaLnBrk="0" hangingPunct="0">
              <a:defRPr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2888" indent="-228578" eaLnBrk="0" hangingPunct="0">
              <a:defRPr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043" indent="-228578" eaLnBrk="0" hangingPunct="0">
              <a:defRPr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199" indent="-228578" eaLnBrk="0" hangingPunct="0">
              <a:defRPr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354" indent="-22857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509" indent="-22857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8664" indent="-22857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5819" indent="-22857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fld id="{D2C7B751-2811-FD4B-8252-AEBBE4B2271C}" type="slidenum">
              <a:rPr lang="en-US" b="0" smtClean="0">
                <a:solidFill>
                  <a:srgbClr val="000000"/>
                </a:solidFill>
                <a:latin typeface="Calibri" charset="0"/>
              </a:rPr>
              <a:pPr eaLnBrk="1" hangingPunct="1">
                <a:defRPr/>
              </a:pPr>
              <a:t>23</a:t>
            </a:fld>
            <a:endParaRPr lang="en-US" b="0" smtClean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5D9929D-7AC8-214A-A7E4-22C5433D9963}" type="slidenum">
              <a:rPr lang="fr-FR"/>
              <a:pPr/>
              <a:t>24</a:t>
            </a:fld>
            <a:endParaRPr lang="fr-FR"/>
          </a:p>
        </p:txBody>
      </p:sp>
      <p:sp>
        <p:nvSpPr>
          <p:cNvPr id="61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1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244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875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8816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251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4D3BD6B-A1CE-0C4A-A4D4-B0B9AF4AABA7}" type="slidenum">
              <a:rPr lang="fr-FR" sz="1200"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fr-FR" sz="1200">
              <a:latin typeface="Calibri" charset="0"/>
            </a:endParaRPr>
          </a:p>
        </p:txBody>
      </p:sp>
      <p:sp>
        <p:nvSpPr>
          <p:cNvPr id="152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00A7F-4034-4559-86EF-B3F9137EE302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35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08557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1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88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73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6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896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831D78-7CDF-D94B-B180-25A86AA7B3BA}" type="slidenum">
              <a:rPr lang="fr-FR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7013" cy="4114587"/>
          </a:xfrm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A3093-13F7-ED42-9AF9-5F880A2384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44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90754"/>
      </p:ext>
    </p:extLst>
  </p:cSld>
  <p:clrMapOvr>
    <a:masterClrMapping/>
  </p:clrMapOvr>
  <p:transition xmlns:p14="http://schemas.microsoft.com/office/powerpoint/2010/main"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86606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79439"/>
      </p:ext>
    </p:extLst>
  </p:cSld>
  <p:clrMapOvr>
    <a:masterClrMapping/>
  </p:clrMapOvr>
  <p:transition xmlns:p14="http://schemas.microsoft.com/office/powerpoint/2010/main"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3579035"/>
      </p:ext>
    </p:extLst>
  </p:cSld>
  <p:clrMapOvr>
    <a:masterClrMapping/>
  </p:clrMapOvr>
  <p:transition xmlns:p14="http://schemas.microsoft.com/office/powerpoint/2010/main"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9325745"/>
      </p:ext>
    </p:extLst>
  </p:cSld>
  <p:clrMapOvr>
    <a:masterClrMapping/>
  </p:clrMapOvr>
  <p:transition xmlns:p14="http://schemas.microsoft.com/office/powerpoint/2010/main"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3117525"/>
      </p:ext>
    </p:extLst>
  </p:cSld>
  <p:clrMapOvr>
    <a:masterClrMapping/>
  </p:clrMapOvr>
  <p:transition xmlns:p14="http://schemas.microsoft.com/office/powerpoint/2010/main"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2620736"/>
      </p:ext>
    </p:extLst>
  </p:cSld>
  <p:clrMapOvr>
    <a:masterClrMapping/>
  </p:clrMapOvr>
  <p:transition xmlns:p14="http://schemas.microsoft.com/office/powerpoint/2010/main"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2016040"/>
      </p:ext>
    </p:extLst>
  </p:cSld>
  <p:clrMapOvr>
    <a:masterClrMapping/>
  </p:clrMapOvr>
  <p:transition xmlns:p14="http://schemas.microsoft.com/office/powerpoint/2010/main"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9602337"/>
      </p:ext>
    </p:extLst>
  </p:cSld>
  <p:clrMapOvr>
    <a:masterClrMapping/>
  </p:clrMapOvr>
  <p:transition xmlns:p14="http://schemas.microsoft.com/office/powerpoint/2010/main"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2503182"/>
      </p:ext>
    </p:extLst>
  </p:cSld>
  <p:clrMapOvr>
    <a:masterClrMapping/>
  </p:clrMapOvr>
  <p:transition xmlns:p14="http://schemas.microsoft.com/office/powerpoint/2010/main"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0787448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27460"/>
      </p:ext>
    </p:extLst>
  </p:cSld>
  <p:clrMapOvr>
    <a:masterClrMapping/>
  </p:clrMapOvr>
  <p:transition xmlns:p14="http://schemas.microsoft.com/office/powerpoint/2010/main"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8887457"/>
      </p:ext>
    </p:extLst>
  </p:cSld>
  <p:clrMapOvr>
    <a:masterClrMapping/>
  </p:clrMapOvr>
  <p:transition xmlns:p14="http://schemas.microsoft.com/office/powerpoint/2010/main"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3959627"/>
      </p:ext>
    </p:extLst>
  </p:cSld>
  <p:clrMapOvr>
    <a:masterClrMapping/>
  </p:clrMapOvr>
  <p:transition xmlns:p14="http://schemas.microsoft.com/office/powerpoint/2010/main"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7953687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75946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0174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93265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745756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06200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562991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381277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66AF8-EA54-7E45-8443-1358A8A504B0}" type="datetimeFigureOut">
              <a:rPr lang="en-US" smtClean="0"/>
              <a:t>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E5689-9BAC-4C46-98AB-DD036B48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69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slow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613DC-DA11-BF4F-AD07-DCB6C1AB47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475D1-5D4E-2A47-9F64-60721CBA01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8205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png"/><Relationship Id="rId12" Type="http://schemas.openxmlformats.org/officeDocument/2006/relationships/image" Target="../media/image36.png"/><Relationship Id="rId13" Type="http://schemas.openxmlformats.org/officeDocument/2006/relationships/image" Target="../media/image37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9.xml"/><Relationship Id="rId4" Type="http://schemas.openxmlformats.org/officeDocument/2006/relationships/image" Target="../media/image34.png"/><Relationship Id="rId5" Type="http://schemas.openxmlformats.org/officeDocument/2006/relationships/oleObject" Target="../embeddings/oleObject8.bin"/><Relationship Id="rId6" Type="http://schemas.openxmlformats.org/officeDocument/2006/relationships/image" Target="../media/image31.png"/><Relationship Id="rId7" Type="http://schemas.openxmlformats.org/officeDocument/2006/relationships/image" Target="../media/image35.png"/><Relationship Id="rId8" Type="http://schemas.openxmlformats.org/officeDocument/2006/relationships/oleObject" Target="../embeddings/oleObject9.bin"/><Relationship Id="rId9" Type="http://schemas.openxmlformats.org/officeDocument/2006/relationships/image" Target="../media/image32.png"/><Relationship Id="rId10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jpe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6" Type="http://schemas.openxmlformats.org/officeDocument/2006/relationships/image" Target="../media/image49.jpeg"/><Relationship Id="rId7" Type="http://schemas.openxmlformats.org/officeDocument/2006/relationships/image" Target="../media/image50.jpeg"/><Relationship Id="rId8" Type="http://schemas.openxmlformats.org/officeDocument/2006/relationships/image" Target="../media/image51.png"/><Relationship Id="rId9" Type="http://schemas.openxmlformats.org/officeDocument/2006/relationships/image" Target="../media/image52.gif"/><Relationship Id="rId10" Type="http://schemas.openxmlformats.org/officeDocument/2006/relationships/image" Target="../media/image53.jpg"/><Relationship Id="rId11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6.png"/><Relationship Id="rId12" Type="http://schemas.openxmlformats.org/officeDocument/2006/relationships/image" Target="../media/image61.jpeg"/><Relationship Id="rId13" Type="http://schemas.openxmlformats.org/officeDocument/2006/relationships/image" Target="../media/image6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oleObject" Target="../embeddings/oleObject11.bin"/><Relationship Id="rId9" Type="http://schemas.openxmlformats.org/officeDocument/2006/relationships/image" Target="../media/image55.png"/><Relationship Id="rId10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emf"/><Relationship Id="rId5" Type="http://schemas.openxmlformats.org/officeDocument/2006/relationships/image" Target="../media/image68.emf"/><Relationship Id="rId6" Type="http://schemas.openxmlformats.org/officeDocument/2006/relationships/image" Target="../media/image69.emf"/><Relationship Id="rId7" Type="http://schemas.openxmlformats.org/officeDocument/2006/relationships/image" Target="../media/image70.emf"/><Relationship Id="rId8" Type="http://schemas.openxmlformats.org/officeDocument/2006/relationships/image" Target="../media/image71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9.png"/><Relationship Id="rId12" Type="http://schemas.openxmlformats.org/officeDocument/2006/relationships/image" Target="../media/image57.png"/><Relationship Id="rId13" Type="http://schemas.openxmlformats.org/officeDocument/2006/relationships/image" Target="../media/image80.png"/><Relationship Id="rId14" Type="http://schemas.openxmlformats.org/officeDocument/2006/relationships/image" Target="../media/image81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7" Type="http://schemas.openxmlformats.org/officeDocument/2006/relationships/image" Target="../media/image76.png"/><Relationship Id="rId8" Type="http://schemas.openxmlformats.org/officeDocument/2006/relationships/image" Target="../media/image77.png"/><Relationship Id="rId9" Type="http://schemas.openxmlformats.org/officeDocument/2006/relationships/image" Target="../media/image78.png"/><Relationship Id="rId10" Type="http://schemas.openxmlformats.org/officeDocument/2006/relationships/image" Target="../media/image7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emf"/><Relationship Id="rId5" Type="http://schemas.openxmlformats.org/officeDocument/2006/relationships/image" Target="../media/image84.png"/><Relationship Id="rId6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7" Type="http://schemas.openxmlformats.org/officeDocument/2006/relationships/image" Target="../media/image90.jpeg"/><Relationship Id="rId8" Type="http://schemas.openxmlformats.org/officeDocument/2006/relationships/image" Target="../media/image91.png"/><Relationship Id="rId9" Type="http://schemas.openxmlformats.org/officeDocument/2006/relationships/image" Target="../media/image92.png"/><Relationship Id="rId10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6" Type="http://schemas.openxmlformats.org/officeDocument/2006/relationships/image" Target="../media/image97.png"/><Relationship Id="rId7" Type="http://schemas.openxmlformats.org/officeDocument/2006/relationships/image" Target="../media/image98.png"/><Relationship Id="rId8" Type="http://schemas.openxmlformats.org/officeDocument/2006/relationships/image" Target="../media/image99.png"/><Relationship Id="rId9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101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2.xlsx"/><Relationship Id="rId4" Type="http://schemas.openxmlformats.org/officeDocument/2006/relationships/image" Target="../media/image102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://www.noyodecia.com/" TargetMode="External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6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media" Target="../media/media2.mpg"/><Relationship Id="rId4" Type="http://schemas.openxmlformats.org/officeDocument/2006/relationships/video" Target="../media/media2.mpg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3.xml"/><Relationship Id="rId7" Type="http://schemas.openxmlformats.org/officeDocument/2006/relationships/image" Target="../media/image107.png"/><Relationship Id="rId8" Type="http://schemas.openxmlformats.org/officeDocument/2006/relationships/image" Target="../media/image108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hyperlink" Target="http://www.varian.com" TargetMode="External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18.png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15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6.png"/><Relationship Id="rId10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25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45"/>
          <a:stretch>
            <a:fillRect/>
          </a:stretch>
        </p:blipFill>
        <p:spPr bwMode="auto">
          <a:xfrm>
            <a:off x="7546975" y="5878513"/>
            <a:ext cx="159702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5" name="Picture 3"/>
          <p:cNvSpPr>
            <a:spLocks noChangeAspect="1" noChangeArrowheads="1"/>
          </p:cNvSpPr>
          <p:nvPr/>
        </p:nvSpPr>
        <p:spPr bwMode="hidden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7714" y="2748985"/>
            <a:ext cx="5486400" cy="2895600"/>
          </a:xfrm>
        </p:spPr>
        <p:txBody>
          <a:bodyPr>
            <a:normAutofit/>
          </a:bodyPr>
          <a:lstStyle/>
          <a:p>
            <a:pPr algn="l" eaLnBrk="1" hangingPunct="1"/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A.Mazal</a:t>
            </a:r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>,  </a:t>
            </a:r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F.Goudjil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,</a:t>
            </a:r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S.Meyroneinc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,</a:t>
            </a:r>
            <a:br>
              <a:rPr lang="fr-FR" sz="20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L.DeMarzi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A.Patriarca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,</a:t>
            </a:r>
            <a:br>
              <a:rPr lang="fr-FR" sz="20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P.Verelle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V.Favaudon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, F. </a:t>
            </a:r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Pouzoulet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M.Dutreix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, R. </a:t>
            </a:r>
            <a:r>
              <a:rPr lang="fr-FR" sz="2000" b="1" dirty="0" err="1">
                <a:solidFill>
                  <a:srgbClr val="000000"/>
                </a:solidFill>
                <a:latin typeface="Arial" charset="0"/>
              </a:rPr>
              <a:t>Dendale</a:t>
            </a:r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A. </a:t>
            </a:r>
            <a:r>
              <a:rPr lang="fr-FR" sz="2000" b="1" dirty="0" err="1">
                <a:solidFill>
                  <a:srgbClr val="000000"/>
                </a:solidFill>
                <a:latin typeface="Arial" charset="0"/>
              </a:rPr>
              <a:t>Fourquet</a:t>
            </a:r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fr-FR" sz="2000" b="1" dirty="0">
                <a:solidFill>
                  <a:srgbClr val="000000"/>
                </a:solidFill>
                <a:latin typeface="Arial" charset="0"/>
              </a:rPr>
            </a:br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fr-FR" sz="2000" b="1" dirty="0">
                <a:solidFill>
                  <a:srgbClr val="000000"/>
                </a:solidFill>
                <a:latin typeface="Arial" charset="0"/>
              </a:rPr>
            </a:b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&amp; staff</a:t>
            </a:r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fr-FR" sz="2000" b="1" dirty="0">
                <a:solidFill>
                  <a:srgbClr val="000000"/>
                </a:solidFill>
                <a:latin typeface="Arial" charset="0"/>
              </a:rPr>
            </a:b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Centre de </a:t>
            </a:r>
            <a:r>
              <a:rPr lang="fr-FR" sz="2000" b="1" dirty="0" err="1" smtClean="0">
                <a:solidFill>
                  <a:srgbClr val="000000"/>
                </a:solidFill>
                <a:latin typeface="Arial" charset="0"/>
              </a:rPr>
              <a:t>Protontherapie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 d’Orsay</a:t>
            </a:r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fr-FR" sz="2000" b="1" dirty="0">
                <a:solidFill>
                  <a:srgbClr val="000000"/>
                </a:solidFill>
                <a:latin typeface="Arial" charset="0"/>
              </a:rPr>
            </a:br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>Institut Curie, Paris, </a:t>
            </a:r>
            <a:r>
              <a:rPr lang="fr-FR" sz="2000" b="1" dirty="0" smtClean="0">
                <a:solidFill>
                  <a:srgbClr val="000000"/>
                </a:solidFill>
                <a:latin typeface="Arial" charset="0"/>
              </a:rPr>
              <a:t>France</a:t>
            </a:r>
            <a:br>
              <a:rPr lang="fr-FR" sz="2000" b="1" dirty="0" smtClean="0">
                <a:solidFill>
                  <a:srgbClr val="000000"/>
                </a:solidFill>
                <a:latin typeface="Arial" charset="0"/>
              </a:rPr>
            </a:br>
            <a:endParaRPr lang="fr-FR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898525" y="5903913"/>
            <a:ext cx="18415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1558" name="Text Box 9"/>
          <p:cNvSpPr txBox="1">
            <a:spLocks noChangeArrowheads="1"/>
          </p:cNvSpPr>
          <p:nvPr/>
        </p:nvSpPr>
        <p:spPr bwMode="auto">
          <a:xfrm>
            <a:off x="216903" y="302728"/>
            <a:ext cx="533832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 dirty="0" err="1" smtClean="0">
                <a:solidFill>
                  <a:srgbClr val="000000"/>
                </a:solidFill>
              </a:rPr>
              <a:t>Physics</a:t>
            </a:r>
            <a:r>
              <a:rPr lang="fr-FR" sz="3200" b="1" dirty="0" smtClean="0">
                <a:solidFill>
                  <a:srgbClr val="000000"/>
                </a:solidFill>
              </a:rPr>
              <a:t> in </a:t>
            </a:r>
            <a:r>
              <a:rPr lang="fr-FR" sz="3200" b="1" dirty="0" err="1" smtClean="0">
                <a:solidFill>
                  <a:srgbClr val="000000"/>
                </a:solidFill>
              </a:rPr>
              <a:t>hadrontherapy</a:t>
            </a:r>
            <a:r>
              <a:rPr lang="fr-FR" sz="3200" b="1" dirty="0" smtClean="0">
                <a:solidFill>
                  <a:srgbClr val="000000"/>
                </a:solidFill>
              </a:rPr>
              <a:t>:</a:t>
            </a:r>
            <a:endParaRPr lang="fr-FR" sz="3200" b="1" dirty="0">
              <a:solidFill>
                <a:srgbClr val="000000"/>
              </a:solidFill>
            </a:endParaRPr>
          </a:p>
        </p:txBody>
      </p:sp>
      <p:grpSp>
        <p:nvGrpSpPr>
          <p:cNvPr id="151559" name="Group 5"/>
          <p:cNvGrpSpPr>
            <a:grpSpLocks/>
          </p:cNvGrpSpPr>
          <p:nvPr/>
        </p:nvGrpSpPr>
        <p:grpSpPr bwMode="auto">
          <a:xfrm>
            <a:off x="1708150" y="3406775"/>
            <a:ext cx="6826250" cy="2613025"/>
            <a:chOff x="1027" y="1417"/>
            <a:chExt cx="4300" cy="1646"/>
          </a:xfrm>
        </p:grpSpPr>
        <p:grpSp>
          <p:nvGrpSpPr>
            <p:cNvPr id="151562" name="Group 6"/>
            <p:cNvGrpSpPr>
              <a:grpSpLocks/>
            </p:cNvGrpSpPr>
            <p:nvPr/>
          </p:nvGrpSpPr>
          <p:grpSpPr bwMode="auto">
            <a:xfrm>
              <a:off x="1027" y="2509"/>
              <a:ext cx="3210" cy="121"/>
              <a:chOff x="1034" y="2790"/>
              <a:chExt cx="3210" cy="121"/>
            </a:xfrm>
          </p:grpSpPr>
          <p:sp>
            <p:nvSpPr>
              <p:cNvPr id="151623" name="Line 7"/>
              <p:cNvSpPr>
                <a:spLocks noChangeShapeType="1"/>
              </p:cNvSpPr>
              <p:nvPr/>
            </p:nvSpPr>
            <p:spPr bwMode="auto">
              <a:xfrm flipV="1">
                <a:off x="1034" y="2898"/>
                <a:ext cx="19" cy="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4" name="Line 8"/>
              <p:cNvSpPr>
                <a:spLocks noChangeShapeType="1"/>
              </p:cNvSpPr>
              <p:nvPr/>
            </p:nvSpPr>
            <p:spPr bwMode="auto">
              <a:xfrm>
                <a:off x="1053" y="2898"/>
                <a:ext cx="18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5" name="Line 9"/>
              <p:cNvSpPr>
                <a:spLocks noChangeShapeType="1"/>
              </p:cNvSpPr>
              <p:nvPr/>
            </p:nvSpPr>
            <p:spPr bwMode="auto">
              <a:xfrm flipV="1">
                <a:off x="1071" y="2899"/>
                <a:ext cx="19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6" name="Line 10"/>
              <p:cNvSpPr>
                <a:spLocks noChangeShapeType="1"/>
              </p:cNvSpPr>
              <p:nvPr/>
            </p:nvSpPr>
            <p:spPr bwMode="auto">
              <a:xfrm>
                <a:off x="1090" y="2899"/>
                <a:ext cx="19" cy="1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7" name="Line 11"/>
              <p:cNvSpPr>
                <a:spLocks noChangeShapeType="1"/>
              </p:cNvSpPr>
              <p:nvPr/>
            </p:nvSpPr>
            <p:spPr bwMode="auto">
              <a:xfrm flipV="1">
                <a:off x="1109" y="2909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8" name="Line 12"/>
              <p:cNvSpPr>
                <a:spLocks noChangeShapeType="1"/>
              </p:cNvSpPr>
              <p:nvPr/>
            </p:nvSpPr>
            <p:spPr bwMode="auto">
              <a:xfrm flipV="1">
                <a:off x="1127" y="2901"/>
                <a:ext cx="19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9" name="Line 13"/>
              <p:cNvSpPr>
                <a:spLocks noChangeShapeType="1"/>
              </p:cNvSpPr>
              <p:nvPr/>
            </p:nvSpPr>
            <p:spPr bwMode="auto">
              <a:xfrm>
                <a:off x="1146" y="2901"/>
                <a:ext cx="18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0" name="Line 14"/>
              <p:cNvSpPr>
                <a:spLocks noChangeShapeType="1"/>
              </p:cNvSpPr>
              <p:nvPr/>
            </p:nvSpPr>
            <p:spPr bwMode="auto">
              <a:xfrm flipV="1">
                <a:off x="1164" y="2901"/>
                <a:ext cx="18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1" name="Line 15"/>
              <p:cNvSpPr>
                <a:spLocks noChangeShapeType="1"/>
              </p:cNvSpPr>
              <p:nvPr/>
            </p:nvSpPr>
            <p:spPr bwMode="auto">
              <a:xfrm>
                <a:off x="1182" y="2901"/>
                <a:ext cx="19" cy="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2" name="Line 16"/>
              <p:cNvSpPr>
                <a:spLocks noChangeShapeType="1"/>
              </p:cNvSpPr>
              <p:nvPr/>
            </p:nvSpPr>
            <p:spPr bwMode="auto">
              <a:xfrm flipV="1">
                <a:off x="1201" y="2899"/>
                <a:ext cx="19" cy="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3" name="Line 17"/>
              <p:cNvSpPr>
                <a:spLocks noChangeShapeType="1"/>
              </p:cNvSpPr>
              <p:nvPr/>
            </p:nvSpPr>
            <p:spPr bwMode="auto">
              <a:xfrm>
                <a:off x="1220" y="2899"/>
                <a:ext cx="18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4" name="Line 18"/>
              <p:cNvSpPr>
                <a:spLocks noChangeShapeType="1"/>
              </p:cNvSpPr>
              <p:nvPr/>
            </p:nvSpPr>
            <p:spPr bwMode="auto">
              <a:xfrm flipV="1">
                <a:off x="1238" y="2899"/>
                <a:ext cx="19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5" name="Line 19"/>
              <p:cNvSpPr>
                <a:spLocks noChangeShapeType="1"/>
              </p:cNvSpPr>
              <p:nvPr/>
            </p:nvSpPr>
            <p:spPr bwMode="auto">
              <a:xfrm>
                <a:off x="1257" y="2899"/>
                <a:ext cx="17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6" name="Line 20"/>
              <p:cNvSpPr>
                <a:spLocks noChangeShapeType="1"/>
              </p:cNvSpPr>
              <p:nvPr/>
            </p:nvSpPr>
            <p:spPr bwMode="auto">
              <a:xfrm flipV="1">
                <a:off x="1274" y="2901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7" name="Line 21"/>
              <p:cNvSpPr>
                <a:spLocks noChangeShapeType="1"/>
              </p:cNvSpPr>
              <p:nvPr/>
            </p:nvSpPr>
            <p:spPr bwMode="auto">
              <a:xfrm>
                <a:off x="1293" y="2901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8" name="Line 22"/>
              <p:cNvSpPr>
                <a:spLocks noChangeShapeType="1"/>
              </p:cNvSpPr>
              <p:nvPr/>
            </p:nvSpPr>
            <p:spPr bwMode="auto">
              <a:xfrm>
                <a:off x="1312" y="2904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9" name="Line 23"/>
              <p:cNvSpPr>
                <a:spLocks noChangeShapeType="1"/>
              </p:cNvSpPr>
              <p:nvPr/>
            </p:nvSpPr>
            <p:spPr bwMode="auto">
              <a:xfrm flipV="1">
                <a:off x="1329" y="290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0" name="Line 24"/>
              <p:cNvSpPr>
                <a:spLocks noChangeShapeType="1"/>
              </p:cNvSpPr>
              <p:nvPr/>
            </p:nvSpPr>
            <p:spPr bwMode="auto">
              <a:xfrm>
                <a:off x="1348" y="2902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1" name="Line 25"/>
              <p:cNvSpPr>
                <a:spLocks noChangeShapeType="1"/>
              </p:cNvSpPr>
              <p:nvPr/>
            </p:nvSpPr>
            <p:spPr bwMode="auto">
              <a:xfrm>
                <a:off x="1367" y="2904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2" name="Line 26"/>
              <p:cNvSpPr>
                <a:spLocks noChangeShapeType="1"/>
              </p:cNvSpPr>
              <p:nvPr/>
            </p:nvSpPr>
            <p:spPr bwMode="auto">
              <a:xfrm flipV="1">
                <a:off x="1385" y="290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3" name="Line 27"/>
              <p:cNvSpPr>
                <a:spLocks noChangeShapeType="1"/>
              </p:cNvSpPr>
              <p:nvPr/>
            </p:nvSpPr>
            <p:spPr bwMode="auto">
              <a:xfrm flipV="1">
                <a:off x="1404" y="2898"/>
                <a:ext cx="19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4" name="Line 28"/>
              <p:cNvSpPr>
                <a:spLocks noChangeShapeType="1"/>
              </p:cNvSpPr>
              <p:nvPr/>
            </p:nvSpPr>
            <p:spPr bwMode="auto">
              <a:xfrm>
                <a:off x="1423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5" name="Line 29"/>
              <p:cNvSpPr>
                <a:spLocks noChangeShapeType="1"/>
              </p:cNvSpPr>
              <p:nvPr/>
            </p:nvSpPr>
            <p:spPr bwMode="auto">
              <a:xfrm>
                <a:off x="1441" y="2899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6" name="Line 30"/>
              <p:cNvSpPr>
                <a:spLocks noChangeShapeType="1"/>
              </p:cNvSpPr>
              <p:nvPr/>
            </p:nvSpPr>
            <p:spPr bwMode="auto">
              <a:xfrm flipV="1">
                <a:off x="1459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7" name="Line 31"/>
              <p:cNvSpPr>
                <a:spLocks noChangeShapeType="1"/>
              </p:cNvSpPr>
              <p:nvPr/>
            </p:nvSpPr>
            <p:spPr bwMode="auto">
              <a:xfrm>
                <a:off x="1478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8" name="Line 32"/>
              <p:cNvSpPr>
                <a:spLocks noChangeShapeType="1"/>
              </p:cNvSpPr>
              <p:nvPr/>
            </p:nvSpPr>
            <p:spPr bwMode="auto">
              <a:xfrm>
                <a:off x="1496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9" name="Line 33"/>
              <p:cNvSpPr>
                <a:spLocks noChangeShapeType="1"/>
              </p:cNvSpPr>
              <p:nvPr/>
            </p:nvSpPr>
            <p:spPr bwMode="auto">
              <a:xfrm>
                <a:off x="1515" y="290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0" name="Line 34"/>
              <p:cNvSpPr>
                <a:spLocks noChangeShapeType="1"/>
              </p:cNvSpPr>
              <p:nvPr/>
            </p:nvSpPr>
            <p:spPr bwMode="auto">
              <a:xfrm flipV="1">
                <a:off x="1533" y="290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1" name="Line 35"/>
              <p:cNvSpPr>
                <a:spLocks noChangeShapeType="1"/>
              </p:cNvSpPr>
              <p:nvPr/>
            </p:nvSpPr>
            <p:spPr bwMode="auto">
              <a:xfrm flipV="1">
                <a:off x="1551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2" name="Line 36"/>
              <p:cNvSpPr>
                <a:spLocks noChangeShapeType="1"/>
              </p:cNvSpPr>
              <p:nvPr/>
            </p:nvSpPr>
            <p:spPr bwMode="auto">
              <a:xfrm flipV="1">
                <a:off x="1570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3" name="Line 37"/>
              <p:cNvSpPr>
                <a:spLocks noChangeShapeType="1"/>
              </p:cNvSpPr>
              <p:nvPr/>
            </p:nvSpPr>
            <p:spPr bwMode="auto">
              <a:xfrm>
                <a:off x="1588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4" name="Line 38"/>
              <p:cNvSpPr>
                <a:spLocks noChangeShapeType="1"/>
              </p:cNvSpPr>
              <p:nvPr/>
            </p:nvSpPr>
            <p:spPr bwMode="auto">
              <a:xfrm>
                <a:off x="1607" y="289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5" name="Line 39"/>
              <p:cNvSpPr>
                <a:spLocks noChangeShapeType="1"/>
              </p:cNvSpPr>
              <p:nvPr/>
            </p:nvSpPr>
            <p:spPr bwMode="auto">
              <a:xfrm>
                <a:off x="1626" y="2899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6" name="Line 40"/>
              <p:cNvSpPr>
                <a:spLocks noChangeShapeType="1"/>
              </p:cNvSpPr>
              <p:nvPr/>
            </p:nvSpPr>
            <p:spPr bwMode="auto">
              <a:xfrm>
                <a:off x="1643" y="289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7" name="Line 41"/>
              <p:cNvSpPr>
                <a:spLocks noChangeShapeType="1"/>
              </p:cNvSpPr>
              <p:nvPr/>
            </p:nvSpPr>
            <p:spPr bwMode="auto">
              <a:xfrm>
                <a:off x="1662" y="289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8" name="Line 42"/>
              <p:cNvSpPr>
                <a:spLocks noChangeShapeType="1"/>
              </p:cNvSpPr>
              <p:nvPr/>
            </p:nvSpPr>
            <p:spPr bwMode="auto">
              <a:xfrm>
                <a:off x="1681" y="2899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9" name="Line 43"/>
              <p:cNvSpPr>
                <a:spLocks noChangeShapeType="1"/>
              </p:cNvSpPr>
              <p:nvPr/>
            </p:nvSpPr>
            <p:spPr bwMode="auto">
              <a:xfrm flipV="1">
                <a:off x="1699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0" name="Line 44"/>
              <p:cNvSpPr>
                <a:spLocks noChangeShapeType="1"/>
              </p:cNvSpPr>
              <p:nvPr/>
            </p:nvSpPr>
            <p:spPr bwMode="auto">
              <a:xfrm>
                <a:off x="1718" y="2899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1" name="Line 45"/>
              <p:cNvSpPr>
                <a:spLocks noChangeShapeType="1"/>
              </p:cNvSpPr>
              <p:nvPr/>
            </p:nvSpPr>
            <p:spPr bwMode="auto">
              <a:xfrm flipV="1">
                <a:off x="1735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2" name="Line 46"/>
              <p:cNvSpPr>
                <a:spLocks noChangeShapeType="1"/>
              </p:cNvSpPr>
              <p:nvPr/>
            </p:nvSpPr>
            <p:spPr bwMode="auto">
              <a:xfrm>
                <a:off x="1754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3" name="Line 47"/>
              <p:cNvSpPr>
                <a:spLocks noChangeShapeType="1"/>
              </p:cNvSpPr>
              <p:nvPr/>
            </p:nvSpPr>
            <p:spPr bwMode="auto">
              <a:xfrm>
                <a:off x="1773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4" name="Line 48"/>
              <p:cNvSpPr>
                <a:spLocks noChangeShapeType="1"/>
              </p:cNvSpPr>
              <p:nvPr/>
            </p:nvSpPr>
            <p:spPr bwMode="auto">
              <a:xfrm>
                <a:off x="1791" y="2899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5" name="Line 49"/>
              <p:cNvSpPr>
                <a:spLocks noChangeShapeType="1"/>
              </p:cNvSpPr>
              <p:nvPr/>
            </p:nvSpPr>
            <p:spPr bwMode="auto">
              <a:xfrm>
                <a:off x="1809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6" name="Line 50"/>
              <p:cNvSpPr>
                <a:spLocks noChangeShapeType="1"/>
              </p:cNvSpPr>
              <p:nvPr/>
            </p:nvSpPr>
            <p:spPr bwMode="auto">
              <a:xfrm flipV="1">
                <a:off x="1828" y="2899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7" name="Line 51"/>
              <p:cNvSpPr>
                <a:spLocks noChangeShapeType="1"/>
              </p:cNvSpPr>
              <p:nvPr/>
            </p:nvSpPr>
            <p:spPr bwMode="auto">
              <a:xfrm flipV="1">
                <a:off x="1846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8" name="Line 52"/>
              <p:cNvSpPr>
                <a:spLocks noChangeShapeType="1"/>
              </p:cNvSpPr>
              <p:nvPr/>
            </p:nvSpPr>
            <p:spPr bwMode="auto">
              <a:xfrm>
                <a:off x="1865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9" name="Line 53"/>
              <p:cNvSpPr>
                <a:spLocks noChangeShapeType="1"/>
              </p:cNvSpPr>
              <p:nvPr/>
            </p:nvSpPr>
            <p:spPr bwMode="auto">
              <a:xfrm>
                <a:off x="1884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0" name="Line 54"/>
              <p:cNvSpPr>
                <a:spLocks noChangeShapeType="1"/>
              </p:cNvSpPr>
              <p:nvPr/>
            </p:nvSpPr>
            <p:spPr bwMode="auto">
              <a:xfrm>
                <a:off x="1902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1" name="Line 55"/>
              <p:cNvSpPr>
                <a:spLocks noChangeShapeType="1"/>
              </p:cNvSpPr>
              <p:nvPr/>
            </p:nvSpPr>
            <p:spPr bwMode="auto">
              <a:xfrm>
                <a:off x="1921" y="2899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2" name="Line 56"/>
              <p:cNvSpPr>
                <a:spLocks noChangeShapeType="1"/>
              </p:cNvSpPr>
              <p:nvPr/>
            </p:nvSpPr>
            <p:spPr bwMode="auto">
              <a:xfrm>
                <a:off x="1938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3" name="Line 57"/>
              <p:cNvSpPr>
                <a:spLocks noChangeShapeType="1"/>
              </p:cNvSpPr>
              <p:nvPr/>
            </p:nvSpPr>
            <p:spPr bwMode="auto">
              <a:xfrm>
                <a:off x="1957" y="290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4" name="Line 58"/>
              <p:cNvSpPr>
                <a:spLocks noChangeShapeType="1"/>
              </p:cNvSpPr>
              <p:nvPr/>
            </p:nvSpPr>
            <p:spPr bwMode="auto">
              <a:xfrm>
                <a:off x="1976" y="290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5" name="Line 59"/>
              <p:cNvSpPr>
                <a:spLocks noChangeShapeType="1"/>
              </p:cNvSpPr>
              <p:nvPr/>
            </p:nvSpPr>
            <p:spPr bwMode="auto">
              <a:xfrm>
                <a:off x="1994" y="290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6" name="Line 60"/>
              <p:cNvSpPr>
                <a:spLocks noChangeShapeType="1"/>
              </p:cNvSpPr>
              <p:nvPr/>
            </p:nvSpPr>
            <p:spPr bwMode="auto">
              <a:xfrm>
                <a:off x="2013" y="290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7" name="Line 61"/>
              <p:cNvSpPr>
                <a:spLocks noChangeShapeType="1"/>
              </p:cNvSpPr>
              <p:nvPr/>
            </p:nvSpPr>
            <p:spPr bwMode="auto">
              <a:xfrm>
                <a:off x="2032" y="2902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8" name="Line 62"/>
              <p:cNvSpPr>
                <a:spLocks noChangeShapeType="1"/>
              </p:cNvSpPr>
              <p:nvPr/>
            </p:nvSpPr>
            <p:spPr bwMode="auto">
              <a:xfrm>
                <a:off x="2049" y="290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9" name="Line 63"/>
              <p:cNvSpPr>
                <a:spLocks noChangeShapeType="1"/>
              </p:cNvSpPr>
              <p:nvPr/>
            </p:nvSpPr>
            <p:spPr bwMode="auto">
              <a:xfrm>
                <a:off x="2068" y="290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0" name="Line 64"/>
              <p:cNvSpPr>
                <a:spLocks noChangeShapeType="1"/>
              </p:cNvSpPr>
              <p:nvPr/>
            </p:nvSpPr>
            <p:spPr bwMode="auto">
              <a:xfrm>
                <a:off x="2087" y="2902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1" name="Line 65"/>
              <p:cNvSpPr>
                <a:spLocks noChangeShapeType="1"/>
              </p:cNvSpPr>
              <p:nvPr/>
            </p:nvSpPr>
            <p:spPr bwMode="auto">
              <a:xfrm>
                <a:off x="2104" y="2902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2" name="Line 66"/>
              <p:cNvSpPr>
                <a:spLocks noChangeShapeType="1"/>
              </p:cNvSpPr>
              <p:nvPr/>
            </p:nvSpPr>
            <p:spPr bwMode="auto">
              <a:xfrm flipV="1">
                <a:off x="2123" y="2902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3" name="Line 67"/>
              <p:cNvSpPr>
                <a:spLocks noChangeShapeType="1"/>
              </p:cNvSpPr>
              <p:nvPr/>
            </p:nvSpPr>
            <p:spPr bwMode="auto">
              <a:xfrm flipV="1">
                <a:off x="2141" y="290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4" name="Line 68"/>
              <p:cNvSpPr>
                <a:spLocks noChangeShapeType="1"/>
              </p:cNvSpPr>
              <p:nvPr/>
            </p:nvSpPr>
            <p:spPr bwMode="auto">
              <a:xfrm flipV="1">
                <a:off x="2160" y="2898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5" name="Line 69"/>
              <p:cNvSpPr>
                <a:spLocks noChangeShapeType="1"/>
              </p:cNvSpPr>
              <p:nvPr/>
            </p:nvSpPr>
            <p:spPr bwMode="auto">
              <a:xfrm flipV="1">
                <a:off x="2179" y="2896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6" name="Line 70"/>
              <p:cNvSpPr>
                <a:spLocks noChangeShapeType="1"/>
              </p:cNvSpPr>
              <p:nvPr/>
            </p:nvSpPr>
            <p:spPr bwMode="auto">
              <a:xfrm flipV="1">
                <a:off x="2197" y="2895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7" name="Line 71"/>
              <p:cNvSpPr>
                <a:spLocks noChangeShapeType="1"/>
              </p:cNvSpPr>
              <p:nvPr/>
            </p:nvSpPr>
            <p:spPr bwMode="auto">
              <a:xfrm>
                <a:off x="2216" y="2895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8" name="Line 72"/>
              <p:cNvSpPr>
                <a:spLocks noChangeShapeType="1"/>
              </p:cNvSpPr>
              <p:nvPr/>
            </p:nvSpPr>
            <p:spPr bwMode="auto">
              <a:xfrm>
                <a:off x="2234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9" name="Line 73"/>
              <p:cNvSpPr>
                <a:spLocks noChangeShapeType="1"/>
              </p:cNvSpPr>
              <p:nvPr/>
            </p:nvSpPr>
            <p:spPr bwMode="auto">
              <a:xfrm flipV="1">
                <a:off x="2252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0" name="Line 74"/>
              <p:cNvSpPr>
                <a:spLocks noChangeShapeType="1"/>
              </p:cNvSpPr>
              <p:nvPr/>
            </p:nvSpPr>
            <p:spPr bwMode="auto">
              <a:xfrm>
                <a:off x="2271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1" name="Line 75"/>
              <p:cNvSpPr>
                <a:spLocks noChangeShapeType="1"/>
              </p:cNvSpPr>
              <p:nvPr/>
            </p:nvSpPr>
            <p:spPr bwMode="auto">
              <a:xfrm flipV="1">
                <a:off x="2290" y="2896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2" name="Line 76"/>
              <p:cNvSpPr>
                <a:spLocks noChangeShapeType="1"/>
              </p:cNvSpPr>
              <p:nvPr/>
            </p:nvSpPr>
            <p:spPr bwMode="auto">
              <a:xfrm flipV="1">
                <a:off x="2308" y="289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3" name="Line 77"/>
              <p:cNvSpPr>
                <a:spLocks noChangeShapeType="1"/>
              </p:cNvSpPr>
              <p:nvPr/>
            </p:nvSpPr>
            <p:spPr bwMode="auto">
              <a:xfrm>
                <a:off x="2326" y="2895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4" name="Line 78"/>
              <p:cNvSpPr>
                <a:spLocks noChangeShapeType="1"/>
              </p:cNvSpPr>
              <p:nvPr/>
            </p:nvSpPr>
            <p:spPr bwMode="auto">
              <a:xfrm>
                <a:off x="2345" y="289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5" name="Line 79"/>
              <p:cNvSpPr>
                <a:spLocks noChangeShapeType="1"/>
              </p:cNvSpPr>
              <p:nvPr/>
            </p:nvSpPr>
            <p:spPr bwMode="auto">
              <a:xfrm>
                <a:off x="2363" y="2896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6" name="Line 80"/>
              <p:cNvSpPr>
                <a:spLocks noChangeShapeType="1"/>
              </p:cNvSpPr>
              <p:nvPr/>
            </p:nvSpPr>
            <p:spPr bwMode="auto">
              <a:xfrm flipV="1">
                <a:off x="2382" y="2895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7" name="Line 81"/>
              <p:cNvSpPr>
                <a:spLocks noChangeShapeType="1"/>
              </p:cNvSpPr>
              <p:nvPr/>
            </p:nvSpPr>
            <p:spPr bwMode="auto">
              <a:xfrm>
                <a:off x="2399" y="2895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8" name="Line 82"/>
              <p:cNvSpPr>
                <a:spLocks noChangeShapeType="1"/>
              </p:cNvSpPr>
              <p:nvPr/>
            </p:nvSpPr>
            <p:spPr bwMode="auto">
              <a:xfrm flipV="1">
                <a:off x="2418" y="2893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9" name="Line 83"/>
              <p:cNvSpPr>
                <a:spLocks noChangeShapeType="1"/>
              </p:cNvSpPr>
              <p:nvPr/>
            </p:nvSpPr>
            <p:spPr bwMode="auto">
              <a:xfrm flipV="1">
                <a:off x="2437" y="289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0" name="Line 84"/>
              <p:cNvSpPr>
                <a:spLocks noChangeShapeType="1"/>
              </p:cNvSpPr>
              <p:nvPr/>
            </p:nvSpPr>
            <p:spPr bwMode="auto">
              <a:xfrm>
                <a:off x="2455" y="289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1" name="Line 85"/>
              <p:cNvSpPr>
                <a:spLocks noChangeShapeType="1"/>
              </p:cNvSpPr>
              <p:nvPr/>
            </p:nvSpPr>
            <p:spPr bwMode="auto">
              <a:xfrm>
                <a:off x="2474" y="289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2" name="Line 86"/>
              <p:cNvSpPr>
                <a:spLocks noChangeShapeType="1"/>
              </p:cNvSpPr>
              <p:nvPr/>
            </p:nvSpPr>
            <p:spPr bwMode="auto">
              <a:xfrm>
                <a:off x="2493" y="289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3" name="Line 87"/>
              <p:cNvSpPr>
                <a:spLocks noChangeShapeType="1"/>
              </p:cNvSpPr>
              <p:nvPr/>
            </p:nvSpPr>
            <p:spPr bwMode="auto">
              <a:xfrm flipV="1">
                <a:off x="2511" y="2893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4" name="Line 88"/>
              <p:cNvSpPr>
                <a:spLocks noChangeShapeType="1"/>
              </p:cNvSpPr>
              <p:nvPr/>
            </p:nvSpPr>
            <p:spPr bwMode="auto">
              <a:xfrm>
                <a:off x="2529" y="2893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5" name="Line 89"/>
              <p:cNvSpPr>
                <a:spLocks noChangeShapeType="1"/>
              </p:cNvSpPr>
              <p:nvPr/>
            </p:nvSpPr>
            <p:spPr bwMode="auto">
              <a:xfrm>
                <a:off x="2548" y="2893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6" name="Line 90"/>
              <p:cNvSpPr>
                <a:spLocks noChangeShapeType="1"/>
              </p:cNvSpPr>
              <p:nvPr/>
            </p:nvSpPr>
            <p:spPr bwMode="auto">
              <a:xfrm>
                <a:off x="2566" y="289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7" name="Line 91"/>
              <p:cNvSpPr>
                <a:spLocks noChangeShapeType="1"/>
              </p:cNvSpPr>
              <p:nvPr/>
            </p:nvSpPr>
            <p:spPr bwMode="auto">
              <a:xfrm flipV="1">
                <a:off x="2584" y="2893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8" name="Line 92"/>
              <p:cNvSpPr>
                <a:spLocks noChangeShapeType="1"/>
              </p:cNvSpPr>
              <p:nvPr/>
            </p:nvSpPr>
            <p:spPr bwMode="auto">
              <a:xfrm>
                <a:off x="2603" y="2893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9" name="Line 93"/>
              <p:cNvSpPr>
                <a:spLocks noChangeShapeType="1"/>
              </p:cNvSpPr>
              <p:nvPr/>
            </p:nvSpPr>
            <p:spPr bwMode="auto">
              <a:xfrm flipV="1">
                <a:off x="2621" y="289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0" name="Line 94"/>
              <p:cNvSpPr>
                <a:spLocks noChangeShapeType="1"/>
              </p:cNvSpPr>
              <p:nvPr/>
            </p:nvSpPr>
            <p:spPr bwMode="auto">
              <a:xfrm>
                <a:off x="2640" y="289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1" name="Line 95"/>
              <p:cNvSpPr>
                <a:spLocks noChangeShapeType="1"/>
              </p:cNvSpPr>
              <p:nvPr/>
            </p:nvSpPr>
            <p:spPr bwMode="auto">
              <a:xfrm flipV="1">
                <a:off x="2658" y="289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2" name="Line 96"/>
              <p:cNvSpPr>
                <a:spLocks noChangeShapeType="1"/>
              </p:cNvSpPr>
              <p:nvPr/>
            </p:nvSpPr>
            <p:spPr bwMode="auto">
              <a:xfrm>
                <a:off x="2677" y="289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3" name="Line 97"/>
              <p:cNvSpPr>
                <a:spLocks noChangeShapeType="1"/>
              </p:cNvSpPr>
              <p:nvPr/>
            </p:nvSpPr>
            <p:spPr bwMode="auto">
              <a:xfrm>
                <a:off x="2696" y="2893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4" name="Line 98"/>
              <p:cNvSpPr>
                <a:spLocks noChangeShapeType="1"/>
              </p:cNvSpPr>
              <p:nvPr/>
            </p:nvSpPr>
            <p:spPr bwMode="auto">
              <a:xfrm>
                <a:off x="2713" y="2893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5" name="Line 99"/>
              <p:cNvSpPr>
                <a:spLocks noChangeShapeType="1"/>
              </p:cNvSpPr>
              <p:nvPr/>
            </p:nvSpPr>
            <p:spPr bwMode="auto">
              <a:xfrm flipV="1">
                <a:off x="2732" y="2891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6" name="Line 100"/>
              <p:cNvSpPr>
                <a:spLocks noChangeShapeType="1"/>
              </p:cNvSpPr>
              <p:nvPr/>
            </p:nvSpPr>
            <p:spPr bwMode="auto">
              <a:xfrm>
                <a:off x="2751" y="289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7" name="Line 101"/>
              <p:cNvSpPr>
                <a:spLocks noChangeShapeType="1"/>
              </p:cNvSpPr>
              <p:nvPr/>
            </p:nvSpPr>
            <p:spPr bwMode="auto">
              <a:xfrm>
                <a:off x="2769" y="289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8" name="Line 102"/>
              <p:cNvSpPr>
                <a:spLocks noChangeShapeType="1"/>
              </p:cNvSpPr>
              <p:nvPr/>
            </p:nvSpPr>
            <p:spPr bwMode="auto">
              <a:xfrm flipV="1">
                <a:off x="2788" y="2889"/>
                <a:ext cx="17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9" name="Line 103"/>
              <p:cNvSpPr>
                <a:spLocks noChangeShapeType="1"/>
              </p:cNvSpPr>
              <p:nvPr/>
            </p:nvSpPr>
            <p:spPr bwMode="auto">
              <a:xfrm flipV="1">
                <a:off x="2805" y="288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0" name="Line 104"/>
              <p:cNvSpPr>
                <a:spLocks noChangeShapeType="1"/>
              </p:cNvSpPr>
              <p:nvPr/>
            </p:nvSpPr>
            <p:spPr bwMode="auto">
              <a:xfrm>
                <a:off x="2824" y="288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1" name="Line 105"/>
              <p:cNvSpPr>
                <a:spLocks noChangeShapeType="1"/>
              </p:cNvSpPr>
              <p:nvPr/>
            </p:nvSpPr>
            <p:spPr bwMode="auto">
              <a:xfrm>
                <a:off x="2843" y="288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2" name="Line 106"/>
              <p:cNvSpPr>
                <a:spLocks noChangeShapeType="1"/>
              </p:cNvSpPr>
              <p:nvPr/>
            </p:nvSpPr>
            <p:spPr bwMode="auto">
              <a:xfrm>
                <a:off x="2861" y="288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3" name="Line 107"/>
              <p:cNvSpPr>
                <a:spLocks noChangeShapeType="1"/>
              </p:cNvSpPr>
              <p:nvPr/>
            </p:nvSpPr>
            <p:spPr bwMode="auto">
              <a:xfrm>
                <a:off x="2879" y="288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4" name="Line 108"/>
              <p:cNvSpPr>
                <a:spLocks noChangeShapeType="1"/>
              </p:cNvSpPr>
              <p:nvPr/>
            </p:nvSpPr>
            <p:spPr bwMode="auto">
              <a:xfrm>
                <a:off x="2898" y="288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5" name="Line 109"/>
              <p:cNvSpPr>
                <a:spLocks noChangeShapeType="1"/>
              </p:cNvSpPr>
              <p:nvPr/>
            </p:nvSpPr>
            <p:spPr bwMode="auto">
              <a:xfrm>
                <a:off x="2916" y="288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6" name="Line 110"/>
              <p:cNvSpPr>
                <a:spLocks noChangeShapeType="1"/>
              </p:cNvSpPr>
              <p:nvPr/>
            </p:nvSpPr>
            <p:spPr bwMode="auto">
              <a:xfrm flipV="1">
                <a:off x="2935" y="288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7" name="Line 111"/>
              <p:cNvSpPr>
                <a:spLocks noChangeShapeType="1"/>
              </p:cNvSpPr>
              <p:nvPr/>
            </p:nvSpPr>
            <p:spPr bwMode="auto">
              <a:xfrm flipV="1">
                <a:off x="2954" y="2886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8" name="Line 112"/>
              <p:cNvSpPr>
                <a:spLocks noChangeShapeType="1"/>
              </p:cNvSpPr>
              <p:nvPr/>
            </p:nvSpPr>
            <p:spPr bwMode="auto">
              <a:xfrm>
                <a:off x="2972" y="2886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9" name="Line 113"/>
              <p:cNvSpPr>
                <a:spLocks noChangeShapeType="1"/>
              </p:cNvSpPr>
              <p:nvPr/>
            </p:nvSpPr>
            <p:spPr bwMode="auto">
              <a:xfrm flipV="1">
                <a:off x="2991" y="2885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0" name="Line 114"/>
              <p:cNvSpPr>
                <a:spLocks noChangeShapeType="1"/>
              </p:cNvSpPr>
              <p:nvPr/>
            </p:nvSpPr>
            <p:spPr bwMode="auto">
              <a:xfrm flipV="1">
                <a:off x="3008" y="2883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1" name="Line 115"/>
              <p:cNvSpPr>
                <a:spLocks noChangeShapeType="1"/>
              </p:cNvSpPr>
              <p:nvPr/>
            </p:nvSpPr>
            <p:spPr bwMode="auto">
              <a:xfrm>
                <a:off x="3027" y="2883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2" name="Line 116"/>
              <p:cNvSpPr>
                <a:spLocks noChangeShapeType="1"/>
              </p:cNvSpPr>
              <p:nvPr/>
            </p:nvSpPr>
            <p:spPr bwMode="auto">
              <a:xfrm>
                <a:off x="3046" y="2883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3" name="Line 117"/>
              <p:cNvSpPr>
                <a:spLocks noChangeShapeType="1"/>
              </p:cNvSpPr>
              <p:nvPr/>
            </p:nvSpPr>
            <p:spPr bwMode="auto">
              <a:xfrm>
                <a:off x="3064" y="2883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4" name="Line 118"/>
              <p:cNvSpPr>
                <a:spLocks noChangeShapeType="1"/>
              </p:cNvSpPr>
              <p:nvPr/>
            </p:nvSpPr>
            <p:spPr bwMode="auto">
              <a:xfrm flipV="1">
                <a:off x="3083" y="288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5" name="Line 119"/>
              <p:cNvSpPr>
                <a:spLocks noChangeShapeType="1"/>
              </p:cNvSpPr>
              <p:nvPr/>
            </p:nvSpPr>
            <p:spPr bwMode="auto">
              <a:xfrm>
                <a:off x="3101" y="288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6" name="Line 120"/>
              <p:cNvSpPr>
                <a:spLocks noChangeShapeType="1"/>
              </p:cNvSpPr>
              <p:nvPr/>
            </p:nvSpPr>
            <p:spPr bwMode="auto">
              <a:xfrm>
                <a:off x="3119" y="288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7" name="Line 121"/>
              <p:cNvSpPr>
                <a:spLocks noChangeShapeType="1"/>
              </p:cNvSpPr>
              <p:nvPr/>
            </p:nvSpPr>
            <p:spPr bwMode="auto">
              <a:xfrm>
                <a:off x="3138" y="288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8" name="Line 122"/>
              <p:cNvSpPr>
                <a:spLocks noChangeShapeType="1"/>
              </p:cNvSpPr>
              <p:nvPr/>
            </p:nvSpPr>
            <p:spPr bwMode="auto">
              <a:xfrm flipV="1">
                <a:off x="3157" y="2881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9" name="Line 123"/>
              <p:cNvSpPr>
                <a:spLocks noChangeShapeType="1"/>
              </p:cNvSpPr>
              <p:nvPr/>
            </p:nvSpPr>
            <p:spPr bwMode="auto">
              <a:xfrm flipV="1">
                <a:off x="3174" y="287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0" name="Line 124"/>
              <p:cNvSpPr>
                <a:spLocks noChangeShapeType="1"/>
              </p:cNvSpPr>
              <p:nvPr/>
            </p:nvSpPr>
            <p:spPr bwMode="auto">
              <a:xfrm flipV="1">
                <a:off x="3193" y="287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1" name="Line 125"/>
              <p:cNvSpPr>
                <a:spLocks noChangeShapeType="1"/>
              </p:cNvSpPr>
              <p:nvPr/>
            </p:nvSpPr>
            <p:spPr bwMode="auto">
              <a:xfrm flipV="1">
                <a:off x="3212" y="2877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2" name="Line 126"/>
              <p:cNvSpPr>
                <a:spLocks noChangeShapeType="1"/>
              </p:cNvSpPr>
              <p:nvPr/>
            </p:nvSpPr>
            <p:spPr bwMode="auto">
              <a:xfrm>
                <a:off x="3230" y="2877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3" name="Line 127"/>
              <p:cNvSpPr>
                <a:spLocks noChangeShapeType="1"/>
              </p:cNvSpPr>
              <p:nvPr/>
            </p:nvSpPr>
            <p:spPr bwMode="auto">
              <a:xfrm>
                <a:off x="3249" y="2877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4" name="Line 128"/>
              <p:cNvSpPr>
                <a:spLocks noChangeShapeType="1"/>
              </p:cNvSpPr>
              <p:nvPr/>
            </p:nvSpPr>
            <p:spPr bwMode="auto">
              <a:xfrm>
                <a:off x="3267" y="287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5" name="Line 129"/>
              <p:cNvSpPr>
                <a:spLocks noChangeShapeType="1"/>
              </p:cNvSpPr>
              <p:nvPr/>
            </p:nvSpPr>
            <p:spPr bwMode="auto">
              <a:xfrm flipV="1">
                <a:off x="3286" y="2877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6" name="Line 130"/>
              <p:cNvSpPr>
                <a:spLocks noChangeShapeType="1"/>
              </p:cNvSpPr>
              <p:nvPr/>
            </p:nvSpPr>
            <p:spPr bwMode="auto">
              <a:xfrm flipV="1">
                <a:off x="3304" y="2875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7" name="Line 131"/>
              <p:cNvSpPr>
                <a:spLocks noChangeShapeType="1"/>
              </p:cNvSpPr>
              <p:nvPr/>
            </p:nvSpPr>
            <p:spPr bwMode="auto">
              <a:xfrm flipV="1">
                <a:off x="3322" y="2873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8" name="Line 132"/>
              <p:cNvSpPr>
                <a:spLocks noChangeShapeType="1"/>
              </p:cNvSpPr>
              <p:nvPr/>
            </p:nvSpPr>
            <p:spPr bwMode="auto">
              <a:xfrm flipV="1">
                <a:off x="3341" y="287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9" name="Line 133"/>
              <p:cNvSpPr>
                <a:spLocks noChangeShapeType="1"/>
              </p:cNvSpPr>
              <p:nvPr/>
            </p:nvSpPr>
            <p:spPr bwMode="auto">
              <a:xfrm>
                <a:off x="3359" y="287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0" name="Line 134"/>
              <p:cNvSpPr>
                <a:spLocks noChangeShapeType="1"/>
              </p:cNvSpPr>
              <p:nvPr/>
            </p:nvSpPr>
            <p:spPr bwMode="auto">
              <a:xfrm>
                <a:off x="3378" y="287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1" name="Line 135"/>
              <p:cNvSpPr>
                <a:spLocks noChangeShapeType="1"/>
              </p:cNvSpPr>
              <p:nvPr/>
            </p:nvSpPr>
            <p:spPr bwMode="auto">
              <a:xfrm flipV="1">
                <a:off x="3396" y="2870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2" name="Line 136"/>
              <p:cNvSpPr>
                <a:spLocks noChangeShapeType="1"/>
              </p:cNvSpPr>
              <p:nvPr/>
            </p:nvSpPr>
            <p:spPr bwMode="auto">
              <a:xfrm>
                <a:off x="3415" y="2870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3" name="Line 137"/>
              <p:cNvSpPr>
                <a:spLocks noChangeShapeType="1"/>
              </p:cNvSpPr>
              <p:nvPr/>
            </p:nvSpPr>
            <p:spPr bwMode="auto">
              <a:xfrm>
                <a:off x="3433" y="2870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4" name="Line 138"/>
              <p:cNvSpPr>
                <a:spLocks noChangeShapeType="1"/>
              </p:cNvSpPr>
              <p:nvPr/>
            </p:nvSpPr>
            <p:spPr bwMode="auto">
              <a:xfrm flipV="1">
                <a:off x="3452" y="2869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5" name="Line 139"/>
              <p:cNvSpPr>
                <a:spLocks noChangeShapeType="1"/>
              </p:cNvSpPr>
              <p:nvPr/>
            </p:nvSpPr>
            <p:spPr bwMode="auto">
              <a:xfrm>
                <a:off x="3469" y="286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6" name="Line 140"/>
              <p:cNvSpPr>
                <a:spLocks noChangeShapeType="1"/>
              </p:cNvSpPr>
              <p:nvPr/>
            </p:nvSpPr>
            <p:spPr bwMode="auto">
              <a:xfrm flipV="1">
                <a:off x="3488" y="286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7" name="Line 141"/>
              <p:cNvSpPr>
                <a:spLocks noChangeShapeType="1"/>
              </p:cNvSpPr>
              <p:nvPr/>
            </p:nvSpPr>
            <p:spPr bwMode="auto">
              <a:xfrm flipV="1">
                <a:off x="3507" y="2865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8" name="Line 142"/>
              <p:cNvSpPr>
                <a:spLocks noChangeShapeType="1"/>
              </p:cNvSpPr>
              <p:nvPr/>
            </p:nvSpPr>
            <p:spPr bwMode="auto">
              <a:xfrm flipV="1">
                <a:off x="3525" y="286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9" name="Line 143"/>
              <p:cNvSpPr>
                <a:spLocks noChangeShapeType="1"/>
              </p:cNvSpPr>
              <p:nvPr/>
            </p:nvSpPr>
            <p:spPr bwMode="auto">
              <a:xfrm>
                <a:off x="3544" y="286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0" name="Line 144"/>
              <p:cNvSpPr>
                <a:spLocks noChangeShapeType="1"/>
              </p:cNvSpPr>
              <p:nvPr/>
            </p:nvSpPr>
            <p:spPr bwMode="auto">
              <a:xfrm flipV="1">
                <a:off x="3563" y="286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1" name="Line 145"/>
              <p:cNvSpPr>
                <a:spLocks noChangeShapeType="1"/>
              </p:cNvSpPr>
              <p:nvPr/>
            </p:nvSpPr>
            <p:spPr bwMode="auto">
              <a:xfrm>
                <a:off x="3581" y="286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2" name="Line 146"/>
              <p:cNvSpPr>
                <a:spLocks noChangeShapeType="1"/>
              </p:cNvSpPr>
              <p:nvPr/>
            </p:nvSpPr>
            <p:spPr bwMode="auto">
              <a:xfrm>
                <a:off x="3599" y="286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3" name="Line 147"/>
              <p:cNvSpPr>
                <a:spLocks noChangeShapeType="1"/>
              </p:cNvSpPr>
              <p:nvPr/>
            </p:nvSpPr>
            <p:spPr bwMode="auto">
              <a:xfrm>
                <a:off x="3618" y="286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4" name="Line 148"/>
              <p:cNvSpPr>
                <a:spLocks noChangeShapeType="1"/>
              </p:cNvSpPr>
              <p:nvPr/>
            </p:nvSpPr>
            <p:spPr bwMode="auto">
              <a:xfrm flipV="1">
                <a:off x="3636" y="286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5" name="Line 149"/>
              <p:cNvSpPr>
                <a:spLocks noChangeShapeType="1"/>
              </p:cNvSpPr>
              <p:nvPr/>
            </p:nvSpPr>
            <p:spPr bwMode="auto">
              <a:xfrm flipV="1">
                <a:off x="3654" y="285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6" name="Line 150"/>
              <p:cNvSpPr>
                <a:spLocks noChangeShapeType="1"/>
              </p:cNvSpPr>
              <p:nvPr/>
            </p:nvSpPr>
            <p:spPr bwMode="auto">
              <a:xfrm flipV="1">
                <a:off x="3673" y="285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7" name="Line 151"/>
              <p:cNvSpPr>
                <a:spLocks noChangeShapeType="1"/>
              </p:cNvSpPr>
              <p:nvPr/>
            </p:nvSpPr>
            <p:spPr bwMode="auto">
              <a:xfrm flipV="1">
                <a:off x="3691" y="2855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8" name="Line 152"/>
              <p:cNvSpPr>
                <a:spLocks noChangeShapeType="1"/>
              </p:cNvSpPr>
              <p:nvPr/>
            </p:nvSpPr>
            <p:spPr bwMode="auto">
              <a:xfrm flipV="1">
                <a:off x="3710" y="2850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9" name="Line 153"/>
              <p:cNvSpPr>
                <a:spLocks noChangeShapeType="1"/>
              </p:cNvSpPr>
              <p:nvPr/>
            </p:nvSpPr>
            <p:spPr bwMode="auto">
              <a:xfrm flipV="1">
                <a:off x="3728" y="2850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0" name="Line 154"/>
              <p:cNvSpPr>
                <a:spLocks noChangeShapeType="1"/>
              </p:cNvSpPr>
              <p:nvPr/>
            </p:nvSpPr>
            <p:spPr bwMode="auto">
              <a:xfrm>
                <a:off x="3747" y="2850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1" name="Line 155"/>
              <p:cNvSpPr>
                <a:spLocks noChangeShapeType="1"/>
              </p:cNvSpPr>
              <p:nvPr/>
            </p:nvSpPr>
            <p:spPr bwMode="auto">
              <a:xfrm flipV="1">
                <a:off x="3766" y="2847"/>
                <a:ext cx="17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2" name="Line 156"/>
              <p:cNvSpPr>
                <a:spLocks noChangeShapeType="1"/>
              </p:cNvSpPr>
              <p:nvPr/>
            </p:nvSpPr>
            <p:spPr bwMode="auto">
              <a:xfrm>
                <a:off x="3783" y="2847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3" name="Line 157"/>
              <p:cNvSpPr>
                <a:spLocks noChangeShapeType="1"/>
              </p:cNvSpPr>
              <p:nvPr/>
            </p:nvSpPr>
            <p:spPr bwMode="auto">
              <a:xfrm flipV="1">
                <a:off x="3802" y="2846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4" name="Line 158"/>
              <p:cNvSpPr>
                <a:spLocks noChangeShapeType="1"/>
              </p:cNvSpPr>
              <p:nvPr/>
            </p:nvSpPr>
            <p:spPr bwMode="auto">
              <a:xfrm flipV="1">
                <a:off x="3821" y="284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5" name="Line 159"/>
              <p:cNvSpPr>
                <a:spLocks noChangeShapeType="1"/>
              </p:cNvSpPr>
              <p:nvPr/>
            </p:nvSpPr>
            <p:spPr bwMode="auto">
              <a:xfrm flipV="1">
                <a:off x="3839" y="284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6" name="Line 160"/>
              <p:cNvSpPr>
                <a:spLocks noChangeShapeType="1"/>
              </p:cNvSpPr>
              <p:nvPr/>
            </p:nvSpPr>
            <p:spPr bwMode="auto">
              <a:xfrm flipV="1">
                <a:off x="3858" y="2840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7" name="Line 161"/>
              <p:cNvSpPr>
                <a:spLocks noChangeShapeType="1"/>
              </p:cNvSpPr>
              <p:nvPr/>
            </p:nvSpPr>
            <p:spPr bwMode="auto">
              <a:xfrm flipV="1">
                <a:off x="3876" y="2837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8" name="Line 162"/>
              <p:cNvSpPr>
                <a:spLocks noChangeShapeType="1"/>
              </p:cNvSpPr>
              <p:nvPr/>
            </p:nvSpPr>
            <p:spPr bwMode="auto">
              <a:xfrm flipV="1">
                <a:off x="3894" y="2835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9" name="Line 163"/>
              <p:cNvSpPr>
                <a:spLocks noChangeShapeType="1"/>
              </p:cNvSpPr>
              <p:nvPr/>
            </p:nvSpPr>
            <p:spPr bwMode="auto">
              <a:xfrm>
                <a:off x="3913" y="283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0" name="Line 164"/>
              <p:cNvSpPr>
                <a:spLocks noChangeShapeType="1"/>
              </p:cNvSpPr>
              <p:nvPr/>
            </p:nvSpPr>
            <p:spPr bwMode="auto">
              <a:xfrm flipV="1">
                <a:off x="3931" y="2833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1" name="Line 165"/>
              <p:cNvSpPr>
                <a:spLocks noChangeShapeType="1"/>
              </p:cNvSpPr>
              <p:nvPr/>
            </p:nvSpPr>
            <p:spPr bwMode="auto">
              <a:xfrm flipV="1">
                <a:off x="3949" y="2829"/>
                <a:ext cx="19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2" name="Line 166"/>
              <p:cNvSpPr>
                <a:spLocks noChangeShapeType="1"/>
              </p:cNvSpPr>
              <p:nvPr/>
            </p:nvSpPr>
            <p:spPr bwMode="auto">
              <a:xfrm flipV="1">
                <a:off x="3968" y="2826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3" name="Line 167"/>
              <p:cNvSpPr>
                <a:spLocks noChangeShapeType="1"/>
              </p:cNvSpPr>
              <p:nvPr/>
            </p:nvSpPr>
            <p:spPr bwMode="auto">
              <a:xfrm flipV="1">
                <a:off x="3986" y="2823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4" name="Line 168"/>
              <p:cNvSpPr>
                <a:spLocks noChangeShapeType="1"/>
              </p:cNvSpPr>
              <p:nvPr/>
            </p:nvSpPr>
            <p:spPr bwMode="auto">
              <a:xfrm flipV="1">
                <a:off x="4005" y="282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5" name="Line 169"/>
              <p:cNvSpPr>
                <a:spLocks noChangeShapeType="1"/>
              </p:cNvSpPr>
              <p:nvPr/>
            </p:nvSpPr>
            <p:spPr bwMode="auto">
              <a:xfrm flipV="1">
                <a:off x="4024" y="2820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6" name="Line 170"/>
              <p:cNvSpPr>
                <a:spLocks noChangeShapeType="1"/>
              </p:cNvSpPr>
              <p:nvPr/>
            </p:nvSpPr>
            <p:spPr bwMode="auto">
              <a:xfrm flipV="1">
                <a:off x="4042" y="281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7" name="Line 171"/>
              <p:cNvSpPr>
                <a:spLocks noChangeShapeType="1"/>
              </p:cNvSpPr>
              <p:nvPr/>
            </p:nvSpPr>
            <p:spPr bwMode="auto">
              <a:xfrm flipV="1">
                <a:off x="4061" y="2817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8" name="Line 172"/>
              <p:cNvSpPr>
                <a:spLocks noChangeShapeType="1"/>
              </p:cNvSpPr>
              <p:nvPr/>
            </p:nvSpPr>
            <p:spPr bwMode="auto">
              <a:xfrm flipV="1">
                <a:off x="4079" y="2813"/>
                <a:ext cx="18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9" name="Line 173"/>
              <p:cNvSpPr>
                <a:spLocks noChangeShapeType="1"/>
              </p:cNvSpPr>
              <p:nvPr/>
            </p:nvSpPr>
            <p:spPr bwMode="auto">
              <a:xfrm flipV="1">
                <a:off x="4097" y="2809"/>
                <a:ext cx="19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0" name="Line 174"/>
              <p:cNvSpPr>
                <a:spLocks noChangeShapeType="1"/>
              </p:cNvSpPr>
              <p:nvPr/>
            </p:nvSpPr>
            <p:spPr bwMode="auto">
              <a:xfrm>
                <a:off x="4116" y="2809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1" name="Line 175"/>
              <p:cNvSpPr>
                <a:spLocks noChangeShapeType="1"/>
              </p:cNvSpPr>
              <p:nvPr/>
            </p:nvSpPr>
            <p:spPr bwMode="auto">
              <a:xfrm flipV="1">
                <a:off x="4134" y="2806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2" name="Line 176"/>
              <p:cNvSpPr>
                <a:spLocks noChangeShapeType="1"/>
              </p:cNvSpPr>
              <p:nvPr/>
            </p:nvSpPr>
            <p:spPr bwMode="auto">
              <a:xfrm flipV="1">
                <a:off x="4153" y="2804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3" name="Line 177"/>
              <p:cNvSpPr>
                <a:spLocks noChangeShapeType="1"/>
              </p:cNvSpPr>
              <p:nvPr/>
            </p:nvSpPr>
            <p:spPr bwMode="auto">
              <a:xfrm flipV="1">
                <a:off x="4171" y="2799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4" name="Line 178"/>
              <p:cNvSpPr>
                <a:spLocks noChangeShapeType="1"/>
              </p:cNvSpPr>
              <p:nvPr/>
            </p:nvSpPr>
            <p:spPr bwMode="auto">
              <a:xfrm flipV="1">
                <a:off x="4189" y="2796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5" name="Line 179"/>
              <p:cNvSpPr>
                <a:spLocks noChangeShapeType="1"/>
              </p:cNvSpPr>
              <p:nvPr/>
            </p:nvSpPr>
            <p:spPr bwMode="auto">
              <a:xfrm flipV="1">
                <a:off x="4208" y="2793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6" name="Line 180"/>
              <p:cNvSpPr>
                <a:spLocks noChangeShapeType="1"/>
              </p:cNvSpPr>
              <p:nvPr/>
            </p:nvSpPr>
            <p:spPr bwMode="auto">
              <a:xfrm flipV="1">
                <a:off x="4227" y="2790"/>
                <a:ext cx="17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1563" name="Group 181"/>
            <p:cNvGrpSpPr>
              <a:grpSpLocks/>
            </p:cNvGrpSpPr>
            <p:nvPr/>
          </p:nvGrpSpPr>
          <p:grpSpPr bwMode="auto">
            <a:xfrm>
              <a:off x="4238" y="1417"/>
              <a:ext cx="1089" cy="1646"/>
              <a:chOff x="4238" y="1417"/>
              <a:chExt cx="1089" cy="1646"/>
            </a:xfrm>
          </p:grpSpPr>
          <p:sp>
            <p:nvSpPr>
              <p:cNvPr id="151564" name="Line 182"/>
              <p:cNvSpPr>
                <a:spLocks noChangeShapeType="1"/>
              </p:cNvSpPr>
              <p:nvPr/>
            </p:nvSpPr>
            <p:spPr bwMode="auto">
              <a:xfrm flipV="1">
                <a:off x="4238" y="2506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5" name="Line 183"/>
              <p:cNvSpPr>
                <a:spLocks noChangeShapeType="1"/>
              </p:cNvSpPr>
              <p:nvPr/>
            </p:nvSpPr>
            <p:spPr bwMode="auto">
              <a:xfrm flipV="1">
                <a:off x="4257" y="2504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6" name="Line 184"/>
              <p:cNvSpPr>
                <a:spLocks noChangeShapeType="1"/>
              </p:cNvSpPr>
              <p:nvPr/>
            </p:nvSpPr>
            <p:spPr bwMode="auto">
              <a:xfrm flipV="1">
                <a:off x="4276" y="2501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7" name="Line 185"/>
              <p:cNvSpPr>
                <a:spLocks noChangeShapeType="1"/>
              </p:cNvSpPr>
              <p:nvPr/>
            </p:nvSpPr>
            <p:spPr bwMode="auto">
              <a:xfrm flipV="1">
                <a:off x="4294" y="2500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8" name="Line 186"/>
              <p:cNvSpPr>
                <a:spLocks noChangeShapeType="1"/>
              </p:cNvSpPr>
              <p:nvPr/>
            </p:nvSpPr>
            <p:spPr bwMode="auto">
              <a:xfrm flipV="1">
                <a:off x="4313" y="2495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9" name="Line 187"/>
              <p:cNvSpPr>
                <a:spLocks noChangeShapeType="1"/>
              </p:cNvSpPr>
              <p:nvPr/>
            </p:nvSpPr>
            <p:spPr bwMode="auto">
              <a:xfrm flipV="1">
                <a:off x="4331" y="2490"/>
                <a:ext cx="19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0" name="Line 188"/>
              <p:cNvSpPr>
                <a:spLocks noChangeShapeType="1"/>
              </p:cNvSpPr>
              <p:nvPr/>
            </p:nvSpPr>
            <p:spPr bwMode="auto">
              <a:xfrm flipV="1">
                <a:off x="4350" y="2484"/>
                <a:ext cx="18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1" name="Line 189"/>
              <p:cNvSpPr>
                <a:spLocks noChangeShapeType="1"/>
              </p:cNvSpPr>
              <p:nvPr/>
            </p:nvSpPr>
            <p:spPr bwMode="auto">
              <a:xfrm flipV="1">
                <a:off x="4368" y="2479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2" name="Line 190"/>
              <p:cNvSpPr>
                <a:spLocks noChangeShapeType="1"/>
              </p:cNvSpPr>
              <p:nvPr/>
            </p:nvSpPr>
            <p:spPr bwMode="auto">
              <a:xfrm flipV="1">
                <a:off x="4386" y="2476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3" name="Line 191"/>
              <p:cNvSpPr>
                <a:spLocks noChangeShapeType="1"/>
              </p:cNvSpPr>
              <p:nvPr/>
            </p:nvSpPr>
            <p:spPr bwMode="auto">
              <a:xfrm flipV="1">
                <a:off x="4405" y="2471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4" name="Line 192"/>
              <p:cNvSpPr>
                <a:spLocks noChangeShapeType="1"/>
              </p:cNvSpPr>
              <p:nvPr/>
            </p:nvSpPr>
            <p:spPr bwMode="auto">
              <a:xfrm flipV="1">
                <a:off x="4423" y="2465"/>
                <a:ext cx="19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5" name="Line 193"/>
              <p:cNvSpPr>
                <a:spLocks noChangeShapeType="1"/>
              </p:cNvSpPr>
              <p:nvPr/>
            </p:nvSpPr>
            <p:spPr bwMode="auto">
              <a:xfrm flipV="1">
                <a:off x="4442" y="2458"/>
                <a:ext cx="18" cy="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6" name="Line 194"/>
              <p:cNvSpPr>
                <a:spLocks noChangeShapeType="1"/>
              </p:cNvSpPr>
              <p:nvPr/>
            </p:nvSpPr>
            <p:spPr bwMode="auto">
              <a:xfrm flipV="1">
                <a:off x="4460" y="2457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7" name="Line 195"/>
              <p:cNvSpPr>
                <a:spLocks noChangeShapeType="1"/>
              </p:cNvSpPr>
              <p:nvPr/>
            </p:nvSpPr>
            <p:spPr bwMode="auto">
              <a:xfrm flipV="1">
                <a:off x="4479" y="2449"/>
                <a:ext cx="18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8" name="Line 196"/>
              <p:cNvSpPr>
                <a:spLocks noChangeShapeType="1"/>
              </p:cNvSpPr>
              <p:nvPr/>
            </p:nvSpPr>
            <p:spPr bwMode="auto">
              <a:xfrm flipV="1">
                <a:off x="4497" y="2444"/>
                <a:ext cx="19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9" name="Line 197"/>
              <p:cNvSpPr>
                <a:spLocks noChangeShapeType="1"/>
              </p:cNvSpPr>
              <p:nvPr/>
            </p:nvSpPr>
            <p:spPr bwMode="auto">
              <a:xfrm flipV="1">
                <a:off x="4516" y="2437"/>
                <a:ext cx="17" cy="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0" name="Line 198"/>
              <p:cNvSpPr>
                <a:spLocks noChangeShapeType="1"/>
              </p:cNvSpPr>
              <p:nvPr/>
            </p:nvSpPr>
            <p:spPr bwMode="auto">
              <a:xfrm flipV="1">
                <a:off x="4533" y="2433"/>
                <a:ext cx="19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1" name="Line 199"/>
              <p:cNvSpPr>
                <a:spLocks noChangeShapeType="1"/>
              </p:cNvSpPr>
              <p:nvPr/>
            </p:nvSpPr>
            <p:spPr bwMode="auto">
              <a:xfrm flipV="1">
                <a:off x="4552" y="2425"/>
                <a:ext cx="19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2" name="Line 200"/>
              <p:cNvSpPr>
                <a:spLocks noChangeShapeType="1"/>
              </p:cNvSpPr>
              <p:nvPr/>
            </p:nvSpPr>
            <p:spPr bwMode="auto">
              <a:xfrm flipV="1">
                <a:off x="4571" y="2419"/>
                <a:ext cx="18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3" name="Line 201"/>
              <p:cNvSpPr>
                <a:spLocks noChangeShapeType="1"/>
              </p:cNvSpPr>
              <p:nvPr/>
            </p:nvSpPr>
            <p:spPr bwMode="auto">
              <a:xfrm flipV="1">
                <a:off x="4589" y="2411"/>
                <a:ext cx="19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4" name="Line 202"/>
              <p:cNvSpPr>
                <a:spLocks noChangeShapeType="1"/>
              </p:cNvSpPr>
              <p:nvPr/>
            </p:nvSpPr>
            <p:spPr bwMode="auto">
              <a:xfrm flipV="1">
                <a:off x="4608" y="2403"/>
                <a:ext cx="19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5" name="Line 203"/>
              <p:cNvSpPr>
                <a:spLocks noChangeShapeType="1"/>
              </p:cNvSpPr>
              <p:nvPr/>
            </p:nvSpPr>
            <p:spPr bwMode="auto">
              <a:xfrm flipV="1">
                <a:off x="4627" y="2395"/>
                <a:ext cx="18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6" name="Line 204"/>
              <p:cNvSpPr>
                <a:spLocks noChangeShapeType="1"/>
              </p:cNvSpPr>
              <p:nvPr/>
            </p:nvSpPr>
            <p:spPr bwMode="auto">
              <a:xfrm flipV="1">
                <a:off x="4645" y="2386"/>
                <a:ext cx="18" cy="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7" name="Line 205"/>
              <p:cNvSpPr>
                <a:spLocks noChangeShapeType="1"/>
              </p:cNvSpPr>
              <p:nvPr/>
            </p:nvSpPr>
            <p:spPr bwMode="auto">
              <a:xfrm flipV="1">
                <a:off x="4663" y="2376"/>
                <a:ext cx="19" cy="1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8" name="Line 206"/>
              <p:cNvSpPr>
                <a:spLocks noChangeShapeType="1"/>
              </p:cNvSpPr>
              <p:nvPr/>
            </p:nvSpPr>
            <p:spPr bwMode="auto">
              <a:xfrm flipV="1">
                <a:off x="4682" y="2367"/>
                <a:ext cx="18" cy="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9" name="Line 207"/>
              <p:cNvSpPr>
                <a:spLocks noChangeShapeType="1"/>
              </p:cNvSpPr>
              <p:nvPr/>
            </p:nvSpPr>
            <p:spPr bwMode="auto">
              <a:xfrm flipV="1">
                <a:off x="4700" y="2357"/>
                <a:ext cx="18" cy="1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0" name="Line 208"/>
              <p:cNvSpPr>
                <a:spLocks noChangeShapeType="1"/>
              </p:cNvSpPr>
              <p:nvPr/>
            </p:nvSpPr>
            <p:spPr bwMode="auto">
              <a:xfrm flipV="1">
                <a:off x="4718" y="2345"/>
                <a:ext cx="19" cy="1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1" name="Line 209"/>
              <p:cNvSpPr>
                <a:spLocks noChangeShapeType="1"/>
              </p:cNvSpPr>
              <p:nvPr/>
            </p:nvSpPr>
            <p:spPr bwMode="auto">
              <a:xfrm flipV="1">
                <a:off x="4737" y="2330"/>
                <a:ext cx="18" cy="1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2" name="Line 210"/>
              <p:cNvSpPr>
                <a:spLocks noChangeShapeType="1"/>
              </p:cNvSpPr>
              <p:nvPr/>
            </p:nvSpPr>
            <p:spPr bwMode="auto">
              <a:xfrm flipV="1">
                <a:off x="4755" y="2316"/>
                <a:ext cx="19" cy="1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3" name="Line 211"/>
              <p:cNvSpPr>
                <a:spLocks noChangeShapeType="1"/>
              </p:cNvSpPr>
              <p:nvPr/>
            </p:nvSpPr>
            <p:spPr bwMode="auto">
              <a:xfrm flipV="1">
                <a:off x="4774" y="2303"/>
                <a:ext cx="18" cy="1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4" name="Line 212"/>
              <p:cNvSpPr>
                <a:spLocks noChangeShapeType="1"/>
              </p:cNvSpPr>
              <p:nvPr/>
            </p:nvSpPr>
            <p:spPr bwMode="auto">
              <a:xfrm flipV="1">
                <a:off x="4792" y="2289"/>
                <a:ext cx="19" cy="1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5" name="Line 213"/>
              <p:cNvSpPr>
                <a:spLocks noChangeShapeType="1"/>
              </p:cNvSpPr>
              <p:nvPr/>
            </p:nvSpPr>
            <p:spPr bwMode="auto">
              <a:xfrm flipV="1">
                <a:off x="4811" y="2275"/>
                <a:ext cx="19" cy="1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6" name="Line 214"/>
              <p:cNvSpPr>
                <a:spLocks noChangeShapeType="1"/>
              </p:cNvSpPr>
              <p:nvPr/>
            </p:nvSpPr>
            <p:spPr bwMode="auto">
              <a:xfrm flipV="1">
                <a:off x="4830" y="2255"/>
                <a:ext cx="17" cy="2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7" name="Line 215"/>
              <p:cNvSpPr>
                <a:spLocks noChangeShapeType="1"/>
              </p:cNvSpPr>
              <p:nvPr/>
            </p:nvSpPr>
            <p:spPr bwMode="auto">
              <a:xfrm flipV="1">
                <a:off x="4847" y="2234"/>
                <a:ext cx="19" cy="2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8" name="Line 216"/>
              <p:cNvSpPr>
                <a:spLocks noChangeShapeType="1"/>
              </p:cNvSpPr>
              <p:nvPr/>
            </p:nvSpPr>
            <p:spPr bwMode="auto">
              <a:xfrm flipV="1">
                <a:off x="4866" y="2210"/>
                <a:ext cx="19" cy="2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9" name="Line 217"/>
              <p:cNvSpPr>
                <a:spLocks noChangeShapeType="1"/>
              </p:cNvSpPr>
              <p:nvPr/>
            </p:nvSpPr>
            <p:spPr bwMode="auto">
              <a:xfrm flipV="1">
                <a:off x="4885" y="2186"/>
                <a:ext cx="18" cy="2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0" name="Line 218"/>
              <p:cNvSpPr>
                <a:spLocks noChangeShapeType="1"/>
              </p:cNvSpPr>
              <p:nvPr/>
            </p:nvSpPr>
            <p:spPr bwMode="auto">
              <a:xfrm flipV="1">
                <a:off x="4903" y="2155"/>
                <a:ext cx="19" cy="3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1" name="Line 219"/>
              <p:cNvSpPr>
                <a:spLocks noChangeShapeType="1"/>
              </p:cNvSpPr>
              <p:nvPr/>
            </p:nvSpPr>
            <p:spPr bwMode="auto">
              <a:xfrm flipV="1">
                <a:off x="4922" y="2118"/>
                <a:ext cx="18" cy="3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2" name="Line 220"/>
              <p:cNvSpPr>
                <a:spLocks noChangeShapeType="1"/>
              </p:cNvSpPr>
              <p:nvPr/>
            </p:nvSpPr>
            <p:spPr bwMode="auto">
              <a:xfrm flipV="1">
                <a:off x="4940" y="2072"/>
                <a:ext cx="18" cy="4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3" name="Line 221"/>
              <p:cNvSpPr>
                <a:spLocks noChangeShapeType="1"/>
              </p:cNvSpPr>
              <p:nvPr/>
            </p:nvSpPr>
            <p:spPr bwMode="auto">
              <a:xfrm flipV="1">
                <a:off x="4958" y="2023"/>
                <a:ext cx="19" cy="4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4" name="Line 222"/>
              <p:cNvSpPr>
                <a:spLocks noChangeShapeType="1"/>
              </p:cNvSpPr>
              <p:nvPr/>
            </p:nvSpPr>
            <p:spPr bwMode="auto">
              <a:xfrm flipV="1">
                <a:off x="4977" y="1955"/>
                <a:ext cx="18" cy="6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5" name="Line 223"/>
              <p:cNvSpPr>
                <a:spLocks noChangeShapeType="1"/>
              </p:cNvSpPr>
              <p:nvPr/>
            </p:nvSpPr>
            <p:spPr bwMode="auto">
              <a:xfrm flipV="1">
                <a:off x="4995" y="1865"/>
                <a:ext cx="18" cy="9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6" name="Line 224"/>
              <p:cNvSpPr>
                <a:spLocks noChangeShapeType="1"/>
              </p:cNvSpPr>
              <p:nvPr/>
            </p:nvSpPr>
            <p:spPr bwMode="auto">
              <a:xfrm flipV="1">
                <a:off x="5013" y="1778"/>
                <a:ext cx="19" cy="8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7" name="Line 225"/>
              <p:cNvSpPr>
                <a:spLocks noChangeShapeType="1"/>
              </p:cNvSpPr>
              <p:nvPr/>
            </p:nvSpPr>
            <p:spPr bwMode="auto">
              <a:xfrm flipV="1">
                <a:off x="5032" y="1682"/>
                <a:ext cx="18" cy="9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8" name="Line 226"/>
              <p:cNvSpPr>
                <a:spLocks noChangeShapeType="1"/>
              </p:cNvSpPr>
              <p:nvPr/>
            </p:nvSpPr>
            <p:spPr bwMode="auto">
              <a:xfrm flipV="1">
                <a:off x="5050" y="1563"/>
                <a:ext cx="19" cy="11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9" name="Line 227"/>
              <p:cNvSpPr>
                <a:spLocks noChangeShapeType="1"/>
              </p:cNvSpPr>
              <p:nvPr/>
            </p:nvSpPr>
            <p:spPr bwMode="auto">
              <a:xfrm flipV="1">
                <a:off x="5069" y="1457"/>
                <a:ext cx="19" cy="10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0" name="Line 228"/>
              <p:cNvSpPr>
                <a:spLocks noChangeShapeType="1"/>
              </p:cNvSpPr>
              <p:nvPr/>
            </p:nvSpPr>
            <p:spPr bwMode="auto">
              <a:xfrm flipV="1">
                <a:off x="5088" y="1417"/>
                <a:ext cx="16" cy="4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1" name="Line 229"/>
              <p:cNvSpPr>
                <a:spLocks noChangeShapeType="1"/>
              </p:cNvSpPr>
              <p:nvPr/>
            </p:nvSpPr>
            <p:spPr bwMode="auto">
              <a:xfrm>
                <a:off x="5104" y="1417"/>
                <a:ext cx="19" cy="4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2" name="Line 230"/>
              <p:cNvSpPr>
                <a:spLocks noChangeShapeType="1"/>
              </p:cNvSpPr>
              <p:nvPr/>
            </p:nvSpPr>
            <p:spPr bwMode="auto">
              <a:xfrm>
                <a:off x="5123" y="1466"/>
                <a:ext cx="20" cy="14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3" name="Line 231"/>
              <p:cNvSpPr>
                <a:spLocks noChangeShapeType="1"/>
              </p:cNvSpPr>
              <p:nvPr/>
            </p:nvSpPr>
            <p:spPr bwMode="auto">
              <a:xfrm>
                <a:off x="5143" y="1612"/>
                <a:ext cx="18" cy="23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4" name="Line 232"/>
              <p:cNvSpPr>
                <a:spLocks noChangeShapeType="1"/>
              </p:cNvSpPr>
              <p:nvPr/>
            </p:nvSpPr>
            <p:spPr bwMode="auto">
              <a:xfrm>
                <a:off x="5161" y="1851"/>
                <a:ext cx="19" cy="28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5" name="Line 233"/>
              <p:cNvSpPr>
                <a:spLocks noChangeShapeType="1"/>
              </p:cNvSpPr>
              <p:nvPr/>
            </p:nvSpPr>
            <p:spPr bwMode="auto">
              <a:xfrm>
                <a:off x="5180" y="2140"/>
                <a:ext cx="18" cy="27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6" name="Line 234"/>
              <p:cNvSpPr>
                <a:spLocks noChangeShapeType="1"/>
              </p:cNvSpPr>
              <p:nvPr/>
            </p:nvSpPr>
            <p:spPr bwMode="auto">
              <a:xfrm>
                <a:off x="5198" y="2419"/>
                <a:ext cx="19" cy="24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7" name="Line 235"/>
              <p:cNvSpPr>
                <a:spLocks noChangeShapeType="1"/>
              </p:cNvSpPr>
              <p:nvPr/>
            </p:nvSpPr>
            <p:spPr bwMode="auto">
              <a:xfrm>
                <a:off x="5217" y="2666"/>
                <a:ext cx="18" cy="18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8" name="Line 236"/>
              <p:cNvSpPr>
                <a:spLocks noChangeShapeType="1"/>
              </p:cNvSpPr>
              <p:nvPr/>
            </p:nvSpPr>
            <p:spPr bwMode="auto">
              <a:xfrm>
                <a:off x="5235" y="2851"/>
                <a:ext cx="18" cy="10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9" name="Line 237"/>
              <p:cNvSpPr>
                <a:spLocks noChangeShapeType="1"/>
              </p:cNvSpPr>
              <p:nvPr/>
            </p:nvSpPr>
            <p:spPr bwMode="auto">
              <a:xfrm>
                <a:off x="5253" y="2958"/>
                <a:ext cx="19" cy="6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0" name="Line 238"/>
              <p:cNvSpPr>
                <a:spLocks noChangeShapeType="1"/>
              </p:cNvSpPr>
              <p:nvPr/>
            </p:nvSpPr>
            <p:spPr bwMode="auto">
              <a:xfrm>
                <a:off x="5272" y="3019"/>
                <a:ext cx="19" cy="2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1" name="Line 239"/>
              <p:cNvSpPr>
                <a:spLocks noChangeShapeType="1"/>
              </p:cNvSpPr>
              <p:nvPr/>
            </p:nvSpPr>
            <p:spPr bwMode="auto">
              <a:xfrm>
                <a:off x="5291" y="3046"/>
                <a:ext cx="17" cy="1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2" name="Line 240"/>
              <p:cNvSpPr>
                <a:spLocks noChangeShapeType="1"/>
              </p:cNvSpPr>
              <p:nvPr/>
            </p:nvSpPr>
            <p:spPr bwMode="auto">
              <a:xfrm>
                <a:off x="5308" y="3057"/>
                <a:ext cx="19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1560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B7C69EB-6CDB-3743-8B61-C2371E2CA857}" type="slidenum">
              <a:rPr lang="en-US" sz="1200">
                <a:solidFill>
                  <a:srgbClr val="FFFFFF"/>
                </a:solidFill>
                <a:ea typeface="宋体" charset="0"/>
                <a:cs typeface="宋体" charset="0"/>
              </a:rPr>
              <a:pPr eaLnBrk="1" hangingPunct="1"/>
              <a:t>1</a:t>
            </a:fld>
            <a:endParaRPr lang="en-US" sz="1200">
              <a:solidFill>
                <a:srgbClr val="FFFFFF"/>
              </a:solidFill>
              <a:ea typeface="宋体" charset="0"/>
              <a:cs typeface="宋体" charset="0"/>
            </a:endParaRPr>
          </a:p>
        </p:txBody>
      </p:sp>
      <p:sp>
        <p:nvSpPr>
          <p:cNvPr id="151561" name="TextBox 2"/>
          <p:cNvSpPr txBox="1">
            <a:spLocks noChangeArrowheads="1"/>
          </p:cNvSpPr>
          <p:nvPr/>
        </p:nvSpPr>
        <p:spPr bwMode="auto">
          <a:xfrm>
            <a:off x="152400" y="5715000"/>
            <a:ext cx="39166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 smtClean="0">
                <a:solidFill>
                  <a:srgbClr val="000000"/>
                </a:solidFill>
              </a:rPr>
              <a:t>2</a:t>
            </a:r>
            <a:r>
              <a:rPr lang="en-US" sz="1800" b="1" i="1" baseline="30000" dirty="0" smtClean="0">
                <a:solidFill>
                  <a:srgbClr val="000000"/>
                </a:solidFill>
              </a:rPr>
              <a:t>nd</a:t>
            </a:r>
            <a:r>
              <a:rPr lang="en-US" sz="1800" b="1" i="1" dirty="0" smtClean="0">
                <a:solidFill>
                  <a:srgbClr val="000000"/>
                </a:solidFill>
              </a:rPr>
              <a:t> CERN brainstorming meeting</a:t>
            </a:r>
          </a:p>
          <a:p>
            <a:pPr eaLnBrk="1" hangingPunct="1"/>
            <a:r>
              <a:rPr lang="en-US" sz="1800" b="1" i="1" dirty="0" err="1" smtClean="0">
                <a:solidFill>
                  <a:srgbClr val="000000"/>
                </a:solidFill>
              </a:rPr>
              <a:t>Divonne</a:t>
            </a:r>
            <a:r>
              <a:rPr lang="en-US" sz="1800" b="1" i="1" dirty="0" smtClean="0">
                <a:solidFill>
                  <a:srgbClr val="000000"/>
                </a:solidFill>
              </a:rPr>
              <a:t>, 20</a:t>
            </a:r>
            <a:r>
              <a:rPr lang="en-US" sz="1800" b="1" i="1" baseline="30000" dirty="0" smtClean="0">
                <a:solidFill>
                  <a:srgbClr val="000000"/>
                </a:solidFill>
              </a:rPr>
              <a:t>th</a:t>
            </a:r>
            <a:r>
              <a:rPr lang="en-US" sz="1800" b="1" i="1" dirty="0" smtClean="0">
                <a:solidFill>
                  <a:srgbClr val="000000"/>
                </a:solidFill>
              </a:rPr>
              <a:t> February 2016</a:t>
            </a:r>
            <a:endParaRPr lang="en-US" sz="1800" b="1" i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9826" y="937098"/>
            <a:ext cx="50475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From photons to Pan-</a:t>
            </a:r>
            <a:r>
              <a:rPr lang="en-US" sz="3200" b="1" i="1" dirty="0" err="1" smtClean="0"/>
              <a:t>omics</a:t>
            </a:r>
            <a:r>
              <a:rPr lang="en-US" sz="3200" b="1" i="1" dirty="0" smtClean="0"/>
              <a:t>,</a:t>
            </a:r>
          </a:p>
          <a:p>
            <a:r>
              <a:rPr lang="en-US" sz="3200" b="1" i="1" dirty="0"/>
              <a:t>t</a:t>
            </a:r>
            <a:r>
              <a:rPr lang="en-US" sz="3200" b="1" i="1" dirty="0" smtClean="0"/>
              <a:t>hrough biology for clinics,</a:t>
            </a:r>
          </a:p>
          <a:p>
            <a:r>
              <a:rPr lang="en-US" sz="3200" b="1" i="1" dirty="0"/>
              <a:t>a</a:t>
            </a:r>
            <a:r>
              <a:rPr lang="en-US" sz="3200" b="1" i="1" dirty="0" smtClean="0"/>
              <a:t>nd $</a:t>
            </a:r>
            <a:r>
              <a:rPr lang="en-US" sz="3200" b="1" i="1" dirty="0" err="1" smtClean="0"/>
              <a:t>pecific</a:t>
            </a:r>
            <a:r>
              <a:rPr lang="en-US" sz="3200" b="1" i="1" dirty="0" smtClean="0"/>
              <a:t> challenge$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2137808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Picture 4" descr="tete photon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200" y="580723"/>
            <a:ext cx="47244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0" name="Picture 1" descr="tete proton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99000" y="580723"/>
            <a:ext cx="4445000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5BB916-D0C6-2945-AE5A-9B4846A0377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4635500" y="6473825"/>
            <a:ext cx="44243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</a:rPr>
              <a:t>Software: Varian´s Eclipse // Beam Data : IBA // Calcs : I.Curie</a:t>
            </a:r>
          </a:p>
        </p:txBody>
      </p:sp>
      <p:pic>
        <p:nvPicPr>
          <p:cNvPr id="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0" y="4725988"/>
            <a:ext cx="2540000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7239000" y="4724400"/>
            <a:ext cx="2133600" cy="2133600"/>
          </a:xfrm>
          <a:prstGeom prst="rect">
            <a:avLst/>
          </a:prstGeom>
          <a:solidFill>
            <a:srgbClr val="FFCD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5181600" y="6553200"/>
            <a:ext cx="3581400" cy="0"/>
          </a:xfrm>
          <a:prstGeom prst="line">
            <a:avLst/>
          </a:prstGeom>
          <a:ln w="6350" cmpd="sng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41E10BB-74A6-8141-9B46-09E20D11979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" name="Picture 3" descr="Screen Shot 2016-02-15 at 9.41.17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724400"/>
            <a:ext cx="4622800" cy="21336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545855" y="6671339"/>
            <a:ext cx="2133600" cy="260350"/>
          </a:xfrm>
          <a:prstGeom prst="rect">
            <a:avLst/>
          </a:prstGeom>
          <a:solidFill>
            <a:srgbClr val="FFCD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800600" y="6671338"/>
            <a:ext cx="739581" cy="260351"/>
          </a:xfrm>
          <a:prstGeom prst="rect">
            <a:avLst/>
          </a:prstGeom>
          <a:solidFill>
            <a:srgbClr val="FFCD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43338" y="6562737"/>
            <a:ext cx="457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856732" y="6564729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US" sz="1400" dirty="0"/>
          </a:p>
        </p:txBody>
      </p:sp>
      <p:sp>
        <p:nvSpPr>
          <p:cNvPr id="6" name="Oval 5"/>
          <p:cNvSpPr/>
          <p:nvPr/>
        </p:nvSpPr>
        <p:spPr>
          <a:xfrm>
            <a:off x="4856732" y="1387062"/>
            <a:ext cx="1108381" cy="818865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Skin dose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259" y="57503"/>
            <a:ext cx="9289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Clinics :  ex Photons </a:t>
            </a:r>
            <a:r>
              <a:rPr lang="en-US" sz="2800" b="1" dirty="0" err="1" smtClean="0"/>
              <a:t>vs</a:t>
            </a:r>
            <a:r>
              <a:rPr lang="en-US" sz="2800" b="1" dirty="0" smtClean="0"/>
              <a:t> protons (1 beam) physics advantages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154503" y="4733854"/>
            <a:ext cx="229001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</a:rPr>
              <a:t>… and </a:t>
            </a:r>
            <a:r>
              <a:rPr lang="en-US" sz="2800" b="1" u="sng" dirty="0" smtClean="0">
                <a:solidFill>
                  <a:srgbClr val="FF0000"/>
                </a:solidFill>
              </a:rPr>
              <a:t>limits</a:t>
            </a:r>
          </a:p>
          <a:p>
            <a:r>
              <a:rPr lang="en-US" sz="2800" b="1" u="sng" dirty="0" smtClean="0">
                <a:solidFill>
                  <a:srgbClr val="FF0000"/>
                </a:solidFill>
              </a:rPr>
              <a:t>(just the </a:t>
            </a:r>
          </a:p>
          <a:p>
            <a:r>
              <a:rPr lang="en-US" sz="2800" b="1" u="sng" dirty="0" smtClean="0">
                <a:solidFill>
                  <a:srgbClr val="FF0000"/>
                </a:solidFill>
              </a:rPr>
              <a:t>physical ones) </a:t>
            </a:r>
            <a:endParaRPr lang="en-US" sz="2800" u="sng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603327" y="2609000"/>
            <a:ext cx="2185761" cy="818865"/>
            <a:chOff x="6603327" y="2609000"/>
            <a:chExt cx="2185761" cy="818865"/>
          </a:xfrm>
        </p:grpSpPr>
        <p:sp>
          <p:nvSpPr>
            <p:cNvPr id="17" name="Oval 16"/>
            <p:cNvSpPr/>
            <p:nvPr/>
          </p:nvSpPr>
          <p:spPr>
            <a:xfrm>
              <a:off x="6603327" y="2609000"/>
              <a:ext cx="407788" cy="818865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92114" y="2642423"/>
              <a:ext cx="18969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Range uncertainty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349419" y="2021261"/>
            <a:ext cx="2398755" cy="487468"/>
            <a:chOff x="6349419" y="2021261"/>
            <a:chExt cx="2398755" cy="487468"/>
          </a:xfrm>
        </p:grpSpPr>
        <p:sp>
          <p:nvSpPr>
            <p:cNvPr id="19" name="Oval 18"/>
            <p:cNvSpPr/>
            <p:nvPr/>
          </p:nvSpPr>
          <p:spPr>
            <a:xfrm>
              <a:off x="6349419" y="2072231"/>
              <a:ext cx="661695" cy="436498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92114" y="2021261"/>
              <a:ext cx="1856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Lateral penumbra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96753" y="845192"/>
            <a:ext cx="2890657" cy="3728135"/>
            <a:chOff x="5296753" y="845192"/>
            <a:chExt cx="2890657" cy="3728135"/>
          </a:xfrm>
        </p:grpSpPr>
        <p:sp>
          <p:nvSpPr>
            <p:cNvPr id="7" name="Freeform 6"/>
            <p:cNvSpPr/>
            <p:nvPr/>
          </p:nvSpPr>
          <p:spPr>
            <a:xfrm>
              <a:off x="5296753" y="845192"/>
              <a:ext cx="2890657" cy="3728135"/>
            </a:xfrm>
            <a:custGeom>
              <a:avLst/>
              <a:gdLst>
                <a:gd name="connsiteX0" fmla="*/ 484561 w 2890657"/>
                <a:gd name="connsiteY0" fmla="*/ 291193 h 3728135"/>
                <a:gd name="connsiteX1" fmla="*/ 484561 w 2890657"/>
                <a:gd name="connsiteY1" fmla="*/ 291193 h 3728135"/>
                <a:gd name="connsiteX2" fmla="*/ 634942 w 2890657"/>
                <a:gd name="connsiteY2" fmla="*/ 274481 h 3728135"/>
                <a:gd name="connsiteX3" fmla="*/ 751905 w 2890657"/>
                <a:gd name="connsiteY3" fmla="*/ 224347 h 3728135"/>
                <a:gd name="connsiteX4" fmla="*/ 852159 w 2890657"/>
                <a:gd name="connsiteY4" fmla="*/ 140789 h 3728135"/>
                <a:gd name="connsiteX5" fmla="*/ 1019249 w 2890657"/>
                <a:gd name="connsiteY5" fmla="*/ 90654 h 3728135"/>
                <a:gd name="connsiteX6" fmla="*/ 1436974 w 2890657"/>
                <a:gd name="connsiteY6" fmla="*/ 40520 h 3728135"/>
                <a:gd name="connsiteX7" fmla="*/ 1487101 w 2890657"/>
                <a:gd name="connsiteY7" fmla="*/ 23808 h 3728135"/>
                <a:gd name="connsiteX8" fmla="*/ 2155461 w 2890657"/>
                <a:gd name="connsiteY8" fmla="*/ 23808 h 3728135"/>
                <a:gd name="connsiteX9" fmla="*/ 2289133 w 2890657"/>
                <a:gd name="connsiteY9" fmla="*/ 90654 h 3728135"/>
                <a:gd name="connsiteX10" fmla="*/ 2339260 w 2890657"/>
                <a:gd name="connsiteY10" fmla="*/ 124078 h 3728135"/>
                <a:gd name="connsiteX11" fmla="*/ 2456223 w 2890657"/>
                <a:gd name="connsiteY11" fmla="*/ 224347 h 3728135"/>
                <a:gd name="connsiteX12" fmla="*/ 2506350 w 2890657"/>
                <a:gd name="connsiteY12" fmla="*/ 307905 h 3728135"/>
                <a:gd name="connsiteX13" fmla="*/ 2539768 w 2890657"/>
                <a:gd name="connsiteY13" fmla="*/ 358039 h 3728135"/>
                <a:gd name="connsiteX14" fmla="*/ 2606604 w 2890657"/>
                <a:gd name="connsiteY14" fmla="*/ 374751 h 3728135"/>
                <a:gd name="connsiteX15" fmla="*/ 2690149 w 2890657"/>
                <a:gd name="connsiteY15" fmla="*/ 441597 h 3728135"/>
                <a:gd name="connsiteX16" fmla="*/ 2723567 w 2890657"/>
                <a:gd name="connsiteY16" fmla="*/ 491732 h 3728135"/>
                <a:gd name="connsiteX17" fmla="*/ 2773694 w 2890657"/>
                <a:gd name="connsiteY17" fmla="*/ 525155 h 3728135"/>
                <a:gd name="connsiteX18" fmla="*/ 2823821 w 2890657"/>
                <a:gd name="connsiteY18" fmla="*/ 625424 h 3728135"/>
                <a:gd name="connsiteX19" fmla="*/ 2857239 w 2890657"/>
                <a:gd name="connsiteY19" fmla="*/ 725693 h 3728135"/>
                <a:gd name="connsiteX20" fmla="*/ 2890657 w 2890657"/>
                <a:gd name="connsiteY20" fmla="*/ 842674 h 3728135"/>
                <a:gd name="connsiteX21" fmla="*/ 2873948 w 2890657"/>
                <a:gd name="connsiteY21" fmla="*/ 1611405 h 3728135"/>
                <a:gd name="connsiteX22" fmla="*/ 2823821 w 2890657"/>
                <a:gd name="connsiteY22" fmla="*/ 1778520 h 3728135"/>
                <a:gd name="connsiteX23" fmla="*/ 2790403 w 2890657"/>
                <a:gd name="connsiteY23" fmla="*/ 1828655 h 3728135"/>
                <a:gd name="connsiteX24" fmla="*/ 2756985 w 2890657"/>
                <a:gd name="connsiteY24" fmla="*/ 1945636 h 3728135"/>
                <a:gd name="connsiteX25" fmla="*/ 2773694 w 2890657"/>
                <a:gd name="connsiteY25" fmla="*/ 2814636 h 3728135"/>
                <a:gd name="connsiteX26" fmla="*/ 2807112 w 2890657"/>
                <a:gd name="connsiteY26" fmla="*/ 2965040 h 3728135"/>
                <a:gd name="connsiteX27" fmla="*/ 2807112 w 2890657"/>
                <a:gd name="connsiteY27" fmla="*/ 3215713 h 3728135"/>
                <a:gd name="connsiteX28" fmla="*/ 2790403 w 2890657"/>
                <a:gd name="connsiteY28" fmla="*/ 3265848 h 3728135"/>
                <a:gd name="connsiteX29" fmla="*/ 2723567 w 2890657"/>
                <a:gd name="connsiteY29" fmla="*/ 3366117 h 3728135"/>
                <a:gd name="connsiteX30" fmla="*/ 2673440 w 2890657"/>
                <a:gd name="connsiteY30" fmla="*/ 3466386 h 3728135"/>
                <a:gd name="connsiteX31" fmla="*/ 2556477 w 2890657"/>
                <a:gd name="connsiteY31" fmla="*/ 3583367 h 3728135"/>
                <a:gd name="connsiteX32" fmla="*/ 2489641 w 2890657"/>
                <a:gd name="connsiteY32" fmla="*/ 3600079 h 3728135"/>
                <a:gd name="connsiteX33" fmla="*/ 2389387 w 2890657"/>
                <a:gd name="connsiteY33" fmla="*/ 3633502 h 3728135"/>
                <a:gd name="connsiteX34" fmla="*/ 2339260 w 2890657"/>
                <a:gd name="connsiteY34" fmla="*/ 3683637 h 3728135"/>
                <a:gd name="connsiteX35" fmla="*/ 2038498 w 2890657"/>
                <a:gd name="connsiteY35" fmla="*/ 3700348 h 3728135"/>
                <a:gd name="connsiteX36" fmla="*/ 1888117 w 2890657"/>
                <a:gd name="connsiteY36" fmla="*/ 3633502 h 3728135"/>
                <a:gd name="connsiteX37" fmla="*/ 1854699 w 2890657"/>
                <a:gd name="connsiteY37" fmla="*/ 3583367 h 3728135"/>
                <a:gd name="connsiteX38" fmla="*/ 1837990 w 2890657"/>
                <a:gd name="connsiteY38" fmla="*/ 3533233 h 3728135"/>
                <a:gd name="connsiteX39" fmla="*/ 1787863 w 2890657"/>
                <a:gd name="connsiteY39" fmla="*/ 3499810 h 3728135"/>
                <a:gd name="connsiteX40" fmla="*/ 1754445 w 2890657"/>
                <a:gd name="connsiteY40" fmla="*/ 3466386 h 3728135"/>
                <a:gd name="connsiteX41" fmla="*/ 1654191 w 2890657"/>
                <a:gd name="connsiteY41" fmla="*/ 3399540 h 3728135"/>
                <a:gd name="connsiteX42" fmla="*/ 1604064 w 2890657"/>
                <a:gd name="connsiteY42" fmla="*/ 3366117 h 3728135"/>
                <a:gd name="connsiteX43" fmla="*/ 1470392 w 2890657"/>
                <a:gd name="connsiteY43" fmla="*/ 3332694 h 3728135"/>
                <a:gd name="connsiteX44" fmla="*/ 1403556 w 2890657"/>
                <a:gd name="connsiteY44" fmla="*/ 3315983 h 3728135"/>
                <a:gd name="connsiteX45" fmla="*/ 1303302 w 2890657"/>
                <a:gd name="connsiteY45" fmla="*/ 3299271 h 3728135"/>
                <a:gd name="connsiteX46" fmla="*/ 1219757 w 2890657"/>
                <a:gd name="connsiteY46" fmla="*/ 3282559 h 3728135"/>
                <a:gd name="connsiteX47" fmla="*/ 517979 w 2890657"/>
                <a:gd name="connsiteY47" fmla="*/ 3265848 h 3728135"/>
                <a:gd name="connsiteX48" fmla="*/ 451143 w 2890657"/>
                <a:gd name="connsiteY48" fmla="*/ 3249136 h 3728135"/>
                <a:gd name="connsiteX49" fmla="*/ 367598 w 2890657"/>
                <a:gd name="connsiteY49" fmla="*/ 3148867 h 3728135"/>
                <a:gd name="connsiteX50" fmla="*/ 350889 w 2890657"/>
                <a:gd name="connsiteY50" fmla="*/ 3098732 h 3728135"/>
                <a:gd name="connsiteX51" fmla="*/ 317471 w 2890657"/>
                <a:gd name="connsiteY51" fmla="*/ 3031886 h 3728135"/>
                <a:gd name="connsiteX52" fmla="*/ 300762 w 2890657"/>
                <a:gd name="connsiteY52" fmla="*/ 2981752 h 3728135"/>
                <a:gd name="connsiteX53" fmla="*/ 233926 w 2890657"/>
                <a:gd name="connsiteY53" fmla="*/ 2831348 h 3728135"/>
                <a:gd name="connsiteX54" fmla="*/ 200508 w 2890657"/>
                <a:gd name="connsiteY54" fmla="*/ 2680944 h 3728135"/>
                <a:gd name="connsiteX55" fmla="*/ 133672 w 2890657"/>
                <a:gd name="connsiteY55" fmla="*/ 2580675 h 3728135"/>
                <a:gd name="connsiteX56" fmla="*/ 66836 w 2890657"/>
                <a:gd name="connsiteY56" fmla="*/ 2480405 h 3728135"/>
                <a:gd name="connsiteX57" fmla="*/ 33418 w 2890657"/>
                <a:gd name="connsiteY57" fmla="*/ 2380136 h 3728135"/>
                <a:gd name="connsiteX58" fmla="*/ 0 w 2890657"/>
                <a:gd name="connsiteY58" fmla="*/ 2330001 h 3728135"/>
                <a:gd name="connsiteX59" fmla="*/ 16709 w 2890657"/>
                <a:gd name="connsiteY59" fmla="*/ 2129463 h 3728135"/>
                <a:gd name="connsiteX60" fmla="*/ 100254 w 2890657"/>
                <a:gd name="connsiteY60" fmla="*/ 1995771 h 3728135"/>
                <a:gd name="connsiteX61" fmla="*/ 116963 w 2890657"/>
                <a:gd name="connsiteY61" fmla="*/ 1945636 h 3728135"/>
                <a:gd name="connsiteX62" fmla="*/ 150381 w 2890657"/>
                <a:gd name="connsiteY62" fmla="*/ 1895501 h 3728135"/>
                <a:gd name="connsiteX63" fmla="*/ 217217 w 2890657"/>
                <a:gd name="connsiteY63" fmla="*/ 1511136 h 3728135"/>
                <a:gd name="connsiteX64" fmla="*/ 267344 w 2890657"/>
                <a:gd name="connsiteY64" fmla="*/ 1527847 h 3728135"/>
                <a:gd name="connsiteX65" fmla="*/ 350889 w 2890657"/>
                <a:gd name="connsiteY65" fmla="*/ 1644828 h 3728135"/>
                <a:gd name="connsiteX66" fmla="*/ 451143 w 2890657"/>
                <a:gd name="connsiteY66" fmla="*/ 1728386 h 3728135"/>
                <a:gd name="connsiteX67" fmla="*/ 517979 w 2890657"/>
                <a:gd name="connsiteY67" fmla="*/ 1795232 h 3728135"/>
                <a:gd name="connsiteX68" fmla="*/ 551397 w 2890657"/>
                <a:gd name="connsiteY68" fmla="*/ 1845367 h 3728135"/>
                <a:gd name="connsiteX69" fmla="*/ 601524 w 2890657"/>
                <a:gd name="connsiteY69" fmla="*/ 1878790 h 3728135"/>
                <a:gd name="connsiteX70" fmla="*/ 651651 w 2890657"/>
                <a:gd name="connsiteY70" fmla="*/ 1979059 h 3728135"/>
                <a:gd name="connsiteX71" fmla="*/ 718487 w 2890657"/>
                <a:gd name="connsiteY71" fmla="*/ 2012482 h 3728135"/>
                <a:gd name="connsiteX72" fmla="*/ 768614 w 2890657"/>
                <a:gd name="connsiteY72" fmla="*/ 2045905 h 3728135"/>
                <a:gd name="connsiteX73" fmla="*/ 818741 w 2890657"/>
                <a:gd name="connsiteY73" fmla="*/ 2096040 h 3728135"/>
                <a:gd name="connsiteX74" fmla="*/ 918995 w 2890657"/>
                <a:gd name="connsiteY74" fmla="*/ 2162886 h 3728135"/>
                <a:gd name="connsiteX75" fmla="*/ 1002540 w 2890657"/>
                <a:gd name="connsiteY75" fmla="*/ 2246444 h 3728135"/>
                <a:gd name="connsiteX76" fmla="*/ 1102794 w 2890657"/>
                <a:gd name="connsiteY76" fmla="*/ 2346713 h 3728135"/>
                <a:gd name="connsiteX77" fmla="*/ 1152921 w 2890657"/>
                <a:gd name="connsiteY77" fmla="*/ 2396848 h 3728135"/>
                <a:gd name="connsiteX78" fmla="*/ 1203048 w 2890657"/>
                <a:gd name="connsiteY78" fmla="*/ 2430271 h 3728135"/>
                <a:gd name="connsiteX79" fmla="*/ 1303302 w 2890657"/>
                <a:gd name="connsiteY79" fmla="*/ 2530540 h 3728135"/>
                <a:gd name="connsiteX80" fmla="*/ 1353429 w 2890657"/>
                <a:gd name="connsiteY80" fmla="*/ 2563963 h 3728135"/>
                <a:gd name="connsiteX81" fmla="*/ 1487101 w 2890657"/>
                <a:gd name="connsiteY81" fmla="*/ 2647521 h 3728135"/>
                <a:gd name="connsiteX82" fmla="*/ 1553937 w 2890657"/>
                <a:gd name="connsiteY82" fmla="*/ 2664232 h 3728135"/>
                <a:gd name="connsiteX83" fmla="*/ 1771154 w 2890657"/>
                <a:gd name="connsiteY83" fmla="*/ 2647521 h 3728135"/>
                <a:gd name="connsiteX84" fmla="*/ 1821281 w 2890657"/>
                <a:gd name="connsiteY84" fmla="*/ 2614098 h 3728135"/>
                <a:gd name="connsiteX85" fmla="*/ 1888117 w 2890657"/>
                <a:gd name="connsiteY85" fmla="*/ 2497117 h 3728135"/>
                <a:gd name="connsiteX86" fmla="*/ 1938244 w 2890657"/>
                <a:gd name="connsiteY86" fmla="*/ 2446982 h 3728135"/>
                <a:gd name="connsiteX87" fmla="*/ 1938244 w 2890657"/>
                <a:gd name="connsiteY87" fmla="*/ 1862078 h 3728135"/>
                <a:gd name="connsiteX88" fmla="*/ 1921535 w 2890657"/>
                <a:gd name="connsiteY88" fmla="*/ 1811944 h 3728135"/>
                <a:gd name="connsiteX89" fmla="*/ 1871408 w 2890657"/>
                <a:gd name="connsiteY89" fmla="*/ 1678251 h 3728135"/>
                <a:gd name="connsiteX90" fmla="*/ 1837990 w 2890657"/>
                <a:gd name="connsiteY90" fmla="*/ 1561270 h 3728135"/>
                <a:gd name="connsiteX91" fmla="*/ 1787863 w 2890657"/>
                <a:gd name="connsiteY91" fmla="*/ 1494424 h 3728135"/>
                <a:gd name="connsiteX92" fmla="*/ 1704318 w 2890657"/>
                <a:gd name="connsiteY92" fmla="*/ 1344020 h 3728135"/>
                <a:gd name="connsiteX93" fmla="*/ 1670900 w 2890657"/>
                <a:gd name="connsiteY93" fmla="*/ 1293886 h 3728135"/>
                <a:gd name="connsiteX94" fmla="*/ 1620773 w 2890657"/>
                <a:gd name="connsiteY94" fmla="*/ 1277174 h 3728135"/>
                <a:gd name="connsiteX95" fmla="*/ 1453683 w 2890657"/>
                <a:gd name="connsiteY95" fmla="*/ 1193616 h 3728135"/>
                <a:gd name="connsiteX96" fmla="*/ 1303302 w 2890657"/>
                <a:gd name="connsiteY96" fmla="*/ 1110059 h 3728135"/>
                <a:gd name="connsiteX97" fmla="*/ 1236466 w 2890657"/>
                <a:gd name="connsiteY97" fmla="*/ 1076636 h 3728135"/>
                <a:gd name="connsiteX98" fmla="*/ 1102794 w 2890657"/>
                <a:gd name="connsiteY98" fmla="*/ 1026501 h 3728135"/>
                <a:gd name="connsiteX99" fmla="*/ 985831 w 2890657"/>
                <a:gd name="connsiteY99" fmla="*/ 926232 h 3728135"/>
                <a:gd name="connsiteX100" fmla="*/ 868868 w 2890657"/>
                <a:gd name="connsiteY100" fmla="*/ 859386 h 3728135"/>
                <a:gd name="connsiteX101" fmla="*/ 785323 w 2890657"/>
                <a:gd name="connsiteY101" fmla="*/ 809251 h 3728135"/>
                <a:gd name="connsiteX102" fmla="*/ 685069 w 2890657"/>
                <a:gd name="connsiteY102" fmla="*/ 742405 h 3728135"/>
                <a:gd name="connsiteX103" fmla="*/ 634942 w 2890657"/>
                <a:gd name="connsiteY103" fmla="*/ 708982 h 3728135"/>
                <a:gd name="connsiteX104" fmla="*/ 584815 w 2890657"/>
                <a:gd name="connsiteY104" fmla="*/ 675559 h 3728135"/>
                <a:gd name="connsiteX105" fmla="*/ 484561 w 2890657"/>
                <a:gd name="connsiteY105" fmla="*/ 541866 h 3728135"/>
                <a:gd name="connsiteX106" fmla="*/ 467852 w 2890657"/>
                <a:gd name="connsiteY106" fmla="*/ 491732 h 3728135"/>
                <a:gd name="connsiteX107" fmla="*/ 484561 w 2890657"/>
                <a:gd name="connsiteY107" fmla="*/ 291193 h 3728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890657" h="3728135">
                  <a:moveTo>
                    <a:pt x="484561" y="291193"/>
                  </a:moveTo>
                  <a:lnTo>
                    <a:pt x="484561" y="291193"/>
                  </a:lnTo>
                  <a:cubicBezTo>
                    <a:pt x="534688" y="285622"/>
                    <a:pt x="585193" y="282774"/>
                    <a:pt x="634942" y="274481"/>
                  </a:cubicBezTo>
                  <a:cubicBezTo>
                    <a:pt x="671823" y="268333"/>
                    <a:pt x="721468" y="239568"/>
                    <a:pt x="751905" y="224347"/>
                  </a:cubicBezTo>
                  <a:cubicBezTo>
                    <a:pt x="783383" y="192864"/>
                    <a:pt x="810285" y="159402"/>
                    <a:pt x="852159" y="140789"/>
                  </a:cubicBezTo>
                  <a:cubicBezTo>
                    <a:pt x="933951" y="104432"/>
                    <a:pt x="944477" y="113089"/>
                    <a:pt x="1019249" y="90654"/>
                  </a:cubicBezTo>
                  <a:cubicBezTo>
                    <a:pt x="1247087" y="22292"/>
                    <a:pt x="1002942" y="63367"/>
                    <a:pt x="1436974" y="40520"/>
                  </a:cubicBezTo>
                  <a:cubicBezTo>
                    <a:pt x="1453683" y="34949"/>
                    <a:pt x="1469907" y="27629"/>
                    <a:pt x="1487101" y="23808"/>
                  </a:cubicBezTo>
                  <a:cubicBezTo>
                    <a:pt x="1710830" y="-25917"/>
                    <a:pt x="1908007" y="16529"/>
                    <a:pt x="2155461" y="23808"/>
                  </a:cubicBezTo>
                  <a:cubicBezTo>
                    <a:pt x="2231811" y="49263"/>
                    <a:pt x="2198944" y="34277"/>
                    <a:pt x="2289133" y="90654"/>
                  </a:cubicBezTo>
                  <a:cubicBezTo>
                    <a:pt x="2306162" y="101299"/>
                    <a:pt x="2325060" y="109876"/>
                    <a:pt x="2339260" y="124078"/>
                  </a:cubicBezTo>
                  <a:cubicBezTo>
                    <a:pt x="2447710" y="232545"/>
                    <a:pt x="2325681" y="159066"/>
                    <a:pt x="2456223" y="224347"/>
                  </a:cubicBezTo>
                  <a:cubicBezTo>
                    <a:pt x="2485240" y="311410"/>
                    <a:pt x="2453925" y="242363"/>
                    <a:pt x="2506350" y="307905"/>
                  </a:cubicBezTo>
                  <a:cubicBezTo>
                    <a:pt x="2518895" y="323589"/>
                    <a:pt x="2523058" y="346897"/>
                    <a:pt x="2539768" y="358039"/>
                  </a:cubicBezTo>
                  <a:cubicBezTo>
                    <a:pt x="2558875" y="370779"/>
                    <a:pt x="2584325" y="369180"/>
                    <a:pt x="2606604" y="374751"/>
                  </a:cubicBezTo>
                  <a:cubicBezTo>
                    <a:pt x="2702382" y="518438"/>
                    <a:pt x="2574848" y="349341"/>
                    <a:pt x="2690149" y="441597"/>
                  </a:cubicBezTo>
                  <a:cubicBezTo>
                    <a:pt x="2705831" y="454145"/>
                    <a:pt x="2709367" y="477529"/>
                    <a:pt x="2723567" y="491732"/>
                  </a:cubicBezTo>
                  <a:cubicBezTo>
                    <a:pt x="2737766" y="505934"/>
                    <a:pt x="2756985" y="514014"/>
                    <a:pt x="2773694" y="525155"/>
                  </a:cubicBezTo>
                  <a:cubicBezTo>
                    <a:pt x="2834634" y="708000"/>
                    <a:pt x="2737443" y="431044"/>
                    <a:pt x="2823821" y="625424"/>
                  </a:cubicBezTo>
                  <a:cubicBezTo>
                    <a:pt x="2838128" y="657619"/>
                    <a:pt x="2846100" y="692270"/>
                    <a:pt x="2857239" y="725693"/>
                  </a:cubicBezTo>
                  <a:cubicBezTo>
                    <a:pt x="2881209" y="797615"/>
                    <a:pt x="2869677" y="758741"/>
                    <a:pt x="2890657" y="842674"/>
                  </a:cubicBezTo>
                  <a:cubicBezTo>
                    <a:pt x="2885087" y="1098918"/>
                    <a:pt x="2884190" y="1355306"/>
                    <a:pt x="2873948" y="1611405"/>
                  </a:cubicBezTo>
                  <a:cubicBezTo>
                    <a:pt x="2872954" y="1636250"/>
                    <a:pt x="2827290" y="1773316"/>
                    <a:pt x="2823821" y="1778520"/>
                  </a:cubicBezTo>
                  <a:cubicBezTo>
                    <a:pt x="2812682" y="1795232"/>
                    <a:pt x="2799384" y="1810691"/>
                    <a:pt x="2790403" y="1828655"/>
                  </a:cubicBezTo>
                  <a:cubicBezTo>
                    <a:pt x="2778418" y="1852629"/>
                    <a:pt x="2762338" y="1924219"/>
                    <a:pt x="2756985" y="1945636"/>
                  </a:cubicBezTo>
                  <a:cubicBezTo>
                    <a:pt x="2762555" y="2235303"/>
                    <a:pt x="2763536" y="2525094"/>
                    <a:pt x="2773694" y="2814636"/>
                  </a:cubicBezTo>
                  <a:cubicBezTo>
                    <a:pt x="2774560" y="2839316"/>
                    <a:pt x="2799967" y="2936457"/>
                    <a:pt x="2807112" y="2965040"/>
                  </a:cubicBezTo>
                  <a:cubicBezTo>
                    <a:pt x="2823427" y="3111897"/>
                    <a:pt x="2834890" y="3090691"/>
                    <a:pt x="2807112" y="3215713"/>
                  </a:cubicBezTo>
                  <a:cubicBezTo>
                    <a:pt x="2803291" y="3232909"/>
                    <a:pt x="2798957" y="3250449"/>
                    <a:pt x="2790403" y="3265848"/>
                  </a:cubicBezTo>
                  <a:cubicBezTo>
                    <a:pt x="2770898" y="3300962"/>
                    <a:pt x="2723567" y="3366117"/>
                    <a:pt x="2723567" y="3366117"/>
                  </a:cubicBezTo>
                  <a:cubicBezTo>
                    <a:pt x="2681568" y="3492135"/>
                    <a:pt x="2738222" y="3336802"/>
                    <a:pt x="2673440" y="3466386"/>
                  </a:cubicBezTo>
                  <a:cubicBezTo>
                    <a:pt x="2639225" y="3534826"/>
                    <a:pt x="2682347" y="3551894"/>
                    <a:pt x="2556477" y="3583367"/>
                  </a:cubicBezTo>
                  <a:cubicBezTo>
                    <a:pt x="2534198" y="3588938"/>
                    <a:pt x="2511637" y="3593479"/>
                    <a:pt x="2489641" y="3600079"/>
                  </a:cubicBezTo>
                  <a:cubicBezTo>
                    <a:pt x="2455901" y="3610203"/>
                    <a:pt x="2389387" y="3633502"/>
                    <a:pt x="2389387" y="3633502"/>
                  </a:cubicBezTo>
                  <a:cubicBezTo>
                    <a:pt x="2372678" y="3650214"/>
                    <a:pt x="2357413" y="3668507"/>
                    <a:pt x="2339260" y="3683637"/>
                  </a:cubicBezTo>
                  <a:cubicBezTo>
                    <a:pt x="2241652" y="3764989"/>
                    <a:pt x="2216679" y="3712229"/>
                    <a:pt x="2038498" y="3700348"/>
                  </a:cubicBezTo>
                  <a:cubicBezTo>
                    <a:pt x="1919192" y="3660573"/>
                    <a:pt x="1967553" y="3686467"/>
                    <a:pt x="1888117" y="3633502"/>
                  </a:cubicBezTo>
                  <a:cubicBezTo>
                    <a:pt x="1876978" y="3616790"/>
                    <a:pt x="1863680" y="3601331"/>
                    <a:pt x="1854699" y="3583367"/>
                  </a:cubicBezTo>
                  <a:cubicBezTo>
                    <a:pt x="1846822" y="3567611"/>
                    <a:pt x="1848993" y="3546989"/>
                    <a:pt x="1837990" y="3533233"/>
                  </a:cubicBezTo>
                  <a:cubicBezTo>
                    <a:pt x="1825446" y="3517550"/>
                    <a:pt x="1803544" y="3512357"/>
                    <a:pt x="1787863" y="3499810"/>
                  </a:cubicBezTo>
                  <a:cubicBezTo>
                    <a:pt x="1775561" y="3489967"/>
                    <a:pt x="1767048" y="3475840"/>
                    <a:pt x="1754445" y="3466386"/>
                  </a:cubicBezTo>
                  <a:cubicBezTo>
                    <a:pt x="1722315" y="3442284"/>
                    <a:pt x="1687609" y="3421822"/>
                    <a:pt x="1654191" y="3399540"/>
                  </a:cubicBezTo>
                  <a:cubicBezTo>
                    <a:pt x="1637482" y="3388399"/>
                    <a:pt x="1623547" y="3370988"/>
                    <a:pt x="1604064" y="3366117"/>
                  </a:cubicBezTo>
                  <a:lnTo>
                    <a:pt x="1470392" y="3332694"/>
                  </a:lnTo>
                  <a:cubicBezTo>
                    <a:pt x="1448113" y="3327124"/>
                    <a:pt x="1426208" y="3319759"/>
                    <a:pt x="1403556" y="3315983"/>
                  </a:cubicBezTo>
                  <a:lnTo>
                    <a:pt x="1303302" y="3299271"/>
                  </a:lnTo>
                  <a:cubicBezTo>
                    <a:pt x="1275360" y="3294190"/>
                    <a:pt x="1248131" y="3283767"/>
                    <a:pt x="1219757" y="3282559"/>
                  </a:cubicBezTo>
                  <a:cubicBezTo>
                    <a:pt x="985976" y="3272609"/>
                    <a:pt x="751905" y="3271418"/>
                    <a:pt x="517979" y="3265848"/>
                  </a:cubicBezTo>
                  <a:cubicBezTo>
                    <a:pt x="495700" y="3260277"/>
                    <a:pt x="471081" y="3260531"/>
                    <a:pt x="451143" y="3249136"/>
                  </a:cubicBezTo>
                  <a:cubicBezTo>
                    <a:pt x="425273" y="3234351"/>
                    <a:pt x="381439" y="3176553"/>
                    <a:pt x="367598" y="3148867"/>
                  </a:cubicBezTo>
                  <a:cubicBezTo>
                    <a:pt x="359721" y="3133111"/>
                    <a:pt x="357827" y="3114923"/>
                    <a:pt x="350889" y="3098732"/>
                  </a:cubicBezTo>
                  <a:cubicBezTo>
                    <a:pt x="341077" y="3075834"/>
                    <a:pt x="327283" y="3054784"/>
                    <a:pt x="317471" y="3031886"/>
                  </a:cubicBezTo>
                  <a:cubicBezTo>
                    <a:pt x="310533" y="3015695"/>
                    <a:pt x="308639" y="2997508"/>
                    <a:pt x="300762" y="2981752"/>
                  </a:cubicBezTo>
                  <a:cubicBezTo>
                    <a:pt x="250815" y="2881843"/>
                    <a:pt x="268412" y="2986558"/>
                    <a:pt x="233926" y="2831348"/>
                  </a:cubicBezTo>
                  <a:cubicBezTo>
                    <a:pt x="222787" y="2781213"/>
                    <a:pt x="219579" y="2728629"/>
                    <a:pt x="200508" y="2680944"/>
                  </a:cubicBezTo>
                  <a:cubicBezTo>
                    <a:pt x="185592" y="2643649"/>
                    <a:pt x="133672" y="2580675"/>
                    <a:pt x="133672" y="2580675"/>
                  </a:cubicBezTo>
                  <a:cubicBezTo>
                    <a:pt x="78393" y="2414810"/>
                    <a:pt x="171138" y="2668178"/>
                    <a:pt x="66836" y="2480405"/>
                  </a:cubicBezTo>
                  <a:cubicBezTo>
                    <a:pt x="49729" y="2449607"/>
                    <a:pt x="44557" y="2413559"/>
                    <a:pt x="33418" y="2380136"/>
                  </a:cubicBezTo>
                  <a:cubicBezTo>
                    <a:pt x="27068" y="2361082"/>
                    <a:pt x="11139" y="2346713"/>
                    <a:pt x="0" y="2330001"/>
                  </a:cubicBezTo>
                  <a:cubicBezTo>
                    <a:pt x="5570" y="2263155"/>
                    <a:pt x="1348" y="2194758"/>
                    <a:pt x="16709" y="2129463"/>
                  </a:cubicBezTo>
                  <a:cubicBezTo>
                    <a:pt x="20374" y="2113886"/>
                    <a:pt x="83939" y="2020247"/>
                    <a:pt x="100254" y="1995771"/>
                  </a:cubicBezTo>
                  <a:cubicBezTo>
                    <a:pt x="105824" y="1979059"/>
                    <a:pt x="109086" y="1961392"/>
                    <a:pt x="116963" y="1945636"/>
                  </a:cubicBezTo>
                  <a:cubicBezTo>
                    <a:pt x="125944" y="1927672"/>
                    <a:pt x="147988" y="1915442"/>
                    <a:pt x="150381" y="1895501"/>
                  </a:cubicBezTo>
                  <a:cubicBezTo>
                    <a:pt x="197800" y="1500281"/>
                    <a:pt x="46415" y="1568077"/>
                    <a:pt x="217217" y="1511136"/>
                  </a:cubicBezTo>
                  <a:cubicBezTo>
                    <a:pt x="233926" y="1516706"/>
                    <a:pt x="253814" y="1516570"/>
                    <a:pt x="267344" y="1527847"/>
                  </a:cubicBezTo>
                  <a:cubicBezTo>
                    <a:pt x="300178" y="1555213"/>
                    <a:pt x="323183" y="1611576"/>
                    <a:pt x="350889" y="1644828"/>
                  </a:cubicBezTo>
                  <a:cubicBezTo>
                    <a:pt x="423315" y="1731753"/>
                    <a:pt x="374471" y="1662657"/>
                    <a:pt x="451143" y="1728386"/>
                  </a:cubicBezTo>
                  <a:cubicBezTo>
                    <a:pt x="475065" y="1748894"/>
                    <a:pt x="497475" y="1771307"/>
                    <a:pt x="517979" y="1795232"/>
                  </a:cubicBezTo>
                  <a:cubicBezTo>
                    <a:pt x="531048" y="1810482"/>
                    <a:pt x="537197" y="1831164"/>
                    <a:pt x="551397" y="1845367"/>
                  </a:cubicBezTo>
                  <a:cubicBezTo>
                    <a:pt x="565596" y="1859569"/>
                    <a:pt x="584815" y="1867649"/>
                    <a:pt x="601524" y="1878790"/>
                  </a:cubicBezTo>
                  <a:cubicBezTo>
                    <a:pt x="612928" y="1913006"/>
                    <a:pt x="621752" y="1954139"/>
                    <a:pt x="651651" y="1979059"/>
                  </a:cubicBezTo>
                  <a:cubicBezTo>
                    <a:pt x="670785" y="1995007"/>
                    <a:pt x="696861" y="2000122"/>
                    <a:pt x="718487" y="2012482"/>
                  </a:cubicBezTo>
                  <a:cubicBezTo>
                    <a:pt x="735923" y="2022447"/>
                    <a:pt x="753187" y="2033047"/>
                    <a:pt x="768614" y="2045905"/>
                  </a:cubicBezTo>
                  <a:cubicBezTo>
                    <a:pt x="786767" y="2061035"/>
                    <a:pt x="800088" y="2081530"/>
                    <a:pt x="818741" y="2096040"/>
                  </a:cubicBezTo>
                  <a:cubicBezTo>
                    <a:pt x="850444" y="2120701"/>
                    <a:pt x="918995" y="2162886"/>
                    <a:pt x="918995" y="2162886"/>
                  </a:cubicBezTo>
                  <a:cubicBezTo>
                    <a:pt x="987857" y="2266195"/>
                    <a:pt x="911399" y="2165418"/>
                    <a:pt x="1002540" y="2246444"/>
                  </a:cubicBezTo>
                  <a:cubicBezTo>
                    <a:pt x="1037863" y="2277847"/>
                    <a:pt x="1069376" y="2313290"/>
                    <a:pt x="1102794" y="2346713"/>
                  </a:cubicBezTo>
                  <a:cubicBezTo>
                    <a:pt x="1119503" y="2363425"/>
                    <a:pt x="1133259" y="2383738"/>
                    <a:pt x="1152921" y="2396848"/>
                  </a:cubicBezTo>
                  <a:cubicBezTo>
                    <a:pt x="1169630" y="2407989"/>
                    <a:pt x="1188039" y="2416928"/>
                    <a:pt x="1203048" y="2430271"/>
                  </a:cubicBezTo>
                  <a:cubicBezTo>
                    <a:pt x="1238371" y="2461674"/>
                    <a:pt x="1263978" y="2504320"/>
                    <a:pt x="1303302" y="2530540"/>
                  </a:cubicBezTo>
                  <a:cubicBezTo>
                    <a:pt x="1320011" y="2541681"/>
                    <a:pt x="1337088" y="2552289"/>
                    <a:pt x="1353429" y="2563963"/>
                  </a:cubicBezTo>
                  <a:cubicBezTo>
                    <a:pt x="1411533" y="2605472"/>
                    <a:pt x="1420988" y="2622725"/>
                    <a:pt x="1487101" y="2647521"/>
                  </a:cubicBezTo>
                  <a:cubicBezTo>
                    <a:pt x="1508603" y="2655585"/>
                    <a:pt x="1531658" y="2658662"/>
                    <a:pt x="1553937" y="2664232"/>
                  </a:cubicBezTo>
                  <a:cubicBezTo>
                    <a:pt x="1626343" y="2658662"/>
                    <a:pt x="1699779" y="2660906"/>
                    <a:pt x="1771154" y="2647521"/>
                  </a:cubicBezTo>
                  <a:cubicBezTo>
                    <a:pt x="1790893" y="2643819"/>
                    <a:pt x="1807082" y="2628300"/>
                    <a:pt x="1821281" y="2614098"/>
                  </a:cubicBezTo>
                  <a:cubicBezTo>
                    <a:pt x="1860745" y="2574628"/>
                    <a:pt x="1855357" y="2542988"/>
                    <a:pt x="1888117" y="2497117"/>
                  </a:cubicBezTo>
                  <a:cubicBezTo>
                    <a:pt x="1901851" y="2477886"/>
                    <a:pt x="1921535" y="2463694"/>
                    <a:pt x="1938244" y="2446982"/>
                  </a:cubicBezTo>
                  <a:cubicBezTo>
                    <a:pt x="1963268" y="2171675"/>
                    <a:pt x="1965773" y="2233771"/>
                    <a:pt x="1938244" y="1862078"/>
                  </a:cubicBezTo>
                  <a:cubicBezTo>
                    <a:pt x="1936943" y="1844511"/>
                    <a:pt x="1925807" y="1829033"/>
                    <a:pt x="1921535" y="1811944"/>
                  </a:cubicBezTo>
                  <a:cubicBezTo>
                    <a:pt x="1892629" y="1696301"/>
                    <a:pt x="1926420" y="1760782"/>
                    <a:pt x="1871408" y="1678251"/>
                  </a:cubicBezTo>
                  <a:cubicBezTo>
                    <a:pt x="1867791" y="1663781"/>
                    <a:pt x="1848643" y="1579916"/>
                    <a:pt x="1837990" y="1561270"/>
                  </a:cubicBezTo>
                  <a:cubicBezTo>
                    <a:pt x="1824174" y="1537088"/>
                    <a:pt x="1804572" y="1516706"/>
                    <a:pt x="1787863" y="1494424"/>
                  </a:cubicBezTo>
                  <a:cubicBezTo>
                    <a:pt x="1758454" y="1406184"/>
                    <a:pt x="1780923" y="1458946"/>
                    <a:pt x="1704318" y="1344020"/>
                  </a:cubicBezTo>
                  <a:cubicBezTo>
                    <a:pt x="1693179" y="1327309"/>
                    <a:pt x="1689953" y="1300238"/>
                    <a:pt x="1670900" y="1293886"/>
                  </a:cubicBezTo>
                  <a:cubicBezTo>
                    <a:pt x="1654191" y="1288315"/>
                    <a:pt x="1636169" y="1285729"/>
                    <a:pt x="1620773" y="1277174"/>
                  </a:cubicBezTo>
                  <a:cubicBezTo>
                    <a:pt x="1458009" y="1186735"/>
                    <a:pt x="1584300" y="1226276"/>
                    <a:pt x="1453683" y="1193616"/>
                  </a:cubicBezTo>
                  <a:cubicBezTo>
                    <a:pt x="1258290" y="1063334"/>
                    <a:pt x="1426826" y="1163005"/>
                    <a:pt x="1303302" y="1110059"/>
                  </a:cubicBezTo>
                  <a:cubicBezTo>
                    <a:pt x="1280407" y="1100246"/>
                    <a:pt x="1259789" y="1085383"/>
                    <a:pt x="1236466" y="1076636"/>
                  </a:cubicBezTo>
                  <a:cubicBezTo>
                    <a:pt x="1140244" y="1040547"/>
                    <a:pt x="1195832" y="1084659"/>
                    <a:pt x="1102794" y="1026501"/>
                  </a:cubicBezTo>
                  <a:cubicBezTo>
                    <a:pt x="1002676" y="963918"/>
                    <a:pt x="1067849" y="994591"/>
                    <a:pt x="985831" y="926232"/>
                  </a:cubicBezTo>
                  <a:cubicBezTo>
                    <a:pt x="950405" y="896706"/>
                    <a:pt x="909727" y="879819"/>
                    <a:pt x="868868" y="859386"/>
                  </a:cubicBezTo>
                  <a:cubicBezTo>
                    <a:pt x="793894" y="784399"/>
                    <a:pt x="882931" y="863486"/>
                    <a:pt x="785323" y="809251"/>
                  </a:cubicBezTo>
                  <a:cubicBezTo>
                    <a:pt x="750213" y="789743"/>
                    <a:pt x="718487" y="764687"/>
                    <a:pt x="685069" y="742405"/>
                  </a:cubicBezTo>
                  <a:lnTo>
                    <a:pt x="634942" y="708982"/>
                  </a:lnTo>
                  <a:cubicBezTo>
                    <a:pt x="618233" y="697841"/>
                    <a:pt x="599014" y="689761"/>
                    <a:pt x="584815" y="675559"/>
                  </a:cubicBezTo>
                  <a:cubicBezTo>
                    <a:pt x="545229" y="635966"/>
                    <a:pt x="503454" y="598553"/>
                    <a:pt x="484561" y="541866"/>
                  </a:cubicBezTo>
                  <a:lnTo>
                    <a:pt x="467852" y="491732"/>
                  </a:lnTo>
                  <a:cubicBezTo>
                    <a:pt x="450639" y="302357"/>
                    <a:pt x="481776" y="324616"/>
                    <a:pt x="484561" y="291193"/>
                  </a:cubicBezTo>
                  <a:close/>
                </a:path>
              </a:pathLst>
            </a:cu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33727" y="1236654"/>
              <a:ext cx="1033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neutrons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776522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66836" y="706099"/>
            <a:ext cx="9106249" cy="2959901"/>
            <a:chOff x="-66836" y="706099"/>
            <a:chExt cx="9106249" cy="2959901"/>
          </a:xfrm>
        </p:grpSpPr>
        <p:sp>
          <p:nvSpPr>
            <p:cNvPr id="3" name="Rounded Rectangle 2"/>
            <p:cNvSpPr/>
            <p:nvPr/>
          </p:nvSpPr>
          <p:spPr>
            <a:xfrm>
              <a:off x="0" y="706099"/>
              <a:ext cx="9039413" cy="2657417"/>
            </a:xfrm>
            <a:prstGeom prst="roundRect">
              <a:avLst/>
            </a:prstGeom>
            <a:blipFill rotWithShape="1">
              <a:blip r:embed="rId4"/>
              <a:tile tx="0" ty="0" sx="100000" sy="100000" flip="none" algn="tl"/>
            </a:blipFill>
            <a:ln w="762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28600" y="867272"/>
              <a:ext cx="8539536" cy="2346087"/>
            </a:xfrm>
            <a:prstGeom prst="roundRect">
              <a:avLst/>
            </a:prstGeom>
            <a:solidFill>
              <a:srgbClr val="FFFFFF"/>
            </a:solidFill>
            <a:ln w="762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-66836" y="3296668"/>
              <a:ext cx="984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Shieding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209949" name="Group 29"/>
          <p:cNvGrpSpPr>
            <a:grpSpLocks/>
          </p:cNvGrpSpPr>
          <p:nvPr/>
        </p:nvGrpSpPr>
        <p:grpSpPr bwMode="auto">
          <a:xfrm>
            <a:off x="316751" y="5597409"/>
            <a:ext cx="8931275" cy="950913"/>
            <a:chOff x="96" y="3522"/>
            <a:chExt cx="5626" cy="599"/>
          </a:xfrm>
        </p:grpSpPr>
        <p:sp>
          <p:nvSpPr>
            <p:cNvPr id="209929" name="Text Box 9"/>
            <p:cNvSpPr txBox="1">
              <a:spLocks noChangeArrowheads="1"/>
            </p:cNvSpPr>
            <p:nvPr/>
          </p:nvSpPr>
          <p:spPr bwMode="auto">
            <a:xfrm>
              <a:off x="96" y="3522"/>
              <a:ext cx="5123" cy="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dirty="0">
                  <a:cs typeface="Times New Roman" charset="0"/>
                </a:rPr>
                <a:t>(</a:t>
              </a:r>
              <a:r>
                <a:rPr lang="en-GB" dirty="0" err="1">
                  <a:cs typeface="Times New Roman" charset="0"/>
                </a:rPr>
                <a:t>dE</a:t>
              </a:r>
              <a:r>
                <a:rPr lang="en-GB" dirty="0">
                  <a:cs typeface="Times New Roman" charset="0"/>
                </a:rPr>
                <a:t>/dx)= 4 </a:t>
              </a:r>
              <a:r>
                <a:rPr lang="en-GB" dirty="0">
                  <a:latin typeface="Symbol" charset="0"/>
                  <a:cs typeface="Times New Roman" charset="0"/>
                </a:rPr>
                <a:t>p</a:t>
              </a:r>
              <a:r>
                <a:rPr lang="en-GB" dirty="0">
                  <a:cs typeface="Times New Roman" charset="0"/>
                </a:rPr>
                <a:t> z</a:t>
              </a:r>
              <a:r>
                <a:rPr lang="en-GB" baseline="-30000" dirty="0">
                  <a:cs typeface="Times New Roman" charset="0"/>
                </a:rPr>
                <a:t>eff</a:t>
              </a:r>
              <a:r>
                <a:rPr lang="en-GB" baseline="30000" dirty="0">
                  <a:cs typeface="Times New Roman" charset="0"/>
                </a:rPr>
                <a:t>2</a:t>
              </a:r>
              <a:r>
                <a:rPr lang="en-GB" dirty="0">
                  <a:cs typeface="Times New Roman" charset="0"/>
                </a:rPr>
                <a:t> e</a:t>
              </a:r>
              <a:r>
                <a:rPr lang="en-GB" baseline="30000" dirty="0">
                  <a:cs typeface="Times New Roman" charset="0"/>
                </a:rPr>
                <a:t>4</a:t>
              </a:r>
              <a:r>
                <a:rPr lang="en-GB" dirty="0">
                  <a:cs typeface="Times New Roman" charset="0"/>
                </a:rPr>
                <a:t> N</a:t>
              </a:r>
              <a:r>
                <a:rPr lang="en-GB" baseline="-30000" dirty="0">
                  <a:cs typeface="Times New Roman" charset="0"/>
                </a:rPr>
                <a:t>A</a:t>
              </a:r>
              <a:r>
                <a:rPr lang="en-GB" dirty="0">
                  <a:cs typeface="Times New Roman" charset="0"/>
                </a:rPr>
                <a:t>Z/A m</a:t>
              </a:r>
              <a:r>
                <a:rPr lang="en-GB" baseline="-30000" dirty="0">
                  <a:cs typeface="Times New Roman" charset="0"/>
                </a:rPr>
                <a:t>e</a:t>
              </a:r>
              <a:r>
                <a:rPr lang="en-GB" dirty="0">
                  <a:cs typeface="Times New Roman" charset="0"/>
                </a:rPr>
                <a:t>v</a:t>
              </a:r>
              <a:r>
                <a:rPr lang="en-GB" baseline="30000" dirty="0">
                  <a:cs typeface="Times New Roman" charset="0"/>
                </a:rPr>
                <a:t>2</a:t>
              </a:r>
              <a:r>
                <a:rPr lang="en-GB" dirty="0">
                  <a:cs typeface="Times New Roman" charset="0"/>
                </a:rPr>
                <a:t>  { </a:t>
              </a:r>
              <a:r>
                <a:rPr lang="en-GB" dirty="0" err="1">
                  <a:cs typeface="Times New Roman" charset="0"/>
                </a:rPr>
                <a:t>ln</a:t>
              </a:r>
              <a:r>
                <a:rPr lang="en-GB" dirty="0">
                  <a:cs typeface="Times New Roman" charset="0"/>
                </a:rPr>
                <a:t> (2mv</a:t>
              </a:r>
              <a:r>
                <a:rPr lang="en-GB" baseline="30000" dirty="0">
                  <a:cs typeface="Times New Roman" charset="0"/>
                </a:rPr>
                <a:t>2</a:t>
              </a:r>
              <a:r>
                <a:rPr lang="en-GB" dirty="0">
                  <a:cs typeface="Times New Roman" charset="0"/>
                </a:rPr>
                <a:t>/ </a:t>
              </a:r>
              <a:r>
                <a:rPr lang="en-GB" dirty="0">
                  <a:latin typeface="Symbol" charset="0"/>
                  <a:cs typeface="Times New Roman" charset="0"/>
                </a:rPr>
                <a:t>I</a:t>
              </a:r>
              <a:r>
                <a:rPr lang="en-GB" dirty="0">
                  <a:cs typeface="Times New Roman" charset="0"/>
                </a:rPr>
                <a:t> (1-</a:t>
              </a:r>
              <a:r>
                <a:rPr lang="en-GB" dirty="0">
                  <a:latin typeface="Symbol" charset="0"/>
                  <a:cs typeface="Times New Roman" charset="0"/>
                </a:rPr>
                <a:t>b</a:t>
              </a:r>
              <a:r>
                <a:rPr lang="en-GB" baseline="30000" dirty="0">
                  <a:cs typeface="Times New Roman" charset="0"/>
                </a:rPr>
                <a:t>2</a:t>
              </a:r>
              <a:r>
                <a:rPr lang="en-GB" dirty="0">
                  <a:cs typeface="Times New Roman" charset="0"/>
                </a:rPr>
                <a:t>)) - </a:t>
              </a:r>
              <a:r>
                <a:rPr lang="en-GB" dirty="0">
                  <a:latin typeface="Symbol" charset="0"/>
                  <a:cs typeface="Times New Roman" charset="0"/>
                </a:rPr>
                <a:t>b</a:t>
              </a:r>
              <a:r>
                <a:rPr lang="en-GB" baseline="30000" dirty="0">
                  <a:cs typeface="Times New Roman" charset="0"/>
                </a:rPr>
                <a:t> 2</a:t>
              </a:r>
              <a:r>
                <a:rPr lang="en-GB" dirty="0">
                  <a:cs typeface="Times New Roman" charset="0"/>
                </a:rPr>
                <a:t> - </a:t>
              </a:r>
              <a:r>
                <a:rPr lang="en-GB" dirty="0">
                  <a:latin typeface="Symbol" charset="0"/>
                  <a:cs typeface="Times New Roman" charset="0"/>
                </a:rPr>
                <a:t>S</a:t>
              </a:r>
              <a:r>
                <a:rPr lang="en-GB" dirty="0">
                  <a:cs typeface="Times New Roman" charset="0"/>
                </a:rPr>
                <a:t>(</a:t>
              </a:r>
              <a:r>
                <a:rPr lang="en-GB" dirty="0" err="1">
                  <a:cs typeface="Times New Roman" charset="0"/>
                </a:rPr>
                <a:t>Ci</a:t>
              </a:r>
              <a:r>
                <a:rPr lang="en-GB" dirty="0">
                  <a:cs typeface="Times New Roman" charset="0"/>
                </a:rPr>
                <a:t>/Z) </a:t>
              </a:r>
              <a:r>
                <a:rPr lang="en-GB" dirty="0" smtClean="0">
                  <a:cs typeface="Times New Roman" charset="0"/>
                </a:rPr>
                <a:t>}	Stopping Power</a:t>
              </a:r>
              <a:endParaRPr lang="en-GB" dirty="0">
                <a:cs typeface="Times New Roman" charset="0"/>
              </a:endParaRPr>
            </a:p>
            <a:p>
              <a:r>
                <a:rPr lang="en-US" dirty="0"/>
                <a:t> </a:t>
              </a:r>
            </a:p>
          </p:txBody>
        </p:sp>
        <p:sp>
          <p:nvSpPr>
            <p:cNvPr id="209931" name="Text Box 11"/>
            <p:cNvSpPr txBox="1">
              <a:spLocks noChangeArrowheads="1"/>
            </p:cNvSpPr>
            <p:nvPr/>
          </p:nvSpPr>
          <p:spPr bwMode="auto">
            <a:xfrm>
              <a:off x="96" y="3888"/>
              <a:ext cx="5626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dirty="0">
                  <a:latin typeface="Symbol" charset="0"/>
                  <a:cs typeface="Times New Roman" charset="0"/>
                </a:rPr>
                <a:t>q </a:t>
              </a:r>
              <a:r>
                <a:rPr lang="en-US" baseline="-30000" dirty="0">
                  <a:latin typeface="Arial" charset="0"/>
                  <a:cs typeface="Arial" charset="0"/>
                </a:rPr>
                <a:t>0</a:t>
              </a:r>
              <a:r>
                <a:rPr lang="en-US" dirty="0">
                  <a:latin typeface="Arial" charset="0"/>
                  <a:cs typeface="Arial" charset="0"/>
                </a:rPr>
                <a:t> = 14.1  z / p v   { </a:t>
              </a:r>
              <a:r>
                <a:rPr lang="en-US" dirty="0" err="1">
                  <a:latin typeface="Arial" charset="0"/>
                  <a:cs typeface="Arial" charset="0"/>
                </a:rPr>
                <a:t>sqrt</a:t>
              </a:r>
              <a:r>
                <a:rPr lang="en-US" dirty="0">
                  <a:latin typeface="Arial" charset="0"/>
                  <a:cs typeface="Arial" charset="0"/>
                </a:rPr>
                <a:t> ( L / L</a:t>
              </a:r>
              <a:r>
                <a:rPr lang="en-US" baseline="-30000" dirty="0">
                  <a:latin typeface="Arial" charset="0"/>
                  <a:cs typeface="Arial" charset="0"/>
                </a:rPr>
                <a:t>R</a:t>
              </a:r>
              <a:r>
                <a:rPr lang="en-US" dirty="0">
                  <a:latin typeface="Arial" charset="0"/>
                  <a:cs typeface="Arial" charset="0"/>
                </a:rPr>
                <a:t>)  ( 1+ log(L /L</a:t>
              </a:r>
              <a:r>
                <a:rPr lang="en-US" baseline="-30000" dirty="0">
                  <a:latin typeface="Arial" charset="0"/>
                  <a:cs typeface="Arial" charset="0"/>
                </a:rPr>
                <a:t>R</a:t>
              </a:r>
              <a:r>
                <a:rPr lang="en-US" dirty="0">
                  <a:latin typeface="Arial" charset="0"/>
                  <a:cs typeface="Arial" charset="0"/>
                </a:rPr>
                <a:t> ) / 9 ) </a:t>
              </a:r>
              <a:r>
                <a:rPr lang="en-US" dirty="0" smtClean="0">
                  <a:latin typeface="Arial" charset="0"/>
                  <a:cs typeface="Arial" charset="0"/>
                </a:rPr>
                <a:t>}		Scattering angle</a:t>
              </a:r>
              <a:endParaRPr lang="en-US" dirty="0"/>
            </a:p>
          </p:txBody>
        </p:sp>
      </p:grpSp>
      <p:grpSp>
        <p:nvGrpSpPr>
          <p:cNvPr id="209941" name="Group 21"/>
          <p:cNvGrpSpPr>
            <a:grpSpLocks/>
          </p:cNvGrpSpPr>
          <p:nvPr/>
        </p:nvGrpSpPr>
        <p:grpSpPr bwMode="auto">
          <a:xfrm>
            <a:off x="228600" y="838460"/>
            <a:ext cx="3048000" cy="2374900"/>
            <a:chOff x="144" y="816"/>
            <a:chExt cx="1920" cy="1496"/>
          </a:xfrm>
        </p:grpSpPr>
        <p:graphicFrame>
          <p:nvGraphicFramePr>
            <p:cNvPr id="209924" name="Object 4"/>
            <p:cNvGraphicFramePr>
              <a:graphicFrameLocks noChangeAspect="1"/>
            </p:cNvGraphicFramePr>
            <p:nvPr/>
          </p:nvGraphicFramePr>
          <p:xfrm>
            <a:off x="144" y="1008"/>
            <a:ext cx="1920" cy="11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227" name="Image bitmap" r:id="rId5" imgW="3048426" imgH="1762371" progId="Paint.Picture">
                    <p:embed/>
                  </p:oleObj>
                </mc:Choice>
                <mc:Fallback>
                  <p:oleObj name="Image bitmap" r:id="rId5" imgW="3048426" imgH="1762371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" y="1008"/>
                          <a:ext cx="1920" cy="11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9932" name="Text Box 12"/>
            <p:cNvSpPr txBox="1">
              <a:spLocks noChangeArrowheads="1"/>
            </p:cNvSpPr>
            <p:nvPr/>
          </p:nvSpPr>
          <p:spPr bwMode="auto">
            <a:xfrm>
              <a:off x="576" y="2024"/>
              <a:ext cx="13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dirty="0">
                  <a:latin typeface="Arial" charset="0"/>
                  <a:cs typeface="Arial" charset="0"/>
                </a:rPr>
                <a:t> </a:t>
              </a:r>
              <a:r>
                <a:rPr lang="en-GB" dirty="0" err="1">
                  <a:latin typeface="Arial" charset="0"/>
                  <a:cs typeface="Arial" charset="0"/>
                </a:rPr>
                <a:t>q.v.B</a:t>
              </a:r>
              <a:r>
                <a:rPr lang="en-GB" dirty="0">
                  <a:latin typeface="Arial" charset="0"/>
                  <a:cs typeface="Arial" charset="0"/>
                </a:rPr>
                <a:t> = mv</a:t>
              </a:r>
              <a:r>
                <a:rPr lang="en-GB" baseline="30000" dirty="0">
                  <a:latin typeface="Arial" charset="0"/>
                  <a:cs typeface="Arial" charset="0"/>
                </a:rPr>
                <a:t>2</a:t>
              </a:r>
              <a:r>
                <a:rPr lang="en-GB" dirty="0">
                  <a:latin typeface="Arial" charset="0"/>
                  <a:cs typeface="Arial" charset="0"/>
                </a:rPr>
                <a:t>/r </a:t>
              </a:r>
              <a:endParaRPr lang="en-US" dirty="0">
                <a:latin typeface="Arial" charset="0"/>
                <a:cs typeface="Arial" charset="0"/>
              </a:endParaRPr>
            </a:p>
          </p:txBody>
        </p:sp>
        <p:sp>
          <p:nvSpPr>
            <p:cNvPr id="209935" name="Text Box 15"/>
            <p:cNvSpPr txBox="1">
              <a:spLocks noChangeArrowheads="1"/>
            </p:cNvSpPr>
            <p:nvPr/>
          </p:nvSpPr>
          <p:spPr bwMode="auto">
            <a:xfrm>
              <a:off x="240" y="816"/>
              <a:ext cx="12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dirty="0" err="1"/>
                <a:t>Accelerators</a:t>
              </a:r>
              <a:endParaRPr lang="en-US" dirty="0"/>
            </a:p>
          </p:txBody>
        </p:sp>
      </p:grpSp>
      <p:grpSp>
        <p:nvGrpSpPr>
          <p:cNvPr id="209942" name="Group 22"/>
          <p:cNvGrpSpPr>
            <a:grpSpLocks/>
          </p:cNvGrpSpPr>
          <p:nvPr/>
        </p:nvGrpSpPr>
        <p:grpSpPr bwMode="auto">
          <a:xfrm>
            <a:off x="2878891" y="838460"/>
            <a:ext cx="2514600" cy="2063750"/>
            <a:chOff x="1824" y="816"/>
            <a:chExt cx="1584" cy="1300"/>
          </a:xfrm>
        </p:grpSpPr>
        <p:pic>
          <p:nvPicPr>
            <p:cNvPr id="209933" name="Picture 1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1056"/>
              <a:ext cx="1584" cy="1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09936" name="Text Box 16"/>
            <p:cNvSpPr txBox="1">
              <a:spLocks noChangeArrowheads="1"/>
            </p:cNvSpPr>
            <p:nvPr/>
          </p:nvSpPr>
          <p:spPr bwMode="auto">
            <a:xfrm>
              <a:off x="1824" y="816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/>
                <a:t>Beam transport</a:t>
              </a:r>
              <a:endParaRPr lang="en-US"/>
            </a:p>
          </p:txBody>
        </p:sp>
      </p:grpSp>
      <p:grpSp>
        <p:nvGrpSpPr>
          <p:cNvPr id="209943" name="Group 23"/>
          <p:cNvGrpSpPr>
            <a:grpSpLocks/>
          </p:cNvGrpSpPr>
          <p:nvPr/>
        </p:nvGrpSpPr>
        <p:grpSpPr bwMode="auto">
          <a:xfrm>
            <a:off x="5179790" y="800360"/>
            <a:ext cx="3452655" cy="2184400"/>
            <a:chOff x="3312" y="792"/>
            <a:chExt cx="2448" cy="1376"/>
          </a:xfrm>
        </p:grpSpPr>
        <p:graphicFrame>
          <p:nvGraphicFramePr>
            <p:cNvPr id="209927" name="Object 7"/>
            <p:cNvGraphicFramePr>
              <a:graphicFrameLocks noChangeAspect="1"/>
            </p:cNvGraphicFramePr>
            <p:nvPr/>
          </p:nvGraphicFramePr>
          <p:xfrm>
            <a:off x="3312" y="912"/>
            <a:ext cx="2448" cy="1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228" name="Image bitmap" r:id="rId8" imgW="5161905" imgH="2647619" progId="Paint.Picture">
                    <p:embed/>
                  </p:oleObj>
                </mc:Choice>
                <mc:Fallback>
                  <p:oleObj name="Image bitmap" r:id="rId8" imgW="5161905" imgH="2647619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912"/>
                          <a:ext cx="2448" cy="1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9937" name="Text Box 17"/>
            <p:cNvSpPr txBox="1">
              <a:spLocks noChangeArrowheads="1"/>
            </p:cNvSpPr>
            <p:nvPr/>
          </p:nvSpPr>
          <p:spPr bwMode="auto">
            <a:xfrm>
              <a:off x="3782" y="792"/>
              <a:ext cx="12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/>
                <a:t>and delivery</a:t>
              </a:r>
              <a:endParaRPr lang="en-US"/>
            </a:p>
          </p:txBody>
        </p:sp>
      </p:grpSp>
      <p:grpSp>
        <p:nvGrpSpPr>
          <p:cNvPr id="209944" name="Group 24"/>
          <p:cNvGrpSpPr>
            <a:grpSpLocks/>
          </p:cNvGrpSpPr>
          <p:nvPr/>
        </p:nvGrpSpPr>
        <p:grpSpPr bwMode="auto">
          <a:xfrm>
            <a:off x="425823" y="3592116"/>
            <a:ext cx="2587626" cy="1620838"/>
            <a:chOff x="240" y="2400"/>
            <a:chExt cx="1630" cy="1021"/>
          </a:xfrm>
        </p:grpSpPr>
        <p:graphicFrame>
          <p:nvGraphicFramePr>
            <p:cNvPr id="209928" name="Object 8"/>
            <p:cNvGraphicFramePr>
              <a:graphicFrameLocks noChangeAspect="1"/>
            </p:cNvGraphicFramePr>
            <p:nvPr/>
          </p:nvGraphicFramePr>
          <p:xfrm>
            <a:off x="240" y="2544"/>
            <a:ext cx="1518" cy="8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229" name="Image bitmap" r:id="rId10" imgW="4057143" imgH="2343477" progId="Paint.Picture">
                    <p:embed/>
                  </p:oleObj>
                </mc:Choice>
                <mc:Fallback>
                  <p:oleObj name="Image bitmap" r:id="rId10" imgW="4057143" imgH="2343477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2544"/>
                          <a:ext cx="1518" cy="8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9938" name="Text Box 18"/>
            <p:cNvSpPr txBox="1">
              <a:spLocks noChangeArrowheads="1"/>
            </p:cNvSpPr>
            <p:nvPr/>
          </p:nvSpPr>
          <p:spPr bwMode="auto">
            <a:xfrm>
              <a:off x="240" y="2400"/>
              <a:ext cx="163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dirty="0" err="1" smtClean="0"/>
                <a:t>Measurements</a:t>
              </a:r>
              <a:r>
                <a:rPr lang="fr-FR" dirty="0" smtClean="0"/>
                <a:t>/detectors</a:t>
              </a:r>
              <a:endParaRPr lang="en-US" dirty="0"/>
            </a:p>
          </p:txBody>
        </p:sp>
      </p:grpSp>
      <p:grpSp>
        <p:nvGrpSpPr>
          <p:cNvPr id="209945" name="Group 25"/>
          <p:cNvGrpSpPr>
            <a:grpSpLocks/>
          </p:cNvGrpSpPr>
          <p:nvPr/>
        </p:nvGrpSpPr>
        <p:grpSpPr bwMode="auto">
          <a:xfrm>
            <a:off x="3207122" y="3492113"/>
            <a:ext cx="2762252" cy="1757366"/>
            <a:chOff x="1992" y="2337"/>
            <a:chExt cx="1740" cy="1107"/>
          </a:xfrm>
        </p:grpSpPr>
        <p:pic>
          <p:nvPicPr>
            <p:cNvPr id="209925" name="Picture 5" descr="P04094_CT0_T0_P3_X12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06" b="16606"/>
            <a:stretch>
              <a:fillRect/>
            </a:stretch>
          </p:blipFill>
          <p:spPr bwMode="auto">
            <a:xfrm>
              <a:off x="2064" y="2448"/>
              <a:ext cx="1488" cy="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9" name="Text Box 19"/>
            <p:cNvSpPr txBox="1">
              <a:spLocks noChangeArrowheads="1"/>
            </p:cNvSpPr>
            <p:nvPr/>
          </p:nvSpPr>
          <p:spPr bwMode="auto">
            <a:xfrm>
              <a:off x="1992" y="2337"/>
              <a:ext cx="1740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dirty="0" err="1" smtClean="0"/>
                <a:t>Models</a:t>
              </a:r>
              <a:r>
                <a:rPr lang="fr-FR" dirty="0" smtClean="0"/>
                <a:t>/</a:t>
              </a:r>
              <a:r>
                <a:rPr lang="fr-FR" dirty="0" err="1" smtClean="0"/>
                <a:t>calcs</a:t>
              </a:r>
              <a:r>
                <a:rPr lang="fr-FR" dirty="0" smtClean="0"/>
                <a:t> &amp; simulations</a:t>
              </a:r>
              <a:endParaRPr lang="en-US" dirty="0"/>
            </a:p>
          </p:txBody>
        </p:sp>
      </p:grpSp>
      <p:grpSp>
        <p:nvGrpSpPr>
          <p:cNvPr id="209948" name="Group 28"/>
          <p:cNvGrpSpPr>
            <a:grpSpLocks/>
          </p:cNvGrpSpPr>
          <p:nvPr/>
        </p:nvGrpSpPr>
        <p:grpSpPr bwMode="auto">
          <a:xfrm>
            <a:off x="6217023" y="3363516"/>
            <a:ext cx="2551113" cy="2009775"/>
            <a:chOff x="3888" y="2256"/>
            <a:chExt cx="1607" cy="1266"/>
          </a:xfrm>
        </p:grpSpPr>
        <p:pic>
          <p:nvPicPr>
            <p:cNvPr id="209947" name="Picture 27" descr="E:\Mazal 02\MAZAL 76_3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2272"/>
              <a:ext cx="1607" cy="1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9940" name="Text Box 20"/>
            <p:cNvSpPr txBox="1">
              <a:spLocks noChangeArrowheads="1"/>
            </p:cNvSpPr>
            <p:nvPr/>
          </p:nvSpPr>
          <p:spPr bwMode="auto">
            <a:xfrm>
              <a:off x="4080" y="2256"/>
              <a:ext cx="129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 &amp; traitement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81000" y="59768"/>
            <a:ext cx="7585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(</a:t>
            </a:r>
            <a:r>
              <a:rPr lang="en-US" b="1" dirty="0" err="1" smtClean="0"/>
              <a:t>Hadrontherapy</a:t>
            </a:r>
            <a:r>
              <a:rPr lang="en-US" b="1" dirty="0" smtClean="0"/>
              <a:t> for the physicist) :</a:t>
            </a:r>
          </a:p>
          <a:p>
            <a:r>
              <a:rPr lang="en-US" b="1" dirty="0" smtClean="0"/>
              <a:t>Physical “frame” to optimize the physics of </a:t>
            </a:r>
            <a:r>
              <a:rPr lang="en-US" b="1" dirty="0" err="1" smtClean="0"/>
              <a:t>hadrontherapy</a:t>
            </a:r>
            <a:r>
              <a:rPr lang="en-US" b="1" dirty="0" smtClean="0"/>
              <a:t> (some examples) 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4131867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 Faid Boston Oct 2006 -</a:t>
            </a:r>
          </a:p>
        </p:txBody>
      </p:sp>
      <p:pic>
        <p:nvPicPr>
          <p:cNvPr id="238594" name="Picture 2" descr="E:\Mazal 02\Mazal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88778"/>
            <a:ext cx="4926013" cy="611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8595" name="Text Box 3"/>
          <p:cNvSpPr txBox="1">
            <a:spLocks noChangeArrowheads="1"/>
          </p:cNvSpPr>
          <p:nvPr/>
        </p:nvSpPr>
        <p:spPr bwMode="auto">
          <a:xfrm>
            <a:off x="669925" y="190500"/>
            <a:ext cx="5456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/>
              <a:t>« Hadrontherapy »  for the physician</a:t>
            </a:r>
            <a:endParaRPr lang="en-US"/>
          </a:p>
        </p:txBody>
      </p:sp>
      <p:sp>
        <p:nvSpPr>
          <p:cNvPr id="238596" name="Text Box 4"/>
          <p:cNvSpPr txBox="1">
            <a:spLocks noChangeArrowheads="1"/>
          </p:cNvSpPr>
          <p:nvPr/>
        </p:nvSpPr>
        <p:spPr bwMode="auto">
          <a:xfrm>
            <a:off x="6842125" y="190500"/>
            <a:ext cx="1487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/>
              <a:t>(WHAT?)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5412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76213"/>
            <a:ext cx="8281987" cy="1143000"/>
          </a:xfrm>
        </p:spPr>
        <p:txBody>
          <a:bodyPr/>
          <a:lstStyle/>
          <a:p>
            <a:r>
              <a:rPr lang="fr-FR" sz="3200" smtClean="0">
                <a:solidFill>
                  <a:schemeClr val="bg1"/>
                </a:solidFill>
                <a:latin typeface="Calibri" charset="0"/>
              </a:rPr>
              <a:t>Dose-effect-relationship</a:t>
            </a:r>
            <a:endParaRPr lang="fr-FR" sz="320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6299200" y="6338888"/>
            <a:ext cx="24431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 i="1">
                <a:solidFill>
                  <a:schemeClr val="bg1"/>
                </a:solidFill>
              </a:rPr>
              <a:t>Schulz-Ertner, IJROBP 2007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8868" y="-284096"/>
            <a:ext cx="9075132" cy="7142096"/>
            <a:chOff x="68868" y="840984"/>
            <a:chExt cx="6289675" cy="5006975"/>
          </a:xfrm>
        </p:grpSpPr>
        <p:pic>
          <p:nvPicPr>
            <p:cNvPr id="71682" name="Picture 2" descr="figure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68" y="840984"/>
              <a:ext cx="6289675" cy="5006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85" name="Oval 5"/>
            <p:cNvSpPr>
              <a:spLocks noChangeArrowheads="1"/>
            </p:cNvSpPr>
            <p:nvPr/>
          </p:nvSpPr>
          <p:spPr bwMode="auto">
            <a:xfrm>
              <a:off x="3132743" y="4050909"/>
              <a:ext cx="1238250" cy="790575"/>
            </a:xfrm>
            <a:prstGeom prst="ellipse">
              <a:avLst/>
            </a:prstGeom>
            <a:solidFill>
              <a:srgbClr val="66FFCC">
                <a:alpha val="50195"/>
              </a:srgbClr>
            </a:solidFill>
            <a:ln w="12700">
              <a:solidFill>
                <a:srgbClr val="0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86" name="Oval 6"/>
            <p:cNvSpPr>
              <a:spLocks noChangeArrowheads="1"/>
            </p:cNvSpPr>
            <p:nvPr/>
          </p:nvSpPr>
          <p:spPr bwMode="auto">
            <a:xfrm>
              <a:off x="4151918" y="2395146"/>
              <a:ext cx="728663" cy="1223963"/>
            </a:xfrm>
            <a:prstGeom prst="ellipse">
              <a:avLst/>
            </a:prstGeom>
            <a:solidFill>
              <a:srgbClr val="FFCCFF">
                <a:alpha val="50195"/>
              </a:srgbClr>
            </a:solidFill>
            <a:ln w="12700">
              <a:solidFill>
                <a:srgbClr val="FF99CC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87" name="Oval 7"/>
            <p:cNvSpPr>
              <a:spLocks noChangeArrowheads="1"/>
            </p:cNvSpPr>
            <p:nvPr/>
          </p:nvSpPr>
          <p:spPr bwMode="auto">
            <a:xfrm rot="2400000">
              <a:off x="4953606" y="1317234"/>
              <a:ext cx="727075" cy="2014537"/>
            </a:xfrm>
            <a:prstGeom prst="ellipse">
              <a:avLst/>
            </a:prstGeom>
            <a:solidFill>
              <a:srgbClr val="FF99CC">
                <a:alpha val="50195"/>
              </a:srgbClr>
            </a:solidFill>
            <a:ln w="12700">
              <a:solidFill>
                <a:srgbClr val="FF00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88" name="Group 8"/>
          <p:cNvGrpSpPr>
            <a:grpSpLocks/>
          </p:cNvGrpSpPr>
          <p:nvPr/>
        </p:nvGrpSpPr>
        <p:grpSpPr bwMode="auto">
          <a:xfrm>
            <a:off x="1531692" y="2950771"/>
            <a:ext cx="2151063" cy="1752600"/>
            <a:chOff x="4176" y="2160"/>
            <a:chExt cx="1355" cy="1104"/>
          </a:xfrm>
        </p:grpSpPr>
        <p:sp>
          <p:nvSpPr>
            <p:cNvPr id="71690" name="Text Box 9"/>
            <p:cNvSpPr txBox="1">
              <a:spLocks noChangeArrowheads="1"/>
            </p:cNvSpPr>
            <p:nvPr/>
          </p:nvSpPr>
          <p:spPr bwMode="auto">
            <a:xfrm>
              <a:off x="4464" y="3024"/>
              <a:ext cx="106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600">
                  <a:solidFill>
                    <a:srgbClr val="006600"/>
                  </a:solidFill>
                </a:rPr>
                <a:t>Conventional RT</a:t>
              </a:r>
            </a:p>
          </p:txBody>
        </p:sp>
        <p:grpSp>
          <p:nvGrpSpPr>
            <p:cNvPr id="71691" name="Group 10"/>
            <p:cNvGrpSpPr>
              <a:grpSpLocks/>
            </p:cNvGrpSpPr>
            <p:nvPr/>
          </p:nvGrpSpPr>
          <p:grpSpPr bwMode="auto">
            <a:xfrm>
              <a:off x="4176" y="2160"/>
              <a:ext cx="835" cy="1104"/>
              <a:chOff x="4320" y="2160"/>
              <a:chExt cx="835" cy="1104"/>
            </a:xfrm>
          </p:grpSpPr>
          <p:sp>
            <p:nvSpPr>
              <p:cNvPr id="71692" name="Oval 11"/>
              <p:cNvSpPr>
                <a:spLocks noChangeArrowheads="1"/>
              </p:cNvSpPr>
              <p:nvPr/>
            </p:nvSpPr>
            <p:spPr bwMode="auto">
              <a:xfrm>
                <a:off x="4320" y="3024"/>
                <a:ext cx="288" cy="240"/>
              </a:xfrm>
              <a:prstGeom prst="ellipse">
                <a:avLst/>
              </a:prstGeom>
              <a:solidFill>
                <a:srgbClr val="66FFCC">
                  <a:alpha val="50195"/>
                </a:srgbClr>
              </a:solidFill>
              <a:ln w="12700">
                <a:solidFill>
                  <a:srgbClr val="008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693" name="Oval 12"/>
              <p:cNvSpPr>
                <a:spLocks noChangeArrowheads="1"/>
              </p:cNvSpPr>
              <p:nvPr/>
            </p:nvSpPr>
            <p:spPr bwMode="auto">
              <a:xfrm>
                <a:off x="4320" y="2592"/>
                <a:ext cx="288" cy="240"/>
              </a:xfrm>
              <a:prstGeom prst="ellipse">
                <a:avLst/>
              </a:prstGeom>
              <a:solidFill>
                <a:srgbClr val="FFCCFF">
                  <a:alpha val="50195"/>
                </a:srgbClr>
              </a:solidFill>
              <a:ln w="12700">
                <a:solidFill>
                  <a:srgbClr val="FF99CC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694" name="Oval 13"/>
              <p:cNvSpPr>
                <a:spLocks noChangeArrowheads="1"/>
              </p:cNvSpPr>
              <p:nvPr/>
            </p:nvSpPr>
            <p:spPr bwMode="auto">
              <a:xfrm>
                <a:off x="4320" y="2160"/>
                <a:ext cx="288" cy="240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12700">
                <a:solidFill>
                  <a:srgbClr val="FF00FF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695" name="Text Box 14"/>
              <p:cNvSpPr txBox="1">
                <a:spLocks noChangeArrowheads="1"/>
              </p:cNvSpPr>
              <p:nvPr/>
            </p:nvSpPr>
            <p:spPr bwMode="auto">
              <a:xfrm>
                <a:off x="4598" y="2620"/>
                <a:ext cx="557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de-DE" sz="1600" dirty="0">
                    <a:solidFill>
                      <a:srgbClr val="CC66FF"/>
                    </a:solidFill>
                  </a:rPr>
                  <a:t>Protons</a:t>
                </a:r>
              </a:p>
            </p:txBody>
          </p:sp>
          <p:sp>
            <p:nvSpPr>
              <p:cNvPr id="71696" name="Text Box 15"/>
              <p:cNvSpPr txBox="1">
                <a:spLocks noChangeArrowheads="1"/>
              </p:cNvSpPr>
              <p:nvPr/>
            </p:nvSpPr>
            <p:spPr bwMode="auto">
              <a:xfrm>
                <a:off x="4608" y="2198"/>
                <a:ext cx="493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de-DE" sz="1600" dirty="0">
                    <a:solidFill>
                      <a:srgbClr val="CC0099"/>
                    </a:solidFill>
                  </a:rPr>
                  <a:t>C-Ions</a:t>
                </a:r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6519084" y="-273631"/>
            <a:ext cx="2677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err="1"/>
              <a:t>Shulz-Ertner</a:t>
            </a:r>
            <a:r>
              <a:rPr lang="es-ES_tradnl" dirty="0"/>
              <a:t>, </a:t>
            </a:r>
            <a:r>
              <a:rPr lang="es-ES_tradnl" dirty="0" smtClean="0"/>
              <a:t>IJROBP</a:t>
            </a:r>
            <a:r>
              <a:rPr lang="es-ES_tradnl" dirty="0"/>
              <a:t>, 2007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5348" y="55416"/>
            <a:ext cx="179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 common goal :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526746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22551" y="1654443"/>
            <a:ext cx="43641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Higher Z (all ions </a:t>
            </a:r>
            <a:r>
              <a:rPr lang="en-US" sz="2400" b="1" dirty="0" err="1" smtClean="0"/>
              <a:t>inc</a:t>
            </a:r>
            <a:r>
              <a:rPr lang="en-US" sz="2400" b="1" dirty="0" smtClean="0"/>
              <a:t> radioactive)</a:t>
            </a:r>
          </a:p>
          <a:p>
            <a:r>
              <a:rPr lang="en-US" sz="2400" b="1" dirty="0" smtClean="0"/>
              <a:t>Higher energy (radiography)</a:t>
            </a:r>
          </a:p>
          <a:p>
            <a:r>
              <a:rPr lang="en-US" sz="2400" b="1" dirty="0" smtClean="0"/>
              <a:t>Higher intensity (dose rate)</a:t>
            </a:r>
          </a:p>
          <a:p>
            <a:r>
              <a:rPr lang="en-US" sz="2400" b="1" dirty="0" smtClean="0"/>
              <a:t>…..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01016" y="636489"/>
            <a:ext cx="3379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Always asking for more ? 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8487" y="3674862"/>
            <a:ext cx="66311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Welll</a:t>
            </a:r>
            <a:r>
              <a:rPr lang="en-US" sz="2400" b="1" dirty="0" smtClean="0"/>
              <a:t>…   also to reduce !:</a:t>
            </a:r>
          </a:p>
          <a:p>
            <a:endParaRPr lang="en-US" sz="2400" b="1" dirty="0"/>
          </a:p>
          <a:p>
            <a:r>
              <a:rPr lang="en-US" sz="2400" b="1" dirty="0" smtClean="0"/>
              <a:t>				Reduce cost  (size, iron, shielding,…)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		Reduce uncertainties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		…..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940307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1" descr="Acc02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36720463"/>
            <a:ext cx="9788525" cy="529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654425"/>
            <a:ext cx="397192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5" name="Rectangle 1"/>
          <p:cNvSpPr>
            <a:spLocks noChangeArrowheads="1"/>
          </p:cNvSpPr>
          <p:nvPr/>
        </p:nvSpPr>
        <p:spPr bwMode="auto">
          <a:xfrm>
            <a:off x="8001000" y="3643313"/>
            <a:ext cx="97948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>
                <a:solidFill>
                  <a:srgbClr val="000000"/>
                </a:solidFill>
              </a:rPr>
              <a:t>Mevion</a:t>
            </a:r>
          </a:p>
        </p:txBody>
      </p:sp>
      <p:pic>
        <p:nvPicPr>
          <p:cNvPr id="26636" name="Picture 4" descr="Screen Shot 2013-11-20 at 7.51.45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90688"/>
            <a:ext cx="265430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Content Placeholder 3" descr="Screen Shot 2013-11-20 at 7.51.05 AM.png"/>
          <p:cNvPicPr>
            <a:picLocks noGrp="1" noChangeAspect="1"/>
          </p:cNvPicPr>
          <p:nvPr>
            <p:ph idx="1"/>
          </p:nvPr>
        </p:nvPicPr>
        <p:blipFill>
          <a:blip r:embed="rId6"/>
          <a:srcRect t="19432" b="19432"/>
          <a:stretch>
            <a:fillRect/>
          </a:stretch>
        </p:blipFill>
        <p:spPr>
          <a:xfrm>
            <a:off x="6292850" y="268288"/>
            <a:ext cx="2794000" cy="1536700"/>
          </a:xfrm>
        </p:spPr>
      </p:pic>
      <p:sp>
        <p:nvSpPr>
          <p:cNvPr id="26638" name="Rectangle 18"/>
          <p:cNvSpPr>
            <a:spLocks noChangeArrowheads="1"/>
          </p:cNvSpPr>
          <p:nvPr/>
        </p:nvSpPr>
        <p:spPr bwMode="auto">
          <a:xfrm>
            <a:off x="8442325" y="1527175"/>
            <a:ext cx="582613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>
                <a:solidFill>
                  <a:srgbClr val="000000"/>
                </a:solidFill>
              </a:rPr>
              <a:t>IBA</a:t>
            </a:r>
          </a:p>
        </p:txBody>
      </p:sp>
      <p:sp>
        <p:nvSpPr>
          <p:cNvPr id="3" name="Ellipse 2"/>
          <p:cNvSpPr>
            <a:spLocks noChangeArrowheads="1"/>
          </p:cNvSpPr>
          <p:nvPr/>
        </p:nvSpPr>
        <p:spPr bwMode="auto">
          <a:xfrm>
            <a:off x="6143625" y="38100"/>
            <a:ext cx="3017838" cy="69183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6088063" y="3019425"/>
            <a:ext cx="231457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fr-FR" sz="1800">
                <a:solidFill>
                  <a:srgbClr val="FF0000"/>
                </a:solidFill>
              </a:rPr>
              <a:t>SynchroCyclotrons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-30163" y="3225800"/>
            <a:ext cx="6392863" cy="3600450"/>
            <a:chOff x="-30163" y="3226174"/>
            <a:chExt cx="6392863" cy="3600450"/>
          </a:xfrm>
        </p:grpSpPr>
        <p:pic>
          <p:nvPicPr>
            <p:cNvPr id="39956" name="Picture 16" descr="Acc02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812" y="3226174"/>
              <a:ext cx="4476750" cy="242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1039813" y="5675687"/>
              <a:ext cx="3436937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 dirty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  <a:cs typeface="Arial" charset="0"/>
                </a:rPr>
                <a:t>Compact synchrotron (</a:t>
              </a:r>
              <a:r>
                <a:rPr lang="fr-FR" sz="2000" dirty="0" err="1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  <a:cs typeface="Arial" charset="0"/>
                </a:rPr>
                <a:t>Protom</a:t>
              </a:r>
              <a:r>
                <a:rPr lang="fr-FR" sz="2000" dirty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  <a:cs typeface="Arial" charset="0"/>
                </a:rPr>
                <a:t>)</a:t>
              </a:r>
            </a:p>
          </p:txBody>
        </p:sp>
        <p:sp>
          <p:nvSpPr>
            <p:cNvPr id="39958" name="ZoneTexte 1"/>
            <p:cNvSpPr txBox="1">
              <a:spLocks noChangeArrowheads="1"/>
            </p:cNvSpPr>
            <p:nvPr/>
          </p:nvSpPr>
          <p:spPr bwMode="auto">
            <a:xfrm>
              <a:off x="1337208" y="6067295"/>
              <a:ext cx="32702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fr-FR" sz="1800" dirty="0">
                  <a:solidFill>
                    <a:srgbClr val="000000"/>
                  </a:solidFill>
                  <a:latin typeface="Calibri" charset="0"/>
                </a:rPr>
                <a:t>+ Hitachi, Mitsubishi, Toshiba,… </a:t>
              </a:r>
            </a:p>
          </p:txBody>
        </p:sp>
        <p:sp>
          <p:nvSpPr>
            <p:cNvPr id="39959" name="Ellipse 20"/>
            <p:cNvSpPr>
              <a:spLocks noChangeArrowheads="1"/>
            </p:cNvSpPr>
            <p:nvPr/>
          </p:nvSpPr>
          <p:spPr bwMode="auto">
            <a:xfrm>
              <a:off x="-30163" y="3542086"/>
              <a:ext cx="6392863" cy="328453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0" name="ZoneTexte 23"/>
            <p:cNvSpPr txBox="1">
              <a:spLocks noChangeArrowheads="1"/>
            </p:cNvSpPr>
            <p:nvPr/>
          </p:nvSpPr>
          <p:spPr bwMode="auto">
            <a:xfrm>
              <a:off x="0" y="3810000"/>
              <a:ext cx="1684338" cy="369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fr-FR" sz="1800">
                  <a:solidFill>
                    <a:srgbClr val="FF0000"/>
                  </a:solidFill>
                </a:rPr>
                <a:t>Synchrotrons</a:t>
              </a:r>
            </a:p>
          </p:txBody>
        </p:sp>
      </p:grpSp>
      <p:sp>
        <p:nvSpPr>
          <p:cNvPr id="39946" name="TextBox 1"/>
          <p:cNvSpPr txBox="1">
            <a:spLocks noChangeArrowheads="1"/>
          </p:cNvSpPr>
          <p:nvPr/>
        </p:nvSpPr>
        <p:spPr bwMode="auto">
          <a:xfrm>
            <a:off x="0" y="23813"/>
            <a:ext cx="6754813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Some alternatives to make it compact and cheaper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-25400" y="381000"/>
            <a:ext cx="6392863" cy="3036888"/>
            <a:chOff x="-25933" y="381000"/>
            <a:chExt cx="6392863" cy="3037622"/>
          </a:xfrm>
        </p:grpSpPr>
        <p:grpSp>
          <p:nvGrpSpPr>
            <p:cNvPr id="39949" name="Group 1"/>
            <p:cNvGrpSpPr>
              <a:grpSpLocks/>
            </p:cNvGrpSpPr>
            <p:nvPr/>
          </p:nvGrpSpPr>
          <p:grpSpPr bwMode="auto">
            <a:xfrm>
              <a:off x="-25933" y="381000"/>
              <a:ext cx="6392863" cy="3037622"/>
              <a:chOff x="-182563" y="536575"/>
              <a:chExt cx="6392863" cy="3037622"/>
            </a:xfrm>
          </p:grpSpPr>
          <p:pic>
            <p:nvPicPr>
              <p:cNvPr id="39951" name="Picture 2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0800" y="574301"/>
                <a:ext cx="3425825" cy="2900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952" name="Picture 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567951"/>
                <a:ext cx="2487613" cy="2305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953" name="TextBox 5"/>
              <p:cNvSpPr txBox="1">
                <a:spLocks noChangeArrowheads="1"/>
              </p:cNvSpPr>
              <p:nvPr/>
            </p:nvSpPr>
            <p:spPr bwMode="auto">
              <a:xfrm>
                <a:off x="-120650" y="2743200"/>
                <a:ext cx="2775219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 eaLnBrk="1" hangingPunct="1"/>
                <a:r>
                  <a:rPr lang="en-US">
                    <a:solidFill>
                      <a:srgbClr val="000000"/>
                    </a:solidFill>
                    <a:latin typeface="Times New Roman" charset="0"/>
                  </a:rPr>
                  <a:t>Cryogenic </a:t>
                </a:r>
              </a:p>
              <a:p>
                <a:pPr eaLnBrk="1" hangingPunct="1"/>
                <a:r>
                  <a:rPr lang="en-US">
                    <a:solidFill>
                      <a:srgbClr val="000000"/>
                    </a:solidFill>
                    <a:latin typeface="Times New Roman" charset="0"/>
                  </a:rPr>
                  <a:t>(Varian, Pronova,..)</a:t>
                </a:r>
              </a:p>
            </p:txBody>
          </p:sp>
          <p:sp>
            <p:nvSpPr>
              <p:cNvPr id="39954" name="Ellipse 19"/>
              <p:cNvSpPr>
                <a:spLocks noChangeArrowheads="1"/>
              </p:cNvSpPr>
              <p:nvPr/>
            </p:nvSpPr>
            <p:spPr bwMode="auto">
              <a:xfrm>
                <a:off x="-182563" y="536575"/>
                <a:ext cx="6392863" cy="2968625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955" name="ZoneTexte 22"/>
              <p:cNvSpPr txBox="1">
                <a:spLocks noChangeArrowheads="1"/>
              </p:cNvSpPr>
              <p:nvPr/>
            </p:nvSpPr>
            <p:spPr bwMode="auto">
              <a:xfrm>
                <a:off x="94357" y="704255"/>
                <a:ext cx="1390650" cy="368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 eaLnBrk="1" hangingPunct="1"/>
                <a:r>
                  <a:rPr lang="fr-FR" sz="1800">
                    <a:solidFill>
                      <a:srgbClr val="FF0000"/>
                    </a:solidFill>
                  </a:rPr>
                  <a:t>Cyclotrons</a:t>
                </a:r>
              </a:p>
            </p:txBody>
          </p:sp>
        </p:grpSp>
        <p:sp>
          <p:nvSpPr>
            <p:cNvPr id="39950" name="TextBox 3"/>
            <p:cNvSpPr txBox="1">
              <a:spLocks noChangeArrowheads="1"/>
            </p:cNvSpPr>
            <p:nvPr/>
          </p:nvSpPr>
          <p:spPr bwMode="auto">
            <a:xfrm>
              <a:off x="2971800" y="2743200"/>
              <a:ext cx="3200400" cy="461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  <a:latin typeface="Times New Roman" charset="0"/>
                </a:rPr>
                <a:t>2 levels  (Sumitomo,…)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 rot="20536525">
            <a:off x="1479786" y="2439575"/>
            <a:ext cx="6177142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“State of the art” in protons ?</a:t>
            </a:r>
          </a:p>
          <a:p>
            <a:r>
              <a:rPr lang="en-US" sz="2400" b="1" dirty="0" smtClean="0"/>
              <a:t>(and HIT, NIRS, Pavia, </a:t>
            </a:r>
            <a:r>
              <a:rPr lang="en-US" sz="2400" b="1" dirty="0" err="1" smtClean="0"/>
              <a:t>MedAustron</a:t>
            </a:r>
            <a:r>
              <a:rPr lang="en-US" sz="2400" b="1" dirty="0" smtClean="0"/>
              <a:t>.. In Carbon)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6519353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 animBg="1"/>
      <p:bldP spid="26638" grpId="0" animBg="1"/>
      <p:bldP spid="3" grpId="0" animBg="1"/>
      <p:bldP spid="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TextBox 1"/>
          <p:cNvSpPr txBox="1">
            <a:spLocks noChangeArrowheads="1"/>
          </p:cNvSpPr>
          <p:nvPr/>
        </p:nvSpPr>
        <p:spPr bwMode="auto">
          <a:xfrm>
            <a:off x="0" y="76200"/>
            <a:ext cx="8915400" cy="12001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/>
              <a:t>Number of treatment rooms in the world : </a:t>
            </a:r>
          </a:p>
          <a:p>
            <a:pPr algn="ctr" eaLnBrk="1" hangingPunct="1"/>
            <a:r>
              <a:rPr lang="en-US" b="1"/>
              <a:t>scatter and scanned</a:t>
            </a:r>
          </a:p>
          <a:p>
            <a:pPr algn="ctr" eaLnBrk="1" hangingPunct="1"/>
            <a:endParaRPr lang="en-US" b="1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219200" y="1351748"/>
          <a:ext cx="7321471" cy="464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219200" y="1371600"/>
          <a:ext cx="7321471" cy="464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Freeform 5"/>
          <p:cNvSpPr/>
          <p:nvPr/>
        </p:nvSpPr>
        <p:spPr>
          <a:xfrm>
            <a:off x="1828800" y="2057400"/>
            <a:ext cx="4421188" cy="3140075"/>
          </a:xfrm>
          <a:custGeom>
            <a:avLst/>
            <a:gdLst>
              <a:gd name="connsiteX0" fmla="*/ 0 w 4421102"/>
              <a:gd name="connsiteY0" fmla="*/ 2512483 h 3139679"/>
              <a:gd name="connsiteX1" fmla="*/ 0 w 4421102"/>
              <a:gd name="connsiteY1" fmla="*/ 2512483 h 3139679"/>
              <a:gd name="connsiteX2" fmla="*/ 376264 w 4421102"/>
              <a:gd name="connsiteY2" fmla="*/ 2512483 h 3139679"/>
              <a:gd name="connsiteX3" fmla="*/ 376264 w 4421102"/>
              <a:gd name="connsiteY3" fmla="*/ 2512483 h 3139679"/>
              <a:gd name="connsiteX4" fmla="*/ 674139 w 4421102"/>
              <a:gd name="connsiteY4" fmla="*/ 2465443 h 3139679"/>
              <a:gd name="connsiteX5" fmla="*/ 830916 w 4421102"/>
              <a:gd name="connsiteY5" fmla="*/ 2434083 h 3139679"/>
              <a:gd name="connsiteX6" fmla="*/ 877949 w 4421102"/>
              <a:gd name="connsiteY6" fmla="*/ 2402723 h 3139679"/>
              <a:gd name="connsiteX7" fmla="*/ 972015 w 4421102"/>
              <a:gd name="connsiteY7" fmla="*/ 2371364 h 3139679"/>
              <a:gd name="connsiteX8" fmla="*/ 1207180 w 4421102"/>
              <a:gd name="connsiteY8" fmla="*/ 2214565 h 3139679"/>
              <a:gd name="connsiteX9" fmla="*/ 1301246 w 4421102"/>
              <a:gd name="connsiteY9" fmla="*/ 2151845 h 3139679"/>
              <a:gd name="connsiteX10" fmla="*/ 1348279 w 4421102"/>
              <a:gd name="connsiteY10" fmla="*/ 2120485 h 3139679"/>
              <a:gd name="connsiteX11" fmla="*/ 1395312 w 4421102"/>
              <a:gd name="connsiteY11" fmla="*/ 2073445 h 3139679"/>
              <a:gd name="connsiteX12" fmla="*/ 1505056 w 4421102"/>
              <a:gd name="connsiteY12" fmla="*/ 2026406 h 3139679"/>
              <a:gd name="connsiteX13" fmla="*/ 1630477 w 4421102"/>
              <a:gd name="connsiteY13" fmla="*/ 1995046 h 3139679"/>
              <a:gd name="connsiteX14" fmla="*/ 1724543 w 4421102"/>
              <a:gd name="connsiteY14" fmla="*/ 1932326 h 3139679"/>
              <a:gd name="connsiteX15" fmla="*/ 1771576 w 4421102"/>
              <a:gd name="connsiteY15" fmla="*/ 1885287 h 3139679"/>
              <a:gd name="connsiteX16" fmla="*/ 1818609 w 4421102"/>
              <a:gd name="connsiteY16" fmla="*/ 1869607 h 3139679"/>
              <a:gd name="connsiteX17" fmla="*/ 1912675 w 4421102"/>
              <a:gd name="connsiteY17" fmla="*/ 1806887 h 3139679"/>
              <a:gd name="connsiteX18" fmla="*/ 1959708 w 4421102"/>
              <a:gd name="connsiteY18" fmla="*/ 1775527 h 3139679"/>
              <a:gd name="connsiteX19" fmla="*/ 2006741 w 4421102"/>
              <a:gd name="connsiteY19" fmla="*/ 1728487 h 3139679"/>
              <a:gd name="connsiteX20" fmla="*/ 2053774 w 4421102"/>
              <a:gd name="connsiteY20" fmla="*/ 1712808 h 3139679"/>
              <a:gd name="connsiteX21" fmla="*/ 2147840 w 4421102"/>
              <a:gd name="connsiteY21" fmla="*/ 1650088 h 3139679"/>
              <a:gd name="connsiteX22" fmla="*/ 2194873 w 4421102"/>
              <a:gd name="connsiteY22" fmla="*/ 1618728 h 3139679"/>
              <a:gd name="connsiteX23" fmla="*/ 2367327 w 4421102"/>
              <a:gd name="connsiteY23" fmla="*/ 1508969 h 3139679"/>
              <a:gd name="connsiteX24" fmla="*/ 2461393 w 4421102"/>
              <a:gd name="connsiteY24" fmla="*/ 1367850 h 3139679"/>
              <a:gd name="connsiteX25" fmla="*/ 2492749 w 4421102"/>
              <a:gd name="connsiteY25" fmla="*/ 1320810 h 3139679"/>
              <a:gd name="connsiteX26" fmla="*/ 2586815 w 4421102"/>
              <a:gd name="connsiteY26" fmla="*/ 1242410 h 3139679"/>
              <a:gd name="connsiteX27" fmla="*/ 2649525 w 4421102"/>
              <a:gd name="connsiteY27" fmla="*/ 1179691 h 3139679"/>
              <a:gd name="connsiteX28" fmla="*/ 2712236 w 4421102"/>
              <a:gd name="connsiteY28" fmla="*/ 1101291 h 3139679"/>
              <a:gd name="connsiteX29" fmla="*/ 2759269 w 4421102"/>
              <a:gd name="connsiteY29" fmla="*/ 1069931 h 3139679"/>
              <a:gd name="connsiteX30" fmla="*/ 2790624 w 4421102"/>
              <a:gd name="connsiteY30" fmla="*/ 1022892 h 3139679"/>
              <a:gd name="connsiteX31" fmla="*/ 2869013 w 4421102"/>
              <a:gd name="connsiteY31" fmla="*/ 960172 h 3139679"/>
              <a:gd name="connsiteX32" fmla="*/ 2900368 w 4421102"/>
              <a:gd name="connsiteY32" fmla="*/ 913132 h 3139679"/>
              <a:gd name="connsiteX33" fmla="*/ 3010112 w 4421102"/>
              <a:gd name="connsiteY33" fmla="*/ 850413 h 3139679"/>
              <a:gd name="connsiteX34" fmla="*/ 3057145 w 4421102"/>
              <a:gd name="connsiteY34" fmla="*/ 803373 h 3139679"/>
              <a:gd name="connsiteX35" fmla="*/ 3104178 w 4421102"/>
              <a:gd name="connsiteY35" fmla="*/ 772013 h 3139679"/>
              <a:gd name="connsiteX36" fmla="*/ 3135533 w 4421102"/>
              <a:gd name="connsiteY36" fmla="*/ 724973 h 3139679"/>
              <a:gd name="connsiteX37" fmla="*/ 3229599 w 4421102"/>
              <a:gd name="connsiteY37" fmla="*/ 677934 h 3139679"/>
              <a:gd name="connsiteX38" fmla="*/ 3276632 w 4421102"/>
              <a:gd name="connsiteY38" fmla="*/ 630894 h 3139679"/>
              <a:gd name="connsiteX39" fmla="*/ 3323665 w 4421102"/>
              <a:gd name="connsiteY39" fmla="*/ 599534 h 3139679"/>
              <a:gd name="connsiteX40" fmla="*/ 3402054 w 4421102"/>
              <a:gd name="connsiteY40" fmla="*/ 521134 h 3139679"/>
              <a:gd name="connsiteX41" fmla="*/ 3496120 w 4421102"/>
              <a:gd name="connsiteY41" fmla="*/ 458415 h 3139679"/>
              <a:gd name="connsiteX42" fmla="*/ 3527475 w 4421102"/>
              <a:gd name="connsiteY42" fmla="*/ 411375 h 3139679"/>
              <a:gd name="connsiteX43" fmla="*/ 3574508 w 4421102"/>
              <a:gd name="connsiteY43" fmla="*/ 395695 h 3139679"/>
              <a:gd name="connsiteX44" fmla="*/ 3637219 w 4421102"/>
              <a:gd name="connsiteY44" fmla="*/ 364335 h 3139679"/>
              <a:gd name="connsiteX45" fmla="*/ 3731285 w 4421102"/>
              <a:gd name="connsiteY45" fmla="*/ 238896 h 3139679"/>
              <a:gd name="connsiteX46" fmla="*/ 3825351 w 4421102"/>
              <a:gd name="connsiteY46" fmla="*/ 160497 h 3139679"/>
              <a:gd name="connsiteX47" fmla="*/ 3919417 w 4421102"/>
              <a:gd name="connsiteY47" fmla="*/ 129137 h 3139679"/>
              <a:gd name="connsiteX48" fmla="*/ 3966450 w 4421102"/>
              <a:gd name="connsiteY48" fmla="*/ 113457 h 3139679"/>
              <a:gd name="connsiteX49" fmla="*/ 4076193 w 4421102"/>
              <a:gd name="connsiteY49" fmla="*/ 50737 h 3139679"/>
              <a:gd name="connsiteX50" fmla="*/ 4123226 w 4421102"/>
              <a:gd name="connsiteY50" fmla="*/ 35057 h 3139679"/>
              <a:gd name="connsiteX51" fmla="*/ 4154582 w 4421102"/>
              <a:gd name="connsiteY51" fmla="*/ 3697 h 3139679"/>
              <a:gd name="connsiteX52" fmla="*/ 4342714 w 4421102"/>
              <a:gd name="connsiteY52" fmla="*/ 50737 h 3139679"/>
              <a:gd name="connsiteX53" fmla="*/ 4374069 w 4421102"/>
              <a:gd name="connsiteY53" fmla="*/ 144817 h 3139679"/>
              <a:gd name="connsiteX54" fmla="*/ 4389747 w 4421102"/>
              <a:gd name="connsiteY54" fmla="*/ 191856 h 3139679"/>
              <a:gd name="connsiteX55" fmla="*/ 4421102 w 4421102"/>
              <a:gd name="connsiteY55" fmla="*/ 332976 h 3139679"/>
              <a:gd name="connsiteX56" fmla="*/ 4405424 w 4421102"/>
              <a:gd name="connsiteY56" fmla="*/ 975852 h 3139679"/>
              <a:gd name="connsiteX57" fmla="*/ 4389747 w 4421102"/>
              <a:gd name="connsiteY57" fmla="*/ 1038571 h 3139679"/>
              <a:gd name="connsiteX58" fmla="*/ 4327036 w 4421102"/>
              <a:gd name="connsiteY58" fmla="*/ 1320810 h 3139679"/>
              <a:gd name="connsiteX59" fmla="*/ 4311358 w 4421102"/>
              <a:gd name="connsiteY59" fmla="*/ 1367850 h 3139679"/>
              <a:gd name="connsiteX60" fmla="*/ 4264325 w 4421102"/>
              <a:gd name="connsiteY60" fmla="*/ 1477609 h 3139679"/>
              <a:gd name="connsiteX61" fmla="*/ 4217292 w 4421102"/>
              <a:gd name="connsiteY61" fmla="*/ 1697128 h 3139679"/>
              <a:gd name="connsiteX62" fmla="*/ 4185937 w 4421102"/>
              <a:gd name="connsiteY62" fmla="*/ 1791207 h 3139679"/>
              <a:gd name="connsiteX63" fmla="*/ 4170259 w 4421102"/>
              <a:gd name="connsiteY63" fmla="*/ 1838247 h 3139679"/>
              <a:gd name="connsiteX64" fmla="*/ 4154582 w 4421102"/>
              <a:gd name="connsiteY64" fmla="*/ 1885287 h 3139679"/>
              <a:gd name="connsiteX65" fmla="*/ 4107549 w 4421102"/>
              <a:gd name="connsiteY65" fmla="*/ 1932326 h 3139679"/>
              <a:gd name="connsiteX66" fmla="*/ 4076193 w 4421102"/>
              <a:gd name="connsiteY66" fmla="*/ 2010726 h 3139679"/>
              <a:gd name="connsiteX67" fmla="*/ 4060516 w 4421102"/>
              <a:gd name="connsiteY67" fmla="*/ 2057766 h 3139679"/>
              <a:gd name="connsiteX68" fmla="*/ 3982127 w 4421102"/>
              <a:gd name="connsiteY68" fmla="*/ 2136165 h 3139679"/>
              <a:gd name="connsiteX69" fmla="*/ 3888061 w 4421102"/>
              <a:gd name="connsiteY69" fmla="*/ 2230244 h 3139679"/>
              <a:gd name="connsiteX70" fmla="*/ 3809673 w 4421102"/>
              <a:gd name="connsiteY70" fmla="*/ 2308644 h 3139679"/>
              <a:gd name="connsiteX71" fmla="*/ 3778318 w 4421102"/>
              <a:gd name="connsiteY71" fmla="*/ 2355684 h 3139679"/>
              <a:gd name="connsiteX72" fmla="*/ 3746962 w 4421102"/>
              <a:gd name="connsiteY72" fmla="*/ 2387044 h 3139679"/>
              <a:gd name="connsiteX73" fmla="*/ 3715607 w 4421102"/>
              <a:gd name="connsiteY73" fmla="*/ 2434083 h 3139679"/>
              <a:gd name="connsiteX74" fmla="*/ 3668574 w 4421102"/>
              <a:gd name="connsiteY74" fmla="*/ 2465443 h 3139679"/>
              <a:gd name="connsiteX75" fmla="*/ 3574508 w 4421102"/>
              <a:gd name="connsiteY75" fmla="*/ 2559523 h 3139679"/>
              <a:gd name="connsiteX76" fmla="*/ 3527475 w 4421102"/>
              <a:gd name="connsiteY76" fmla="*/ 2606562 h 3139679"/>
              <a:gd name="connsiteX77" fmla="*/ 3480442 w 4421102"/>
              <a:gd name="connsiteY77" fmla="*/ 2622242 h 3139679"/>
              <a:gd name="connsiteX78" fmla="*/ 3449087 w 4421102"/>
              <a:gd name="connsiteY78" fmla="*/ 2669282 h 3139679"/>
              <a:gd name="connsiteX79" fmla="*/ 3402054 w 4421102"/>
              <a:gd name="connsiteY79" fmla="*/ 2684962 h 3139679"/>
              <a:gd name="connsiteX80" fmla="*/ 3355021 w 4421102"/>
              <a:gd name="connsiteY80" fmla="*/ 2716322 h 3139679"/>
              <a:gd name="connsiteX81" fmla="*/ 3339343 w 4421102"/>
              <a:gd name="connsiteY81" fmla="*/ 2763361 h 3139679"/>
              <a:gd name="connsiteX82" fmla="*/ 3182566 w 4421102"/>
              <a:gd name="connsiteY82" fmla="*/ 2873121 h 3139679"/>
              <a:gd name="connsiteX83" fmla="*/ 3088500 w 4421102"/>
              <a:gd name="connsiteY83" fmla="*/ 2935840 h 3139679"/>
              <a:gd name="connsiteX84" fmla="*/ 2916046 w 4421102"/>
              <a:gd name="connsiteY84" fmla="*/ 2982880 h 3139679"/>
              <a:gd name="connsiteX85" fmla="*/ 2821980 w 4421102"/>
              <a:gd name="connsiteY85" fmla="*/ 3014240 h 3139679"/>
              <a:gd name="connsiteX86" fmla="*/ 2712236 w 4421102"/>
              <a:gd name="connsiteY86" fmla="*/ 3045600 h 3139679"/>
              <a:gd name="connsiteX87" fmla="*/ 2618170 w 4421102"/>
              <a:gd name="connsiteY87" fmla="*/ 3061280 h 3139679"/>
              <a:gd name="connsiteX88" fmla="*/ 2524104 w 4421102"/>
              <a:gd name="connsiteY88" fmla="*/ 3092639 h 3139679"/>
              <a:gd name="connsiteX89" fmla="*/ 2445716 w 4421102"/>
              <a:gd name="connsiteY89" fmla="*/ 3108319 h 3139679"/>
              <a:gd name="connsiteX90" fmla="*/ 1693188 w 4421102"/>
              <a:gd name="connsiteY90" fmla="*/ 3092639 h 3139679"/>
              <a:gd name="connsiteX91" fmla="*/ 956337 w 4421102"/>
              <a:gd name="connsiteY91" fmla="*/ 3108319 h 3139679"/>
              <a:gd name="connsiteX92" fmla="*/ 736850 w 4421102"/>
              <a:gd name="connsiteY92" fmla="*/ 3139679 h 3139679"/>
              <a:gd name="connsiteX93" fmla="*/ 235165 w 4421102"/>
              <a:gd name="connsiteY93" fmla="*/ 3123999 h 3139679"/>
              <a:gd name="connsiteX94" fmla="*/ 188132 w 4421102"/>
              <a:gd name="connsiteY94" fmla="*/ 3108319 h 3139679"/>
              <a:gd name="connsiteX95" fmla="*/ 78388 w 4421102"/>
              <a:gd name="connsiteY95" fmla="*/ 3076960 h 3139679"/>
              <a:gd name="connsiteX96" fmla="*/ 47033 w 4421102"/>
              <a:gd name="connsiteY96" fmla="*/ 3029920 h 3139679"/>
              <a:gd name="connsiteX97" fmla="*/ 15677 w 4421102"/>
              <a:gd name="connsiteY97" fmla="*/ 2998560 h 3139679"/>
              <a:gd name="connsiteX98" fmla="*/ 0 w 4421102"/>
              <a:gd name="connsiteY98" fmla="*/ 2951520 h 3139679"/>
              <a:gd name="connsiteX99" fmla="*/ 15677 w 4421102"/>
              <a:gd name="connsiteY99" fmla="*/ 2810401 h 3139679"/>
              <a:gd name="connsiteX100" fmla="*/ 31355 w 4421102"/>
              <a:gd name="connsiteY100" fmla="*/ 2763361 h 3139679"/>
              <a:gd name="connsiteX101" fmla="*/ 219487 w 4421102"/>
              <a:gd name="connsiteY101" fmla="*/ 2606562 h 3139679"/>
              <a:gd name="connsiteX102" fmla="*/ 313553 w 4421102"/>
              <a:gd name="connsiteY102" fmla="*/ 2559523 h 3139679"/>
              <a:gd name="connsiteX103" fmla="*/ 360586 w 4421102"/>
              <a:gd name="connsiteY103" fmla="*/ 2528163 h 3139679"/>
              <a:gd name="connsiteX104" fmla="*/ 407619 w 4421102"/>
              <a:gd name="connsiteY104" fmla="*/ 2512483 h 3139679"/>
              <a:gd name="connsiteX105" fmla="*/ 407619 w 4421102"/>
              <a:gd name="connsiteY105" fmla="*/ 2512483 h 3139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421102" h="3139679">
                <a:moveTo>
                  <a:pt x="0" y="2512483"/>
                </a:moveTo>
                <a:lnTo>
                  <a:pt x="0" y="2512483"/>
                </a:lnTo>
                <a:lnTo>
                  <a:pt x="376264" y="2512483"/>
                </a:lnTo>
                <a:lnTo>
                  <a:pt x="376264" y="2512483"/>
                </a:lnTo>
                <a:cubicBezTo>
                  <a:pt x="678582" y="2478887"/>
                  <a:pt x="349049" y="2519633"/>
                  <a:pt x="674139" y="2465443"/>
                </a:cubicBezTo>
                <a:cubicBezTo>
                  <a:pt x="789459" y="2446220"/>
                  <a:pt x="737366" y="2457474"/>
                  <a:pt x="830916" y="2434083"/>
                </a:cubicBezTo>
                <a:cubicBezTo>
                  <a:pt x="846594" y="2423630"/>
                  <a:pt x="860730" y="2410377"/>
                  <a:pt x="877949" y="2402723"/>
                </a:cubicBezTo>
                <a:cubicBezTo>
                  <a:pt x="908151" y="2389298"/>
                  <a:pt x="944515" y="2389700"/>
                  <a:pt x="972015" y="2371364"/>
                </a:cubicBezTo>
                <a:lnTo>
                  <a:pt x="1207180" y="2214565"/>
                </a:lnTo>
                <a:lnTo>
                  <a:pt x="1301246" y="2151845"/>
                </a:lnTo>
                <a:cubicBezTo>
                  <a:pt x="1316924" y="2141392"/>
                  <a:pt x="1334956" y="2133810"/>
                  <a:pt x="1348279" y="2120485"/>
                </a:cubicBezTo>
                <a:cubicBezTo>
                  <a:pt x="1363957" y="2104805"/>
                  <a:pt x="1377270" y="2086334"/>
                  <a:pt x="1395312" y="2073445"/>
                </a:cubicBezTo>
                <a:cubicBezTo>
                  <a:pt x="1421762" y="2054550"/>
                  <a:pt x="1471943" y="2035438"/>
                  <a:pt x="1505056" y="2026406"/>
                </a:cubicBezTo>
                <a:cubicBezTo>
                  <a:pt x="1546631" y="2015066"/>
                  <a:pt x="1630477" y="1995046"/>
                  <a:pt x="1630477" y="1995046"/>
                </a:cubicBezTo>
                <a:cubicBezTo>
                  <a:pt x="1661832" y="1974139"/>
                  <a:pt x="1697897" y="1958976"/>
                  <a:pt x="1724543" y="1932326"/>
                </a:cubicBezTo>
                <a:cubicBezTo>
                  <a:pt x="1740221" y="1916646"/>
                  <a:pt x="1753128" y="1897587"/>
                  <a:pt x="1771576" y="1885287"/>
                </a:cubicBezTo>
                <a:cubicBezTo>
                  <a:pt x="1785326" y="1876119"/>
                  <a:pt x="1804163" y="1877634"/>
                  <a:pt x="1818609" y="1869607"/>
                </a:cubicBezTo>
                <a:cubicBezTo>
                  <a:pt x="1851551" y="1851303"/>
                  <a:pt x="1881320" y="1827794"/>
                  <a:pt x="1912675" y="1806887"/>
                </a:cubicBezTo>
                <a:cubicBezTo>
                  <a:pt x="1928353" y="1796434"/>
                  <a:pt x="1946385" y="1788852"/>
                  <a:pt x="1959708" y="1775527"/>
                </a:cubicBezTo>
                <a:cubicBezTo>
                  <a:pt x="1975386" y="1759847"/>
                  <a:pt x="1988293" y="1740788"/>
                  <a:pt x="2006741" y="1728487"/>
                </a:cubicBezTo>
                <a:cubicBezTo>
                  <a:pt x="2020491" y="1719319"/>
                  <a:pt x="2038096" y="1718034"/>
                  <a:pt x="2053774" y="1712808"/>
                </a:cubicBezTo>
                <a:lnTo>
                  <a:pt x="2147840" y="1650088"/>
                </a:lnTo>
                <a:cubicBezTo>
                  <a:pt x="2163518" y="1639635"/>
                  <a:pt x="2179799" y="1630035"/>
                  <a:pt x="2194873" y="1618728"/>
                </a:cubicBezTo>
                <a:cubicBezTo>
                  <a:pt x="2333514" y="1514733"/>
                  <a:pt x="2270715" y="1541178"/>
                  <a:pt x="2367327" y="1508969"/>
                </a:cubicBezTo>
                <a:cubicBezTo>
                  <a:pt x="2421043" y="1347800"/>
                  <a:pt x="2361095" y="1468162"/>
                  <a:pt x="2461393" y="1367850"/>
                </a:cubicBezTo>
                <a:cubicBezTo>
                  <a:pt x="2474717" y="1354524"/>
                  <a:pt x="2480686" y="1335287"/>
                  <a:pt x="2492749" y="1320810"/>
                </a:cubicBezTo>
                <a:cubicBezTo>
                  <a:pt x="2530472" y="1275536"/>
                  <a:pt x="2540567" y="1273246"/>
                  <a:pt x="2586815" y="1242410"/>
                </a:cubicBezTo>
                <a:cubicBezTo>
                  <a:pt x="2614686" y="1158784"/>
                  <a:pt x="2579845" y="1221505"/>
                  <a:pt x="2649525" y="1179691"/>
                </a:cubicBezTo>
                <a:cubicBezTo>
                  <a:pt x="2688313" y="1156415"/>
                  <a:pt x="2680193" y="1133339"/>
                  <a:pt x="2712236" y="1101291"/>
                </a:cubicBezTo>
                <a:cubicBezTo>
                  <a:pt x="2725559" y="1087966"/>
                  <a:pt x="2743591" y="1080384"/>
                  <a:pt x="2759269" y="1069931"/>
                </a:cubicBezTo>
                <a:cubicBezTo>
                  <a:pt x="2769721" y="1054251"/>
                  <a:pt x="2778853" y="1037607"/>
                  <a:pt x="2790624" y="1022892"/>
                </a:cubicBezTo>
                <a:cubicBezTo>
                  <a:pt x="2816154" y="990975"/>
                  <a:pt x="2834090" y="983457"/>
                  <a:pt x="2869013" y="960172"/>
                </a:cubicBezTo>
                <a:cubicBezTo>
                  <a:pt x="2879465" y="944492"/>
                  <a:pt x="2887044" y="926458"/>
                  <a:pt x="2900368" y="913132"/>
                </a:cubicBezTo>
                <a:cubicBezTo>
                  <a:pt x="2947825" y="865668"/>
                  <a:pt x="2956297" y="868353"/>
                  <a:pt x="3010112" y="850413"/>
                </a:cubicBezTo>
                <a:cubicBezTo>
                  <a:pt x="3025790" y="834733"/>
                  <a:pt x="3040112" y="817569"/>
                  <a:pt x="3057145" y="803373"/>
                </a:cubicBezTo>
                <a:cubicBezTo>
                  <a:pt x="3071620" y="791309"/>
                  <a:pt x="3090855" y="785338"/>
                  <a:pt x="3104178" y="772013"/>
                </a:cubicBezTo>
                <a:cubicBezTo>
                  <a:pt x="3117502" y="758687"/>
                  <a:pt x="3122209" y="738299"/>
                  <a:pt x="3135533" y="724973"/>
                </a:cubicBezTo>
                <a:cubicBezTo>
                  <a:pt x="3165925" y="694576"/>
                  <a:pt x="3191343" y="690687"/>
                  <a:pt x="3229599" y="677934"/>
                </a:cubicBezTo>
                <a:cubicBezTo>
                  <a:pt x="3245277" y="662254"/>
                  <a:pt x="3259599" y="645090"/>
                  <a:pt x="3276632" y="630894"/>
                </a:cubicBezTo>
                <a:cubicBezTo>
                  <a:pt x="3291107" y="618830"/>
                  <a:pt x="3309485" y="611943"/>
                  <a:pt x="3323665" y="599534"/>
                </a:cubicBezTo>
                <a:cubicBezTo>
                  <a:pt x="3351475" y="575197"/>
                  <a:pt x="3371306" y="541635"/>
                  <a:pt x="3402054" y="521134"/>
                </a:cubicBezTo>
                <a:lnTo>
                  <a:pt x="3496120" y="458415"/>
                </a:lnTo>
                <a:cubicBezTo>
                  <a:pt x="3506572" y="442735"/>
                  <a:pt x="3512761" y="423148"/>
                  <a:pt x="3527475" y="411375"/>
                </a:cubicBezTo>
                <a:cubicBezTo>
                  <a:pt x="3540379" y="401050"/>
                  <a:pt x="3559319" y="402206"/>
                  <a:pt x="3574508" y="395695"/>
                </a:cubicBezTo>
                <a:cubicBezTo>
                  <a:pt x="3595989" y="386487"/>
                  <a:pt x="3616315" y="374788"/>
                  <a:pt x="3637219" y="364335"/>
                </a:cubicBezTo>
                <a:cubicBezTo>
                  <a:pt x="3664581" y="282236"/>
                  <a:pt x="3641210" y="328984"/>
                  <a:pt x="3731285" y="238896"/>
                </a:cubicBezTo>
                <a:cubicBezTo>
                  <a:pt x="3760822" y="209355"/>
                  <a:pt x="3786060" y="177962"/>
                  <a:pt x="3825351" y="160497"/>
                </a:cubicBezTo>
                <a:cubicBezTo>
                  <a:pt x="3855554" y="147072"/>
                  <a:pt x="3888062" y="139590"/>
                  <a:pt x="3919417" y="129137"/>
                </a:cubicBezTo>
                <a:cubicBezTo>
                  <a:pt x="3935095" y="123910"/>
                  <a:pt x="3952700" y="122625"/>
                  <a:pt x="3966450" y="113457"/>
                </a:cubicBezTo>
                <a:cubicBezTo>
                  <a:pt x="4013683" y="81964"/>
                  <a:pt x="4020500" y="74609"/>
                  <a:pt x="4076193" y="50737"/>
                </a:cubicBezTo>
                <a:cubicBezTo>
                  <a:pt x="4091382" y="44226"/>
                  <a:pt x="4107548" y="40284"/>
                  <a:pt x="4123226" y="35057"/>
                </a:cubicBezTo>
                <a:cubicBezTo>
                  <a:pt x="4133678" y="24604"/>
                  <a:pt x="4139860" y="5036"/>
                  <a:pt x="4154582" y="3697"/>
                </a:cubicBezTo>
                <a:cubicBezTo>
                  <a:pt x="4271788" y="-6960"/>
                  <a:pt x="4273279" y="4440"/>
                  <a:pt x="4342714" y="50737"/>
                </a:cubicBezTo>
                <a:lnTo>
                  <a:pt x="4374069" y="144817"/>
                </a:lnTo>
                <a:cubicBezTo>
                  <a:pt x="4379295" y="160497"/>
                  <a:pt x="4386506" y="175649"/>
                  <a:pt x="4389747" y="191856"/>
                </a:cubicBezTo>
                <a:cubicBezTo>
                  <a:pt x="4409650" y="291388"/>
                  <a:pt x="4398961" y="244401"/>
                  <a:pt x="4421102" y="332976"/>
                </a:cubicBezTo>
                <a:cubicBezTo>
                  <a:pt x="4415876" y="547268"/>
                  <a:pt x="4414940" y="761708"/>
                  <a:pt x="4405424" y="975852"/>
                </a:cubicBezTo>
                <a:cubicBezTo>
                  <a:pt x="4404467" y="997380"/>
                  <a:pt x="4393718" y="1017390"/>
                  <a:pt x="4389747" y="1038571"/>
                </a:cubicBezTo>
                <a:cubicBezTo>
                  <a:pt x="4342449" y="1290863"/>
                  <a:pt x="4383958" y="1150018"/>
                  <a:pt x="4327036" y="1320810"/>
                </a:cubicBezTo>
                <a:cubicBezTo>
                  <a:pt x="4321810" y="1336490"/>
                  <a:pt x="4318749" y="1353067"/>
                  <a:pt x="4311358" y="1367850"/>
                </a:cubicBezTo>
                <a:cubicBezTo>
                  <a:pt x="4291255" y="1408063"/>
                  <a:pt x="4274211" y="1434764"/>
                  <a:pt x="4264325" y="1477609"/>
                </a:cubicBezTo>
                <a:cubicBezTo>
                  <a:pt x="4252183" y="1530231"/>
                  <a:pt x="4236419" y="1633361"/>
                  <a:pt x="4217292" y="1697128"/>
                </a:cubicBezTo>
                <a:cubicBezTo>
                  <a:pt x="4207795" y="1728790"/>
                  <a:pt x="4196389" y="1759847"/>
                  <a:pt x="4185937" y="1791207"/>
                </a:cubicBezTo>
                <a:lnTo>
                  <a:pt x="4170259" y="1838247"/>
                </a:lnTo>
                <a:cubicBezTo>
                  <a:pt x="4165033" y="1853927"/>
                  <a:pt x="4166268" y="1873599"/>
                  <a:pt x="4154582" y="1885287"/>
                </a:cubicBezTo>
                <a:lnTo>
                  <a:pt x="4107549" y="1932326"/>
                </a:lnTo>
                <a:cubicBezTo>
                  <a:pt x="4097097" y="1958459"/>
                  <a:pt x="4086074" y="1984372"/>
                  <a:pt x="4076193" y="2010726"/>
                </a:cubicBezTo>
                <a:cubicBezTo>
                  <a:pt x="4070390" y="2026202"/>
                  <a:pt x="4070432" y="2044543"/>
                  <a:pt x="4060516" y="2057766"/>
                </a:cubicBezTo>
                <a:cubicBezTo>
                  <a:pt x="4038345" y="2087332"/>
                  <a:pt x="4004298" y="2106599"/>
                  <a:pt x="3982127" y="2136165"/>
                </a:cubicBezTo>
                <a:cubicBezTo>
                  <a:pt x="3923789" y="2213960"/>
                  <a:pt x="3956836" y="2184388"/>
                  <a:pt x="3888061" y="2230244"/>
                </a:cubicBezTo>
                <a:cubicBezTo>
                  <a:pt x="3804445" y="2355687"/>
                  <a:pt x="3914192" y="2204109"/>
                  <a:pt x="3809673" y="2308644"/>
                </a:cubicBezTo>
                <a:cubicBezTo>
                  <a:pt x="3796349" y="2321970"/>
                  <a:pt x="3790089" y="2340968"/>
                  <a:pt x="3778318" y="2355684"/>
                </a:cubicBezTo>
                <a:cubicBezTo>
                  <a:pt x="3769084" y="2367228"/>
                  <a:pt x="3756196" y="2375500"/>
                  <a:pt x="3746962" y="2387044"/>
                </a:cubicBezTo>
                <a:cubicBezTo>
                  <a:pt x="3735191" y="2401759"/>
                  <a:pt x="3728931" y="2420757"/>
                  <a:pt x="3715607" y="2434083"/>
                </a:cubicBezTo>
                <a:cubicBezTo>
                  <a:pt x="3702284" y="2447408"/>
                  <a:pt x="3682657" y="2452923"/>
                  <a:pt x="3668574" y="2465443"/>
                </a:cubicBezTo>
                <a:cubicBezTo>
                  <a:pt x="3635431" y="2494908"/>
                  <a:pt x="3605863" y="2528163"/>
                  <a:pt x="3574508" y="2559523"/>
                </a:cubicBezTo>
                <a:cubicBezTo>
                  <a:pt x="3558830" y="2575203"/>
                  <a:pt x="3548510" y="2599549"/>
                  <a:pt x="3527475" y="2606562"/>
                </a:cubicBezTo>
                <a:lnTo>
                  <a:pt x="3480442" y="2622242"/>
                </a:lnTo>
                <a:cubicBezTo>
                  <a:pt x="3469990" y="2637922"/>
                  <a:pt x="3463801" y="2657509"/>
                  <a:pt x="3449087" y="2669282"/>
                </a:cubicBezTo>
                <a:cubicBezTo>
                  <a:pt x="3436183" y="2679607"/>
                  <a:pt x="3416835" y="2677570"/>
                  <a:pt x="3402054" y="2684962"/>
                </a:cubicBezTo>
                <a:cubicBezTo>
                  <a:pt x="3385201" y="2693390"/>
                  <a:pt x="3370699" y="2705869"/>
                  <a:pt x="3355021" y="2716322"/>
                </a:cubicBezTo>
                <a:cubicBezTo>
                  <a:pt x="3349795" y="2732002"/>
                  <a:pt x="3349923" y="2750663"/>
                  <a:pt x="3339343" y="2763361"/>
                </a:cubicBezTo>
                <a:cubicBezTo>
                  <a:pt x="3324834" y="2780774"/>
                  <a:pt x="3185378" y="2871246"/>
                  <a:pt x="3182566" y="2873121"/>
                </a:cubicBezTo>
                <a:cubicBezTo>
                  <a:pt x="3182564" y="2873122"/>
                  <a:pt x="3088503" y="2935839"/>
                  <a:pt x="3088500" y="2935840"/>
                </a:cubicBezTo>
                <a:cubicBezTo>
                  <a:pt x="2977702" y="2958003"/>
                  <a:pt x="3035391" y="2943092"/>
                  <a:pt x="2916046" y="2982880"/>
                </a:cubicBezTo>
                <a:lnTo>
                  <a:pt x="2821980" y="3014240"/>
                </a:lnTo>
                <a:cubicBezTo>
                  <a:pt x="2777153" y="3029185"/>
                  <a:pt x="2761451" y="3035756"/>
                  <a:pt x="2712236" y="3045600"/>
                </a:cubicBezTo>
                <a:cubicBezTo>
                  <a:pt x="2681066" y="3051835"/>
                  <a:pt x="2649009" y="3053569"/>
                  <a:pt x="2618170" y="3061280"/>
                </a:cubicBezTo>
                <a:cubicBezTo>
                  <a:pt x="2586105" y="3069297"/>
                  <a:pt x="2556514" y="3086156"/>
                  <a:pt x="2524104" y="3092639"/>
                </a:cubicBezTo>
                <a:lnTo>
                  <a:pt x="2445716" y="3108319"/>
                </a:lnTo>
                <a:cubicBezTo>
                  <a:pt x="2194873" y="3103092"/>
                  <a:pt x="1944085" y="3092639"/>
                  <a:pt x="1693188" y="3092639"/>
                </a:cubicBezTo>
                <a:cubicBezTo>
                  <a:pt x="1447515" y="3092639"/>
                  <a:pt x="1201713" y="3096250"/>
                  <a:pt x="956337" y="3108319"/>
                </a:cubicBezTo>
                <a:cubicBezTo>
                  <a:pt x="882521" y="3111950"/>
                  <a:pt x="736850" y="3139679"/>
                  <a:pt x="736850" y="3139679"/>
                </a:cubicBezTo>
                <a:cubicBezTo>
                  <a:pt x="569622" y="3134452"/>
                  <a:pt x="402202" y="3133545"/>
                  <a:pt x="235165" y="3123999"/>
                </a:cubicBezTo>
                <a:cubicBezTo>
                  <a:pt x="218666" y="3123056"/>
                  <a:pt x="204022" y="3112860"/>
                  <a:pt x="188132" y="3108319"/>
                </a:cubicBezTo>
                <a:cubicBezTo>
                  <a:pt x="50305" y="3068934"/>
                  <a:pt x="191177" y="3114560"/>
                  <a:pt x="78388" y="3076960"/>
                </a:cubicBezTo>
                <a:cubicBezTo>
                  <a:pt x="67936" y="3061280"/>
                  <a:pt x="58804" y="3044636"/>
                  <a:pt x="47033" y="3029920"/>
                </a:cubicBezTo>
                <a:cubicBezTo>
                  <a:pt x="37799" y="3018376"/>
                  <a:pt x="23282" y="3011236"/>
                  <a:pt x="15677" y="2998560"/>
                </a:cubicBezTo>
                <a:cubicBezTo>
                  <a:pt x="7174" y="2984387"/>
                  <a:pt x="5226" y="2967200"/>
                  <a:pt x="0" y="2951520"/>
                </a:cubicBezTo>
                <a:cubicBezTo>
                  <a:pt x="5226" y="2904480"/>
                  <a:pt x="7897" y="2857086"/>
                  <a:pt x="15677" y="2810401"/>
                </a:cubicBezTo>
                <a:cubicBezTo>
                  <a:pt x="18394" y="2794098"/>
                  <a:pt x="21209" y="2776408"/>
                  <a:pt x="31355" y="2763361"/>
                </a:cubicBezTo>
                <a:cubicBezTo>
                  <a:pt x="96353" y="2679780"/>
                  <a:pt x="135871" y="2662314"/>
                  <a:pt x="219487" y="2606562"/>
                </a:cubicBezTo>
                <a:cubicBezTo>
                  <a:pt x="280270" y="2566034"/>
                  <a:pt x="248644" y="2581161"/>
                  <a:pt x="313553" y="2559523"/>
                </a:cubicBezTo>
                <a:cubicBezTo>
                  <a:pt x="329231" y="2549070"/>
                  <a:pt x="343733" y="2536591"/>
                  <a:pt x="360586" y="2528163"/>
                </a:cubicBezTo>
                <a:cubicBezTo>
                  <a:pt x="375367" y="2520771"/>
                  <a:pt x="407619" y="2512483"/>
                  <a:pt x="407619" y="2512483"/>
                </a:cubicBezTo>
                <a:lnTo>
                  <a:pt x="407619" y="2512483"/>
                </a:lnTo>
              </a:path>
            </a:pathLst>
          </a:custGeom>
          <a:pattFill prst="ltDnDiag">
            <a:fgClr>
              <a:prstClr val="black"/>
            </a:fgClr>
            <a:bgClr>
              <a:prstClr val="white"/>
            </a:bgClr>
          </a:patt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	</a:t>
            </a:r>
            <a:r>
              <a:rPr lang="en-US" sz="2400" b="1" dirty="0">
                <a:solidFill>
                  <a:srgbClr val="FF0000"/>
                </a:solidFill>
              </a:rPr>
              <a:t>Clinical experience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</a:rPr>
              <a:t>with follow-up</a:t>
            </a:r>
          </a:p>
        </p:txBody>
      </p:sp>
      <p:sp>
        <p:nvSpPr>
          <p:cNvPr id="7" name="Oval 6"/>
          <p:cNvSpPr/>
          <p:nvPr/>
        </p:nvSpPr>
        <p:spPr>
          <a:xfrm>
            <a:off x="5878513" y="3308350"/>
            <a:ext cx="471487" cy="54927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flipV="1">
            <a:off x="6459538" y="1663700"/>
            <a:ext cx="469900" cy="44926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254750" y="1787525"/>
            <a:ext cx="471488" cy="141128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318250" y="1866900"/>
            <a:ext cx="344488" cy="13652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281" name="TextBox 2"/>
          <p:cNvSpPr txBox="1">
            <a:spLocks noChangeArrowheads="1"/>
          </p:cNvSpPr>
          <p:nvPr/>
        </p:nvSpPr>
        <p:spPr bwMode="auto">
          <a:xfrm>
            <a:off x="117475" y="6500813"/>
            <a:ext cx="4375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M. Jermann, M. Schippers &amp; A. Mazal PTCOG, 2015 </a:t>
            </a:r>
          </a:p>
          <a:p>
            <a:pPr eaLnBrk="1" hangingPunct="1"/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15406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To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381" y="95250"/>
            <a:ext cx="1944687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5" descr="OB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530" y="333375"/>
            <a:ext cx="150812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6" descr="Masque&amp;Las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2" y="830984"/>
            <a:ext cx="190817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7" descr="10 Visio R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322" y="29975"/>
            <a:ext cx="1615216" cy="1078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8" descr="Cyberknif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777" y="0"/>
            <a:ext cx="2160587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7895642" y="1786052"/>
            <a:ext cx="8318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dirty="0"/>
              <a:t>MVCT</a:t>
            </a:r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5627305" y="44450"/>
            <a:ext cx="17462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/>
              <a:t>kV&amp;Fluo/gantry</a:t>
            </a:r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3947139" y="1786052"/>
            <a:ext cx="15176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dirty="0" err="1"/>
              <a:t>kV&amp;fluo</a:t>
            </a:r>
            <a:r>
              <a:rPr lang="fr-FR" dirty="0"/>
              <a:t> </a:t>
            </a:r>
            <a:r>
              <a:rPr lang="fr-FR" dirty="0" err="1"/>
              <a:t>fixed</a:t>
            </a:r>
            <a:endParaRPr lang="fr-FR" dirty="0"/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1924369" y="1083791"/>
            <a:ext cx="993005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dirty="0" err="1"/>
              <a:t>Video</a:t>
            </a:r>
            <a:r>
              <a:rPr lang="fr-FR" dirty="0"/>
              <a:t> </a:t>
            </a:r>
            <a:endParaRPr lang="fr-FR" dirty="0" smtClean="0"/>
          </a:p>
          <a:p>
            <a:pPr eaLnBrk="1" hangingPunct="1"/>
            <a:r>
              <a:rPr lang="fr-FR" dirty="0" smtClean="0"/>
              <a:t>Surface</a:t>
            </a:r>
            <a:endParaRPr lang="fr-FR" dirty="0"/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1972789" y="1766879"/>
            <a:ext cx="902811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dirty="0"/>
              <a:t>Vision/ </a:t>
            </a:r>
            <a:endParaRPr lang="fr-FR" dirty="0" smtClean="0"/>
          </a:p>
          <a:p>
            <a:pPr eaLnBrk="1" hangingPunct="1"/>
            <a:r>
              <a:rPr lang="fr-FR" dirty="0" smtClean="0"/>
              <a:t>Laser</a:t>
            </a:r>
            <a:endParaRPr lang="fr-FR" dirty="0"/>
          </a:p>
        </p:txBody>
      </p:sp>
      <p:pic>
        <p:nvPicPr>
          <p:cNvPr id="54289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566" y="170029"/>
            <a:ext cx="962025" cy="15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90" name="Text Box 18"/>
          <p:cNvSpPr txBox="1">
            <a:spLocks noChangeArrowheads="1"/>
          </p:cNvSpPr>
          <p:nvPr/>
        </p:nvSpPr>
        <p:spPr bwMode="auto">
          <a:xfrm>
            <a:off x="3150295" y="1766275"/>
            <a:ext cx="7048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dirty="0"/>
              <a:t>Echo</a:t>
            </a:r>
          </a:p>
        </p:txBody>
      </p:sp>
      <p:sp>
        <p:nvSpPr>
          <p:cNvPr id="54327" name="Text Box 55"/>
          <p:cNvSpPr txBox="1">
            <a:spLocks noChangeArrowheads="1"/>
          </p:cNvSpPr>
          <p:nvPr/>
        </p:nvSpPr>
        <p:spPr bwMode="auto">
          <a:xfrm>
            <a:off x="6526641" y="1792081"/>
            <a:ext cx="109517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dirty="0" smtClean="0"/>
              <a:t> &amp; CBCT</a:t>
            </a:r>
            <a:endParaRPr lang="fr-FR" dirty="0"/>
          </a:p>
        </p:txBody>
      </p:sp>
      <p:sp>
        <p:nvSpPr>
          <p:cNvPr id="54328" name="Text Box 56"/>
          <p:cNvSpPr txBox="1">
            <a:spLocks noChangeArrowheads="1"/>
          </p:cNvSpPr>
          <p:nvPr/>
        </p:nvSpPr>
        <p:spPr bwMode="auto">
          <a:xfrm>
            <a:off x="5543793" y="1774422"/>
            <a:ext cx="11239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dirty="0" err="1"/>
              <a:t>MVPortal</a:t>
            </a:r>
            <a:endParaRPr lang="fr-FR" dirty="0"/>
          </a:p>
        </p:txBody>
      </p:sp>
      <p:pic>
        <p:nvPicPr>
          <p:cNvPr id="58" name="Picture 57" descr="fig8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297" y="2413210"/>
            <a:ext cx="3279581" cy="3908168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4262702" y="6134738"/>
            <a:ext cx="236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Protons + IRM </a:t>
            </a:r>
          </a:p>
          <a:p>
            <a:r>
              <a:rPr lang="en-US" dirty="0" smtClean="0"/>
              <a:t>Patent </a:t>
            </a:r>
            <a:r>
              <a:rPr lang="en-US" dirty="0" err="1" smtClean="0"/>
              <a:t>Overweg</a:t>
            </a:r>
            <a:r>
              <a:rPr lang="en-US" dirty="0" smtClean="0"/>
              <a:t> Philips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6172" y="20545"/>
            <a:ext cx="119105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IGRT</a:t>
            </a:r>
            <a:endParaRPr lang="en-US" sz="4000" b="1" dirty="0"/>
          </a:p>
        </p:txBody>
      </p:sp>
      <p:pic>
        <p:nvPicPr>
          <p:cNvPr id="61" name="Picture 60" descr="fig2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62" y="2427264"/>
            <a:ext cx="2808149" cy="3830316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 rot="10800000" flipV="1">
            <a:off x="955263" y="6185929"/>
            <a:ext cx="23990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Linac</a:t>
            </a:r>
            <a:r>
              <a:rPr lang="en-US" dirty="0" smtClean="0"/>
              <a:t>+ IRM : </a:t>
            </a:r>
            <a:r>
              <a:rPr lang="en-US" dirty="0" err="1" smtClean="0"/>
              <a:t>www.umcutrecht.nl</a:t>
            </a:r>
            <a:endParaRPr lang="en-US" dirty="0"/>
          </a:p>
        </p:txBody>
      </p:sp>
      <p:pic>
        <p:nvPicPr>
          <p:cNvPr id="3" name="Picture 2" descr="Screen Shot 2016-02-13 at 12.23.19 A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428" y="3175190"/>
            <a:ext cx="1453930" cy="2916216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7049878" y="6114277"/>
            <a:ext cx="1838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Raaymakers</a:t>
            </a:r>
            <a:r>
              <a:rPr lang="en-US" dirty="0" smtClean="0"/>
              <a:t> et al, </a:t>
            </a:r>
          </a:p>
          <a:p>
            <a:r>
              <a:rPr lang="en-US" dirty="0" smtClean="0"/>
              <a:t>AAPM,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0756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D:\ULB\Thèse\Avancement\121010_Défense publique de thèse\Figures\BHPA2012\SelectedCounts2p5mm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3856" y="3481553"/>
            <a:ext cx="2868482" cy="31200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D:\ULB\Thèse\Avancement\121010_Défense publique de thèse\Figures\BHPA2012\SelectedCounts2m5mm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2338" y="3469025"/>
            <a:ext cx="2880000" cy="313252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G:\USB\Publication\Y11M10D17\Moritz_10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1027" y="3792557"/>
            <a:ext cx="3092430" cy="2808996"/>
          </a:xfrm>
          <a:prstGeom prst="rect">
            <a:avLst/>
          </a:prstGeom>
          <a:noFill/>
        </p:spPr>
      </p:pic>
      <p:pic>
        <p:nvPicPr>
          <p:cNvPr id="11" name="Picture 2" descr="C:\Users\froelli\Documents\Gate3b\images\principl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82" y="4032808"/>
            <a:ext cx="2624617" cy="2305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24061" y="3233554"/>
            <a:ext cx="170807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Prompt Gamma</a:t>
            </a:r>
            <a:endParaRPr lang="en-US" b="1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 bwMode="auto">
          <a:xfrm>
            <a:off x="3191027" y="3760583"/>
            <a:ext cx="2515644" cy="440267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000" dirty="0" err="1" smtClean="0">
                <a:cs typeface="Arial" pitchFamily="34" charset="0"/>
              </a:rPr>
              <a:t>Knife-edge</a:t>
            </a:r>
            <a:r>
              <a:rPr lang="fr-FR" sz="2000" dirty="0" smtClean="0">
                <a:cs typeface="Arial" pitchFamily="34" charset="0"/>
              </a:rPr>
              <a:t> </a:t>
            </a:r>
            <a:r>
              <a:rPr lang="fr-FR" sz="2000" dirty="0" err="1" smtClean="0">
                <a:cs typeface="Arial" pitchFamily="34" charset="0"/>
              </a:rPr>
              <a:t>slit</a:t>
            </a:r>
            <a:r>
              <a:rPr lang="fr-FR" sz="2000" dirty="0" smtClean="0">
                <a:cs typeface="Arial" pitchFamily="34" charset="0"/>
              </a:rPr>
              <a:t> camera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740306" y="6539480"/>
            <a:ext cx="24620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/>
              <a:t>D.Prieels</a:t>
            </a:r>
            <a:r>
              <a:rPr lang="en-US" sz="1600" dirty="0" smtClean="0"/>
              <a:t>, </a:t>
            </a:r>
            <a:r>
              <a:rPr lang="en-US" sz="1600" dirty="0" err="1" smtClean="0"/>
              <a:t>F.Roellinghoff</a:t>
            </a:r>
            <a:r>
              <a:rPr lang="en-US" sz="1600" dirty="0" smtClean="0"/>
              <a:t>,….. </a:t>
            </a:r>
          </a:p>
        </p:txBody>
      </p:sp>
      <p:graphicFrame>
        <p:nvGraphicFramePr>
          <p:cNvPr id="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1492883"/>
              </p:ext>
            </p:extLst>
          </p:nvPr>
        </p:nvGraphicFramePr>
        <p:xfrm>
          <a:off x="6322338" y="297918"/>
          <a:ext cx="2645287" cy="2745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" name="Photo Editor Photo" r:id="rId8" imgW="3029373" imgH="3142857" progId="MSPhotoEd.3">
                  <p:embed/>
                </p:oleObj>
              </mc:Choice>
              <mc:Fallback>
                <p:oleObj name="Photo Editor Photo" r:id="rId8" imgW="3029373" imgH="314285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2338" y="297918"/>
                        <a:ext cx="2645287" cy="27455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074640"/>
              </p:ext>
            </p:extLst>
          </p:nvPr>
        </p:nvGraphicFramePr>
        <p:xfrm>
          <a:off x="4198463" y="346747"/>
          <a:ext cx="2084993" cy="2886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" name="Fichier image" r:id="rId10" imgW="3415873" imgH="4730159" progId="ImageExpertImage">
                  <p:embed/>
                </p:oleObj>
              </mc:Choice>
              <mc:Fallback>
                <p:oleObj name="Fichier image" r:id="rId10" imgW="3415873" imgH="4730159" progId="ImageExpertIm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8463" y="346747"/>
                        <a:ext cx="2084993" cy="28868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3" descr="fragment"/>
          <p:cNvPicPr>
            <a:picLocks noGrp="1" noChangeAspect="1" noChangeArrowheads="1"/>
          </p:cNvPicPr>
          <p:nvPr>
            <p:ph idx="1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7" y="346747"/>
            <a:ext cx="4060516" cy="115123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8" name="Picture 4" descr="petprinciple"/>
          <p:cNvPicPr>
            <a:picLocks noChangeAspect="1" noChangeArrowheads="1"/>
          </p:cNvPicPr>
          <p:nvPr/>
        </p:nvPicPr>
        <p:blipFill>
          <a:blip r:embed="rId13">
            <a:lum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1" y="1497979"/>
            <a:ext cx="3619447" cy="17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24061" y="-22585"/>
            <a:ext cx="687305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 Positron Emission Tomography from patient activation with the beam</a:t>
            </a:r>
            <a:endParaRPr lang="en-US" b="1" dirty="0"/>
          </a:p>
        </p:txBody>
      </p:sp>
      <p:sp>
        <p:nvSpPr>
          <p:cNvPr id="30" name="Rectangle 29"/>
          <p:cNvSpPr/>
          <p:nvPr/>
        </p:nvSpPr>
        <p:spPr>
          <a:xfrm>
            <a:off x="6740306" y="3043491"/>
            <a:ext cx="1814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W. </a:t>
            </a:r>
            <a:r>
              <a:rPr lang="en-US" dirty="0" err="1" smtClean="0"/>
              <a:t>Enghardt</a:t>
            </a:r>
            <a:r>
              <a:rPr lang="en-US" dirty="0" smtClean="0"/>
              <a:t> et 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06806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609013" cy="576262"/>
          </a:xfrm>
        </p:spPr>
        <p:txBody>
          <a:bodyPr/>
          <a:lstStyle/>
          <a:p>
            <a:r>
              <a:rPr lang="fr-BE" sz="2400">
                <a:latin typeface="Calibri" charset="0"/>
                <a:cs typeface="Calibri" charset="0"/>
              </a:rPr>
              <a:t>« </a:t>
            </a:r>
            <a:r>
              <a:rPr lang="fr-BE" sz="2000" i="1">
                <a:latin typeface="Calibri" charset="0"/>
                <a:cs typeface="Calibri" charset="0"/>
              </a:rPr>
              <a:t>Instead of using positron emission, could we use prompt </a:t>
            </a:r>
            <a:r>
              <a:rPr lang="fr-BE" sz="2000" i="1">
                <a:latin typeface="Symbol" charset="0"/>
                <a:cs typeface="Calibri" charset="0"/>
              </a:rPr>
              <a:t>g</a:t>
            </a:r>
            <a:r>
              <a:rPr lang="fr-BE" sz="2000" i="1">
                <a:latin typeface="Calibri" charset="0"/>
                <a:cs typeface="Calibri" charset="0"/>
              </a:rPr>
              <a:t> ?</a:t>
            </a:r>
            <a:r>
              <a:rPr lang="fr-BE" sz="2000">
                <a:latin typeface="Calibri" charset="0"/>
                <a:cs typeface="Calibri" charset="0"/>
              </a:rPr>
              <a:t> </a:t>
            </a:r>
            <a:r>
              <a:rPr lang="fr-BE" sz="2400">
                <a:latin typeface="Calibri" charset="0"/>
                <a:cs typeface="Calibri" charset="0"/>
              </a:rPr>
              <a:t>»</a:t>
            </a:r>
            <a:r>
              <a:rPr lang="fr-BE" sz="2000">
                <a:latin typeface="Calibri" charset="0"/>
                <a:cs typeface="Calibri" charset="0"/>
              </a:rPr>
              <a:t> Y. Jongen (2001)</a:t>
            </a:r>
            <a:endParaRPr lang="fr-BE" sz="2400">
              <a:latin typeface="Calibri" charset="0"/>
              <a:cs typeface="Calibri" charset="0"/>
            </a:endParaRPr>
          </a:p>
        </p:txBody>
      </p:sp>
      <p:sp>
        <p:nvSpPr>
          <p:cNvPr id="8089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1C1F86D-02E4-AB41-9F42-6A240A69BAAE}" type="slidenum">
              <a:rPr lang="fr-FR" sz="1200">
                <a:solidFill>
                  <a:srgbClr val="898989"/>
                </a:solidFill>
              </a:rPr>
              <a:pPr eaLnBrk="1" hangingPunct="1"/>
              <a:t>19</a:t>
            </a:fld>
            <a:endParaRPr lang="fr-FR" sz="1200">
              <a:solidFill>
                <a:srgbClr val="898989"/>
              </a:solidFill>
            </a:endParaRPr>
          </a:p>
        </p:txBody>
      </p:sp>
      <p:pic>
        <p:nvPicPr>
          <p:cNvPr id="8090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28688"/>
            <a:ext cx="3819525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052513"/>
            <a:ext cx="5040312" cy="5000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076825" y="6092825"/>
            <a:ext cx="3095625" cy="2889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FF8000"/>
              </a:buClr>
              <a:buFont typeface="Wingdings" pitchFamily="2" charset="2"/>
              <a:buNone/>
              <a:defRPr/>
            </a:pPr>
            <a:r>
              <a:rPr lang="en-US" sz="1200" b="1" kern="0" dirty="0">
                <a:latin typeface="+mn-lt"/>
                <a:ea typeface="+mn-ea"/>
                <a:cs typeface="+mn-cs"/>
              </a:rPr>
              <a:t>Courtesy John Wong Kim (AAPM 2009)</a:t>
            </a:r>
          </a:p>
        </p:txBody>
      </p:sp>
      <p:sp>
        <p:nvSpPr>
          <p:cNvPr id="80903" name="Rectangle 8"/>
          <p:cNvSpPr>
            <a:spLocks noChangeArrowheads="1"/>
          </p:cNvSpPr>
          <p:nvPr/>
        </p:nvSpPr>
        <p:spPr bwMode="auto">
          <a:xfrm>
            <a:off x="125413" y="6486525"/>
            <a:ext cx="6176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/>
              <a:t>D. Prieels, F. Stichelbaut, F. Roellinghoff et al, IBA et ENVISION</a:t>
            </a:r>
          </a:p>
        </p:txBody>
      </p:sp>
      <p:sp>
        <p:nvSpPr>
          <p:cNvPr id="2" name="TextBox 1"/>
          <p:cNvSpPr txBox="1"/>
          <p:nvPr/>
        </p:nvSpPr>
        <p:spPr>
          <a:xfrm rot="20715150">
            <a:off x="2128365" y="3158072"/>
            <a:ext cx="4166550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Time frame : 15 years !</a:t>
            </a:r>
          </a:p>
          <a:p>
            <a:r>
              <a:rPr lang="en-US" sz="2800" b="1" dirty="0" smtClean="0"/>
              <a:t>(even more for scanning…)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9498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488" y="1453904"/>
            <a:ext cx="3022219" cy="422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15"/>
          <p:cNvSpPr txBox="1">
            <a:spLocks noChangeArrowheads="1"/>
          </p:cNvSpPr>
          <p:nvPr/>
        </p:nvSpPr>
        <p:spPr bwMode="auto">
          <a:xfrm>
            <a:off x="0" y="5704103"/>
            <a:ext cx="19287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b="1" dirty="0">
                <a:latin typeface="Calibri" charset="0"/>
              </a:rPr>
              <a:t>600 kV-  </a:t>
            </a:r>
            <a:r>
              <a:rPr lang="fr-FR" b="1" dirty="0" err="1" smtClean="0">
                <a:latin typeface="Calibri" charset="0"/>
              </a:rPr>
              <a:t>Years</a:t>
            </a:r>
            <a:r>
              <a:rPr lang="fr-FR" b="1" dirty="0" smtClean="0">
                <a:latin typeface="Calibri" charset="0"/>
              </a:rPr>
              <a:t>’ 30</a:t>
            </a:r>
            <a:endParaRPr lang="fr-FR" b="1" dirty="0">
              <a:latin typeface="Calibri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735" y="1453904"/>
            <a:ext cx="3596055" cy="422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731" y="1453903"/>
            <a:ext cx="3032125" cy="425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302654" y="5651308"/>
            <a:ext cx="191658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l-PL" b="1" dirty="0" err="1">
                <a:cs typeface="Arial" charset="0"/>
              </a:rPr>
              <a:t>Gammatron</a:t>
            </a:r>
            <a:endParaRPr lang="pl-PL" b="1" dirty="0">
              <a:cs typeface="Arial" charset="0"/>
            </a:endParaRPr>
          </a:p>
          <a:p>
            <a:pPr eaLnBrk="1" hangingPunct="1"/>
            <a:r>
              <a:rPr lang="pl-PL" b="1" dirty="0">
                <a:cs typeface="Arial" charset="0"/>
              </a:rPr>
              <a:t>Siemens 1956</a:t>
            </a:r>
          </a:p>
          <a:p>
            <a:pPr eaLnBrk="1" hangingPunct="1"/>
            <a:r>
              <a:rPr lang="pl-PL" b="1" dirty="0" smtClean="0">
                <a:cs typeface="Arial" charset="0"/>
              </a:rPr>
              <a:t>Cs</a:t>
            </a:r>
            <a:r>
              <a:rPr lang="pl-PL" b="1" dirty="0">
                <a:cs typeface="Arial" charset="0"/>
              </a:rPr>
              <a:t>-</a:t>
            </a:r>
            <a:r>
              <a:rPr lang="pl-PL" b="1" dirty="0" smtClean="0">
                <a:cs typeface="Arial" charset="0"/>
              </a:rPr>
              <a:t>137 et Co-60 </a:t>
            </a:r>
          </a:p>
          <a:p>
            <a:pPr eaLnBrk="1" hangingPunct="1"/>
            <a:r>
              <a:rPr lang="pl-PL" b="1" dirty="0" smtClean="0">
                <a:cs typeface="Arial" charset="0"/>
              </a:rPr>
              <a:t>(1 </a:t>
            </a:r>
            <a:r>
              <a:rPr lang="pl-PL" b="1" dirty="0" err="1" smtClean="0">
                <a:cs typeface="Arial" charset="0"/>
              </a:rPr>
              <a:t>MeV</a:t>
            </a:r>
            <a:r>
              <a:rPr lang="pl-PL" b="1" dirty="0" smtClean="0">
                <a:cs typeface="Arial" charset="0"/>
              </a:rPr>
              <a:t>)</a:t>
            </a:r>
            <a:endParaRPr lang="pl-PL" b="1" dirty="0">
              <a:cs typeface="Arial" charset="0"/>
            </a:endParaRPr>
          </a:p>
        </p:txBody>
      </p:sp>
      <p:sp>
        <p:nvSpPr>
          <p:cNvPr id="13" name="ZoneTexte 15"/>
          <p:cNvSpPr txBox="1">
            <a:spLocks noChangeArrowheads="1"/>
          </p:cNvSpPr>
          <p:nvPr/>
        </p:nvSpPr>
        <p:spPr bwMode="auto">
          <a:xfrm>
            <a:off x="5948148" y="5706095"/>
            <a:ext cx="313059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b="1" dirty="0" err="1" smtClean="0">
                <a:latin typeface="Calibri" charset="0"/>
              </a:rPr>
              <a:t>Linear</a:t>
            </a:r>
            <a:r>
              <a:rPr lang="fr-FR" b="1" dirty="0" smtClean="0">
                <a:latin typeface="Calibri" charset="0"/>
              </a:rPr>
              <a:t> </a:t>
            </a:r>
            <a:r>
              <a:rPr lang="fr-FR" b="1" dirty="0" err="1" smtClean="0">
                <a:latin typeface="Calibri" charset="0"/>
              </a:rPr>
              <a:t>Accelerators</a:t>
            </a:r>
            <a:r>
              <a:rPr lang="fr-FR" b="1" dirty="0" smtClean="0">
                <a:latin typeface="Calibri" charset="0"/>
              </a:rPr>
              <a:t> (</a:t>
            </a:r>
            <a:r>
              <a:rPr lang="fr-FR" b="1" dirty="0" err="1" smtClean="0">
                <a:latin typeface="Calibri" charset="0"/>
              </a:rPr>
              <a:t>ex.Varian</a:t>
            </a:r>
            <a:r>
              <a:rPr lang="fr-FR" b="1" dirty="0" smtClean="0">
                <a:latin typeface="Calibri" charset="0"/>
              </a:rPr>
              <a:t>)</a:t>
            </a:r>
          </a:p>
          <a:p>
            <a:pPr eaLnBrk="1" hangingPunct="1"/>
            <a:r>
              <a:rPr lang="fr-FR" b="1" dirty="0" smtClean="0">
                <a:latin typeface="Calibri" charset="0"/>
              </a:rPr>
              <a:t>(4-25 MV)</a:t>
            </a:r>
            <a:endParaRPr lang="fr-FR" b="1" dirty="0"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9529" y="687294"/>
            <a:ext cx="8727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From the history of technology for radiation therapy with photons and electrons…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33261444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121225"/>
              </p:ext>
            </p:extLst>
          </p:nvPr>
        </p:nvGraphicFramePr>
        <p:xfrm>
          <a:off x="0" y="0"/>
          <a:ext cx="9144000" cy="6846079"/>
        </p:xfrm>
        <a:graphic>
          <a:graphicData uri="http://schemas.openxmlformats.org/drawingml/2006/table">
            <a:tbl>
              <a:tblPr/>
              <a:tblGrid>
                <a:gridCol w="323850"/>
                <a:gridCol w="3341688"/>
                <a:gridCol w="795337"/>
                <a:gridCol w="3905250"/>
                <a:gridCol w="777875"/>
              </a:tblGrid>
              <a:tr h="3509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Classes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of </a:t>
                      </a:r>
                      <a:r>
                        <a:rPr kumimoji="0" 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uncertainties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Class max </a:t>
                      </a:r>
                      <a:r>
                        <a:rPr kumimoji="0" lang="fr-FR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Uncert</a:t>
                      </a: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Eliminate /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Mitigate / Take in charge</a:t>
                      </a:r>
                    </a:p>
                  </a:txBody>
                  <a:tcPr marL="6295" marR="6295" marT="62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Square</a:t>
                      </a: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 </a:t>
                      </a: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PATIENT PREPARATION AND IMAGING</a:t>
                      </a: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[mm]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[mm2]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Patient immobilisation &amp; contention devices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Minimise &amp; Homogeneous material in beam path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CT calibration, QA, use and constancy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Methods, frequency, evaluation,…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3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CT conversion Hounsfield to Stopping power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Stoichiometric</a:t>
                      </a: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, </a:t>
                      </a:r>
                      <a:r>
                        <a:rPr kumimoji="0" lang="it-IT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analytical</a:t>
                      </a: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, data base, double 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Energy CT,</a:t>
                      </a: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…</a:t>
                      </a:r>
                      <a:endParaRPr kumimoji="0" lang="it-IT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4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CT grid size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Tests, compromises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CT artifacts (eg metals)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Acquisition </a:t>
                      </a:r>
                      <a:r>
                        <a:rPr kumimoji="0" lang="fr-FR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parameters</a:t>
                      </a: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, MVCT, 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Double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Energy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 CT,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others</a:t>
                      </a: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…</a:t>
                      </a: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6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Protocols for image acquisition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Conceive, Compromises, Verify use, human error, evolut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7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Movement management, breath holding, gating,…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30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4D CT, breath holding, gating, (tracking), repainting,…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900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20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8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Patient imaging and correlations for tumor volume delineation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Image &amp; correlation QA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9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Target &amp; critical organs delineation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30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MD experience &amp; goals, protocols, procedures, tools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900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 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TECHNOLOGY: DEVICES &amp; MEASUREMENTS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Facility Commissioning (eg beam data)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Detectors, redundancies, small tolerances, interlocks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11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Beam on line range monitoring and feedback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Detectors, fast feedback and/or interlocks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12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Measuring errors : devices, procedures, human errors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Detectors, check lists, automatic tools and filters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 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CALCULATIONS IN THE PREPARATION PHASE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13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Range calculation algorithms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Improve &amp; validate algorithm; comparisons and tests;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20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14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Compensator calculation, optimisation, fabrication, validation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Improve algorithm; Quality Control, smearing, drill size,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20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Dose calculation models (including multiple scattering and biological effects)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Improve algorithm; Quality Control, compensate, reoptimise,…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16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Management of Inhomogeneities (lung, metals, …)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Improve algorithms; tests, avoid incidences, reject cases,...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17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Accessories in beam path (eg table, masks, …)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Avoid or Verify, measure, model, test,…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 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TRANSFER AND TREATMENT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18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Patient specific QA on range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Detectors, redundancies,tolerances, stats, models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19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Accessories in beam path (eg table, masks, …)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Avoid or verify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Patient setup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Immobilise, margins, IGRT (CBCT, orthogonal X, vision, …)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21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Management of movements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30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Immobilise, margins,  gate, track, repaint, monitor range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900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22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Changes in anatomy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30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in room - off room imaging, monitor range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900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23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Beam modifiers choice (compensator and others)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30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Check lists, test, interlocks, imaging, monitor range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900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24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Beam modifiers setup (compensator and others)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Fixations, verification, monitor range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Beam delivery (pattern, position, interruptions,…)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Monitoring, testing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100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26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Delivered Range (abs value, reproducibility,…)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QA, monitor range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25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917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Sum[mm]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305</a:t>
                      </a:r>
                    </a:p>
                  </a:txBody>
                  <a:tcPr marL="6295" marR="6295" marT="62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SqrtS[mm]</a:t>
                      </a:r>
                      <a:endParaRPr kumimoji="0" 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76</a:t>
                      </a:r>
                      <a:endParaRPr kumimoji="0" 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marL="6295" marR="6295" marT="629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8316913" y="0"/>
            <a:ext cx="827087" cy="6958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Rectangle à coins arrondis 14"/>
          <p:cNvSpPr/>
          <p:nvPr/>
        </p:nvSpPr>
        <p:spPr>
          <a:xfrm>
            <a:off x="25400" y="823576"/>
            <a:ext cx="3609975" cy="9496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706388" y="0"/>
            <a:ext cx="621243" cy="6958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-107950" y="6731346"/>
            <a:ext cx="9464990" cy="935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ectangle à coins arrondis 14"/>
          <p:cNvSpPr/>
          <p:nvPr/>
        </p:nvSpPr>
        <p:spPr>
          <a:xfrm>
            <a:off x="15394" y="5340161"/>
            <a:ext cx="3609975" cy="59420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Rectangle à coins arrondis 14"/>
          <p:cNvSpPr/>
          <p:nvPr/>
        </p:nvSpPr>
        <p:spPr>
          <a:xfrm>
            <a:off x="10006" y="6268419"/>
            <a:ext cx="3609975" cy="4629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Rectangle à coins arrondis 14"/>
          <p:cNvSpPr/>
          <p:nvPr/>
        </p:nvSpPr>
        <p:spPr>
          <a:xfrm>
            <a:off x="25400" y="4022440"/>
            <a:ext cx="3680988" cy="59420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84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2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38" y="95250"/>
            <a:ext cx="6373812" cy="460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5234" name="Rectangle 1"/>
          <p:cNvSpPr>
            <a:spLocks noChangeArrowheads="1"/>
          </p:cNvSpPr>
          <p:nvPr/>
        </p:nvSpPr>
        <p:spPr bwMode="auto">
          <a:xfrm>
            <a:off x="107950" y="4652963"/>
            <a:ext cx="89281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500">
                <a:latin typeface="Times-Roman" charset="0"/>
              </a:rPr>
              <a:t>Dotted lines: typically applied range uncertainty margins in proton therapy treatment planning as currently typically applied at the MGH (3.5% </a:t>
            </a:r>
            <a:r>
              <a:rPr lang="en-US" sz="1500">
                <a:latin typeface="MTSY" charset="0"/>
              </a:rPr>
              <a:t>+ </a:t>
            </a:r>
            <a:r>
              <a:rPr lang="en-US" sz="1500">
                <a:latin typeface="Times-Roman" charset="0"/>
              </a:rPr>
              <a:t>1 mm), the MD Anderson Proton Therapy Center in Houston, the Loma Linda University Medical Center and the Roberts Proton Therapy Center at the University of Pennsylvania (3.5% </a:t>
            </a:r>
            <a:r>
              <a:rPr lang="en-US" sz="1500">
                <a:latin typeface="MTSY" charset="0"/>
              </a:rPr>
              <a:t>+ </a:t>
            </a:r>
            <a:r>
              <a:rPr lang="en-US" sz="1500">
                <a:latin typeface="Times-Roman" charset="0"/>
              </a:rPr>
              <a:t>3 mm) and the University of Florida Proton Therapy Institute (2.5% </a:t>
            </a:r>
            <a:r>
              <a:rPr lang="en-US" sz="1500">
                <a:latin typeface="MTSY" charset="0"/>
              </a:rPr>
              <a:t>+ </a:t>
            </a:r>
            <a:r>
              <a:rPr lang="en-US" sz="1500">
                <a:latin typeface="Times-Roman" charset="0"/>
              </a:rPr>
              <a:t>1.5 mm). Note that these centers may apply bigger margins in specific treatment scenarios. </a:t>
            </a:r>
          </a:p>
          <a:p>
            <a:r>
              <a:rPr lang="en-US" sz="1500">
                <a:latin typeface="Times-Roman" charset="0"/>
              </a:rPr>
              <a:t>Dashed line: estimated uncertainty without the use of Monte Carlo dose calculation. Solid line: estimated uncertainty for complex geometries without the use of Monte Carlo dose calculation. Dashed-dotted line: estimated uncertainty with the use of Monte Carlo dose calculation.</a:t>
            </a:r>
            <a:endParaRPr lang="fr-FR" sz="1500"/>
          </a:p>
        </p:txBody>
      </p:sp>
      <p:cxnSp>
        <p:nvCxnSpPr>
          <p:cNvPr id="3" name="Connecteur droit 2"/>
          <p:cNvCxnSpPr/>
          <p:nvPr/>
        </p:nvCxnSpPr>
        <p:spPr>
          <a:xfrm flipV="1">
            <a:off x="2987675" y="1412875"/>
            <a:ext cx="3960813" cy="2232025"/>
          </a:xfrm>
          <a:prstGeom prst="line">
            <a:avLst/>
          </a:prstGeom>
          <a:ln w="76200">
            <a:solidFill>
              <a:srgbClr val="FF99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2987675" y="908050"/>
            <a:ext cx="3960813" cy="2233613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2987675" y="1989138"/>
            <a:ext cx="4113213" cy="1655762"/>
          </a:xfrm>
          <a:prstGeom prst="line">
            <a:avLst/>
          </a:prstGeom>
          <a:ln w="762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238" name="ZoneTexte 10"/>
          <p:cNvSpPr txBox="1">
            <a:spLocks noChangeArrowheads="1"/>
          </p:cNvSpPr>
          <p:nvPr/>
        </p:nvSpPr>
        <p:spPr bwMode="auto">
          <a:xfrm>
            <a:off x="7035800" y="1052513"/>
            <a:ext cx="1065213" cy="5857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/>
              <a:t>MGH</a:t>
            </a:r>
          </a:p>
        </p:txBody>
      </p:sp>
      <p:sp>
        <p:nvSpPr>
          <p:cNvPr id="95239" name="ZoneTexte 14"/>
          <p:cNvSpPr txBox="1">
            <a:spLocks noChangeArrowheads="1"/>
          </p:cNvSpPr>
          <p:nvPr/>
        </p:nvSpPr>
        <p:spPr bwMode="auto">
          <a:xfrm>
            <a:off x="7132638" y="1811338"/>
            <a:ext cx="1725612" cy="585787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/>
              <a:t>U Florida</a:t>
            </a:r>
          </a:p>
        </p:txBody>
      </p:sp>
      <p:sp>
        <p:nvSpPr>
          <p:cNvPr id="95240" name="ZoneTexte 15"/>
          <p:cNvSpPr txBox="1">
            <a:spLocks noChangeArrowheads="1"/>
          </p:cNvSpPr>
          <p:nvPr/>
        </p:nvSpPr>
        <p:spPr bwMode="auto">
          <a:xfrm>
            <a:off x="6659563" y="188913"/>
            <a:ext cx="2516187" cy="584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/>
              <a:t>MDA,LL,UPen</a:t>
            </a:r>
          </a:p>
        </p:txBody>
      </p:sp>
      <p:sp>
        <p:nvSpPr>
          <p:cNvPr id="95241" name="ZoneTexte 16"/>
          <p:cNvSpPr txBox="1">
            <a:spLocks noChangeArrowheads="1"/>
          </p:cNvSpPr>
          <p:nvPr/>
        </p:nvSpPr>
        <p:spPr bwMode="auto">
          <a:xfrm>
            <a:off x="3205163" y="6453188"/>
            <a:ext cx="5543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800"/>
              <a:t>H.Paganetti , PMB 57 (2012) R99-R117  &amp; personal comm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2411413" y="1412875"/>
            <a:ext cx="1008062" cy="0"/>
          </a:xfrm>
          <a:prstGeom prst="line">
            <a:avLst/>
          </a:prstGeom>
          <a:ln w="76200">
            <a:solidFill>
              <a:srgbClr val="FF99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2411413" y="1196975"/>
            <a:ext cx="1008062" cy="0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2411413" y="1638300"/>
            <a:ext cx="1008062" cy="0"/>
          </a:xfrm>
          <a:prstGeom prst="line">
            <a:avLst/>
          </a:prstGeom>
          <a:ln w="762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16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1752091" y="0"/>
            <a:ext cx="2872320" cy="6826488"/>
            <a:chOff x="1371600" y="0"/>
            <a:chExt cx="3015936" cy="6826488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0"/>
              <a:ext cx="3015936" cy="226329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2560321" y="501888"/>
              <a:ext cx="9219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dirty="0" smtClean="0"/>
                <a:t>IMPT</a:t>
              </a:r>
              <a:endParaRPr lang="en-US" sz="2000" dirty="0"/>
            </a:p>
          </p:txBody>
        </p:sp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71600" y="2254488"/>
              <a:ext cx="3015936" cy="226329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71600" y="4563192"/>
              <a:ext cx="3015936" cy="226329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</p:grpSp>
      <p:cxnSp>
        <p:nvCxnSpPr>
          <p:cNvPr id="20" name="Straight Connector 19"/>
          <p:cNvCxnSpPr/>
          <p:nvPr/>
        </p:nvCxnSpPr>
        <p:spPr bwMode="auto">
          <a:xfrm rot="5400000">
            <a:off x="1246108" y="3429000"/>
            <a:ext cx="68580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3" name="Group 15"/>
          <p:cNvGrpSpPr/>
          <p:nvPr/>
        </p:nvGrpSpPr>
        <p:grpSpPr>
          <a:xfrm>
            <a:off x="4923360" y="0"/>
            <a:ext cx="2872320" cy="6858000"/>
            <a:chOff x="4832664" y="0"/>
            <a:chExt cx="3015936" cy="6858000"/>
          </a:xfrm>
        </p:grpSpPr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32664" y="0"/>
              <a:ext cx="3015936" cy="226329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5562600" y="309265"/>
              <a:ext cx="12192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dirty="0" smtClean="0"/>
                <a:t>Robust IMPT</a:t>
              </a:r>
              <a:endParaRPr lang="en-US" sz="2000" dirty="0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32664" y="2286000"/>
              <a:ext cx="3015936" cy="226329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15" name="Picture 1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32664" y="4594704"/>
              <a:ext cx="3015936" cy="226329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</p:grp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8055429" y="6087824"/>
            <a:ext cx="1088571" cy="738664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/>
              <a:t>Liu, Zhang and Mohan, 2012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69334" y="825053"/>
            <a:ext cx="1595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ROBUST</a:t>
            </a:r>
          </a:p>
          <a:p>
            <a:r>
              <a:rPr lang="en-US" dirty="0" smtClean="0"/>
              <a:t>OPTIMISATION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9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84781"/>
            <a:ext cx="83820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4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288" y="1184781"/>
            <a:ext cx="763587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ight Arrow 17"/>
          <p:cNvSpPr>
            <a:spLocks noChangeArrowheads="1"/>
          </p:cNvSpPr>
          <p:nvPr/>
        </p:nvSpPr>
        <p:spPr bwMode="auto">
          <a:xfrm>
            <a:off x="2540000" y="1580069"/>
            <a:ext cx="385763" cy="112712"/>
          </a:xfrm>
          <a:prstGeom prst="rightArrow">
            <a:avLst>
              <a:gd name="adj1" fmla="val 50000"/>
              <a:gd name="adj2" fmla="val 5000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56676" name="TextBox 3"/>
          <p:cNvSpPr txBox="1">
            <a:spLocks noChangeArrowheads="1"/>
          </p:cNvSpPr>
          <p:nvPr/>
        </p:nvSpPr>
        <p:spPr bwMode="auto">
          <a:xfrm>
            <a:off x="846972" y="779796"/>
            <a:ext cx="1739360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>
                <a:latin typeface="+mj-lt"/>
                <a:ea typeface="MS PGothic" charset="0"/>
                <a:cs typeface="MS PGothic" charset="0"/>
              </a:rPr>
              <a:t>Planning Imaging</a:t>
            </a:r>
          </a:p>
        </p:txBody>
      </p:sp>
      <p:sp>
        <p:nvSpPr>
          <p:cNvPr id="156677" name="TextBox 26"/>
          <p:cNvSpPr txBox="1">
            <a:spLocks noChangeArrowheads="1"/>
          </p:cNvSpPr>
          <p:nvPr/>
        </p:nvSpPr>
        <p:spPr bwMode="auto">
          <a:xfrm>
            <a:off x="2956759" y="811546"/>
            <a:ext cx="1980029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>
                <a:latin typeface="+mj-lt"/>
                <a:ea typeface="MS PGothic" charset="0"/>
                <a:cs typeface="MS PGothic" charset="0"/>
              </a:rPr>
              <a:t>Treatment Planning</a:t>
            </a:r>
          </a:p>
        </p:txBody>
      </p:sp>
      <p:sp>
        <p:nvSpPr>
          <p:cNvPr id="4106" name="Title 4105"/>
          <p:cNvSpPr>
            <a:spLocks noGrp="1"/>
          </p:cNvSpPr>
          <p:nvPr>
            <p:ph type="title"/>
          </p:nvPr>
        </p:nvSpPr>
        <p:spPr>
          <a:xfrm>
            <a:off x="-936740" y="32096"/>
            <a:ext cx="11161713" cy="7175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/>
              <a:t>IMRT and proton pencil beams in  adaptive workflow</a:t>
            </a:r>
            <a:endParaRPr lang="en-US" sz="2800" dirty="0"/>
          </a:p>
        </p:txBody>
      </p:sp>
      <p:pic>
        <p:nvPicPr>
          <p:cNvPr id="29" name="Picture 28" descr="Screen Shot 2013-08-26 at 7.02.4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70" y="1729868"/>
            <a:ext cx="736041" cy="469418"/>
          </a:xfrm>
          <a:prstGeom prst="rect">
            <a:avLst/>
          </a:prstGeom>
          <a:scene3d>
            <a:camera prst="orthographicFront">
              <a:rot lat="0" lon="0" rev="30000"/>
            </a:camera>
            <a:lightRig rig="threePt" dir="t"/>
          </a:scene3d>
        </p:spPr>
      </p:pic>
      <p:pic>
        <p:nvPicPr>
          <p:cNvPr id="31" name="Picture 30" descr="Screen Shot 2013-08-26 at 7.03.4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011" y="1729868"/>
            <a:ext cx="969497" cy="476211"/>
          </a:xfrm>
          <a:prstGeom prst="rect">
            <a:avLst/>
          </a:prstGeom>
          <a:scene3d>
            <a:camera prst="orthographicFront">
              <a:rot lat="0" lon="0" rev="18000"/>
            </a:camera>
            <a:lightRig rig="threePt" dir="t"/>
          </a:scene3d>
        </p:spPr>
      </p:pic>
      <p:sp>
        <p:nvSpPr>
          <p:cNvPr id="156681" name="TextBox 39"/>
          <p:cNvSpPr txBox="1">
            <a:spLocks noChangeArrowheads="1"/>
          </p:cNvSpPr>
          <p:nvPr/>
        </p:nvSpPr>
        <p:spPr bwMode="auto">
          <a:xfrm>
            <a:off x="719138" y="2076956"/>
            <a:ext cx="2218169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>
                <a:latin typeface="+mj-lt"/>
                <a:ea typeface="MS PGothic" charset="0"/>
                <a:cs typeface="MS PGothic" charset="0"/>
              </a:rPr>
              <a:t>Electronic Prescription</a:t>
            </a:r>
          </a:p>
        </p:txBody>
      </p:sp>
      <p:sp>
        <p:nvSpPr>
          <p:cNvPr id="156682" name="TextBox 19"/>
          <p:cNvSpPr txBox="1">
            <a:spLocks noChangeArrowheads="1"/>
          </p:cNvSpPr>
          <p:nvPr/>
        </p:nvSpPr>
        <p:spPr bwMode="auto">
          <a:xfrm>
            <a:off x="871141" y="3775581"/>
            <a:ext cx="1356142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 dirty="0">
                <a:latin typeface="+mj-lt"/>
                <a:ea typeface="MS PGothic" charset="0"/>
                <a:cs typeface="MS PGothic" charset="0"/>
              </a:rPr>
              <a:t>In-off room / </a:t>
            </a:r>
          </a:p>
          <a:p>
            <a:pPr eaLnBrk="1" hangingPunct="1"/>
            <a:r>
              <a:rPr lang="en-US" sz="1700" b="1" dirty="0" err="1">
                <a:latin typeface="+mj-lt"/>
                <a:ea typeface="MS PGothic" charset="0"/>
                <a:cs typeface="MS PGothic" charset="0"/>
              </a:rPr>
              <a:t>iso</a:t>
            </a:r>
            <a:r>
              <a:rPr lang="en-US" sz="1700" b="1" dirty="0">
                <a:latin typeface="+mj-lt"/>
                <a:ea typeface="MS PGothic" charset="0"/>
                <a:cs typeface="MS PGothic" charset="0"/>
              </a:rPr>
              <a:t> or off </a:t>
            </a:r>
            <a:r>
              <a:rPr lang="en-US" sz="1700" b="1" dirty="0" err="1">
                <a:latin typeface="+mj-lt"/>
                <a:ea typeface="MS PGothic" charset="0"/>
                <a:cs typeface="MS PGothic" charset="0"/>
              </a:rPr>
              <a:t>iso</a:t>
            </a:r>
            <a:endParaRPr lang="en-US" sz="1700" b="1" dirty="0">
              <a:latin typeface="+mj-lt"/>
              <a:ea typeface="MS PGothic" charset="0"/>
              <a:cs typeface="MS PGothic" charset="0"/>
            </a:endParaRPr>
          </a:p>
          <a:p>
            <a:pPr eaLnBrk="1" hangingPunct="1"/>
            <a:r>
              <a:rPr lang="en-US" sz="1700" b="1" dirty="0">
                <a:latin typeface="+mj-lt"/>
                <a:ea typeface="MS PGothic" charset="0"/>
                <a:cs typeface="MS PGothic" charset="0"/>
              </a:rPr>
              <a:t>Imaging</a:t>
            </a:r>
          </a:p>
        </p:txBody>
      </p:sp>
      <p:cxnSp>
        <p:nvCxnSpPr>
          <p:cNvPr id="7" name="Elbow Connector 6"/>
          <p:cNvCxnSpPr>
            <a:cxnSpLocks noChangeShapeType="1"/>
          </p:cNvCxnSpPr>
          <p:nvPr/>
        </p:nvCxnSpPr>
        <p:spPr bwMode="auto">
          <a:xfrm rot="10800000" flipV="1">
            <a:off x="522288" y="1508631"/>
            <a:ext cx="5572125" cy="1011238"/>
          </a:xfrm>
          <a:prstGeom prst="bentConnector3">
            <a:avLst>
              <a:gd name="adj1" fmla="val -7677"/>
            </a:avLst>
          </a:prstGeom>
          <a:noFill/>
          <a:ln w="63500">
            <a:solidFill>
              <a:schemeClr val="accent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Elbow Connector 12"/>
          <p:cNvCxnSpPr>
            <a:cxnSpLocks noChangeShapeType="1"/>
          </p:cNvCxnSpPr>
          <p:nvPr/>
        </p:nvCxnSpPr>
        <p:spPr bwMode="auto">
          <a:xfrm>
            <a:off x="522288" y="2519869"/>
            <a:ext cx="608012" cy="600075"/>
          </a:xfrm>
          <a:prstGeom prst="bentConnector3">
            <a:avLst>
              <a:gd name="adj1" fmla="val 3600"/>
            </a:avLst>
          </a:prstGeom>
          <a:noFill/>
          <a:ln w="63500">
            <a:solidFill>
              <a:schemeClr val="accent1"/>
            </a:solidFill>
            <a:miter lim="800000"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6685" name="Picture 33" descr="Screen Shot 2013-10-18 at 12.13.19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275" y="3119944"/>
            <a:ext cx="116205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86" name="TextBox 37"/>
          <p:cNvSpPr txBox="1">
            <a:spLocks noChangeArrowheads="1"/>
          </p:cNvSpPr>
          <p:nvPr/>
        </p:nvSpPr>
        <p:spPr bwMode="auto">
          <a:xfrm>
            <a:off x="2322622" y="4031169"/>
            <a:ext cx="188902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 dirty="0">
                <a:latin typeface="+mj-lt"/>
                <a:ea typeface="MS PGothic" charset="0"/>
                <a:cs typeface="MS PGothic" charset="0"/>
              </a:rPr>
              <a:t>Image Registration</a:t>
            </a:r>
          </a:p>
          <a:p>
            <a:pPr eaLnBrk="1" hangingPunct="1"/>
            <a:r>
              <a:rPr lang="en-US" sz="1700" b="1" dirty="0">
                <a:latin typeface="+mj-lt"/>
                <a:ea typeface="MS PGothic" charset="0"/>
                <a:cs typeface="MS PGothic" charset="0"/>
              </a:rPr>
              <a:t>and patient setup</a:t>
            </a:r>
          </a:p>
        </p:txBody>
      </p:sp>
      <p:sp>
        <p:nvSpPr>
          <p:cNvPr id="156687" name="TextBox 38"/>
          <p:cNvSpPr txBox="1">
            <a:spLocks noChangeArrowheads="1"/>
          </p:cNvSpPr>
          <p:nvPr/>
        </p:nvSpPr>
        <p:spPr bwMode="auto">
          <a:xfrm>
            <a:off x="7715250" y="4086712"/>
            <a:ext cx="114271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700" b="1" dirty="0">
                <a:latin typeface="+mj-lt"/>
                <a:ea typeface="MS PGothic" charset="0"/>
                <a:cs typeface="MS PGothic" charset="0"/>
              </a:rPr>
              <a:t>Treatment </a:t>
            </a:r>
            <a:endParaRPr lang="en-US" sz="1700" b="1" dirty="0" smtClean="0">
              <a:latin typeface="+mj-lt"/>
              <a:ea typeface="MS PGothic" charset="0"/>
              <a:cs typeface="MS PGothic" charset="0"/>
            </a:endParaRPr>
          </a:p>
          <a:p>
            <a:pPr algn="ctr" eaLnBrk="1" hangingPunct="1"/>
            <a:r>
              <a:rPr lang="en-US" sz="1700" b="1" dirty="0" smtClean="0">
                <a:latin typeface="+mj-lt"/>
                <a:ea typeface="MS PGothic" charset="0"/>
                <a:cs typeface="MS PGothic" charset="0"/>
              </a:rPr>
              <a:t>Delivery</a:t>
            </a:r>
            <a:endParaRPr lang="en-US" sz="1700" b="1" dirty="0">
              <a:latin typeface="+mj-lt"/>
              <a:ea typeface="MS PGothic" charset="0"/>
              <a:cs typeface="MS PGothic" charset="0"/>
            </a:endParaRPr>
          </a:p>
        </p:txBody>
      </p:sp>
      <p:pic>
        <p:nvPicPr>
          <p:cNvPr id="156688" name="Picture 42" descr="Screen Shot 2013-10-18 at 12.26.17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2"/>
          <a:stretch>
            <a:fillRect/>
          </a:stretch>
        </p:blipFill>
        <p:spPr bwMode="auto">
          <a:xfrm>
            <a:off x="6094413" y="3227894"/>
            <a:ext cx="10255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Elbow Connector 43"/>
          <p:cNvCxnSpPr>
            <a:cxnSpLocks noChangeShapeType="1"/>
          </p:cNvCxnSpPr>
          <p:nvPr/>
        </p:nvCxnSpPr>
        <p:spPr bwMode="auto">
          <a:xfrm rot="5400000">
            <a:off x="6992938" y="3667631"/>
            <a:ext cx="2097088" cy="2014537"/>
          </a:xfrm>
          <a:prstGeom prst="bentConnector3">
            <a:avLst>
              <a:gd name="adj1" fmla="val 99352"/>
            </a:avLst>
          </a:prstGeom>
          <a:noFill/>
          <a:ln w="63500">
            <a:solidFill>
              <a:schemeClr val="accent1"/>
            </a:solidFill>
            <a:miter lim="800000"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6690" name="TextBox 44"/>
          <p:cNvSpPr txBox="1">
            <a:spLocks noChangeArrowheads="1"/>
          </p:cNvSpPr>
          <p:nvPr/>
        </p:nvSpPr>
        <p:spPr bwMode="auto">
          <a:xfrm>
            <a:off x="6078538" y="4088319"/>
            <a:ext cx="125405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>
                <a:latin typeface="+mj-lt"/>
                <a:ea typeface="MS PGothic" charset="0"/>
                <a:cs typeface="MS PGothic" charset="0"/>
              </a:rPr>
              <a:t>Treatment </a:t>
            </a:r>
          </a:p>
          <a:p>
            <a:pPr eaLnBrk="1" hangingPunct="1"/>
            <a:r>
              <a:rPr lang="en-US" sz="1700" b="1">
                <a:latin typeface="+mj-lt"/>
                <a:ea typeface="MS PGothic" charset="0"/>
                <a:cs typeface="MS PGothic" charset="0"/>
              </a:rPr>
              <a:t>Assessment</a:t>
            </a:r>
          </a:p>
        </p:txBody>
      </p:sp>
      <p:sp>
        <p:nvSpPr>
          <p:cNvPr id="156691" name="TextBox 21"/>
          <p:cNvSpPr txBox="1">
            <a:spLocks noChangeArrowheads="1"/>
          </p:cNvSpPr>
          <p:nvPr/>
        </p:nvSpPr>
        <p:spPr bwMode="auto">
          <a:xfrm>
            <a:off x="6753225" y="3180269"/>
            <a:ext cx="285686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>
                <a:solidFill>
                  <a:srgbClr val="FF6600"/>
                </a:solidFill>
                <a:latin typeface="+mj-lt"/>
                <a:ea typeface="MS PGothic" charset="0"/>
                <a:cs typeface="MS PGothic" charset="0"/>
              </a:rPr>
              <a:t>?</a:t>
            </a:r>
          </a:p>
        </p:txBody>
      </p:sp>
      <p:sp>
        <p:nvSpPr>
          <p:cNvPr id="36" name="Right Arrow 35"/>
          <p:cNvSpPr>
            <a:spLocks noChangeArrowheads="1"/>
          </p:cNvSpPr>
          <p:nvPr/>
        </p:nvSpPr>
        <p:spPr bwMode="auto">
          <a:xfrm rot="10800000">
            <a:off x="2563813" y="5621844"/>
            <a:ext cx="3032125" cy="134937"/>
          </a:xfrm>
          <a:prstGeom prst="rightArrow">
            <a:avLst>
              <a:gd name="adj1" fmla="val 50000"/>
              <a:gd name="adj2" fmla="val 5000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cxnSp>
        <p:nvCxnSpPr>
          <p:cNvPr id="49" name="Elbow Connector 48"/>
          <p:cNvCxnSpPr>
            <a:cxnSpLocks noChangeShapeType="1"/>
          </p:cNvCxnSpPr>
          <p:nvPr/>
        </p:nvCxnSpPr>
        <p:spPr bwMode="auto">
          <a:xfrm rot="10800000">
            <a:off x="862013" y="1667381"/>
            <a:ext cx="4633912" cy="4435475"/>
          </a:xfrm>
          <a:prstGeom prst="bentConnector3">
            <a:avLst>
              <a:gd name="adj1" fmla="val 113142"/>
            </a:avLst>
          </a:prstGeom>
          <a:noFill/>
          <a:ln w="63500">
            <a:solidFill>
              <a:schemeClr val="accent1"/>
            </a:solidFill>
            <a:miter lim="800000"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6695" name="Picture 2" descr="Screen Shot 2015-04-25 at 7.11.15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0" t="153" r="20341" b="49022"/>
          <a:stretch>
            <a:fillRect/>
          </a:stretch>
        </p:blipFill>
        <p:spPr bwMode="auto">
          <a:xfrm>
            <a:off x="1082675" y="3156456"/>
            <a:ext cx="14811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96" name="Picture 4" descr="Screen Shot 2015-04-25 at 7.18.34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1164144"/>
            <a:ext cx="14954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97" name="Picture 2" descr="G:\USB\Publication\Y11M10D17\Moritz_1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79106" y="2755613"/>
            <a:ext cx="1468437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98" name="Picture 7" descr="D:\ULB\Thèse\Avancement\121010_Défense publique de thèse\Figures\BHPA2012\SelectedCounts2p5mm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3527931"/>
            <a:ext cx="8620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4289425" y="2688144"/>
            <a:ext cx="1390650" cy="17621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0" b="1">
              <a:latin typeface="+mj-lt"/>
            </a:endParaRPr>
          </a:p>
        </p:txBody>
      </p:sp>
      <p:sp>
        <p:nvSpPr>
          <p:cNvPr id="156700" name="TextBox 37"/>
          <p:cNvSpPr txBox="1">
            <a:spLocks noChangeArrowheads="1"/>
          </p:cNvSpPr>
          <p:nvPr/>
        </p:nvSpPr>
        <p:spPr bwMode="auto">
          <a:xfrm>
            <a:off x="4248150" y="4213731"/>
            <a:ext cx="1819835" cy="61555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>
                <a:latin typeface="+mj-lt"/>
                <a:ea typeface="MS PGothic" charset="0"/>
                <a:cs typeface="MS PGothic" charset="0"/>
              </a:rPr>
              <a:t>Fast on line QA/</a:t>
            </a:r>
          </a:p>
          <a:p>
            <a:pPr eaLnBrk="1" hangingPunct="1"/>
            <a:r>
              <a:rPr lang="en-US" sz="1700" b="1">
                <a:latin typeface="+mj-lt"/>
                <a:ea typeface="MS PGothic" charset="0"/>
                <a:cs typeface="MS PGothic" charset="0"/>
              </a:rPr>
              <a:t>Range verification </a:t>
            </a:r>
          </a:p>
        </p:txBody>
      </p:sp>
      <p:pic>
        <p:nvPicPr>
          <p:cNvPr id="156701" name="Picture 14" descr="Screen Shot 2015-04-27 at 3.54.36 A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3285044"/>
            <a:ext cx="11938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702" name="Picture 52" descr="Screen Shot 2015-04-27 at 4.07.19 AM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813" y="1122869"/>
            <a:ext cx="11398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703" name="TextBox 26"/>
          <p:cNvSpPr txBox="1">
            <a:spLocks noChangeArrowheads="1"/>
          </p:cNvSpPr>
          <p:nvPr/>
        </p:nvSpPr>
        <p:spPr bwMode="auto">
          <a:xfrm>
            <a:off x="4950659" y="795671"/>
            <a:ext cx="1172116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>
                <a:latin typeface="+mj-lt"/>
                <a:ea typeface="MS PGothic" charset="0"/>
                <a:cs typeface="MS PGothic" charset="0"/>
              </a:rPr>
              <a:t>Patient QA</a:t>
            </a:r>
          </a:p>
        </p:txBody>
      </p:sp>
      <p:sp>
        <p:nvSpPr>
          <p:cNvPr id="76" name="Right Arrow 75"/>
          <p:cNvSpPr>
            <a:spLocks noChangeArrowheads="1"/>
          </p:cNvSpPr>
          <p:nvPr/>
        </p:nvSpPr>
        <p:spPr bwMode="auto">
          <a:xfrm>
            <a:off x="5662613" y="3527931"/>
            <a:ext cx="506412" cy="106363"/>
          </a:xfrm>
          <a:prstGeom prst="rightArrow">
            <a:avLst>
              <a:gd name="adj1" fmla="val 50000"/>
              <a:gd name="adj2" fmla="val 5000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77" name="Right Arrow 76"/>
          <p:cNvSpPr>
            <a:spLocks noChangeArrowheads="1"/>
          </p:cNvSpPr>
          <p:nvPr/>
        </p:nvSpPr>
        <p:spPr bwMode="auto">
          <a:xfrm>
            <a:off x="3932238" y="3472369"/>
            <a:ext cx="385762" cy="112712"/>
          </a:xfrm>
          <a:prstGeom prst="rightArrow">
            <a:avLst>
              <a:gd name="adj1" fmla="val 50000"/>
              <a:gd name="adj2" fmla="val 5000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78" name="Right Arrow 77"/>
          <p:cNvSpPr>
            <a:spLocks noChangeArrowheads="1"/>
          </p:cNvSpPr>
          <p:nvPr/>
        </p:nvSpPr>
        <p:spPr bwMode="auto">
          <a:xfrm>
            <a:off x="2454275" y="3424744"/>
            <a:ext cx="385763" cy="112712"/>
          </a:xfrm>
          <a:prstGeom prst="rightArrow">
            <a:avLst>
              <a:gd name="adj1" fmla="val 50000"/>
              <a:gd name="adj2" fmla="val 5000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79" name="Right Arrow 78"/>
          <p:cNvSpPr>
            <a:spLocks noChangeArrowheads="1"/>
          </p:cNvSpPr>
          <p:nvPr/>
        </p:nvSpPr>
        <p:spPr bwMode="auto">
          <a:xfrm>
            <a:off x="7213600" y="3600956"/>
            <a:ext cx="385763" cy="112713"/>
          </a:xfrm>
          <a:prstGeom prst="rightArrow">
            <a:avLst>
              <a:gd name="adj1" fmla="val 50000"/>
              <a:gd name="adj2" fmla="val 5000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156708" name="Picture 79" descr="Screen Shot 2015-04-25 at 7.18.34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25" y="5051931"/>
            <a:ext cx="167957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Right Arrow 80"/>
          <p:cNvSpPr>
            <a:spLocks noChangeArrowheads="1"/>
          </p:cNvSpPr>
          <p:nvPr/>
        </p:nvSpPr>
        <p:spPr bwMode="auto">
          <a:xfrm rot="5400000" flipV="1">
            <a:off x="6461919" y="4603463"/>
            <a:ext cx="1908175" cy="128587"/>
          </a:xfrm>
          <a:prstGeom prst="rightArrow">
            <a:avLst>
              <a:gd name="adj1" fmla="val 50000"/>
              <a:gd name="adj2" fmla="val 5000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3" name="Right Arrow 82"/>
          <p:cNvSpPr>
            <a:spLocks noChangeArrowheads="1"/>
          </p:cNvSpPr>
          <p:nvPr/>
        </p:nvSpPr>
        <p:spPr bwMode="auto">
          <a:xfrm>
            <a:off x="4340225" y="1480056"/>
            <a:ext cx="466725" cy="112713"/>
          </a:xfrm>
          <a:prstGeom prst="rightArrow">
            <a:avLst>
              <a:gd name="adj1" fmla="val 50000"/>
              <a:gd name="adj2" fmla="val 5000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56711" name="TextBox 44"/>
          <p:cNvSpPr txBox="1">
            <a:spLocks noChangeArrowheads="1"/>
          </p:cNvSpPr>
          <p:nvPr/>
        </p:nvSpPr>
        <p:spPr bwMode="auto">
          <a:xfrm>
            <a:off x="5768975" y="6067931"/>
            <a:ext cx="1741276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>
                <a:latin typeface="+mj-lt"/>
                <a:ea typeface="MS PGothic" charset="0"/>
                <a:cs typeface="MS PGothic" charset="0"/>
              </a:rPr>
              <a:t>Adapt Treatment </a:t>
            </a:r>
          </a:p>
        </p:txBody>
      </p:sp>
      <p:pic>
        <p:nvPicPr>
          <p:cNvPr id="156712" name="Picture 84" descr="Screen Shot 2015-04-27 at 4.07.19 AM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5191631"/>
            <a:ext cx="11398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6" name="Elbow Connector 95"/>
          <p:cNvCxnSpPr>
            <a:cxnSpLocks noChangeShapeType="1"/>
            <a:endCxn id="156695" idx="1"/>
          </p:cNvCxnSpPr>
          <p:nvPr/>
        </p:nvCxnSpPr>
        <p:spPr bwMode="auto">
          <a:xfrm rot="16200000" flipV="1">
            <a:off x="61119" y="4503450"/>
            <a:ext cx="2274887" cy="231775"/>
          </a:xfrm>
          <a:prstGeom prst="bentConnector4">
            <a:avLst>
              <a:gd name="adj1" fmla="val 436"/>
              <a:gd name="adj2" fmla="val 331735"/>
            </a:avLst>
          </a:prstGeom>
          <a:noFill/>
          <a:ln w="63500">
            <a:solidFill>
              <a:schemeClr val="accent1"/>
            </a:solidFill>
            <a:miter lim="800000"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6" name="Right Arrow 115"/>
          <p:cNvSpPr>
            <a:spLocks noChangeArrowheads="1"/>
          </p:cNvSpPr>
          <p:nvPr/>
        </p:nvSpPr>
        <p:spPr bwMode="auto">
          <a:xfrm rot="16200000" flipV="1">
            <a:off x="3445669" y="4290725"/>
            <a:ext cx="1393825" cy="128587"/>
          </a:xfrm>
          <a:prstGeom prst="rightArrow">
            <a:avLst>
              <a:gd name="adj1" fmla="val 50000"/>
              <a:gd name="adj2" fmla="val 5000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56716" name="TextBox 26"/>
          <p:cNvSpPr txBox="1">
            <a:spLocks noChangeArrowheads="1"/>
          </p:cNvSpPr>
          <p:nvPr/>
        </p:nvSpPr>
        <p:spPr bwMode="auto">
          <a:xfrm>
            <a:off x="827088" y="5303342"/>
            <a:ext cx="47961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 dirty="0" smtClean="0">
                <a:latin typeface="+mj-lt"/>
                <a:ea typeface="MS PGothic" charset="0"/>
                <a:cs typeface="MS PGothic" charset="0"/>
              </a:rPr>
              <a:t>QA</a:t>
            </a:r>
            <a:endParaRPr lang="en-US" sz="1700" b="1" dirty="0">
              <a:latin typeface="+mj-lt"/>
              <a:ea typeface="MS PGothic" charset="0"/>
              <a:cs typeface="MS PGothic" charset="0"/>
            </a:endParaRPr>
          </a:p>
        </p:txBody>
      </p:sp>
      <p:sp>
        <p:nvSpPr>
          <p:cNvPr id="125" name="Right Arrow 124"/>
          <p:cNvSpPr>
            <a:spLocks noChangeArrowheads="1"/>
          </p:cNvSpPr>
          <p:nvPr/>
        </p:nvSpPr>
        <p:spPr bwMode="auto">
          <a:xfrm rot="10800000">
            <a:off x="623888" y="5051931"/>
            <a:ext cx="4775200" cy="125413"/>
          </a:xfrm>
          <a:prstGeom prst="rightArrow">
            <a:avLst>
              <a:gd name="adj1" fmla="val 50000"/>
              <a:gd name="adj2" fmla="val 5000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700" b="1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8" name="TextBox 87"/>
          <p:cNvSpPr txBox="1">
            <a:spLocks noChangeArrowheads="1"/>
          </p:cNvSpPr>
          <p:nvPr/>
        </p:nvSpPr>
        <p:spPr bwMode="auto">
          <a:xfrm>
            <a:off x="4489450" y="4915406"/>
            <a:ext cx="832198" cy="35394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>
                <a:latin typeface="+mj-lt"/>
              </a:rPr>
              <a:t>On line</a:t>
            </a:r>
          </a:p>
        </p:txBody>
      </p:sp>
      <p:sp>
        <p:nvSpPr>
          <p:cNvPr id="127" name="TextBox 126"/>
          <p:cNvSpPr txBox="1">
            <a:spLocks noChangeArrowheads="1"/>
          </p:cNvSpPr>
          <p:nvPr/>
        </p:nvSpPr>
        <p:spPr bwMode="auto">
          <a:xfrm>
            <a:off x="3311130" y="5480314"/>
            <a:ext cx="1213712" cy="35394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 dirty="0">
                <a:latin typeface="+mj-lt"/>
              </a:rPr>
              <a:t>Next day(s)</a:t>
            </a: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2622829" y="6006019"/>
            <a:ext cx="1455459" cy="35394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 b="1" dirty="0">
                <a:latin typeface="+mj-lt"/>
              </a:rPr>
              <a:t>When needed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155" y="6533491"/>
            <a:ext cx="2639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G.Olivera</a:t>
            </a:r>
            <a:r>
              <a:rPr lang="en-US" sz="1400" i="1" dirty="0" smtClean="0"/>
              <a:t>/ </a:t>
            </a:r>
            <a:r>
              <a:rPr lang="en-US" sz="1400" i="1" dirty="0" err="1" smtClean="0"/>
              <a:t>D.Galmarini</a:t>
            </a:r>
            <a:r>
              <a:rPr lang="en-US" sz="1400" i="1" dirty="0" smtClean="0"/>
              <a:t> / </a:t>
            </a:r>
            <a:r>
              <a:rPr lang="en-US" sz="1400" i="1" dirty="0" err="1" smtClean="0"/>
              <a:t>A.Mazal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17088910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127" grpId="0" animBg="1"/>
      <p:bldP spid="1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33068"/>
          </a:xfrm>
          <a:prstGeom prst="rect">
            <a:avLst/>
          </a:prstGeom>
          <a:gradFill rotWithShape="0">
            <a:gsLst>
              <a:gs pos="0">
                <a:srgbClr val="8C3D91"/>
              </a:gs>
              <a:gs pos="100000">
                <a:srgbClr val="000000"/>
              </a:gs>
            </a:gsLst>
            <a:lin ang="81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2200" b="1" dirty="0" smtClean="0">
                <a:solidFill>
                  <a:srgbClr val="FFFFFF"/>
                </a:solidFill>
              </a:rPr>
              <a:t>Proton </a:t>
            </a:r>
            <a:r>
              <a:rPr lang="en-US" sz="2200" b="1" dirty="0" err="1" smtClean="0">
                <a:solidFill>
                  <a:srgbClr val="FFFFFF"/>
                </a:solidFill>
              </a:rPr>
              <a:t>MiniBeam</a:t>
            </a:r>
            <a:r>
              <a:rPr lang="en-US" sz="2200" b="1" dirty="0" smtClean="0">
                <a:solidFill>
                  <a:srgbClr val="FFFFFF"/>
                </a:solidFill>
              </a:rPr>
              <a:t> Radiation Therapy (</a:t>
            </a:r>
            <a:r>
              <a:rPr lang="en-US" sz="2200" b="1" dirty="0" err="1">
                <a:solidFill>
                  <a:srgbClr val="FFFFFF"/>
                </a:solidFill>
              </a:rPr>
              <a:t>pMBRT</a:t>
            </a:r>
            <a:r>
              <a:rPr lang="en-US" sz="2200" b="1" dirty="0">
                <a:solidFill>
                  <a:srgbClr val="FFFFFF"/>
                </a:solidFill>
              </a:rPr>
              <a:t>)</a:t>
            </a:r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-1116013" y="1099381"/>
            <a:ext cx="8484517" cy="4937383"/>
            <a:chOff x="-703" y="1380"/>
            <a:chExt cx="4687" cy="2677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35" b="13335"/>
            <a:stretch>
              <a:fillRect/>
            </a:stretch>
          </p:blipFill>
          <p:spPr bwMode="auto">
            <a:xfrm>
              <a:off x="-703" y="1480"/>
              <a:ext cx="4687" cy="2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t="13335" b="1333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02" name="Text Box 6"/>
            <p:cNvSpPr txBox="1">
              <a:spLocks noChangeArrowheads="1"/>
            </p:cNvSpPr>
            <p:nvPr/>
          </p:nvSpPr>
          <p:spPr bwMode="auto">
            <a:xfrm>
              <a:off x="-703" y="1380"/>
              <a:ext cx="4687" cy="2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746046" y="624654"/>
            <a:ext cx="4679950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en-US" sz="1800" dirty="0" smtClean="0"/>
              <a:t>Experimental beam :</a:t>
            </a:r>
            <a:r>
              <a:rPr lang="en-US" sz="1800" dirty="0"/>
              <a:t> </a:t>
            </a:r>
            <a:endParaRPr lang="en-US" sz="1800" dirty="0" smtClean="0"/>
          </a:p>
          <a:p>
            <a:pPr algn="just" eaLnBrk="1" hangingPunct="1">
              <a:buClrTx/>
              <a:buFontTx/>
              <a:buNone/>
            </a:pPr>
            <a:r>
              <a:rPr lang="en-US" sz="1800" dirty="0" smtClean="0"/>
              <a:t>CPO </a:t>
            </a:r>
            <a:r>
              <a:rPr lang="en-US" sz="1800" dirty="0"/>
              <a:t>Mai-</a:t>
            </a:r>
            <a:r>
              <a:rPr lang="en-US" sz="1800" dirty="0" err="1"/>
              <a:t>Juin</a:t>
            </a:r>
            <a:r>
              <a:rPr lang="en-US" sz="1800" dirty="0"/>
              <a:t> </a:t>
            </a:r>
            <a:r>
              <a:rPr lang="en-US" sz="1800" dirty="0" smtClean="0"/>
              <a:t>2014</a:t>
            </a:r>
            <a:endParaRPr lang="en-US" sz="1800" dirty="0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41300" y="574879"/>
            <a:ext cx="3719084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 PGothic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1800" dirty="0" smtClean="0"/>
              <a:t>Theoretical concept : </a:t>
            </a:r>
          </a:p>
          <a:p>
            <a:pPr eaLnBrk="1" hangingPunct="1">
              <a:buClrTx/>
              <a:buFontTx/>
              <a:buNone/>
            </a:pPr>
            <a:r>
              <a:rPr lang="en-US" sz="1800" dirty="0" smtClean="0"/>
              <a:t>Y</a:t>
            </a:r>
            <a:r>
              <a:rPr lang="en-US" sz="1800" dirty="0"/>
              <a:t>. </a:t>
            </a:r>
            <a:r>
              <a:rPr lang="en-US" sz="1800" dirty="0" err="1"/>
              <a:t>Prezado</a:t>
            </a:r>
            <a:r>
              <a:rPr lang="en-US" sz="1800" dirty="0"/>
              <a:t> et al., Med. Phys. 2013 </a:t>
            </a: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046" y="3363157"/>
            <a:ext cx="3886200" cy="194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071" y="2469620"/>
            <a:ext cx="4011391" cy="227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68504" y="6306816"/>
            <a:ext cx="170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(France Hadron)</a:t>
            </a:r>
            <a:endParaRPr lang="en-US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45533" y="6190668"/>
            <a:ext cx="4100513" cy="461963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0000"/>
                </a:solidFill>
              </a:rPr>
              <a:t>From synchrotron irradiation</a:t>
            </a:r>
          </a:p>
        </p:txBody>
      </p:sp>
      <p:pic>
        <p:nvPicPr>
          <p:cNvPr id="12" name="Picture 11" descr="Screen Shot 2013-11-05 at 11.18.47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655" y="0"/>
            <a:ext cx="1442345" cy="1565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21363" y="1729965"/>
            <a:ext cx="2011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Spatial distribution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59232" y="5099328"/>
            <a:ext cx="35573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PBS : without collimators,</a:t>
            </a:r>
          </a:p>
          <a:p>
            <a:r>
              <a:rPr lang="en-US" b="1" dirty="0" smtClean="0"/>
              <a:t>High peak-valley ratio, no neutrons</a:t>
            </a:r>
          </a:p>
          <a:p>
            <a:r>
              <a:rPr lang="en-US" b="1" dirty="0" smtClean="0"/>
              <a:t>Possibility to modulate intensity…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568665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04-26 at 7.01.1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63" y="1623191"/>
            <a:ext cx="3166889" cy="3856567"/>
          </a:xfrm>
          <a:prstGeom prst="rect">
            <a:avLst/>
          </a:prstGeom>
        </p:spPr>
      </p:pic>
      <p:pic>
        <p:nvPicPr>
          <p:cNvPr id="6" name="Picture 5" descr="Screen Shot 2015-04-26 at 7.02.3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" y="1280292"/>
            <a:ext cx="4254500" cy="3429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0287" y="5470838"/>
            <a:ext cx="42661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ASCO, 2014</a:t>
            </a:r>
          </a:p>
          <a:p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www.nanobiotix.com</a:t>
            </a:r>
            <a:r>
              <a:rPr lang="en-US" dirty="0"/>
              <a:t>/news/release/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0287" y="80316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Phase I :  NBTXR3 + 50 </a:t>
            </a:r>
            <a:r>
              <a:rPr lang="en-US" b="1" dirty="0" err="1" smtClean="0"/>
              <a:t>Gy</a:t>
            </a:r>
            <a:r>
              <a:rPr lang="en-US" b="1" dirty="0" smtClean="0"/>
              <a:t> Rx</a:t>
            </a:r>
            <a:endParaRPr lang="en-US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4353431" y="486077"/>
            <a:ext cx="0" cy="62959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676" y="34852"/>
            <a:ext cx="706079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Painting target volumes injected with nanoparticles ?</a:t>
            </a:r>
            <a:endParaRPr lang="en-US" sz="24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4458797" y="528717"/>
            <a:ext cx="4752948" cy="6295997"/>
            <a:chOff x="4458797" y="528717"/>
            <a:chExt cx="4752948" cy="6295997"/>
          </a:xfrm>
        </p:grpSpPr>
        <p:grpSp>
          <p:nvGrpSpPr>
            <p:cNvPr id="8" name="4 Grupo"/>
            <p:cNvGrpSpPr/>
            <p:nvPr/>
          </p:nvGrpSpPr>
          <p:grpSpPr>
            <a:xfrm>
              <a:off x="5857793" y="2236667"/>
              <a:ext cx="3353952" cy="3346405"/>
              <a:chOff x="179512" y="1314450"/>
              <a:chExt cx="5854053" cy="4425754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38126" y="1314450"/>
                <a:ext cx="4819650" cy="37809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43" t="10458" r="11457"/>
              <a:stretch/>
            </p:blipFill>
            <p:spPr bwMode="auto">
              <a:xfrm>
                <a:off x="179512" y="1384114"/>
                <a:ext cx="5854053" cy="43560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4" name="Rectangle 13"/>
            <p:cNvSpPr/>
            <p:nvPr/>
          </p:nvSpPr>
          <p:spPr>
            <a:xfrm>
              <a:off x="5482159" y="6086049"/>
              <a:ext cx="353642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i="1" dirty="0" err="1">
                  <a:cs typeface="Times New Roman" panose="02020603050405020304" pitchFamily="18" charset="0"/>
                </a:rPr>
                <a:t>Porcel</a:t>
              </a:r>
              <a:r>
                <a:rPr lang="fr-FR" i="1" dirty="0">
                  <a:cs typeface="Times New Roman" panose="02020603050405020304" pitchFamily="18" charset="0"/>
                </a:rPr>
                <a:t> et al, </a:t>
              </a:r>
              <a:r>
                <a:rPr lang="fr-FR" i="1" dirty="0" smtClean="0">
                  <a:cs typeface="Times New Roman" panose="02020603050405020304" pitchFamily="18" charset="0"/>
                </a:rPr>
                <a:t>2010, 2014</a:t>
              </a:r>
            </a:p>
            <a:p>
              <a:r>
                <a:rPr lang="en-US" i="1" dirty="0"/>
                <a:t>Jong-Ki Kim et al // for protons </a:t>
              </a:r>
              <a:r>
                <a:rPr lang="en-US" i="1" dirty="0" smtClean="0"/>
                <a:t>2012</a:t>
              </a:r>
              <a:endParaRPr lang="en-US" i="1" dirty="0"/>
            </a:p>
          </p:txBody>
        </p:sp>
        <p:pic>
          <p:nvPicPr>
            <p:cNvPr id="15" name="Picture 3" descr="Screen Shot 2014-09-26 at 5.10.23 A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7793" y="650044"/>
              <a:ext cx="2807947" cy="1343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" name="Group 27"/>
            <p:cNvGrpSpPr/>
            <p:nvPr/>
          </p:nvGrpSpPr>
          <p:grpSpPr>
            <a:xfrm>
              <a:off x="4486609" y="650044"/>
              <a:ext cx="1277125" cy="5467125"/>
              <a:chOff x="4484229" y="-2240"/>
              <a:chExt cx="1351949" cy="6860240"/>
            </a:xfrm>
          </p:grpSpPr>
          <p:sp>
            <p:nvSpPr>
              <p:cNvPr id="18" name="1 Marcador de contenido"/>
              <p:cNvSpPr txBox="1">
                <a:spLocks/>
              </p:cNvSpPr>
              <p:nvPr/>
            </p:nvSpPr>
            <p:spPr>
              <a:xfrm>
                <a:off x="4527108" y="-2240"/>
                <a:ext cx="1199999" cy="6860240"/>
              </a:xfrm>
              <a:prstGeom prst="rect">
                <a:avLst/>
              </a:prstGeom>
              <a:solidFill>
                <a:srgbClr val="993300"/>
              </a:solidFill>
            </p:spPr>
            <p:txBody>
              <a:bodyPr vert="horz" lIns="91440" tIns="45720" rIns="91440" bIns="45720" rtlCol="0" anchor="b">
                <a:no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r"/>
                <a:endParaRPr lang="es-MX" sz="3600" b="1" dirty="0">
                  <a:solidFill>
                    <a:schemeClr val="bg1"/>
                  </a:solidFill>
                  <a:latin typeface="+mn-lt"/>
                </a:endParaRPr>
              </a:p>
            </p:txBody>
          </p:sp>
          <p:pic>
            <p:nvPicPr>
              <p:cNvPr id="19" name="Picture 12" descr="http://hebergement.u-psud.fr/serp-chem/styles/director.jp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6106" y="1194534"/>
                <a:ext cx="822000" cy="10421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2" descr="http://www.ismo.u-psud.fr/IMG/png/PORCEL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6106" y="3459971"/>
                <a:ext cx="822000" cy="1069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2 CuadroTexto"/>
              <p:cNvSpPr txBox="1"/>
              <p:nvPr/>
            </p:nvSpPr>
            <p:spPr>
              <a:xfrm>
                <a:off x="4484229" y="2506324"/>
                <a:ext cx="1351949" cy="1158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1600" dirty="0" err="1" smtClean="0">
                    <a:solidFill>
                      <a:schemeClr val="bg1"/>
                    </a:solidFill>
                    <a:cs typeface="Times New Roman" pitchFamily="18" charset="0"/>
                  </a:rPr>
                  <a:t>Sandrine</a:t>
                </a:r>
                <a:r>
                  <a:rPr lang="es-MX" dirty="0" smtClean="0">
                    <a:solidFill>
                      <a:schemeClr val="bg1"/>
                    </a:solidFill>
                    <a:cs typeface="Times New Roman" pitchFamily="18" charset="0"/>
                  </a:rPr>
                  <a:t> LACOMBE</a:t>
                </a:r>
                <a:endParaRPr lang="es-MX" dirty="0">
                  <a:solidFill>
                    <a:schemeClr val="bg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2" name="10 CuadroTexto"/>
              <p:cNvSpPr txBox="1"/>
              <p:nvPr/>
            </p:nvSpPr>
            <p:spPr>
              <a:xfrm>
                <a:off x="4583810" y="4768369"/>
                <a:ext cx="108659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dirty="0" smtClean="0">
                    <a:solidFill>
                      <a:schemeClr val="bg1"/>
                    </a:solidFill>
                    <a:cs typeface="Times New Roman" pitchFamily="18" charset="0"/>
                  </a:rPr>
                  <a:t>Erika PORCEL</a:t>
                </a:r>
                <a:endParaRPr lang="es-MX" dirty="0">
                  <a:solidFill>
                    <a:schemeClr val="bg1"/>
                  </a:solidFill>
                  <a:cs typeface="Times New Roman" pitchFamily="18" charset="0"/>
                </a:endParaRPr>
              </a:p>
            </p:txBody>
          </p:sp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9">
                <a:lum/>
                <a:alphaModFix/>
              </a:blip>
              <a:srcRect l="-10093" b="-10118"/>
              <a:stretch>
                <a:fillRect/>
              </a:stretch>
            </p:blipFill>
            <p:spPr>
              <a:xfrm>
                <a:off x="4527108" y="0"/>
                <a:ext cx="1199999" cy="900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</p:pic>
          <p:pic>
            <p:nvPicPr>
              <p:cNvPr id="24" name="Image 1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50204" y="5874097"/>
                <a:ext cx="1153805" cy="900000"/>
              </a:xfrm>
              <a:prstGeom prst="rect">
                <a:avLst/>
              </a:prstGeom>
            </p:spPr>
          </p:pic>
        </p:grpSp>
        <p:sp>
          <p:nvSpPr>
            <p:cNvPr id="25" name="Rectangle 6"/>
            <p:cNvSpPr/>
            <p:nvPr/>
          </p:nvSpPr>
          <p:spPr>
            <a:xfrm>
              <a:off x="7897303" y="2363618"/>
              <a:ext cx="1251730" cy="92333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anchor="ctr">
              <a:spAutoFit/>
            </a:bodyPr>
            <a:lstStyle/>
            <a:p>
              <a:pPr lvl="0" algn="ctr"/>
              <a:r>
                <a:rPr lang="fr-FR" b="1" dirty="0">
                  <a:solidFill>
                    <a:srgbClr val="1037FC"/>
                  </a:solidFill>
                  <a:cs typeface="Times New Roman" panose="02020603050405020304" pitchFamily="18" charset="0"/>
                </a:rPr>
                <a:t>More efficient </a:t>
              </a:r>
              <a:r>
                <a:rPr lang="fr-FR" b="1" dirty="0" err="1">
                  <a:solidFill>
                    <a:srgbClr val="1037FC"/>
                  </a:solidFill>
                  <a:cs typeface="Times New Roman" panose="02020603050405020304" pitchFamily="18" charset="0"/>
                </a:rPr>
                <a:t>with</a:t>
              </a:r>
              <a:r>
                <a:rPr lang="fr-FR" b="1" dirty="0">
                  <a:solidFill>
                    <a:srgbClr val="1037FC"/>
                  </a:solidFill>
                  <a:cs typeface="Times New Roman" panose="02020603050405020304" pitchFamily="18" charset="0"/>
                </a:rPr>
                <a:t> </a:t>
              </a:r>
              <a:r>
                <a:rPr lang="en-GB" b="1" dirty="0">
                  <a:solidFill>
                    <a:srgbClr val="1037FC"/>
                  </a:solidFill>
                  <a:cs typeface="Times New Roman" panose="02020603050405020304" pitchFamily="18" charset="0"/>
                </a:rPr>
                <a:t>C</a:t>
              </a:r>
              <a:r>
                <a:rPr lang="en-GB" b="1" baseline="30000" dirty="0">
                  <a:solidFill>
                    <a:srgbClr val="1037FC"/>
                  </a:solidFill>
                  <a:cs typeface="Times New Roman" panose="02020603050405020304" pitchFamily="18" charset="0"/>
                </a:rPr>
                <a:t>6+</a:t>
              </a:r>
              <a:endParaRPr lang="fr-FR" b="1" dirty="0">
                <a:solidFill>
                  <a:srgbClr val="1037FC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723614" y="3411386"/>
              <a:ext cx="5869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Aft>
                  <a:spcPts val="0"/>
                </a:spcAft>
              </a:pPr>
              <a:r>
                <a:rPr lang="en-GB" b="1" dirty="0" smtClean="0">
                  <a:solidFill>
                    <a:srgbClr val="1037FC"/>
                  </a:solidFill>
                  <a:effectLst/>
                  <a:cs typeface="Times New Roman" panose="02020603050405020304" pitchFamily="18" charset="0"/>
                </a:rPr>
                <a:t>18%</a:t>
              </a:r>
              <a:endParaRPr lang="en-GB" b="1" dirty="0">
                <a:solidFill>
                  <a:srgbClr val="1037FC"/>
                </a:solidFill>
                <a:effectLst/>
                <a:ea typeface="Calibri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513992" y="3649146"/>
              <a:ext cx="5869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588" indent="0" algn="ctr">
                <a:lnSpc>
                  <a:spcPct val="100000"/>
                </a:lnSpc>
                <a:spcAft>
                  <a:spcPts val="0"/>
                </a:spcAft>
                <a:tabLst/>
              </a:pPr>
              <a:r>
                <a:rPr lang="en-GB" b="1" dirty="0" smtClean="0">
                  <a:solidFill>
                    <a:srgbClr val="1037FC"/>
                  </a:solidFill>
                  <a:effectLst/>
                  <a:cs typeface="Times New Roman" panose="02020603050405020304" pitchFamily="18" charset="0"/>
                </a:rPr>
                <a:t>33%</a:t>
              </a:r>
              <a:endParaRPr lang="en-GB" b="1" dirty="0">
                <a:solidFill>
                  <a:srgbClr val="1037FC"/>
                </a:solidFill>
                <a:effectLst/>
                <a:ea typeface="Calibri"/>
                <a:cs typeface="Times New Roman" panose="02020603050405020304" pitchFamily="18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4458797" y="528717"/>
              <a:ext cx="0" cy="62959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482159" y="6264504"/>
              <a:ext cx="1846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sz="1400" i="1" dirty="0"/>
            </a:p>
          </p:txBody>
        </p:sp>
      </p:grp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30287" y="6239938"/>
            <a:ext cx="4325824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0000"/>
                </a:solidFill>
              </a:rPr>
              <a:t>From </a:t>
            </a:r>
            <a:r>
              <a:rPr lang="en-US" dirty="0" smtClean="0">
                <a:solidFill>
                  <a:srgbClr val="FF0000"/>
                </a:solidFill>
              </a:rPr>
              <a:t>irradiations with photons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544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/>
          </p:cNvSpPr>
          <p:nvPr/>
        </p:nvSpPr>
        <p:spPr bwMode="auto">
          <a:xfrm>
            <a:off x="-428487" y="335858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40639" bIns="0">
            <a:spAutoFit/>
          </a:bodyPr>
          <a:lstStyle/>
          <a:p>
            <a:pPr marL="39688" algn="ctr"/>
            <a:r>
              <a:rPr lang="ja-JP" altLang="en-US" sz="2400" b="1" dirty="0">
                <a:solidFill>
                  <a:srgbClr val="FF8000"/>
                </a:solidFill>
                <a:ea typeface="Geneva" charset="0"/>
                <a:cs typeface="MS PGothic" charset="0"/>
                <a:sym typeface="Helvetica" charset="0"/>
              </a:rPr>
              <a:t>“</a:t>
            </a:r>
            <a:r>
              <a:rPr lang="en-US" altLang="ja-JP" sz="2400" b="1" dirty="0">
                <a:solidFill>
                  <a:srgbClr val="FF8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W-Effect</a:t>
            </a:r>
            <a:r>
              <a:rPr lang="en-US" altLang="ja-JP" sz="2400" b="1" dirty="0" smtClean="0">
                <a:solidFill>
                  <a:srgbClr val="FF8000"/>
                </a:solidFill>
                <a:ea typeface="Geneva" charset="0"/>
                <a:cs typeface="MS PGothic" charset="0"/>
                <a:sym typeface="Helvetica" charset="0"/>
              </a:rPr>
              <a:t>”</a:t>
            </a:r>
            <a:r>
              <a:rPr lang="en-US" altLang="ja-JP" sz="2400" b="1" dirty="0" smtClean="0">
                <a:solidFill>
                  <a:srgbClr val="FF8000"/>
                </a:solidFill>
                <a:latin typeface="Helvetica" charset="0"/>
                <a:ea typeface="MS PGothic" charset="0"/>
                <a:cs typeface="Helvetica" charset="0"/>
                <a:sym typeface="Helvetica" charset="0"/>
              </a:rPr>
              <a:t>: </a:t>
            </a:r>
            <a:r>
              <a:rPr lang="en-US" sz="2400" b="1" dirty="0" smtClean="0">
                <a:solidFill>
                  <a:srgbClr val="FF8000"/>
                </a:solidFill>
                <a:latin typeface="Helvetica" charset="0"/>
                <a:ea typeface="MS PGothic" charset="0"/>
                <a:cs typeface="MS PGothic" charset="0"/>
                <a:sym typeface="Helvetica" charset="0"/>
              </a:rPr>
              <a:t>Early </a:t>
            </a:r>
            <a:r>
              <a:rPr lang="en-US" sz="2400" b="1" dirty="0">
                <a:solidFill>
                  <a:srgbClr val="FF8000"/>
                </a:solidFill>
                <a:latin typeface="Helvetica" charset="0"/>
                <a:ea typeface="MS PGothic" charset="0"/>
                <a:cs typeface="MS PGothic" charset="0"/>
                <a:sym typeface="Helvetica" charset="0"/>
              </a:rPr>
              <a:t>cell response to </a:t>
            </a:r>
            <a:r>
              <a:rPr lang="en-US" sz="2400" b="1" u="sng" dirty="0">
                <a:solidFill>
                  <a:srgbClr val="FF8000"/>
                </a:solidFill>
                <a:latin typeface="Helvetica" charset="0"/>
                <a:ea typeface="MS PGothic" charset="0"/>
                <a:cs typeface="MS PGothic" charset="0"/>
                <a:sym typeface="Helvetica" charset="0"/>
              </a:rPr>
              <a:t>split-dose</a:t>
            </a:r>
            <a:r>
              <a:rPr lang="en-US" sz="2400" b="1" dirty="0">
                <a:solidFill>
                  <a:srgbClr val="FF8000"/>
                </a:solidFill>
                <a:latin typeface="Helvetica" charset="0"/>
                <a:ea typeface="MS PGothic" charset="0"/>
                <a:cs typeface="MS PGothic" charset="0"/>
                <a:sym typeface="Helvetica" charset="0"/>
              </a:rPr>
              <a:t> </a:t>
            </a:r>
            <a:r>
              <a:rPr lang="en-US" sz="2400" b="1" dirty="0" smtClean="0">
                <a:solidFill>
                  <a:srgbClr val="FF8000"/>
                </a:solidFill>
                <a:latin typeface="Helvetica" charset="0"/>
                <a:ea typeface="MS PGothic" charset="0"/>
                <a:cs typeface="MS PGothic" charset="0"/>
                <a:sym typeface="Helvetica" charset="0"/>
              </a:rPr>
              <a:t>irradiation</a:t>
            </a:r>
            <a:endParaRPr lang="en-US" altLang="ja-JP" sz="2400" b="1" dirty="0">
              <a:solidFill>
                <a:srgbClr val="FF8000"/>
              </a:solidFill>
              <a:latin typeface="Helvetica" charset="0"/>
              <a:ea typeface="MS PGothic" charset="0"/>
              <a:cs typeface="Helvetica" charset="0"/>
              <a:sym typeface="Helvetica" charset="0"/>
            </a:endParaRPr>
          </a:p>
        </p:txBody>
      </p:sp>
      <p:grpSp>
        <p:nvGrpSpPr>
          <p:cNvPr id="57349" name="Group 11"/>
          <p:cNvGrpSpPr>
            <a:grpSpLocks/>
          </p:cNvGrpSpPr>
          <p:nvPr/>
        </p:nvGrpSpPr>
        <p:grpSpPr bwMode="auto">
          <a:xfrm>
            <a:off x="260350" y="6416326"/>
            <a:ext cx="8637588" cy="438150"/>
            <a:chOff x="0" y="0"/>
            <a:chExt cx="5441" cy="276"/>
          </a:xfrm>
        </p:grpSpPr>
        <p:sp>
          <p:nvSpPr>
            <p:cNvPr id="57350" name="Line 8"/>
            <p:cNvSpPr>
              <a:spLocks noChangeShapeType="1"/>
            </p:cNvSpPr>
            <p:nvPr/>
          </p:nvSpPr>
          <p:spPr bwMode="auto">
            <a:xfrm>
              <a:off x="0" y="0"/>
              <a:ext cx="5441" cy="1"/>
            </a:xfrm>
            <a:prstGeom prst="line">
              <a:avLst/>
            </a:prstGeom>
            <a:noFill/>
            <a:ln w="38100">
              <a:solidFill>
                <a:srgbClr val="FF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351" name="Rectangle 9"/>
            <p:cNvSpPr>
              <a:spLocks/>
            </p:cNvSpPr>
            <p:nvPr/>
          </p:nvSpPr>
          <p:spPr bwMode="auto">
            <a:xfrm>
              <a:off x="216" y="110"/>
              <a:ext cx="4152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 sz="900" dirty="0">
                <a:latin typeface="Helvetica" charset="0"/>
                <a:ea typeface="MS PGothic" charset="0"/>
                <a:cs typeface="MS PGothic" charset="0"/>
                <a:sym typeface="Helvetica" charset="0"/>
              </a:endParaRPr>
            </a:p>
          </p:txBody>
        </p:sp>
        <p:pic>
          <p:nvPicPr>
            <p:cNvPr id="57352" name="Picture 10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" y="37"/>
              <a:ext cx="465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Picture 1" descr="Screen Shot 2013-11-07 at 5.09.5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842" y="0"/>
            <a:ext cx="890046" cy="11988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16847" y="1203480"/>
            <a:ext cx="1101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Vincent </a:t>
            </a:r>
          </a:p>
          <a:p>
            <a:r>
              <a:rPr lang="en-US" dirty="0" err="1" smtClean="0"/>
              <a:t>Favaudon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7005" y="376953"/>
            <a:ext cx="4908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Favaudon</a:t>
            </a:r>
            <a:r>
              <a:rPr lang="en-US" dirty="0" smtClean="0"/>
              <a:t> et al, </a:t>
            </a:r>
            <a:r>
              <a:rPr lang="en-US" dirty="0" err="1" smtClean="0"/>
              <a:t>Sci</a:t>
            </a:r>
            <a:r>
              <a:rPr lang="en-US" dirty="0" smtClean="0"/>
              <a:t> </a:t>
            </a:r>
            <a:r>
              <a:rPr lang="en-US" dirty="0" err="1" smtClean="0"/>
              <a:t>Transl</a:t>
            </a:r>
            <a:r>
              <a:rPr lang="en-US" dirty="0" smtClean="0"/>
              <a:t> Med 16 July 2014</a:t>
            </a:r>
            <a:endParaRPr lang="en-US" dirty="0"/>
          </a:p>
        </p:txBody>
      </p:sp>
      <p:pic>
        <p:nvPicPr>
          <p:cNvPr id="6" name="Picture 5" descr="Screen Shot 2015-04-26 at 7.41.21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340" y="3901666"/>
            <a:ext cx="5436360" cy="29997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559" y="-1490"/>
            <a:ext cx="77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solidFill>
                  <a:srgbClr val="FF8000"/>
                </a:solidFill>
                <a:ea typeface="Geneva" charset="0"/>
                <a:cs typeface="MS PGothic" charset="0"/>
                <a:sym typeface="Helvetica" charset="0"/>
              </a:rPr>
              <a:t>“</a:t>
            </a:r>
            <a:r>
              <a:rPr lang="en-US" altLang="ja-JP" sz="2400" b="1" dirty="0" smtClean="0">
                <a:solidFill>
                  <a:srgbClr val="FF8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FLASH –Effect” </a:t>
            </a:r>
            <a:r>
              <a:rPr lang="en-US" sz="2400" b="1" dirty="0"/>
              <a:t>Ultrahigh dose-rate FLASH </a:t>
            </a:r>
            <a:r>
              <a:rPr lang="en-US" sz="2400" b="1" dirty="0" smtClean="0"/>
              <a:t>irradiation</a:t>
            </a:r>
            <a:endParaRPr lang="en-US" sz="2400" b="1" dirty="0"/>
          </a:p>
        </p:txBody>
      </p:sp>
      <p:sp>
        <p:nvSpPr>
          <p:cNvPr id="57346" name="Rectangle 1"/>
          <p:cNvSpPr>
            <a:spLocks/>
          </p:cNvSpPr>
          <p:nvPr/>
        </p:nvSpPr>
        <p:spPr bwMode="auto">
          <a:xfrm>
            <a:off x="277023" y="3757275"/>
            <a:ext cx="7781875" cy="2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>
              <a:lnSpc>
                <a:spcPct val="110000"/>
              </a:lnSpc>
            </a:pPr>
            <a:r>
              <a:rPr lang="en-US" sz="1400" b="1" i="1" dirty="0" err="1" smtClean="0">
                <a:latin typeface="Helvetica" charset="0"/>
                <a:cs typeface="Helvetica" charset="0"/>
                <a:sym typeface="Helvetica" charset="0"/>
              </a:rPr>
              <a:t>Ponette</a:t>
            </a:r>
            <a:r>
              <a:rPr lang="en-US" sz="1400" b="1" i="1" dirty="0" smtClean="0">
                <a:latin typeface="Helvetica" charset="0"/>
                <a:cs typeface="Helvetica" charset="0"/>
                <a:sym typeface="Helvetica" charset="0"/>
              </a:rPr>
              <a:t> </a:t>
            </a:r>
            <a:r>
              <a:rPr lang="en-US" sz="1400" b="1" i="1" dirty="0">
                <a:latin typeface="Helvetica" charset="0"/>
                <a:cs typeface="Helvetica" charset="0"/>
                <a:sym typeface="Helvetica" charset="0"/>
              </a:rPr>
              <a:t>et al. (2000) </a:t>
            </a:r>
            <a:r>
              <a:rPr lang="en-US" sz="1400" b="1" i="1" dirty="0" err="1">
                <a:latin typeface="Helvetica" charset="0"/>
                <a:cs typeface="Helvetica" charset="0"/>
                <a:sym typeface="Helvetica" charset="0"/>
              </a:rPr>
              <a:t>Int</a:t>
            </a:r>
            <a:r>
              <a:rPr lang="en-US" sz="1400" b="1" i="1" dirty="0">
                <a:latin typeface="Helvetica" charset="0"/>
                <a:cs typeface="Helvetica" charset="0"/>
                <a:sym typeface="Helvetica" charset="0"/>
              </a:rPr>
              <a:t> J </a:t>
            </a:r>
            <a:r>
              <a:rPr lang="en-US" sz="1400" b="1" i="1" dirty="0" err="1">
                <a:latin typeface="Helvetica" charset="0"/>
                <a:cs typeface="Helvetica" charset="0"/>
                <a:sym typeface="Helvetica" charset="0"/>
              </a:rPr>
              <a:t>Radiat</a:t>
            </a:r>
            <a:r>
              <a:rPr lang="en-US" sz="1400" b="1" i="1" dirty="0">
                <a:latin typeface="Helvetica" charset="0"/>
                <a:cs typeface="Helvetica" charset="0"/>
                <a:sym typeface="Helvetica" charset="0"/>
              </a:rPr>
              <a:t> </a:t>
            </a:r>
            <a:r>
              <a:rPr lang="en-US" sz="1400" b="1" i="1" dirty="0" err="1">
                <a:latin typeface="Helvetica" charset="0"/>
                <a:cs typeface="Helvetica" charset="0"/>
                <a:sym typeface="Helvetica" charset="0"/>
              </a:rPr>
              <a:t>Biol</a:t>
            </a:r>
            <a:r>
              <a:rPr lang="en-US" sz="1400" b="1" i="1" dirty="0">
                <a:latin typeface="Helvetica" charset="0"/>
                <a:cs typeface="Helvetica" charset="0"/>
                <a:sym typeface="Helvetica" charset="0"/>
              </a:rPr>
              <a:t> 76: 1233-43 - </a:t>
            </a:r>
            <a:r>
              <a:rPr lang="en-US" sz="1400" b="1" i="1" dirty="0" err="1">
                <a:latin typeface="Helvetica" charset="0"/>
                <a:cs typeface="Helvetica" charset="0"/>
                <a:sym typeface="Helvetica" charset="0"/>
              </a:rPr>
              <a:t>Fernet</a:t>
            </a:r>
            <a:r>
              <a:rPr lang="en-US" sz="1400" b="1" i="1" dirty="0">
                <a:latin typeface="Helvetica" charset="0"/>
                <a:cs typeface="Helvetica" charset="0"/>
                <a:sym typeface="Helvetica" charset="0"/>
              </a:rPr>
              <a:t> et al. </a:t>
            </a:r>
            <a:r>
              <a:rPr lang="en-US" sz="1400" b="1" i="1" dirty="0" err="1">
                <a:latin typeface="Helvetica" charset="0"/>
                <a:cs typeface="Helvetica" charset="0"/>
                <a:sym typeface="Helvetica" charset="0"/>
              </a:rPr>
              <a:t>Int</a:t>
            </a:r>
            <a:r>
              <a:rPr lang="en-US" sz="1400" b="1" i="1" dirty="0">
                <a:latin typeface="Helvetica" charset="0"/>
                <a:cs typeface="Helvetica" charset="0"/>
                <a:sym typeface="Helvetica" charset="0"/>
              </a:rPr>
              <a:t> J </a:t>
            </a:r>
            <a:r>
              <a:rPr lang="en-US" sz="1400" b="1" i="1" dirty="0" err="1">
                <a:latin typeface="Helvetica" charset="0"/>
                <a:cs typeface="Helvetica" charset="0"/>
                <a:sym typeface="Helvetica" charset="0"/>
              </a:rPr>
              <a:t>Radiat</a:t>
            </a:r>
            <a:r>
              <a:rPr lang="en-US" sz="1400" b="1" i="1" dirty="0">
                <a:latin typeface="Helvetica" charset="0"/>
                <a:cs typeface="Helvetica" charset="0"/>
                <a:sym typeface="Helvetica" charset="0"/>
              </a:rPr>
              <a:t> </a:t>
            </a:r>
            <a:r>
              <a:rPr lang="en-US" sz="1400" b="1" i="1" dirty="0" err="1">
                <a:latin typeface="Helvetica" charset="0"/>
                <a:cs typeface="Helvetica" charset="0"/>
                <a:sym typeface="Helvetica" charset="0"/>
              </a:rPr>
              <a:t>Biol</a:t>
            </a:r>
            <a:r>
              <a:rPr lang="en-US" sz="1400" b="1" i="1" dirty="0">
                <a:latin typeface="Helvetica" charset="0"/>
                <a:cs typeface="Helvetica" charset="0"/>
                <a:sym typeface="Helvetica" charset="0"/>
              </a:rPr>
              <a:t> 76: 1621-29</a:t>
            </a:r>
          </a:p>
        </p:txBody>
      </p:sp>
      <p:pic>
        <p:nvPicPr>
          <p:cNvPr id="10" name="Picture 9" descr="Screen Shot 2015-04-26 at 7.53.36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812" y="663615"/>
            <a:ext cx="1921248" cy="2707369"/>
          </a:xfrm>
          <a:prstGeom prst="rect">
            <a:avLst/>
          </a:prstGeom>
        </p:spPr>
      </p:pic>
      <p:pic>
        <p:nvPicPr>
          <p:cNvPr id="11" name="Picture 10" descr="Screen Shot 2015-04-26 at 7.57.37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060" y="1317112"/>
            <a:ext cx="1889619" cy="2022355"/>
          </a:xfrm>
          <a:prstGeom prst="rect">
            <a:avLst/>
          </a:prstGeom>
        </p:spPr>
      </p:pic>
      <p:pic>
        <p:nvPicPr>
          <p:cNvPr id="12" name="Picture 11" descr="Screen Shot 2015-04-26 at 7.58.47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204" y="630191"/>
            <a:ext cx="1473701" cy="686921"/>
          </a:xfrm>
          <a:prstGeom prst="rect">
            <a:avLst/>
          </a:prstGeom>
        </p:spPr>
      </p:pic>
      <p:pic>
        <p:nvPicPr>
          <p:cNvPr id="13" name="Picture 12" descr="Screen Shot 2015-04-26 at 8.01.01 AM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" t="21785" r="150" b="8018"/>
          <a:stretch/>
        </p:blipFill>
        <p:spPr>
          <a:xfrm>
            <a:off x="310896" y="960120"/>
            <a:ext cx="3389034" cy="23774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04617" y="2763157"/>
            <a:ext cx="623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days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85569" y="960120"/>
            <a:ext cx="16177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Same T control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085439" y="1214392"/>
            <a:ext cx="13336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Less fibrosis</a:t>
            </a:r>
            <a:endParaRPr lang="en-US" b="1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39992" y="4696194"/>
            <a:ext cx="2546941" cy="830997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0000"/>
                </a:solidFill>
              </a:rPr>
              <a:t>From </a:t>
            </a:r>
            <a:r>
              <a:rPr lang="en-US" dirty="0" smtClean="0">
                <a:solidFill>
                  <a:srgbClr val="FF0000"/>
                </a:solidFill>
              </a:rPr>
              <a:t>irradiations 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with electrons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569" y="1849811"/>
            <a:ext cx="4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14248" y="115758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190248" y="1609878"/>
            <a:ext cx="29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75955204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  <p:bldP spid="57346" grpId="0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5294" y="1636198"/>
            <a:ext cx="67025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Which research with light ions for therapy ?</a:t>
            </a:r>
          </a:p>
          <a:p>
            <a:r>
              <a:rPr lang="en-US" sz="2800" b="1" dirty="0" smtClean="0"/>
              <a:t>(and what to do in a research line?)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45882" y="3414983"/>
            <a:ext cx="754864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WORK IN PROGRESS</a:t>
            </a:r>
          </a:p>
          <a:p>
            <a:endParaRPr lang="en-US" dirty="0"/>
          </a:p>
          <a:p>
            <a:r>
              <a:rPr lang="en-US" dirty="0" smtClean="0"/>
              <a:t>Thanks to : </a:t>
            </a:r>
          </a:p>
          <a:p>
            <a:r>
              <a:rPr lang="en-US" dirty="0" err="1" smtClean="0"/>
              <a:t>G.SantaCruz</a:t>
            </a:r>
            <a:r>
              <a:rPr lang="en-US" dirty="0" smtClean="0"/>
              <a:t>, </a:t>
            </a:r>
            <a:r>
              <a:rPr lang="en-US" dirty="0" err="1" smtClean="0"/>
              <a:t>K.Parodi</a:t>
            </a:r>
            <a:r>
              <a:rPr lang="en-US" dirty="0" smtClean="0"/>
              <a:t>, </a:t>
            </a:r>
            <a:r>
              <a:rPr lang="en-US" dirty="0" err="1" smtClean="0"/>
              <a:t>D.Auvergne</a:t>
            </a:r>
            <a:r>
              <a:rPr lang="en-US" dirty="0" smtClean="0"/>
              <a:t>, </a:t>
            </a:r>
            <a:r>
              <a:rPr lang="en-US" dirty="0" err="1" smtClean="0"/>
              <a:t>F.Pouzoulet</a:t>
            </a:r>
            <a:r>
              <a:rPr lang="en-US" dirty="0" smtClean="0"/>
              <a:t> (building a table…)</a:t>
            </a:r>
          </a:p>
          <a:p>
            <a:r>
              <a:rPr lang="en-US" dirty="0" err="1" smtClean="0"/>
              <a:t>D.Verellen</a:t>
            </a:r>
            <a:r>
              <a:rPr lang="en-US" dirty="0" smtClean="0"/>
              <a:t>, </a:t>
            </a:r>
            <a:r>
              <a:rPr lang="en-US" dirty="0" err="1" smtClean="0"/>
              <a:t>T.Lomax</a:t>
            </a:r>
            <a:r>
              <a:rPr lang="en-US" dirty="0" smtClean="0"/>
              <a:t>, </a:t>
            </a:r>
            <a:r>
              <a:rPr lang="en-US" dirty="0" err="1" smtClean="0"/>
              <a:t>T.Bortfeld</a:t>
            </a:r>
            <a:r>
              <a:rPr lang="en-US" dirty="0" smtClean="0"/>
              <a:t> (personal exchanges future of Medical Physics)</a:t>
            </a:r>
          </a:p>
          <a:p>
            <a:r>
              <a:rPr lang="en-US" dirty="0" smtClean="0"/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362454349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2153625"/>
              </p:ext>
            </p:extLst>
          </p:nvPr>
        </p:nvGraphicFramePr>
        <p:xfrm>
          <a:off x="46038" y="111125"/>
          <a:ext cx="9097962" cy="702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5" name="Worksheet" r:id="rId3" imgW="13563600" imgH="8369300" progId="Excel.Sheet.12">
                  <p:embed/>
                </p:oleObj>
              </mc:Choice>
              <mc:Fallback>
                <p:oleObj name="Worksheet" r:id="rId3" imgW="13563600" imgH="83693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038" y="111125"/>
                        <a:ext cx="9097962" cy="702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 rot="20124680">
            <a:off x="2639508" y="2645603"/>
            <a:ext cx="6130404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&gt;60 lines not exhaustive and still not “filtered”</a:t>
            </a:r>
          </a:p>
          <a:p>
            <a:r>
              <a:rPr lang="en-US" sz="2400" b="1" dirty="0" smtClean="0"/>
              <a:t>Some presented in the previous slides…</a:t>
            </a:r>
            <a:endParaRPr lang="en-US" sz="2400" b="1" dirty="0"/>
          </a:p>
        </p:txBody>
      </p:sp>
      <p:sp>
        <p:nvSpPr>
          <p:cNvPr id="6" name="Oval 5"/>
          <p:cNvSpPr/>
          <p:nvPr/>
        </p:nvSpPr>
        <p:spPr>
          <a:xfrm>
            <a:off x="-149412" y="0"/>
            <a:ext cx="2211294" cy="418353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7576" y="4037106"/>
            <a:ext cx="2447365" cy="418353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3081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677479"/>
              </p:ext>
            </p:extLst>
          </p:nvPr>
        </p:nvGraphicFramePr>
        <p:xfrm>
          <a:off x="0" y="104775"/>
          <a:ext cx="9144000" cy="664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9" name="Worksheet" r:id="rId3" imgW="13563600" imgH="12382500" progId="Excel.Sheet.12">
                  <p:embed/>
                </p:oleObj>
              </mc:Choice>
              <mc:Fallback>
                <p:oleObj name="Worksheet" r:id="rId3" imgW="13563600" imgH="123825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04775"/>
                        <a:ext cx="9144000" cy="664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0" y="-29882"/>
            <a:ext cx="2808941" cy="418353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20906153">
            <a:off x="3860756" y="717176"/>
            <a:ext cx="5070619" cy="1754327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CERN : “Accelerators, Detectors, Computers”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err="1" smtClean="0">
                <a:solidFill>
                  <a:srgbClr val="FF0000"/>
                </a:solidFill>
              </a:rPr>
              <a:t>Medpix</a:t>
            </a:r>
            <a:r>
              <a:rPr lang="en-US" b="1" dirty="0" smtClean="0">
                <a:solidFill>
                  <a:srgbClr val="FF0000"/>
                </a:solidFill>
              </a:rPr>
              <a:t> Chips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err="1" smtClean="0">
                <a:solidFill>
                  <a:srgbClr val="FF0000"/>
                </a:solidFill>
              </a:rPr>
              <a:t>Fluka</a:t>
            </a:r>
            <a:r>
              <a:rPr lang="en-US" b="1" dirty="0" smtClean="0">
                <a:solidFill>
                  <a:srgbClr val="FF0000"/>
                </a:solidFill>
              </a:rPr>
              <a:t> Monte Carlo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Medical molecular Imaging &amp; Nuclear </a:t>
            </a:r>
            <a:r>
              <a:rPr lang="en-US" b="1" dirty="0" err="1" smtClean="0">
                <a:solidFill>
                  <a:srgbClr val="FF0000"/>
                </a:solidFill>
              </a:rPr>
              <a:t>Medecine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Radioisotopes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err="1" smtClean="0">
                <a:solidFill>
                  <a:srgbClr val="FF0000"/>
                </a:solidFill>
              </a:rPr>
              <a:t>OpenMed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BioLeir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906153">
            <a:off x="4014654" y="3401761"/>
            <a:ext cx="4762842" cy="2308324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But today when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users talk about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“Clinical, Biology, Medical Physics, Industry…”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Animals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Cells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State of the art of Industrial solutions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State of the art of other research institutions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Clinical data, trials and research</a:t>
            </a:r>
          </a:p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Health Economy and world status</a:t>
            </a:r>
          </a:p>
        </p:txBody>
      </p:sp>
    </p:spTree>
    <p:extLst>
      <p:ext uri="{BB962C8B-B14F-4D97-AF65-F5344CB8AC3E}">
        <p14:creationId xmlns:p14="http://schemas.microsoft.com/office/powerpoint/2010/main" val="57503336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2-09 at 2.32.1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18" y="2536736"/>
            <a:ext cx="5679137" cy="41708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006" y="5779894"/>
            <a:ext cx="25827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Inverse Planning &amp; IMRT</a:t>
            </a:r>
            <a:endParaRPr lang="en-US" b="1" u="sng" dirty="0" smtClean="0"/>
          </a:p>
          <a:p>
            <a:r>
              <a:rPr lang="en-US" sz="1400" dirty="0" smtClean="0"/>
              <a:t>radiation</a:t>
            </a:r>
            <a:r>
              <a:rPr lang="en-US" sz="1400" dirty="0"/>
              <a:t>-therapy-</a:t>
            </a:r>
            <a:r>
              <a:rPr lang="en-US" sz="1400" dirty="0" err="1" smtClean="0"/>
              <a:t>imrt.html</a:t>
            </a:r>
            <a:endParaRPr lang="en-US" sz="1400" dirty="0" smtClean="0"/>
          </a:p>
          <a:p>
            <a:r>
              <a:rPr lang="en-US" sz="1400" dirty="0">
                <a:hlinkClick r:id="rId4"/>
              </a:rPr>
              <a:t>http://www.noyodecia.com/</a:t>
            </a:r>
            <a:endParaRPr lang="en-US" sz="1400" dirty="0"/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72505" y="2411296"/>
            <a:ext cx="3773212" cy="266558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1391" y="4904400"/>
            <a:ext cx="4572000" cy="5847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u="sng" dirty="0" err="1" smtClean="0">
                <a:solidFill>
                  <a:srgbClr val="FF0000"/>
                </a:solidFill>
              </a:rPr>
              <a:t>Multileaf_collimator</a:t>
            </a:r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sz="1400" dirty="0"/>
              <a:t>https://</a:t>
            </a:r>
            <a:r>
              <a:rPr lang="en-US" sz="1400" dirty="0" err="1"/>
              <a:t>en.wikipedia.org</a:t>
            </a:r>
            <a:r>
              <a:rPr lang="en-US" sz="1400" dirty="0"/>
              <a:t>/wiki/</a:t>
            </a:r>
            <a:endParaRPr lang="en-US" sz="1400" b="1" u="sng" dirty="0">
              <a:solidFill>
                <a:srgbClr val="FF0000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393" y="179298"/>
            <a:ext cx="4437062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4664" y="898524"/>
            <a:ext cx="34416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Multimodality </a:t>
            </a:r>
            <a:r>
              <a:rPr lang="en-US" sz="2000" b="1" u="sng" dirty="0" smtClean="0">
                <a:solidFill>
                  <a:srgbClr val="FF0000"/>
                </a:solidFill>
              </a:rPr>
              <a:t>imaging </a:t>
            </a:r>
          </a:p>
          <a:p>
            <a:r>
              <a:rPr lang="en-US" sz="2000" dirty="0" smtClean="0"/>
              <a:t>including functional:</a:t>
            </a:r>
          </a:p>
          <a:p>
            <a:r>
              <a:rPr lang="en-US" sz="2000" dirty="0" smtClean="0"/>
              <a:t>registration,</a:t>
            </a:r>
          </a:p>
          <a:p>
            <a:r>
              <a:rPr lang="en-US" sz="2000" dirty="0" smtClean="0"/>
              <a:t>fast automatic segmentation,…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44149" y="-22119"/>
            <a:ext cx="2859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Evolution of software </a:t>
            </a:r>
          </a:p>
          <a:p>
            <a:r>
              <a:rPr lang="en-US" sz="2400" dirty="0" smtClean="0"/>
              <a:t>and hardware tools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688036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6-02-16 at 2.21.1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256"/>
            <a:ext cx="9144000" cy="64457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903882" y="756630"/>
            <a:ext cx="808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2012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4097" y="5397829"/>
            <a:ext cx="202285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11250  </a:t>
            </a:r>
            <a:r>
              <a:rPr lang="en-US" sz="2000" b="1" dirty="0"/>
              <a:t>L</a:t>
            </a:r>
            <a:r>
              <a:rPr lang="en-US" sz="2000" b="1" dirty="0" smtClean="0"/>
              <a:t>inacs</a:t>
            </a:r>
          </a:p>
          <a:p>
            <a:r>
              <a:rPr lang="en-US" sz="2000" b="1" dirty="0" smtClean="0"/>
              <a:t>   2271 Cobalt -60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6855966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2" descr="&#10;Slide2.jpg                                                     02CFD33AMacintosh HD                   C3619BF5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5888"/>
            <a:ext cx="9144000" cy="696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TextBox 8"/>
          <p:cNvSpPr txBox="1">
            <a:spLocks noChangeArrowheads="1"/>
          </p:cNvSpPr>
          <p:nvPr/>
        </p:nvSpPr>
        <p:spPr bwMode="auto">
          <a:xfrm>
            <a:off x="-15875" y="6381750"/>
            <a:ext cx="3629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>
                <a:latin typeface="Arial" charset="0"/>
              </a:rPr>
              <a:t>From Bill Chu, PTCOG 50, USA</a:t>
            </a:r>
          </a:p>
        </p:txBody>
      </p:sp>
      <p:sp>
        <p:nvSpPr>
          <p:cNvPr id="83971" name="Oval 1"/>
          <p:cNvSpPr>
            <a:spLocks noChangeArrowheads="1"/>
          </p:cNvSpPr>
          <p:nvPr/>
        </p:nvSpPr>
        <p:spPr bwMode="auto">
          <a:xfrm>
            <a:off x="4716463" y="50133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6902991" y="4328167"/>
            <a:ext cx="217488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265242-8349-CE43-A4A9-13C77E21B691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2711742" y="4673570"/>
            <a:ext cx="217488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4962900" y="3423688"/>
            <a:ext cx="217488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5855986" y="3798589"/>
            <a:ext cx="217488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1770" y="4889470"/>
            <a:ext cx="2022859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11250  </a:t>
            </a:r>
            <a:r>
              <a:rPr lang="en-US" sz="2000" b="1" dirty="0"/>
              <a:t>L</a:t>
            </a:r>
            <a:r>
              <a:rPr lang="en-US" sz="2000" b="1" dirty="0" smtClean="0"/>
              <a:t>inacs</a:t>
            </a:r>
          </a:p>
          <a:p>
            <a:r>
              <a:rPr lang="en-US" sz="2000" b="1" dirty="0" smtClean="0"/>
              <a:t>   2271 Cobalt -</a:t>
            </a:r>
            <a:r>
              <a:rPr lang="en-US" sz="2000" b="1" dirty="0" smtClean="0"/>
              <a:t>60</a:t>
            </a:r>
          </a:p>
          <a:p>
            <a:r>
              <a:rPr lang="en-US" sz="2000" b="1" dirty="0" smtClean="0"/>
              <a:t>120+80 rooms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4122201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45"/>
          <a:stretch>
            <a:fillRect/>
          </a:stretch>
        </p:blipFill>
        <p:spPr bwMode="auto">
          <a:xfrm>
            <a:off x="7546975" y="5878513"/>
            <a:ext cx="159702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5" name="Picture 3"/>
          <p:cNvSpPr>
            <a:spLocks noChangeAspect="1" noChangeArrowheads="1"/>
          </p:cNvSpPr>
          <p:nvPr/>
        </p:nvSpPr>
        <p:spPr bwMode="hidden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898525" y="5903913"/>
            <a:ext cx="18415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1558" name="Text Box 9"/>
          <p:cNvSpPr txBox="1">
            <a:spLocks noChangeArrowheads="1"/>
          </p:cNvSpPr>
          <p:nvPr/>
        </p:nvSpPr>
        <p:spPr bwMode="auto">
          <a:xfrm>
            <a:off x="216903" y="302728"/>
            <a:ext cx="533832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 dirty="0" err="1" smtClean="0">
                <a:solidFill>
                  <a:srgbClr val="000000"/>
                </a:solidFill>
              </a:rPr>
              <a:t>Physics</a:t>
            </a:r>
            <a:r>
              <a:rPr lang="fr-FR" sz="3200" b="1" dirty="0" smtClean="0">
                <a:solidFill>
                  <a:srgbClr val="000000"/>
                </a:solidFill>
              </a:rPr>
              <a:t> in </a:t>
            </a:r>
            <a:r>
              <a:rPr lang="fr-FR" sz="3200" b="1" dirty="0" err="1" smtClean="0">
                <a:solidFill>
                  <a:srgbClr val="000000"/>
                </a:solidFill>
              </a:rPr>
              <a:t>hadrontherapy</a:t>
            </a:r>
            <a:r>
              <a:rPr lang="fr-FR" sz="3200" b="1" dirty="0" smtClean="0">
                <a:solidFill>
                  <a:srgbClr val="000000"/>
                </a:solidFill>
              </a:rPr>
              <a:t>:</a:t>
            </a:r>
            <a:endParaRPr lang="fr-FR" sz="3200" b="1" dirty="0">
              <a:solidFill>
                <a:srgbClr val="000000"/>
              </a:solidFill>
            </a:endParaRPr>
          </a:p>
        </p:txBody>
      </p:sp>
      <p:grpSp>
        <p:nvGrpSpPr>
          <p:cNvPr id="151559" name="Group 5"/>
          <p:cNvGrpSpPr>
            <a:grpSpLocks/>
          </p:cNvGrpSpPr>
          <p:nvPr/>
        </p:nvGrpSpPr>
        <p:grpSpPr bwMode="auto">
          <a:xfrm>
            <a:off x="1708150" y="3406775"/>
            <a:ext cx="6826250" cy="2613025"/>
            <a:chOff x="1027" y="1417"/>
            <a:chExt cx="4300" cy="1646"/>
          </a:xfrm>
        </p:grpSpPr>
        <p:grpSp>
          <p:nvGrpSpPr>
            <p:cNvPr id="151562" name="Group 6"/>
            <p:cNvGrpSpPr>
              <a:grpSpLocks/>
            </p:cNvGrpSpPr>
            <p:nvPr/>
          </p:nvGrpSpPr>
          <p:grpSpPr bwMode="auto">
            <a:xfrm>
              <a:off x="1027" y="2509"/>
              <a:ext cx="3210" cy="121"/>
              <a:chOff x="1034" y="2790"/>
              <a:chExt cx="3210" cy="121"/>
            </a:xfrm>
          </p:grpSpPr>
          <p:sp>
            <p:nvSpPr>
              <p:cNvPr id="151623" name="Line 7"/>
              <p:cNvSpPr>
                <a:spLocks noChangeShapeType="1"/>
              </p:cNvSpPr>
              <p:nvPr/>
            </p:nvSpPr>
            <p:spPr bwMode="auto">
              <a:xfrm flipV="1">
                <a:off x="1034" y="2898"/>
                <a:ext cx="19" cy="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4" name="Line 8"/>
              <p:cNvSpPr>
                <a:spLocks noChangeShapeType="1"/>
              </p:cNvSpPr>
              <p:nvPr/>
            </p:nvSpPr>
            <p:spPr bwMode="auto">
              <a:xfrm>
                <a:off x="1053" y="2898"/>
                <a:ext cx="18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5" name="Line 9"/>
              <p:cNvSpPr>
                <a:spLocks noChangeShapeType="1"/>
              </p:cNvSpPr>
              <p:nvPr/>
            </p:nvSpPr>
            <p:spPr bwMode="auto">
              <a:xfrm flipV="1">
                <a:off x="1071" y="2899"/>
                <a:ext cx="19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6" name="Line 10"/>
              <p:cNvSpPr>
                <a:spLocks noChangeShapeType="1"/>
              </p:cNvSpPr>
              <p:nvPr/>
            </p:nvSpPr>
            <p:spPr bwMode="auto">
              <a:xfrm>
                <a:off x="1090" y="2899"/>
                <a:ext cx="19" cy="1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7" name="Line 11"/>
              <p:cNvSpPr>
                <a:spLocks noChangeShapeType="1"/>
              </p:cNvSpPr>
              <p:nvPr/>
            </p:nvSpPr>
            <p:spPr bwMode="auto">
              <a:xfrm flipV="1">
                <a:off x="1109" y="2909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8" name="Line 12"/>
              <p:cNvSpPr>
                <a:spLocks noChangeShapeType="1"/>
              </p:cNvSpPr>
              <p:nvPr/>
            </p:nvSpPr>
            <p:spPr bwMode="auto">
              <a:xfrm flipV="1">
                <a:off x="1127" y="2901"/>
                <a:ext cx="19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9" name="Line 13"/>
              <p:cNvSpPr>
                <a:spLocks noChangeShapeType="1"/>
              </p:cNvSpPr>
              <p:nvPr/>
            </p:nvSpPr>
            <p:spPr bwMode="auto">
              <a:xfrm>
                <a:off x="1146" y="2901"/>
                <a:ext cx="18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0" name="Line 14"/>
              <p:cNvSpPr>
                <a:spLocks noChangeShapeType="1"/>
              </p:cNvSpPr>
              <p:nvPr/>
            </p:nvSpPr>
            <p:spPr bwMode="auto">
              <a:xfrm flipV="1">
                <a:off x="1164" y="2901"/>
                <a:ext cx="18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1" name="Line 15"/>
              <p:cNvSpPr>
                <a:spLocks noChangeShapeType="1"/>
              </p:cNvSpPr>
              <p:nvPr/>
            </p:nvSpPr>
            <p:spPr bwMode="auto">
              <a:xfrm>
                <a:off x="1182" y="2901"/>
                <a:ext cx="19" cy="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2" name="Line 16"/>
              <p:cNvSpPr>
                <a:spLocks noChangeShapeType="1"/>
              </p:cNvSpPr>
              <p:nvPr/>
            </p:nvSpPr>
            <p:spPr bwMode="auto">
              <a:xfrm flipV="1">
                <a:off x="1201" y="2899"/>
                <a:ext cx="19" cy="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3" name="Line 17"/>
              <p:cNvSpPr>
                <a:spLocks noChangeShapeType="1"/>
              </p:cNvSpPr>
              <p:nvPr/>
            </p:nvSpPr>
            <p:spPr bwMode="auto">
              <a:xfrm>
                <a:off x="1220" y="2899"/>
                <a:ext cx="18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4" name="Line 18"/>
              <p:cNvSpPr>
                <a:spLocks noChangeShapeType="1"/>
              </p:cNvSpPr>
              <p:nvPr/>
            </p:nvSpPr>
            <p:spPr bwMode="auto">
              <a:xfrm flipV="1">
                <a:off x="1238" y="2899"/>
                <a:ext cx="19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5" name="Line 19"/>
              <p:cNvSpPr>
                <a:spLocks noChangeShapeType="1"/>
              </p:cNvSpPr>
              <p:nvPr/>
            </p:nvSpPr>
            <p:spPr bwMode="auto">
              <a:xfrm>
                <a:off x="1257" y="2899"/>
                <a:ext cx="17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6" name="Line 20"/>
              <p:cNvSpPr>
                <a:spLocks noChangeShapeType="1"/>
              </p:cNvSpPr>
              <p:nvPr/>
            </p:nvSpPr>
            <p:spPr bwMode="auto">
              <a:xfrm flipV="1">
                <a:off x="1274" y="2901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7" name="Line 21"/>
              <p:cNvSpPr>
                <a:spLocks noChangeShapeType="1"/>
              </p:cNvSpPr>
              <p:nvPr/>
            </p:nvSpPr>
            <p:spPr bwMode="auto">
              <a:xfrm>
                <a:off x="1293" y="2901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8" name="Line 22"/>
              <p:cNvSpPr>
                <a:spLocks noChangeShapeType="1"/>
              </p:cNvSpPr>
              <p:nvPr/>
            </p:nvSpPr>
            <p:spPr bwMode="auto">
              <a:xfrm>
                <a:off x="1312" y="2904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39" name="Line 23"/>
              <p:cNvSpPr>
                <a:spLocks noChangeShapeType="1"/>
              </p:cNvSpPr>
              <p:nvPr/>
            </p:nvSpPr>
            <p:spPr bwMode="auto">
              <a:xfrm flipV="1">
                <a:off x="1329" y="290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0" name="Line 24"/>
              <p:cNvSpPr>
                <a:spLocks noChangeShapeType="1"/>
              </p:cNvSpPr>
              <p:nvPr/>
            </p:nvSpPr>
            <p:spPr bwMode="auto">
              <a:xfrm>
                <a:off x="1348" y="2902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1" name="Line 25"/>
              <p:cNvSpPr>
                <a:spLocks noChangeShapeType="1"/>
              </p:cNvSpPr>
              <p:nvPr/>
            </p:nvSpPr>
            <p:spPr bwMode="auto">
              <a:xfrm>
                <a:off x="1367" y="2904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2" name="Line 26"/>
              <p:cNvSpPr>
                <a:spLocks noChangeShapeType="1"/>
              </p:cNvSpPr>
              <p:nvPr/>
            </p:nvSpPr>
            <p:spPr bwMode="auto">
              <a:xfrm flipV="1">
                <a:off x="1385" y="290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3" name="Line 27"/>
              <p:cNvSpPr>
                <a:spLocks noChangeShapeType="1"/>
              </p:cNvSpPr>
              <p:nvPr/>
            </p:nvSpPr>
            <p:spPr bwMode="auto">
              <a:xfrm flipV="1">
                <a:off x="1404" y="2898"/>
                <a:ext cx="19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4" name="Line 28"/>
              <p:cNvSpPr>
                <a:spLocks noChangeShapeType="1"/>
              </p:cNvSpPr>
              <p:nvPr/>
            </p:nvSpPr>
            <p:spPr bwMode="auto">
              <a:xfrm>
                <a:off x="1423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5" name="Line 29"/>
              <p:cNvSpPr>
                <a:spLocks noChangeShapeType="1"/>
              </p:cNvSpPr>
              <p:nvPr/>
            </p:nvSpPr>
            <p:spPr bwMode="auto">
              <a:xfrm>
                <a:off x="1441" y="2899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6" name="Line 30"/>
              <p:cNvSpPr>
                <a:spLocks noChangeShapeType="1"/>
              </p:cNvSpPr>
              <p:nvPr/>
            </p:nvSpPr>
            <p:spPr bwMode="auto">
              <a:xfrm flipV="1">
                <a:off x="1459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7" name="Line 31"/>
              <p:cNvSpPr>
                <a:spLocks noChangeShapeType="1"/>
              </p:cNvSpPr>
              <p:nvPr/>
            </p:nvSpPr>
            <p:spPr bwMode="auto">
              <a:xfrm>
                <a:off x="1478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8" name="Line 32"/>
              <p:cNvSpPr>
                <a:spLocks noChangeShapeType="1"/>
              </p:cNvSpPr>
              <p:nvPr/>
            </p:nvSpPr>
            <p:spPr bwMode="auto">
              <a:xfrm>
                <a:off x="1496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49" name="Line 33"/>
              <p:cNvSpPr>
                <a:spLocks noChangeShapeType="1"/>
              </p:cNvSpPr>
              <p:nvPr/>
            </p:nvSpPr>
            <p:spPr bwMode="auto">
              <a:xfrm>
                <a:off x="1515" y="290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0" name="Line 34"/>
              <p:cNvSpPr>
                <a:spLocks noChangeShapeType="1"/>
              </p:cNvSpPr>
              <p:nvPr/>
            </p:nvSpPr>
            <p:spPr bwMode="auto">
              <a:xfrm flipV="1">
                <a:off x="1533" y="290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1" name="Line 35"/>
              <p:cNvSpPr>
                <a:spLocks noChangeShapeType="1"/>
              </p:cNvSpPr>
              <p:nvPr/>
            </p:nvSpPr>
            <p:spPr bwMode="auto">
              <a:xfrm flipV="1">
                <a:off x="1551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2" name="Line 36"/>
              <p:cNvSpPr>
                <a:spLocks noChangeShapeType="1"/>
              </p:cNvSpPr>
              <p:nvPr/>
            </p:nvSpPr>
            <p:spPr bwMode="auto">
              <a:xfrm flipV="1">
                <a:off x="1570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3" name="Line 37"/>
              <p:cNvSpPr>
                <a:spLocks noChangeShapeType="1"/>
              </p:cNvSpPr>
              <p:nvPr/>
            </p:nvSpPr>
            <p:spPr bwMode="auto">
              <a:xfrm>
                <a:off x="1588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4" name="Line 38"/>
              <p:cNvSpPr>
                <a:spLocks noChangeShapeType="1"/>
              </p:cNvSpPr>
              <p:nvPr/>
            </p:nvSpPr>
            <p:spPr bwMode="auto">
              <a:xfrm>
                <a:off x="1607" y="289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5" name="Line 39"/>
              <p:cNvSpPr>
                <a:spLocks noChangeShapeType="1"/>
              </p:cNvSpPr>
              <p:nvPr/>
            </p:nvSpPr>
            <p:spPr bwMode="auto">
              <a:xfrm>
                <a:off x="1626" y="2899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6" name="Line 40"/>
              <p:cNvSpPr>
                <a:spLocks noChangeShapeType="1"/>
              </p:cNvSpPr>
              <p:nvPr/>
            </p:nvSpPr>
            <p:spPr bwMode="auto">
              <a:xfrm>
                <a:off x="1643" y="289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7" name="Line 41"/>
              <p:cNvSpPr>
                <a:spLocks noChangeShapeType="1"/>
              </p:cNvSpPr>
              <p:nvPr/>
            </p:nvSpPr>
            <p:spPr bwMode="auto">
              <a:xfrm>
                <a:off x="1662" y="289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8" name="Line 42"/>
              <p:cNvSpPr>
                <a:spLocks noChangeShapeType="1"/>
              </p:cNvSpPr>
              <p:nvPr/>
            </p:nvSpPr>
            <p:spPr bwMode="auto">
              <a:xfrm>
                <a:off x="1681" y="2899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59" name="Line 43"/>
              <p:cNvSpPr>
                <a:spLocks noChangeShapeType="1"/>
              </p:cNvSpPr>
              <p:nvPr/>
            </p:nvSpPr>
            <p:spPr bwMode="auto">
              <a:xfrm flipV="1">
                <a:off x="1699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0" name="Line 44"/>
              <p:cNvSpPr>
                <a:spLocks noChangeShapeType="1"/>
              </p:cNvSpPr>
              <p:nvPr/>
            </p:nvSpPr>
            <p:spPr bwMode="auto">
              <a:xfrm>
                <a:off x="1718" y="2899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1" name="Line 45"/>
              <p:cNvSpPr>
                <a:spLocks noChangeShapeType="1"/>
              </p:cNvSpPr>
              <p:nvPr/>
            </p:nvSpPr>
            <p:spPr bwMode="auto">
              <a:xfrm flipV="1">
                <a:off x="1735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2" name="Line 46"/>
              <p:cNvSpPr>
                <a:spLocks noChangeShapeType="1"/>
              </p:cNvSpPr>
              <p:nvPr/>
            </p:nvSpPr>
            <p:spPr bwMode="auto">
              <a:xfrm>
                <a:off x="1754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3" name="Line 47"/>
              <p:cNvSpPr>
                <a:spLocks noChangeShapeType="1"/>
              </p:cNvSpPr>
              <p:nvPr/>
            </p:nvSpPr>
            <p:spPr bwMode="auto">
              <a:xfrm>
                <a:off x="1773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4" name="Line 48"/>
              <p:cNvSpPr>
                <a:spLocks noChangeShapeType="1"/>
              </p:cNvSpPr>
              <p:nvPr/>
            </p:nvSpPr>
            <p:spPr bwMode="auto">
              <a:xfrm>
                <a:off x="1791" y="2899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5" name="Line 49"/>
              <p:cNvSpPr>
                <a:spLocks noChangeShapeType="1"/>
              </p:cNvSpPr>
              <p:nvPr/>
            </p:nvSpPr>
            <p:spPr bwMode="auto">
              <a:xfrm>
                <a:off x="1809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6" name="Line 50"/>
              <p:cNvSpPr>
                <a:spLocks noChangeShapeType="1"/>
              </p:cNvSpPr>
              <p:nvPr/>
            </p:nvSpPr>
            <p:spPr bwMode="auto">
              <a:xfrm flipV="1">
                <a:off x="1828" y="2899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7" name="Line 51"/>
              <p:cNvSpPr>
                <a:spLocks noChangeShapeType="1"/>
              </p:cNvSpPr>
              <p:nvPr/>
            </p:nvSpPr>
            <p:spPr bwMode="auto">
              <a:xfrm flipV="1">
                <a:off x="1846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8" name="Line 52"/>
              <p:cNvSpPr>
                <a:spLocks noChangeShapeType="1"/>
              </p:cNvSpPr>
              <p:nvPr/>
            </p:nvSpPr>
            <p:spPr bwMode="auto">
              <a:xfrm>
                <a:off x="1865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69" name="Line 53"/>
              <p:cNvSpPr>
                <a:spLocks noChangeShapeType="1"/>
              </p:cNvSpPr>
              <p:nvPr/>
            </p:nvSpPr>
            <p:spPr bwMode="auto">
              <a:xfrm>
                <a:off x="1884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0" name="Line 54"/>
              <p:cNvSpPr>
                <a:spLocks noChangeShapeType="1"/>
              </p:cNvSpPr>
              <p:nvPr/>
            </p:nvSpPr>
            <p:spPr bwMode="auto">
              <a:xfrm>
                <a:off x="1902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1" name="Line 55"/>
              <p:cNvSpPr>
                <a:spLocks noChangeShapeType="1"/>
              </p:cNvSpPr>
              <p:nvPr/>
            </p:nvSpPr>
            <p:spPr bwMode="auto">
              <a:xfrm>
                <a:off x="1921" y="2899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2" name="Line 56"/>
              <p:cNvSpPr>
                <a:spLocks noChangeShapeType="1"/>
              </p:cNvSpPr>
              <p:nvPr/>
            </p:nvSpPr>
            <p:spPr bwMode="auto">
              <a:xfrm>
                <a:off x="1938" y="289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3" name="Line 57"/>
              <p:cNvSpPr>
                <a:spLocks noChangeShapeType="1"/>
              </p:cNvSpPr>
              <p:nvPr/>
            </p:nvSpPr>
            <p:spPr bwMode="auto">
              <a:xfrm>
                <a:off x="1957" y="290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4" name="Line 58"/>
              <p:cNvSpPr>
                <a:spLocks noChangeShapeType="1"/>
              </p:cNvSpPr>
              <p:nvPr/>
            </p:nvSpPr>
            <p:spPr bwMode="auto">
              <a:xfrm>
                <a:off x="1976" y="290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5" name="Line 59"/>
              <p:cNvSpPr>
                <a:spLocks noChangeShapeType="1"/>
              </p:cNvSpPr>
              <p:nvPr/>
            </p:nvSpPr>
            <p:spPr bwMode="auto">
              <a:xfrm>
                <a:off x="1994" y="290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6" name="Line 60"/>
              <p:cNvSpPr>
                <a:spLocks noChangeShapeType="1"/>
              </p:cNvSpPr>
              <p:nvPr/>
            </p:nvSpPr>
            <p:spPr bwMode="auto">
              <a:xfrm>
                <a:off x="2013" y="290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7" name="Line 61"/>
              <p:cNvSpPr>
                <a:spLocks noChangeShapeType="1"/>
              </p:cNvSpPr>
              <p:nvPr/>
            </p:nvSpPr>
            <p:spPr bwMode="auto">
              <a:xfrm>
                <a:off x="2032" y="2902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8" name="Line 62"/>
              <p:cNvSpPr>
                <a:spLocks noChangeShapeType="1"/>
              </p:cNvSpPr>
              <p:nvPr/>
            </p:nvSpPr>
            <p:spPr bwMode="auto">
              <a:xfrm>
                <a:off x="2049" y="290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79" name="Line 63"/>
              <p:cNvSpPr>
                <a:spLocks noChangeShapeType="1"/>
              </p:cNvSpPr>
              <p:nvPr/>
            </p:nvSpPr>
            <p:spPr bwMode="auto">
              <a:xfrm>
                <a:off x="2068" y="290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0" name="Line 64"/>
              <p:cNvSpPr>
                <a:spLocks noChangeShapeType="1"/>
              </p:cNvSpPr>
              <p:nvPr/>
            </p:nvSpPr>
            <p:spPr bwMode="auto">
              <a:xfrm>
                <a:off x="2087" y="2902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1" name="Line 65"/>
              <p:cNvSpPr>
                <a:spLocks noChangeShapeType="1"/>
              </p:cNvSpPr>
              <p:nvPr/>
            </p:nvSpPr>
            <p:spPr bwMode="auto">
              <a:xfrm>
                <a:off x="2104" y="2902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2" name="Line 66"/>
              <p:cNvSpPr>
                <a:spLocks noChangeShapeType="1"/>
              </p:cNvSpPr>
              <p:nvPr/>
            </p:nvSpPr>
            <p:spPr bwMode="auto">
              <a:xfrm flipV="1">
                <a:off x="2123" y="2902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3" name="Line 67"/>
              <p:cNvSpPr>
                <a:spLocks noChangeShapeType="1"/>
              </p:cNvSpPr>
              <p:nvPr/>
            </p:nvSpPr>
            <p:spPr bwMode="auto">
              <a:xfrm flipV="1">
                <a:off x="2141" y="290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4" name="Line 68"/>
              <p:cNvSpPr>
                <a:spLocks noChangeShapeType="1"/>
              </p:cNvSpPr>
              <p:nvPr/>
            </p:nvSpPr>
            <p:spPr bwMode="auto">
              <a:xfrm flipV="1">
                <a:off x="2160" y="2898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5" name="Line 69"/>
              <p:cNvSpPr>
                <a:spLocks noChangeShapeType="1"/>
              </p:cNvSpPr>
              <p:nvPr/>
            </p:nvSpPr>
            <p:spPr bwMode="auto">
              <a:xfrm flipV="1">
                <a:off x="2179" y="2896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6" name="Line 70"/>
              <p:cNvSpPr>
                <a:spLocks noChangeShapeType="1"/>
              </p:cNvSpPr>
              <p:nvPr/>
            </p:nvSpPr>
            <p:spPr bwMode="auto">
              <a:xfrm flipV="1">
                <a:off x="2197" y="2895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7" name="Line 71"/>
              <p:cNvSpPr>
                <a:spLocks noChangeShapeType="1"/>
              </p:cNvSpPr>
              <p:nvPr/>
            </p:nvSpPr>
            <p:spPr bwMode="auto">
              <a:xfrm>
                <a:off x="2216" y="2895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8" name="Line 72"/>
              <p:cNvSpPr>
                <a:spLocks noChangeShapeType="1"/>
              </p:cNvSpPr>
              <p:nvPr/>
            </p:nvSpPr>
            <p:spPr bwMode="auto">
              <a:xfrm>
                <a:off x="2234" y="289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89" name="Line 73"/>
              <p:cNvSpPr>
                <a:spLocks noChangeShapeType="1"/>
              </p:cNvSpPr>
              <p:nvPr/>
            </p:nvSpPr>
            <p:spPr bwMode="auto">
              <a:xfrm flipV="1">
                <a:off x="2252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0" name="Line 74"/>
              <p:cNvSpPr>
                <a:spLocks noChangeShapeType="1"/>
              </p:cNvSpPr>
              <p:nvPr/>
            </p:nvSpPr>
            <p:spPr bwMode="auto">
              <a:xfrm>
                <a:off x="2271" y="289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1" name="Line 75"/>
              <p:cNvSpPr>
                <a:spLocks noChangeShapeType="1"/>
              </p:cNvSpPr>
              <p:nvPr/>
            </p:nvSpPr>
            <p:spPr bwMode="auto">
              <a:xfrm flipV="1">
                <a:off x="2290" y="2896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2" name="Line 76"/>
              <p:cNvSpPr>
                <a:spLocks noChangeShapeType="1"/>
              </p:cNvSpPr>
              <p:nvPr/>
            </p:nvSpPr>
            <p:spPr bwMode="auto">
              <a:xfrm flipV="1">
                <a:off x="2308" y="289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3" name="Line 77"/>
              <p:cNvSpPr>
                <a:spLocks noChangeShapeType="1"/>
              </p:cNvSpPr>
              <p:nvPr/>
            </p:nvSpPr>
            <p:spPr bwMode="auto">
              <a:xfrm>
                <a:off x="2326" y="2895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4" name="Line 78"/>
              <p:cNvSpPr>
                <a:spLocks noChangeShapeType="1"/>
              </p:cNvSpPr>
              <p:nvPr/>
            </p:nvSpPr>
            <p:spPr bwMode="auto">
              <a:xfrm>
                <a:off x="2345" y="289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5" name="Line 79"/>
              <p:cNvSpPr>
                <a:spLocks noChangeShapeType="1"/>
              </p:cNvSpPr>
              <p:nvPr/>
            </p:nvSpPr>
            <p:spPr bwMode="auto">
              <a:xfrm>
                <a:off x="2363" y="2896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6" name="Line 80"/>
              <p:cNvSpPr>
                <a:spLocks noChangeShapeType="1"/>
              </p:cNvSpPr>
              <p:nvPr/>
            </p:nvSpPr>
            <p:spPr bwMode="auto">
              <a:xfrm flipV="1">
                <a:off x="2382" y="2895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7" name="Line 81"/>
              <p:cNvSpPr>
                <a:spLocks noChangeShapeType="1"/>
              </p:cNvSpPr>
              <p:nvPr/>
            </p:nvSpPr>
            <p:spPr bwMode="auto">
              <a:xfrm>
                <a:off x="2399" y="2895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8" name="Line 82"/>
              <p:cNvSpPr>
                <a:spLocks noChangeShapeType="1"/>
              </p:cNvSpPr>
              <p:nvPr/>
            </p:nvSpPr>
            <p:spPr bwMode="auto">
              <a:xfrm flipV="1">
                <a:off x="2418" y="2893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99" name="Line 83"/>
              <p:cNvSpPr>
                <a:spLocks noChangeShapeType="1"/>
              </p:cNvSpPr>
              <p:nvPr/>
            </p:nvSpPr>
            <p:spPr bwMode="auto">
              <a:xfrm flipV="1">
                <a:off x="2437" y="289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0" name="Line 84"/>
              <p:cNvSpPr>
                <a:spLocks noChangeShapeType="1"/>
              </p:cNvSpPr>
              <p:nvPr/>
            </p:nvSpPr>
            <p:spPr bwMode="auto">
              <a:xfrm>
                <a:off x="2455" y="289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1" name="Line 85"/>
              <p:cNvSpPr>
                <a:spLocks noChangeShapeType="1"/>
              </p:cNvSpPr>
              <p:nvPr/>
            </p:nvSpPr>
            <p:spPr bwMode="auto">
              <a:xfrm>
                <a:off x="2474" y="289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2" name="Line 86"/>
              <p:cNvSpPr>
                <a:spLocks noChangeShapeType="1"/>
              </p:cNvSpPr>
              <p:nvPr/>
            </p:nvSpPr>
            <p:spPr bwMode="auto">
              <a:xfrm>
                <a:off x="2493" y="289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3" name="Line 87"/>
              <p:cNvSpPr>
                <a:spLocks noChangeShapeType="1"/>
              </p:cNvSpPr>
              <p:nvPr/>
            </p:nvSpPr>
            <p:spPr bwMode="auto">
              <a:xfrm flipV="1">
                <a:off x="2511" y="2893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4" name="Line 88"/>
              <p:cNvSpPr>
                <a:spLocks noChangeShapeType="1"/>
              </p:cNvSpPr>
              <p:nvPr/>
            </p:nvSpPr>
            <p:spPr bwMode="auto">
              <a:xfrm>
                <a:off x="2529" y="2893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5" name="Line 89"/>
              <p:cNvSpPr>
                <a:spLocks noChangeShapeType="1"/>
              </p:cNvSpPr>
              <p:nvPr/>
            </p:nvSpPr>
            <p:spPr bwMode="auto">
              <a:xfrm>
                <a:off x="2548" y="2893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6" name="Line 90"/>
              <p:cNvSpPr>
                <a:spLocks noChangeShapeType="1"/>
              </p:cNvSpPr>
              <p:nvPr/>
            </p:nvSpPr>
            <p:spPr bwMode="auto">
              <a:xfrm>
                <a:off x="2566" y="289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7" name="Line 91"/>
              <p:cNvSpPr>
                <a:spLocks noChangeShapeType="1"/>
              </p:cNvSpPr>
              <p:nvPr/>
            </p:nvSpPr>
            <p:spPr bwMode="auto">
              <a:xfrm flipV="1">
                <a:off x="2584" y="2893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8" name="Line 92"/>
              <p:cNvSpPr>
                <a:spLocks noChangeShapeType="1"/>
              </p:cNvSpPr>
              <p:nvPr/>
            </p:nvSpPr>
            <p:spPr bwMode="auto">
              <a:xfrm>
                <a:off x="2603" y="2893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09" name="Line 93"/>
              <p:cNvSpPr>
                <a:spLocks noChangeShapeType="1"/>
              </p:cNvSpPr>
              <p:nvPr/>
            </p:nvSpPr>
            <p:spPr bwMode="auto">
              <a:xfrm flipV="1">
                <a:off x="2621" y="289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0" name="Line 94"/>
              <p:cNvSpPr>
                <a:spLocks noChangeShapeType="1"/>
              </p:cNvSpPr>
              <p:nvPr/>
            </p:nvSpPr>
            <p:spPr bwMode="auto">
              <a:xfrm>
                <a:off x="2640" y="289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1" name="Line 95"/>
              <p:cNvSpPr>
                <a:spLocks noChangeShapeType="1"/>
              </p:cNvSpPr>
              <p:nvPr/>
            </p:nvSpPr>
            <p:spPr bwMode="auto">
              <a:xfrm flipV="1">
                <a:off x="2658" y="289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2" name="Line 96"/>
              <p:cNvSpPr>
                <a:spLocks noChangeShapeType="1"/>
              </p:cNvSpPr>
              <p:nvPr/>
            </p:nvSpPr>
            <p:spPr bwMode="auto">
              <a:xfrm>
                <a:off x="2677" y="289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3" name="Line 97"/>
              <p:cNvSpPr>
                <a:spLocks noChangeShapeType="1"/>
              </p:cNvSpPr>
              <p:nvPr/>
            </p:nvSpPr>
            <p:spPr bwMode="auto">
              <a:xfrm>
                <a:off x="2696" y="2893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4" name="Line 98"/>
              <p:cNvSpPr>
                <a:spLocks noChangeShapeType="1"/>
              </p:cNvSpPr>
              <p:nvPr/>
            </p:nvSpPr>
            <p:spPr bwMode="auto">
              <a:xfrm>
                <a:off x="2713" y="2893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5" name="Line 99"/>
              <p:cNvSpPr>
                <a:spLocks noChangeShapeType="1"/>
              </p:cNvSpPr>
              <p:nvPr/>
            </p:nvSpPr>
            <p:spPr bwMode="auto">
              <a:xfrm flipV="1">
                <a:off x="2732" y="2891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6" name="Line 100"/>
              <p:cNvSpPr>
                <a:spLocks noChangeShapeType="1"/>
              </p:cNvSpPr>
              <p:nvPr/>
            </p:nvSpPr>
            <p:spPr bwMode="auto">
              <a:xfrm>
                <a:off x="2751" y="289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7" name="Line 101"/>
              <p:cNvSpPr>
                <a:spLocks noChangeShapeType="1"/>
              </p:cNvSpPr>
              <p:nvPr/>
            </p:nvSpPr>
            <p:spPr bwMode="auto">
              <a:xfrm>
                <a:off x="2769" y="2891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8" name="Line 102"/>
              <p:cNvSpPr>
                <a:spLocks noChangeShapeType="1"/>
              </p:cNvSpPr>
              <p:nvPr/>
            </p:nvSpPr>
            <p:spPr bwMode="auto">
              <a:xfrm flipV="1">
                <a:off x="2788" y="2889"/>
                <a:ext cx="17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19" name="Line 103"/>
              <p:cNvSpPr>
                <a:spLocks noChangeShapeType="1"/>
              </p:cNvSpPr>
              <p:nvPr/>
            </p:nvSpPr>
            <p:spPr bwMode="auto">
              <a:xfrm flipV="1">
                <a:off x="2805" y="288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0" name="Line 104"/>
              <p:cNvSpPr>
                <a:spLocks noChangeShapeType="1"/>
              </p:cNvSpPr>
              <p:nvPr/>
            </p:nvSpPr>
            <p:spPr bwMode="auto">
              <a:xfrm>
                <a:off x="2824" y="288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1" name="Line 105"/>
              <p:cNvSpPr>
                <a:spLocks noChangeShapeType="1"/>
              </p:cNvSpPr>
              <p:nvPr/>
            </p:nvSpPr>
            <p:spPr bwMode="auto">
              <a:xfrm>
                <a:off x="2843" y="288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2" name="Line 106"/>
              <p:cNvSpPr>
                <a:spLocks noChangeShapeType="1"/>
              </p:cNvSpPr>
              <p:nvPr/>
            </p:nvSpPr>
            <p:spPr bwMode="auto">
              <a:xfrm>
                <a:off x="2861" y="288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3" name="Line 107"/>
              <p:cNvSpPr>
                <a:spLocks noChangeShapeType="1"/>
              </p:cNvSpPr>
              <p:nvPr/>
            </p:nvSpPr>
            <p:spPr bwMode="auto">
              <a:xfrm>
                <a:off x="2879" y="288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4" name="Line 108"/>
              <p:cNvSpPr>
                <a:spLocks noChangeShapeType="1"/>
              </p:cNvSpPr>
              <p:nvPr/>
            </p:nvSpPr>
            <p:spPr bwMode="auto">
              <a:xfrm>
                <a:off x="2898" y="288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5" name="Line 109"/>
              <p:cNvSpPr>
                <a:spLocks noChangeShapeType="1"/>
              </p:cNvSpPr>
              <p:nvPr/>
            </p:nvSpPr>
            <p:spPr bwMode="auto">
              <a:xfrm>
                <a:off x="2916" y="288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6" name="Line 110"/>
              <p:cNvSpPr>
                <a:spLocks noChangeShapeType="1"/>
              </p:cNvSpPr>
              <p:nvPr/>
            </p:nvSpPr>
            <p:spPr bwMode="auto">
              <a:xfrm flipV="1">
                <a:off x="2935" y="288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7" name="Line 111"/>
              <p:cNvSpPr>
                <a:spLocks noChangeShapeType="1"/>
              </p:cNvSpPr>
              <p:nvPr/>
            </p:nvSpPr>
            <p:spPr bwMode="auto">
              <a:xfrm flipV="1">
                <a:off x="2954" y="2886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8" name="Line 112"/>
              <p:cNvSpPr>
                <a:spLocks noChangeShapeType="1"/>
              </p:cNvSpPr>
              <p:nvPr/>
            </p:nvSpPr>
            <p:spPr bwMode="auto">
              <a:xfrm>
                <a:off x="2972" y="2886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29" name="Line 113"/>
              <p:cNvSpPr>
                <a:spLocks noChangeShapeType="1"/>
              </p:cNvSpPr>
              <p:nvPr/>
            </p:nvSpPr>
            <p:spPr bwMode="auto">
              <a:xfrm flipV="1">
                <a:off x="2991" y="2885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0" name="Line 114"/>
              <p:cNvSpPr>
                <a:spLocks noChangeShapeType="1"/>
              </p:cNvSpPr>
              <p:nvPr/>
            </p:nvSpPr>
            <p:spPr bwMode="auto">
              <a:xfrm flipV="1">
                <a:off x="3008" y="2883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1" name="Line 115"/>
              <p:cNvSpPr>
                <a:spLocks noChangeShapeType="1"/>
              </p:cNvSpPr>
              <p:nvPr/>
            </p:nvSpPr>
            <p:spPr bwMode="auto">
              <a:xfrm>
                <a:off x="3027" y="2883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2" name="Line 116"/>
              <p:cNvSpPr>
                <a:spLocks noChangeShapeType="1"/>
              </p:cNvSpPr>
              <p:nvPr/>
            </p:nvSpPr>
            <p:spPr bwMode="auto">
              <a:xfrm>
                <a:off x="3046" y="2883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3" name="Line 117"/>
              <p:cNvSpPr>
                <a:spLocks noChangeShapeType="1"/>
              </p:cNvSpPr>
              <p:nvPr/>
            </p:nvSpPr>
            <p:spPr bwMode="auto">
              <a:xfrm>
                <a:off x="3064" y="2883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4" name="Line 118"/>
              <p:cNvSpPr>
                <a:spLocks noChangeShapeType="1"/>
              </p:cNvSpPr>
              <p:nvPr/>
            </p:nvSpPr>
            <p:spPr bwMode="auto">
              <a:xfrm flipV="1">
                <a:off x="3083" y="288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5" name="Line 119"/>
              <p:cNvSpPr>
                <a:spLocks noChangeShapeType="1"/>
              </p:cNvSpPr>
              <p:nvPr/>
            </p:nvSpPr>
            <p:spPr bwMode="auto">
              <a:xfrm>
                <a:off x="3101" y="288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6" name="Line 120"/>
              <p:cNvSpPr>
                <a:spLocks noChangeShapeType="1"/>
              </p:cNvSpPr>
              <p:nvPr/>
            </p:nvSpPr>
            <p:spPr bwMode="auto">
              <a:xfrm>
                <a:off x="3119" y="288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7" name="Line 121"/>
              <p:cNvSpPr>
                <a:spLocks noChangeShapeType="1"/>
              </p:cNvSpPr>
              <p:nvPr/>
            </p:nvSpPr>
            <p:spPr bwMode="auto">
              <a:xfrm>
                <a:off x="3138" y="288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8" name="Line 122"/>
              <p:cNvSpPr>
                <a:spLocks noChangeShapeType="1"/>
              </p:cNvSpPr>
              <p:nvPr/>
            </p:nvSpPr>
            <p:spPr bwMode="auto">
              <a:xfrm flipV="1">
                <a:off x="3157" y="2881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39" name="Line 123"/>
              <p:cNvSpPr>
                <a:spLocks noChangeShapeType="1"/>
              </p:cNvSpPr>
              <p:nvPr/>
            </p:nvSpPr>
            <p:spPr bwMode="auto">
              <a:xfrm flipV="1">
                <a:off x="3174" y="287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0" name="Line 124"/>
              <p:cNvSpPr>
                <a:spLocks noChangeShapeType="1"/>
              </p:cNvSpPr>
              <p:nvPr/>
            </p:nvSpPr>
            <p:spPr bwMode="auto">
              <a:xfrm flipV="1">
                <a:off x="3193" y="287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1" name="Line 125"/>
              <p:cNvSpPr>
                <a:spLocks noChangeShapeType="1"/>
              </p:cNvSpPr>
              <p:nvPr/>
            </p:nvSpPr>
            <p:spPr bwMode="auto">
              <a:xfrm flipV="1">
                <a:off x="3212" y="2877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2" name="Line 126"/>
              <p:cNvSpPr>
                <a:spLocks noChangeShapeType="1"/>
              </p:cNvSpPr>
              <p:nvPr/>
            </p:nvSpPr>
            <p:spPr bwMode="auto">
              <a:xfrm>
                <a:off x="3230" y="2877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3" name="Line 127"/>
              <p:cNvSpPr>
                <a:spLocks noChangeShapeType="1"/>
              </p:cNvSpPr>
              <p:nvPr/>
            </p:nvSpPr>
            <p:spPr bwMode="auto">
              <a:xfrm>
                <a:off x="3249" y="2877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4" name="Line 128"/>
              <p:cNvSpPr>
                <a:spLocks noChangeShapeType="1"/>
              </p:cNvSpPr>
              <p:nvPr/>
            </p:nvSpPr>
            <p:spPr bwMode="auto">
              <a:xfrm>
                <a:off x="3267" y="287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5" name="Line 129"/>
              <p:cNvSpPr>
                <a:spLocks noChangeShapeType="1"/>
              </p:cNvSpPr>
              <p:nvPr/>
            </p:nvSpPr>
            <p:spPr bwMode="auto">
              <a:xfrm flipV="1">
                <a:off x="3286" y="2877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6" name="Line 130"/>
              <p:cNvSpPr>
                <a:spLocks noChangeShapeType="1"/>
              </p:cNvSpPr>
              <p:nvPr/>
            </p:nvSpPr>
            <p:spPr bwMode="auto">
              <a:xfrm flipV="1">
                <a:off x="3304" y="2875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7" name="Line 131"/>
              <p:cNvSpPr>
                <a:spLocks noChangeShapeType="1"/>
              </p:cNvSpPr>
              <p:nvPr/>
            </p:nvSpPr>
            <p:spPr bwMode="auto">
              <a:xfrm flipV="1">
                <a:off x="3322" y="2873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8" name="Line 132"/>
              <p:cNvSpPr>
                <a:spLocks noChangeShapeType="1"/>
              </p:cNvSpPr>
              <p:nvPr/>
            </p:nvSpPr>
            <p:spPr bwMode="auto">
              <a:xfrm flipV="1">
                <a:off x="3341" y="287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49" name="Line 133"/>
              <p:cNvSpPr>
                <a:spLocks noChangeShapeType="1"/>
              </p:cNvSpPr>
              <p:nvPr/>
            </p:nvSpPr>
            <p:spPr bwMode="auto">
              <a:xfrm>
                <a:off x="3359" y="287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0" name="Line 134"/>
              <p:cNvSpPr>
                <a:spLocks noChangeShapeType="1"/>
              </p:cNvSpPr>
              <p:nvPr/>
            </p:nvSpPr>
            <p:spPr bwMode="auto">
              <a:xfrm>
                <a:off x="3378" y="287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1" name="Line 135"/>
              <p:cNvSpPr>
                <a:spLocks noChangeShapeType="1"/>
              </p:cNvSpPr>
              <p:nvPr/>
            </p:nvSpPr>
            <p:spPr bwMode="auto">
              <a:xfrm flipV="1">
                <a:off x="3396" y="2870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2" name="Line 136"/>
              <p:cNvSpPr>
                <a:spLocks noChangeShapeType="1"/>
              </p:cNvSpPr>
              <p:nvPr/>
            </p:nvSpPr>
            <p:spPr bwMode="auto">
              <a:xfrm>
                <a:off x="3415" y="2870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3" name="Line 137"/>
              <p:cNvSpPr>
                <a:spLocks noChangeShapeType="1"/>
              </p:cNvSpPr>
              <p:nvPr/>
            </p:nvSpPr>
            <p:spPr bwMode="auto">
              <a:xfrm>
                <a:off x="3433" y="2870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4" name="Line 138"/>
              <p:cNvSpPr>
                <a:spLocks noChangeShapeType="1"/>
              </p:cNvSpPr>
              <p:nvPr/>
            </p:nvSpPr>
            <p:spPr bwMode="auto">
              <a:xfrm flipV="1">
                <a:off x="3452" y="2869"/>
                <a:ext cx="17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5" name="Line 139"/>
              <p:cNvSpPr>
                <a:spLocks noChangeShapeType="1"/>
              </p:cNvSpPr>
              <p:nvPr/>
            </p:nvSpPr>
            <p:spPr bwMode="auto">
              <a:xfrm>
                <a:off x="3469" y="286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6" name="Line 140"/>
              <p:cNvSpPr>
                <a:spLocks noChangeShapeType="1"/>
              </p:cNvSpPr>
              <p:nvPr/>
            </p:nvSpPr>
            <p:spPr bwMode="auto">
              <a:xfrm flipV="1">
                <a:off x="3488" y="2868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7" name="Line 141"/>
              <p:cNvSpPr>
                <a:spLocks noChangeShapeType="1"/>
              </p:cNvSpPr>
              <p:nvPr/>
            </p:nvSpPr>
            <p:spPr bwMode="auto">
              <a:xfrm flipV="1">
                <a:off x="3507" y="2865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8" name="Line 142"/>
              <p:cNvSpPr>
                <a:spLocks noChangeShapeType="1"/>
              </p:cNvSpPr>
              <p:nvPr/>
            </p:nvSpPr>
            <p:spPr bwMode="auto">
              <a:xfrm flipV="1">
                <a:off x="3525" y="286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59" name="Line 143"/>
              <p:cNvSpPr>
                <a:spLocks noChangeShapeType="1"/>
              </p:cNvSpPr>
              <p:nvPr/>
            </p:nvSpPr>
            <p:spPr bwMode="auto">
              <a:xfrm>
                <a:off x="3544" y="286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0" name="Line 144"/>
              <p:cNvSpPr>
                <a:spLocks noChangeShapeType="1"/>
              </p:cNvSpPr>
              <p:nvPr/>
            </p:nvSpPr>
            <p:spPr bwMode="auto">
              <a:xfrm flipV="1">
                <a:off x="3563" y="286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1" name="Line 145"/>
              <p:cNvSpPr>
                <a:spLocks noChangeShapeType="1"/>
              </p:cNvSpPr>
              <p:nvPr/>
            </p:nvSpPr>
            <p:spPr bwMode="auto">
              <a:xfrm>
                <a:off x="3581" y="286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2" name="Line 146"/>
              <p:cNvSpPr>
                <a:spLocks noChangeShapeType="1"/>
              </p:cNvSpPr>
              <p:nvPr/>
            </p:nvSpPr>
            <p:spPr bwMode="auto">
              <a:xfrm>
                <a:off x="3599" y="286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3" name="Line 147"/>
              <p:cNvSpPr>
                <a:spLocks noChangeShapeType="1"/>
              </p:cNvSpPr>
              <p:nvPr/>
            </p:nvSpPr>
            <p:spPr bwMode="auto">
              <a:xfrm>
                <a:off x="3618" y="2862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4" name="Line 148"/>
              <p:cNvSpPr>
                <a:spLocks noChangeShapeType="1"/>
              </p:cNvSpPr>
              <p:nvPr/>
            </p:nvSpPr>
            <p:spPr bwMode="auto">
              <a:xfrm flipV="1">
                <a:off x="3636" y="2861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5" name="Line 149"/>
              <p:cNvSpPr>
                <a:spLocks noChangeShapeType="1"/>
              </p:cNvSpPr>
              <p:nvPr/>
            </p:nvSpPr>
            <p:spPr bwMode="auto">
              <a:xfrm flipV="1">
                <a:off x="3654" y="2859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6" name="Line 150"/>
              <p:cNvSpPr>
                <a:spLocks noChangeShapeType="1"/>
              </p:cNvSpPr>
              <p:nvPr/>
            </p:nvSpPr>
            <p:spPr bwMode="auto">
              <a:xfrm flipV="1">
                <a:off x="3673" y="2858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7" name="Line 151"/>
              <p:cNvSpPr>
                <a:spLocks noChangeShapeType="1"/>
              </p:cNvSpPr>
              <p:nvPr/>
            </p:nvSpPr>
            <p:spPr bwMode="auto">
              <a:xfrm flipV="1">
                <a:off x="3691" y="2855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8" name="Line 152"/>
              <p:cNvSpPr>
                <a:spLocks noChangeShapeType="1"/>
              </p:cNvSpPr>
              <p:nvPr/>
            </p:nvSpPr>
            <p:spPr bwMode="auto">
              <a:xfrm flipV="1">
                <a:off x="3710" y="2850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69" name="Line 153"/>
              <p:cNvSpPr>
                <a:spLocks noChangeShapeType="1"/>
              </p:cNvSpPr>
              <p:nvPr/>
            </p:nvSpPr>
            <p:spPr bwMode="auto">
              <a:xfrm flipV="1">
                <a:off x="3728" y="2850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0" name="Line 154"/>
              <p:cNvSpPr>
                <a:spLocks noChangeShapeType="1"/>
              </p:cNvSpPr>
              <p:nvPr/>
            </p:nvSpPr>
            <p:spPr bwMode="auto">
              <a:xfrm>
                <a:off x="3747" y="2850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1" name="Line 155"/>
              <p:cNvSpPr>
                <a:spLocks noChangeShapeType="1"/>
              </p:cNvSpPr>
              <p:nvPr/>
            </p:nvSpPr>
            <p:spPr bwMode="auto">
              <a:xfrm flipV="1">
                <a:off x="3766" y="2847"/>
                <a:ext cx="17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2" name="Line 156"/>
              <p:cNvSpPr>
                <a:spLocks noChangeShapeType="1"/>
              </p:cNvSpPr>
              <p:nvPr/>
            </p:nvSpPr>
            <p:spPr bwMode="auto">
              <a:xfrm>
                <a:off x="3783" y="2847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3" name="Line 157"/>
              <p:cNvSpPr>
                <a:spLocks noChangeShapeType="1"/>
              </p:cNvSpPr>
              <p:nvPr/>
            </p:nvSpPr>
            <p:spPr bwMode="auto">
              <a:xfrm flipV="1">
                <a:off x="3802" y="2846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4" name="Line 158"/>
              <p:cNvSpPr>
                <a:spLocks noChangeShapeType="1"/>
              </p:cNvSpPr>
              <p:nvPr/>
            </p:nvSpPr>
            <p:spPr bwMode="auto">
              <a:xfrm flipV="1">
                <a:off x="3821" y="284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5" name="Line 159"/>
              <p:cNvSpPr>
                <a:spLocks noChangeShapeType="1"/>
              </p:cNvSpPr>
              <p:nvPr/>
            </p:nvSpPr>
            <p:spPr bwMode="auto">
              <a:xfrm flipV="1">
                <a:off x="3839" y="2842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6" name="Line 160"/>
              <p:cNvSpPr>
                <a:spLocks noChangeShapeType="1"/>
              </p:cNvSpPr>
              <p:nvPr/>
            </p:nvSpPr>
            <p:spPr bwMode="auto">
              <a:xfrm flipV="1">
                <a:off x="3858" y="2840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7" name="Line 161"/>
              <p:cNvSpPr>
                <a:spLocks noChangeShapeType="1"/>
              </p:cNvSpPr>
              <p:nvPr/>
            </p:nvSpPr>
            <p:spPr bwMode="auto">
              <a:xfrm flipV="1">
                <a:off x="3876" y="2837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8" name="Line 162"/>
              <p:cNvSpPr>
                <a:spLocks noChangeShapeType="1"/>
              </p:cNvSpPr>
              <p:nvPr/>
            </p:nvSpPr>
            <p:spPr bwMode="auto">
              <a:xfrm flipV="1">
                <a:off x="3894" y="2835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79" name="Line 163"/>
              <p:cNvSpPr>
                <a:spLocks noChangeShapeType="1"/>
              </p:cNvSpPr>
              <p:nvPr/>
            </p:nvSpPr>
            <p:spPr bwMode="auto">
              <a:xfrm>
                <a:off x="3913" y="2835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0" name="Line 164"/>
              <p:cNvSpPr>
                <a:spLocks noChangeShapeType="1"/>
              </p:cNvSpPr>
              <p:nvPr/>
            </p:nvSpPr>
            <p:spPr bwMode="auto">
              <a:xfrm flipV="1">
                <a:off x="3931" y="2833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1" name="Line 165"/>
              <p:cNvSpPr>
                <a:spLocks noChangeShapeType="1"/>
              </p:cNvSpPr>
              <p:nvPr/>
            </p:nvSpPr>
            <p:spPr bwMode="auto">
              <a:xfrm flipV="1">
                <a:off x="3949" y="2829"/>
                <a:ext cx="19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2" name="Line 166"/>
              <p:cNvSpPr>
                <a:spLocks noChangeShapeType="1"/>
              </p:cNvSpPr>
              <p:nvPr/>
            </p:nvSpPr>
            <p:spPr bwMode="auto">
              <a:xfrm flipV="1">
                <a:off x="3968" y="2826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3" name="Line 167"/>
              <p:cNvSpPr>
                <a:spLocks noChangeShapeType="1"/>
              </p:cNvSpPr>
              <p:nvPr/>
            </p:nvSpPr>
            <p:spPr bwMode="auto">
              <a:xfrm flipV="1">
                <a:off x="3986" y="2823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4" name="Line 168"/>
              <p:cNvSpPr>
                <a:spLocks noChangeShapeType="1"/>
              </p:cNvSpPr>
              <p:nvPr/>
            </p:nvSpPr>
            <p:spPr bwMode="auto">
              <a:xfrm flipV="1">
                <a:off x="4005" y="2822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5" name="Line 169"/>
              <p:cNvSpPr>
                <a:spLocks noChangeShapeType="1"/>
              </p:cNvSpPr>
              <p:nvPr/>
            </p:nvSpPr>
            <p:spPr bwMode="auto">
              <a:xfrm flipV="1">
                <a:off x="4024" y="2820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6" name="Line 170"/>
              <p:cNvSpPr>
                <a:spLocks noChangeShapeType="1"/>
              </p:cNvSpPr>
              <p:nvPr/>
            </p:nvSpPr>
            <p:spPr bwMode="auto">
              <a:xfrm flipV="1">
                <a:off x="4042" y="2819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7" name="Line 171"/>
              <p:cNvSpPr>
                <a:spLocks noChangeShapeType="1"/>
              </p:cNvSpPr>
              <p:nvPr/>
            </p:nvSpPr>
            <p:spPr bwMode="auto">
              <a:xfrm flipV="1">
                <a:off x="4061" y="2817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8" name="Line 172"/>
              <p:cNvSpPr>
                <a:spLocks noChangeShapeType="1"/>
              </p:cNvSpPr>
              <p:nvPr/>
            </p:nvSpPr>
            <p:spPr bwMode="auto">
              <a:xfrm flipV="1">
                <a:off x="4079" y="2813"/>
                <a:ext cx="18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89" name="Line 173"/>
              <p:cNvSpPr>
                <a:spLocks noChangeShapeType="1"/>
              </p:cNvSpPr>
              <p:nvPr/>
            </p:nvSpPr>
            <p:spPr bwMode="auto">
              <a:xfrm flipV="1">
                <a:off x="4097" y="2809"/>
                <a:ext cx="19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0" name="Line 174"/>
              <p:cNvSpPr>
                <a:spLocks noChangeShapeType="1"/>
              </p:cNvSpPr>
              <p:nvPr/>
            </p:nvSpPr>
            <p:spPr bwMode="auto">
              <a:xfrm>
                <a:off x="4116" y="2809"/>
                <a:ext cx="18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1" name="Line 175"/>
              <p:cNvSpPr>
                <a:spLocks noChangeShapeType="1"/>
              </p:cNvSpPr>
              <p:nvPr/>
            </p:nvSpPr>
            <p:spPr bwMode="auto">
              <a:xfrm flipV="1">
                <a:off x="4134" y="2806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2" name="Line 176"/>
              <p:cNvSpPr>
                <a:spLocks noChangeShapeType="1"/>
              </p:cNvSpPr>
              <p:nvPr/>
            </p:nvSpPr>
            <p:spPr bwMode="auto">
              <a:xfrm flipV="1">
                <a:off x="4153" y="2804"/>
                <a:ext cx="18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3" name="Line 177"/>
              <p:cNvSpPr>
                <a:spLocks noChangeShapeType="1"/>
              </p:cNvSpPr>
              <p:nvPr/>
            </p:nvSpPr>
            <p:spPr bwMode="auto">
              <a:xfrm flipV="1">
                <a:off x="4171" y="2799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4" name="Line 178"/>
              <p:cNvSpPr>
                <a:spLocks noChangeShapeType="1"/>
              </p:cNvSpPr>
              <p:nvPr/>
            </p:nvSpPr>
            <p:spPr bwMode="auto">
              <a:xfrm flipV="1">
                <a:off x="4189" y="2796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5" name="Line 179"/>
              <p:cNvSpPr>
                <a:spLocks noChangeShapeType="1"/>
              </p:cNvSpPr>
              <p:nvPr/>
            </p:nvSpPr>
            <p:spPr bwMode="auto">
              <a:xfrm flipV="1">
                <a:off x="4208" y="2793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96" name="Line 180"/>
              <p:cNvSpPr>
                <a:spLocks noChangeShapeType="1"/>
              </p:cNvSpPr>
              <p:nvPr/>
            </p:nvSpPr>
            <p:spPr bwMode="auto">
              <a:xfrm flipV="1">
                <a:off x="4227" y="2790"/>
                <a:ext cx="17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1563" name="Group 181"/>
            <p:cNvGrpSpPr>
              <a:grpSpLocks/>
            </p:cNvGrpSpPr>
            <p:nvPr/>
          </p:nvGrpSpPr>
          <p:grpSpPr bwMode="auto">
            <a:xfrm>
              <a:off x="4238" y="1417"/>
              <a:ext cx="1089" cy="1646"/>
              <a:chOff x="4238" y="1417"/>
              <a:chExt cx="1089" cy="1646"/>
            </a:xfrm>
          </p:grpSpPr>
          <p:sp>
            <p:nvSpPr>
              <p:cNvPr id="151564" name="Line 182"/>
              <p:cNvSpPr>
                <a:spLocks noChangeShapeType="1"/>
              </p:cNvSpPr>
              <p:nvPr/>
            </p:nvSpPr>
            <p:spPr bwMode="auto">
              <a:xfrm flipV="1">
                <a:off x="4238" y="2506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5" name="Line 183"/>
              <p:cNvSpPr>
                <a:spLocks noChangeShapeType="1"/>
              </p:cNvSpPr>
              <p:nvPr/>
            </p:nvSpPr>
            <p:spPr bwMode="auto">
              <a:xfrm flipV="1">
                <a:off x="4257" y="2504"/>
                <a:ext cx="19" cy="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6" name="Line 184"/>
              <p:cNvSpPr>
                <a:spLocks noChangeShapeType="1"/>
              </p:cNvSpPr>
              <p:nvPr/>
            </p:nvSpPr>
            <p:spPr bwMode="auto">
              <a:xfrm flipV="1">
                <a:off x="4276" y="2501"/>
                <a:ext cx="18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7" name="Line 185"/>
              <p:cNvSpPr>
                <a:spLocks noChangeShapeType="1"/>
              </p:cNvSpPr>
              <p:nvPr/>
            </p:nvSpPr>
            <p:spPr bwMode="auto">
              <a:xfrm flipV="1">
                <a:off x="4294" y="2500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8" name="Line 186"/>
              <p:cNvSpPr>
                <a:spLocks noChangeShapeType="1"/>
              </p:cNvSpPr>
              <p:nvPr/>
            </p:nvSpPr>
            <p:spPr bwMode="auto">
              <a:xfrm flipV="1">
                <a:off x="4313" y="2495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9" name="Line 187"/>
              <p:cNvSpPr>
                <a:spLocks noChangeShapeType="1"/>
              </p:cNvSpPr>
              <p:nvPr/>
            </p:nvSpPr>
            <p:spPr bwMode="auto">
              <a:xfrm flipV="1">
                <a:off x="4331" y="2490"/>
                <a:ext cx="19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0" name="Line 188"/>
              <p:cNvSpPr>
                <a:spLocks noChangeShapeType="1"/>
              </p:cNvSpPr>
              <p:nvPr/>
            </p:nvSpPr>
            <p:spPr bwMode="auto">
              <a:xfrm flipV="1">
                <a:off x="4350" y="2484"/>
                <a:ext cx="18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1" name="Line 189"/>
              <p:cNvSpPr>
                <a:spLocks noChangeShapeType="1"/>
              </p:cNvSpPr>
              <p:nvPr/>
            </p:nvSpPr>
            <p:spPr bwMode="auto">
              <a:xfrm flipV="1">
                <a:off x="4368" y="2479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2" name="Line 190"/>
              <p:cNvSpPr>
                <a:spLocks noChangeShapeType="1"/>
              </p:cNvSpPr>
              <p:nvPr/>
            </p:nvSpPr>
            <p:spPr bwMode="auto">
              <a:xfrm flipV="1">
                <a:off x="4386" y="2476"/>
                <a:ext cx="19" cy="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3" name="Line 191"/>
              <p:cNvSpPr>
                <a:spLocks noChangeShapeType="1"/>
              </p:cNvSpPr>
              <p:nvPr/>
            </p:nvSpPr>
            <p:spPr bwMode="auto">
              <a:xfrm flipV="1">
                <a:off x="4405" y="2471"/>
                <a:ext cx="18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4" name="Line 192"/>
              <p:cNvSpPr>
                <a:spLocks noChangeShapeType="1"/>
              </p:cNvSpPr>
              <p:nvPr/>
            </p:nvSpPr>
            <p:spPr bwMode="auto">
              <a:xfrm flipV="1">
                <a:off x="4423" y="2465"/>
                <a:ext cx="19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5" name="Line 193"/>
              <p:cNvSpPr>
                <a:spLocks noChangeShapeType="1"/>
              </p:cNvSpPr>
              <p:nvPr/>
            </p:nvSpPr>
            <p:spPr bwMode="auto">
              <a:xfrm flipV="1">
                <a:off x="4442" y="2458"/>
                <a:ext cx="18" cy="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6" name="Line 194"/>
              <p:cNvSpPr>
                <a:spLocks noChangeShapeType="1"/>
              </p:cNvSpPr>
              <p:nvPr/>
            </p:nvSpPr>
            <p:spPr bwMode="auto">
              <a:xfrm flipV="1">
                <a:off x="4460" y="2457"/>
                <a:ext cx="19" cy="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7" name="Line 195"/>
              <p:cNvSpPr>
                <a:spLocks noChangeShapeType="1"/>
              </p:cNvSpPr>
              <p:nvPr/>
            </p:nvSpPr>
            <p:spPr bwMode="auto">
              <a:xfrm flipV="1">
                <a:off x="4479" y="2449"/>
                <a:ext cx="18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8" name="Line 196"/>
              <p:cNvSpPr>
                <a:spLocks noChangeShapeType="1"/>
              </p:cNvSpPr>
              <p:nvPr/>
            </p:nvSpPr>
            <p:spPr bwMode="auto">
              <a:xfrm flipV="1">
                <a:off x="4497" y="2444"/>
                <a:ext cx="19" cy="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79" name="Line 197"/>
              <p:cNvSpPr>
                <a:spLocks noChangeShapeType="1"/>
              </p:cNvSpPr>
              <p:nvPr/>
            </p:nvSpPr>
            <p:spPr bwMode="auto">
              <a:xfrm flipV="1">
                <a:off x="4516" y="2437"/>
                <a:ext cx="17" cy="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0" name="Line 198"/>
              <p:cNvSpPr>
                <a:spLocks noChangeShapeType="1"/>
              </p:cNvSpPr>
              <p:nvPr/>
            </p:nvSpPr>
            <p:spPr bwMode="auto">
              <a:xfrm flipV="1">
                <a:off x="4533" y="2433"/>
                <a:ext cx="19" cy="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1" name="Line 199"/>
              <p:cNvSpPr>
                <a:spLocks noChangeShapeType="1"/>
              </p:cNvSpPr>
              <p:nvPr/>
            </p:nvSpPr>
            <p:spPr bwMode="auto">
              <a:xfrm flipV="1">
                <a:off x="4552" y="2425"/>
                <a:ext cx="19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2" name="Line 200"/>
              <p:cNvSpPr>
                <a:spLocks noChangeShapeType="1"/>
              </p:cNvSpPr>
              <p:nvPr/>
            </p:nvSpPr>
            <p:spPr bwMode="auto">
              <a:xfrm flipV="1">
                <a:off x="4571" y="2419"/>
                <a:ext cx="18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3" name="Line 201"/>
              <p:cNvSpPr>
                <a:spLocks noChangeShapeType="1"/>
              </p:cNvSpPr>
              <p:nvPr/>
            </p:nvSpPr>
            <p:spPr bwMode="auto">
              <a:xfrm flipV="1">
                <a:off x="4589" y="2411"/>
                <a:ext cx="19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4" name="Line 202"/>
              <p:cNvSpPr>
                <a:spLocks noChangeShapeType="1"/>
              </p:cNvSpPr>
              <p:nvPr/>
            </p:nvSpPr>
            <p:spPr bwMode="auto">
              <a:xfrm flipV="1">
                <a:off x="4608" y="2403"/>
                <a:ext cx="19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5" name="Line 203"/>
              <p:cNvSpPr>
                <a:spLocks noChangeShapeType="1"/>
              </p:cNvSpPr>
              <p:nvPr/>
            </p:nvSpPr>
            <p:spPr bwMode="auto">
              <a:xfrm flipV="1">
                <a:off x="4627" y="2395"/>
                <a:ext cx="18" cy="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6" name="Line 204"/>
              <p:cNvSpPr>
                <a:spLocks noChangeShapeType="1"/>
              </p:cNvSpPr>
              <p:nvPr/>
            </p:nvSpPr>
            <p:spPr bwMode="auto">
              <a:xfrm flipV="1">
                <a:off x="4645" y="2386"/>
                <a:ext cx="18" cy="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7" name="Line 205"/>
              <p:cNvSpPr>
                <a:spLocks noChangeShapeType="1"/>
              </p:cNvSpPr>
              <p:nvPr/>
            </p:nvSpPr>
            <p:spPr bwMode="auto">
              <a:xfrm flipV="1">
                <a:off x="4663" y="2376"/>
                <a:ext cx="19" cy="1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8" name="Line 206"/>
              <p:cNvSpPr>
                <a:spLocks noChangeShapeType="1"/>
              </p:cNvSpPr>
              <p:nvPr/>
            </p:nvSpPr>
            <p:spPr bwMode="auto">
              <a:xfrm flipV="1">
                <a:off x="4682" y="2367"/>
                <a:ext cx="18" cy="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89" name="Line 207"/>
              <p:cNvSpPr>
                <a:spLocks noChangeShapeType="1"/>
              </p:cNvSpPr>
              <p:nvPr/>
            </p:nvSpPr>
            <p:spPr bwMode="auto">
              <a:xfrm flipV="1">
                <a:off x="4700" y="2357"/>
                <a:ext cx="18" cy="1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0" name="Line 208"/>
              <p:cNvSpPr>
                <a:spLocks noChangeShapeType="1"/>
              </p:cNvSpPr>
              <p:nvPr/>
            </p:nvSpPr>
            <p:spPr bwMode="auto">
              <a:xfrm flipV="1">
                <a:off x="4718" y="2345"/>
                <a:ext cx="19" cy="1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1" name="Line 209"/>
              <p:cNvSpPr>
                <a:spLocks noChangeShapeType="1"/>
              </p:cNvSpPr>
              <p:nvPr/>
            </p:nvSpPr>
            <p:spPr bwMode="auto">
              <a:xfrm flipV="1">
                <a:off x="4737" y="2330"/>
                <a:ext cx="18" cy="1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2" name="Line 210"/>
              <p:cNvSpPr>
                <a:spLocks noChangeShapeType="1"/>
              </p:cNvSpPr>
              <p:nvPr/>
            </p:nvSpPr>
            <p:spPr bwMode="auto">
              <a:xfrm flipV="1">
                <a:off x="4755" y="2316"/>
                <a:ext cx="19" cy="1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3" name="Line 211"/>
              <p:cNvSpPr>
                <a:spLocks noChangeShapeType="1"/>
              </p:cNvSpPr>
              <p:nvPr/>
            </p:nvSpPr>
            <p:spPr bwMode="auto">
              <a:xfrm flipV="1">
                <a:off x="4774" y="2303"/>
                <a:ext cx="18" cy="13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4" name="Line 212"/>
              <p:cNvSpPr>
                <a:spLocks noChangeShapeType="1"/>
              </p:cNvSpPr>
              <p:nvPr/>
            </p:nvSpPr>
            <p:spPr bwMode="auto">
              <a:xfrm flipV="1">
                <a:off x="4792" y="2289"/>
                <a:ext cx="19" cy="1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5" name="Line 213"/>
              <p:cNvSpPr>
                <a:spLocks noChangeShapeType="1"/>
              </p:cNvSpPr>
              <p:nvPr/>
            </p:nvSpPr>
            <p:spPr bwMode="auto">
              <a:xfrm flipV="1">
                <a:off x="4811" y="2275"/>
                <a:ext cx="19" cy="1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6" name="Line 214"/>
              <p:cNvSpPr>
                <a:spLocks noChangeShapeType="1"/>
              </p:cNvSpPr>
              <p:nvPr/>
            </p:nvSpPr>
            <p:spPr bwMode="auto">
              <a:xfrm flipV="1">
                <a:off x="4830" y="2255"/>
                <a:ext cx="17" cy="2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7" name="Line 215"/>
              <p:cNvSpPr>
                <a:spLocks noChangeShapeType="1"/>
              </p:cNvSpPr>
              <p:nvPr/>
            </p:nvSpPr>
            <p:spPr bwMode="auto">
              <a:xfrm flipV="1">
                <a:off x="4847" y="2234"/>
                <a:ext cx="19" cy="2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8" name="Line 216"/>
              <p:cNvSpPr>
                <a:spLocks noChangeShapeType="1"/>
              </p:cNvSpPr>
              <p:nvPr/>
            </p:nvSpPr>
            <p:spPr bwMode="auto">
              <a:xfrm flipV="1">
                <a:off x="4866" y="2210"/>
                <a:ext cx="19" cy="2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99" name="Line 217"/>
              <p:cNvSpPr>
                <a:spLocks noChangeShapeType="1"/>
              </p:cNvSpPr>
              <p:nvPr/>
            </p:nvSpPr>
            <p:spPr bwMode="auto">
              <a:xfrm flipV="1">
                <a:off x="4885" y="2186"/>
                <a:ext cx="18" cy="2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0" name="Line 218"/>
              <p:cNvSpPr>
                <a:spLocks noChangeShapeType="1"/>
              </p:cNvSpPr>
              <p:nvPr/>
            </p:nvSpPr>
            <p:spPr bwMode="auto">
              <a:xfrm flipV="1">
                <a:off x="4903" y="2155"/>
                <a:ext cx="19" cy="3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1" name="Line 219"/>
              <p:cNvSpPr>
                <a:spLocks noChangeShapeType="1"/>
              </p:cNvSpPr>
              <p:nvPr/>
            </p:nvSpPr>
            <p:spPr bwMode="auto">
              <a:xfrm flipV="1">
                <a:off x="4922" y="2118"/>
                <a:ext cx="18" cy="3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2" name="Line 220"/>
              <p:cNvSpPr>
                <a:spLocks noChangeShapeType="1"/>
              </p:cNvSpPr>
              <p:nvPr/>
            </p:nvSpPr>
            <p:spPr bwMode="auto">
              <a:xfrm flipV="1">
                <a:off x="4940" y="2072"/>
                <a:ext cx="18" cy="4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3" name="Line 221"/>
              <p:cNvSpPr>
                <a:spLocks noChangeShapeType="1"/>
              </p:cNvSpPr>
              <p:nvPr/>
            </p:nvSpPr>
            <p:spPr bwMode="auto">
              <a:xfrm flipV="1">
                <a:off x="4958" y="2023"/>
                <a:ext cx="19" cy="4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4" name="Line 222"/>
              <p:cNvSpPr>
                <a:spLocks noChangeShapeType="1"/>
              </p:cNvSpPr>
              <p:nvPr/>
            </p:nvSpPr>
            <p:spPr bwMode="auto">
              <a:xfrm flipV="1">
                <a:off x="4977" y="1955"/>
                <a:ext cx="18" cy="6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5" name="Line 223"/>
              <p:cNvSpPr>
                <a:spLocks noChangeShapeType="1"/>
              </p:cNvSpPr>
              <p:nvPr/>
            </p:nvSpPr>
            <p:spPr bwMode="auto">
              <a:xfrm flipV="1">
                <a:off x="4995" y="1865"/>
                <a:ext cx="18" cy="9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6" name="Line 224"/>
              <p:cNvSpPr>
                <a:spLocks noChangeShapeType="1"/>
              </p:cNvSpPr>
              <p:nvPr/>
            </p:nvSpPr>
            <p:spPr bwMode="auto">
              <a:xfrm flipV="1">
                <a:off x="5013" y="1778"/>
                <a:ext cx="19" cy="8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7" name="Line 225"/>
              <p:cNvSpPr>
                <a:spLocks noChangeShapeType="1"/>
              </p:cNvSpPr>
              <p:nvPr/>
            </p:nvSpPr>
            <p:spPr bwMode="auto">
              <a:xfrm flipV="1">
                <a:off x="5032" y="1682"/>
                <a:ext cx="18" cy="9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8" name="Line 226"/>
              <p:cNvSpPr>
                <a:spLocks noChangeShapeType="1"/>
              </p:cNvSpPr>
              <p:nvPr/>
            </p:nvSpPr>
            <p:spPr bwMode="auto">
              <a:xfrm flipV="1">
                <a:off x="5050" y="1563"/>
                <a:ext cx="19" cy="11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09" name="Line 227"/>
              <p:cNvSpPr>
                <a:spLocks noChangeShapeType="1"/>
              </p:cNvSpPr>
              <p:nvPr/>
            </p:nvSpPr>
            <p:spPr bwMode="auto">
              <a:xfrm flipV="1">
                <a:off x="5069" y="1457"/>
                <a:ext cx="19" cy="10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0" name="Line 228"/>
              <p:cNvSpPr>
                <a:spLocks noChangeShapeType="1"/>
              </p:cNvSpPr>
              <p:nvPr/>
            </p:nvSpPr>
            <p:spPr bwMode="auto">
              <a:xfrm flipV="1">
                <a:off x="5088" y="1417"/>
                <a:ext cx="16" cy="4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1" name="Line 229"/>
              <p:cNvSpPr>
                <a:spLocks noChangeShapeType="1"/>
              </p:cNvSpPr>
              <p:nvPr/>
            </p:nvSpPr>
            <p:spPr bwMode="auto">
              <a:xfrm>
                <a:off x="5104" y="1417"/>
                <a:ext cx="19" cy="4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2" name="Line 230"/>
              <p:cNvSpPr>
                <a:spLocks noChangeShapeType="1"/>
              </p:cNvSpPr>
              <p:nvPr/>
            </p:nvSpPr>
            <p:spPr bwMode="auto">
              <a:xfrm>
                <a:off x="5123" y="1466"/>
                <a:ext cx="20" cy="14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3" name="Line 231"/>
              <p:cNvSpPr>
                <a:spLocks noChangeShapeType="1"/>
              </p:cNvSpPr>
              <p:nvPr/>
            </p:nvSpPr>
            <p:spPr bwMode="auto">
              <a:xfrm>
                <a:off x="5143" y="1612"/>
                <a:ext cx="18" cy="23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4" name="Line 232"/>
              <p:cNvSpPr>
                <a:spLocks noChangeShapeType="1"/>
              </p:cNvSpPr>
              <p:nvPr/>
            </p:nvSpPr>
            <p:spPr bwMode="auto">
              <a:xfrm>
                <a:off x="5161" y="1851"/>
                <a:ext cx="19" cy="28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5" name="Line 233"/>
              <p:cNvSpPr>
                <a:spLocks noChangeShapeType="1"/>
              </p:cNvSpPr>
              <p:nvPr/>
            </p:nvSpPr>
            <p:spPr bwMode="auto">
              <a:xfrm>
                <a:off x="5180" y="2140"/>
                <a:ext cx="18" cy="27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6" name="Line 234"/>
              <p:cNvSpPr>
                <a:spLocks noChangeShapeType="1"/>
              </p:cNvSpPr>
              <p:nvPr/>
            </p:nvSpPr>
            <p:spPr bwMode="auto">
              <a:xfrm>
                <a:off x="5198" y="2419"/>
                <a:ext cx="19" cy="24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7" name="Line 235"/>
              <p:cNvSpPr>
                <a:spLocks noChangeShapeType="1"/>
              </p:cNvSpPr>
              <p:nvPr/>
            </p:nvSpPr>
            <p:spPr bwMode="auto">
              <a:xfrm>
                <a:off x="5217" y="2666"/>
                <a:ext cx="18" cy="185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8" name="Line 236"/>
              <p:cNvSpPr>
                <a:spLocks noChangeShapeType="1"/>
              </p:cNvSpPr>
              <p:nvPr/>
            </p:nvSpPr>
            <p:spPr bwMode="auto">
              <a:xfrm>
                <a:off x="5235" y="2851"/>
                <a:ext cx="18" cy="10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19" name="Line 237"/>
              <p:cNvSpPr>
                <a:spLocks noChangeShapeType="1"/>
              </p:cNvSpPr>
              <p:nvPr/>
            </p:nvSpPr>
            <p:spPr bwMode="auto">
              <a:xfrm>
                <a:off x="5253" y="2958"/>
                <a:ext cx="19" cy="6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0" name="Line 238"/>
              <p:cNvSpPr>
                <a:spLocks noChangeShapeType="1"/>
              </p:cNvSpPr>
              <p:nvPr/>
            </p:nvSpPr>
            <p:spPr bwMode="auto">
              <a:xfrm>
                <a:off x="5272" y="3019"/>
                <a:ext cx="19" cy="2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1" name="Line 239"/>
              <p:cNvSpPr>
                <a:spLocks noChangeShapeType="1"/>
              </p:cNvSpPr>
              <p:nvPr/>
            </p:nvSpPr>
            <p:spPr bwMode="auto">
              <a:xfrm>
                <a:off x="5291" y="3046"/>
                <a:ext cx="17" cy="1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22" name="Line 240"/>
              <p:cNvSpPr>
                <a:spLocks noChangeShapeType="1"/>
              </p:cNvSpPr>
              <p:nvPr/>
            </p:nvSpPr>
            <p:spPr bwMode="auto">
              <a:xfrm>
                <a:off x="5308" y="3057"/>
                <a:ext cx="19" cy="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1560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B7C69EB-6CDB-3743-8B61-C2371E2CA857}" type="slidenum">
              <a:rPr lang="en-US" sz="1200">
                <a:solidFill>
                  <a:srgbClr val="FFFFFF"/>
                </a:solidFill>
                <a:ea typeface="宋体" charset="0"/>
                <a:cs typeface="宋体" charset="0"/>
              </a:rPr>
              <a:pPr eaLnBrk="1" hangingPunct="1"/>
              <a:t>32</a:t>
            </a:fld>
            <a:endParaRPr lang="en-US" sz="1200">
              <a:solidFill>
                <a:srgbClr val="FFFFFF"/>
              </a:solidFill>
              <a:ea typeface="宋体" charset="0"/>
              <a:cs typeface="宋体" charset="0"/>
            </a:endParaRPr>
          </a:p>
        </p:txBody>
      </p:sp>
      <p:sp>
        <p:nvSpPr>
          <p:cNvPr id="151561" name="TextBox 2"/>
          <p:cNvSpPr txBox="1">
            <a:spLocks noChangeArrowheads="1"/>
          </p:cNvSpPr>
          <p:nvPr/>
        </p:nvSpPr>
        <p:spPr bwMode="auto">
          <a:xfrm>
            <a:off x="152400" y="5715000"/>
            <a:ext cx="39166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 smtClean="0">
                <a:solidFill>
                  <a:srgbClr val="000000"/>
                </a:solidFill>
              </a:rPr>
              <a:t>2</a:t>
            </a:r>
            <a:r>
              <a:rPr lang="en-US" sz="1800" b="1" i="1" baseline="30000" dirty="0" smtClean="0">
                <a:solidFill>
                  <a:srgbClr val="000000"/>
                </a:solidFill>
              </a:rPr>
              <a:t>nd</a:t>
            </a:r>
            <a:r>
              <a:rPr lang="en-US" sz="1800" b="1" i="1" dirty="0" smtClean="0">
                <a:solidFill>
                  <a:srgbClr val="000000"/>
                </a:solidFill>
              </a:rPr>
              <a:t> CERN brainstorming meeting</a:t>
            </a:r>
          </a:p>
          <a:p>
            <a:pPr eaLnBrk="1" hangingPunct="1"/>
            <a:r>
              <a:rPr lang="en-US" sz="1800" b="1" i="1" dirty="0" err="1" smtClean="0">
                <a:solidFill>
                  <a:srgbClr val="000000"/>
                </a:solidFill>
              </a:rPr>
              <a:t>Divonne</a:t>
            </a:r>
            <a:r>
              <a:rPr lang="en-US" sz="1800" b="1" i="1" dirty="0" smtClean="0">
                <a:solidFill>
                  <a:srgbClr val="000000"/>
                </a:solidFill>
              </a:rPr>
              <a:t>, 20</a:t>
            </a:r>
            <a:r>
              <a:rPr lang="en-US" sz="1800" b="1" i="1" baseline="30000" dirty="0" smtClean="0">
                <a:solidFill>
                  <a:srgbClr val="000000"/>
                </a:solidFill>
              </a:rPr>
              <a:t>th</a:t>
            </a:r>
            <a:r>
              <a:rPr lang="en-US" sz="1800" b="1" i="1" dirty="0" smtClean="0">
                <a:solidFill>
                  <a:srgbClr val="000000"/>
                </a:solidFill>
              </a:rPr>
              <a:t> February 2016</a:t>
            </a:r>
            <a:endParaRPr lang="en-US" sz="1800" b="1" i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9826" y="937098"/>
            <a:ext cx="383115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From photons to Pan-</a:t>
            </a:r>
            <a:r>
              <a:rPr lang="en-US" sz="2400" b="1" i="1" dirty="0" err="1" smtClean="0"/>
              <a:t>omics</a:t>
            </a:r>
            <a:r>
              <a:rPr lang="en-US" sz="2400" b="1" i="1" dirty="0" smtClean="0"/>
              <a:t>,</a:t>
            </a:r>
          </a:p>
          <a:p>
            <a:r>
              <a:rPr lang="en-US" sz="2400" b="1" i="1" dirty="0"/>
              <a:t>t</a:t>
            </a:r>
            <a:r>
              <a:rPr lang="en-US" sz="2400" b="1" i="1" dirty="0" smtClean="0"/>
              <a:t>hrough biology for clinics,</a:t>
            </a:r>
          </a:p>
          <a:p>
            <a:r>
              <a:rPr lang="en-US" sz="2400" b="1" i="1" dirty="0"/>
              <a:t>a</a:t>
            </a:r>
            <a:r>
              <a:rPr lang="en-US" sz="2400" b="1" i="1" dirty="0" smtClean="0"/>
              <a:t>nd $</a:t>
            </a:r>
            <a:r>
              <a:rPr lang="en-US" sz="2400" b="1" i="1" dirty="0" err="1" smtClean="0"/>
              <a:t>pecific</a:t>
            </a:r>
            <a:r>
              <a:rPr lang="en-US" sz="2400" b="1" i="1" dirty="0" smtClean="0"/>
              <a:t> challenge$</a:t>
            </a:r>
            <a:endParaRPr lang="en-US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76095" y="3278693"/>
            <a:ext cx="225453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3136817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3" name="Picture 4" descr="Screen Shot 2014-10-04 at 4.20.1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97975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54" name="TextBox 1"/>
          <p:cNvSpPr txBox="1">
            <a:spLocks noChangeArrowheads="1"/>
          </p:cNvSpPr>
          <p:nvPr/>
        </p:nvSpPr>
        <p:spPr bwMode="auto">
          <a:xfrm>
            <a:off x="0" y="15875"/>
            <a:ext cx="9144000" cy="954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/>
              <a:t>Desarrollo de brazos isoc</a:t>
            </a:r>
            <a:r>
              <a:rPr lang="fr-FR" sz="2800">
                <a:latin typeface="Times New Roman" charset="0"/>
                <a:cs typeface="Times New Roman" charset="0"/>
              </a:rPr>
              <a:t>é</a:t>
            </a:r>
            <a:r>
              <a:rPr lang="en-US" sz="2800"/>
              <a:t>ntricos m</a:t>
            </a:r>
            <a:r>
              <a:rPr lang="en-US" sz="2800">
                <a:latin typeface="Times New Roman" charset="0"/>
                <a:cs typeface="Times New Roman" charset="0"/>
              </a:rPr>
              <a:t>á</a:t>
            </a:r>
            <a:r>
              <a:rPr lang="en-US" sz="2800"/>
              <a:t>s compactos </a:t>
            </a:r>
          </a:p>
          <a:p>
            <a:pPr eaLnBrk="1" hangingPunct="1"/>
            <a:r>
              <a:rPr lang="en-US" sz="2800"/>
              <a:t>(y baratos)</a:t>
            </a:r>
          </a:p>
        </p:txBody>
      </p:sp>
    </p:spTree>
    <p:extLst>
      <p:ext uri="{BB962C8B-B14F-4D97-AF65-F5344CB8AC3E}">
        <p14:creationId xmlns:p14="http://schemas.microsoft.com/office/powerpoint/2010/main" val="175005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2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524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9C61CB1C-8B10-0143-93E6-AC305D2FB1AE}" type="slidenum">
              <a:rPr lang="en-GB" sz="1200">
                <a:latin typeface="Arial Unicode MS" charset="0"/>
              </a:rPr>
              <a:pPr eaLnBrk="1" hangingPunct="1">
                <a:defRPr/>
              </a:pPr>
              <a:t>34</a:t>
            </a:fld>
            <a:endParaRPr lang="en-GB" sz="1200">
              <a:latin typeface="Arial Unicode MS" charset="0"/>
            </a:endParaRPr>
          </a:p>
        </p:txBody>
      </p:sp>
      <p:sp>
        <p:nvSpPr>
          <p:cNvPr id="176131" name="TextBox 19"/>
          <p:cNvSpPr txBox="1">
            <a:spLocks noChangeArrowheads="1"/>
          </p:cNvSpPr>
          <p:nvPr/>
        </p:nvSpPr>
        <p:spPr bwMode="auto">
          <a:xfrm>
            <a:off x="7491413" y="4362450"/>
            <a:ext cx="1728787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2113"/>
              </a:lnSpc>
              <a:spcBef>
                <a:spcPct val="50000"/>
              </a:spcBef>
            </a:pPr>
            <a:r>
              <a:rPr lang="en-GB" sz="2100" b="1">
                <a:solidFill>
                  <a:srgbClr val="FF0000"/>
                </a:solidFill>
              </a:rPr>
              <a:t>scanned area:</a:t>
            </a:r>
          </a:p>
          <a:p>
            <a:pPr algn="ctr" eaLnBrk="1" hangingPunct="1">
              <a:lnSpc>
                <a:spcPts val="2113"/>
              </a:lnSpc>
              <a:spcBef>
                <a:spcPct val="50000"/>
              </a:spcBef>
            </a:pPr>
            <a:r>
              <a:rPr lang="en-GB" sz="2100" b="1">
                <a:solidFill>
                  <a:srgbClr val="FF0000"/>
                </a:solidFill>
              </a:rPr>
              <a:t>25x25 cm</a:t>
            </a:r>
            <a:r>
              <a:rPr lang="en-GB" sz="2100" b="1" baseline="30000">
                <a:solidFill>
                  <a:srgbClr val="FF0000"/>
                </a:solidFill>
              </a:rPr>
              <a:t>2</a:t>
            </a:r>
            <a:r>
              <a:rPr lang="en-GB" sz="2100" b="1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>
            <a:off x="7620000" y="3505200"/>
            <a:ext cx="533400" cy="9080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/>
          <p:cNvCxnSpPr>
            <a:cxnSpLocks noChangeShapeType="1"/>
          </p:cNvCxnSpPr>
          <p:nvPr/>
        </p:nvCxnSpPr>
        <p:spPr bwMode="auto">
          <a:xfrm flipV="1">
            <a:off x="1012825" y="1762125"/>
            <a:ext cx="4854575" cy="1362075"/>
          </a:xfrm>
          <a:prstGeom prst="straightConnector1">
            <a:avLst/>
          </a:prstGeom>
          <a:noFill/>
          <a:ln w="3175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6134" name="TextBox 21"/>
          <p:cNvSpPr txBox="1">
            <a:spLocks noChangeArrowheads="1"/>
          </p:cNvSpPr>
          <p:nvPr/>
        </p:nvSpPr>
        <p:spPr bwMode="auto">
          <a:xfrm rot="-1042085">
            <a:off x="2730500" y="2049463"/>
            <a:ext cx="101441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7287" tIns="53643" rIns="107287" bIns="5364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800" b="1">
                <a:solidFill>
                  <a:srgbClr val="FF0000"/>
                </a:solidFill>
              </a:rPr>
              <a:t>11 m       </a:t>
            </a:r>
          </a:p>
        </p:txBody>
      </p:sp>
      <p:sp>
        <p:nvSpPr>
          <p:cNvPr id="176135" name="TextBox 3"/>
          <p:cNvSpPr txBox="1">
            <a:spLocks noChangeArrowheads="1"/>
          </p:cNvSpPr>
          <p:nvPr/>
        </p:nvSpPr>
        <p:spPr bwMode="auto">
          <a:xfrm>
            <a:off x="34925" y="765175"/>
            <a:ext cx="4578350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7287" tIns="53643" rIns="107287" bIns="5364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00FF"/>
                </a:solidFill>
              </a:rPr>
              <a:t>present technology : 30 MV/m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>
                <a:solidFill>
                  <a:schemeClr val="tx1"/>
                </a:solidFill>
              </a:rPr>
              <a:t>Divonne Workshop - UA - 15.2.14</a:t>
            </a: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76137" name="Group 6"/>
          <p:cNvGrpSpPr>
            <a:grpSpLocks/>
          </p:cNvGrpSpPr>
          <p:nvPr/>
        </p:nvGrpSpPr>
        <p:grpSpPr bwMode="auto">
          <a:xfrm>
            <a:off x="107950" y="3068638"/>
            <a:ext cx="9012238" cy="461962"/>
            <a:chOff x="107504" y="3068960"/>
            <a:chExt cx="9012911" cy="46166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07504" y="3500482"/>
              <a:ext cx="8784294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6149" name="TextBox 5"/>
            <p:cNvSpPr txBox="1">
              <a:spLocks noChangeArrowheads="1"/>
            </p:cNvSpPr>
            <p:nvPr/>
          </p:nvSpPr>
          <p:spPr bwMode="auto">
            <a:xfrm>
              <a:off x="8388424" y="3068960"/>
              <a:ext cx="73199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>
                  <a:solidFill>
                    <a:srgbClr val="FF0000"/>
                  </a:solidFill>
                </a:rPr>
                <a:t>axis</a:t>
              </a:r>
            </a:p>
          </p:txBody>
        </p:sp>
      </p:grpSp>
      <p:sp>
        <p:nvSpPr>
          <p:cNvPr id="176138" name="TextBox 16"/>
          <p:cNvSpPr txBox="1">
            <a:spLocks noChangeArrowheads="1"/>
          </p:cNvSpPr>
          <p:nvPr/>
        </p:nvSpPr>
        <p:spPr bwMode="auto">
          <a:xfrm>
            <a:off x="34925" y="2884488"/>
            <a:ext cx="1069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b="1">
                <a:solidFill>
                  <a:srgbClr val="FF0000"/>
                </a:solidFill>
              </a:rPr>
              <a:t>24 MeV</a:t>
            </a:r>
          </a:p>
        </p:txBody>
      </p:sp>
      <p:grpSp>
        <p:nvGrpSpPr>
          <p:cNvPr id="176139" name="Group 11"/>
          <p:cNvGrpSpPr>
            <a:grpSpLocks/>
          </p:cNvGrpSpPr>
          <p:nvPr/>
        </p:nvGrpSpPr>
        <p:grpSpPr bwMode="auto">
          <a:xfrm>
            <a:off x="5738813" y="863600"/>
            <a:ext cx="3297237" cy="1628775"/>
            <a:chOff x="5738719" y="863102"/>
            <a:chExt cx="3297777" cy="1629794"/>
          </a:xfrm>
        </p:grpSpPr>
        <p:sp>
          <p:nvSpPr>
            <p:cNvPr id="176144" name="TextBox 3"/>
            <p:cNvSpPr txBox="1">
              <a:spLocks noChangeArrowheads="1"/>
            </p:cNvSpPr>
            <p:nvPr/>
          </p:nvSpPr>
          <p:spPr bwMode="auto">
            <a:xfrm>
              <a:off x="5738719" y="863102"/>
              <a:ext cx="849505" cy="477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7287" tIns="53643" rIns="107287" bIns="53643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b="1">
                  <a:solidFill>
                    <a:srgbClr val="495B36"/>
                  </a:solidFill>
                </a:rPr>
                <a:t>SM1</a:t>
              </a:r>
            </a:p>
          </p:txBody>
        </p:sp>
        <p:sp>
          <p:nvSpPr>
            <p:cNvPr id="176145" name="TextBox 3"/>
            <p:cNvSpPr txBox="1">
              <a:spLocks noChangeArrowheads="1"/>
            </p:cNvSpPr>
            <p:nvPr/>
          </p:nvSpPr>
          <p:spPr bwMode="auto">
            <a:xfrm>
              <a:off x="8186991" y="1943222"/>
              <a:ext cx="849505" cy="477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7287" tIns="53643" rIns="107287" bIns="53643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b="1">
                  <a:solidFill>
                    <a:srgbClr val="495B36"/>
                  </a:solidFill>
                </a:rPr>
                <a:t>SM1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6135659" y="1282464"/>
              <a:ext cx="63510" cy="360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7740884" y="2276861"/>
              <a:ext cx="511259" cy="2160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140" name="Title 1"/>
          <p:cNvSpPr txBox="1">
            <a:spLocks/>
          </p:cNvSpPr>
          <p:nvPr/>
        </p:nvSpPr>
        <p:spPr bwMode="auto">
          <a:xfrm>
            <a:off x="827088" y="225425"/>
            <a:ext cx="7772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b="1">
                <a:solidFill>
                  <a:srgbClr val="5B7043"/>
                </a:solidFill>
                <a:cs typeface="Arial" charset="0"/>
              </a:rPr>
              <a:t>TULIP at 3 GHz with E</a:t>
            </a:r>
            <a:r>
              <a:rPr lang="en-GB" b="1" baseline="-25000">
                <a:solidFill>
                  <a:srgbClr val="5B7043"/>
                </a:solidFill>
                <a:cs typeface="Arial" charset="0"/>
              </a:rPr>
              <a:t>0</a:t>
            </a:r>
            <a:r>
              <a:rPr lang="en-GB" b="1">
                <a:solidFill>
                  <a:srgbClr val="5B7043"/>
                </a:solidFill>
                <a:cs typeface="Arial" charset="0"/>
              </a:rPr>
              <a:t> = 30 MV/m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746875" y="1557338"/>
            <a:ext cx="0" cy="1943100"/>
          </a:xfrm>
          <a:prstGeom prst="straightConnector1">
            <a:avLst/>
          </a:prstGeom>
          <a:ln w="28575" cmpd="sng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142" name="TextBox 20"/>
          <p:cNvSpPr txBox="1">
            <a:spLocks noChangeArrowheads="1"/>
          </p:cNvSpPr>
          <p:nvPr/>
        </p:nvSpPr>
        <p:spPr bwMode="auto">
          <a:xfrm>
            <a:off x="6697663" y="1804988"/>
            <a:ext cx="827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>
                <a:solidFill>
                  <a:schemeClr val="bg1"/>
                </a:solidFill>
              </a:rPr>
              <a:t>4.2 m</a:t>
            </a:r>
          </a:p>
        </p:txBody>
      </p:sp>
      <p:sp>
        <p:nvSpPr>
          <p:cNvPr id="176143" name="TextBox 2"/>
          <p:cNvSpPr txBox="1">
            <a:spLocks noChangeArrowheads="1"/>
          </p:cNvSpPr>
          <p:nvPr/>
        </p:nvSpPr>
        <p:spPr bwMode="auto">
          <a:xfrm>
            <a:off x="0" y="6396038"/>
            <a:ext cx="3529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Courtoisie : Amaldi et al</a:t>
            </a:r>
          </a:p>
        </p:txBody>
      </p:sp>
    </p:spTree>
    <p:extLst>
      <p:ext uri="{BB962C8B-B14F-4D97-AF65-F5344CB8AC3E}">
        <p14:creationId xmlns:p14="http://schemas.microsoft.com/office/powerpoint/2010/main" val="4002617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円/楕円 4"/>
          <p:cNvSpPr/>
          <p:nvPr/>
        </p:nvSpPr>
        <p:spPr>
          <a:xfrm flipV="1">
            <a:off x="6724240" y="807095"/>
            <a:ext cx="1944216" cy="1512168"/>
          </a:xfrm>
          <a:prstGeom prst="ellipse">
            <a:avLst/>
          </a:prstGeom>
          <a:gradFill flip="none" rotWithShape="1">
            <a:gsLst>
              <a:gs pos="0">
                <a:srgbClr val="C65E30">
                  <a:alpha val="69804"/>
                </a:srgbClr>
              </a:gs>
              <a:gs pos="100000">
                <a:srgbClr val="CC6600">
                  <a:alpha val="87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isometricOffAxis2Left">
              <a:rot lat="1080000" lon="13560000" rev="0"/>
            </a:camera>
            <a:lightRig rig="threePt" dir="t"/>
          </a:scene3d>
          <a:sp3d extrusionH="12700" prstMaterial="flat">
            <a:bevelT w="762000" h="762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" name="フリーフォーム 6"/>
          <p:cNvSpPr/>
          <p:nvPr/>
        </p:nvSpPr>
        <p:spPr>
          <a:xfrm>
            <a:off x="6250991" y="1113423"/>
            <a:ext cx="1797050" cy="1257300"/>
          </a:xfrm>
          <a:custGeom>
            <a:avLst/>
            <a:gdLst>
              <a:gd name="connsiteX0" fmla="*/ 514350 w 1797050"/>
              <a:gd name="connsiteY0" fmla="*/ 0 h 1257300"/>
              <a:gd name="connsiteX1" fmla="*/ 1282700 w 1797050"/>
              <a:gd name="connsiteY1" fmla="*/ 0 h 1257300"/>
              <a:gd name="connsiteX2" fmla="*/ 1533525 w 1797050"/>
              <a:gd name="connsiteY2" fmla="*/ 155575 h 1257300"/>
              <a:gd name="connsiteX3" fmla="*/ 228600 w 1797050"/>
              <a:gd name="connsiteY3" fmla="*/ 155575 h 1257300"/>
              <a:gd name="connsiteX4" fmla="*/ 104775 w 1797050"/>
              <a:gd name="connsiteY4" fmla="*/ 314325 h 1257300"/>
              <a:gd name="connsiteX5" fmla="*/ 1698625 w 1797050"/>
              <a:gd name="connsiteY5" fmla="*/ 314325 h 1257300"/>
              <a:gd name="connsiteX6" fmla="*/ 1781175 w 1797050"/>
              <a:gd name="connsiteY6" fmla="*/ 469900 h 1257300"/>
              <a:gd name="connsiteX7" fmla="*/ 22225 w 1797050"/>
              <a:gd name="connsiteY7" fmla="*/ 469900 h 1257300"/>
              <a:gd name="connsiteX8" fmla="*/ 0 w 1797050"/>
              <a:gd name="connsiteY8" fmla="*/ 631825 h 1257300"/>
              <a:gd name="connsiteX9" fmla="*/ 1797050 w 1797050"/>
              <a:gd name="connsiteY9" fmla="*/ 631825 h 1257300"/>
              <a:gd name="connsiteX10" fmla="*/ 1774825 w 1797050"/>
              <a:gd name="connsiteY10" fmla="*/ 787400 h 1257300"/>
              <a:gd name="connsiteX11" fmla="*/ 9525 w 1797050"/>
              <a:gd name="connsiteY11" fmla="*/ 787400 h 1257300"/>
              <a:gd name="connsiteX12" fmla="*/ 85725 w 1797050"/>
              <a:gd name="connsiteY12" fmla="*/ 942975 h 1257300"/>
              <a:gd name="connsiteX13" fmla="*/ 1708150 w 1797050"/>
              <a:gd name="connsiteY13" fmla="*/ 942975 h 1257300"/>
              <a:gd name="connsiteX14" fmla="*/ 1558925 w 1797050"/>
              <a:gd name="connsiteY14" fmla="*/ 1101725 h 1257300"/>
              <a:gd name="connsiteX15" fmla="*/ 234950 w 1797050"/>
              <a:gd name="connsiteY15" fmla="*/ 1101725 h 1257300"/>
              <a:gd name="connsiteX16" fmla="*/ 476250 w 1797050"/>
              <a:gd name="connsiteY16" fmla="*/ 1257300 h 1257300"/>
              <a:gd name="connsiteX17" fmla="*/ 1250950 w 1797050"/>
              <a:gd name="connsiteY17" fmla="*/ 125730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97050" h="1257300">
                <a:moveTo>
                  <a:pt x="514350" y="0"/>
                </a:moveTo>
                <a:lnTo>
                  <a:pt x="1282700" y="0"/>
                </a:lnTo>
                <a:lnTo>
                  <a:pt x="1533525" y="155575"/>
                </a:lnTo>
                <a:lnTo>
                  <a:pt x="228600" y="155575"/>
                </a:lnTo>
                <a:lnTo>
                  <a:pt x="104775" y="314325"/>
                </a:lnTo>
                <a:lnTo>
                  <a:pt x="1698625" y="314325"/>
                </a:lnTo>
                <a:lnTo>
                  <a:pt x="1781175" y="469900"/>
                </a:lnTo>
                <a:lnTo>
                  <a:pt x="22225" y="469900"/>
                </a:lnTo>
                <a:lnTo>
                  <a:pt x="0" y="631825"/>
                </a:lnTo>
                <a:lnTo>
                  <a:pt x="1797050" y="631825"/>
                </a:lnTo>
                <a:lnTo>
                  <a:pt x="1774825" y="787400"/>
                </a:lnTo>
                <a:lnTo>
                  <a:pt x="9525" y="787400"/>
                </a:lnTo>
                <a:lnTo>
                  <a:pt x="85725" y="942975"/>
                </a:lnTo>
                <a:lnTo>
                  <a:pt x="1708150" y="942975"/>
                </a:lnTo>
                <a:lnTo>
                  <a:pt x="1558925" y="1101725"/>
                </a:lnTo>
                <a:lnTo>
                  <a:pt x="234950" y="1101725"/>
                </a:lnTo>
                <a:lnTo>
                  <a:pt x="476250" y="1257300"/>
                </a:lnTo>
                <a:lnTo>
                  <a:pt x="1250950" y="1257300"/>
                </a:lnTo>
              </a:path>
            </a:pathLst>
          </a:custGeom>
          <a:noFill/>
          <a:ln w="6350">
            <a:solidFill>
              <a:schemeClr val="tx1"/>
            </a:solidFill>
            <a:prstDash val="dash"/>
            <a:tailEnd type="triangle" w="sm" len="lg"/>
          </a:ln>
          <a:scene3d>
            <a:camera prst="orthographicFront">
              <a:rot lat="1080000" lon="276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6715161" y="897403"/>
            <a:ext cx="323924" cy="323925"/>
            <a:chOff x="1224" y="3344"/>
            <a:chExt cx="466" cy="466"/>
          </a:xfrm>
          <a:scene3d>
            <a:camera prst="orthographicFront">
              <a:rot lat="1080000" lon="2760000" rev="0"/>
            </a:camera>
            <a:lightRig rig="threePt" dir="t"/>
          </a:scene3d>
        </p:grpSpPr>
        <p:sp>
          <p:nvSpPr>
            <p:cNvPr id="9" name="Freeform 34"/>
            <p:cNvSpPr>
              <a:spLocks/>
            </p:cNvSpPr>
            <p:nvPr/>
          </p:nvSpPr>
          <p:spPr bwMode="auto">
            <a:xfrm>
              <a:off x="1224" y="3344"/>
              <a:ext cx="466" cy="466"/>
            </a:xfrm>
            <a:custGeom>
              <a:avLst/>
              <a:gdLst>
                <a:gd name="T0" fmla="*/ 4 w 466"/>
                <a:gd name="T1" fmla="*/ 265 h 466"/>
                <a:gd name="T2" fmla="*/ 10 w 466"/>
                <a:gd name="T3" fmla="*/ 302 h 466"/>
                <a:gd name="T4" fmla="*/ 26 w 466"/>
                <a:gd name="T5" fmla="*/ 339 h 466"/>
                <a:gd name="T6" fmla="*/ 46 w 466"/>
                <a:gd name="T7" fmla="*/ 371 h 466"/>
                <a:gd name="T8" fmla="*/ 65 w 466"/>
                <a:gd name="T9" fmla="*/ 394 h 466"/>
                <a:gd name="T10" fmla="*/ 91 w 466"/>
                <a:gd name="T11" fmla="*/ 417 h 466"/>
                <a:gd name="T12" fmla="*/ 118 w 466"/>
                <a:gd name="T13" fmla="*/ 435 h 466"/>
                <a:gd name="T14" fmla="*/ 142 w 466"/>
                <a:gd name="T15" fmla="*/ 447 h 466"/>
                <a:gd name="T16" fmla="*/ 188 w 466"/>
                <a:gd name="T17" fmla="*/ 461 h 466"/>
                <a:gd name="T18" fmla="*/ 210 w 466"/>
                <a:gd name="T19" fmla="*/ 464 h 466"/>
                <a:gd name="T20" fmla="*/ 256 w 466"/>
                <a:gd name="T21" fmla="*/ 464 h 466"/>
                <a:gd name="T22" fmla="*/ 279 w 466"/>
                <a:gd name="T23" fmla="*/ 461 h 466"/>
                <a:gd name="T24" fmla="*/ 325 w 466"/>
                <a:gd name="T25" fmla="*/ 447 h 466"/>
                <a:gd name="T26" fmla="*/ 348 w 466"/>
                <a:gd name="T27" fmla="*/ 435 h 466"/>
                <a:gd name="T28" fmla="*/ 375 w 466"/>
                <a:gd name="T29" fmla="*/ 417 h 466"/>
                <a:gd name="T30" fmla="*/ 401 w 466"/>
                <a:gd name="T31" fmla="*/ 394 h 466"/>
                <a:gd name="T32" fmla="*/ 421 w 466"/>
                <a:gd name="T33" fmla="*/ 371 h 466"/>
                <a:gd name="T34" fmla="*/ 440 w 466"/>
                <a:gd name="T35" fmla="*/ 339 h 466"/>
                <a:gd name="T36" fmla="*/ 457 w 466"/>
                <a:gd name="T37" fmla="*/ 302 h 466"/>
                <a:gd name="T38" fmla="*/ 463 w 466"/>
                <a:gd name="T39" fmla="*/ 265 h 466"/>
                <a:gd name="T40" fmla="*/ 466 w 466"/>
                <a:gd name="T41" fmla="*/ 233 h 466"/>
                <a:gd name="T42" fmla="*/ 463 w 466"/>
                <a:gd name="T43" fmla="*/ 201 h 466"/>
                <a:gd name="T44" fmla="*/ 457 w 466"/>
                <a:gd name="T45" fmla="*/ 164 h 466"/>
                <a:gd name="T46" fmla="*/ 440 w 466"/>
                <a:gd name="T47" fmla="*/ 127 h 466"/>
                <a:gd name="T48" fmla="*/ 421 w 466"/>
                <a:gd name="T49" fmla="*/ 95 h 466"/>
                <a:gd name="T50" fmla="*/ 401 w 466"/>
                <a:gd name="T51" fmla="*/ 72 h 466"/>
                <a:gd name="T52" fmla="*/ 375 w 466"/>
                <a:gd name="T53" fmla="*/ 49 h 466"/>
                <a:gd name="T54" fmla="*/ 348 w 466"/>
                <a:gd name="T55" fmla="*/ 31 h 466"/>
                <a:gd name="T56" fmla="*/ 325 w 466"/>
                <a:gd name="T57" fmla="*/ 19 h 466"/>
                <a:gd name="T58" fmla="*/ 279 w 466"/>
                <a:gd name="T59" fmla="*/ 5 h 466"/>
                <a:gd name="T60" fmla="*/ 256 w 466"/>
                <a:gd name="T61" fmla="*/ 1 h 466"/>
                <a:gd name="T62" fmla="*/ 210 w 466"/>
                <a:gd name="T63" fmla="*/ 1 h 466"/>
                <a:gd name="T64" fmla="*/ 188 w 466"/>
                <a:gd name="T65" fmla="*/ 5 h 466"/>
                <a:gd name="T66" fmla="*/ 142 w 466"/>
                <a:gd name="T67" fmla="*/ 19 h 466"/>
                <a:gd name="T68" fmla="*/ 118 w 466"/>
                <a:gd name="T69" fmla="*/ 31 h 466"/>
                <a:gd name="T70" fmla="*/ 91 w 466"/>
                <a:gd name="T71" fmla="*/ 49 h 466"/>
                <a:gd name="T72" fmla="*/ 65 w 466"/>
                <a:gd name="T73" fmla="*/ 72 h 466"/>
                <a:gd name="T74" fmla="*/ 46 w 466"/>
                <a:gd name="T75" fmla="*/ 95 h 466"/>
                <a:gd name="T76" fmla="*/ 26 w 466"/>
                <a:gd name="T77" fmla="*/ 127 h 466"/>
                <a:gd name="T78" fmla="*/ 10 w 466"/>
                <a:gd name="T79" fmla="*/ 164 h 466"/>
                <a:gd name="T80" fmla="*/ 4 w 466"/>
                <a:gd name="T81" fmla="*/ 201 h 466"/>
                <a:gd name="T82" fmla="*/ 0 w 466"/>
                <a:gd name="T83" fmla="*/ 233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6" h="466">
                  <a:moveTo>
                    <a:pt x="2" y="256"/>
                  </a:moveTo>
                  <a:lnTo>
                    <a:pt x="4" y="265"/>
                  </a:lnTo>
                  <a:lnTo>
                    <a:pt x="5" y="279"/>
                  </a:lnTo>
                  <a:lnTo>
                    <a:pt x="10" y="302"/>
                  </a:lnTo>
                  <a:lnTo>
                    <a:pt x="19" y="325"/>
                  </a:lnTo>
                  <a:lnTo>
                    <a:pt x="26" y="339"/>
                  </a:lnTo>
                  <a:lnTo>
                    <a:pt x="31" y="348"/>
                  </a:lnTo>
                  <a:lnTo>
                    <a:pt x="46" y="371"/>
                  </a:lnTo>
                  <a:lnTo>
                    <a:pt x="50" y="375"/>
                  </a:lnTo>
                  <a:lnTo>
                    <a:pt x="65" y="394"/>
                  </a:lnTo>
                  <a:lnTo>
                    <a:pt x="72" y="401"/>
                  </a:lnTo>
                  <a:lnTo>
                    <a:pt x="91" y="417"/>
                  </a:lnTo>
                  <a:lnTo>
                    <a:pt x="96" y="421"/>
                  </a:lnTo>
                  <a:lnTo>
                    <a:pt x="118" y="435"/>
                  </a:lnTo>
                  <a:lnTo>
                    <a:pt x="129" y="440"/>
                  </a:lnTo>
                  <a:lnTo>
                    <a:pt x="142" y="447"/>
                  </a:lnTo>
                  <a:lnTo>
                    <a:pt x="164" y="456"/>
                  </a:lnTo>
                  <a:lnTo>
                    <a:pt x="188" y="461"/>
                  </a:lnTo>
                  <a:lnTo>
                    <a:pt x="203" y="463"/>
                  </a:lnTo>
                  <a:lnTo>
                    <a:pt x="210" y="464"/>
                  </a:lnTo>
                  <a:lnTo>
                    <a:pt x="234" y="466"/>
                  </a:lnTo>
                  <a:lnTo>
                    <a:pt x="256" y="464"/>
                  </a:lnTo>
                  <a:lnTo>
                    <a:pt x="263" y="463"/>
                  </a:lnTo>
                  <a:lnTo>
                    <a:pt x="279" y="461"/>
                  </a:lnTo>
                  <a:lnTo>
                    <a:pt x="302" y="456"/>
                  </a:lnTo>
                  <a:lnTo>
                    <a:pt x="325" y="447"/>
                  </a:lnTo>
                  <a:lnTo>
                    <a:pt x="338" y="440"/>
                  </a:lnTo>
                  <a:lnTo>
                    <a:pt x="348" y="435"/>
                  </a:lnTo>
                  <a:lnTo>
                    <a:pt x="371" y="421"/>
                  </a:lnTo>
                  <a:lnTo>
                    <a:pt x="375" y="417"/>
                  </a:lnTo>
                  <a:lnTo>
                    <a:pt x="394" y="401"/>
                  </a:lnTo>
                  <a:lnTo>
                    <a:pt x="401" y="394"/>
                  </a:lnTo>
                  <a:lnTo>
                    <a:pt x="417" y="375"/>
                  </a:lnTo>
                  <a:lnTo>
                    <a:pt x="421" y="371"/>
                  </a:lnTo>
                  <a:lnTo>
                    <a:pt x="436" y="348"/>
                  </a:lnTo>
                  <a:lnTo>
                    <a:pt x="440" y="339"/>
                  </a:lnTo>
                  <a:lnTo>
                    <a:pt x="447" y="325"/>
                  </a:lnTo>
                  <a:lnTo>
                    <a:pt x="457" y="302"/>
                  </a:lnTo>
                  <a:lnTo>
                    <a:pt x="461" y="279"/>
                  </a:lnTo>
                  <a:lnTo>
                    <a:pt x="463" y="265"/>
                  </a:lnTo>
                  <a:lnTo>
                    <a:pt x="465" y="256"/>
                  </a:lnTo>
                  <a:lnTo>
                    <a:pt x="466" y="233"/>
                  </a:lnTo>
                  <a:lnTo>
                    <a:pt x="465" y="210"/>
                  </a:lnTo>
                  <a:lnTo>
                    <a:pt x="463" y="201"/>
                  </a:lnTo>
                  <a:lnTo>
                    <a:pt x="461" y="187"/>
                  </a:lnTo>
                  <a:lnTo>
                    <a:pt x="457" y="164"/>
                  </a:lnTo>
                  <a:lnTo>
                    <a:pt x="447" y="141"/>
                  </a:lnTo>
                  <a:lnTo>
                    <a:pt x="440" y="127"/>
                  </a:lnTo>
                  <a:lnTo>
                    <a:pt x="436" y="118"/>
                  </a:lnTo>
                  <a:lnTo>
                    <a:pt x="421" y="95"/>
                  </a:lnTo>
                  <a:lnTo>
                    <a:pt x="417" y="91"/>
                  </a:lnTo>
                  <a:lnTo>
                    <a:pt x="401" y="72"/>
                  </a:lnTo>
                  <a:lnTo>
                    <a:pt x="394" y="65"/>
                  </a:lnTo>
                  <a:lnTo>
                    <a:pt x="375" y="49"/>
                  </a:lnTo>
                  <a:lnTo>
                    <a:pt x="371" y="45"/>
                  </a:lnTo>
                  <a:lnTo>
                    <a:pt x="348" y="31"/>
                  </a:lnTo>
                  <a:lnTo>
                    <a:pt x="338" y="26"/>
                  </a:lnTo>
                  <a:lnTo>
                    <a:pt x="325" y="19"/>
                  </a:lnTo>
                  <a:lnTo>
                    <a:pt x="302" y="10"/>
                  </a:lnTo>
                  <a:lnTo>
                    <a:pt x="279" y="5"/>
                  </a:lnTo>
                  <a:lnTo>
                    <a:pt x="263" y="3"/>
                  </a:lnTo>
                  <a:lnTo>
                    <a:pt x="256" y="1"/>
                  </a:lnTo>
                  <a:lnTo>
                    <a:pt x="234" y="0"/>
                  </a:lnTo>
                  <a:lnTo>
                    <a:pt x="210" y="1"/>
                  </a:lnTo>
                  <a:lnTo>
                    <a:pt x="203" y="3"/>
                  </a:lnTo>
                  <a:lnTo>
                    <a:pt x="188" y="5"/>
                  </a:lnTo>
                  <a:lnTo>
                    <a:pt x="164" y="10"/>
                  </a:lnTo>
                  <a:lnTo>
                    <a:pt x="142" y="19"/>
                  </a:lnTo>
                  <a:lnTo>
                    <a:pt x="129" y="26"/>
                  </a:lnTo>
                  <a:lnTo>
                    <a:pt x="118" y="31"/>
                  </a:lnTo>
                  <a:lnTo>
                    <a:pt x="96" y="45"/>
                  </a:lnTo>
                  <a:lnTo>
                    <a:pt x="91" y="49"/>
                  </a:lnTo>
                  <a:lnTo>
                    <a:pt x="72" y="65"/>
                  </a:lnTo>
                  <a:lnTo>
                    <a:pt x="65" y="72"/>
                  </a:lnTo>
                  <a:lnTo>
                    <a:pt x="50" y="91"/>
                  </a:lnTo>
                  <a:lnTo>
                    <a:pt x="46" y="95"/>
                  </a:lnTo>
                  <a:lnTo>
                    <a:pt x="31" y="118"/>
                  </a:lnTo>
                  <a:lnTo>
                    <a:pt x="26" y="127"/>
                  </a:lnTo>
                  <a:lnTo>
                    <a:pt x="19" y="141"/>
                  </a:lnTo>
                  <a:lnTo>
                    <a:pt x="10" y="164"/>
                  </a:lnTo>
                  <a:lnTo>
                    <a:pt x="5" y="187"/>
                  </a:lnTo>
                  <a:lnTo>
                    <a:pt x="4" y="201"/>
                  </a:lnTo>
                  <a:lnTo>
                    <a:pt x="2" y="210"/>
                  </a:lnTo>
                  <a:lnTo>
                    <a:pt x="0" y="233"/>
                  </a:lnTo>
                  <a:lnTo>
                    <a:pt x="2" y="256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0" name="Freeform 35"/>
            <p:cNvSpPr>
              <a:spLocks/>
            </p:cNvSpPr>
            <p:nvPr/>
          </p:nvSpPr>
          <p:spPr bwMode="auto">
            <a:xfrm>
              <a:off x="1254" y="3374"/>
              <a:ext cx="407" cy="406"/>
            </a:xfrm>
            <a:custGeom>
              <a:avLst/>
              <a:gdLst>
                <a:gd name="T0" fmla="*/ 20 w 407"/>
                <a:gd name="T1" fmla="*/ 289 h 406"/>
                <a:gd name="T2" fmla="*/ 35 w 407"/>
                <a:gd name="T3" fmla="*/ 318 h 406"/>
                <a:gd name="T4" fmla="*/ 54 w 407"/>
                <a:gd name="T5" fmla="*/ 341 h 406"/>
                <a:gd name="T6" fmla="*/ 80 w 407"/>
                <a:gd name="T7" fmla="*/ 364 h 406"/>
                <a:gd name="T8" fmla="*/ 112 w 407"/>
                <a:gd name="T9" fmla="*/ 384 h 406"/>
                <a:gd name="T10" fmla="*/ 134 w 407"/>
                <a:gd name="T11" fmla="*/ 394 h 406"/>
                <a:gd name="T12" fmla="*/ 180 w 407"/>
                <a:gd name="T13" fmla="*/ 405 h 406"/>
                <a:gd name="T14" fmla="*/ 226 w 407"/>
                <a:gd name="T15" fmla="*/ 405 h 406"/>
                <a:gd name="T16" fmla="*/ 272 w 407"/>
                <a:gd name="T17" fmla="*/ 394 h 406"/>
                <a:gd name="T18" fmla="*/ 295 w 407"/>
                <a:gd name="T19" fmla="*/ 384 h 406"/>
                <a:gd name="T20" fmla="*/ 327 w 407"/>
                <a:gd name="T21" fmla="*/ 364 h 406"/>
                <a:gd name="T22" fmla="*/ 353 w 407"/>
                <a:gd name="T23" fmla="*/ 341 h 406"/>
                <a:gd name="T24" fmla="*/ 371 w 407"/>
                <a:gd name="T25" fmla="*/ 318 h 406"/>
                <a:gd name="T26" fmla="*/ 387 w 407"/>
                <a:gd name="T27" fmla="*/ 289 h 406"/>
                <a:gd name="T28" fmla="*/ 402 w 407"/>
                <a:gd name="T29" fmla="*/ 249 h 406"/>
                <a:gd name="T30" fmla="*/ 407 w 407"/>
                <a:gd name="T31" fmla="*/ 203 h 406"/>
                <a:gd name="T32" fmla="*/ 402 w 407"/>
                <a:gd name="T33" fmla="*/ 157 h 406"/>
                <a:gd name="T34" fmla="*/ 387 w 407"/>
                <a:gd name="T35" fmla="*/ 117 h 406"/>
                <a:gd name="T36" fmla="*/ 371 w 407"/>
                <a:gd name="T37" fmla="*/ 88 h 406"/>
                <a:gd name="T38" fmla="*/ 353 w 407"/>
                <a:gd name="T39" fmla="*/ 65 h 406"/>
                <a:gd name="T40" fmla="*/ 327 w 407"/>
                <a:gd name="T41" fmla="*/ 42 h 406"/>
                <a:gd name="T42" fmla="*/ 295 w 407"/>
                <a:gd name="T43" fmla="*/ 22 h 406"/>
                <a:gd name="T44" fmla="*/ 272 w 407"/>
                <a:gd name="T45" fmla="*/ 12 h 406"/>
                <a:gd name="T46" fmla="*/ 226 w 407"/>
                <a:gd name="T47" fmla="*/ 1 h 406"/>
                <a:gd name="T48" fmla="*/ 180 w 407"/>
                <a:gd name="T49" fmla="*/ 1 h 406"/>
                <a:gd name="T50" fmla="*/ 134 w 407"/>
                <a:gd name="T51" fmla="*/ 12 h 406"/>
                <a:gd name="T52" fmla="*/ 112 w 407"/>
                <a:gd name="T53" fmla="*/ 22 h 406"/>
                <a:gd name="T54" fmla="*/ 80 w 407"/>
                <a:gd name="T55" fmla="*/ 42 h 406"/>
                <a:gd name="T56" fmla="*/ 54 w 407"/>
                <a:gd name="T57" fmla="*/ 65 h 406"/>
                <a:gd name="T58" fmla="*/ 35 w 407"/>
                <a:gd name="T59" fmla="*/ 88 h 406"/>
                <a:gd name="T60" fmla="*/ 20 w 407"/>
                <a:gd name="T61" fmla="*/ 117 h 406"/>
                <a:gd name="T62" fmla="*/ 4 w 407"/>
                <a:gd name="T63" fmla="*/ 157 h 406"/>
                <a:gd name="T64" fmla="*/ 0 w 407"/>
                <a:gd name="T65" fmla="*/ 203 h 406"/>
                <a:gd name="T66" fmla="*/ 4 w 407"/>
                <a:gd name="T67" fmla="*/ 249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6">
                  <a:moveTo>
                    <a:pt x="12" y="272"/>
                  </a:moveTo>
                  <a:lnTo>
                    <a:pt x="20" y="289"/>
                  </a:lnTo>
                  <a:lnTo>
                    <a:pt x="22" y="295"/>
                  </a:lnTo>
                  <a:lnTo>
                    <a:pt x="35" y="318"/>
                  </a:lnTo>
                  <a:lnTo>
                    <a:pt x="42" y="327"/>
                  </a:lnTo>
                  <a:lnTo>
                    <a:pt x="54" y="341"/>
                  </a:lnTo>
                  <a:lnTo>
                    <a:pt x="66" y="352"/>
                  </a:lnTo>
                  <a:lnTo>
                    <a:pt x="80" y="364"/>
                  </a:lnTo>
                  <a:lnTo>
                    <a:pt x="88" y="371"/>
                  </a:lnTo>
                  <a:lnTo>
                    <a:pt x="112" y="384"/>
                  </a:lnTo>
                  <a:lnTo>
                    <a:pt x="118" y="387"/>
                  </a:lnTo>
                  <a:lnTo>
                    <a:pt x="134" y="394"/>
                  </a:lnTo>
                  <a:lnTo>
                    <a:pt x="158" y="401"/>
                  </a:lnTo>
                  <a:lnTo>
                    <a:pt x="180" y="405"/>
                  </a:lnTo>
                  <a:lnTo>
                    <a:pt x="204" y="406"/>
                  </a:lnTo>
                  <a:lnTo>
                    <a:pt x="226" y="405"/>
                  </a:lnTo>
                  <a:lnTo>
                    <a:pt x="249" y="401"/>
                  </a:lnTo>
                  <a:lnTo>
                    <a:pt x="272" y="394"/>
                  </a:lnTo>
                  <a:lnTo>
                    <a:pt x="289" y="387"/>
                  </a:lnTo>
                  <a:lnTo>
                    <a:pt x="295" y="384"/>
                  </a:lnTo>
                  <a:lnTo>
                    <a:pt x="318" y="371"/>
                  </a:lnTo>
                  <a:lnTo>
                    <a:pt x="327" y="364"/>
                  </a:lnTo>
                  <a:lnTo>
                    <a:pt x="341" y="352"/>
                  </a:lnTo>
                  <a:lnTo>
                    <a:pt x="353" y="341"/>
                  </a:lnTo>
                  <a:lnTo>
                    <a:pt x="364" y="327"/>
                  </a:lnTo>
                  <a:lnTo>
                    <a:pt x="371" y="318"/>
                  </a:lnTo>
                  <a:lnTo>
                    <a:pt x="385" y="295"/>
                  </a:lnTo>
                  <a:lnTo>
                    <a:pt x="387" y="289"/>
                  </a:lnTo>
                  <a:lnTo>
                    <a:pt x="395" y="272"/>
                  </a:lnTo>
                  <a:lnTo>
                    <a:pt x="402" y="249"/>
                  </a:lnTo>
                  <a:lnTo>
                    <a:pt x="406" y="226"/>
                  </a:lnTo>
                  <a:lnTo>
                    <a:pt x="407" y="203"/>
                  </a:lnTo>
                  <a:lnTo>
                    <a:pt x="406" y="180"/>
                  </a:lnTo>
                  <a:lnTo>
                    <a:pt x="402" y="157"/>
                  </a:lnTo>
                  <a:lnTo>
                    <a:pt x="395" y="134"/>
                  </a:lnTo>
                  <a:lnTo>
                    <a:pt x="387" y="117"/>
                  </a:lnTo>
                  <a:lnTo>
                    <a:pt x="385" y="111"/>
                  </a:lnTo>
                  <a:lnTo>
                    <a:pt x="371" y="88"/>
                  </a:lnTo>
                  <a:lnTo>
                    <a:pt x="364" y="79"/>
                  </a:lnTo>
                  <a:lnTo>
                    <a:pt x="353" y="65"/>
                  </a:lnTo>
                  <a:lnTo>
                    <a:pt x="341" y="54"/>
                  </a:lnTo>
                  <a:lnTo>
                    <a:pt x="327" y="42"/>
                  </a:lnTo>
                  <a:lnTo>
                    <a:pt x="318" y="35"/>
                  </a:lnTo>
                  <a:lnTo>
                    <a:pt x="295" y="22"/>
                  </a:lnTo>
                  <a:lnTo>
                    <a:pt x="289" y="19"/>
                  </a:lnTo>
                  <a:lnTo>
                    <a:pt x="272" y="12"/>
                  </a:lnTo>
                  <a:lnTo>
                    <a:pt x="249" y="4"/>
                  </a:lnTo>
                  <a:lnTo>
                    <a:pt x="226" y="1"/>
                  </a:lnTo>
                  <a:lnTo>
                    <a:pt x="204" y="0"/>
                  </a:lnTo>
                  <a:lnTo>
                    <a:pt x="180" y="1"/>
                  </a:lnTo>
                  <a:lnTo>
                    <a:pt x="158" y="4"/>
                  </a:lnTo>
                  <a:lnTo>
                    <a:pt x="134" y="12"/>
                  </a:lnTo>
                  <a:lnTo>
                    <a:pt x="118" y="19"/>
                  </a:lnTo>
                  <a:lnTo>
                    <a:pt x="112" y="22"/>
                  </a:lnTo>
                  <a:lnTo>
                    <a:pt x="88" y="35"/>
                  </a:lnTo>
                  <a:lnTo>
                    <a:pt x="80" y="42"/>
                  </a:lnTo>
                  <a:lnTo>
                    <a:pt x="66" y="54"/>
                  </a:lnTo>
                  <a:lnTo>
                    <a:pt x="54" y="65"/>
                  </a:lnTo>
                  <a:lnTo>
                    <a:pt x="42" y="79"/>
                  </a:lnTo>
                  <a:lnTo>
                    <a:pt x="35" y="88"/>
                  </a:lnTo>
                  <a:lnTo>
                    <a:pt x="22" y="111"/>
                  </a:lnTo>
                  <a:lnTo>
                    <a:pt x="20" y="117"/>
                  </a:lnTo>
                  <a:lnTo>
                    <a:pt x="12" y="134"/>
                  </a:lnTo>
                  <a:lnTo>
                    <a:pt x="4" y="157"/>
                  </a:lnTo>
                  <a:lnTo>
                    <a:pt x="1" y="180"/>
                  </a:lnTo>
                  <a:lnTo>
                    <a:pt x="0" y="203"/>
                  </a:lnTo>
                  <a:lnTo>
                    <a:pt x="1" y="226"/>
                  </a:lnTo>
                  <a:lnTo>
                    <a:pt x="4" y="249"/>
                  </a:lnTo>
                  <a:lnTo>
                    <a:pt x="12" y="27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1" name="Freeform 36"/>
            <p:cNvSpPr>
              <a:spLocks/>
            </p:cNvSpPr>
            <p:nvPr/>
          </p:nvSpPr>
          <p:spPr bwMode="auto">
            <a:xfrm>
              <a:off x="1274" y="3394"/>
              <a:ext cx="367" cy="366"/>
            </a:xfrm>
            <a:custGeom>
              <a:avLst/>
              <a:gdLst>
                <a:gd name="T0" fmla="*/ 12 w 367"/>
                <a:gd name="T1" fmla="*/ 252 h 366"/>
                <a:gd name="T2" fmla="*/ 22 w 367"/>
                <a:gd name="T3" fmla="*/ 271 h 366"/>
                <a:gd name="T4" fmla="*/ 25 w 367"/>
                <a:gd name="T5" fmla="*/ 275 h 366"/>
                <a:gd name="T6" fmla="*/ 40 w 367"/>
                <a:gd name="T7" fmla="*/ 298 h 366"/>
                <a:gd name="T8" fmla="*/ 46 w 367"/>
                <a:gd name="T9" fmla="*/ 305 h 366"/>
                <a:gd name="T10" fmla="*/ 62 w 367"/>
                <a:gd name="T11" fmla="*/ 321 h 366"/>
                <a:gd name="T12" fmla="*/ 68 w 367"/>
                <a:gd name="T13" fmla="*/ 327 h 366"/>
                <a:gd name="T14" fmla="*/ 92 w 367"/>
                <a:gd name="T15" fmla="*/ 342 h 366"/>
                <a:gd name="T16" fmla="*/ 95 w 367"/>
                <a:gd name="T17" fmla="*/ 344 h 366"/>
                <a:gd name="T18" fmla="*/ 114 w 367"/>
                <a:gd name="T19" fmla="*/ 354 h 366"/>
                <a:gd name="T20" fmla="*/ 138 w 367"/>
                <a:gd name="T21" fmla="*/ 361 h 366"/>
                <a:gd name="T22" fmla="*/ 160 w 367"/>
                <a:gd name="T23" fmla="*/ 365 h 366"/>
                <a:gd name="T24" fmla="*/ 184 w 367"/>
                <a:gd name="T25" fmla="*/ 366 h 366"/>
                <a:gd name="T26" fmla="*/ 206 w 367"/>
                <a:gd name="T27" fmla="*/ 365 h 366"/>
                <a:gd name="T28" fmla="*/ 229 w 367"/>
                <a:gd name="T29" fmla="*/ 361 h 366"/>
                <a:gd name="T30" fmla="*/ 252 w 367"/>
                <a:gd name="T31" fmla="*/ 354 h 366"/>
                <a:gd name="T32" fmla="*/ 271 w 367"/>
                <a:gd name="T33" fmla="*/ 344 h 366"/>
                <a:gd name="T34" fmla="*/ 275 w 367"/>
                <a:gd name="T35" fmla="*/ 342 h 366"/>
                <a:gd name="T36" fmla="*/ 298 w 367"/>
                <a:gd name="T37" fmla="*/ 327 h 366"/>
                <a:gd name="T38" fmla="*/ 305 w 367"/>
                <a:gd name="T39" fmla="*/ 321 h 366"/>
                <a:gd name="T40" fmla="*/ 321 w 367"/>
                <a:gd name="T41" fmla="*/ 305 h 366"/>
                <a:gd name="T42" fmla="*/ 327 w 367"/>
                <a:gd name="T43" fmla="*/ 298 h 366"/>
                <a:gd name="T44" fmla="*/ 342 w 367"/>
                <a:gd name="T45" fmla="*/ 275 h 366"/>
                <a:gd name="T46" fmla="*/ 344 w 367"/>
                <a:gd name="T47" fmla="*/ 271 h 366"/>
                <a:gd name="T48" fmla="*/ 355 w 367"/>
                <a:gd name="T49" fmla="*/ 252 h 366"/>
                <a:gd name="T50" fmla="*/ 362 w 367"/>
                <a:gd name="T51" fmla="*/ 229 h 366"/>
                <a:gd name="T52" fmla="*/ 366 w 367"/>
                <a:gd name="T53" fmla="*/ 206 h 366"/>
                <a:gd name="T54" fmla="*/ 367 w 367"/>
                <a:gd name="T55" fmla="*/ 183 h 366"/>
                <a:gd name="T56" fmla="*/ 366 w 367"/>
                <a:gd name="T57" fmla="*/ 160 h 366"/>
                <a:gd name="T58" fmla="*/ 362 w 367"/>
                <a:gd name="T59" fmla="*/ 137 h 366"/>
                <a:gd name="T60" fmla="*/ 355 w 367"/>
                <a:gd name="T61" fmla="*/ 114 h 366"/>
                <a:gd name="T62" fmla="*/ 344 w 367"/>
                <a:gd name="T63" fmla="*/ 94 h 366"/>
                <a:gd name="T64" fmla="*/ 342 w 367"/>
                <a:gd name="T65" fmla="*/ 91 h 366"/>
                <a:gd name="T66" fmla="*/ 327 w 367"/>
                <a:gd name="T67" fmla="*/ 68 h 366"/>
                <a:gd name="T68" fmla="*/ 321 w 367"/>
                <a:gd name="T69" fmla="*/ 61 h 366"/>
                <a:gd name="T70" fmla="*/ 305 w 367"/>
                <a:gd name="T71" fmla="*/ 45 h 366"/>
                <a:gd name="T72" fmla="*/ 298 w 367"/>
                <a:gd name="T73" fmla="*/ 39 h 366"/>
                <a:gd name="T74" fmla="*/ 275 w 367"/>
                <a:gd name="T75" fmla="*/ 24 h 366"/>
                <a:gd name="T76" fmla="*/ 271 w 367"/>
                <a:gd name="T77" fmla="*/ 22 h 366"/>
                <a:gd name="T78" fmla="*/ 252 w 367"/>
                <a:gd name="T79" fmla="*/ 12 h 366"/>
                <a:gd name="T80" fmla="*/ 229 w 367"/>
                <a:gd name="T81" fmla="*/ 5 h 366"/>
                <a:gd name="T82" fmla="*/ 206 w 367"/>
                <a:gd name="T83" fmla="*/ 1 h 366"/>
                <a:gd name="T84" fmla="*/ 184 w 367"/>
                <a:gd name="T85" fmla="*/ 0 h 366"/>
                <a:gd name="T86" fmla="*/ 160 w 367"/>
                <a:gd name="T87" fmla="*/ 1 h 366"/>
                <a:gd name="T88" fmla="*/ 138 w 367"/>
                <a:gd name="T89" fmla="*/ 5 h 366"/>
                <a:gd name="T90" fmla="*/ 114 w 367"/>
                <a:gd name="T91" fmla="*/ 12 h 366"/>
                <a:gd name="T92" fmla="*/ 95 w 367"/>
                <a:gd name="T93" fmla="*/ 22 h 366"/>
                <a:gd name="T94" fmla="*/ 92 w 367"/>
                <a:gd name="T95" fmla="*/ 24 h 366"/>
                <a:gd name="T96" fmla="*/ 68 w 367"/>
                <a:gd name="T97" fmla="*/ 39 h 366"/>
                <a:gd name="T98" fmla="*/ 62 w 367"/>
                <a:gd name="T99" fmla="*/ 45 h 366"/>
                <a:gd name="T100" fmla="*/ 46 w 367"/>
                <a:gd name="T101" fmla="*/ 61 h 366"/>
                <a:gd name="T102" fmla="*/ 40 w 367"/>
                <a:gd name="T103" fmla="*/ 68 h 366"/>
                <a:gd name="T104" fmla="*/ 25 w 367"/>
                <a:gd name="T105" fmla="*/ 91 h 366"/>
                <a:gd name="T106" fmla="*/ 22 w 367"/>
                <a:gd name="T107" fmla="*/ 94 h 366"/>
                <a:gd name="T108" fmla="*/ 12 w 367"/>
                <a:gd name="T109" fmla="*/ 114 h 366"/>
                <a:gd name="T110" fmla="*/ 5 w 367"/>
                <a:gd name="T111" fmla="*/ 137 h 366"/>
                <a:gd name="T112" fmla="*/ 1 w 367"/>
                <a:gd name="T113" fmla="*/ 160 h 366"/>
                <a:gd name="T114" fmla="*/ 0 w 367"/>
                <a:gd name="T115" fmla="*/ 183 h 366"/>
                <a:gd name="T116" fmla="*/ 1 w 367"/>
                <a:gd name="T117" fmla="*/ 206 h 366"/>
                <a:gd name="T118" fmla="*/ 5 w 367"/>
                <a:gd name="T119" fmla="*/ 229 h 366"/>
                <a:gd name="T120" fmla="*/ 12 w 367"/>
                <a:gd name="T121" fmla="*/ 25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7" h="366">
                  <a:moveTo>
                    <a:pt x="12" y="252"/>
                  </a:moveTo>
                  <a:lnTo>
                    <a:pt x="22" y="271"/>
                  </a:lnTo>
                  <a:lnTo>
                    <a:pt x="25" y="275"/>
                  </a:lnTo>
                  <a:lnTo>
                    <a:pt x="40" y="298"/>
                  </a:lnTo>
                  <a:lnTo>
                    <a:pt x="46" y="305"/>
                  </a:lnTo>
                  <a:lnTo>
                    <a:pt x="62" y="321"/>
                  </a:lnTo>
                  <a:lnTo>
                    <a:pt x="68" y="327"/>
                  </a:lnTo>
                  <a:lnTo>
                    <a:pt x="92" y="342"/>
                  </a:lnTo>
                  <a:lnTo>
                    <a:pt x="95" y="344"/>
                  </a:lnTo>
                  <a:lnTo>
                    <a:pt x="114" y="354"/>
                  </a:lnTo>
                  <a:lnTo>
                    <a:pt x="138" y="361"/>
                  </a:lnTo>
                  <a:lnTo>
                    <a:pt x="160" y="365"/>
                  </a:lnTo>
                  <a:lnTo>
                    <a:pt x="184" y="366"/>
                  </a:lnTo>
                  <a:lnTo>
                    <a:pt x="206" y="365"/>
                  </a:lnTo>
                  <a:lnTo>
                    <a:pt x="229" y="361"/>
                  </a:lnTo>
                  <a:lnTo>
                    <a:pt x="252" y="354"/>
                  </a:lnTo>
                  <a:lnTo>
                    <a:pt x="271" y="344"/>
                  </a:lnTo>
                  <a:lnTo>
                    <a:pt x="275" y="342"/>
                  </a:lnTo>
                  <a:lnTo>
                    <a:pt x="298" y="327"/>
                  </a:lnTo>
                  <a:lnTo>
                    <a:pt x="305" y="321"/>
                  </a:lnTo>
                  <a:lnTo>
                    <a:pt x="321" y="305"/>
                  </a:lnTo>
                  <a:lnTo>
                    <a:pt x="327" y="298"/>
                  </a:lnTo>
                  <a:lnTo>
                    <a:pt x="342" y="275"/>
                  </a:lnTo>
                  <a:lnTo>
                    <a:pt x="344" y="271"/>
                  </a:lnTo>
                  <a:lnTo>
                    <a:pt x="355" y="252"/>
                  </a:lnTo>
                  <a:lnTo>
                    <a:pt x="362" y="229"/>
                  </a:lnTo>
                  <a:lnTo>
                    <a:pt x="366" y="206"/>
                  </a:lnTo>
                  <a:lnTo>
                    <a:pt x="367" y="183"/>
                  </a:lnTo>
                  <a:lnTo>
                    <a:pt x="366" y="160"/>
                  </a:lnTo>
                  <a:lnTo>
                    <a:pt x="362" y="137"/>
                  </a:lnTo>
                  <a:lnTo>
                    <a:pt x="355" y="114"/>
                  </a:lnTo>
                  <a:lnTo>
                    <a:pt x="344" y="94"/>
                  </a:lnTo>
                  <a:lnTo>
                    <a:pt x="342" y="91"/>
                  </a:lnTo>
                  <a:lnTo>
                    <a:pt x="327" y="68"/>
                  </a:lnTo>
                  <a:lnTo>
                    <a:pt x="321" y="61"/>
                  </a:lnTo>
                  <a:lnTo>
                    <a:pt x="305" y="45"/>
                  </a:lnTo>
                  <a:lnTo>
                    <a:pt x="298" y="39"/>
                  </a:lnTo>
                  <a:lnTo>
                    <a:pt x="275" y="24"/>
                  </a:lnTo>
                  <a:lnTo>
                    <a:pt x="271" y="22"/>
                  </a:lnTo>
                  <a:lnTo>
                    <a:pt x="252" y="12"/>
                  </a:lnTo>
                  <a:lnTo>
                    <a:pt x="229" y="5"/>
                  </a:lnTo>
                  <a:lnTo>
                    <a:pt x="206" y="1"/>
                  </a:lnTo>
                  <a:lnTo>
                    <a:pt x="184" y="0"/>
                  </a:lnTo>
                  <a:lnTo>
                    <a:pt x="160" y="1"/>
                  </a:lnTo>
                  <a:lnTo>
                    <a:pt x="138" y="5"/>
                  </a:lnTo>
                  <a:lnTo>
                    <a:pt x="114" y="12"/>
                  </a:lnTo>
                  <a:lnTo>
                    <a:pt x="95" y="22"/>
                  </a:lnTo>
                  <a:lnTo>
                    <a:pt x="92" y="24"/>
                  </a:lnTo>
                  <a:lnTo>
                    <a:pt x="68" y="39"/>
                  </a:lnTo>
                  <a:lnTo>
                    <a:pt x="62" y="45"/>
                  </a:lnTo>
                  <a:lnTo>
                    <a:pt x="46" y="61"/>
                  </a:lnTo>
                  <a:lnTo>
                    <a:pt x="40" y="68"/>
                  </a:lnTo>
                  <a:lnTo>
                    <a:pt x="25" y="91"/>
                  </a:lnTo>
                  <a:lnTo>
                    <a:pt x="22" y="94"/>
                  </a:lnTo>
                  <a:lnTo>
                    <a:pt x="12" y="114"/>
                  </a:lnTo>
                  <a:lnTo>
                    <a:pt x="5" y="137"/>
                  </a:lnTo>
                  <a:lnTo>
                    <a:pt x="1" y="160"/>
                  </a:lnTo>
                  <a:lnTo>
                    <a:pt x="0" y="183"/>
                  </a:lnTo>
                  <a:lnTo>
                    <a:pt x="1" y="206"/>
                  </a:lnTo>
                  <a:lnTo>
                    <a:pt x="5" y="229"/>
                  </a:lnTo>
                  <a:lnTo>
                    <a:pt x="12" y="252"/>
                  </a:lnTo>
                  <a:close/>
                </a:path>
              </a:pathLst>
            </a:custGeom>
            <a:solidFill>
              <a:srgbClr val="00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3" name="Freeform 37"/>
            <p:cNvSpPr>
              <a:spLocks/>
            </p:cNvSpPr>
            <p:nvPr/>
          </p:nvSpPr>
          <p:spPr bwMode="auto">
            <a:xfrm>
              <a:off x="1288" y="3408"/>
              <a:ext cx="339" cy="338"/>
            </a:xfrm>
            <a:custGeom>
              <a:avLst/>
              <a:gdLst>
                <a:gd name="T0" fmla="*/ 7 w 339"/>
                <a:gd name="T1" fmla="*/ 215 h 338"/>
                <a:gd name="T2" fmla="*/ 8 w 339"/>
                <a:gd name="T3" fmla="*/ 219 h 338"/>
                <a:gd name="T4" fmla="*/ 15 w 339"/>
                <a:gd name="T5" fmla="*/ 238 h 338"/>
                <a:gd name="T6" fmla="*/ 28 w 339"/>
                <a:gd name="T7" fmla="*/ 261 h 338"/>
                <a:gd name="T8" fmla="*/ 32 w 339"/>
                <a:gd name="T9" fmla="*/ 266 h 338"/>
                <a:gd name="T10" fmla="*/ 46 w 339"/>
                <a:gd name="T11" fmla="*/ 284 h 338"/>
                <a:gd name="T12" fmla="*/ 54 w 339"/>
                <a:gd name="T13" fmla="*/ 293 h 338"/>
                <a:gd name="T14" fmla="*/ 73 w 339"/>
                <a:gd name="T15" fmla="*/ 307 h 338"/>
                <a:gd name="T16" fmla="*/ 78 w 339"/>
                <a:gd name="T17" fmla="*/ 311 h 338"/>
                <a:gd name="T18" fmla="*/ 100 w 339"/>
                <a:gd name="T19" fmla="*/ 323 h 338"/>
                <a:gd name="T20" fmla="*/ 120 w 339"/>
                <a:gd name="T21" fmla="*/ 330 h 338"/>
                <a:gd name="T22" fmla="*/ 124 w 339"/>
                <a:gd name="T23" fmla="*/ 331 h 338"/>
                <a:gd name="T24" fmla="*/ 146 w 339"/>
                <a:gd name="T25" fmla="*/ 337 h 338"/>
                <a:gd name="T26" fmla="*/ 170 w 339"/>
                <a:gd name="T27" fmla="*/ 338 h 338"/>
                <a:gd name="T28" fmla="*/ 192 w 339"/>
                <a:gd name="T29" fmla="*/ 337 h 338"/>
                <a:gd name="T30" fmla="*/ 215 w 339"/>
                <a:gd name="T31" fmla="*/ 331 h 338"/>
                <a:gd name="T32" fmla="*/ 218 w 339"/>
                <a:gd name="T33" fmla="*/ 330 h 338"/>
                <a:gd name="T34" fmla="*/ 238 w 339"/>
                <a:gd name="T35" fmla="*/ 323 h 338"/>
                <a:gd name="T36" fmla="*/ 261 w 339"/>
                <a:gd name="T37" fmla="*/ 311 h 338"/>
                <a:gd name="T38" fmla="*/ 266 w 339"/>
                <a:gd name="T39" fmla="*/ 307 h 338"/>
                <a:gd name="T40" fmla="*/ 284 w 339"/>
                <a:gd name="T41" fmla="*/ 293 h 338"/>
                <a:gd name="T42" fmla="*/ 293 w 339"/>
                <a:gd name="T43" fmla="*/ 284 h 338"/>
                <a:gd name="T44" fmla="*/ 307 w 339"/>
                <a:gd name="T45" fmla="*/ 266 h 338"/>
                <a:gd name="T46" fmla="*/ 311 w 339"/>
                <a:gd name="T47" fmla="*/ 261 h 338"/>
                <a:gd name="T48" fmla="*/ 324 w 339"/>
                <a:gd name="T49" fmla="*/ 238 h 338"/>
                <a:gd name="T50" fmla="*/ 330 w 339"/>
                <a:gd name="T51" fmla="*/ 219 h 338"/>
                <a:gd name="T52" fmla="*/ 332 w 339"/>
                <a:gd name="T53" fmla="*/ 215 h 338"/>
                <a:gd name="T54" fmla="*/ 337 w 339"/>
                <a:gd name="T55" fmla="*/ 192 h 338"/>
                <a:gd name="T56" fmla="*/ 339 w 339"/>
                <a:gd name="T57" fmla="*/ 169 h 338"/>
                <a:gd name="T58" fmla="*/ 337 w 339"/>
                <a:gd name="T59" fmla="*/ 146 h 338"/>
                <a:gd name="T60" fmla="*/ 332 w 339"/>
                <a:gd name="T61" fmla="*/ 123 h 338"/>
                <a:gd name="T62" fmla="*/ 330 w 339"/>
                <a:gd name="T63" fmla="*/ 119 h 338"/>
                <a:gd name="T64" fmla="*/ 324 w 339"/>
                <a:gd name="T65" fmla="*/ 100 h 338"/>
                <a:gd name="T66" fmla="*/ 311 w 339"/>
                <a:gd name="T67" fmla="*/ 77 h 338"/>
                <a:gd name="T68" fmla="*/ 307 w 339"/>
                <a:gd name="T69" fmla="*/ 72 h 338"/>
                <a:gd name="T70" fmla="*/ 293 w 339"/>
                <a:gd name="T71" fmla="*/ 54 h 338"/>
                <a:gd name="T72" fmla="*/ 284 w 339"/>
                <a:gd name="T73" fmla="*/ 45 h 338"/>
                <a:gd name="T74" fmla="*/ 266 w 339"/>
                <a:gd name="T75" fmla="*/ 31 h 338"/>
                <a:gd name="T76" fmla="*/ 261 w 339"/>
                <a:gd name="T77" fmla="*/ 27 h 338"/>
                <a:gd name="T78" fmla="*/ 238 w 339"/>
                <a:gd name="T79" fmla="*/ 15 h 338"/>
                <a:gd name="T80" fmla="*/ 218 w 339"/>
                <a:gd name="T81" fmla="*/ 8 h 338"/>
                <a:gd name="T82" fmla="*/ 215 w 339"/>
                <a:gd name="T83" fmla="*/ 7 h 338"/>
                <a:gd name="T84" fmla="*/ 192 w 339"/>
                <a:gd name="T85" fmla="*/ 1 h 338"/>
                <a:gd name="T86" fmla="*/ 170 w 339"/>
                <a:gd name="T87" fmla="*/ 0 h 338"/>
                <a:gd name="T88" fmla="*/ 146 w 339"/>
                <a:gd name="T89" fmla="*/ 1 h 338"/>
                <a:gd name="T90" fmla="*/ 124 w 339"/>
                <a:gd name="T91" fmla="*/ 7 h 338"/>
                <a:gd name="T92" fmla="*/ 120 w 339"/>
                <a:gd name="T93" fmla="*/ 8 h 338"/>
                <a:gd name="T94" fmla="*/ 100 w 339"/>
                <a:gd name="T95" fmla="*/ 15 h 338"/>
                <a:gd name="T96" fmla="*/ 78 w 339"/>
                <a:gd name="T97" fmla="*/ 27 h 338"/>
                <a:gd name="T98" fmla="*/ 73 w 339"/>
                <a:gd name="T99" fmla="*/ 31 h 338"/>
                <a:gd name="T100" fmla="*/ 54 w 339"/>
                <a:gd name="T101" fmla="*/ 45 h 338"/>
                <a:gd name="T102" fmla="*/ 46 w 339"/>
                <a:gd name="T103" fmla="*/ 54 h 338"/>
                <a:gd name="T104" fmla="*/ 32 w 339"/>
                <a:gd name="T105" fmla="*/ 72 h 338"/>
                <a:gd name="T106" fmla="*/ 28 w 339"/>
                <a:gd name="T107" fmla="*/ 77 h 338"/>
                <a:gd name="T108" fmla="*/ 15 w 339"/>
                <a:gd name="T109" fmla="*/ 100 h 338"/>
                <a:gd name="T110" fmla="*/ 8 w 339"/>
                <a:gd name="T111" fmla="*/ 119 h 338"/>
                <a:gd name="T112" fmla="*/ 7 w 339"/>
                <a:gd name="T113" fmla="*/ 123 h 338"/>
                <a:gd name="T114" fmla="*/ 2 w 339"/>
                <a:gd name="T115" fmla="*/ 146 h 338"/>
                <a:gd name="T116" fmla="*/ 0 w 339"/>
                <a:gd name="T117" fmla="*/ 169 h 338"/>
                <a:gd name="T118" fmla="*/ 2 w 339"/>
                <a:gd name="T119" fmla="*/ 192 h 338"/>
                <a:gd name="T120" fmla="*/ 7 w 339"/>
                <a:gd name="T121" fmla="*/ 215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9" h="338">
                  <a:moveTo>
                    <a:pt x="7" y="215"/>
                  </a:moveTo>
                  <a:lnTo>
                    <a:pt x="8" y="219"/>
                  </a:lnTo>
                  <a:lnTo>
                    <a:pt x="15" y="238"/>
                  </a:lnTo>
                  <a:lnTo>
                    <a:pt x="28" y="261"/>
                  </a:lnTo>
                  <a:lnTo>
                    <a:pt x="32" y="266"/>
                  </a:lnTo>
                  <a:lnTo>
                    <a:pt x="46" y="284"/>
                  </a:lnTo>
                  <a:lnTo>
                    <a:pt x="54" y="293"/>
                  </a:lnTo>
                  <a:lnTo>
                    <a:pt x="73" y="307"/>
                  </a:lnTo>
                  <a:lnTo>
                    <a:pt x="78" y="311"/>
                  </a:lnTo>
                  <a:lnTo>
                    <a:pt x="100" y="323"/>
                  </a:lnTo>
                  <a:lnTo>
                    <a:pt x="120" y="330"/>
                  </a:lnTo>
                  <a:lnTo>
                    <a:pt x="124" y="331"/>
                  </a:lnTo>
                  <a:lnTo>
                    <a:pt x="146" y="337"/>
                  </a:lnTo>
                  <a:lnTo>
                    <a:pt x="170" y="338"/>
                  </a:lnTo>
                  <a:lnTo>
                    <a:pt x="192" y="337"/>
                  </a:lnTo>
                  <a:lnTo>
                    <a:pt x="215" y="331"/>
                  </a:lnTo>
                  <a:lnTo>
                    <a:pt x="218" y="330"/>
                  </a:lnTo>
                  <a:lnTo>
                    <a:pt x="238" y="323"/>
                  </a:lnTo>
                  <a:lnTo>
                    <a:pt x="261" y="311"/>
                  </a:lnTo>
                  <a:lnTo>
                    <a:pt x="266" y="307"/>
                  </a:lnTo>
                  <a:lnTo>
                    <a:pt x="284" y="293"/>
                  </a:lnTo>
                  <a:lnTo>
                    <a:pt x="293" y="284"/>
                  </a:lnTo>
                  <a:lnTo>
                    <a:pt x="307" y="266"/>
                  </a:lnTo>
                  <a:lnTo>
                    <a:pt x="311" y="261"/>
                  </a:lnTo>
                  <a:lnTo>
                    <a:pt x="324" y="238"/>
                  </a:lnTo>
                  <a:lnTo>
                    <a:pt x="330" y="219"/>
                  </a:lnTo>
                  <a:lnTo>
                    <a:pt x="332" y="215"/>
                  </a:lnTo>
                  <a:lnTo>
                    <a:pt x="337" y="192"/>
                  </a:lnTo>
                  <a:lnTo>
                    <a:pt x="339" y="169"/>
                  </a:lnTo>
                  <a:lnTo>
                    <a:pt x="337" y="146"/>
                  </a:lnTo>
                  <a:lnTo>
                    <a:pt x="332" y="123"/>
                  </a:lnTo>
                  <a:lnTo>
                    <a:pt x="330" y="119"/>
                  </a:lnTo>
                  <a:lnTo>
                    <a:pt x="324" y="100"/>
                  </a:lnTo>
                  <a:lnTo>
                    <a:pt x="311" y="77"/>
                  </a:lnTo>
                  <a:lnTo>
                    <a:pt x="307" y="72"/>
                  </a:lnTo>
                  <a:lnTo>
                    <a:pt x="293" y="54"/>
                  </a:lnTo>
                  <a:lnTo>
                    <a:pt x="284" y="45"/>
                  </a:lnTo>
                  <a:lnTo>
                    <a:pt x="266" y="31"/>
                  </a:lnTo>
                  <a:lnTo>
                    <a:pt x="261" y="27"/>
                  </a:lnTo>
                  <a:lnTo>
                    <a:pt x="238" y="15"/>
                  </a:lnTo>
                  <a:lnTo>
                    <a:pt x="218" y="8"/>
                  </a:lnTo>
                  <a:lnTo>
                    <a:pt x="215" y="7"/>
                  </a:lnTo>
                  <a:lnTo>
                    <a:pt x="192" y="1"/>
                  </a:lnTo>
                  <a:lnTo>
                    <a:pt x="170" y="0"/>
                  </a:lnTo>
                  <a:lnTo>
                    <a:pt x="146" y="1"/>
                  </a:lnTo>
                  <a:lnTo>
                    <a:pt x="124" y="7"/>
                  </a:lnTo>
                  <a:lnTo>
                    <a:pt x="120" y="8"/>
                  </a:lnTo>
                  <a:lnTo>
                    <a:pt x="100" y="15"/>
                  </a:lnTo>
                  <a:lnTo>
                    <a:pt x="78" y="27"/>
                  </a:lnTo>
                  <a:lnTo>
                    <a:pt x="73" y="31"/>
                  </a:lnTo>
                  <a:lnTo>
                    <a:pt x="54" y="45"/>
                  </a:lnTo>
                  <a:lnTo>
                    <a:pt x="46" y="54"/>
                  </a:lnTo>
                  <a:lnTo>
                    <a:pt x="32" y="72"/>
                  </a:lnTo>
                  <a:lnTo>
                    <a:pt x="28" y="77"/>
                  </a:lnTo>
                  <a:lnTo>
                    <a:pt x="15" y="100"/>
                  </a:lnTo>
                  <a:lnTo>
                    <a:pt x="8" y="119"/>
                  </a:lnTo>
                  <a:lnTo>
                    <a:pt x="7" y="123"/>
                  </a:lnTo>
                  <a:lnTo>
                    <a:pt x="2" y="146"/>
                  </a:lnTo>
                  <a:lnTo>
                    <a:pt x="0" y="169"/>
                  </a:lnTo>
                  <a:lnTo>
                    <a:pt x="2" y="192"/>
                  </a:lnTo>
                  <a:lnTo>
                    <a:pt x="7" y="215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4" name="Freeform 38"/>
            <p:cNvSpPr>
              <a:spLocks/>
            </p:cNvSpPr>
            <p:nvPr/>
          </p:nvSpPr>
          <p:spPr bwMode="auto">
            <a:xfrm>
              <a:off x="1301" y="3421"/>
              <a:ext cx="312" cy="312"/>
            </a:xfrm>
            <a:custGeom>
              <a:avLst/>
              <a:gdLst>
                <a:gd name="T0" fmla="*/ 16 w 312"/>
                <a:gd name="T1" fmla="*/ 225 h 312"/>
                <a:gd name="T2" fmla="*/ 19 w 312"/>
                <a:gd name="T3" fmla="*/ 229 h 312"/>
                <a:gd name="T4" fmla="*/ 30 w 312"/>
                <a:gd name="T5" fmla="*/ 248 h 312"/>
                <a:gd name="T6" fmla="*/ 41 w 312"/>
                <a:gd name="T7" fmla="*/ 261 h 312"/>
                <a:gd name="T8" fmla="*/ 51 w 312"/>
                <a:gd name="T9" fmla="*/ 271 h 312"/>
                <a:gd name="T10" fmla="*/ 65 w 312"/>
                <a:gd name="T11" fmla="*/ 282 h 312"/>
                <a:gd name="T12" fmla="*/ 85 w 312"/>
                <a:gd name="T13" fmla="*/ 294 h 312"/>
                <a:gd name="T14" fmla="*/ 87 w 312"/>
                <a:gd name="T15" fmla="*/ 296 h 312"/>
                <a:gd name="T16" fmla="*/ 111 w 312"/>
                <a:gd name="T17" fmla="*/ 305 h 312"/>
                <a:gd name="T18" fmla="*/ 133 w 312"/>
                <a:gd name="T19" fmla="*/ 311 h 312"/>
                <a:gd name="T20" fmla="*/ 157 w 312"/>
                <a:gd name="T21" fmla="*/ 312 h 312"/>
                <a:gd name="T22" fmla="*/ 179 w 312"/>
                <a:gd name="T23" fmla="*/ 311 h 312"/>
                <a:gd name="T24" fmla="*/ 202 w 312"/>
                <a:gd name="T25" fmla="*/ 305 h 312"/>
                <a:gd name="T26" fmla="*/ 225 w 312"/>
                <a:gd name="T27" fmla="*/ 296 h 312"/>
                <a:gd name="T28" fmla="*/ 228 w 312"/>
                <a:gd name="T29" fmla="*/ 294 h 312"/>
                <a:gd name="T30" fmla="*/ 248 w 312"/>
                <a:gd name="T31" fmla="*/ 282 h 312"/>
                <a:gd name="T32" fmla="*/ 262 w 312"/>
                <a:gd name="T33" fmla="*/ 271 h 312"/>
                <a:gd name="T34" fmla="*/ 271 w 312"/>
                <a:gd name="T35" fmla="*/ 261 h 312"/>
                <a:gd name="T36" fmla="*/ 283 w 312"/>
                <a:gd name="T37" fmla="*/ 248 h 312"/>
                <a:gd name="T38" fmla="*/ 294 w 312"/>
                <a:gd name="T39" fmla="*/ 229 h 312"/>
                <a:gd name="T40" fmla="*/ 296 w 312"/>
                <a:gd name="T41" fmla="*/ 225 h 312"/>
                <a:gd name="T42" fmla="*/ 306 w 312"/>
                <a:gd name="T43" fmla="*/ 202 h 312"/>
                <a:gd name="T44" fmla="*/ 311 w 312"/>
                <a:gd name="T45" fmla="*/ 179 h 312"/>
                <a:gd name="T46" fmla="*/ 312 w 312"/>
                <a:gd name="T47" fmla="*/ 156 h 312"/>
                <a:gd name="T48" fmla="*/ 311 w 312"/>
                <a:gd name="T49" fmla="*/ 133 h 312"/>
                <a:gd name="T50" fmla="*/ 306 w 312"/>
                <a:gd name="T51" fmla="*/ 110 h 312"/>
                <a:gd name="T52" fmla="*/ 296 w 312"/>
                <a:gd name="T53" fmla="*/ 87 h 312"/>
                <a:gd name="T54" fmla="*/ 294 w 312"/>
                <a:gd name="T55" fmla="*/ 83 h 312"/>
                <a:gd name="T56" fmla="*/ 283 w 312"/>
                <a:gd name="T57" fmla="*/ 64 h 312"/>
                <a:gd name="T58" fmla="*/ 271 w 312"/>
                <a:gd name="T59" fmla="*/ 51 h 312"/>
                <a:gd name="T60" fmla="*/ 262 w 312"/>
                <a:gd name="T61" fmla="*/ 41 h 312"/>
                <a:gd name="T62" fmla="*/ 248 w 312"/>
                <a:gd name="T63" fmla="*/ 30 h 312"/>
                <a:gd name="T64" fmla="*/ 228 w 312"/>
                <a:gd name="T65" fmla="*/ 18 h 312"/>
                <a:gd name="T66" fmla="*/ 225 w 312"/>
                <a:gd name="T67" fmla="*/ 16 h 312"/>
                <a:gd name="T68" fmla="*/ 202 w 312"/>
                <a:gd name="T69" fmla="*/ 7 h 312"/>
                <a:gd name="T70" fmla="*/ 179 w 312"/>
                <a:gd name="T71" fmla="*/ 1 h 312"/>
                <a:gd name="T72" fmla="*/ 157 w 312"/>
                <a:gd name="T73" fmla="*/ 0 h 312"/>
                <a:gd name="T74" fmla="*/ 133 w 312"/>
                <a:gd name="T75" fmla="*/ 1 h 312"/>
                <a:gd name="T76" fmla="*/ 111 w 312"/>
                <a:gd name="T77" fmla="*/ 7 h 312"/>
                <a:gd name="T78" fmla="*/ 87 w 312"/>
                <a:gd name="T79" fmla="*/ 16 h 312"/>
                <a:gd name="T80" fmla="*/ 85 w 312"/>
                <a:gd name="T81" fmla="*/ 18 h 312"/>
                <a:gd name="T82" fmla="*/ 65 w 312"/>
                <a:gd name="T83" fmla="*/ 30 h 312"/>
                <a:gd name="T84" fmla="*/ 51 w 312"/>
                <a:gd name="T85" fmla="*/ 41 h 312"/>
                <a:gd name="T86" fmla="*/ 41 w 312"/>
                <a:gd name="T87" fmla="*/ 51 h 312"/>
                <a:gd name="T88" fmla="*/ 30 w 312"/>
                <a:gd name="T89" fmla="*/ 64 h 312"/>
                <a:gd name="T90" fmla="*/ 19 w 312"/>
                <a:gd name="T91" fmla="*/ 83 h 312"/>
                <a:gd name="T92" fmla="*/ 16 w 312"/>
                <a:gd name="T93" fmla="*/ 87 h 312"/>
                <a:gd name="T94" fmla="*/ 7 w 312"/>
                <a:gd name="T95" fmla="*/ 110 h 312"/>
                <a:gd name="T96" fmla="*/ 2 w 312"/>
                <a:gd name="T97" fmla="*/ 133 h 312"/>
                <a:gd name="T98" fmla="*/ 0 w 312"/>
                <a:gd name="T99" fmla="*/ 156 h 312"/>
                <a:gd name="T100" fmla="*/ 2 w 312"/>
                <a:gd name="T101" fmla="*/ 179 h 312"/>
                <a:gd name="T102" fmla="*/ 7 w 312"/>
                <a:gd name="T103" fmla="*/ 202 h 312"/>
                <a:gd name="T104" fmla="*/ 16 w 312"/>
                <a:gd name="T105" fmla="*/ 22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2" h="312">
                  <a:moveTo>
                    <a:pt x="16" y="225"/>
                  </a:moveTo>
                  <a:lnTo>
                    <a:pt x="19" y="229"/>
                  </a:lnTo>
                  <a:lnTo>
                    <a:pt x="30" y="248"/>
                  </a:lnTo>
                  <a:lnTo>
                    <a:pt x="41" y="261"/>
                  </a:lnTo>
                  <a:lnTo>
                    <a:pt x="51" y="271"/>
                  </a:lnTo>
                  <a:lnTo>
                    <a:pt x="65" y="282"/>
                  </a:lnTo>
                  <a:lnTo>
                    <a:pt x="85" y="294"/>
                  </a:lnTo>
                  <a:lnTo>
                    <a:pt x="87" y="296"/>
                  </a:lnTo>
                  <a:lnTo>
                    <a:pt x="111" y="305"/>
                  </a:lnTo>
                  <a:lnTo>
                    <a:pt x="133" y="311"/>
                  </a:lnTo>
                  <a:lnTo>
                    <a:pt x="157" y="312"/>
                  </a:lnTo>
                  <a:lnTo>
                    <a:pt x="179" y="311"/>
                  </a:lnTo>
                  <a:lnTo>
                    <a:pt x="202" y="305"/>
                  </a:lnTo>
                  <a:lnTo>
                    <a:pt x="225" y="296"/>
                  </a:lnTo>
                  <a:lnTo>
                    <a:pt x="228" y="294"/>
                  </a:lnTo>
                  <a:lnTo>
                    <a:pt x="248" y="282"/>
                  </a:lnTo>
                  <a:lnTo>
                    <a:pt x="262" y="271"/>
                  </a:lnTo>
                  <a:lnTo>
                    <a:pt x="271" y="261"/>
                  </a:lnTo>
                  <a:lnTo>
                    <a:pt x="283" y="248"/>
                  </a:lnTo>
                  <a:lnTo>
                    <a:pt x="294" y="229"/>
                  </a:lnTo>
                  <a:lnTo>
                    <a:pt x="296" y="225"/>
                  </a:lnTo>
                  <a:lnTo>
                    <a:pt x="306" y="202"/>
                  </a:lnTo>
                  <a:lnTo>
                    <a:pt x="311" y="179"/>
                  </a:lnTo>
                  <a:lnTo>
                    <a:pt x="312" y="156"/>
                  </a:lnTo>
                  <a:lnTo>
                    <a:pt x="311" y="133"/>
                  </a:lnTo>
                  <a:lnTo>
                    <a:pt x="306" y="110"/>
                  </a:lnTo>
                  <a:lnTo>
                    <a:pt x="296" y="87"/>
                  </a:lnTo>
                  <a:lnTo>
                    <a:pt x="294" y="83"/>
                  </a:lnTo>
                  <a:lnTo>
                    <a:pt x="283" y="64"/>
                  </a:lnTo>
                  <a:lnTo>
                    <a:pt x="271" y="51"/>
                  </a:lnTo>
                  <a:lnTo>
                    <a:pt x="262" y="41"/>
                  </a:lnTo>
                  <a:lnTo>
                    <a:pt x="248" y="30"/>
                  </a:lnTo>
                  <a:lnTo>
                    <a:pt x="228" y="18"/>
                  </a:lnTo>
                  <a:lnTo>
                    <a:pt x="225" y="16"/>
                  </a:lnTo>
                  <a:lnTo>
                    <a:pt x="202" y="7"/>
                  </a:lnTo>
                  <a:lnTo>
                    <a:pt x="179" y="1"/>
                  </a:lnTo>
                  <a:lnTo>
                    <a:pt x="157" y="0"/>
                  </a:lnTo>
                  <a:lnTo>
                    <a:pt x="133" y="1"/>
                  </a:lnTo>
                  <a:lnTo>
                    <a:pt x="111" y="7"/>
                  </a:lnTo>
                  <a:lnTo>
                    <a:pt x="87" y="16"/>
                  </a:lnTo>
                  <a:lnTo>
                    <a:pt x="85" y="18"/>
                  </a:lnTo>
                  <a:lnTo>
                    <a:pt x="65" y="30"/>
                  </a:lnTo>
                  <a:lnTo>
                    <a:pt x="51" y="41"/>
                  </a:lnTo>
                  <a:lnTo>
                    <a:pt x="41" y="51"/>
                  </a:lnTo>
                  <a:lnTo>
                    <a:pt x="30" y="64"/>
                  </a:lnTo>
                  <a:lnTo>
                    <a:pt x="19" y="83"/>
                  </a:lnTo>
                  <a:lnTo>
                    <a:pt x="16" y="87"/>
                  </a:lnTo>
                  <a:lnTo>
                    <a:pt x="7" y="110"/>
                  </a:lnTo>
                  <a:lnTo>
                    <a:pt x="2" y="133"/>
                  </a:lnTo>
                  <a:lnTo>
                    <a:pt x="0" y="156"/>
                  </a:lnTo>
                  <a:lnTo>
                    <a:pt x="2" y="179"/>
                  </a:lnTo>
                  <a:lnTo>
                    <a:pt x="7" y="202"/>
                  </a:lnTo>
                  <a:lnTo>
                    <a:pt x="16" y="225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5" name="Freeform 39"/>
            <p:cNvSpPr>
              <a:spLocks/>
            </p:cNvSpPr>
            <p:nvPr/>
          </p:nvSpPr>
          <p:spPr bwMode="auto">
            <a:xfrm>
              <a:off x="1312" y="3432"/>
              <a:ext cx="291" cy="290"/>
            </a:xfrm>
            <a:custGeom>
              <a:avLst/>
              <a:gdLst>
                <a:gd name="T0" fmla="*/ 2 w 291"/>
                <a:gd name="T1" fmla="*/ 168 h 290"/>
                <a:gd name="T2" fmla="*/ 8 w 291"/>
                <a:gd name="T3" fmla="*/ 189 h 290"/>
                <a:gd name="T4" fmla="*/ 8 w 291"/>
                <a:gd name="T5" fmla="*/ 191 h 290"/>
                <a:gd name="T6" fmla="*/ 18 w 291"/>
                <a:gd name="T7" fmla="*/ 214 h 290"/>
                <a:gd name="T8" fmla="*/ 30 w 291"/>
                <a:gd name="T9" fmla="*/ 233 h 290"/>
                <a:gd name="T10" fmla="*/ 34 w 291"/>
                <a:gd name="T11" fmla="*/ 237 h 290"/>
                <a:gd name="T12" fmla="*/ 54 w 291"/>
                <a:gd name="T13" fmla="*/ 257 h 290"/>
                <a:gd name="T14" fmla="*/ 58 w 291"/>
                <a:gd name="T15" fmla="*/ 260 h 290"/>
                <a:gd name="T16" fmla="*/ 76 w 291"/>
                <a:gd name="T17" fmla="*/ 272 h 290"/>
                <a:gd name="T18" fmla="*/ 100 w 291"/>
                <a:gd name="T19" fmla="*/ 282 h 290"/>
                <a:gd name="T20" fmla="*/ 103 w 291"/>
                <a:gd name="T21" fmla="*/ 283 h 290"/>
                <a:gd name="T22" fmla="*/ 122 w 291"/>
                <a:gd name="T23" fmla="*/ 288 h 290"/>
                <a:gd name="T24" fmla="*/ 146 w 291"/>
                <a:gd name="T25" fmla="*/ 290 h 290"/>
                <a:gd name="T26" fmla="*/ 168 w 291"/>
                <a:gd name="T27" fmla="*/ 288 h 290"/>
                <a:gd name="T28" fmla="*/ 187 w 291"/>
                <a:gd name="T29" fmla="*/ 283 h 290"/>
                <a:gd name="T30" fmla="*/ 191 w 291"/>
                <a:gd name="T31" fmla="*/ 282 h 290"/>
                <a:gd name="T32" fmla="*/ 214 w 291"/>
                <a:gd name="T33" fmla="*/ 272 h 290"/>
                <a:gd name="T34" fmla="*/ 233 w 291"/>
                <a:gd name="T35" fmla="*/ 260 h 290"/>
                <a:gd name="T36" fmla="*/ 237 w 291"/>
                <a:gd name="T37" fmla="*/ 257 h 290"/>
                <a:gd name="T38" fmla="*/ 257 w 291"/>
                <a:gd name="T39" fmla="*/ 237 h 290"/>
                <a:gd name="T40" fmla="*/ 260 w 291"/>
                <a:gd name="T41" fmla="*/ 233 h 290"/>
                <a:gd name="T42" fmla="*/ 273 w 291"/>
                <a:gd name="T43" fmla="*/ 214 h 290"/>
                <a:gd name="T44" fmla="*/ 283 w 291"/>
                <a:gd name="T45" fmla="*/ 191 h 290"/>
                <a:gd name="T46" fmla="*/ 283 w 291"/>
                <a:gd name="T47" fmla="*/ 189 h 290"/>
                <a:gd name="T48" fmla="*/ 288 w 291"/>
                <a:gd name="T49" fmla="*/ 168 h 290"/>
                <a:gd name="T50" fmla="*/ 291 w 291"/>
                <a:gd name="T51" fmla="*/ 145 h 290"/>
                <a:gd name="T52" fmla="*/ 288 w 291"/>
                <a:gd name="T53" fmla="*/ 122 h 290"/>
                <a:gd name="T54" fmla="*/ 283 w 291"/>
                <a:gd name="T55" fmla="*/ 101 h 290"/>
                <a:gd name="T56" fmla="*/ 283 w 291"/>
                <a:gd name="T57" fmla="*/ 99 h 290"/>
                <a:gd name="T58" fmla="*/ 273 w 291"/>
                <a:gd name="T59" fmla="*/ 76 h 290"/>
                <a:gd name="T60" fmla="*/ 260 w 291"/>
                <a:gd name="T61" fmla="*/ 57 h 290"/>
                <a:gd name="T62" fmla="*/ 257 w 291"/>
                <a:gd name="T63" fmla="*/ 53 h 290"/>
                <a:gd name="T64" fmla="*/ 237 w 291"/>
                <a:gd name="T65" fmla="*/ 33 h 290"/>
                <a:gd name="T66" fmla="*/ 233 w 291"/>
                <a:gd name="T67" fmla="*/ 30 h 290"/>
                <a:gd name="T68" fmla="*/ 214 w 291"/>
                <a:gd name="T69" fmla="*/ 17 h 290"/>
                <a:gd name="T70" fmla="*/ 191 w 291"/>
                <a:gd name="T71" fmla="*/ 8 h 290"/>
                <a:gd name="T72" fmla="*/ 187 w 291"/>
                <a:gd name="T73" fmla="*/ 7 h 290"/>
                <a:gd name="T74" fmla="*/ 168 w 291"/>
                <a:gd name="T75" fmla="*/ 2 h 290"/>
                <a:gd name="T76" fmla="*/ 146 w 291"/>
                <a:gd name="T77" fmla="*/ 0 h 290"/>
                <a:gd name="T78" fmla="*/ 122 w 291"/>
                <a:gd name="T79" fmla="*/ 2 h 290"/>
                <a:gd name="T80" fmla="*/ 103 w 291"/>
                <a:gd name="T81" fmla="*/ 7 h 290"/>
                <a:gd name="T82" fmla="*/ 100 w 291"/>
                <a:gd name="T83" fmla="*/ 8 h 290"/>
                <a:gd name="T84" fmla="*/ 76 w 291"/>
                <a:gd name="T85" fmla="*/ 17 h 290"/>
                <a:gd name="T86" fmla="*/ 58 w 291"/>
                <a:gd name="T87" fmla="*/ 30 h 290"/>
                <a:gd name="T88" fmla="*/ 54 w 291"/>
                <a:gd name="T89" fmla="*/ 33 h 290"/>
                <a:gd name="T90" fmla="*/ 34 w 291"/>
                <a:gd name="T91" fmla="*/ 53 h 290"/>
                <a:gd name="T92" fmla="*/ 30 w 291"/>
                <a:gd name="T93" fmla="*/ 57 h 290"/>
                <a:gd name="T94" fmla="*/ 18 w 291"/>
                <a:gd name="T95" fmla="*/ 76 h 290"/>
                <a:gd name="T96" fmla="*/ 8 w 291"/>
                <a:gd name="T97" fmla="*/ 99 h 290"/>
                <a:gd name="T98" fmla="*/ 8 w 291"/>
                <a:gd name="T99" fmla="*/ 101 h 290"/>
                <a:gd name="T100" fmla="*/ 2 w 291"/>
                <a:gd name="T101" fmla="*/ 122 h 290"/>
                <a:gd name="T102" fmla="*/ 0 w 291"/>
                <a:gd name="T103" fmla="*/ 145 h 290"/>
                <a:gd name="T104" fmla="*/ 2 w 291"/>
                <a:gd name="T105" fmla="*/ 1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1" h="290">
                  <a:moveTo>
                    <a:pt x="2" y="168"/>
                  </a:moveTo>
                  <a:lnTo>
                    <a:pt x="8" y="189"/>
                  </a:lnTo>
                  <a:lnTo>
                    <a:pt x="8" y="191"/>
                  </a:lnTo>
                  <a:lnTo>
                    <a:pt x="18" y="214"/>
                  </a:lnTo>
                  <a:lnTo>
                    <a:pt x="30" y="233"/>
                  </a:lnTo>
                  <a:lnTo>
                    <a:pt x="34" y="237"/>
                  </a:lnTo>
                  <a:lnTo>
                    <a:pt x="54" y="257"/>
                  </a:lnTo>
                  <a:lnTo>
                    <a:pt x="58" y="260"/>
                  </a:lnTo>
                  <a:lnTo>
                    <a:pt x="76" y="272"/>
                  </a:lnTo>
                  <a:lnTo>
                    <a:pt x="100" y="282"/>
                  </a:lnTo>
                  <a:lnTo>
                    <a:pt x="103" y="283"/>
                  </a:lnTo>
                  <a:lnTo>
                    <a:pt x="122" y="288"/>
                  </a:lnTo>
                  <a:lnTo>
                    <a:pt x="146" y="290"/>
                  </a:lnTo>
                  <a:lnTo>
                    <a:pt x="168" y="288"/>
                  </a:lnTo>
                  <a:lnTo>
                    <a:pt x="187" y="283"/>
                  </a:lnTo>
                  <a:lnTo>
                    <a:pt x="191" y="282"/>
                  </a:lnTo>
                  <a:lnTo>
                    <a:pt x="214" y="272"/>
                  </a:lnTo>
                  <a:lnTo>
                    <a:pt x="233" y="260"/>
                  </a:lnTo>
                  <a:lnTo>
                    <a:pt x="237" y="257"/>
                  </a:lnTo>
                  <a:lnTo>
                    <a:pt x="257" y="237"/>
                  </a:lnTo>
                  <a:lnTo>
                    <a:pt x="260" y="233"/>
                  </a:lnTo>
                  <a:lnTo>
                    <a:pt x="273" y="214"/>
                  </a:lnTo>
                  <a:lnTo>
                    <a:pt x="283" y="191"/>
                  </a:lnTo>
                  <a:lnTo>
                    <a:pt x="283" y="189"/>
                  </a:lnTo>
                  <a:lnTo>
                    <a:pt x="288" y="168"/>
                  </a:lnTo>
                  <a:lnTo>
                    <a:pt x="291" y="145"/>
                  </a:lnTo>
                  <a:lnTo>
                    <a:pt x="288" y="122"/>
                  </a:lnTo>
                  <a:lnTo>
                    <a:pt x="283" y="101"/>
                  </a:lnTo>
                  <a:lnTo>
                    <a:pt x="283" y="99"/>
                  </a:lnTo>
                  <a:lnTo>
                    <a:pt x="273" y="76"/>
                  </a:lnTo>
                  <a:lnTo>
                    <a:pt x="260" y="57"/>
                  </a:lnTo>
                  <a:lnTo>
                    <a:pt x="257" y="53"/>
                  </a:lnTo>
                  <a:lnTo>
                    <a:pt x="237" y="33"/>
                  </a:lnTo>
                  <a:lnTo>
                    <a:pt x="233" y="30"/>
                  </a:lnTo>
                  <a:lnTo>
                    <a:pt x="214" y="17"/>
                  </a:lnTo>
                  <a:lnTo>
                    <a:pt x="191" y="8"/>
                  </a:lnTo>
                  <a:lnTo>
                    <a:pt x="187" y="7"/>
                  </a:lnTo>
                  <a:lnTo>
                    <a:pt x="168" y="2"/>
                  </a:lnTo>
                  <a:lnTo>
                    <a:pt x="146" y="0"/>
                  </a:lnTo>
                  <a:lnTo>
                    <a:pt x="122" y="2"/>
                  </a:lnTo>
                  <a:lnTo>
                    <a:pt x="103" y="7"/>
                  </a:lnTo>
                  <a:lnTo>
                    <a:pt x="100" y="8"/>
                  </a:lnTo>
                  <a:lnTo>
                    <a:pt x="76" y="17"/>
                  </a:lnTo>
                  <a:lnTo>
                    <a:pt x="58" y="30"/>
                  </a:lnTo>
                  <a:lnTo>
                    <a:pt x="54" y="33"/>
                  </a:lnTo>
                  <a:lnTo>
                    <a:pt x="34" y="53"/>
                  </a:lnTo>
                  <a:lnTo>
                    <a:pt x="30" y="57"/>
                  </a:lnTo>
                  <a:lnTo>
                    <a:pt x="18" y="76"/>
                  </a:lnTo>
                  <a:lnTo>
                    <a:pt x="8" y="99"/>
                  </a:lnTo>
                  <a:lnTo>
                    <a:pt x="8" y="101"/>
                  </a:lnTo>
                  <a:lnTo>
                    <a:pt x="2" y="122"/>
                  </a:lnTo>
                  <a:lnTo>
                    <a:pt x="0" y="145"/>
                  </a:lnTo>
                  <a:lnTo>
                    <a:pt x="2" y="168"/>
                  </a:lnTo>
                  <a:close/>
                </a:path>
              </a:pathLst>
            </a:custGeom>
            <a:solidFill>
              <a:srgbClr val="00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6" name="Freeform 40"/>
            <p:cNvSpPr>
              <a:spLocks/>
            </p:cNvSpPr>
            <p:nvPr/>
          </p:nvSpPr>
          <p:spPr bwMode="auto">
            <a:xfrm>
              <a:off x="1322" y="3442"/>
              <a:ext cx="270" cy="270"/>
            </a:xfrm>
            <a:custGeom>
              <a:avLst/>
              <a:gdLst>
                <a:gd name="T0" fmla="*/ 20 w 270"/>
                <a:gd name="T1" fmla="*/ 204 h 270"/>
                <a:gd name="T2" fmla="*/ 20 w 270"/>
                <a:gd name="T3" fmla="*/ 205 h 270"/>
                <a:gd name="T4" fmla="*/ 37 w 270"/>
                <a:gd name="T5" fmla="*/ 227 h 270"/>
                <a:gd name="T6" fmla="*/ 44 w 270"/>
                <a:gd name="T7" fmla="*/ 233 h 270"/>
                <a:gd name="T8" fmla="*/ 66 w 270"/>
                <a:gd name="T9" fmla="*/ 250 h 270"/>
                <a:gd name="T10" fmla="*/ 66 w 270"/>
                <a:gd name="T11" fmla="*/ 251 h 270"/>
                <a:gd name="T12" fmla="*/ 90 w 270"/>
                <a:gd name="T13" fmla="*/ 261 h 270"/>
                <a:gd name="T14" fmla="*/ 112 w 270"/>
                <a:gd name="T15" fmla="*/ 268 h 270"/>
                <a:gd name="T16" fmla="*/ 136 w 270"/>
                <a:gd name="T17" fmla="*/ 270 h 270"/>
                <a:gd name="T18" fmla="*/ 158 w 270"/>
                <a:gd name="T19" fmla="*/ 268 h 270"/>
                <a:gd name="T20" fmla="*/ 181 w 270"/>
                <a:gd name="T21" fmla="*/ 261 h 270"/>
                <a:gd name="T22" fmla="*/ 204 w 270"/>
                <a:gd name="T23" fmla="*/ 251 h 270"/>
                <a:gd name="T24" fmla="*/ 205 w 270"/>
                <a:gd name="T25" fmla="*/ 250 h 270"/>
                <a:gd name="T26" fmla="*/ 227 w 270"/>
                <a:gd name="T27" fmla="*/ 233 h 270"/>
                <a:gd name="T28" fmla="*/ 234 w 270"/>
                <a:gd name="T29" fmla="*/ 227 h 270"/>
                <a:gd name="T30" fmla="*/ 250 w 270"/>
                <a:gd name="T31" fmla="*/ 205 h 270"/>
                <a:gd name="T32" fmla="*/ 251 w 270"/>
                <a:gd name="T33" fmla="*/ 204 h 270"/>
                <a:gd name="T34" fmla="*/ 262 w 270"/>
                <a:gd name="T35" fmla="*/ 181 h 270"/>
                <a:gd name="T36" fmla="*/ 268 w 270"/>
                <a:gd name="T37" fmla="*/ 158 h 270"/>
                <a:gd name="T38" fmla="*/ 270 w 270"/>
                <a:gd name="T39" fmla="*/ 135 h 270"/>
                <a:gd name="T40" fmla="*/ 268 w 270"/>
                <a:gd name="T41" fmla="*/ 112 h 270"/>
                <a:gd name="T42" fmla="*/ 262 w 270"/>
                <a:gd name="T43" fmla="*/ 89 h 270"/>
                <a:gd name="T44" fmla="*/ 251 w 270"/>
                <a:gd name="T45" fmla="*/ 66 h 270"/>
                <a:gd name="T46" fmla="*/ 250 w 270"/>
                <a:gd name="T47" fmla="*/ 65 h 270"/>
                <a:gd name="T48" fmla="*/ 234 w 270"/>
                <a:gd name="T49" fmla="*/ 43 h 270"/>
                <a:gd name="T50" fmla="*/ 227 w 270"/>
                <a:gd name="T51" fmla="*/ 37 h 270"/>
                <a:gd name="T52" fmla="*/ 205 w 270"/>
                <a:gd name="T53" fmla="*/ 20 h 270"/>
                <a:gd name="T54" fmla="*/ 204 w 270"/>
                <a:gd name="T55" fmla="*/ 19 h 270"/>
                <a:gd name="T56" fmla="*/ 181 w 270"/>
                <a:gd name="T57" fmla="*/ 8 h 270"/>
                <a:gd name="T58" fmla="*/ 158 w 270"/>
                <a:gd name="T59" fmla="*/ 2 h 270"/>
                <a:gd name="T60" fmla="*/ 136 w 270"/>
                <a:gd name="T61" fmla="*/ 0 h 270"/>
                <a:gd name="T62" fmla="*/ 112 w 270"/>
                <a:gd name="T63" fmla="*/ 2 h 270"/>
                <a:gd name="T64" fmla="*/ 90 w 270"/>
                <a:gd name="T65" fmla="*/ 8 h 270"/>
                <a:gd name="T66" fmla="*/ 66 w 270"/>
                <a:gd name="T67" fmla="*/ 19 h 270"/>
                <a:gd name="T68" fmla="*/ 66 w 270"/>
                <a:gd name="T69" fmla="*/ 20 h 270"/>
                <a:gd name="T70" fmla="*/ 44 w 270"/>
                <a:gd name="T71" fmla="*/ 37 h 270"/>
                <a:gd name="T72" fmla="*/ 37 w 270"/>
                <a:gd name="T73" fmla="*/ 43 h 270"/>
                <a:gd name="T74" fmla="*/ 20 w 270"/>
                <a:gd name="T75" fmla="*/ 65 h 270"/>
                <a:gd name="T76" fmla="*/ 20 w 270"/>
                <a:gd name="T77" fmla="*/ 66 h 270"/>
                <a:gd name="T78" fmla="*/ 8 w 270"/>
                <a:gd name="T79" fmla="*/ 89 h 270"/>
                <a:gd name="T80" fmla="*/ 2 w 270"/>
                <a:gd name="T81" fmla="*/ 112 h 270"/>
                <a:gd name="T82" fmla="*/ 0 w 270"/>
                <a:gd name="T83" fmla="*/ 135 h 270"/>
                <a:gd name="T84" fmla="*/ 2 w 270"/>
                <a:gd name="T85" fmla="*/ 158 h 270"/>
                <a:gd name="T86" fmla="*/ 8 w 270"/>
                <a:gd name="T87" fmla="*/ 181 h 270"/>
                <a:gd name="T88" fmla="*/ 20 w 270"/>
                <a:gd name="T89" fmla="*/ 20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0" h="270">
                  <a:moveTo>
                    <a:pt x="20" y="204"/>
                  </a:moveTo>
                  <a:lnTo>
                    <a:pt x="20" y="205"/>
                  </a:lnTo>
                  <a:lnTo>
                    <a:pt x="37" y="227"/>
                  </a:lnTo>
                  <a:lnTo>
                    <a:pt x="44" y="233"/>
                  </a:lnTo>
                  <a:lnTo>
                    <a:pt x="66" y="250"/>
                  </a:lnTo>
                  <a:lnTo>
                    <a:pt x="66" y="251"/>
                  </a:lnTo>
                  <a:lnTo>
                    <a:pt x="90" y="261"/>
                  </a:lnTo>
                  <a:lnTo>
                    <a:pt x="112" y="268"/>
                  </a:lnTo>
                  <a:lnTo>
                    <a:pt x="136" y="270"/>
                  </a:lnTo>
                  <a:lnTo>
                    <a:pt x="158" y="268"/>
                  </a:lnTo>
                  <a:lnTo>
                    <a:pt x="181" y="261"/>
                  </a:lnTo>
                  <a:lnTo>
                    <a:pt x="204" y="251"/>
                  </a:lnTo>
                  <a:lnTo>
                    <a:pt x="205" y="250"/>
                  </a:lnTo>
                  <a:lnTo>
                    <a:pt x="227" y="233"/>
                  </a:lnTo>
                  <a:lnTo>
                    <a:pt x="234" y="227"/>
                  </a:lnTo>
                  <a:lnTo>
                    <a:pt x="250" y="205"/>
                  </a:lnTo>
                  <a:lnTo>
                    <a:pt x="251" y="204"/>
                  </a:lnTo>
                  <a:lnTo>
                    <a:pt x="262" y="181"/>
                  </a:lnTo>
                  <a:lnTo>
                    <a:pt x="268" y="158"/>
                  </a:lnTo>
                  <a:lnTo>
                    <a:pt x="270" y="135"/>
                  </a:lnTo>
                  <a:lnTo>
                    <a:pt x="268" y="112"/>
                  </a:lnTo>
                  <a:lnTo>
                    <a:pt x="262" y="89"/>
                  </a:lnTo>
                  <a:lnTo>
                    <a:pt x="251" y="66"/>
                  </a:lnTo>
                  <a:lnTo>
                    <a:pt x="250" y="65"/>
                  </a:lnTo>
                  <a:lnTo>
                    <a:pt x="234" y="43"/>
                  </a:lnTo>
                  <a:lnTo>
                    <a:pt x="227" y="37"/>
                  </a:lnTo>
                  <a:lnTo>
                    <a:pt x="205" y="20"/>
                  </a:lnTo>
                  <a:lnTo>
                    <a:pt x="204" y="19"/>
                  </a:lnTo>
                  <a:lnTo>
                    <a:pt x="181" y="8"/>
                  </a:lnTo>
                  <a:lnTo>
                    <a:pt x="158" y="2"/>
                  </a:lnTo>
                  <a:lnTo>
                    <a:pt x="136" y="0"/>
                  </a:lnTo>
                  <a:lnTo>
                    <a:pt x="112" y="2"/>
                  </a:lnTo>
                  <a:lnTo>
                    <a:pt x="90" y="8"/>
                  </a:lnTo>
                  <a:lnTo>
                    <a:pt x="66" y="19"/>
                  </a:lnTo>
                  <a:lnTo>
                    <a:pt x="66" y="20"/>
                  </a:lnTo>
                  <a:lnTo>
                    <a:pt x="44" y="37"/>
                  </a:lnTo>
                  <a:lnTo>
                    <a:pt x="37" y="43"/>
                  </a:lnTo>
                  <a:lnTo>
                    <a:pt x="20" y="65"/>
                  </a:lnTo>
                  <a:lnTo>
                    <a:pt x="20" y="66"/>
                  </a:lnTo>
                  <a:lnTo>
                    <a:pt x="8" y="89"/>
                  </a:lnTo>
                  <a:lnTo>
                    <a:pt x="2" y="112"/>
                  </a:lnTo>
                  <a:lnTo>
                    <a:pt x="0" y="135"/>
                  </a:lnTo>
                  <a:lnTo>
                    <a:pt x="2" y="158"/>
                  </a:lnTo>
                  <a:lnTo>
                    <a:pt x="8" y="181"/>
                  </a:lnTo>
                  <a:lnTo>
                    <a:pt x="20" y="204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7" name="Freeform 41"/>
            <p:cNvSpPr>
              <a:spLocks/>
            </p:cNvSpPr>
            <p:nvPr/>
          </p:nvSpPr>
          <p:spPr bwMode="auto">
            <a:xfrm>
              <a:off x="1332" y="3452"/>
              <a:ext cx="251" cy="250"/>
            </a:xfrm>
            <a:custGeom>
              <a:avLst/>
              <a:gdLst>
                <a:gd name="T0" fmla="*/ 9 w 251"/>
                <a:gd name="T1" fmla="*/ 171 h 250"/>
                <a:gd name="T2" fmla="*/ 10 w 251"/>
                <a:gd name="T3" fmla="*/ 174 h 250"/>
                <a:gd name="T4" fmla="*/ 21 w 251"/>
                <a:gd name="T5" fmla="*/ 194 h 250"/>
                <a:gd name="T6" fmla="*/ 34 w 251"/>
                <a:gd name="T7" fmla="*/ 209 h 250"/>
                <a:gd name="T8" fmla="*/ 41 w 251"/>
                <a:gd name="T9" fmla="*/ 217 h 250"/>
                <a:gd name="T10" fmla="*/ 56 w 251"/>
                <a:gd name="T11" fmla="*/ 229 h 250"/>
                <a:gd name="T12" fmla="*/ 77 w 251"/>
                <a:gd name="T13" fmla="*/ 240 h 250"/>
                <a:gd name="T14" fmla="*/ 80 w 251"/>
                <a:gd name="T15" fmla="*/ 241 h 250"/>
                <a:gd name="T16" fmla="*/ 102 w 251"/>
                <a:gd name="T17" fmla="*/ 248 h 250"/>
                <a:gd name="T18" fmla="*/ 126 w 251"/>
                <a:gd name="T19" fmla="*/ 250 h 250"/>
                <a:gd name="T20" fmla="*/ 148 w 251"/>
                <a:gd name="T21" fmla="*/ 248 h 250"/>
                <a:gd name="T22" fmla="*/ 171 w 251"/>
                <a:gd name="T23" fmla="*/ 241 h 250"/>
                <a:gd name="T24" fmla="*/ 174 w 251"/>
                <a:gd name="T25" fmla="*/ 240 h 250"/>
                <a:gd name="T26" fmla="*/ 194 w 251"/>
                <a:gd name="T27" fmla="*/ 229 h 250"/>
                <a:gd name="T28" fmla="*/ 209 w 251"/>
                <a:gd name="T29" fmla="*/ 217 h 250"/>
                <a:gd name="T30" fmla="*/ 217 w 251"/>
                <a:gd name="T31" fmla="*/ 209 h 250"/>
                <a:gd name="T32" fmla="*/ 230 w 251"/>
                <a:gd name="T33" fmla="*/ 194 h 250"/>
                <a:gd name="T34" fmla="*/ 240 w 251"/>
                <a:gd name="T35" fmla="*/ 174 h 250"/>
                <a:gd name="T36" fmla="*/ 242 w 251"/>
                <a:gd name="T37" fmla="*/ 171 h 250"/>
                <a:gd name="T38" fmla="*/ 248 w 251"/>
                <a:gd name="T39" fmla="*/ 148 h 250"/>
                <a:gd name="T40" fmla="*/ 251 w 251"/>
                <a:gd name="T41" fmla="*/ 125 h 250"/>
                <a:gd name="T42" fmla="*/ 248 w 251"/>
                <a:gd name="T43" fmla="*/ 102 h 250"/>
                <a:gd name="T44" fmla="*/ 242 w 251"/>
                <a:gd name="T45" fmla="*/ 79 h 250"/>
                <a:gd name="T46" fmla="*/ 240 w 251"/>
                <a:gd name="T47" fmla="*/ 76 h 250"/>
                <a:gd name="T48" fmla="*/ 230 w 251"/>
                <a:gd name="T49" fmla="*/ 56 h 250"/>
                <a:gd name="T50" fmla="*/ 217 w 251"/>
                <a:gd name="T51" fmla="*/ 41 h 250"/>
                <a:gd name="T52" fmla="*/ 209 w 251"/>
                <a:gd name="T53" fmla="*/ 33 h 250"/>
                <a:gd name="T54" fmla="*/ 194 w 251"/>
                <a:gd name="T55" fmla="*/ 21 h 250"/>
                <a:gd name="T56" fmla="*/ 174 w 251"/>
                <a:gd name="T57" fmla="*/ 10 h 250"/>
                <a:gd name="T58" fmla="*/ 171 w 251"/>
                <a:gd name="T59" fmla="*/ 9 h 250"/>
                <a:gd name="T60" fmla="*/ 148 w 251"/>
                <a:gd name="T61" fmla="*/ 2 h 250"/>
                <a:gd name="T62" fmla="*/ 126 w 251"/>
                <a:gd name="T63" fmla="*/ 0 h 250"/>
                <a:gd name="T64" fmla="*/ 102 w 251"/>
                <a:gd name="T65" fmla="*/ 2 h 250"/>
                <a:gd name="T66" fmla="*/ 80 w 251"/>
                <a:gd name="T67" fmla="*/ 9 h 250"/>
                <a:gd name="T68" fmla="*/ 77 w 251"/>
                <a:gd name="T69" fmla="*/ 10 h 250"/>
                <a:gd name="T70" fmla="*/ 56 w 251"/>
                <a:gd name="T71" fmla="*/ 21 h 250"/>
                <a:gd name="T72" fmla="*/ 41 w 251"/>
                <a:gd name="T73" fmla="*/ 33 h 250"/>
                <a:gd name="T74" fmla="*/ 34 w 251"/>
                <a:gd name="T75" fmla="*/ 41 h 250"/>
                <a:gd name="T76" fmla="*/ 21 w 251"/>
                <a:gd name="T77" fmla="*/ 56 h 250"/>
                <a:gd name="T78" fmla="*/ 10 w 251"/>
                <a:gd name="T79" fmla="*/ 76 h 250"/>
                <a:gd name="T80" fmla="*/ 9 w 251"/>
                <a:gd name="T81" fmla="*/ 79 h 250"/>
                <a:gd name="T82" fmla="*/ 2 w 251"/>
                <a:gd name="T83" fmla="*/ 102 h 250"/>
                <a:gd name="T84" fmla="*/ 0 w 251"/>
                <a:gd name="T85" fmla="*/ 125 h 250"/>
                <a:gd name="T86" fmla="*/ 2 w 251"/>
                <a:gd name="T87" fmla="*/ 148 h 250"/>
                <a:gd name="T88" fmla="*/ 9 w 251"/>
                <a:gd name="T89" fmla="*/ 17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1" h="250">
                  <a:moveTo>
                    <a:pt x="9" y="171"/>
                  </a:moveTo>
                  <a:lnTo>
                    <a:pt x="10" y="174"/>
                  </a:lnTo>
                  <a:lnTo>
                    <a:pt x="21" y="194"/>
                  </a:lnTo>
                  <a:lnTo>
                    <a:pt x="34" y="209"/>
                  </a:lnTo>
                  <a:lnTo>
                    <a:pt x="41" y="217"/>
                  </a:lnTo>
                  <a:lnTo>
                    <a:pt x="56" y="229"/>
                  </a:lnTo>
                  <a:lnTo>
                    <a:pt x="77" y="240"/>
                  </a:lnTo>
                  <a:lnTo>
                    <a:pt x="80" y="241"/>
                  </a:lnTo>
                  <a:lnTo>
                    <a:pt x="102" y="248"/>
                  </a:lnTo>
                  <a:lnTo>
                    <a:pt x="126" y="250"/>
                  </a:lnTo>
                  <a:lnTo>
                    <a:pt x="148" y="248"/>
                  </a:lnTo>
                  <a:lnTo>
                    <a:pt x="171" y="241"/>
                  </a:lnTo>
                  <a:lnTo>
                    <a:pt x="174" y="240"/>
                  </a:lnTo>
                  <a:lnTo>
                    <a:pt x="194" y="229"/>
                  </a:lnTo>
                  <a:lnTo>
                    <a:pt x="209" y="217"/>
                  </a:lnTo>
                  <a:lnTo>
                    <a:pt x="217" y="209"/>
                  </a:lnTo>
                  <a:lnTo>
                    <a:pt x="230" y="194"/>
                  </a:lnTo>
                  <a:lnTo>
                    <a:pt x="240" y="174"/>
                  </a:lnTo>
                  <a:lnTo>
                    <a:pt x="242" y="171"/>
                  </a:lnTo>
                  <a:lnTo>
                    <a:pt x="248" y="148"/>
                  </a:lnTo>
                  <a:lnTo>
                    <a:pt x="251" y="125"/>
                  </a:lnTo>
                  <a:lnTo>
                    <a:pt x="248" y="102"/>
                  </a:lnTo>
                  <a:lnTo>
                    <a:pt x="242" y="79"/>
                  </a:lnTo>
                  <a:lnTo>
                    <a:pt x="240" y="76"/>
                  </a:lnTo>
                  <a:lnTo>
                    <a:pt x="230" y="56"/>
                  </a:lnTo>
                  <a:lnTo>
                    <a:pt x="217" y="41"/>
                  </a:lnTo>
                  <a:lnTo>
                    <a:pt x="209" y="33"/>
                  </a:lnTo>
                  <a:lnTo>
                    <a:pt x="194" y="21"/>
                  </a:lnTo>
                  <a:lnTo>
                    <a:pt x="174" y="10"/>
                  </a:lnTo>
                  <a:lnTo>
                    <a:pt x="171" y="9"/>
                  </a:lnTo>
                  <a:lnTo>
                    <a:pt x="148" y="2"/>
                  </a:lnTo>
                  <a:lnTo>
                    <a:pt x="126" y="0"/>
                  </a:lnTo>
                  <a:lnTo>
                    <a:pt x="102" y="2"/>
                  </a:lnTo>
                  <a:lnTo>
                    <a:pt x="80" y="9"/>
                  </a:lnTo>
                  <a:lnTo>
                    <a:pt x="77" y="10"/>
                  </a:lnTo>
                  <a:lnTo>
                    <a:pt x="56" y="21"/>
                  </a:lnTo>
                  <a:lnTo>
                    <a:pt x="41" y="33"/>
                  </a:lnTo>
                  <a:lnTo>
                    <a:pt x="34" y="41"/>
                  </a:lnTo>
                  <a:lnTo>
                    <a:pt x="21" y="56"/>
                  </a:lnTo>
                  <a:lnTo>
                    <a:pt x="10" y="76"/>
                  </a:lnTo>
                  <a:lnTo>
                    <a:pt x="9" y="79"/>
                  </a:lnTo>
                  <a:lnTo>
                    <a:pt x="2" y="102"/>
                  </a:lnTo>
                  <a:lnTo>
                    <a:pt x="0" y="125"/>
                  </a:lnTo>
                  <a:lnTo>
                    <a:pt x="2" y="148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00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8" name="Freeform 42"/>
            <p:cNvSpPr>
              <a:spLocks/>
            </p:cNvSpPr>
            <p:nvPr/>
          </p:nvSpPr>
          <p:spPr bwMode="auto">
            <a:xfrm>
              <a:off x="1341" y="3461"/>
              <a:ext cx="232" cy="232"/>
            </a:xfrm>
            <a:custGeom>
              <a:avLst/>
              <a:gdLst>
                <a:gd name="T0" fmla="*/ 0 w 232"/>
                <a:gd name="T1" fmla="*/ 116 h 232"/>
                <a:gd name="T2" fmla="*/ 1 w 232"/>
                <a:gd name="T3" fmla="*/ 128 h 232"/>
                <a:gd name="T4" fmla="*/ 2 w 232"/>
                <a:gd name="T5" fmla="*/ 139 h 232"/>
                <a:gd name="T6" fmla="*/ 9 w 232"/>
                <a:gd name="T7" fmla="*/ 162 h 232"/>
                <a:gd name="T8" fmla="*/ 23 w 232"/>
                <a:gd name="T9" fmla="*/ 185 h 232"/>
                <a:gd name="T10" fmla="*/ 25 w 232"/>
                <a:gd name="T11" fmla="*/ 187 h 232"/>
                <a:gd name="T12" fmla="*/ 46 w 232"/>
                <a:gd name="T13" fmla="*/ 208 h 232"/>
                <a:gd name="T14" fmla="*/ 47 w 232"/>
                <a:gd name="T15" fmla="*/ 209 h 232"/>
                <a:gd name="T16" fmla="*/ 71 w 232"/>
                <a:gd name="T17" fmla="*/ 222 h 232"/>
                <a:gd name="T18" fmla="*/ 93 w 232"/>
                <a:gd name="T19" fmla="*/ 229 h 232"/>
                <a:gd name="T20" fmla="*/ 107 w 232"/>
                <a:gd name="T21" fmla="*/ 231 h 232"/>
                <a:gd name="T22" fmla="*/ 117 w 232"/>
                <a:gd name="T23" fmla="*/ 232 h 232"/>
                <a:gd name="T24" fmla="*/ 125 w 232"/>
                <a:gd name="T25" fmla="*/ 231 h 232"/>
                <a:gd name="T26" fmla="*/ 139 w 232"/>
                <a:gd name="T27" fmla="*/ 229 h 232"/>
                <a:gd name="T28" fmla="*/ 162 w 232"/>
                <a:gd name="T29" fmla="*/ 222 h 232"/>
                <a:gd name="T30" fmla="*/ 185 w 232"/>
                <a:gd name="T31" fmla="*/ 209 h 232"/>
                <a:gd name="T32" fmla="*/ 187 w 232"/>
                <a:gd name="T33" fmla="*/ 208 h 232"/>
                <a:gd name="T34" fmla="*/ 208 w 232"/>
                <a:gd name="T35" fmla="*/ 187 h 232"/>
                <a:gd name="T36" fmla="*/ 210 w 232"/>
                <a:gd name="T37" fmla="*/ 185 h 232"/>
                <a:gd name="T38" fmla="*/ 223 w 232"/>
                <a:gd name="T39" fmla="*/ 162 h 232"/>
                <a:gd name="T40" fmla="*/ 230 w 232"/>
                <a:gd name="T41" fmla="*/ 139 h 232"/>
                <a:gd name="T42" fmla="*/ 231 w 232"/>
                <a:gd name="T43" fmla="*/ 128 h 232"/>
                <a:gd name="T44" fmla="*/ 232 w 232"/>
                <a:gd name="T45" fmla="*/ 116 h 232"/>
                <a:gd name="T46" fmla="*/ 231 w 232"/>
                <a:gd name="T47" fmla="*/ 104 h 232"/>
                <a:gd name="T48" fmla="*/ 230 w 232"/>
                <a:gd name="T49" fmla="*/ 93 h 232"/>
                <a:gd name="T50" fmla="*/ 223 w 232"/>
                <a:gd name="T51" fmla="*/ 70 h 232"/>
                <a:gd name="T52" fmla="*/ 210 w 232"/>
                <a:gd name="T53" fmla="*/ 47 h 232"/>
                <a:gd name="T54" fmla="*/ 208 w 232"/>
                <a:gd name="T55" fmla="*/ 45 h 232"/>
                <a:gd name="T56" fmla="*/ 187 w 232"/>
                <a:gd name="T57" fmla="*/ 24 h 232"/>
                <a:gd name="T58" fmla="*/ 185 w 232"/>
                <a:gd name="T59" fmla="*/ 23 h 232"/>
                <a:gd name="T60" fmla="*/ 162 w 232"/>
                <a:gd name="T61" fmla="*/ 10 h 232"/>
                <a:gd name="T62" fmla="*/ 139 w 232"/>
                <a:gd name="T63" fmla="*/ 2 h 232"/>
                <a:gd name="T64" fmla="*/ 125 w 232"/>
                <a:gd name="T65" fmla="*/ 1 h 232"/>
                <a:gd name="T66" fmla="*/ 117 w 232"/>
                <a:gd name="T67" fmla="*/ 0 h 232"/>
                <a:gd name="T68" fmla="*/ 107 w 232"/>
                <a:gd name="T69" fmla="*/ 1 h 232"/>
                <a:gd name="T70" fmla="*/ 93 w 232"/>
                <a:gd name="T71" fmla="*/ 2 h 232"/>
                <a:gd name="T72" fmla="*/ 71 w 232"/>
                <a:gd name="T73" fmla="*/ 10 h 232"/>
                <a:gd name="T74" fmla="*/ 47 w 232"/>
                <a:gd name="T75" fmla="*/ 23 h 232"/>
                <a:gd name="T76" fmla="*/ 46 w 232"/>
                <a:gd name="T77" fmla="*/ 24 h 232"/>
                <a:gd name="T78" fmla="*/ 25 w 232"/>
                <a:gd name="T79" fmla="*/ 45 h 232"/>
                <a:gd name="T80" fmla="*/ 23 w 232"/>
                <a:gd name="T81" fmla="*/ 47 h 232"/>
                <a:gd name="T82" fmla="*/ 9 w 232"/>
                <a:gd name="T83" fmla="*/ 70 h 232"/>
                <a:gd name="T84" fmla="*/ 2 w 232"/>
                <a:gd name="T85" fmla="*/ 93 h 232"/>
                <a:gd name="T86" fmla="*/ 1 w 232"/>
                <a:gd name="T87" fmla="*/ 104 h 232"/>
                <a:gd name="T88" fmla="*/ 0 w 232"/>
                <a:gd name="T89" fmla="*/ 11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" h="232">
                  <a:moveTo>
                    <a:pt x="0" y="116"/>
                  </a:moveTo>
                  <a:lnTo>
                    <a:pt x="1" y="128"/>
                  </a:lnTo>
                  <a:lnTo>
                    <a:pt x="2" y="139"/>
                  </a:lnTo>
                  <a:lnTo>
                    <a:pt x="9" y="162"/>
                  </a:lnTo>
                  <a:lnTo>
                    <a:pt x="23" y="185"/>
                  </a:lnTo>
                  <a:lnTo>
                    <a:pt x="25" y="187"/>
                  </a:lnTo>
                  <a:lnTo>
                    <a:pt x="46" y="208"/>
                  </a:lnTo>
                  <a:lnTo>
                    <a:pt x="47" y="209"/>
                  </a:lnTo>
                  <a:lnTo>
                    <a:pt x="71" y="222"/>
                  </a:lnTo>
                  <a:lnTo>
                    <a:pt x="93" y="229"/>
                  </a:lnTo>
                  <a:lnTo>
                    <a:pt x="107" y="231"/>
                  </a:lnTo>
                  <a:lnTo>
                    <a:pt x="117" y="232"/>
                  </a:lnTo>
                  <a:lnTo>
                    <a:pt x="125" y="231"/>
                  </a:lnTo>
                  <a:lnTo>
                    <a:pt x="139" y="229"/>
                  </a:lnTo>
                  <a:lnTo>
                    <a:pt x="162" y="222"/>
                  </a:lnTo>
                  <a:lnTo>
                    <a:pt x="185" y="209"/>
                  </a:lnTo>
                  <a:lnTo>
                    <a:pt x="187" y="208"/>
                  </a:lnTo>
                  <a:lnTo>
                    <a:pt x="208" y="187"/>
                  </a:lnTo>
                  <a:lnTo>
                    <a:pt x="210" y="185"/>
                  </a:lnTo>
                  <a:lnTo>
                    <a:pt x="223" y="162"/>
                  </a:lnTo>
                  <a:lnTo>
                    <a:pt x="230" y="139"/>
                  </a:lnTo>
                  <a:lnTo>
                    <a:pt x="231" y="128"/>
                  </a:lnTo>
                  <a:lnTo>
                    <a:pt x="232" y="116"/>
                  </a:lnTo>
                  <a:lnTo>
                    <a:pt x="231" y="104"/>
                  </a:lnTo>
                  <a:lnTo>
                    <a:pt x="230" y="93"/>
                  </a:lnTo>
                  <a:lnTo>
                    <a:pt x="223" y="70"/>
                  </a:lnTo>
                  <a:lnTo>
                    <a:pt x="210" y="47"/>
                  </a:lnTo>
                  <a:lnTo>
                    <a:pt x="208" y="45"/>
                  </a:lnTo>
                  <a:lnTo>
                    <a:pt x="187" y="24"/>
                  </a:lnTo>
                  <a:lnTo>
                    <a:pt x="185" y="23"/>
                  </a:lnTo>
                  <a:lnTo>
                    <a:pt x="162" y="10"/>
                  </a:lnTo>
                  <a:lnTo>
                    <a:pt x="139" y="2"/>
                  </a:lnTo>
                  <a:lnTo>
                    <a:pt x="125" y="1"/>
                  </a:lnTo>
                  <a:lnTo>
                    <a:pt x="117" y="0"/>
                  </a:lnTo>
                  <a:lnTo>
                    <a:pt x="107" y="1"/>
                  </a:lnTo>
                  <a:lnTo>
                    <a:pt x="93" y="2"/>
                  </a:lnTo>
                  <a:lnTo>
                    <a:pt x="71" y="10"/>
                  </a:lnTo>
                  <a:lnTo>
                    <a:pt x="47" y="23"/>
                  </a:lnTo>
                  <a:lnTo>
                    <a:pt x="46" y="24"/>
                  </a:lnTo>
                  <a:lnTo>
                    <a:pt x="25" y="45"/>
                  </a:lnTo>
                  <a:lnTo>
                    <a:pt x="23" y="47"/>
                  </a:lnTo>
                  <a:lnTo>
                    <a:pt x="9" y="70"/>
                  </a:lnTo>
                  <a:lnTo>
                    <a:pt x="2" y="93"/>
                  </a:lnTo>
                  <a:lnTo>
                    <a:pt x="1" y="104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00F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9" name="Freeform 43"/>
            <p:cNvSpPr>
              <a:spLocks/>
            </p:cNvSpPr>
            <p:nvPr/>
          </p:nvSpPr>
          <p:spPr bwMode="auto">
            <a:xfrm>
              <a:off x="1350" y="3469"/>
              <a:ext cx="215" cy="215"/>
            </a:xfrm>
            <a:custGeom>
              <a:avLst/>
              <a:gdLst>
                <a:gd name="T0" fmla="*/ 10 w 215"/>
                <a:gd name="T1" fmla="*/ 154 h 215"/>
                <a:gd name="T2" fmla="*/ 16 w 215"/>
                <a:gd name="T3" fmla="*/ 162 h 215"/>
                <a:gd name="T4" fmla="*/ 25 w 215"/>
                <a:gd name="T5" fmla="*/ 177 h 215"/>
                <a:gd name="T6" fmla="*/ 38 w 215"/>
                <a:gd name="T7" fmla="*/ 190 h 215"/>
                <a:gd name="T8" fmla="*/ 53 w 215"/>
                <a:gd name="T9" fmla="*/ 200 h 215"/>
                <a:gd name="T10" fmla="*/ 62 w 215"/>
                <a:gd name="T11" fmla="*/ 205 h 215"/>
                <a:gd name="T12" fmla="*/ 84 w 215"/>
                <a:gd name="T13" fmla="*/ 213 h 215"/>
                <a:gd name="T14" fmla="*/ 108 w 215"/>
                <a:gd name="T15" fmla="*/ 215 h 215"/>
                <a:gd name="T16" fmla="*/ 130 w 215"/>
                <a:gd name="T17" fmla="*/ 213 h 215"/>
                <a:gd name="T18" fmla="*/ 153 w 215"/>
                <a:gd name="T19" fmla="*/ 205 h 215"/>
                <a:gd name="T20" fmla="*/ 162 w 215"/>
                <a:gd name="T21" fmla="*/ 200 h 215"/>
                <a:gd name="T22" fmla="*/ 176 w 215"/>
                <a:gd name="T23" fmla="*/ 190 h 215"/>
                <a:gd name="T24" fmla="*/ 189 w 215"/>
                <a:gd name="T25" fmla="*/ 177 h 215"/>
                <a:gd name="T26" fmla="*/ 199 w 215"/>
                <a:gd name="T27" fmla="*/ 162 h 215"/>
                <a:gd name="T28" fmla="*/ 204 w 215"/>
                <a:gd name="T29" fmla="*/ 154 h 215"/>
                <a:gd name="T30" fmla="*/ 212 w 215"/>
                <a:gd name="T31" fmla="*/ 131 h 215"/>
                <a:gd name="T32" fmla="*/ 215 w 215"/>
                <a:gd name="T33" fmla="*/ 108 h 215"/>
                <a:gd name="T34" fmla="*/ 212 w 215"/>
                <a:gd name="T35" fmla="*/ 85 h 215"/>
                <a:gd name="T36" fmla="*/ 204 w 215"/>
                <a:gd name="T37" fmla="*/ 62 h 215"/>
                <a:gd name="T38" fmla="*/ 199 w 215"/>
                <a:gd name="T39" fmla="*/ 54 h 215"/>
                <a:gd name="T40" fmla="*/ 189 w 215"/>
                <a:gd name="T41" fmla="*/ 39 h 215"/>
                <a:gd name="T42" fmla="*/ 176 w 215"/>
                <a:gd name="T43" fmla="*/ 26 h 215"/>
                <a:gd name="T44" fmla="*/ 162 w 215"/>
                <a:gd name="T45" fmla="*/ 16 h 215"/>
                <a:gd name="T46" fmla="*/ 153 w 215"/>
                <a:gd name="T47" fmla="*/ 11 h 215"/>
                <a:gd name="T48" fmla="*/ 130 w 215"/>
                <a:gd name="T49" fmla="*/ 3 h 215"/>
                <a:gd name="T50" fmla="*/ 108 w 215"/>
                <a:gd name="T51" fmla="*/ 0 h 215"/>
                <a:gd name="T52" fmla="*/ 84 w 215"/>
                <a:gd name="T53" fmla="*/ 3 h 215"/>
                <a:gd name="T54" fmla="*/ 62 w 215"/>
                <a:gd name="T55" fmla="*/ 11 h 215"/>
                <a:gd name="T56" fmla="*/ 53 w 215"/>
                <a:gd name="T57" fmla="*/ 16 h 215"/>
                <a:gd name="T58" fmla="*/ 38 w 215"/>
                <a:gd name="T59" fmla="*/ 26 h 215"/>
                <a:gd name="T60" fmla="*/ 25 w 215"/>
                <a:gd name="T61" fmla="*/ 39 h 215"/>
                <a:gd name="T62" fmla="*/ 16 w 215"/>
                <a:gd name="T63" fmla="*/ 54 h 215"/>
                <a:gd name="T64" fmla="*/ 10 w 215"/>
                <a:gd name="T65" fmla="*/ 62 h 215"/>
                <a:gd name="T66" fmla="*/ 3 w 215"/>
                <a:gd name="T67" fmla="*/ 85 h 215"/>
                <a:gd name="T68" fmla="*/ 0 w 215"/>
                <a:gd name="T69" fmla="*/ 108 h 215"/>
                <a:gd name="T70" fmla="*/ 3 w 215"/>
                <a:gd name="T71" fmla="*/ 131 h 215"/>
                <a:gd name="T72" fmla="*/ 10 w 215"/>
                <a:gd name="T73" fmla="*/ 15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10" y="154"/>
                  </a:moveTo>
                  <a:lnTo>
                    <a:pt x="16" y="162"/>
                  </a:lnTo>
                  <a:lnTo>
                    <a:pt x="25" y="177"/>
                  </a:lnTo>
                  <a:lnTo>
                    <a:pt x="38" y="190"/>
                  </a:lnTo>
                  <a:lnTo>
                    <a:pt x="53" y="200"/>
                  </a:lnTo>
                  <a:lnTo>
                    <a:pt x="62" y="205"/>
                  </a:lnTo>
                  <a:lnTo>
                    <a:pt x="84" y="213"/>
                  </a:lnTo>
                  <a:lnTo>
                    <a:pt x="108" y="215"/>
                  </a:lnTo>
                  <a:lnTo>
                    <a:pt x="130" y="213"/>
                  </a:lnTo>
                  <a:lnTo>
                    <a:pt x="153" y="205"/>
                  </a:lnTo>
                  <a:lnTo>
                    <a:pt x="162" y="200"/>
                  </a:lnTo>
                  <a:lnTo>
                    <a:pt x="176" y="190"/>
                  </a:lnTo>
                  <a:lnTo>
                    <a:pt x="189" y="177"/>
                  </a:lnTo>
                  <a:lnTo>
                    <a:pt x="199" y="162"/>
                  </a:lnTo>
                  <a:lnTo>
                    <a:pt x="204" y="154"/>
                  </a:lnTo>
                  <a:lnTo>
                    <a:pt x="212" y="131"/>
                  </a:lnTo>
                  <a:lnTo>
                    <a:pt x="215" y="108"/>
                  </a:lnTo>
                  <a:lnTo>
                    <a:pt x="212" y="85"/>
                  </a:lnTo>
                  <a:lnTo>
                    <a:pt x="204" y="62"/>
                  </a:lnTo>
                  <a:lnTo>
                    <a:pt x="199" y="54"/>
                  </a:lnTo>
                  <a:lnTo>
                    <a:pt x="189" y="39"/>
                  </a:lnTo>
                  <a:lnTo>
                    <a:pt x="176" y="26"/>
                  </a:lnTo>
                  <a:lnTo>
                    <a:pt x="162" y="16"/>
                  </a:lnTo>
                  <a:lnTo>
                    <a:pt x="153" y="11"/>
                  </a:lnTo>
                  <a:lnTo>
                    <a:pt x="130" y="3"/>
                  </a:lnTo>
                  <a:lnTo>
                    <a:pt x="108" y="0"/>
                  </a:lnTo>
                  <a:lnTo>
                    <a:pt x="84" y="3"/>
                  </a:lnTo>
                  <a:lnTo>
                    <a:pt x="62" y="11"/>
                  </a:lnTo>
                  <a:lnTo>
                    <a:pt x="53" y="16"/>
                  </a:lnTo>
                  <a:lnTo>
                    <a:pt x="38" y="26"/>
                  </a:lnTo>
                  <a:lnTo>
                    <a:pt x="25" y="39"/>
                  </a:lnTo>
                  <a:lnTo>
                    <a:pt x="16" y="54"/>
                  </a:lnTo>
                  <a:lnTo>
                    <a:pt x="10" y="62"/>
                  </a:lnTo>
                  <a:lnTo>
                    <a:pt x="3" y="85"/>
                  </a:lnTo>
                  <a:lnTo>
                    <a:pt x="0" y="108"/>
                  </a:lnTo>
                  <a:lnTo>
                    <a:pt x="3" y="131"/>
                  </a:lnTo>
                  <a:lnTo>
                    <a:pt x="10" y="154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0" name="Freeform 44"/>
            <p:cNvSpPr>
              <a:spLocks/>
            </p:cNvSpPr>
            <p:nvPr/>
          </p:nvSpPr>
          <p:spPr bwMode="auto">
            <a:xfrm>
              <a:off x="1359" y="3478"/>
              <a:ext cx="197" cy="198"/>
            </a:xfrm>
            <a:custGeom>
              <a:avLst/>
              <a:gdLst>
                <a:gd name="T0" fmla="*/ 2 w 197"/>
                <a:gd name="T1" fmla="*/ 122 h 198"/>
                <a:gd name="T2" fmla="*/ 7 w 197"/>
                <a:gd name="T3" fmla="*/ 133 h 198"/>
                <a:gd name="T4" fmla="*/ 11 w 197"/>
                <a:gd name="T5" fmla="*/ 145 h 198"/>
                <a:gd name="T6" fmla="*/ 28 w 197"/>
                <a:gd name="T7" fmla="*/ 168 h 198"/>
                <a:gd name="T8" fmla="*/ 29 w 197"/>
                <a:gd name="T9" fmla="*/ 170 h 198"/>
                <a:gd name="T10" fmla="*/ 53 w 197"/>
                <a:gd name="T11" fmla="*/ 186 h 198"/>
                <a:gd name="T12" fmla="*/ 65 w 197"/>
                <a:gd name="T13" fmla="*/ 191 h 198"/>
                <a:gd name="T14" fmla="*/ 75 w 197"/>
                <a:gd name="T15" fmla="*/ 195 h 198"/>
                <a:gd name="T16" fmla="*/ 99 w 197"/>
                <a:gd name="T17" fmla="*/ 198 h 198"/>
                <a:gd name="T18" fmla="*/ 121 w 197"/>
                <a:gd name="T19" fmla="*/ 195 h 198"/>
                <a:gd name="T20" fmla="*/ 132 w 197"/>
                <a:gd name="T21" fmla="*/ 191 h 198"/>
                <a:gd name="T22" fmla="*/ 144 w 197"/>
                <a:gd name="T23" fmla="*/ 186 h 198"/>
                <a:gd name="T24" fmla="*/ 167 w 197"/>
                <a:gd name="T25" fmla="*/ 170 h 198"/>
                <a:gd name="T26" fmla="*/ 169 w 197"/>
                <a:gd name="T27" fmla="*/ 168 h 198"/>
                <a:gd name="T28" fmla="*/ 186 w 197"/>
                <a:gd name="T29" fmla="*/ 145 h 198"/>
                <a:gd name="T30" fmla="*/ 190 w 197"/>
                <a:gd name="T31" fmla="*/ 133 h 198"/>
                <a:gd name="T32" fmla="*/ 194 w 197"/>
                <a:gd name="T33" fmla="*/ 122 h 198"/>
                <a:gd name="T34" fmla="*/ 197 w 197"/>
                <a:gd name="T35" fmla="*/ 99 h 198"/>
                <a:gd name="T36" fmla="*/ 194 w 197"/>
                <a:gd name="T37" fmla="*/ 76 h 198"/>
                <a:gd name="T38" fmla="*/ 190 w 197"/>
                <a:gd name="T39" fmla="*/ 65 h 198"/>
                <a:gd name="T40" fmla="*/ 186 w 197"/>
                <a:gd name="T41" fmla="*/ 53 h 198"/>
                <a:gd name="T42" fmla="*/ 169 w 197"/>
                <a:gd name="T43" fmla="*/ 30 h 198"/>
                <a:gd name="T44" fmla="*/ 167 w 197"/>
                <a:gd name="T45" fmla="*/ 28 h 198"/>
                <a:gd name="T46" fmla="*/ 144 w 197"/>
                <a:gd name="T47" fmla="*/ 11 h 198"/>
                <a:gd name="T48" fmla="*/ 132 w 197"/>
                <a:gd name="T49" fmla="*/ 7 h 198"/>
                <a:gd name="T50" fmla="*/ 121 w 197"/>
                <a:gd name="T51" fmla="*/ 3 h 198"/>
                <a:gd name="T52" fmla="*/ 99 w 197"/>
                <a:gd name="T53" fmla="*/ 0 h 198"/>
                <a:gd name="T54" fmla="*/ 75 w 197"/>
                <a:gd name="T55" fmla="*/ 3 h 198"/>
                <a:gd name="T56" fmla="*/ 65 w 197"/>
                <a:gd name="T57" fmla="*/ 7 h 198"/>
                <a:gd name="T58" fmla="*/ 53 w 197"/>
                <a:gd name="T59" fmla="*/ 11 h 198"/>
                <a:gd name="T60" fmla="*/ 29 w 197"/>
                <a:gd name="T61" fmla="*/ 28 h 198"/>
                <a:gd name="T62" fmla="*/ 28 w 197"/>
                <a:gd name="T63" fmla="*/ 30 h 198"/>
                <a:gd name="T64" fmla="*/ 11 w 197"/>
                <a:gd name="T65" fmla="*/ 53 h 198"/>
                <a:gd name="T66" fmla="*/ 7 w 197"/>
                <a:gd name="T67" fmla="*/ 65 h 198"/>
                <a:gd name="T68" fmla="*/ 2 w 197"/>
                <a:gd name="T69" fmla="*/ 76 h 198"/>
                <a:gd name="T70" fmla="*/ 0 w 197"/>
                <a:gd name="T71" fmla="*/ 99 h 198"/>
                <a:gd name="T72" fmla="*/ 2 w 197"/>
                <a:gd name="T73" fmla="*/ 12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7" h="198">
                  <a:moveTo>
                    <a:pt x="2" y="122"/>
                  </a:moveTo>
                  <a:lnTo>
                    <a:pt x="7" y="133"/>
                  </a:lnTo>
                  <a:lnTo>
                    <a:pt x="11" y="145"/>
                  </a:lnTo>
                  <a:lnTo>
                    <a:pt x="28" y="168"/>
                  </a:lnTo>
                  <a:lnTo>
                    <a:pt x="29" y="170"/>
                  </a:lnTo>
                  <a:lnTo>
                    <a:pt x="53" y="186"/>
                  </a:lnTo>
                  <a:lnTo>
                    <a:pt x="65" y="191"/>
                  </a:lnTo>
                  <a:lnTo>
                    <a:pt x="75" y="195"/>
                  </a:lnTo>
                  <a:lnTo>
                    <a:pt x="99" y="198"/>
                  </a:lnTo>
                  <a:lnTo>
                    <a:pt x="121" y="195"/>
                  </a:lnTo>
                  <a:lnTo>
                    <a:pt x="132" y="191"/>
                  </a:lnTo>
                  <a:lnTo>
                    <a:pt x="144" y="186"/>
                  </a:lnTo>
                  <a:lnTo>
                    <a:pt x="167" y="170"/>
                  </a:lnTo>
                  <a:lnTo>
                    <a:pt x="169" y="168"/>
                  </a:lnTo>
                  <a:lnTo>
                    <a:pt x="186" y="145"/>
                  </a:lnTo>
                  <a:lnTo>
                    <a:pt x="190" y="133"/>
                  </a:lnTo>
                  <a:lnTo>
                    <a:pt x="194" y="122"/>
                  </a:lnTo>
                  <a:lnTo>
                    <a:pt x="197" y="99"/>
                  </a:lnTo>
                  <a:lnTo>
                    <a:pt x="194" y="76"/>
                  </a:lnTo>
                  <a:lnTo>
                    <a:pt x="190" y="65"/>
                  </a:lnTo>
                  <a:lnTo>
                    <a:pt x="186" y="53"/>
                  </a:lnTo>
                  <a:lnTo>
                    <a:pt x="169" y="30"/>
                  </a:lnTo>
                  <a:lnTo>
                    <a:pt x="167" y="28"/>
                  </a:lnTo>
                  <a:lnTo>
                    <a:pt x="144" y="11"/>
                  </a:lnTo>
                  <a:lnTo>
                    <a:pt x="132" y="7"/>
                  </a:lnTo>
                  <a:lnTo>
                    <a:pt x="121" y="3"/>
                  </a:lnTo>
                  <a:lnTo>
                    <a:pt x="99" y="0"/>
                  </a:lnTo>
                  <a:lnTo>
                    <a:pt x="75" y="3"/>
                  </a:lnTo>
                  <a:lnTo>
                    <a:pt x="65" y="7"/>
                  </a:lnTo>
                  <a:lnTo>
                    <a:pt x="53" y="11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11" y="53"/>
                  </a:lnTo>
                  <a:lnTo>
                    <a:pt x="7" y="65"/>
                  </a:lnTo>
                  <a:lnTo>
                    <a:pt x="2" y="76"/>
                  </a:lnTo>
                  <a:lnTo>
                    <a:pt x="0" y="99"/>
                  </a:lnTo>
                  <a:lnTo>
                    <a:pt x="2" y="122"/>
                  </a:lnTo>
                  <a:close/>
                </a:path>
              </a:pathLst>
            </a:custGeom>
            <a:solidFill>
              <a:srgbClr val="4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1" name="Freeform 45"/>
            <p:cNvSpPr>
              <a:spLocks/>
            </p:cNvSpPr>
            <p:nvPr/>
          </p:nvSpPr>
          <p:spPr bwMode="auto">
            <a:xfrm>
              <a:off x="1367" y="3487"/>
              <a:ext cx="180" cy="180"/>
            </a:xfrm>
            <a:custGeom>
              <a:avLst/>
              <a:gdLst>
                <a:gd name="T0" fmla="*/ 13 w 180"/>
                <a:gd name="T1" fmla="*/ 136 h 180"/>
                <a:gd name="T2" fmla="*/ 21 w 180"/>
                <a:gd name="T3" fmla="*/ 148 h 180"/>
                <a:gd name="T4" fmla="*/ 33 w 180"/>
                <a:gd name="T5" fmla="*/ 159 h 180"/>
                <a:gd name="T6" fmla="*/ 45 w 180"/>
                <a:gd name="T7" fmla="*/ 167 h 180"/>
                <a:gd name="T8" fmla="*/ 67 w 180"/>
                <a:gd name="T9" fmla="*/ 177 h 180"/>
                <a:gd name="T10" fmla="*/ 91 w 180"/>
                <a:gd name="T11" fmla="*/ 180 h 180"/>
                <a:gd name="T12" fmla="*/ 113 w 180"/>
                <a:gd name="T13" fmla="*/ 177 h 180"/>
                <a:gd name="T14" fmla="*/ 136 w 180"/>
                <a:gd name="T15" fmla="*/ 167 h 180"/>
                <a:gd name="T16" fmla="*/ 148 w 180"/>
                <a:gd name="T17" fmla="*/ 159 h 180"/>
                <a:gd name="T18" fmla="*/ 159 w 180"/>
                <a:gd name="T19" fmla="*/ 148 h 180"/>
                <a:gd name="T20" fmla="*/ 168 w 180"/>
                <a:gd name="T21" fmla="*/ 136 h 180"/>
                <a:gd name="T22" fmla="*/ 178 w 180"/>
                <a:gd name="T23" fmla="*/ 113 h 180"/>
                <a:gd name="T24" fmla="*/ 180 w 180"/>
                <a:gd name="T25" fmla="*/ 90 h 180"/>
                <a:gd name="T26" fmla="*/ 178 w 180"/>
                <a:gd name="T27" fmla="*/ 67 h 180"/>
                <a:gd name="T28" fmla="*/ 168 w 180"/>
                <a:gd name="T29" fmla="*/ 44 h 180"/>
                <a:gd name="T30" fmla="*/ 159 w 180"/>
                <a:gd name="T31" fmla="*/ 32 h 180"/>
                <a:gd name="T32" fmla="*/ 148 w 180"/>
                <a:gd name="T33" fmla="*/ 21 h 180"/>
                <a:gd name="T34" fmla="*/ 136 w 180"/>
                <a:gd name="T35" fmla="*/ 13 h 180"/>
                <a:gd name="T36" fmla="*/ 113 w 180"/>
                <a:gd name="T37" fmla="*/ 3 h 180"/>
                <a:gd name="T38" fmla="*/ 91 w 180"/>
                <a:gd name="T39" fmla="*/ 0 h 180"/>
                <a:gd name="T40" fmla="*/ 67 w 180"/>
                <a:gd name="T41" fmla="*/ 3 h 180"/>
                <a:gd name="T42" fmla="*/ 45 w 180"/>
                <a:gd name="T43" fmla="*/ 13 h 180"/>
                <a:gd name="T44" fmla="*/ 33 w 180"/>
                <a:gd name="T45" fmla="*/ 21 h 180"/>
                <a:gd name="T46" fmla="*/ 21 w 180"/>
                <a:gd name="T47" fmla="*/ 32 h 180"/>
                <a:gd name="T48" fmla="*/ 13 w 180"/>
                <a:gd name="T49" fmla="*/ 44 h 180"/>
                <a:gd name="T50" fmla="*/ 3 w 180"/>
                <a:gd name="T51" fmla="*/ 67 h 180"/>
                <a:gd name="T52" fmla="*/ 0 w 180"/>
                <a:gd name="T53" fmla="*/ 90 h 180"/>
                <a:gd name="T54" fmla="*/ 3 w 180"/>
                <a:gd name="T55" fmla="*/ 113 h 180"/>
                <a:gd name="T56" fmla="*/ 13 w 180"/>
                <a:gd name="T57" fmla="*/ 13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0" h="180">
                  <a:moveTo>
                    <a:pt x="13" y="136"/>
                  </a:moveTo>
                  <a:lnTo>
                    <a:pt x="21" y="148"/>
                  </a:lnTo>
                  <a:lnTo>
                    <a:pt x="33" y="159"/>
                  </a:lnTo>
                  <a:lnTo>
                    <a:pt x="45" y="167"/>
                  </a:lnTo>
                  <a:lnTo>
                    <a:pt x="67" y="177"/>
                  </a:lnTo>
                  <a:lnTo>
                    <a:pt x="91" y="180"/>
                  </a:lnTo>
                  <a:lnTo>
                    <a:pt x="113" y="177"/>
                  </a:lnTo>
                  <a:lnTo>
                    <a:pt x="136" y="167"/>
                  </a:lnTo>
                  <a:lnTo>
                    <a:pt x="148" y="159"/>
                  </a:lnTo>
                  <a:lnTo>
                    <a:pt x="159" y="148"/>
                  </a:lnTo>
                  <a:lnTo>
                    <a:pt x="168" y="136"/>
                  </a:lnTo>
                  <a:lnTo>
                    <a:pt x="178" y="113"/>
                  </a:lnTo>
                  <a:lnTo>
                    <a:pt x="180" y="90"/>
                  </a:lnTo>
                  <a:lnTo>
                    <a:pt x="178" y="67"/>
                  </a:lnTo>
                  <a:lnTo>
                    <a:pt x="168" y="44"/>
                  </a:lnTo>
                  <a:lnTo>
                    <a:pt x="159" y="32"/>
                  </a:lnTo>
                  <a:lnTo>
                    <a:pt x="148" y="21"/>
                  </a:lnTo>
                  <a:lnTo>
                    <a:pt x="136" y="13"/>
                  </a:lnTo>
                  <a:lnTo>
                    <a:pt x="113" y="3"/>
                  </a:lnTo>
                  <a:lnTo>
                    <a:pt x="91" y="0"/>
                  </a:lnTo>
                  <a:lnTo>
                    <a:pt x="67" y="3"/>
                  </a:lnTo>
                  <a:lnTo>
                    <a:pt x="45" y="13"/>
                  </a:lnTo>
                  <a:lnTo>
                    <a:pt x="33" y="21"/>
                  </a:lnTo>
                  <a:lnTo>
                    <a:pt x="21" y="32"/>
                  </a:lnTo>
                  <a:lnTo>
                    <a:pt x="13" y="44"/>
                  </a:lnTo>
                  <a:lnTo>
                    <a:pt x="3" y="67"/>
                  </a:lnTo>
                  <a:lnTo>
                    <a:pt x="0" y="90"/>
                  </a:lnTo>
                  <a:lnTo>
                    <a:pt x="3" y="113"/>
                  </a:lnTo>
                  <a:lnTo>
                    <a:pt x="13" y="136"/>
                  </a:lnTo>
                  <a:close/>
                </a:path>
              </a:pathLst>
            </a:custGeom>
            <a:solidFill>
              <a:srgbClr val="8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2" name="Freeform 46"/>
            <p:cNvSpPr>
              <a:spLocks/>
            </p:cNvSpPr>
            <p:nvPr/>
          </p:nvSpPr>
          <p:spPr bwMode="auto">
            <a:xfrm>
              <a:off x="1376" y="3495"/>
              <a:ext cx="163" cy="163"/>
            </a:xfrm>
            <a:custGeom>
              <a:avLst/>
              <a:gdLst>
                <a:gd name="T0" fmla="*/ 3 w 163"/>
                <a:gd name="T1" fmla="*/ 105 h 163"/>
                <a:gd name="T2" fmla="*/ 12 w 163"/>
                <a:gd name="T3" fmla="*/ 125 h 163"/>
                <a:gd name="T4" fmla="*/ 14 w 163"/>
                <a:gd name="T5" fmla="*/ 128 h 163"/>
                <a:gd name="T6" fmla="*/ 36 w 163"/>
                <a:gd name="T7" fmla="*/ 149 h 163"/>
                <a:gd name="T8" fmla="*/ 38 w 163"/>
                <a:gd name="T9" fmla="*/ 151 h 163"/>
                <a:gd name="T10" fmla="*/ 58 w 163"/>
                <a:gd name="T11" fmla="*/ 160 h 163"/>
                <a:gd name="T12" fmla="*/ 82 w 163"/>
                <a:gd name="T13" fmla="*/ 163 h 163"/>
                <a:gd name="T14" fmla="*/ 104 w 163"/>
                <a:gd name="T15" fmla="*/ 160 h 163"/>
                <a:gd name="T16" fmla="*/ 124 w 163"/>
                <a:gd name="T17" fmla="*/ 151 h 163"/>
                <a:gd name="T18" fmla="*/ 127 w 163"/>
                <a:gd name="T19" fmla="*/ 149 h 163"/>
                <a:gd name="T20" fmla="*/ 149 w 163"/>
                <a:gd name="T21" fmla="*/ 128 h 163"/>
                <a:gd name="T22" fmla="*/ 150 w 163"/>
                <a:gd name="T23" fmla="*/ 125 h 163"/>
                <a:gd name="T24" fmla="*/ 160 w 163"/>
                <a:gd name="T25" fmla="*/ 105 h 163"/>
                <a:gd name="T26" fmla="*/ 163 w 163"/>
                <a:gd name="T27" fmla="*/ 82 h 163"/>
                <a:gd name="T28" fmla="*/ 160 w 163"/>
                <a:gd name="T29" fmla="*/ 59 h 163"/>
                <a:gd name="T30" fmla="*/ 150 w 163"/>
                <a:gd name="T31" fmla="*/ 39 h 163"/>
                <a:gd name="T32" fmla="*/ 149 w 163"/>
                <a:gd name="T33" fmla="*/ 36 h 163"/>
                <a:gd name="T34" fmla="*/ 127 w 163"/>
                <a:gd name="T35" fmla="*/ 15 h 163"/>
                <a:gd name="T36" fmla="*/ 124 w 163"/>
                <a:gd name="T37" fmla="*/ 13 h 163"/>
                <a:gd name="T38" fmla="*/ 104 w 163"/>
                <a:gd name="T39" fmla="*/ 4 h 163"/>
                <a:gd name="T40" fmla="*/ 82 w 163"/>
                <a:gd name="T41" fmla="*/ 0 h 163"/>
                <a:gd name="T42" fmla="*/ 58 w 163"/>
                <a:gd name="T43" fmla="*/ 4 h 163"/>
                <a:gd name="T44" fmla="*/ 38 w 163"/>
                <a:gd name="T45" fmla="*/ 13 h 163"/>
                <a:gd name="T46" fmla="*/ 36 w 163"/>
                <a:gd name="T47" fmla="*/ 15 h 163"/>
                <a:gd name="T48" fmla="*/ 14 w 163"/>
                <a:gd name="T49" fmla="*/ 36 h 163"/>
                <a:gd name="T50" fmla="*/ 12 w 163"/>
                <a:gd name="T51" fmla="*/ 39 h 163"/>
                <a:gd name="T52" fmla="*/ 3 w 163"/>
                <a:gd name="T53" fmla="*/ 59 h 163"/>
                <a:gd name="T54" fmla="*/ 0 w 163"/>
                <a:gd name="T55" fmla="*/ 82 h 163"/>
                <a:gd name="T56" fmla="*/ 3 w 163"/>
                <a:gd name="T57" fmla="*/ 10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163">
                  <a:moveTo>
                    <a:pt x="3" y="105"/>
                  </a:moveTo>
                  <a:lnTo>
                    <a:pt x="12" y="125"/>
                  </a:lnTo>
                  <a:lnTo>
                    <a:pt x="14" y="128"/>
                  </a:lnTo>
                  <a:lnTo>
                    <a:pt x="36" y="149"/>
                  </a:lnTo>
                  <a:lnTo>
                    <a:pt x="38" y="151"/>
                  </a:lnTo>
                  <a:lnTo>
                    <a:pt x="58" y="160"/>
                  </a:lnTo>
                  <a:lnTo>
                    <a:pt x="82" y="163"/>
                  </a:lnTo>
                  <a:lnTo>
                    <a:pt x="104" y="160"/>
                  </a:lnTo>
                  <a:lnTo>
                    <a:pt x="124" y="151"/>
                  </a:lnTo>
                  <a:lnTo>
                    <a:pt x="127" y="149"/>
                  </a:lnTo>
                  <a:lnTo>
                    <a:pt x="149" y="128"/>
                  </a:lnTo>
                  <a:lnTo>
                    <a:pt x="150" y="125"/>
                  </a:lnTo>
                  <a:lnTo>
                    <a:pt x="160" y="105"/>
                  </a:lnTo>
                  <a:lnTo>
                    <a:pt x="163" y="82"/>
                  </a:lnTo>
                  <a:lnTo>
                    <a:pt x="160" y="59"/>
                  </a:lnTo>
                  <a:lnTo>
                    <a:pt x="150" y="39"/>
                  </a:lnTo>
                  <a:lnTo>
                    <a:pt x="149" y="36"/>
                  </a:lnTo>
                  <a:lnTo>
                    <a:pt x="127" y="15"/>
                  </a:lnTo>
                  <a:lnTo>
                    <a:pt x="124" y="13"/>
                  </a:lnTo>
                  <a:lnTo>
                    <a:pt x="104" y="4"/>
                  </a:lnTo>
                  <a:lnTo>
                    <a:pt x="82" y="0"/>
                  </a:lnTo>
                  <a:lnTo>
                    <a:pt x="58" y="4"/>
                  </a:lnTo>
                  <a:lnTo>
                    <a:pt x="38" y="13"/>
                  </a:lnTo>
                  <a:lnTo>
                    <a:pt x="36" y="15"/>
                  </a:lnTo>
                  <a:lnTo>
                    <a:pt x="14" y="36"/>
                  </a:lnTo>
                  <a:lnTo>
                    <a:pt x="12" y="39"/>
                  </a:lnTo>
                  <a:lnTo>
                    <a:pt x="3" y="59"/>
                  </a:lnTo>
                  <a:lnTo>
                    <a:pt x="0" y="82"/>
                  </a:lnTo>
                  <a:lnTo>
                    <a:pt x="3" y="105"/>
                  </a:lnTo>
                  <a:close/>
                </a:path>
              </a:pathLst>
            </a:custGeom>
            <a:solidFill>
              <a:srgbClr val="B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3" name="Freeform 47"/>
            <p:cNvSpPr>
              <a:spLocks/>
            </p:cNvSpPr>
            <p:nvPr/>
          </p:nvSpPr>
          <p:spPr bwMode="auto">
            <a:xfrm>
              <a:off x="1385" y="3504"/>
              <a:ext cx="145" cy="146"/>
            </a:xfrm>
            <a:custGeom>
              <a:avLst/>
              <a:gdLst>
                <a:gd name="T0" fmla="*/ 3 w 145"/>
                <a:gd name="T1" fmla="*/ 96 h 146"/>
                <a:gd name="T2" fmla="*/ 3 w 145"/>
                <a:gd name="T3" fmla="*/ 96 h 146"/>
                <a:gd name="T4" fmla="*/ 16 w 145"/>
                <a:gd name="T5" fmla="*/ 119 h 146"/>
                <a:gd name="T6" fmla="*/ 27 w 145"/>
                <a:gd name="T7" fmla="*/ 128 h 146"/>
                <a:gd name="T8" fmla="*/ 49 w 145"/>
                <a:gd name="T9" fmla="*/ 142 h 146"/>
                <a:gd name="T10" fmla="*/ 49 w 145"/>
                <a:gd name="T11" fmla="*/ 142 h 146"/>
                <a:gd name="T12" fmla="*/ 73 w 145"/>
                <a:gd name="T13" fmla="*/ 146 h 146"/>
                <a:gd name="T14" fmla="*/ 95 w 145"/>
                <a:gd name="T15" fmla="*/ 142 h 146"/>
                <a:gd name="T16" fmla="*/ 95 w 145"/>
                <a:gd name="T17" fmla="*/ 142 h 146"/>
                <a:gd name="T18" fmla="*/ 118 w 145"/>
                <a:gd name="T19" fmla="*/ 128 h 146"/>
                <a:gd name="T20" fmla="*/ 128 w 145"/>
                <a:gd name="T21" fmla="*/ 119 h 146"/>
                <a:gd name="T22" fmla="*/ 141 w 145"/>
                <a:gd name="T23" fmla="*/ 96 h 146"/>
                <a:gd name="T24" fmla="*/ 141 w 145"/>
                <a:gd name="T25" fmla="*/ 96 h 146"/>
                <a:gd name="T26" fmla="*/ 145 w 145"/>
                <a:gd name="T27" fmla="*/ 73 h 146"/>
                <a:gd name="T28" fmla="*/ 141 w 145"/>
                <a:gd name="T29" fmla="*/ 50 h 146"/>
                <a:gd name="T30" fmla="*/ 141 w 145"/>
                <a:gd name="T31" fmla="*/ 49 h 146"/>
                <a:gd name="T32" fmla="*/ 128 w 145"/>
                <a:gd name="T33" fmla="*/ 27 h 146"/>
                <a:gd name="T34" fmla="*/ 118 w 145"/>
                <a:gd name="T35" fmla="*/ 17 h 146"/>
                <a:gd name="T36" fmla="*/ 95 w 145"/>
                <a:gd name="T37" fmla="*/ 4 h 146"/>
                <a:gd name="T38" fmla="*/ 95 w 145"/>
                <a:gd name="T39" fmla="*/ 4 h 146"/>
                <a:gd name="T40" fmla="*/ 73 w 145"/>
                <a:gd name="T41" fmla="*/ 0 h 146"/>
                <a:gd name="T42" fmla="*/ 49 w 145"/>
                <a:gd name="T43" fmla="*/ 4 h 146"/>
                <a:gd name="T44" fmla="*/ 49 w 145"/>
                <a:gd name="T45" fmla="*/ 4 h 146"/>
                <a:gd name="T46" fmla="*/ 27 w 145"/>
                <a:gd name="T47" fmla="*/ 17 h 146"/>
                <a:gd name="T48" fmla="*/ 16 w 145"/>
                <a:gd name="T49" fmla="*/ 27 h 146"/>
                <a:gd name="T50" fmla="*/ 3 w 145"/>
                <a:gd name="T51" fmla="*/ 49 h 146"/>
                <a:gd name="T52" fmla="*/ 3 w 145"/>
                <a:gd name="T53" fmla="*/ 50 h 146"/>
                <a:gd name="T54" fmla="*/ 0 w 145"/>
                <a:gd name="T55" fmla="*/ 73 h 146"/>
                <a:gd name="T56" fmla="*/ 3 w 145"/>
                <a:gd name="T57" fmla="*/ 9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5" h="146">
                  <a:moveTo>
                    <a:pt x="3" y="96"/>
                  </a:moveTo>
                  <a:lnTo>
                    <a:pt x="3" y="96"/>
                  </a:lnTo>
                  <a:lnTo>
                    <a:pt x="16" y="119"/>
                  </a:lnTo>
                  <a:lnTo>
                    <a:pt x="27" y="128"/>
                  </a:lnTo>
                  <a:lnTo>
                    <a:pt x="49" y="142"/>
                  </a:lnTo>
                  <a:lnTo>
                    <a:pt x="49" y="142"/>
                  </a:lnTo>
                  <a:lnTo>
                    <a:pt x="73" y="146"/>
                  </a:lnTo>
                  <a:lnTo>
                    <a:pt x="95" y="142"/>
                  </a:lnTo>
                  <a:lnTo>
                    <a:pt x="95" y="142"/>
                  </a:lnTo>
                  <a:lnTo>
                    <a:pt x="118" y="128"/>
                  </a:lnTo>
                  <a:lnTo>
                    <a:pt x="128" y="119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45" y="73"/>
                  </a:lnTo>
                  <a:lnTo>
                    <a:pt x="141" y="50"/>
                  </a:lnTo>
                  <a:lnTo>
                    <a:pt x="141" y="49"/>
                  </a:lnTo>
                  <a:lnTo>
                    <a:pt x="128" y="27"/>
                  </a:lnTo>
                  <a:lnTo>
                    <a:pt x="118" y="17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73" y="0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27" y="17"/>
                  </a:lnTo>
                  <a:lnTo>
                    <a:pt x="16" y="27"/>
                  </a:lnTo>
                  <a:lnTo>
                    <a:pt x="3" y="49"/>
                  </a:lnTo>
                  <a:lnTo>
                    <a:pt x="3" y="50"/>
                  </a:lnTo>
                  <a:lnTo>
                    <a:pt x="0" y="73"/>
                  </a:lnTo>
                  <a:lnTo>
                    <a:pt x="3" y="9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4" name="Freeform 48"/>
            <p:cNvSpPr>
              <a:spLocks/>
            </p:cNvSpPr>
            <p:nvPr/>
          </p:nvSpPr>
          <p:spPr bwMode="auto">
            <a:xfrm>
              <a:off x="1394" y="3514"/>
              <a:ext cx="126" cy="126"/>
            </a:xfrm>
            <a:custGeom>
              <a:avLst/>
              <a:gdLst>
                <a:gd name="T0" fmla="*/ 5 w 126"/>
                <a:gd name="T1" fmla="*/ 86 h 126"/>
                <a:gd name="T2" fmla="*/ 18 w 126"/>
                <a:gd name="T3" fmla="*/ 106 h 126"/>
                <a:gd name="T4" fmla="*/ 20 w 126"/>
                <a:gd name="T5" fmla="*/ 109 h 126"/>
                <a:gd name="T6" fmla="*/ 40 w 126"/>
                <a:gd name="T7" fmla="*/ 121 h 126"/>
                <a:gd name="T8" fmla="*/ 64 w 126"/>
                <a:gd name="T9" fmla="*/ 126 h 126"/>
                <a:gd name="T10" fmla="*/ 86 w 126"/>
                <a:gd name="T11" fmla="*/ 121 h 126"/>
                <a:gd name="T12" fmla="*/ 106 w 126"/>
                <a:gd name="T13" fmla="*/ 109 h 126"/>
                <a:gd name="T14" fmla="*/ 109 w 126"/>
                <a:gd name="T15" fmla="*/ 106 h 126"/>
                <a:gd name="T16" fmla="*/ 122 w 126"/>
                <a:gd name="T17" fmla="*/ 86 h 126"/>
                <a:gd name="T18" fmla="*/ 126 w 126"/>
                <a:gd name="T19" fmla="*/ 63 h 126"/>
                <a:gd name="T20" fmla="*/ 122 w 126"/>
                <a:gd name="T21" fmla="*/ 40 h 126"/>
                <a:gd name="T22" fmla="*/ 109 w 126"/>
                <a:gd name="T23" fmla="*/ 20 h 126"/>
                <a:gd name="T24" fmla="*/ 106 w 126"/>
                <a:gd name="T25" fmla="*/ 17 h 126"/>
                <a:gd name="T26" fmla="*/ 86 w 126"/>
                <a:gd name="T27" fmla="*/ 5 h 126"/>
                <a:gd name="T28" fmla="*/ 64 w 126"/>
                <a:gd name="T29" fmla="*/ 0 h 126"/>
                <a:gd name="T30" fmla="*/ 40 w 126"/>
                <a:gd name="T31" fmla="*/ 5 h 126"/>
                <a:gd name="T32" fmla="*/ 20 w 126"/>
                <a:gd name="T33" fmla="*/ 17 h 126"/>
                <a:gd name="T34" fmla="*/ 18 w 126"/>
                <a:gd name="T35" fmla="*/ 20 h 126"/>
                <a:gd name="T36" fmla="*/ 5 w 126"/>
                <a:gd name="T37" fmla="*/ 40 h 126"/>
                <a:gd name="T38" fmla="*/ 0 w 126"/>
                <a:gd name="T39" fmla="*/ 63 h 126"/>
                <a:gd name="T40" fmla="*/ 5 w 126"/>
                <a:gd name="T41" fmla="*/ 8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6" h="126">
                  <a:moveTo>
                    <a:pt x="5" y="86"/>
                  </a:moveTo>
                  <a:lnTo>
                    <a:pt x="18" y="106"/>
                  </a:lnTo>
                  <a:lnTo>
                    <a:pt x="20" y="109"/>
                  </a:lnTo>
                  <a:lnTo>
                    <a:pt x="40" y="121"/>
                  </a:lnTo>
                  <a:lnTo>
                    <a:pt x="64" y="126"/>
                  </a:lnTo>
                  <a:lnTo>
                    <a:pt x="86" y="121"/>
                  </a:lnTo>
                  <a:lnTo>
                    <a:pt x="106" y="109"/>
                  </a:lnTo>
                  <a:lnTo>
                    <a:pt x="109" y="106"/>
                  </a:lnTo>
                  <a:lnTo>
                    <a:pt x="122" y="86"/>
                  </a:lnTo>
                  <a:lnTo>
                    <a:pt x="126" y="63"/>
                  </a:lnTo>
                  <a:lnTo>
                    <a:pt x="122" y="40"/>
                  </a:lnTo>
                  <a:lnTo>
                    <a:pt x="109" y="20"/>
                  </a:lnTo>
                  <a:lnTo>
                    <a:pt x="106" y="17"/>
                  </a:lnTo>
                  <a:lnTo>
                    <a:pt x="86" y="5"/>
                  </a:lnTo>
                  <a:lnTo>
                    <a:pt x="64" y="0"/>
                  </a:lnTo>
                  <a:lnTo>
                    <a:pt x="40" y="5"/>
                  </a:lnTo>
                  <a:lnTo>
                    <a:pt x="20" y="17"/>
                  </a:lnTo>
                  <a:lnTo>
                    <a:pt x="18" y="20"/>
                  </a:lnTo>
                  <a:lnTo>
                    <a:pt x="5" y="40"/>
                  </a:lnTo>
                  <a:lnTo>
                    <a:pt x="0" y="63"/>
                  </a:lnTo>
                  <a:lnTo>
                    <a:pt x="5" y="86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5" name="Freeform 49"/>
            <p:cNvSpPr>
              <a:spLocks/>
            </p:cNvSpPr>
            <p:nvPr/>
          </p:nvSpPr>
          <p:spPr bwMode="auto">
            <a:xfrm>
              <a:off x="1405" y="3524"/>
              <a:ext cx="105" cy="106"/>
            </a:xfrm>
            <a:custGeom>
              <a:avLst/>
              <a:gdLst>
                <a:gd name="T0" fmla="*/ 4 w 105"/>
                <a:gd name="T1" fmla="*/ 76 h 106"/>
                <a:gd name="T2" fmla="*/ 7 w 105"/>
                <a:gd name="T3" fmla="*/ 79 h 106"/>
                <a:gd name="T4" fmla="*/ 26 w 105"/>
                <a:gd name="T5" fmla="*/ 99 h 106"/>
                <a:gd name="T6" fmla="*/ 29 w 105"/>
                <a:gd name="T7" fmla="*/ 101 h 106"/>
                <a:gd name="T8" fmla="*/ 53 w 105"/>
                <a:gd name="T9" fmla="*/ 106 h 106"/>
                <a:gd name="T10" fmla="*/ 75 w 105"/>
                <a:gd name="T11" fmla="*/ 101 h 106"/>
                <a:gd name="T12" fmla="*/ 79 w 105"/>
                <a:gd name="T13" fmla="*/ 99 h 106"/>
                <a:gd name="T14" fmla="*/ 98 w 105"/>
                <a:gd name="T15" fmla="*/ 79 h 106"/>
                <a:gd name="T16" fmla="*/ 100 w 105"/>
                <a:gd name="T17" fmla="*/ 76 h 106"/>
                <a:gd name="T18" fmla="*/ 105 w 105"/>
                <a:gd name="T19" fmla="*/ 53 h 106"/>
                <a:gd name="T20" fmla="*/ 100 w 105"/>
                <a:gd name="T21" fmla="*/ 30 h 106"/>
                <a:gd name="T22" fmla="*/ 98 w 105"/>
                <a:gd name="T23" fmla="*/ 27 h 106"/>
                <a:gd name="T24" fmla="*/ 79 w 105"/>
                <a:gd name="T25" fmla="*/ 7 h 106"/>
                <a:gd name="T26" fmla="*/ 75 w 105"/>
                <a:gd name="T27" fmla="*/ 5 h 106"/>
                <a:gd name="T28" fmla="*/ 53 w 105"/>
                <a:gd name="T29" fmla="*/ 0 h 106"/>
                <a:gd name="T30" fmla="*/ 29 w 105"/>
                <a:gd name="T31" fmla="*/ 5 h 106"/>
                <a:gd name="T32" fmla="*/ 26 w 105"/>
                <a:gd name="T33" fmla="*/ 7 h 106"/>
                <a:gd name="T34" fmla="*/ 7 w 105"/>
                <a:gd name="T35" fmla="*/ 27 h 106"/>
                <a:gd name="T36" fmla="*/ 4 w 105"/>
                <a:gd name="T37" fmla="*/ 30 h 106"/>
                <a:gd name="T38" fmla="*/ 0 w 105"/>
                <a:gd name="T39" fmla="*/ 53 h 106"/>
                <a:gd name="T40" fmla="*/ 4 w 105"/>
                <a:gd name="T41" fmla="*/ 7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" h="106">
                  <a:moveTo>
                    <a:pt x="4" y="76"/>
                  </a:moveTo>
                  <a:lnTo>
                    <a:pt x="7" y="79"/>
                  </a:lnTo>
                  <a:lnTo>
                    <a:pt x="26" y="99"/>
                  </a:lnTo>
                  <a:lnTo>
                    <a:pt x="29" y="101"/>
                  </a:lnTo>
                  <a:lnTo>
                    <a:pt x="53" y="106"/>
                  </a:lnTo>
                  <a:lnTo>
                    <a:pt x="75" y="101"/>
                  </a:lnTo>
                  <a:lnTo>
                    <a:pt x="79" y="99"/>
                  </a:lnTo>
                  <a:lnTo>
                    <a:pt x="98" y="79"/>
                  </a:lnTo>
                  <a:lnTo>
                    <a:pt x="100" y="76"/>
                  </a:lnTo>
                  <a:lnTo>
                    <a:pt x="105" y="53"/>
                  </a:lnTo>
                  <a:lnTo>
                    <a:pt x="100" y="30"/>
                  </a:lnTo>
                  <a:lnTo>
                    <a:pt x="98" y="27"/>
                  </a:lnTo>
                  <a:lnTo>
                    <a:pt x="79" y="7"/>
                  </a:lnTo>
                  <a:lnTo>
                    <a:pt x="75" y="5"/>
                  </a:lnTo>
                  <a:lnTo>
                    <a:pt x="53" y="0"/>
                  </a:lnTo>
                  <a:lnTo>
                    <a:pt x="29" y="5"/>
                  </a:lnTo>
                  <a:lnTo>
                    <a:pt x="26" y="7"/>
                  </a:lnTo>
                  <a:lnTo>
                    <a:pt x="7" y="27"/>
                  </a:lnTo>
                  <a:lnTo>
                    <a:pt x="4" y="30"/>
                  </a:lnTo>
                  <a:lnTo>
                    <a:pt x="0" y="53"/>
                  </a:lnTo>
                  <a:lnTo>
                    <a:pt x="4" y="7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1416" y="3537"/>
              <a:ext cx="82" cy="80"/>
            </a:xfrm>
            <a:custGeom>
              <a:avLst/>
              <a:gdLst>
                <a:gd name="T0" fmla="*/ 9 w 82"/>
                <a:gd name="T1" fmla="*/ 63 h 80"/>
                <a:gd name="T2" fmla="*/ 18 w 82"/>
                <a:gd name="T3" fmla="*/ 73 h 80"/>
                <a:gd name="T4" fmla="*/ 42 w 82"/>
                <a:gd name="T5" fmla="*/ 80 h 80"/>
                <a:gd name="T6" fmla="*/ 64 w 82"/>
                <a:gd name="T7" fmla="*/ 73 h 80"/>
                <a:gd name="T8" fmla="*/ 74 w 82"/>
                <a:gd name="T9" fmla="*/ 63 h 80"/>
                <a:gd name="T10" fmla="*/ 82 w 82"/>
                <a:gd name="T11" fmla="*/ 40 h 80"/>
                <a:gd name="T12" fmla="*/ 74 w 82"/>
                <a:gd name="T13" fmla="*/ 17 h 80"/>
                <a:gd name="T14" fmla="*/ 64 w 82"/>
                <a:gd name="T15" fmla="*/ 7 h 80"/>
                <a:gd name="T16" fmla="*/ 42 w 82"/>
                <a:gd name="T17" fmla="*/ 0 h 80"/>
                <a:gd name="T18" fmla="*/ 18 w 82"/>
                <a:gd name="T19" fmla="*/ 7 h 80"/>
                <a:gd name="T20" fmla="*/ 9 w 82"/>
                <a:gd name="T21" fmla="*/ 17 h 80"/>
                <a:gd name="T22" fmla="*/ 0 w 82"/>
                <a:gd name="T23" fmla="*/ 40 h 80"/>
                <a:gd name="T24" fmla="*/ 9 w 82"/>
                <a:gd name="T2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80">
                  <a:moveTo>
                    <a:pt x="9" y="63"/>
                  </a:moveTo>
                  <a:lnTo>
                    <a:pt x="18" y="73"/>
                  </a:lnTo>
                  <a:lnTo>
                    <a:pt x="42" y="80"/>
                  </a:lnTo>
                  <a:lnTo>
                    <a:pt x="64" y="73"/>
                  </a:lnTo>
                  <a:lnTo>
                    <a:pt x="74" y="63"/>
                  </a:lnTo>
                  <a:lnTo>
                    <a:pt x="82" y="40"/>
                  </a:lnTo>
                  <a:lnTo>
                    <a:pt x="74" y="17"/>
                  </a:lnTo>
                  <a:lnTo>
                    <a:pt x="64" y="7"/>
                  </a:lnTo>
                  <a:lnTo>
                    <a:pt x="42" y="0"/>
                  </a:lnTo>
                  <a:lnTo>
                    <a:pt x="18" y="7"/>
                  </a:lnTo>
                  <a:lnTo>
                    <a:pt x="9" y="17"/>
                  </a:lnTo>
                  <a:lnTo>
                    <a:pt x="0" y="40"/>
                  </a:lnTo>
                  <a:lnTo>
                    <a:pt x="9" y="63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1432" y="3552"/>
              <a:ext cx="50" cy="50"/>
            </a:xfrm>
            <a:custGeom>
              <a:avLst/>
              <a:gdLst>
                <a:gd name="T0" fmla="*/ 0 w 50"/>
                <a:gd name="T1" fmla="*/ 25 h 50"/>
                <a:gd name="T2" fmla="*/ 2 w 50"/>
                <a:gd name="T3" fmla="*/ 31 h 50"/>
                <a:gd name="T4" fmla="*/ 19 w 50"/>
                <a:gd name="T5" fmla="*/ 48 h 50"/>
                <a:gd name="T6" fmla="*/ 26 w 50"/>
                <a:gd name="T7" fmla="*/ 50 h 50"/>
                <a:gd name="T8" fmla="*/ 32 w 50"/>
                <a:gd name="T9" fmla="*/ 48 h 50"/>
                <a:gd name="T10" fmla="*/ 48 w 50"/>
                <a:gd name="T11" fmla="*/ 31 h 50"/>
                <a:gd name="T12" fmla="*/ 50 w 50"/>
                <a:gd name="T13" fmla="*/ 25 h 50"/>
                <a:gd name="T14" fmla="*/ 48 w 50"/>
                <a:gd name="T15" fmla="*/ 19 h 50"/>
                <a:gd name="T16" fmla="*/ 32 w 50"/>
                <a:gd name="T17" fmla="*/ 2 h 50"/>
                <a:gd name="T18" fmla="*/ 26 w 50"/>
                <a:gd name="T19" fmla="*/ 0 h 50"/>
                <a:gd name="T20" fmla="*/ 19 w 50"/>
                <a:gd name="T21" fmla="*/ 2 h 50"/>
                <a:gd name="T22" fmla="*/ 2 w 50"/>
                <a:gd name="T23" fmla="*/ 19 h 50"/>
                <a:gd name="T24" fmla="*/ 0 w 50"/>
                <a:gd name="T2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50">
                  <a:moveTo>
                    <a:pt x="0" y="25"/>
                  </a:moveTo>
                  <a:lnTo>
                    <a:pt x="2" y="31"/>
                  </a:lnTo>
                  <a:lnTo>
                    <a:pt x="19" y="48"/>
                  </a:lnTo>
                  <a:lnTo>
                    <a:pt x="26" y="50"/>
                  </a:lnTo>
                  <a:lnTo>
                    <a:pt x="32" y="48"/>
                  </a:lnTo>
                  <a:lnTo>
                    <a:pt x="48" y="31"/>
                  </a:lnTo>
                  <a:lnTo>
                    <a:pt x="50" y="25"/>
                  </a:lnTo>
                  <a:lnTo>
                    <a:pt x="48" y="19"/>
                  </a:lnTo>
                  <a:lnTo>
                    <a:pt x="32" y="2"/>
                  </a:lnTo>
                  <a:lnTo>
                    <a:pt x="26" y="0"/>
                  </a:lnTo>
                  <a:lnTo>
                    <a:pt x="19" y="2"/>
                  </a:lnTo>
                  <a:lnTo>
                    <a:pt x="2" y="1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>
          <a:xfrm flipV="1">
            <a:off x="5601246" y="1144971"/>
            <a:ext cx="1944216" cy="1512168"/>
          </a:xfrm>
          <a:prstGeom prst="ellipse">
            <a:avLst/>
          </a:prstGeom>
          <a:solidFill>
            <a:srgbClr val="C65E30">
              <a:alpha val="14000"/>
            </a:srgbClr>
          </a:solidFill>
          <a:ln>
            <a:noFill/>
          </a:ln>
          <a:scene3d>
            <a:camera prst="isometricOffAxis2Left">
              <a:rot lat="1080000" lon="2760000" rev="0"/>
            </a:camera>
            <a:lightRig rig="threePt" dir="t"/>
          </a:scene3d>
          <a:sp3d extrusionH="31750" prstMaterial="flat">
            <a:bevelT w="762000" h="762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4389101" y="2029793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4473014" y="1995928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4292713" y="2065555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4569410" y="1962594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4660474" y="1926586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4753911" y="1887912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4847340" y="1851912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4945540" y="1813523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5041935" y="1772468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5137761" y="1734372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5231190" y="1698079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5325205" y="1652840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5421031" y="1616547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5517428" y="1577873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5615626" y="1537396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5716784" y="1504062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5819745" y="1465681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5925882" y="1420939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7" name="円/楕円 46"/>
          <p:cNvSpPr/>
          <p:nvPr/>
        </p:nvSpPr>
        <p:spPr>
          <a:xfrm>
            <a:off x="6024654" y="1375919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8" name="円/楕円 47"/>
          <p:cNvSpPr/>
          <p:nvPr/>
        </p:nvSpPr>
        <p:spPr>
          <a:xfrm>
            <a:off x="6129206" y="1338838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6238297" y="1302323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6347839" y="1261847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6460096" y="1223173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6572573" y="1184499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6685644" y="1148784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4177847" y="2111079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5" name="円/楕円 54"/>
          <p:cNvSpPr/>
          <p:nvPr/>
        </p:nvSpPr>
        <p:spPr>
          <a:xfrm>
            <a:off x="4103450" y="2144991"/>
            <a:ext cx="57600" cy="28800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56" name="グループ化 142"/>
          <p:cNvGrpSpPr/>
          <p:nvPr/>
        </p:nvGrpSpPr>
        <p:grpSpPr>
          <a:xfrm>
            <a:off x="3347337" y="2080960"/>
            <a:ext cx="894477" cy="511676"/>
            <a:chOff x="3404582" y="2564904"/>
            <a:chExt cx="894477" cy="511676"/>
          </a:xfrm>
        </p:grpSpPr>
        <p:sp>
          <p:nvSpPr>
            <p:cNvPr id="57" name="フレーム 56"/>
            <p:cNvSpPr/>
            <p:nvPr/>
          </p:nvSpPr>
          <p:spPr>
            <a:xfrm>
              <a:off x="3522360" y="2564904"/>
              <a:ext cx="639539" cy="355273"/>
            </a:xfrm>
            <a:prstGeom prst="fram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isometricRightUp">
                <a:rot lat="1200000" lon="19800000" rev="0"/>
              </a:camera>
              <a:lightRig rig="threePt" dir="t"/>
            </a:scene3d>
            <a:sp3d extrusionH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58" name="フレーム 57"/>
            <p:cNvSpPr/>
            <p:nvPr/>
          </p:nvSpPr>
          <p:spPr>
            <a:xfrm>
              <a:off x="3659520" y="2671584"/>
              <a:ext cx="639539" cy="355273"/>
            </a:xfrm>
            <a:prstGeom prst="fram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isometricRightUp">
                <a:rot lat="1200000" lon="19800000" rev="0"/>
              </a:camera>
              <a:lightRig rig="threePt" dir="t"/>
            </a:scene3d>
            <a:sp3d extrusionH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59" name="フレーム 58"/>
            <p:cNvSpPr/>
            <p:nvPr/>
          </p:nvSpPr>
          <p:spPr>
            <a:xfrm>
              <a:off x="3404582" y="2592765"/>
              <a:ext cx="466006" cy="483815"/>
            </a:xfrm>
            <a:prstGeom prst="fram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scene3d>
              <a:camera prst="orthographicFront">
                <a:rot lat="1200000" lon="3600000" rev="0"/>
              </a:camera>
              <a:lightRig rig="twoPt" dir="t"/>
            </a:scene3d>
            <a:sp3d extrusionH="584200" prstMaterial="clear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pSp>
        <p:nvGrpSpPr>
          <p:cNvPr id="60" name="グループ化 146"/>
          <p:cNvGrpSpPr/>
          <p:nvPr/>
        </p:nvGrpSpPr>
        <p:grpSpPr>
          <a:xfrm>
            <a:off x="2656190" y="2149251"/>
            <a:ext cx="809101" cy="592418"/>
            <a:chOff x="1367355" y="2920209"/>
            <a:chExt cx="809101" cy="592418"/>
          </a:xfrm>
        </p:grpSpPr>
        <p:sp>
          <p:nvSpPr>
            <p:cNvPr id="61" name="フレーム 60"/>
            <p:cNvSpPr/>
            <p:nvPr/>
          </p:nvSpPr>
          <p:spPr>
            <a:xfrm>
              <a:off x="1532566" y="3073727"/>
              <a:ext cx="639539" cy="355273"/>
            </a:xfrm>
            <a:prstGeom prst="fram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isometricTopUp">
                <a:rot lat="18420000" lon="18300000" rev="3600000"/>
              </a:camera>
              <a:lightRig rig="threePt" dir="t"/>
            </a:scene3d>
            <a:sp3d extrusionH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62" name="フレーム 61"/>
            <p:cNvSpPr/>
            <p:nvPr/>
          </p:nvSpPr>
          <p:spPr>
            <a:xfrm>
              <a:off x="1536917" y="2920209"/>
              <a:ext cx="639539" cy="355273"/>
            </a:xfrm>
            <a:prstGeom prst="fram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isometricTopUp">
                <a:rot lat="18420000" lon="18300000" rev="3600000"/>
              </a:camera>
              <a:lightRig rig="threePt" dir="t"/>
            </a:scene3d>
            <a:sp3d extrusionH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63" name="フレーム 62"/>
            <p:cNvSpPr/>
            <p:nvPr/>
          </p:nvSpPr>
          <p:spPr>
            <a:xfrm>
              <a:off x="1367355" y="3028812"/>
              <a:ext cx="466006" cy="483815"/>
            </a:xfrm>
            <a:prstGeom prst="fram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scene3d>
              <a:camera prst="orthographicFront">
                <a:rot lat="1200000" lon="3600000" rev="0"/>
              </a:camera>
              <a:lightRig rig="twoPt" dir="t"/>
            </a:scene3d>
            <a:sp3d extrusionH="584200" prstMaterial="clear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64" name="右矢印 63"/>
          <p:cNvSpPr/>
          <p:nvPr/>
        </p:nvSpPr>
        <p:spPr>
          <a:xfrm rot="20787197">
            <a:off x="1121126" y="2625047"/>
            <a:ext cx="1639744" cy="151432"/>
          </a:xfrm>
          <a:prstGeom prst="rightArrow">
            <a:avLst>
              <a:gd name="adj1" fmla="val 32238"/>
              <a:gd name="adj2" fmla="val 133202"/>
            </a:avLst>
          </a:prstGeom>
          <a:solidFill>
            <a:srgbClr val="FFC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94" y="228600"/>
            <a:ext cx="6359734" cy="46166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kumimoji="1" lang="en-US" altLang="ja-JP" sz="2400" b="1" dirty="0" smtClean="0">
                <a:solidFill>
                  <a:prstClr val="white"/>
                </a:solidFill>
                <a:latin typeface="Arial"/>
                <a:ea typeface="ＭＳ Ｐゴシック"/>
                <a:cs typeface="Arial"/>
              </a:rPr>
              <a:t>Beam Delivery : 3D Pencil Beam Scanning</a:t>
            </a:r>
            <a:endParaRPr kumimoji="1" lang="ja-JP" altLang="en-US" sz="2400" b="1" dirty="0">
              <a:solidFill>
                <a:prstClr val="white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33400" y="5798403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Range shifted by changing  beam energy (or absorbers)</a:t>
            </a:r>
            <a:endParaRPr kumimoji="1" lang="ja-JP" altLang="en-US" sz="2400" b="1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779802" y="2751314"/>
            <a:ext cx="1433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Magnets</a:t>
            </a:r>
            <a:endParaRPr kumimoji="1" lang="ja-JP" altLang="en-US" sz="2400" b="1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6658879" y="2463279"/>
            <a:ext cx="14083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Target</a:t>
            </a:r>
            <a:endParaRPr kumimoji="1" lang="ja-JP" altLang="en-US" sz="3200" b="1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pic>
        <p:nvPicPr>
          <p:cNvPr id="80" name="gaf1_light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85800" y="3200400"/>
            <a:ext cx="3072072" cy="2592288"/>
          </a:xfrm>
        </p:spPr>
      </p:pic>
      <p:sp>
        <p:nvSpPr>
          <p:cNvPr id="3" name="テキスト ボックス 2"/>
          <p:cNvSpPr txBox="1"/>
          <p:nvPr/>
        </p:nvSpPr>
        <p:spPr>
          <a:xfrm>
            <a:off x="347532" y="2823319"/>
            <a:ext cx="237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Narrow pencil beam</a:t>
            </a:r>
            <a:endParaRPr kumimoji="1" lang="ja-JP" altLang="en-US" b="1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pic>
        <p:nvPicPr>
          <p:cNvPr id="69" name="812544p1 のコピー.mpg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410200" y="3567336"/>
            <a:ext cx="3227757" cy="2376264"/>
          </a:xfrm>
          <a:prstGeom prst="rect">
            <a:avLst/>
          </a:prstGeom>
        </p:spPr>
      </p:pic>
      <p:sp>
        <p:nvSpPr>
          <p:cNvPr id="67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858000" y="6553200"/>
            <a:ext cx="2292049" cy="304800"/>
          </a:xfrm>
        </p:spPr>
        <p:txBody>
          <a:bodyPr/>
          <a:lstStyle/>
          <a:p>
            <a:r>
              <a:rPr lang="en-US" altLang="ja-JP" sz="1600" b="1" dirty="0" err="1" smtClean="0">
                <a:solidFill>
                  <a:srgbClr val="000000"/>
                </a:solidFill>
                <a:latin typeface="Calibri"/>
                <a:ea typeface="ＭＳ Ｐゴシック"/>
              </a:rPr>
              <a:t>Kamada</a:t>
            </a:r>
            <a:r>
              <a:rPr lang="en-US" altLang="ja-JP" sz="1600" b="1" dirty="0" smtClean="0">
                <a:solidFill>
                  <a:srgbClr val="000000"/>
                </a:solidFill>
                <a:latin typeface="Calibri"/>
                <a:ea typeface="ＭＳ Ｐゴシック"/>
              </a:rPr>
              <a:t>, PTCOG 2014</a:t>
            </a:r>
            <a:endParaRPr lang="ja-JP" altLang="en-US" sz="1600" b="1" dirty="0">
              <a:solidFill>
                <a:srgbClr val="000000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7793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0.0007 L 0.05885 0.02407 L 0.0776 0.05509 L -0.02119 0.01181 L -0.02952 0.03056 L 0.08975 0.08148 L 0.09739 0.10602 L -0.03733 0.04954 L -0.03768 0.07222 L 0.09774 0.12963 L 0.0967 0.15046 L -0.03733 0.09306 L -0.03108 0.11852 L 0.09149 0.17037 L 0.08038 0.18796 L -0.02101 0.14398 L -0.00226 0.17361 L 0.0526 0.19769 " pathEditMode="relative" rAng="0" ptsTypes="FFFFFFFFFFFFFFFFAA">
                                      <p:cBhvr>
                                        <p:cTn id="6" dur="8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2.59259E-6 L 0.01129 0.00371 L 0.01476 0.00996 L -0.00416 0.00209 L -0.0059 0.00556 L 0.01719 0.01505 L 0.01858 0.01945 L -0.00711 0.0088 L -0.00711 0.01343 L 0.01945 0.02408 L 0.01858 0.02847 L -0.00711 0.01736 L -0.00642 0.02246 L 0.01719 0.03195 L 0.01563 0.03519 L -0.00381 0.02732 L -0.00052 0.0331 L 0.00973 0.0382 " pathEditMode="relative" rAng="0" ptsTypes="FFFFFAFFFAFFFAFFFF">
                                      <p:cBhvr>
                                        <p:cTn id="8" dur="8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189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0092 L 0.01285 0.00532 L 0.01684 0.0125 L -0.00503 0.00347 L -0.00694 0.00717 L 0.01979 0.01829 L 0.02118 0.02338 L -0.00833 0.01111 L -0.00833 0.01643 L 0.02222 0.0287 L 0.02118 0.03379 L -0.00833 0.02083 L -0.00746 0.02662 L 0.01979 0.03773 L 0.01771 0.04167 L -0.00451 0.03241 L -0.00069 0.03889 L 0.01094 0.04491 " pathEditMode="relative" rAng="0" ptsTypes="FFFFFAFFFAFFFAFFFF">
                                      <p:cBhvr>
                                        <p:cTn id="10" dur="8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4" y="219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92 L 0.00955 0.00416 L 0.0125 0.00949 L -0.00365 0.00277 L -0.00504 0.00555 L 0.01458 0.01365 L 0.01562 0.01759 L -0.00608 0.00833 L -0.00608 0.01227 L 0.01649 0.02129 L 0.01562 0.02523 L -0.00608 0.01551 L -0.00538 0.0199 L 0.01458 0.02801 L 0.01319 0.03078 L -0.0033 0.02407 L -0.00035 0.02893 L 0.00816 0.03333 " pathEditMode="relative" rAng="0" ptsTypes="FFFFFAFFFAFFFAFFFF">
                                      <p:cBhvr>
                                        <p:cTn id="12" dur="8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" y="162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0046 L 0.01372 0.00532 L 0.01806 0.01342 L -0.00625 0.00324 L -0.00833 0.00764 L 0.02136 0.0199 L 0.02292 0.02569 L -0.00989 0.0118 L -0.00989 0.01759 L 0.02413 0.03148 L 0.02292 0.03727 L -0.00989 0.02268 L -0.00885 0.02916 L 0.02136 0.04143 L 0.01927 0.04583 L -0.00573 0.03565 L -0.00139 0.04282 L 0.01163 0.04953 " pathEditMode="relative" rAng="0" ptsTypes="FFFFFAFFFAFFFAFFFF">
                                      <p:cBhvr>
                                        <p:cTn id="14" dur="8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1" y="245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2.59259E-6 L 0.01615 0.00555 L 0.02118 0.01458 L -0.00659 0.00324 L -0.00902 0.0081 L 0.02483 0.02199 L 0.02657 0.0287 L -0.01076 0.01296 L -0.01076 0.01967 L 0.02796 0.03518 L 0.02657 0.04166 L -0.01076 0.02523 L -0.00954 0.03264 L 0.02483 0.04676 L 0.0224 0.05162 L -0.0059 0.04004 L -0.00104 0.04838 L 0.01372 0.05578 " pathEditMode="relative" rAng="0" ptsTypes="FFFFFAFFFAFFFAFFFF">
                                      <p:cBhvr>
                                        <p:cTn id="16" dur="8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" y="277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1.85185E-6 L 0.01788 0.00602 L 0.02343 0.01597 L -0.00712 0.00324 L -0.0099 0.0088 L 0.02743 0.02408 L 0.02951 0.03125 L -0.01164 0.01412 L -0.01164 0.0213 L 0.0309 0.03866 L 0.02951 0.04584 L -0.01164 0.02778 L -0.01059 0.03588 L 0.02743 0.05116 L 0.02465 0.05671 L -0.00643 0.04398 L -0.00104 0.05301 L 0.01527 0.06134 " pathEditMode="relative" rAng="0" ptsTypes="FFFFFAFFFAFFFAFFFF">
                                      <p:cBhvr>
                                        <p:cTn id="18" dur="8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9" y="305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2.22222E-6 L 0.02031 0.00671 L 0.02622 0.01759 L -0.00729 0.0037 L -0.01024 0.00972 L 0.03073 0.02662 L 0.03299 0.03449 L -0.01233 0.01574 L -0.01233 0.02361 L 0.03455 0.04259 L 0.03299 0.05069 L -0.01233 0.03055 L -0.01111 0.03958 L 0.03073 0.05648 L 0.0276 0.0625 L -0.0066 0.04861 L -0.00069 0.05833 L 0.01719 0.06759 " pathEditMode="relative" rAng="0" ptsTypes="FFFFFAFFFAFFFAFFFF">
                                      <p:cBhvr>
                                        <p:cTn id="20" dur="8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338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-2.22222E-6 L 0.02171 0.00741 L 0.02813 0.01945 L -0.0085 0.00417 L -0.01163 0.01065 L 0.03299 0.02917 L 0.03542 0.03773 L -0.01406 0.01713 L -0.01406 0.02593 L 0.03716 0.04653 L 0.03542 0.05509 L -0.01406 0.03334 L -0.0125 0.04329 L 0.03299 0.06158 L 0.02969 0.06806 L -0.00764 0.05301 L -0.00121 0.06366 L 0.01841 0.07361 " pathEditMode="relative" rAng="0" ptsTypes="FFFFFAFFFAFFFAFFFF">
                                      <p:cBhvr>
                                        <p:cTn id="22" dur="8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7" y="36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3.7037E-6 L 0.02362 0.00787 L 0.03056 0.02084 L -0.00885 0.0044 L -0.01232 0.01135 L 0.03594 0.03125 L 0.03855 0.04074 L -0.01475 0.01852 L -0.01475 0.02778 L 0.04046 0.05 L 0.03855 0.05926 L -0.01475 0.03588 L -0.01319 0.04653 L 0.03594 0.06644 L 0.03247 0.07338 L -0.00798 0.05695 L -0.00086 0.06875 L 0.02014 0.0794 " pathEditMode="relative" rAng="0" ptsTypes="FFFFFAFFFAFFFAFFFF">
                                      <p:cBhvr>
                                        <p:cTn id="24" dur="8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" y="395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023 L 0.0257 0.00856 L 0.03333 0.02245 L -0.00955 0.00463 L -0.01337 0.01227 L 0.03906 0.03403 L 0.04201 0.04398 L -0.01615 0.01991 L -0.01615 0.03009 L 0.04392 0.05416 L 0.04201 0.06435 L -0.01615 0.03912 L -0.01441 0.05046 L 0.03906 0.07199 L 0.03524 0.07963 L -0.00868 0.0618 L -0.00104 0.07454 L 0.02188 0.08611 " pathEditMode="relative" rAng="0" ptsTypes="FFFFFAFFFAFFFAFFFF">
                                      <p:cBhvr>
                                        <p:cTn id="26" dur="8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3" y="430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4.07407E-6 L 0.02709 0.00926 L 0.03507 0.02431 L -0.01059 0.00533 L -0.01458 0.01343 L 0.04115 0.03635 L 0.04427 0.04723 L -0.01753 0.02153 L -0.01753 0.03241 L 0.04636 0.05811 L 0.04427 0.06875 L -0.01753 0.04167 L -0.01562 0.05394 L 0.04115 0.07686 L 0.03716 0.08496 L -0.00954 0.06621 L -0.00139 0.07963 L 0.02292 0.0919 " pathEditMode="relative" rAng="0" ptsTypes="FFFFFAFFFAFFFAFFFF">
                                      <p:cBhvr>
                                        <p:cTn id="28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458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2.59259E-6 L 0.02934 0.00996 L 0.03819 0.02593 L -0.01094 0.00579 L -0.01528 0.01435 L 0.04461 0.03912 L 0.04791 0.0507 L -0.01841 0.02315 L -0.01841 0.03472 L 0.05017 0.06227 L 0.04791 0.07385 L -0.01841 0.04491 L -0.01632 0.05787 L 0.04461 0.08264 L 0.04027 0.09121 L -0.00973 0.07084 L -0.00104 0.08542 L 0.025 0.09861 " pathEditMode="relative" rAng="0" ptsTypes="FFFFFAFFFAFFFAFFFF">
                                      <p:cBhvr>
                                        <p:cTn id="30" dur="8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" y="493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046 L 0.03125 0.00995 L 0.04027 0.02685 L -0.01129 0.00532 L -0.0158 0.01458 L 0.04722 0.04074 L 0.05069 0.05278 L -0.0191 0.02361 L -0.0191 0.03611 L 0.05312 0.06504 L 0.05069 0.07731 L -0.0191 0.04653 L -0.01702 0.06065 L 0.04722 0.08634 L 0.04253 0.0956 L -0.01007 0.0743 L -0.00104 0.08935 L 0.02656 0.10347 " pathEditMode="relative" rAng="0" ptsTypes="FFFFFAFFFAFFFAFFFF">
                                      <p:cBhvr>
                                        <p:cTn id="32" dur="8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6" y="518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023 L 0.03282 0.01134 L 0.04271 0.0294 L -0.01215 0.00648 L -0.01701 0.01621 L 0.05 0.04375 L 0.05365 0.05695 L -0.02048 0.02593 L -0.02048 0.03889 L 0.05625 0.06991 L 0.05365 0.08287 L -0.02048 0.05023 L -0.01823 0.06505 L 0.05 0.09259 L 0.04514 0.10232 L -0.01093 0.0794 L -0.00104 0.09583 L 0.02813 0.11065 " pathEditMode="relative" rAng="0" ptsTypes="FFFFFAFFFAFFFAFFFF">
                                      <p:cBhvr>
                                        <p:cTn id="34" dur="8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2" y="550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024 L 0.03472 0.01204 L 0.04496 0.03079 L -0.0125 0.00695 L -0.01754 0.01713 L 0.0526 0.04607 L 0.05642 0.05973 L -0.02136 0.02732 L -0.02136 0.04098 L 0.05903 0.07338 L 0.05642 0.08704 L -0.02136 0.05278 L -0.01893 0.06829 L 0.0526 0.09723 L 0.04739 0.10741 L -0.01129 0.08357 L -0.00104 0.10047 L 0.02951 0.11598 " pathEditMode="relative" rAng="0" ptsTypes="FFFFFAFFFAFFFAFFFF">
                                      <p:cBhvr>
                                        <p:cTn id="36" dur="8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9" y="578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046 L 0.03611 0.01204 L 0.0467 0.03172 L -0.01354 0.00648 L -0.01892 0.01736 L 0.05486 0.04769 L 0.05885 0.06204 L -0.02292 0.02801 L -0.02292 0.04236 L 0.06163 0.07639 L 0.05885 0.09074 L -0.02292 0.05486 L -0.02031 0.07107 L 0.05486 0.10139 L 0.04948 0.11227 L -0.01233 0.08727 L -0.00156 0.1051 L 0.03073 0.1213 " pathEditMode="relative" rAng="0" ptsTypes="FFFFFAFFFAFFFAFFFF">
                                      <p:cBhvr>
                                        <p:cTn id="38" dur="8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608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07 L 0.03768 0.01227 L 0.04879 0.03287 L -0.01441 0.00671 L -0.01996 0.01805 L 0.0573 0.04977 L 0.06146 0.06481 L -0.02413 0.02916 L -0.02413 0.04421 L 0.06441 0.07986 L 0.06146 0.09491 L -0.02413 0.05741 L -0.02135 0.0743 L 0.0573 0.10602 L 0.05174 0.11736 L -0.01302 0.0912 L -0.00173 0.10995 L 0.03195 0.12685 " pathEditMode="relative" rAng="0" ptsTypes="FFFFFAFFFAFFFAFFFF">
                                      <p:cBhvr>
                                        <p:cTn id="40" dur="8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636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0047 L 0.03975 0.01319 L 0.05156 0.03495 L -0.01494 0.0074 L -0.02084 0.01921 L 0.06041 0.05254 L 0.06475 0.06851 L -0.02518 0.03101 L -0.02518 0.04676 L 0.06788 0.08426 L 0.06475 0.1 L -0.02518 0.06041 L -0.02223 0.07824 L 0.06041 0.1118 L 0.05451 0.12361 L -0.01337 0.09606 L -0.00157 0.11574 L 0.03385 0.13356 " pathEditMode="relative" rAng="0" ptsTypes="FFFFFAFFFAFFFAFFFF">
                                      <p:cBhvr>
                                        <p:cTn id="42" dur="8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669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046 L 0.04305 0.01412 L 0.05555 0.03704 L -0.0151 0.00787 L -0.02135 0.02037 L 0.06493 0.05602 L 0.06962 0.07269 L -0.02604 0.03287 L -0.02604 0.04977 L 0.07292 0.08936 L 0.06962 0.10625 L -0.02604 0.06436 L -0.02292 0.08311 L 0.06493 0.11875 L 0.05868 0.13125 L -0.01354 0.10209 L -0.00104 0.12292 L 0.03663 0.1419 " pathEditMode="relative" rAng="0" ptsTypes="FFFFFAFFFAFFFAFFFF">
                                      <p:cBhvr>
                                        <p:cTn id="44" dur="8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8" y="710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7.40741E-7 L 0.04427 0.01481 L 0.05729 0.03889 L -0.0158 0.00833 L -0.02222 0.0213 L 0.06719 0.0581 L 0.07205 0.07546 L -0.02691 0.03449 L -0.02691 0.05162 L 0.07534 0.09305 L 0.07205 0.11018 L -0.02691 0.0669 L -0.02396 0.08634 L 0.06719 0.12315 L 0.06059 0.13634 L -0.01406 0.10579 L -0.00104 0.12755 L 0.03784 0.14722 " pathEditMode="relative" rAng="0" ptsTypes="FFFFFAFFFAFFFAFFFF">
                                      <p:cBhvr>
                                        <p:cTn id="46" dur="8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36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047 L 0.04601 0.01527 L 0.05938 0.04004 L -0.01649 0.00833 L -0.02326 0.02199 L 0.06962 0.06018 L 0.07466 0.07824 L -0.0283 0.03541 L -0.0283 0.05347 L 0.07813 0.09629 L 0.07466 0.11435 L -0.0283 0.06921 L -0.025 0.08958 L 0.06962 0.12777 L 0.06285 0.14143 L -0.01493 0.10995 L -0.00139 0.1324 L 0.03924 0.15277 " pathEditMode="relative" rAng="0" ptsTypes="FFFFFAFFFAFFFAFFFF">
                                      <p:cBhvr>
                                        <p:cTn id="48" dur="8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2" y="766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2.22222E-6 L 0.0493 0.01597 L 0.06285 0.04167 L -0.01597 0.0088 L -0.02292 0.02292 L 0.07378 0.06273 L 0.07899 0.08148 L -0.02795 0.03704 L -0.02795 0.05579 L 0.08281 0.10023 L 0.07899 0.11922 L -0.02795 0.07222 L -0.02483 0.09329 L 0.07378 0.1331 L 0.06666 0.14746 L -0.01441 0.11482 L -0.00035 0.13797 L 0.04201 0.15949 " pathEditMode="relative" rAng="0" ptsTypes="FFFFFAFFFAFFFAFFFF">
                                      <p:cBhvr>
                                        <p:cTn id="50" dur="8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8" y="796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-0.00047 L 0.05139 0.01643 L 0.06598 0.04352 L -0.01666 0.00879 L -0.02395 0.02361 L 0.07709 0.06527 L 0.08247 0.08495 L -0.02934 0.03819 L -0.02934 0.0581 L 0.08646 0.10463 L 0.08247 0.12407 L -0.02934 0.075 L -0.02586 0.09745 L 0.07709 0.13889 L 0.06962 0.1537 L -0.01493 0.11944 L -0.00034 0.14375 L 0.04393 0.1662 " pathEditMode="relative" rAng="0" ptsTypes="FFFFFAFFFAFFFAFFFF">
                                      <p:cBhvr>
                                        <p:cTn id="52" dur="8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2" y="833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05347 0.01736 L 0.0684 0.04537 L -0.01701 0.00949 L -0.02465 0.025 L 0.08021 0.06829 L 0.08576 0.08842 L -0.03003 0.04028 L -0.03003 0.06041 L 0.08993 0.10879 L 0.08576 0.12916 L -0.03003 0.07824 L -0.02656 0.10116 L 0.08021 0.14421 L 0.0724 0.15995 L -0.01528 0.1243 L 2.77778E-7 0.14954 L 0.04583 0.17291 " pathEditMode="relative" rAng="0" ptsTypes="FFFFFAFFFAFFFAFFFF">
                                      <p:cBhvr>
                                        <p:cTn id="54" dur="8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6" y="863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2.96296E-6 L 0.05555 0.01805 L 0.07118 0.04699 L -0.01754 0.00972 L -0.02552 0.02569 L 0.08333 0.0706 L 0.08906 0.09166 L -0.03108 0.04166 L -0.03108 0.06273 L 0.09357 0.11296 L 0.08906 0.13379 L -0.03108 0.08102 L -0.02761 0.10486 L 0.08333 0.14953 L 0.07534 0.16574 L -0.0158 0.12893 L 0.00017 0.15509 L 0.04774 0.1794 " pathEditMode="relative" rAng="0" ptsTypes="FFFFFAFFFAFFFAFFFF">
                                      <p:cBhvr>
                                        <p:cTn id="56" dur="8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8" y="895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46 L 0.00798 0.00301 L 0.01041 0.00741 L -0.00313 0.00185 L -0.00417 0.00417 L 0.01215 0.01088 L 0.01302 0.01435 L -0.00504 0.00648 L -0.00504 0.00972 L 0.01388 0.01736 L 0.01302 0.0206 L -0.00504 0.0125 L -0.00452 0.0162 L 0.01215 0.02292 L 0.01111 0.02523 L -0.00278 0.01968 L -0.00035 0.02384 L 0.00677 0.02755 " pathEditMode="relative" rAng="0" ptsTypes="FFFFFAFFFAFFFAFFFF">
                                      <p:cBhvr>
                                        <p:cTn id="58" dur="8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9" y="134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1.85185E-6 L 0.0059 0.00185 L 0.00799 0.00533 L -0.00295 0.00093 L -0.00382 0.00278 L 0.00937 0.0081 L 0.01007 0.01088 L -0.00434 0.00463 L -0.00434 0.00718 L 0.01076 0.01343 L 0.01007 0.01597 L -0.00434 0.00949 L -0.00399 0.0125 L 0.00937 0.01783 L 0.00851 0.01968 L -0.0026 0.01505 L -0.00069 0.01852 L 0.00503 0.02153 " pathEditMode="relative" rAng="0" ptsTypes="FFFFFAFFFAFFFAFFFF">
                                      <p:cBhvr>
                                        <p:cTn id="60" dur="8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66099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8" dur="1" fill="hold"/>
                                        <p:tgtEl>
                                          <p:spTgt spid="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video>
              <p:cMediaNode vol="80000">
                <p:cTn id="69" fill="hold" display="0">
                  <p:stCondLst>
                    <p:cond delay="indefinite"/>
                  </p:stCondLst>
                </p:cTn>
                <p:tgtEl>
                  <p:spTgt spid="80"/>
                </p:tgtEl>
              </p:cMediaNode>
            </p:vide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4" dur="1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video>
              <p:cMediaNode vol="80000">
                <p:cTn id="75" repeatCount="indefinite" fill="hold" display="0">
                  <p:stCondLst>
                    <p:cond delay="indefinite"/>
                  </p:stCondLst>
                </p:cTn>
                <p:tgtEl>
                  <p:spTgt spid="69"/>
                </p:tgtEl>
              </p:cMediaNode>
            </p:video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6395"/>
            <a:ext cx="3084513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4079" y="6172749"/>
            <a:ext cx="20453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Tomotherapy</a:t>
            </a:r>
            <a:r>
              <a:rPr lang="en-US" dirty="0" smtClean="0"/>
              <a:t> </a:t>
            </a:r>
          </a:p>
          <a:p>
            <a:r>
              <a:rPr lang="en-US" sz="1400" dirty="0" smtClean="0"/>
              <a:t>[</a:t>
            </a:r>
            <a:r>
              <a:rPr lang="en-US" sz="1400" dirty="0" err="1" smtClean="0"/>
              <a:t>www.tomotherapy.com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296" y="104123"/>
            <a:ext cx="3532253" cy="33735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450" y="2879808"/>
            <a:ext cx="37329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RapidArc</a:t>
            </a:r>
            <a:r>
              <a:rPr lang="en-US" dirty="0" smtClean="0"/>
              <a:t> or equivalents </a:t>
            </a:r>
            <a:r>
              <a:rPr lang="en-US" sz="1400" dirty="0" smtClean="0"/>
              <a:t>(</a:t>
            </a:r>
            <a:r>
              <a:rPr lang="en-US" sz="1400" dirty="0" err="1" smtClean="0"/>
              <a:t>wphospitals.org</a:t>
            </a:r>
            <a:r>
              <a:rPr lang="en-US" sz="1400" dirty="0" smtClean="0"/>
              <a:t>; </a:t>
            </a:r>
          </a:p>
          <a:p>
            <a:r>
              <a:rPr lang="en-US" sz="1400" dirty="0" smtClean="0">
                <a:hlinkClick r:id="rId5"/>
              </a:rPr>
              <a:t>www.varian.com</a:t>
            </a:r>
            <a:r>
              <a:rPr lang="en-US" sz="1400" dirty="0" smtClean="0"/>
              <a:t>; www. </a:t>
            </a:r>
            <a:r>
              <a:rPr lang="en-US" sz="1400" dirty="0" err="1" smtClean="0"/>
              <a:t>Elekta.com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8600" y="70452"/>
            <a:ext cx="5105400" cy="3009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l="24565" r="2485"/>
          <a:stretch/>
        </p:blipFill>
        <p:spPr>
          <a:xfrm>
            <a:off x="3051420" y="3635450"/>
            <a:ext cx="2961815" cy="25477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37570" y="6172749"/>
            <a:ext cx="16844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Vero</a:t>
            </a:r>
          </a:p>
          <a:p>
            <a:r>
              <a:rPr lang="en-US" sz="1400" dirty="0" smtClean="0"/>
              <a:t>[</a:t>
            </a:r>
            <a:r>
              <a:rPr lang="en-US" sz="1400" dirty="0" err="1" smtClean="0"/>
              <a:t>www.brainlab.com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pic>
        <p:nvPicPr>
          <p:cNvPr id="15" name="Picture 14" descr="Screen Shot 2013-10-18 at 1.46.56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968" y="3635450"/>
            <a:ext cx="1934690" cy="25372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34173" y="6186736"/>
            <a:ext cx="23433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ViewRay</a:t>
            </a:r>
            <a:r>
              <a:rPr lang="en-US" dirty="0" smtClean="0"/>
              <a:t> (MRI+3Co-60)</a:t>
            </a:r>
          </a:p>
          <a:p>
            <a:r>
              <a:rPr lang="en-US" sz="1400" dirty="0" smtClean="0"/>
              <a:t>[</a:t>
            </a:r>
            <a:r>
              <a:rPr lang="en-US" sz="1400" dirty="0" err="1" smtClean="0"/>
              <a:t>www.viewray.com</a:t>
            </a:r>
            <a:r>
              <a:rPr lang="en-US" sz="1400" dirty="0" smtClean="0"/>
              <a:t>]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6927" y="0"/>
            <a:ext cx="90717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Physics and technology</a:t>
            </a:r>
            <a:r>
              <a:rPr lang="en-US" u="sng" dirty="0" smtClean="0">
                <a:solidFill>
                  <a:srgbClr val="FF0000"/>
                </a:solidFill>
              </a:rPr>
              <a:t>:   </a:t>
            </a:r>
            <a:r>
              <a:rPr lang="en-US" sz="2200" b="1" u="sng" dirty="0" smtClean="0">
                <a:solidFill>
                  <a:srgbClr val="FF0000"/>
                </a:solidFill>
              </a:rPr>
              <a:t>Present delivery systems in external radiation therapy</a:t>
            </a:r>
            <a:endParaRPr lang="en-US" sz="2200" b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32711" y="2873535"/>
            <a:ext cx="17390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Cyberknife</a:t>
            </a:r>
            <a:endParaRPr lang="en-US" dirty="0" smtClean="0"/>
          </a:p>
          <a:p>
            <a:r>
              <a:rPr lang="en-US" sz="1400" dirty="0" err="1" smtClean="0"/>
              <a:t>www.cyberknife.com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20124680">
            <a:off x="3117030" y="3246835"/>
            <a:ext cx="400993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“state of the art” in photons ?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2080682"/>
            <a:ext cx="204136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Varian : 4 Pi</a:t>
            </a:r>
          </a:p>
          <a:p>
            <a:r>
              <a:rPr lang="en-US" i="1" dirty="0" err="1" smtClean="0"/>
              <a:t>Elekta</a:t>
            </a:r>
            <a:r>
              <a:rPr lang="en-US" i="1" dirty="0" smtClean="0"/>
              <a:t> : on line MRI</a:t>
            </a:r>
            <a:endParaRPr lang="en-US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955549" y="2433499"/>
            <a:ext cx="130198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Cyber: MLC</a:t>
            </a:r>
            <a:endParaRPr lang="en-US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5678723"/>
            <a:ext cx="13847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Tomo</a:t>
            </a:r>
            <a:r>
              <a:rPr lang="en-US" i="1" dirty="0" smtClean="0"/>
              <a:t> : soon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9576762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/>
          <p:cNvSpPr>
            <a:spLocks noChangeArrowheads="1"/>
          </p:cNvSpPr>
          <p:nvPr/>
        </p:nvSpPr>
        <p:spPr bwMode="auto">
          <a:xfrm>
            <a:off x="0" y="614865"/>
            <a:ext cx="9144000" cy="5557838"/>
          </a:xfrm>
          <a:prstGeom prst="rect">
            <a:avLst/>
          </a:prstGeom>
          <a:solidFill>
            <a:srgbClr val="CECEC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6867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989895"/>
              </p:ext>
            </p:extLst>
          </p:nvPr>
        </p:nvGraphicFramePr>
        <p:xfrm>
          <a:off x="0" y="881565"/>
          <a:ext cx="2995613" cy="219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1" name="Bitmap Image" r:id="rId4" imgW="2994920" imgH="2483810" progId="Paint.Picture">
                  <p:embed/>
                </p:oleObj>
              </mc:Choice>
              <mc:Fallback>
                <p:oleObj name="Bitmap Image" r:id="rId4" imgW="2994920" imgH="24838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881565"/>
                        <a:ext cx="2995613" cy="219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8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9392624"/>
              </p:ext>
            </p:extLst>
          </p:nvPr>
        </p:nvGraphicFramePr>
        <p:xfrm>
          <a:off x="3032125" y="849815"/>
          <a:ext cx="3046413" cy="230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2" name="Bitmap Image" r:id="rId6" imgW="2887619" imgH="2324301" progId="Paint.Picture">
                  <p:embed/>
                </p:oleObj>
              </mc:Choice>
              <mc:Fallback>
                <p:oleObj name="Bitmap Image" r:id="rId6" imgW="2887619" imgH="232430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2125" y="849815"/>
                        <a:ext cx="3046413" cy="230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9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844333"/>
              </p:ext>
            </p:extLst>
          </p:nvPr>
        </p:nvGraphicFramePr>
        <p:xfrm>
          <a:off x="6105525" y="857753"/>
          <a:ext cx="3038475" cy="228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3" name="Bitmap Image" r:id="rId8" imgW="2773920" imgH="2072381" progId="Paint.Picture">
                  <p:embed/>
                </p:oleObj>
              </mc:Choice>
              <mc:Fallback>
                <p:oleObj name="Bitmap Image" r:id="rId8" imgW="2773920" imgH="207238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857753"/>
                        <a:ext cx="3038475" cy="228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0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274644"/>
              </p:ext>
            </p:extLst>
          </p:nvPr>
        </p:nvGraphicFramePr>
        <p:xfrm>
          <a:off x="0" y="3923215"/>
          <a:ext cx="3089275" cy="224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4" name="Bitmap Image" r:id="rId10" imgW="2704762" imgH="2095682" progId="Paint.Picture">
                  <p:embed/>
                </p:oleObj>
              </mc:Choice>
              <mc:Fallback>
                <p:oleObj name="Bitmap Image" r:id="rId10" imgW="2704762" imgH="209568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923215"/>
                        <a:ext cx="3089275" cy="224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1" name="Object 10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062714"/>
              </p:ext>
            </p:extLst>
          </p:nvPr>
        </p:nvGraphicFramePr>
        <p:xfrm>
          <a:off x="3003550" y="3948615"/>
          <a:ext cx="3001963" cy="222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5" name="Bitmap Image" r:id="rId12" imgW="2796190" imgH="2072381" progId="Paint.Picture">
                  <p:embed/>
                </p:oleObj>
              </mc:Choice>
              <mc:Fallback>
                <p:oleObj name="Bitmap Image" r:id="rId12" imgW="2796190" imgH="207238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3550" y="3948615"/>
                        <a:ext cx="3001963" cy="222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2" name="Object 10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2291791"/>
              </p:ext>
            </p:extLst>
          </p:nvPr>
        </p:nvGraphicFramePr>
        <p:xfrm>
          <a:off x="5916613" y="3964490"/>
          <a:ext cx="3227387" cy="220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6" name="Bitmap Image" r:id="rId14" imgW="2758095" imgH="2072381" progId="Paint.Picture">
                  <p:embed/>
                </p:oleObj>
              </mc:Choice>
              <mc:Fallback>
                <p:oleObj name="Bitmap Image" r:id="rId14" imgW="2758095" imgH="207238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6613" y="3964490"/>
                        <a:ext cx="3227387" cy="220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3" name="Text Box 1033"/>
          <p:cNvSpPr txBox="1">
            <a:spLocks noChangeArrowheads="1"/>
          </p:cNvSpPr>
          <p:nvPr/>
        </p:nvSpPr>
        <p:spPr bwMode="auto">
          <a:xfrm>
            <a:off x="995363" y="3070728"/>
            <a:ext cx="817562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omic Sans MS" charset="0"/>
                <a:ea typeface="MS PGothic" charset="0"/>
                <a:cs typeface="MS PGothic" charset="0"/>
              </a:rPr>
              <a:t>1 Beam</a:t>
            </a:r>
          </a:p>
        </p:txBody>
      </p:sp>
      <p:sp>
        <p:nvSpPr>
          <p:cNvPr id="36874" name="Text Box 1034"/>
          <p:cNvSpPr txBox="1">
            <a:spLocks noChangeArrowheads="1"/>
          </p:cNvSpPr>
          <p:nvPr/>
        </p:nvSpPr>
        <p:spPr bwMode="auto">
          <a:xfrm>
            <a:off x="3941763" y="3099303"/>
            <a:ext cx="949325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omic Sans MS" charset="0"/>
                <a:ea typeface="MS PGothic" charset="0"/>
                <a:cs typeface="MS PGothic" charset="0"/>
              </a:rPr>
              <a:t>5 Beams</a:t>
            </a:r>
          </a:p>
        </p:txBody>
      </p:sp>
      <p:sp>
        <p:nvSpPr>
          <p:cNvPr id="36875" name="Text Box 1035"/>
          <p:cNvSpPr txBox="1">
            <a:spLocks noChangeArrowheads="1"/>
          </p:cNvSpPr>
          <p:nvPr/>
        </p:nvSpPr>
        <p:spPr bwMode="auto">
          <a:xfrm>
            <a:off x="7040563" y="3089778"/>
            <a:ext cx="1008062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omic Sans MS" charset="0"/>
                <a:ea typeface="MS PGothic" charset="0"/>
                <a:cs typeface="MS PGothic" charset="0"/>
              </a:rPr>
              <a:t>11 Beams</a:t>
            </a:r>
          </a:p>
        </p:txBody>
      </p:sp>
      <p:sp>
        <p:nvSpPr>
          <p:cNvPr id="36876" name="Text Box 1036"/>
          <p:cNvSpPr txBox="1">
            <a:spLocks noChangeArrowheads="1"/>
          </p:cNvSpPr>
          <p:nvPr/>
        </p:nvSpPr>
        <p:spPr bwMode="auto">
          <a:xfrm>
            <a:off x="862013" y="3546978"/>
            <a:ext cx="1041400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omic Sans MS" charset="0"/>
                <a:ea typeface="MS PGothic" charset="0"/>
                <a:cs typeface="MS PGothic" charset="0"/>
              </a:rPr>
              <a:t>17 Beams</a:t>
            </a:r>
          </a:p>
        </p:txBody>
      </p:sp>
      <p:sp>
        <p:nvSpPr>
          <p:cNvPr id="36877" name="Text Box 1037"/>
          <p:cNvSpPr txBox="1">
            <a:spLocks noChangeArrowheads="1"/>
          </p:cNvSpPr>
          <p:nvPr/>
        </p:nvSpPr>
        <p:spPr bwMode="auto">
          <a:xfrm>
            <a:off x="3900488" y="3588253"/>
            <a:ext cx="1073150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omic Sans MS" charset="0"/>
                <a:ea typeface="MS PGothic" charset="0"/>
                <a:cs typeface="MS PGothic" charset="0"/>
              </a:rPr>
              <a:t>25 Beams</a:t>
            </a:r>
          </a:p>
        </p:txBody>
      </p:sp>
      <p:sp>
        <p:nvSpPr>
          <p:cNvPr id="36878" name="Text Box 1038"/>
          <p:cNvSpPr txBox="1">
            <a:spLocks noChangeArrowheads="1"/>
          </p:cNvSpPr>
          <p:nvPr/>
        </p:nvSpPr>
        <p:spPr bwMode="auto">
          <a:xfrm>
            <a:off x="7050088" y="3629528"/>
            <a:ext cx="1041400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omic Sans MS" charset="0"/>
                <a:ea typeface="MS PGothic" charset="0"/>
                <a:cs typeface="MS PGothic" charset="0"/>
              </a:rPr>
              <a:t>51 Beams</a:t>
            </a:r>
          </a:p>
        </p:txBody>
      </p:sp>
      <p:sp>
        <p:nvSpPr>
          <p:cNvPr id="36879" name="Oval 1039"/>
          <p:cNvSpPr>
            <a:spLocks noChangeArrowheads="1"/>
          </p:cNvSpPr>
          <p:nvPr/>
        </p:nvSpPr>
        <p:spPr bwMode="auto">
          <a:xfrm>
            <a:off x="3467100" y="940303"/>
            <a:ext cx="2039938" cy="191928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Oval 1040"/>
          <p:cNvSpPr>
            <a:spLocks noChangeArrowheads="1"/>
          </p:cNvSpPr>
          <p:nvPr/>
        </p:nvSpPr>
        <p:spPr bwMode="auto">
          <a:xfrm>
            <a:off x="487363" y="921253"/>
            <a:ext cx="2039937" cy="1908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Oval 1041"/>
          <p:cNvSpPr>
            <a:spLocks noChangeArrowheads="1"/>
          </p:cNvSpPr>
          <p:nvPr/>
        </p:nvSpPr>
        <p:spPr bwMode="auto">
          <a:xfrm>
            <a:off x="6573838" y="930778"/>
            <a:ext cx="2020887" cy="191928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2" name="Oval 1042"/>
          <p:cNvSpPr>
            <a:spLocks noChangeArrowheads="1"/>
          </p:cNvSpPr>
          <p:nvPr/>
        </p:nvSpPr>
        <p:spPr bwMode="auto">
          <a:xfrm>
            <a:off x="387350" y="3969253"/>
            <a:ext cx="2028825" cy="1908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3" name="Oval 1043"/>
          <p:cNvSpPr>
            <a:spLocks noChangeArrowheads="1"/>
          </p:cNvSpPr>
          <p:nvPr/>
        </p:nvSpPr>
        <p:spPr bwMode="auto">
          <a:xfrm>
            <a:off x="3363913" y="4008940"/>
            <a:ext cx="2028825" cy="19192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4" name="Oval 1044"/>
          <p:cNvSpPr>
            <a:spLocks noChangeArrowheads="1"/>
          </p:cNvSpPr>
          <p:nvPr/>
        </p:nvSpPr>
        <p:spPr bwMode="auto">
          <a:xfrm>
            <a:off x="6410325" y="4039103"/>
            <a:ext cx="2028825" cy="189865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5" name="Text Box 1045"/>
          <p:cNvSpPr txBox="1">
            <a:spLocks noChangeArrowheads="1"/>
          </p:cNvSpPr>
          <p:nvPr/>
        </p:nvSpPr>
        <p:spPr bwMode="auto">
          <a:xfrm>
            <a:off x="406400" y="2858003"/>
            <a:ext cx="392113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300">
                <a:latin typeface="Comic Sans MS" charset="0"/>
                <a:ea typeface="MS PGothic" charset="0"/>
                <a:cs typeface="MS PGothic" charset="0"/>
              </a:rPr>
              <a:t>mm</a:t>
            </a:r>
          </a:p>
        </p:txBody>
      </p:sp>
      <p:sp>
        <p:nvSpPr>
          <p:cNvPr id="36886" name="Text Box 1046"/>
          <p:cNvSpPr txBox="1">
            <a:spLocks noChangeArrowheads="1"/>
          </p:cNvSpPr>
          <p:nvPr/>
        </p:nvSpPr>
        <p:spPr bwMode="auto">
          <a:xfrm>
            <a:off x="3392488" y="2880228"/>
            <a:ext cx="392112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300">
                <a:latin typeface="Comic Sans MS" charset="0"/>
                <a:ea typeface="MS PGothic" charset="0"/>
                <a:cs typeface="MS PGothic" charset="0"/>
              </a:rPr>
              <a:t>mm</a:t>
            </a:r>
          </a:p>
        </p:txBody>
      </p:sp>
      <p:sp>
        <p:nvSpPr>
          <p:cNvPr id="36887" name="Text Box 1047"/>
          <p:cNvSpPr txBox="1">
            <a:spLocks noChangeArrowheads="1"/>
          </p:cNvSpPr>
          <p:nvPr/>
        </p:nvSpPr>
        <p:spPr bwMode="auto">
          <a:xfrm>
            <a:off x="6462713" y="2883403"/>
            <a:ext cx="392112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300">
                <a:latin typeface="Comic Sans MS" charset="0"/>
                <a:ea typeface="MS PGothic" charset="0"/>
                <a:cs typeface="MS PGothic" charset="0"/>
              </a:rPr>
              <a:t>mm</a:t>
            </a:r>
          </a:p>
        </p:txBody>
      </p:sp>
      <p:sp>
        <p:nvSpPr>
          <p:cNvPr id="36888" name="Text Box 1048"/>
          <p:cNvSpPr txBox="1">
            <a:spLocks noChangeArrowheads="1"/>
          </p:cNvSpPr>
          <p:nvPr/>
        </p:nvSpPr>
        <p:spPr bwMode="auto">
          <a:xfrm>
            <a:off x="6300788" y="5882190"/>
            <a:ext cx="392112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300">
                <a:latin typeface="Comic Sans MS" charset="0"/>
                <a:ea typeface="MS PGothic" charset="0"/>
                <a:cs typeface="MS PGothic" charset="0"/>
              </a:rPr>
              <a:t>mm</a:t>
            </a:r>
          </a:p>
        </p:txBody>
      </p:sp>
      <p:sp>
        <p:nvSpPr>
          <p:cNvPr id="36889" name="Text Box 1049"/>
          <p:cNvSpPr txBox="1">
            <a:spLocks noChangeArrowheads="1"/>
          </p:cNvSpPr>
          <p:nvPr/>
        </p:nvSpPr>
        <p:spPr bwMode="auto">
          <a:xfrm>
            <a:off x="3254375" y="5882190"/>
            <a:ext cx="392113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300">
                <a:latin typeface="Comic Sans MS" charset="0"/>
                <a:ea typeface="MS PGothic" charset="0"/>
                <a:cs typeface="MS PGothic" charset="0"/>
              </a:rPr>
              <a:t>mm</a:t>
            </a:r>
          </a:p>
        </p:txBody>
      </p:sp>
      <p:sp>
        <p:nvSpPr>
          <p:cNvPr id="36890" name="Text Box 1050"/>
          <p:cNvSpPr txBox="1">
            <a:spLocks noChangeArrowheads="1"/>
          </p:cNvSpPr>
          <p:nvPr/>
        </p:nvSpPr>
        <p:spPr bwMode="auto">
          <a:xfrm>
            <a:off x="249238" y="5882190"/>
            <a:ext cx="392112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300">
                <a:latin typeface="Comic Sans MS" charset="0"/>
                <a:ea typeface="MS PGothic" charset="0"/>
                <a:cs typeface="MS PGothic" charset="0"/>
              </a:rPr>
              <a:t>mm</a:t>
            </a:r>
          </a:p>
        </p:txBody>
      </p:sp>
      <p:sp>
        <p:nvSpPr>
          <p:cNvPr id="2" name="TextBox 1"/>
          <p:cNvSpPr txBox="1"/>
          <p:nvPr/>
        </p:nvSpPr>
        <p:spPr>
          <a:xfrm flipH="1">
            <a:off x="6180786" y="156798"/>
            <a:ext cx="2288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(from </a:t>
            </a:r>
            <a:r>
              <a:rPr lang="en-US" dirty="0" err="1" smtClean="0"/>
              <a:t>Tomotherapy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7363" y="156798"/>
            <a:ext cx="5693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Multiplicity of incidences// changing the role of the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69401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92525" y="6467837"/>
            <a:ext cx="265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 </a:t>
            </a:r>
            <a:r>
              <a:rPr lang="en-US" sz="1600" i="1" dirty="0" smtClean="0"/>
              <a:t>Court J-</a:t>
            </a:r>
            <a:r>
              <a:rPr lang="en-US" sz="1600" i="1" dirty="0" err="1" smtClean="0"/>
              <a:t>C.Rosenwald</a:t>
            </a:r>
            <a:r>
              <a:rPr lang="en-US" sz="1600" i="1" dirty="0" smtClean="0"/>
              <a:t>. I. Curie</a:t>
            </a:r>
            <a:endParaRPr lang="en-US" sz="1600" i="1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710" y="590628"/>
            <a:ext cx="8163624" cy="535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04108" y="128932"/>
            <a:ext cx="975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Photons</a:t>
            </a:r>
            <a:endParaRPr lang="en-US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-3079773" y="97572"/>
            <a:ext cx="8269082" cy="5913163"/>
            <a:chOff x="-3079773" y="97572"/>
            <a:chExt cx="8269082" cy="5913163"/>
          </a:xfrm>
        </p:grpSpPr>
        <p:pic>
          <p:nvPicPr>
            <p:cNvPr id="15362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079773" y="590628"/>
              <a:ext cx="8269082" cy="542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316924" y="97572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Electrons</a:t>
              </a:r>
              <a:endParaRPr lang="en-US" b="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0017" y="128932"/>
            <a:ext cx="1434520" cy="4402560"/>
            <a:chOff x="5030017" y="128932"/>
            <a:chExt cx="1434520" cy="4402560"/>
          </a:xfrm>
        </p:grpSpPr>
        <p:sp>
          <p:nvSpPr>
            <p:cNvPr id="6" name="Freeform 5"/>
            <p:cNvSpPr/>
            <p:nvPr/>
          </p:nvSpPr>
          <p:spPr>
            <a:xfrm>
              <a:off x="5299055" y="574947"/>
              <a:ext cx="846593" cy="3956545"/>
            </a:xfrm>
            <a:custGeom>
              <a:avLst/>
              <a:gdLst>
                <a:gd name="connsiteX0" fmla="*/ 47033 w 1641541"/>
                <a:gd name="connsiteY0" fmla="*/ 77790 h 2837454"/>
                <a:gd name="connsiteX1" fmla="*/ 47033 w 1641541"/>
                <a:gd name="connsiteY1" fmla="*/ 77790 h 2837454"/>
                <a:gd name="connsiteX2" fmla="*/ 47033 w 1641541"/>
                <a:gd name="connsiteY2" fmla="*/ 563867 h 2837454"/>
                <a:gd name="connsiteX3" fmla="*/ 47033 w 1641541"/>
                <a:gd name="connsiteY3" fmla="*/ 563867 h 2837454"/>
                <a:gd name="connsiteX4" fmla="*/ 47033 w 1641541"/>
                <a:gd name="connsiteY4" fmla="*/ 1065624 h 2837454"/>
                <a:gd name="connsiteX5" fmla="*/ 47033 w 1641541"/>
                <a:gd name="connsiteY5" fmla="*/ 1065624 h 2837454"/>
                <a:gd name="connsiteX6" fmla="*/ 31355 w 1641541"/>
                <a:gd name="connsiteY6" fmla="*/ 1379222 h 2837454"/>
                <a:gd name="connsiteX7" fmla="*/ 15678 w 1641541"/>
                <a:gd name="connsiteY7" fmla="*/ 1630101 h 2837454"/>
                <a:gd name="connsiteX8" fmla="*/ 15678 w 1641541"/>
                <a:gd name="connsiteY8" fmla="*/ 1928019 h 2837454"/>
                <a:gd name="connsiteX9" fmla="*/ 15678 w 1641541"/>
                <a:gd name="connsiteY9" fmla="*/ 1928019 h 2837454"/>
                <a:gd name="connsiteX10" fmla="*/ 31355 w 1641541"/>
                <a:gd name="connsiteY10" fmla="*/ 2414096 h 2837454"/>
                <a:gd name="connsiteX11" fmla="*/ 94066 w 1641541"/>
                <a:gd name="connsiteY11" fmla="*/ 2586575 h 2837454"/>
                <a:gd name="connsiteX12" fmla="*/ 188132 w 1641541"/>
                <a:gd name="connsiteY12" fmla="*/ 2649295 h 2837454"/>
                <a:gd name="connsiteX13" fmla="*/ 219487 w 1641541"/>
                <a:gd name="connsiteY13" fmla="*/ 2712015 h 2837454"/>
                <a:gd name="connsiteX14" fmla="*/ 219487 w 1641541"/>
                <a:gd name="connsiteY14" fmla="*/ 2712015 h 2837454"/>
                <a:gd name="connsiteX15" fmla="*/ 344909 w 1641541"/>
                <a:gd name="connsiteY15" fmla="*/ 2759054 h 2837454"/>
                <a:gd name="connsiteX16" fmla="*/ 391942 w 1641541"/>
                <a:gd name="connsiteY16" fmla="*/ 2774734 h 2837454"/>
                <a:gd name="connsiteX17" fmla="*/ 470330 w 1641541"/>
                <a:gd name="connsiteY17" fmla="*/ 2790414 h 2837454"/>
                <a:gd name="connsiteX18" fmla="*/ 533041 w 1641541"/>
                <a:gd name="connsiteY18" fmla="*/ 2806094 h 2837454"/>
                <a:gd name="connsiteX19" fmla="*/ 689817 w 1641541"/>
                <a:gd name="connsiteY19" fmla="*/ 2821774 h 2837454"/>
                <a:gd name="connsiteX20" fmla="*/ 815239 w 1641541"/>
                <a:gd name="connsiteY20" fmla="*/ 2837454 h 2837454"/>
                <a:gd name="connsiteX21" fmla="*/ 1144470 w 1641541"/>
                <a:gd name="connsiteY21" fmla="*/ 2821774 h 2837454"/>
                <a:gd name="connsiteX22" fmla="*/ 1238536 w 1641541"/>
                <a:gd name="connsiteY22" fmla="*/ 2790414 h 2837454"/>
                <a:gd name="connsiteX23" fmla="*/ 1348280 w 1641541"/>
                <a:gd name="connsiteY23" fmla="*/ 2759054 h 2837454"/>
                <a:gd name="connsiteX24" fmla="*/ 1395313 w 1641541"/>
                <a:gd name="connsiteY24" fmla="*/ 2727695 h 2837454"/>
                <a:gd name="connsiteX25" fmla="*/ 1489379 w 1641541"/>
                <a:gd name="connsiteY25" fmla="*/ 2680655 h 2837454"/>
                <a:gd name="connsiteX26" fmla="*/ 1520734 w 1641541"/>
                <a:gd name="connsiteY26" fmla="*/ 2633615 h 2837454"/>
                <a:gd name="connsiteX27" fmla="*/ 1567767 w 1641541"/>
                <a:gd name="connsiteY27" fmla="*/ 2617935 h 2837454"/>
                <a:gd name="connsiteX28" fmla="*/ 1567767 w 1641541"/>
                <a:gd name="connsiteY28" fmla="*/ 2602255 h 2837454"/>
                <a:gd name="connsiteX29" fmla="*/ 1599122 w 1641541"/>
                <a:gd name="connsiteY29" fmla="*/ 2445456 h 2837454"/>
                <a:gd name="connsiteX30" fmla="*/ 1630478 w 1641541"/>
                <a:gd name="connsiteY30" fmla="*/ 2414096 h 2837454"/>
                <a:gd name="connsiteX31" fmla="*/ 1599122 w 1641541"/>
                <a:gd name="connsiteY31" fmla="*/ 1708500 h 2837454"/>
                <a:gd name="connsiteX32" fmla="*/ 1583445 w 1641541"/>
                <a:gd name="connsiteY32" fmla="*/ 1661461 h 2837454"/>
                <a:gd name="connsiteX33" fmla="*/ 1567767 w 1641541"/>
                <a:gd name="connsiteY33" fmla="*/ 1379222 h 2837454"/>
                <a:gd name="connsiteX34" fmla="*/ 1552089 w 1641541"/>
                <a:gd name="connsiteY34" fmla="*/ 1285143 h 2837454"/>
                <a:gd name="connsiteX35" fmla="*/ 1520734 w 1641541"/>
                <a:gd name="connsiteY35" fmla="*/ 814746 h 2837454"/>
                <a:gd name="connsiteX36" fmla="*/ 1505056 w 1641541"/>
                <a:gd name="connsiteY36" fmla="*/ 563867 h 2837454"/>
                <a:gd name="connsiteX37" fmla="*/ 1473701 w 1641541"/>
                <a:gd name="connsiteY37" fmla="*/ 156190 h 2837454"/>
                <a:gd name="connsiteX38" fmla="*/ 1458023 w 1641541"/>
                <a:gd name="connsiteY38" fmla="*/ 62110 h 2837454"/>
                <a:gd name="connsiteX39" fmla="*/ 1426668 w 1641541"/>
                <a:gd name="connsiteY39" fmla="*/ 30750 h 2837454"/>
                <a:gd name="connsiteX40" fmla="*/ 1426668 w 1641541"/>
                <a:gd name="connsiteY40" fmla="*/ 30750 h 2837454"/>
                <a:gd name="connsiteX41" fmla="*/ 0 w 1641541"/>
                <a:gd name="connsiteY41" fmla="*/ 15070 h 2837454"/>
                <a:gd name="connsiteX42" fmla="*/ 47033 w 1641541"/>
                <a:gd name="connsiteY42" fmla="*/ 77790 h 283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641541" h="2837454">
                  <a:moveTo>
                    <a:pt x="47033" y="77790"/>
                  </a:moveTo>
                  <a:lnTo>
                    <a:pt x="47033" y="77790"/>
                  </a:lnTo>
                  <a:lnTo>
                    <a:pt x="47033" y="563867"/>
                  </a:lnTo>
                  <a:lnTo>
                    <a:pt x="47033" y="563867"/>
                  </a:lnTo>
                  <a:lnTo>
                    <a:pt x="47033" y="1065624"/>
                  </a:lnTo>
                  <a:lnTo>
                    <a:pt x="47033" y="1065624"/>
                  </a:lnTo>
                  <a:cubicBezTo>
                    <a:pt x="41807" y="1170157"/>
                    <a:pt x="37160" y="1274720"/>
                    <a:pt x="31355" y="1379222"/>
                  </a:cubicBezTo>
                  <a:cubicBezTo>
                    <a:pt x="26708" y="1462882"/>
                    <a:pt x="18071" y="1546346"/>
                    <a:pt x="15678" y="1630101"/>
                  </a:cubicBezTo>
                  <a:cubicBezTo>
                    <a:pt x="12842" y="1729367"/>
                    <a:pt x="15678" y="1828713"/>
                    <a:pt x="15678" y="1928019"/>
                  </a:cubicBezTo>
                  <a:lnTo>
                    <a:pt x="15678" y="1928019"/>
                  </a:lnTo>
                  <a:cubicBezTo>
                    <a:pt x="20904" y="2090045"/>
                    <a:pt x="18924" y="2252463"/>
                    <a:pt x="31355" y="2414096"/>
                  </a:cubicBezTo>
                  <a:cubicBezTo>
                    <a:pt x="34099" y="2449774"/>
                    <a:pt x="53313" y="2550911"/>
                    <a:pt x="94066" y="2586575"/>
                  </a:cubicBezTo>
                  <a:cubicBezTo>
                    <a:pt x="122426" y="2611394"/>
                    <a:pt x="188132" y="2649295"/>
                    <a:pt x="188132" y="2649295"/>
                  </a:cubicBezTo>
                  <a:cubicBezTo>
                    <a:pt x="206147" y="2703347"/>
                    <a:pt x="192124" y="2684647"/>
                    <a:pt x="219487" y="2712015"/>
                  </a:cubicBezTo>
                  <a:lnTo>
                    <a:pt x="219487" y="2712015"/>
                  </a:lnTo>
                  <a:lnTo>
                    <a:pt x="344909" y="2759054"/>
                  </a:lnTo>
                  <a:cubicBezTo>
                    <a:pt x="360440" y="2764702"/>
                    <a:pt x="375910" y="2770725"/>
                    <a:pt x="391942" y="2774734"/>
                  </a:cubicBezTo>
                  <a:cubicBezTo>
                    <a:pt x="417793" y="2781198"/>
                    <a:pt x="444318" y="2784633"/>
                    <a:pt x="470330" y="2790414"/>
                  </a:cubicBezTo>
                  <a:cubicBezTo>
                    <a:pt x="491364" y="2795089"/>
                    <a:pt x="511710" y="2803046"/>
                    <a:pt x="533041" y="2806094"/>
                  </a:cubicBezTo>
                  <a:cubicBezTo>
                    <a:pt x="585032" y="2813522"/>
                    <a:pt x="637619" y="2815973"/>
                    <a:pt x="689817" y="2821774"/>
                  </a:cubicBezTo>
                  <a:cubicBezTo>
                    <a:pt x="731692" y="2826427"/>
                    <a:pt x="773432" y="2832227"/>
                    <a:pt x="815239" y="2837454"/>
                  </a:cubicBezTo>
                  <a:cubicBezTo>
                    <a:pt x="924983" y="2832227"/>
                    <a:pt x="1035274" y="2833909"/>
                    <a:pt x="1144470" y="2821774"/>
                  </a:cubicBezTo>
                  <a:cubicBezTo>
                    <a:pt x="1177320" y="2818123"/>
                    <a:pt x="1206471" y="2798431"/>
                    <a:pt x="1238536" y="2790414"/>
                  </a:cubicBezTo>
                  <a:cubicBezTo>
                    <a:pt x="1258631" y="2785390"/>
                    <a:pt x="1325787" y="2770302"/>
                    <a:pt x="1348280" y="2759054"/>
                  </a:cubicBezTo>
                  <a:cubicBezTo>
                    <a:pt x="1365133" y="2750626"/>
                    <a:pt x="1378460" y="2736123"/>
                    <a:pt x="1395313" y="2727695"/>
                  </a:cubicBezTo>
                  <a:cubicBezTo>
                    <a:pt x="1525122" y="2662782"/>
                    <a:pt x="1354596" y="2770524"/>
                    <a:pt x="1489379" y="2680655"/>
                  </a:cubicBezTo>
                  <a:cubicBezTo>
                    <a:pt x="1499831" y="2664975"/>
                    <a:pt x="1506020" y="2645388"/>
                    <a:pt x="1520734" y="2633615"/>
                  </a:cubicBezTo>
                  <a:cubicBezTo>
                    <a:pt x="1533638" y="2623290"/>
                    <a:pt x="1567767" y="2617935"/>
                    <a:pt x="1567767" y="2617935"/>
                  </a:cubicBezTo>
                  <a:lnTo>
                    <a:pt x="1567767" y="2602255"/>
                  </a:lnTo>
                  <a:cubicBezTo>
                    <a:pt x="1578219" y="2549989"/>
                    <a:pt x="1582269" y="2496023"/>
                    <a:pt x="1599122" y="2445456"/>
                  </a:cubicBezTo>
                  <a:cubicBezTo>
                    <a:pt x="1603796" y="2431432"/>
                    <a:pt x="1630134" y="2428874"/>
                    <a:pt x="1630478" y="2414096"/>
                  </a:cubicBezTo>
                  <a:cubicBezTo>
                    <a:pt x="1636310" y="2163308"/>
                    <a:pt x="1664567" y="1937593"/>
                    <a:pt x="1599122" y="1708500"/>
                  </a:cubicBezTo>
                  <a:cubicBezTo>
                    <a:pt x="1594582" y="1692608"/>
                    <a:pt x="1588671" y="1677141"/>
                    <a:pt x="1583445" y="1661461"/>
                  </a:cubicBezTo>
                  <a:cubicBezTo>
                    <a:pt x="1578219" y="1567381"/>
                    <a:pt x="1575591" y="1473121"/>
                    <a:pt x="1567767" y="1379222"/>
                  </a:cubicBezTo>
                  <a:cubicBezTo>
                    <a:pt x="1565127" y="1347540"/>
                    <a:pt x="1554729" y="1316825"/>
                    <a:pt x="1552089" y="1285143"/>
                  </a:cubicBezTo>
                  <a:cubicBezTo>
                    <a:pt x="1539040" y="1128539"/>
                    <a:pt x="1530960" y="971560"/>
                    <a:pt x="1520734" y="814746"/>
                  </a:cubicBezTo>
                  <a:cubicBezTo>
                    <a:pt x="1515282" y="731134"/>
                    <a:pt x="1508695" y="647577"/>
                    <a:pt x="1505056" y="563867"/>
                  </a:cubicBezTo>
                  <a:cubicBezTo>
                    <a:pt x="1488661" y="186717"/>
                    <a:pt x="1527426" y="317382"/>
                    <a:pt x="1473701" y="156190"/>
                  </a:cubicBezTo>
                  <a:cubicBezTo>
                    <a:pt x="1468475" y="124830"/>
                    <a:pt x="1468075" y="92271"/>
                    <a:pt x="1458023" y="62110"/>
                  </a:cubicBezTo>
                  <a:cubicBezTo>
                    <a:pt x="1423769" y="-40667"/>
                    <a:pt x="1426668" y="10479"/>
                    <a:pt x="1426668" y="30750"/>
                  </a:cubicBezTo>
                  <a:lnTo>
                    <a:pt x="1426668" y="30750"/>
                  </a:lnTo>
                  <a:lnTo>
                    <a:pt x="0" y="15070"/>
                  </a:lnTo>
                  <a:lnTo>
                    <a:pt x="47033" y="7779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1602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30017" y="128932"/>
              <a:ext cx="1434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Protons/Ions</a:t>
              </a:r>
              <a:endParaRPr lang="en-US" b="1" dirty="0"/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5252021" y="574947"/>
            <a:ext cx="0" cy="5366664"/>
          </a:xfrm>
          <a:prstGeom prst="line">
            <a:avLst/>
          </a:prstGeom>
          <a:ln w="57150" cap="flat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99055" y="5280636"/>
            <a:ext cx="818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 cm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6138" y="6126695"/>
            <a:ext cx="5638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Much more than just “filling the gap”…  ! :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38807980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7500" y="34925"/>
            <a:ext cx="8153400" cy="1219200"/>
          </a:xfrm>
        </p:spPr>
        <p:txBody>
          <a:bodyPr/>
          <a:lstStyle/>
          <a:p>
            <a:r>
              <a:rPr lang="fr-FR" sz="2800" b="1" dirty="0" err="1" smtClean="0">
                <a:solidFill>
                  <a:srgbClr val="FFFF00"/>
                </a:solidFill>
                <a:latin typeface="Calibri" charset="0"/>
              </a:rPr>
              <a:t>Hadrontherapy</a:t>
            </a:r>
            <a:r>
              <a:rPr lang="fr-FR" sz="2800" b="1" dirty="0" smtClean="0">
                <a:solidFill>
                  <a:srgbClr val="FFFF00"/>
                </a:solidFill>
                <a:latin typeface="Calibri" charset="0"/>
              </a:rPr>
              <a:t> : </a:t>
            </a:r>
            <a:r>
              <a:rPr lang="fr-FR" sz="2800" b="1" dirty="0" err="1" smtClean="0">
                <a:solidFill>
                  <a:srgbClr val="FFFF00"/>
                </a:solidFill>
                <a:latin typeface="Calibri" charset="0"/>
              </a:rPr>
              <a:t>Physical</a:t>
            </a:r>
            <a:r>
              <a:rPr lang="fr-FR" sz="2800" b="1" dirty="0" smtClean="0">
                <a:solidFill>
                  <a:srgbClr val="FFFF00"/>
                </a:solidFill>
                <a:latin typeface="Calibri" charset="0"/>
              </a:rPr>
              <a:t> </a:t>
            </a:r>
            <a:r>
              <a:rPr lang="fr-FR" sz="2800" b="1" dirty="0" err="1">
                <a:solidFill>
                  <a:srgbClr val="FFFF00"/>
                </a:solidFill>
                <a:latin typeface="Calibri" charset="0"/>
              </a:rPr>
              <a:t>selectivity</a:t>
            </a:r>
            <a:r>
              <a:rPr lang="fr-FR" sz="2800" b="1" dirty="0">
                <a:solidFill>
                  <a:srgbClr val="FFFF00"/>
                </a:solidFill>
                <a:latin typeface="Calibri" charset="0"/>
              </a:rPr>
              <a:t>  and/or  </a:t>
            </a:r>
            <a:r>
              <a:rPr lang="fr-FR" sz="2800" b="1" dirty="0" err="1">
                <a:solidFill>
                  <a:srgbClr val="FFFF00"/>
                </a:solidFill>
                <a:latin typeface="Calibri" charset="0"/>
              </a:rPr>
              <a:t>Radiobiological</a:t>
            </a:r>
            <a:r>
              <a:rPr lang="fr-FR" sz="2800" b="1" dirty="0">
                <a:solidFill>
                  <a:srgbClr val="FFFF00"/>
                </a:solidFill>
                <a:latin typeface="Calibri" charset="0"/>
              </a:rPr>
              <a:t> </a:t>
            </a:r>
            <a:r>
              <a:rPr lang="fr-FR" sz="2800" b="1" dirty="0" err="1">
                <a:solidFill>
                  <a:srgbClr val="FFFF00"/>
                </a:solidFill>
                <a:latin typeface="Calibri" charset="0"/>
              </a:rPr>
              <a:t>effects</a:t>
            </a:r>
            <a:endParaRPr lang="fr-FR" sz="2800" b="1" u="sng" dirty="0">
              <a:solidFill>
                <a:srgbClr val="FFFF00"/>
              </a:solidFill>
              <a:latin typeface="Calibri" charset="0"/>
            </a:endParaRPr>
          </a:p>
        </p:txBody>
      </p:sp>
      <p:sp>
        <p:nvSpPr>
          <p:cNvPr id="235523" name="Text Box 3"/>
          <p:cNvSpPr txBox="1">
            <a:spLocks noChangeArrowheads="1"/>
          </p:cNvSpPr>
          <p:nvPr/>
        </p:nvSpPr>
        <p:spPr bwMode="auto">
          <a:xfrm>
            <a:off x="529020" y="1333640"/>
            <a:ext cx="3657600" cy="506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2800" dirty="0">
                <a:solidFill>
                  <a:srgbClr val="FFFF00"/>
                </a:solidFill>
                <a:latin typeface="Arial" pitchFamily="34" charset="0"/>
                <a:ea typeface="+mn-ea"/>
              </a:rPr>
              <a:t>* pions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2800" dirty="0">
                <a:solidFill>
                  <a:srgbClr val="FFFF00"/>
                </a:solidFill>
                <a:latin typeface="Arial" pitchFamily="34" charset="0"/>
                <a:ea typeface="+mn-ea"/>
              </a:rPr>
              <a:t>* </a:t>
            </a:r>
            <a:r>
              <a:rPr lang="fr-FR" sz="2800" dirty="0" err="1">
                <a:solidFill>
                  <a:srgbClr val="FFFF00"/>
                </a:solidFill>
                <a:latin typeface="Arial" pitchFamily="34" charset="0"/>
                <a:ea typeface="+mn-ea"/>
              </a:rPr>
              <a:t>fast</a:t>
            </a:r>
            <a:r>
              <a:rPr lang="fr-FR" sz="2800" dirty="0">
                <a:solidFill>
                  <a:srgbClr val="FFFF00"/>
                </a:solidFill>
                <a:latin typeface="Arial" pitchFamily="34" charset="0"/>
                <a:ea typeface="+mn-ea"/>
              </a:rPr>
              <a:t> 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2800" dirty="0">
                <a:solidFill>
                  <a:srgbClr val="FFFF00"/>
                </a:solidFill>
                <a:latin typeface="Arial" pitchFamily="34" charset="0"/>
                <a:ea typeface="+mn-ea"/>
              </a:rPr>
              <a:t>&amp; slow neutrons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endParaRPr lang="fr-FR" sz="2800" dirty="0">
              <a:solidFill>
                <a:srgbClr val="FFFF00"/>
              </a:solidFill>
              <a:latin typeface="Arial" pitchFamily="34" charset="0"/>
              <a:ea typeface="+mn-ea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endParaRPr lang="fr-FR" sz="2800" dirty="0">
              <a:solidFill>
                <a:srgbClr val="FFFF00"/>
              </a:solidFill>
              <a:latin typeface="Arial" pitchFamily="34" charset="0"/>
              <a:ea typeface="+mn-ea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2800" dirty="0">
                <a:solidFill>
                  <a:srgbClr val="FFFF00"/>
                </a:solidFill>
                <a:latin typeface="Arial" pitchFamily="34" charset="0"/>
                <a:ea typeface="+mn-ea"/>
              </a:rPr>
              <a:t>* protons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endParaRPr lang="fr-FR" sz="2800" dirty="0">
              <a:solidFill>
                <a:srgbClr val="FFFF00"/>
              </a:solidFill>
              <a:latin typeface="Arial" pitchFamily="34" charset="0"/>
              <a:ea typeface="+mn-ea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endParaRPr lang="fr-FR" sz="2800" dirty="0">
              <a:solidFill>
                <a:srgbClr val="FFFF00"/>
              </a:solidFill>
              <a:latin typeface="Arial" pitchFamily="34" charset="0"/>
              <a:ea typeface="+mn-ea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2800" dirty="0">
                <a:solidFill>
                  <a:srgbClr val="FFFF00"/>
                </a:solidFill>
                <a:latin typeface="Arial" pitchFamily="34" charset="0"/>
                <a:ea typeface="+mn-ea"/>
              </a:rPr>
              <a:t>* light and </a:t>
            </a:r>
            <a:r>
              <a:rPr lang="fr-FR" sz="2800" dirty="0" err="1">
                <a:solidFill>
                  <a:srgbClr val="FFFF00"/>
                </a:solidFill>
                <a:latin typeface="Arial" pitchFamily="34" charset="0"/>
                <a:ea typeface="+mn-ea"/>
              </a:rPr>
              <a:t>heavy</a:t>
            </a:r>
            <a:r>
              <a:rPr lang="fr-FR" sz="2800" dirty="0">
                <a:solidFill>
                  <a:srgbClr val="FFFF00"/>
                </a:solidFill>
                <a:latin typeface="Arial" pitchFamily="34" charset="0"/>
                <a:ea typeface="+mn-ea"/>
              </a:rPr>
              <a:t> ions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defRPr/>
            </a:pPr>
            <a:endParaRPr lang="fr-FR" sz="2800" dirty="0">
              <a:solidFill>
                <a:srgbClr val="FFFF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41988" name="Picture 4" descr="Phys-LETadvPartic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020" y="1181240"/>
            <a:ext cx="44862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25" name="Text Box 5"/>
          <p:cNvSpPr txBox="1">
            <a:spLocks noChangeArrowheads="1"/>
          </p:cNvSpPr>
          <p:nvPr/>
        </p:nvSpPr>
        <p:spPr bwMode="auto">
          <a:xfrm>
            <a:off x="6087045" y="6033196"/>
            <a:ext cx="28666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dirty="0" smtClean="0">
                <a:solidFill>
                  <a:srgbClr val="FFFFFF"/>
                </a:solidFill>
                <a:latin typeface="Arial" pitchFamily="34" charset="0"/>
                <a:ea typeface="+mn-ea"/>
              </a:rPr>
              <a:t> A. Koehler in [</a:t>
            </a:r>
            <a:r>
              <a:rPr lang="fr-FR" dirty="0" err="1" smtClean="0">
                <a:solidFill>
                  <a:srgbClr val="FFFFFF"/>
                </a:solidFill>
                <a:latin typeface="Arial" pitchFamily="34" charset="0"/>
                <a:ea typeface="+mn-ea"/>
              </a:rPr>
              <a:t>Raju</a:t>
            </a:r>
            <a:r>
              <a:rPr lang="fr-FR" dirty="0">
                <a:solidFill>
                  <a:srgbClr val="FFFFFF"/>
                </a:solidFill>
                <a:latin typeface="Arial" pitchFamily="34" charset="0"/>
              </a:rPr>
              <a:t>.</a:t>
            </a:r>
            <a:r>
              <a:rPr lang="fr-FR" dirty="0" smtClean="0">
                <a:solidFill>
                  <a:srgbClr val="FFFFFF"/>
                </a:solidFill>
                <a:latin typeface="Arial" pitchFamily="34" charset="0"/>
                <a:ea typeface="+mn-ea"/>
              </a:rPr>
              <a:t> 1980]</a:t>
            </a:r>
            <a:endParaRPr lang="fr-FR" dirty="0">
              <a:solidFill>
                <a:srgbClr val="FFFFFF"/>
              </a:solidFill>
              <a:latin typeface="Arial" pitchFamily="34" charset="0"/>
              <a:ea typeface="+mn-ea"/>
            </a:endParaRPr>
          </a:p>
        </p:txBody>
      </p:sp>
      <p:sp>
        <p:nvSpPr>
          <p:cNvPr id="235526" name="Oval 6"/>
          <p:cNvSpPr>
            <a:spLocks noChangeArrowheads="1"/>
          </p:cNvSpPr>
          <p:nvPr/>
        </p:nvSpPr>
        <p:spPr bwMode="auto">
          <a:xfrm>
            <a:off x="5024820" y="1867040"/>
            <a:ext cx="381000" cy="381000"/>
          </a:xfrm>
          <a:prstGeom prst="ellipse">
            <a:avLst/>
          </a:prstGeom>
          <a:solidFill>
            <a:schemeClr val="tx1"/>
          </a:solidFill>
          <a:ln w="1905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+mn-ea"/>
            </a:endParaRPr>
          </a:p>
        </p:txBody>
      </p:sp>
      <p:sp>
        <p:nvSpPr>
          <p:cNvPr id="235527" name="Line 7"/>
          <p:cNvSpPr>
            <a:spLocks noChangeShapeType="1"/>
          </p:cNvSpPr>
          <p:nvPr/>
        </p:nvSpPr>
        <p:spPr bwMode="auto">
          <a:xfrm flipV="1">
            <a:off x="5177220" y="1714640"/>
            <a:ext cx="0" cy="228600"/>
          </a:xfrm>
          <a:prstGeom prst="line">
            <a:avLst/>
          </a:prstGeom>
          <a:noFill/>
          <a:ln w="19050" cap="sq">
            <a:solidFill>
              <a:schemeClr val="bg2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28" name="Line 8"/>
          <p:cNvSpPr>
            <a:spLocks noChangeShapeType="1"/>
          </p:cNvSpPr>
          <p:nvPr/>
        </p:nvSpPr>
        <p:spPr bwMode="auto">
          <a:xfrm flipV="1">
            <a:off x="5177220" y="2171840"/>
            <a:ext cx="0" cy="228600"/>
          </a:xfrm>
          <a:prstGeom prst="line">
            <a:avLst/>
          </a:prstGeom>
          <a:noFill/>
          <a:ln w="19050" cap="sq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5253420" y="2095640"/>
            <a:ext cx="7360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dirty="0" smtClean="0">
                <a:solidFill>
                  <a:srgbClr val="000000"/>
                </a:solidFill>
                <a:latin typeface="Arial" pitchFamily="34" charset="0"/>
                <a:ea typeface="+mn-ea"/>
              </a:rPr>
              <a:t>IMXT</a:t>
            </a:r>
            <a:endParaRPr lang="fr-FR" dirty="0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235530" name="Freeform 10"/>
          <p:cNvSpPr>
            <a:spLocks/>
          </p:cNvSpPr>
          <p:nvPr/>
        </p:nvSpPr>
        <p:spPr bwMode="auto">
          <a:xfrm>
            <a:off x="6115433" y="1447940"/>
            <a:ext cx="1787525" cy="3465513"/>
          </a:xfrm>
          <a:custGeom>
            <a:avLst/>
            <a:gdLst>
              <a:gd name="T0" fmla="*/ 103188 w 1126"/>
              <a:gd name="T1" fmla="*/ 11113 h 2183"/>
              <a:gd name="T2" fmla="*/ 347663 w 1126"/>
              <a:gd name="T3" fmla="*/ 36513 h 2183"/>
              <a:gd name="T4" fmla="*/ 425450 w 1126"/>
              <a:gd name="T5" fmla="*/ 63500 h 2183"/>
              <a:gd name="T6" fmla="*/ 463550 w 1126"/>
              <a:gd name="T7" fmla="*/ 76200 h 2183"/>
              <a:gd name="T8" fmla="*/ 514350 w 1126"/>
              <a:gd name="T9" fmla="*/ 204788 h 2183"/>
              <a:gd name="T10" fmla="*/ 476250 w 1126"/>
              <a:gd name="T11" fmla="*/ 487363 h 2183"/>
              <a:gd name="T12" fmla="*/ 566738 w 1126"/>
              <a:gd name="T13" fmla="*/ 990600 h 2183"/>
              <a:gd name="T14" fmla="*/ 708025 w 1126"/>
              <a:gd name="T15" fmla="*/ 1144588 h 2183"/>
              <a:gd name="T16" fmla="*/ 889000 w 1126"/>
              <a:gd name="T17" fmla="*/ 1235075 h 2183"/>
              <a:gd name="T18" fmla="*/ 977900 w 1126"/>
              <a:gd name="T19" fmla="*/ 1273175 h 2183"/>
              <a:gd name="T20" fmla="*/ 1055688 w 1126"/>
              <a:gd name="T21" fmla="*/ 1298575 h 2183"/>
              <a:gd name="T22" fmla="*/ 1171575 w 1126"/>
              <a:gd name="T23" fmla="*/ 1350963 h 2183"/>
              <a:gd name="T24" fmla="*/ 1209675 w 1126"/>
              <a:gd name="T25" fmla="*/ 1363663 h 2183"/>
              <a:gd name="T26" fmla="*/ 1416050 w 1126"/>
              <a:gd name="T27" fmla="*/ 1504950 h 2183"/>
              <a:gd name="T28" fmla="*/ 1493838 w 1126"/>
              <a:gd name="T29" fmla="*/ 1582738 h 2183"/>
              <a:gd name="T30" fmla="*/ 1558925 w 1126"/>
              <a:gd name="T31" fmla="*/ 1736725 h 2183"/>
              <a:gd name="T32" fmla="*/ 1597025 w 1126"/>
              <a:gd name="T33" fmla="*/ 1917700 h 2183"/>
              <a:gd name="T34" fmla="*/ 1751013 w 1126"/>
              <a:gd name="T35" fmla="*/ 2754313 h 2183"/>
              <a:gd name="T36" fmla="*/ 1763713 w 1126"/>
              <a:gd name="T37" fmla="*/ 3167063 h 2183"/>
              <a:gd name="T38" fmla="*/ 1506538 w 1126"/>
              <a:gd name="T39" fmla="*/ 3462338 h 2183"/>
              <a:gd name="T40" fmla="*/ 1236663 w 1126"/>
              <a:gd name="T41" fmla="*/ 3449638 h 2183"/>
              <a:gd name="T42" fmla="*/ 1004888 w 1126"/>
              <a:gd name="T43" fmla="*/ 3346450 h 2183"/>
              <a:gd name="T44" fmla="*/ 952500 w 1126"/>
              <a:gd name="T45" fmla="*/ 3243263 h 2183"/>
              <a:gd name="T46" fmla="*/ 952500 w 1126"/>
              <a:gd name="T47" fmla="*/ 3243263 h 2183"/>
              <a:gd name="T48" fmla="*/ 862013 w 1126"/>
              <a:gd name="T49" fmla="*/ 3089275 h 2183"/>
              <a:gd name="T50" fmla="*/ 811213 w 1126"/>
              <a:gd name="T51" fmla="*/ 3024188 h 2183"/>
              <a:gd name="T52" fmla="*/ 785813 w 1126"/>
              <a:gd name="T53" fmla="*/ 2973388 h 2183"/>
              <a:gd name="T54" fmla="*/ 733425 w 1126"/>
              <a:gd name="T55" fmla="*/ 2895600 h 2183"/>
              <a:gd name="T56" fmla="*/ 695325 w 1126"/>
              <a:gd name="T57" fmla="*/ 2844800 h 2183"/>
              <a:gd name="T58" fmla="*/ 657225 w 1126"/>
              <a:gd name="T59" fmla="*/ 2767013 h 2183"/>
              <a:gd name="T60" fmla="*/ 644525 w 1126"/>
              <a:gd name="T61" fmla="*/ 2613025 h 2183"/>
              <a:gd name="T62" fmla="*/ 604838 w 1126"/>
              <a:gd name="T63" fmla="*/ 2497138 h 2183"/>
              <a:gd name="T64" fmla="*/ 554038 w 1126"/>
              <a:gd name="T65" fmla="*/ 2200275 h 2183"/>
              <a:gd name="T66" fmla="*/ 488950 w 1126"/>
              <a:gd name="T67" fmla="*/ 1981200 h 2183"/>
              <a:gd name="T68" fmla="*/ 411163 w 1126"/>
              <a:gd name="T69" fmla="*/ 1736725 h 2183"/>
              <a:gd name="T70" fmla="*/ 322263 w 1126"/>
              <a:gd name="T71" fmla="*/ 1401763 h 2183"/>
              <a:gd name="T72" fmla="*/ 295275 w 1126"/>
              <a:gd name="T73" fmla="*/ 1376363 h 2183"/>
              <a:gd name="T74" fmla="*/ 269875 w 1126"/>
              <a:gd name="T75" fmla="*/ 1338263 h 2183"/>
              <a:gd name="T76" fmla="*/ 219075 w 1126"/>
              <a:gd name="T77" fmla="*/ 1235075 h 2183"/>
              <a:gd name="T78" fmla="*/ 166688 w 1126"/>
              <a:gd name="T79" fmla="*/ 1131888 h 2183"/>
              <a:gd name="T80" fmla="*/ 153988 w 1126"/>
              <a:gd name="T81" fmla="*/ 1079500 h 2183"/>
              <a:gd name="T82" fmla="*/ 103188 w 1126"/>
              <a:gd name="T83" fmla="*/ 1003300 h 2183"/>
              <a:gd name="T84" fmla="*/ 50800 w 1126"/>
              <a:gd name="T85" fmla="*/ 706438 h 2183"/>
              <a:gd name="T86" fmla="*/ 12700 w 1126"/>
              <a:gd name="T87" fmla="*/ 590550 h 2183"/>
              <a:gd name="T88" fmla="*/ 0 w 1126"/>
              <a:gd name="T89" fmla="*/ 552450 h 2183"/>
              <a:gd name="T90" fmla="*/ 12700 w 1126"/>
              <a:gd name="T91" fmla="*/ 230188 h 2183"/>
              <a:gd name="T92" fmla="*/ 63500 w 1126"/>
              <a:gd name="T93" fmla="*/ 63500 h 2183"/>
              <a:gd name="T94" fmla="*/ 103188 w 1126"/>
              <a:gd name="T95" fmla="*/ 11113 h 218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126" h="2183">
                <a:moveTo>
                  <a:pt x="65" y="7"/>
                </a:moveTo>
                <a:cubicBezTo>
                  <a:pt x="95" y="9"/>
                  <a:pt x="178" y="13"/>
                  <a:pt x="219" y="23"/>
                </a:cubicBezTo>
                <a:cubicBezTo>
                  <a:pt x="236" y="27"/>
                  <a:pt x="252" y="34"/>
                  <a:pt x="268" y="40"/>
                </a:cubicBezTo>
                <a:cubicBezTo>
                  <a:pt x="276" y="43"/>
                  <a:pt x="292" y="48"/>
                  <a:pt x="292" y="48"/>
                </a:cubicBezTo>
                <a:cubicBezTo>
                  <a:pt x="301" y="76"/>
                  <a:pt x="315" y="101"/>
                  <a:pt x="324" y="129"/>
                </a:cubicBezTo>
                <a:cubicBezTo>
                  <a:pt x="319" y="190"/>
                  <a:pt x="312" y="247"/>
                  <a:pt x="300" y="307"/>
                </a:cubicBezTo>
                <a:cubicBezTo>
                  <a:pt x="306" y="430"/>
                  <a:pt x="305" y="518"/>
                  <a:pt x="357" y="624"/>
                </a:cubicBezTo>
                <a:cubicBezTo>
                  <a:pt x="378" y="667"/>
                  <a:pt x="397" y="705"/>
                  <a:pt x="446" y="721"/>
                </a:cubicBezTo>
                <a:cubicBezTo>
                  <a:pt x="484" y="757"/>
                  <a:pt x="510" y="766"/>
                  <a:pt x="560" y="778"/>
                </a:cubicBezTo>
                <a:cubicBezTo>
                  <a:pt x="598" y="803"/>
                  <a:pt x="570" y="788"/>
                  <a:pt x="616" y="802"/>
                </a:cubicBezTo>
                <a:cubicBezTo>
                  <a:pt x="632" y="807"/>
                  <a:pt x="665" y="818"/>
                  <a:pt x="665" y="818"/>
                </a:cubicBezTo>
                <a:cubicBezTo>
                  <a:pt x="703" y="845"/>
                  <a:pt x="679" y="832"/>
                  <a:pt x="738" y="851"/>
                </a:cubicBezTo>
                <a:cubicBezTo>
                  <a:pt x="746" y="854"/>
                  <a:pt x="762" y="859"/>
                  <a:pt x="762" y="859"/>
                </a:cubicBezTo>
                <a:cubicBezTo>
                  <a:pt x="800" y="894"/>
                  <a:pt x="849" y="919"/>
                  <a:pt x="892" y="948"/>
                </a:cubicBezTo>
                <a:cubicBezTo>
                  <a:pt x="911" y="961"/>
                  <a:pt x="941" y="997"/>
                  <a:pt x="941" y="997"/>
                </a:cubicBezTo>
                <a:cubicBezTo>
                  <a:pt x="952" y="1031"/>
                  <a:pt x="969" y="1061"/>
                  <a:pt x="982" y="1094"/>
                </a:cubicBezTo>
                <a:cubicBezTo>
                  <a:pt x="996" y="1130"/>
                  <a:pt x="999" y="1170"/>
                  <a:pt x="1006" y="1208"/>
                </a:cubicBezTo>
                <a:cubicBezTo>
                  <a:pt x="1018" y="1389"/>
                  <a:pt x="1059" y="1559"/>
                  <a:pt x="1103" y="1735"/>
                </a:cubicBezTo>
                <a:cubicBezTo>
                  <a:pt x="1109" y="1824"/>
                  <a:pt x="1126" y="1907"/>
                  <a:pt x="1111" y="1995"/>
                </a:cubicBezTo>
                <a:cubicBezTo>
                  <a:pt x="1097" y="2073"/>
                  <a:pt x="1017" y="2148"/>
                  <a:pt x="949" y="2181"/>
                </a:cubicBezTo>
                <a:cubicBezTo>
                  <a:pt x="892" y="2178"/>
                  <a:pt x="835" y="2183"/>
                  <a:pt x="779" y="2173"/>
                </a:cubicBezTo>
                <a:cubicBezTo>
                  <a:pt x="736" y="2166"/>
                  <a:pt x="679" y="2123"/>
                  <a:pt x="633" y="2108"/>
                </a:cubicBezTo>
                <a:lnTo>
                  <a:pt x="600" y="2043"/>
                </a:lnTo>
                <a:cubicBezTo>
                  <a:pt x="600" y="2043"/>
                  <a:pt x="600" y="2043"/>
                  <a:pt x="600" y="2043"/>
                </a:cubicBezTo>
                <a:cubicBezTo>
                  <a:pt x="573" y="2009"/>
                  <a:pt x="562" y="1983"/>
                  <a:pt x="543" y="1946"/>
                </a:cubicBezTo>
                <a:cubicBezTo>
                  <a:pt x="511" y="1885"/>
                  <a:pt x="543" y="1954"/>
                  <a:pt x="511" y="1905"/>
                </a:cubicBezTo>
                <a:cubicBezTo>
                  <a:pt x="504" y="1895"/>
                  <a:pt x="501" y="1883"/>
                  <a:pt x="495" y="1873"/>
                </a:cubicBezTo>
                <a:cubicBezTo>
                  <a:pt x="485" y="1856"/>
                  <a:pt x="473" y="1840"/>
                  <a:pt x="462" y="1824"/>
                </a:cubicBezTo>
                <a:cubicBezTo>
                  <a:pt x="454" y="1813"/>
                  <a:pt x="438" y="1792"/>
                  <a:pt x="438" y="1792"/>
                </a:cubicBezTo>
                <a:cubicBezTo>
                  <a:pt x="432" y="1775"/>
                  <a:pt x="418" y="1761"/>
                  <a:pt x="414" y="1743"/>
                </a:cubicBezTo>
                <a:cubicBezTo>
                  <a:pt x="408" y="1711"/>
                  <a:pt x="411" y="1678"/>
                  <a:pt x="406" y="1646"/>
                </a:cubicBezTo>
                <a:cubicBezTo>
                  <a:pt x="402" y="1621"/>
                  <a:pt x="381" y="1573"/>
                  <a:pt x="381" y="1573"/>
                </a:cubicBezTo>
                <a:cubicBezTo>
                  <a:pt x="372" y="1511"/>
                  <a:pt x="362" y="1447"/>
                  <a:pt x="349" y="1386"/>
                </a:cubicBezTo>
                <a:cubicBezTo>
                  <a:pt x="339" y="1340"/>
                  <a:pt x="318" y="1295"/>
                  <a:pt x="308" y="1248"/>
                </a:cubicBezTo>
                <a:cubicBezTo>
                  <a:pt x="297" y="1196"/>
                  <a:pt x="289" y="1139"/>
                  <a:pt x="259" y="1094"/>
                </a:cubicBezTo>
                <a:cubicBezTo>
                  <a:pt x="245" y="1025"/>
                  <a:pt x="244" y="944"/>
                  <a:pt x="203" y="883"/>
                </a:cubicBezTo>
                <a:cubicBezTo>
                  <a:pt x="199" y="877"/>
                  <a:pt x="191" y="873"/>
                  <a:pt x="186" y="867"/>
                </a:cubicBezTo>
                <a:cubicBezTo>
                  <a:pt x="180" y="860"/>
                  <a:pt x="175" y="851"/>
                  <a:pt x="170" y="843"/>
                </a:cubicBezTo>
                <a:cubicBezTo>
                  <a:pt x="150" y="762"/>
                  <a:pt x="179" y="861"/>
                  <a:pt x="138" y="778"/>
                </a:cubicBezTo>
                <a:cubicBezTo>
                  <a:pt x="102" y="705"/>
                  <a:pt x="142" y="748"/>
                  <a:pt x="105" y="713"/>
                </a:cubicBezTo>
                <a:cubicBezTo>
                  <a:pt x="102" y="702"/>
                  <a:pt x="102" y="690"/>
                  <a:pt x="97" y="680"/>
                </a:cubicBezTo>
                <a:cubicBezTo>
                  <a:pt x="88" y="663"/>
                  <a:pt x="65" y="632"/>
                  <a:pt x="65" y="632"/>
                </a:cubicBezTo>
                <a:cubicBezTo>
                  <a:pt x="50" y="570"/>
                  <a:pt x="50" y="506"/>
                  <a:pt x="32" y="445"/>
                </a:cubicBezTo>
                <a:cubicBezTo>
                  <a:pt x="25" y="420"/>
                  <a:pt x="16" y="396"/>
                  <a:pt x="8" y="372"/>
                </a:cubicBezTo>
                <a:cubicBezTo>
                  <a:pt x="5" y="364"/>
                  <a:pt x="0" y="348"/>
                  <a:pt x="0" y="348"/>
                </a:cubicBezTo>
                <a:cubicBezTo>
                  <a:pt x="3" y="280"/>
                  <a:pt x="2" y="212"/>
                  <a:pt x="8" y="145"/>
                </a:cubicBezTo>
                <a:cubicBezTo>
                  <a:pt x="8" y="143"/>
                  <a:pt x="32" y="50"/>
                  <a:pt x="40" y="40"/>
                </a:cubicBezTo>
                <a:cubicBezTo>
                  <a:pt x="73" y="0"/>
                  <a:pt x="65" y="66"/>
                  <a:pt x="65" y="7"/>
                </a:cubicBezTo>
                <a:close/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35535" name="Group 15"/>
          <p:cNvGrpSpPr>
            <a:grpSpLocks/>
          </p:cNvGrpSpPr>
          <p:nvPr/>
        </p:nvGrpSpPr>
        <p:grpSpPr bwMode="auto">
          <a:xfrm>
            <a:off x="4920045" y="5121415"/>
            <a:ext cx="3671888" cy="704850"/>
            <a:chOff x="3198" y="3394"/>
            <a:chExt cx="2313" cy="444"/>
          </a:xfrm>
        </p:grpSpPr>
        <p:pic>
          <p:nvPicPr>
            <p:cNvPr id="42003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9" y="3394"/>
              <a:ext cx="702" cy="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4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3514"/>
              <a:ext cx="39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33" name="Text Box 13"/>
          <p:cNvSpPr txBox="1">
            <a:spLocks noChangeArrowheads="1"/>
          </p:cNvSpPr>
          <p:nvPr/>
        </p:nvSpPr>
        <p:spPr bwMode="auto">
          <a:xfrm>
            <a:off x="5494720" y="5564328"/>
            <a:ext cx="2095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>
                <a:latin typeface="Arial" pitchFamily="34" charset="0"/>
                <a:ea typeface="+mn-ea"/>
              </a:rPr>
              <a:t>Linear Energy Transfer</a:t>
            </a:r>
          </a:p>
        </p:txBody>
      </p:sp>
      <p:pic>
        <p:nvPicPr>
          <p:cNvPr id="235534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620" y="1597165"/>
            <a:ext cx="1285875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reeform 11"/>
          <p:cNvSpPr>
            <a:spLocks/>
          </p:cNvSpPr>
          <p:nvPr/>
        </p:nvSpPr>
        <p:spPr bwMode="auto">
          <a:xfrm>
            <a:off x="4967670" y="1281253"/>
            <a:ext cx="747713" cy="782637"/>
          </a:xfrm>
          <a:custGeom>
            <a:avLst/>
            <a:gdLst>
              <a:gd name="T0" fmla="*/ 79375 w 471"/>
              <a:gd name="T1" fmla="*/ 165100 h 493"/>
              <a:gd name="T2" fmla="*/ 142875 w 471"/>
              <a:gd name="T3" fmla="*/ 127000 h 493"/>
              <a:gd name="T4" fmla="*/ 220663 w 471"/>
              <a:gd name="T5" fmla="*/ 100012 h 493"/>
              <a:gd name="T6" fmla="*/ 684213 w 471"/>
              <a:gd name="T7" fmla="*/ 177800 h 493"/>
              <a:gd name="T8" fmla="*/ 515938 w 471"/>
              <a:gd name="T9" fmla="*/ 782637 h 493"/>
              <a:gd name="T10" fmla="*/ 452438 w 471"/>
              <a:gd name="T11" fmla="*/ 769937 h 493"/>
              <a:gd name="T12" fmla="*/ 374650 w 471"/>
              <a:gd name="T13" fmla="*/ 679450 h 493"/>
              <a:gd name="T14" fmla="*/ 246063 w 471"/>
              <a:gd name="T15" fmla="*/ 500062 h 493"/>
              <a:gd name="T16" fmla="*/ 207963 w 471"/>
              <a:gd name="T17" fmla="*/ 461962 h 493"/>
              <a:gd name="T18" fmla="*/ 79375 w 471"/>
              <a:gd name="T19" fmla="*/ 422275 h 493"/>
              <a:gd name="T20" fmla="*/ 39688 w 471"/>
              <a:gd name="T21" fmla="*/ 409575 h 493"/>
              <a:gd name="T22" fmla="*/ 14288 w 471"/>
              <a:gd name="T23" fmla="*/ 331787 h 493"/>
              <a:gd name="T24" fmla="*/ 79375 w 471"/>
              <a:gd name="T25" fmla="*/ 230187 h 493"/>
              <a:gd name="T26" fmla="*/ 79375 w 471"/>
              <a:gd name="T27" fmla="*/ 165100 h 49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71" h="493">
                <a:moveTo>
                  <a:pt x="50" y="104"/>
                </a:moveTo>
                <a:cubicBezTo>
                  <a:pt x="63" y="96"/>
                  <a:pt x="76" y="87"/>
                  <a:pt x="90" y="80"/>
                </a:cubicBezTo>
                <a:cubicBezTo>
                  <a:pt x="106" y="73"/>
                  <a:pt x="139" y="63"/>
                  <a:pt x="139" y="63"/>
                </a:cubicBezTo>
                <a:cubicBezTo>
                  <a:pt x="253" y="67"/>
                  <a:pt x="394" y="0"/>
                  <a:pt x="431" y="112"/>
                </a:cubicBezTo>
                <a:cubicBezTo>
                  <a:pt x="428" y="214"/>
                  <a:pt x="471" y="446"/>
                  <a:pt x="325" y="493"/>
                </a:cubicBezTo>
                <a:cubicBezTo>
                  <a:pt x="312" y="490"/>
                  <a:pt x="297" y="492"/>
                  <a:pt x="285" y="485"/>
                </a:cubicBezTo>
                <a:cubicBezTo>
                  <a:pt x="284" y="484"/>
                  <a:pt x="242" y="434"/>
                  <a:pt x="236" y="428"/>
                </a:cubicBezTo>
                <a:cubicBezTo>
                  <a:pt x="214" y="363"/>
                  <a:pt x="208" y="359"/>
                  <a:pt x="155" y="315"/>
                </a:cubicBezTo>
                <a:cubicBezTo>
                  <a:pt x="146" y="308"/>
                  <a:pt x="141" y="297"/>
                  <a:pt x="131" y="291"/>
                </a:cubicBezTo>
                <a:cubicBezTo>
                  <a:pt x="107" y="277"/>
                  <a:pt x="77" y="275"/>
                  <a:pt x="50" y="266"/>
                </a:cubicBezTo>
                <a:cubicBezTo>
                  <a:pt x="42" y="263"/>
                  <a:pt x="25" y="258"/>
                  <a:pt x="25" y="258"/>
                </a:cubicBezTo>
                <a:cubicBezTo>
                  <a:pt x="20" y="242"/>
                  <a:pt x="14" y="225"/>
                  <a:pt x="9" y="209"/>
                </a:cubicBezTo>
                <a:cubicBezTo>
                  <a:pt x="0" y="182"/>
                  <a:pt x="45" y="163"/>
                  <a:pt x="50" y="145"/>
                </a:cubicBezTo>
                <a:cubicBezTo>
                  <a:pt x="54" y="132"/>
                  <a:pt x="50" y="118"/>
                  <a:pt x="50" y="104"/>
                </a:cubicBezTo>
                <a:close/>
              </a:path>
            </a:pathLst>
          </a:custGeom>
          <a:noFill/>
          <a:ln w="28575" cmpd="sng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0"/>
          <p:cNvSpPr>
            <a:spLocks/>
          </p:cNvSpPr>
          <p:nvPr/>
        </p:nvSpPr>
        <p:spPr bwMode="auto">
          <a:xfrm>
            <a:off x="5670933" y="1541603"/>
            <a:ext cx="2560637" cy="1316037"/>
          </a:xfrm>
          <a:custGeom>
            <a:avLst/>
            <a:gdLst>
              <a:gd name="T0" fmla="*/ 174593 w 13581"/>
              <a:gd name="T1" fmla="*/ 960 h 12343"/>
              <a:gd name="T2" fmla="*/ 605420 w 13581"/>
              <a:gd name="T3" fmla="*/ 185949 h 12343"/>
              <a:gd name="T4" fmla="*/ 1377137 w 13581"/>
              <a:gd name="T5" fmla="*/ 386079 h 12343"/>
              <a:gd name="T6" fmla="*/ 2546119 w 13581"/>
              <a:gd name="T7" fmla="*/ 492061 h 12343"/>
              <a:gd name="T8" fmla="*/ 2121703 w 13581"/>
              <a:gd name="T9" fmla="*/ 1316037 h 12343"/>
              <a:gd name="T10" fmla="*/ 1961628 w 13581"/>
              <a:gd name="T11" fmla="*/ 1298764 h 12343"/>
              <a:gd name="T12" fmla="*/ 1765540 w 13581"/>
              <a:gd name="T13" fmla="*/ 1175509 h 12343"/>
              <a:gd name="T14" fmla="*/ 1441242 w 13581"/>
              <a:gd name="T15" fmla="*/ 931024 h 12343"/>
              <a:gd name="T16" fmla="*/ 1345084 w 13581"/>
              <a:gd name="T17" fmla="*/ 879206 h 12343"/>
              <a:gd name="T18" fmla="*/ 1020974 w 13581"/>
              <a:gd name="T19" fmla="*/ 825149 h 12343"/>
              <a:gd name="T20" fmla="*/ 514541 w 13581"/>
              <a:gd name="T21" fmla="*/ 621607 h 12343"/>
              <a:gd name="T22" fmla="*/ 61089 w 13581"/>
              <a:gd name="T23" fmla="*/ 464873 h 12343"/>
              <a:gd name="T24" fmla="*/ 5279 w 13581"/>
              <a:gd name="T25" fmla="*/ 174114 h 12343"/>
              <a:gd name="T26" fmla="*/ 174593 w 13581"/>
              <a:gd name="T27" fmla="*/ 960 h 1234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581" h="12343">
                <a:moveTo>
                  <a:pt x="926" y="9"/>
                </a:moveTo>
                <a:cubicBezTo>
                  <a:pt x="1202" y="-154"/>
                  <a:pt x="2914" y="1886"/>
                  <a:pt x="3211" y="1744"/>
                </a:cubicBezTo>
                <a:cubicBezTo>
                  <a:pt x="3551" y="1602"/>
                  <a:pt x="5589" y="3143"/>
                  <a:pt x="7304" y="3621"/>
                </a:cubicBezTo>
                <a:cubicBezTo>
                  <a:pt x="9019" y="4099"/>
                  <a:pt x="12718" y="2343"/>
                  <a:pt x="13504" y="4615"/>
                </a:cubicBezTo>
                <a:cubicBezTo>
                  <a:pt x="13440" y="6684"/>
                  <a:pt x="14353" y="11390"/>
                  <a:pt x="11253" y="12343"/>
                </a:cubicBezTo>
                <a:cubicBezTo>
                  <a:pt x="10977" y="12282"/>
                  <a:pt x="10659" y="12323"/>
                  <a:pt x="10404" y="12181"/>
                </a:cubicBezTo>
                <a:cubicBezTo>
                  <a:pt x="10383" y="12160"/>
                  <a:pt x="9491" y="11146"/>
                  <a:pt x="9364" y="11025"/>
                </a:cubicBezTo>
                <a:cubicBezTo>
                  <a:pt x="8897" y="9706"/>
                  <a:pt x="8769" y="9625"/>
                  <a:pt x="7644" y="8732"/>
                </a:cubicBezTo>
                <a:cubicBezTo>
                  <a:pt x="7453" y="8590"/>
                  <a:pt x="7347" y="8367"/>
                  <a:pt x="7134" y="8246"/>
                </a:cubicBezTo>
                <a:cubicBezTo>
                  <a:pt x="6625" y="7962"/>
                  <a:pt x="5988" y="7921"/>
                  <a:pt x="5415" y="7739"/>
                </a:cubicBezTo>
                <a:cubicBezTo>
                  <a:pt x="5245" y="7678"/>
                  <a:pt x="3577" y="6393"/>
                  <a:pt x="2729" y="5830"/>
                </a:cubicBezTo>
                <a:cubicBezTo>
                  <a:pt x="1881" y="5267"/>
                  <a:pt x="430" y="4685"/>
                  <a:pt x="324" y="4360"/>
                </a:cubicBezTo>
                <a:cubicBezTo>
                  <a:pt x="133" y="3813"/>
                  <a:pt x="-79" y="1998"/>
                  <a:pt x="28" y="1633"/>
                </a:cubicBezTo>
                <a:cubicBezTo>
                  <a:pt x="112" y="1369"/>
                  <a:pt x="926" y="293"/>
                  <a:pt x="926" y="9"/>
                </a:cubicBezTo>
                <a:close/>
              </a:path>
            </a:pathLst>
          </a:custGeom>
          <a:noFill/>
          <a:ln w="28575" cmpd="sng">
            <a:solidFill>
              <a:srgbClr val="3185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51395" y="2802078"/>
            <a:ext cx="1338263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i="1">
                <a:solidFill>
                  <a:srgbClr val="FF0000"/>
                </a:solidFill>
                <a:latin typeface="Apple Chancery" charset="0"/>
                <a:ea typeface="MS PGothic" charset="0"/>
                <a:cs typeface="Apple Chancery" charset="0"/>
              </a:rPr>
              <a:t>(Past)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894270" y="4241940"/>
            <a:ext cx="1773238" cy="523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i="1">
                <a:solidFill>
                  <a:srgbClr val="FF6600"/>
                </a:solidFill>
                <a:latin typeface="Apple Chancery" charset="0"/>
                <a:ea typeface="MS PGothic" charset="0"/>
                <a:cs typeface="Apple Chancery" charset="0"/>
              </a:rPr>
              <a:t>(Present)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029208" y="5826265"/>
            <a:ext cx="1954212" cy="523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i="1">
                <a:solidFill>
                  <a:srgbClr val="60C99C"/>
                </a:solidFill>
                <a:latin typeface="Apple Chancery" charset="0"/>
                <a:ea typeface="MS PGothic" charset="0"/>
                <a:cs typeface="Apple Chancery" charset="0"/>
              </a:rPr>
              <a:t>(Future ?)</a:t>
            </a:r>
          </a:p>
        </p:txBody>
      </p:sp>
    </p:spTree>
    <p:extLst>
      <p:ext uri="{BB962C8B-B14F-4D97-AF65-F5344CB8AC3E}">
        <p14:creationId xmlns:p14="http://schemas.microsoft.com/office/powerpoint/2010/main" val="425625126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0" grpId="0" animBg="1"/>
      <p:bldP spid="17" grpId="0" animBg="1"/>
      <p:bldP spid="18" grpId="0" animBg="1"/>
      <p:bldP spid="2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3"/>
          <p:cNvGraphicFramePr>
            <a:graphicFrameLocks noChangeAspect="1"/>
          </p:cNvGraphicFramePr>
          <p:nvPr/>
        </p:nvGraphicFramePr>
        <p:xfrm>
          <a:off x="1143000" y="1196975"/>
          <a:ext cx="2714625" cy="540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5" name="Image bitmap" r:id="rId3" imgW="2715004" imgH="5401429" progId="PBrush">
                  <p:embed/>
                </p:oleObj>
              </mc:Choice>
              <mc:Fallback>
                <p:oleObj name="Image bitmap" r:id="rId3" imgW="2715004" imgH="5401429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196975"/>
                        <a:ext cx="2714625" cy="540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468313" y="581025"/>
            <a:ext cx="7750175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2400" b="1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Many interactions of particles with matter … but keep 3 :</a:t>
            </a:r>
          </a:p>
          <a:p>
            <a:pPr eaLnBrk="1" hangingPunct="1">
              <a:defRPr/>
            </a:pPr>
            <a:endParaRPr lang="fr-FR" sz="2400" b="1" smtClean="0">
              <a:solidFill>
                <a:srgbClr val="FFFF00"/>
              </a:solidFill>
              <a:latin typeface="Times New Roman" charset="0"/>
              <a:ea typeface="MS PGothic" charset="0"/>
              <a:cs typeface="Times New Roman" charset="0"/>
            </a:endParaRPr>
          </a:p>
        </p:txBody>
      </p:sp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3962400" y="1524000"/>
            <a:ext cx="5051834" cy="120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2400" b="1" dirty="0" err="1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Inelastic</a:t>
            </a: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 collision w/</a:t>
            </a:r>
            <a:r>
              <a:rPr lang="fr-FR" sz="2400" b="1" dirty="0" err="1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nuclei</a:t>
            </a: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 : </a:t>
            </a:r>
          </a:p>
          <a:p>
            <a:pPr eaLnBrk="1" hangingPunct="1">
              <a:defRPr/>
            </a:pP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	neutrons, activation, fragments…</a:t>
            </a:r>
          </a:p>
          <a:p>
            <a:pPr eaLnBrk="1" hangingPunct="1">
              <a:defRPr/>
            </a:pP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	</a:t>
            </a:r>
          </a:p>
        </p:txBody>
      </p:sp>
      <p:sp>
        <p:nvSpPr>
          <p:cNvPr id="210950" name="Text Box 6"/>
          <p:cNvSpPr txBox="1">
            <a:spLocks noChangeArrowheads="1"/>
          </p:cNvSpPr>
          <p:nvPr/>
        </p:nvSpPr>
        <p:spPr bwMode="auto">
          <a:xfrm>
            <a:off x="3962400" y="3505200"/>
            <a:ext cx="5126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4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Inelastic</a:t>
            </a:r>
            <a:r>
              <a:rPr lang="fr-FR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collision </a:t>
            </a:r>
            <a:r>
              <a:rPr lang="fr-FR" sz="24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fr-FR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electrons</a:t>
            </a:r>
            <a:r>
              <a:rPr lang="fr-FR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Dose</a:t>
            </a:r>
          </a:p>
        </p:txBody>
      </p:sp>
      <p:sp>
        <p:nvSpPr>
          <p:cNvPr id="210951" name="Text Box 7"/>
          <p:cNvSpPr txBox="1">
            <a:spLocks noChangeArrowheads="1"/>
          </p:cNvSpPr>
          <p:nvPr/>
        </p:nvSpPr>
        <p:spPr bwMode="auto">
          <a:xfrm>
            <a:off x="4038600" y="4868863"/>
            <a:ext cx="458731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2400" b="1" dirty="0" err="1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Elastic</a:t>
            </a: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 collision w/</a:t>
            </a:r>
            <a:r>
              <a:rPr lang="fr-FR" sz="2400" b="1" dirty="0" err="1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nuclei</a:t>
            </a: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:</a:t>
            </a:r>
          </a:p>
          <a:p>
            <a:pPr eaLnBrk="1" hangingPunct="1">
              <a:defRPr/>
            </a:pP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« multiple Coulomb </a:t>
            </a:r>
            <a:r>
              <a:rPr lang="fr-FR" sz="2400" b="1" dirty="0" err="1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scattering</a:t>
            </a: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</a:rPr>
              <a:t> » :</a:t>
            </a:r>
          </a:p>
          <a:p>
            <a:pPr eaLnBrk="1" hangingPunct="1">
              <a:defRPr/>
            </a:pP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  <a:sym typeface="Wingdings" charset="0"/>
              </a:rPr>
              <a:t>+ </a:t>
            </a:r>
            <a:r>
              <a:rPr lang="fr-FR" sz="2400" b="1" dirty="0" err="1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  <a:sym typeface="Wingdings" charset="0"/>
              </a:rPr>
              <a:t>Scattering</a:t>
            </a: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  <a:sym typeface="Wingdings" charset="0"/>
              </a:rPr>
              <a:t> foils, </a:t>
            </a:r>
          </a:p>
          <a:p>
            <a:pPr eaLnBrk="1" hangingPunct="1">
              <a:defRPr/>
            </a:pP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  <a:sym typeface="Wingdings" charset="0"/>
              </a:rPr>
              <a:t>- </a:t>
            </a:r>
            <a:r>
              <a:rPr lang="fr-FR" sz="2400" b="1" dirty="0" err="1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  <a:sym typeface="Wingdings" charset="0"/>
              </a:rPr>
              <a:t>penumbra</a:t>
            </a: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  <a:sym typeface="Wingdings" charset="0"/>
              </a:rPr>
              <a:t>, distal </a:t>
            </a:r>
            <a:r>
              <a:rPr lang="fr-FR" sz="2400" b="1" dirty="0" err="1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  <a:sym typeface="Wingdings" charset="0"/>
              </a:rPr>
              <a:t>edge</a:t>
            </a:r>
            <a:r>
              <a:rPr lang="fr-FR" sz="2400" b="1" dirty="0" smtClean="0">
                <a:solidFill>
                  <a:srgbClr val="FFFF00"/>
                </a:solidFill>
                <a:latin typeface="Times New Roman" charset="0"/>
                <a:ea typeface="MS PGothic" charset="0"/>
                <a:cs typeface="Times New Roman" charset="0"/>
                <a:sym typeface="Wingdings" charset="0"/>
              </a:rPr>
              <a:t>,…</a:t>
            </a:r>
          </a:p>
          <a:p>
            <a:pPr eaLnBrk="1" hangingPunct="1">
              <a:defRPr/>
            </a:pPr>
            <a:endParaRPr lang="fr-FR" sz="2400" b="1" dirty="0" smtClean="0">
              <a:solidFill>
                <a:srgbClr val="FFFF00"/>
              </a:solidFill>
              <a:latin typeface="Times New Roman" charset="0"/>
              <a:ea typeface="MS PGothic" charset="0"/>
              <a:cs typeface="Times New Roman" charset="0"/>
              <a:sym typeface="Wingdings" charset="0"/>
            </a:endParaRPr>
          </a:p>
        </p:txBody>
      </p:sp>
      <p:sp>
        <p:nvSpPr>
          <p:cNvPr id="21511" name="ZoneTexte 11"/>
          <p:cNvSpPr txBox="1">
            <a:spLocks noChangeArrowheads="1"/>
          </p:cNvSpPr>
          <p:nvPr/>
        </p:nvSpPr>
        <p:spPr bwMode="auto">
          <a:xfrm>
            <a:off x="179388" y="115888"/>
            <a:ext cx="75612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800" b="1" dirty="0">
                <a:solidFill>
                  <a:srgbClr val="FFFF00"/>
                </a:solidFill>
              </a:rPr>
              <a:t> </a:t>
            </a:r>
            <a:r>
              <a:rPr lang="fr-FR" sz="2800" b="1" dirty="0" err="1" smtClean="0">
                <a:solidFill>
                  <a:srgbClr val="FFFF00"/>
                </a:solidFill>
              </a:rPr>
              <a:t>Hadrontherapy</a:t>
            </a:r>
            <a:r>
              <a:rPr lang="fr-FR" sz="2800" b="1" dirty="0" smtClean="0">
                <a:solidFill>
                  <a:srgbClr val="FFFF00"/>
                </a:solidFill>
              </a:rPr>
              <a:t>: </a:t>
            </a:r>
            <a:r>
              <a:rPr lang="fr-FR" sz="2800" b="1" dirty="0" err="1">
                <a:solidFill>
                  <a:srgbClr val="FFFF00"/>
                </a:solidFill>
              </a:rPr>
              <a:t>some</a:t>
            </a:r>
            <a:r>
              <a:rPr lang="fr-FR" sz="2800" b="1" dirty="0">
                <a:solidFill>
                  <a:srgbClr val="FFFF00"/>
                </a:solidFill>
              </a:rPr>
              <a:t> </a:t>
            </a:r>
            <a:r>
              <a:rPr lang="fr-FR" sz="2800" b="1" dirty="0" err="1">
                <a:solidFill>
                  <a:srgbClr val="FFFF00"/>
                </a:solidFill>
              </a:rPr>
              <a:t>very</a:t>
            </a:r>
            <a:r>
              <a:rPr lang="fr-FR" sz="2800" b="1" dirty="0">
                <a:solidFill>
                  <a:srgbClr val="FFFF00"/>
                </a:solidFill>
              </a:rPr>
              <a:t> basic </a:t>
            </a:r>
            <a:r>
              <a:rPr lang="fr-FR" sz="2800" b="1" dirty="0" err="1">
                <a:solidFill>
                  <a:srgbClr val="FFFF00"/>
                </a:solidFill>
              </a:rPr>
              <a:t>physics</a:t>
            </a:r>
            <a:endParaRPr lang="fr-FR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996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9" grpId="0" autoUpdateAnimBg="0"/>
      <p:bldP spid="210950" grpId="0" autoUpdateAnimBg="0"/>
      <p:bldP spid="21095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94166"/>
            <a:ext cx="8229600" cy="1143000"/>
          </a:xfrm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728"/>
            <a:ext cx="8229600" cy="4525963"/>
          </a:xfrm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8441"/>
            <a:ext cx="9144000" cy="666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4005" name="Text Box 5"/>
          <p:cNvSpPr txBox="1">
            <a:spLocks noChangeArrowheads="1"/>
          </p:cNvSpPr>
          <p:nvPr/>
        </p:nvSpPr>
        <p:spPr bwMode="auto">
          <a:xfrm>
            <a:off x="592138" y="2011828"/>
            <a:ext cx="1419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latin typeface="Times New Roman" charset="0"/>
                <a:cs typeface="+mn-cs"/>
              </a:rPr>
              <a:t>Electrons</a:t>
            </a:r>
          </a:p>
        </p:txBody>
      </p:sp>
      <p:sp>
        <p:nvSpPr>
          <p:cNvPr id="384006" name="Text Box 6"/>
          <p:cNvSpPr txBox="1">
            <a:spLocks noChangeArrowheads="1"/>
          </p:cNvSpPr>
          <p:nvPr/>
        </p:nvSpPr>
        <p:spPr bwMode="auto">
          <a:xfrm>
            <a:off x="3903663" y="2011828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latin typeface="Times New Roman" charset="0"/>
                <a:cs typeface="+mn-cs"/>
              </a:rPr>
              <a:t>Protons</a:t>
            </a:r>
          </a:p>
        </p:txBody>
      </p:sp>
      <p:sp>
        <p:nvSpPr>
          <p:cNvPr id="384007" name="Text Box 7"/>
          <p:cNvSpPr txBox="1">
            <a:spLocks noChangeArrowheads="1"/>
          </p:cNvSpPr>
          <p:nvPr/>
        </p:nvSpPr>
        <p:spPr bwMode="auto">
          <a:xfrm>
            <a:off x="6156325" y="2011828"/>
            <a:ext cx="1878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latin typeface="Times New Roman" charset="0"/>
                <a:cs typeface="+mn-cs"/>
              </a:rPr>
              <a:t>Anti-Protons</a:t>
            </a:r>
          </a:p>
        </p:txBody>
      </p:sp>
      <p:sp>
        <p:nvSpPr>
          <p:cNvPr id="384008" name="Text Box 8"/>
          <p:cNvSpPr txBox="1">
            <a:spLocks noChangeArrowheads="1"/>
          </p:cNvSpPr>
          <p:nvPr/>
        </p:nvSpPr>
        <p:spPr bwMode="auto">
          <a:xfrm>
            <a:off x="808038" y="5369391"/>
            <a:ext cx="1147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latin typeface="Times New Roman" charset="0"/>
                <a:cs typeface="+mn-cs"/>
              </a:rPr>
              <a:t>Helium</a:t>
            </a:r>
          </a:p>
        </p:txBody>
      </p:sp>
      <p:sp>
        <p:nvSpPr>
          <p:cNvPr id="384009" name="Text Box 9"/>
          <p:cNvSpPr txBox="1">
            <a:spLocks noChangeArrowheads="1"/>
          </p:cNvSpPr>
          <p:nvPr/>
        </p:nvSpPr>
        <p:spPr bwMode="auto">
          <a:xfrm>
            <a:off x="3616325" y="5369391"/>
            <a:ext cx="118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latin typeface="Times New Roman" charset="0"/>
                <a:cs typeface="+mn-cs"/>
              </a:rPr>
              <a:t>Carbon</a:t>
            </a:r>
          </a:p>
        </p:txBody>
      </p:sp>
      <p:sp>
        <p:nvSpPr>
          <p:cNvPr id="384010" name="Text Box 10"/>
          <p:cNvSpPr txBox="1">
            <a:spLocks noChangeArrowheads="1"/>
          </p:cNvSpPr>
          <p:nvPr/>
        </p:nvSpPr>
        <p:spPr bwMode="auto">
          <a:xfrm>
            <a:off x="6640513" y="5224928"/>
            <a:ext cx="760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latin typeface="Times New Roman" charset="0"/>
                <a:cs typeface="+mn-cs"/>
              </a:rPr>
              <a:t>Iron</a:t>
            </a:r>
          </a:p>
        </p:txBody>
      </p:sp>
      <p:sp>
        <p:nvSpPr>
          <p:cNvPr id="31754" name="ZoneTexte 10"/>
          <p:cNvSpPr txBox="1">
            <a:spLocks noChangeArrowheads="1"/>
          </p:cNvSpPr>
          <p:nvPr/>
        </p:nvSpPr>
        <p:spPr bwMode="auto">
          <a:xfrm>
            <a:off x="7938" y="60698"/>
            <a:ext cx="6292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800" b="1" dirty="0" err="1" smtClean="0"/>
              <a:t>Finite</a:t>
            </a:r>
            <a:r>
              <a:rPr lang="fr-FR" sz="1800" b="1" dirty="0" smtClean="0"/>
              <a:t> Range </a:t>
            </a:r>
            <a:r>
              <a:rPr lang="fr-FR" sz="1800" b="1" dirty="0"/>
              <a:t>= all </a:t>
            </a:r>
            <a:r>
              <a:rPr lang="fr-FR" sz="1800" b="1" dirty="0" err="1"/>
              <a:t>charged</a:t>
            </a:r>
            <a:r>
              <a:rPr lang="fr-FR" sz="1800" b="1" dirty="0"/>
              <a:t> </a:t>
            </a:r>
            <a:r>
              <a:rPr lang="fr-FR" sz="1800" b="1" dirty="0" err="1"/>
              <a:t>particles</a:t>
            </a:r>
            <a:endParaRPr lang="fr-FR" sz="1800" b="1" dirty="0"/>
          </a:p>
        </p:txBody>
      </p:sp>
    </p:spTree>
    <p:extLst>
      <p:ext uri="{BB962C8B-B14F-4D97-AF65-F5344CB8AC3E}">
        <p14:creationId xmlns:p14="http://schemas.microsoft.com/office/powerpoint/2010/main" val="3212334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2_Procure 13">
    <a:dk1>
      <a:srgbClr val="484D46"/>
    </a:dk1>
    <a:lt1>
      <a:srgbClr val="FFFFFF"/>
    </a:lt1>
    <a:dk2>
      <a:srgbClr val="304E88"/>
    </a:dk2>
    <a:lt2>
      <a:srgbClr val="808080"/>
    </a:lt2>
    <a:accent1>
      <a:srgbClr val="304E88"/>
    </a:accent1>
    <a:accent2>
      <a:srgbClr val="D79722"/>
    </a:accent2>
    <a:accent3>
      <a:srgbClr val="FFFFFF"/>
    </a:accent3>
    <a:accent4>
      <a:srgbClr val="3C403A"/>
    </a:accent4>
    <a:accent5>
      <a:srgbClr val="ADB2C3"/>
    </a:accent5>
    <a:accent6>
      <a:srgbClr val="C3881E"/>
    </a:accent6>
    <a:hlink>
      <a:srgbClr val="921B1D"/>
    </a:hlink>
    <a:folHlink>
      <a:srgbClr val="667676"/>
    </a:folHlink>
  </a:clrScheme>
  <a:fontScheme name="2_Procur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2_Procure 13">
    <a:dk1>
      <a:srgbClr val="484D46"/>
    </a:dk1>
    <a:lt1>
      <a:srgbClr val="FFFFFF"/>
    </a:lt1>
    <a:dk2>
      <a:srgbClr val="304E88"/>
    </a:dk2>
    <a:lt2>
      <a:srgbClr val="808080"/>
    </a:lt2>
    <a:accent1>
      <a:srgbClr val="304E88"/>
    </a:accent1>
    <a:accent2>
      <a:srgbClr val="D79722"/>
    </a:accent2>
    <a:accent3>
      <a:srgbClr val="FFFFFF"/>
    </a:accent3>
    <a:accent4>
      <a:srgbClr val="3C403A"/>
    </a:accent4>
    <a:accent5>
      <a:srgbClr val="ADB2C3"/>
    </a:accent5>
    <a:accent6>
      <a:srgbClr val="C3881E"/>
    </a:accent6>
    <a:hlink>
      <a:srgbClr val="921B1D"/>
    </a:hlink>
    <a:folHlink>
      <a:srgbClr val="667676"/>
    </a:folHlink>
  </a:clrScheme>
  <a:fontScheme name="2_Procur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6481</TotalTime>
  <Words>2130</Words>
  <Application>Microsoft Macintosh PowerPoint</Application>
  <PresentationFormat>On-screen Show (4:3)</PresentationFormat>
  <Paragraphs>498</Paragraphs>
  <Slides>35</Slides>
  <Notes>23</Notes>
  <HiddenSlides>0</HiddenSlides>
  <MMClips>2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Office Theme</vt:lpstr>
      <vt:lpstr>1_Office Theme</vt:lpstr>
      <vt:lpstr>Bitmap Image</vt:lpstr>
      <vt:lpstr>Image bitmap</vt:lpstr>
      <vt:lpstr>Photo Editor Photo</vt:lpstr>
      <vt:lpstr>Fichier image</vt:lpstr>
      <vt:lpstr>Worksheet</vt:lpstr>
      <vt:lpstr>A.Mazal,  F.Goudjil, S.Meyroneinc, L.DeMarzi, A.Patriarca, P.Verelle, V.Favaudon, F. Pouzoulet, M.Dutreix, R. Dendale, A. Fourquet  &amp; staff Centre de Protontherapie d’Orsay Institut Curie, Paris, France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Hadrontherapy : Physical selectivity  and/or  Radiobiological effects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Dose-effect-relationship</vt:lpstr>
      <vt:lpstr>PowerPoint Presentation</vt:lpstr>
      <vt:lpstr>PowerPoint Presentation</vt:lpstr>
      <vt:lpstr>PowerPoint Presentation</vt:lpstr>
      <vt:lpstr>PowerPoint Presentation</vt:lpstr>
      <vt:lpstr>Knife-edge slit camera</vt:lpstr>
      <vt:lpstr>« Instead of using positron emission, could we use prompt g ? » Y. Jongen (2001)</vt:lpstr>
      <vt:lpstr>PowerPoint Presentation</vt:lpstr>
      <vt:lpstr>PowerPoint Presentation</vt:lpstr>
      <vt:lpstr>PowerPoint Presentation</vt:lpstr>
      <vt:lpstr>IMRT and proton pencil beams in  adaptive workflow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Alejandro Mazal</dc:creator>
  <cp:keywords/>
  <dc:description/>
  <cp:lastModifiedBy>Alejandro Mazal</cp:lastModifiedBy>
  <cp:revision>284</cp:revision>
  <cp:lastPrinted>2016-02-13T17:52:11Z</cp:lastPrinted>
  <dcterms:created xsi:type="dcterms:W3CDTF">2013-11-03T01:49:18Z</dcterms:created>
  <dcterms:modified xsi:type="dcterms:W3CDTF">2016-02-20T05:46:21Z</dcterms:modified>
  <cp:category/>
</cp:coreProperties>
</file>