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76" r:id="rId3"/>
    <p:sldId id="260" r:id="rId4"/>
    <p:sldId id="261" r:id="rId5"/>
    <p:sldId id="262" r:id="rId6"/>
    <p:sldId id="266" r:id="rId7"/>
    <p:sldId id="269" r:id="rId8"/>
    <p:sldId id="272" r:id="rId9"/>
    <p:sldId id="263" r:id="rId10"/>
    <p:sldId id="275" r:id="rId11"/>
    <p:sldId id="264" r:id="rId12"/>
    <p:sldId id="270" r:id="rId13"/>
    <p:sldId id="258" r:id="rId14"/>
    <p:sldId id="25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930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53ADB-88F8-44D5-A72F-31847606A394}" type="datetimeFigureOut">
              <a:rPr lang="en-US" smtClean="0"/>
              <a:pPr/>
              <a:t>11/14/2008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877DC-DA68-42AA-8266-4976B897F0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8C87E2-8460-4B5E-B79C-8F03A40A5930}" type="slidenum">
              <a:rPr lang="en-GB"/>
              <a:pPr/>
              <a:t>10</a:t>
            </a:fld>
            <a:endParaRPr lang="en-GB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8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9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69" name="Line 72"/>
          <p:cNvSpPr>
            <a:spLocks noChangeShapeType="1"/>
          </p:cNvSpPr>
          <p:nvPr/>
        </p:nvSpPr>
        <p:spPr bwMode="auto">
          <a:xfrm flipV="1">
            <a:off x="1905000" y="3581400"/>
            <a:ext cx="5181600" cy="0"/>
          </a:xfrm>
          <a:prstGeom prst="line">
            <a:avLst/>
          </a:prstGeom>
          <a:noFill/>
          <a:ln w="57150" cap="sq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0" name="Rectangle 73"/>
          <p:cNvSpPr>
            <a:spLocks noChangeArrowheads="1"/>
          </p:cNvSpPr>
          <p:nvPr/>
        </p:nvSpPr>
        <p:spPr bwMode="auto">
          <a:xfrm>
            <a:off x="0" y="685800"/>
            <a:ext cx="304800" cy="5410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" name="Rectangle 74"/>
          <p:cNvSpPr>
            <a:spLocks noChangeArrowheads="1"/>
          </p:cNvSpPr>
          <p:nvPr/>
        </p:nvSpPr>
        <p:spPr bwMode="auto">
          <a:xfrm>
            <a:off x="0" y="0"/>
            <a:ext cx="685800" cy="1295400"/>
          </a:xfrm>
          <a:prstGeom prst="rect">
            <a:avLst/>
          </a:prstGeom>
          <a:solidFill>
            <a:schemeClr val="tx2"/>
          </a:solidFill>
          <a:ln w="127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28600"/>
            <a:ext cx="86836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78" descr="\\cern.ch\dfs\Users\m\michelis\Desktop\EPFL_LOG_RVB-96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04800"/>
            <a:ext cx="1371600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731" name="Rectangle 67"/>
          <p:cNvSpPr>
            <a:spLocks noGrp="1" noChangeArrowheads="1"/>
          </p:cNvSpPr>
          <p:nvPr>
            <p:ph type="title"/>
          </p:nvPr>
        </p:nvSpPr>
        <p:spPr>
          <a:xfrm>
            <a:off x="685800" y="17526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3732" name="Rectangle 68"/>
          <p:cNvSpPr>
            <a:spLocks noGrp="1" noChangeArrowheads="1"/>
          </p:cNvSpPr>
          <p:nvPr>
            <p:ph type="body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6" name="Rectangle 7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ELACCO mid-term review 14/11/2008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ELACCO mid-term review 14/11/2008</a:t>
            </a:r>
            <a:endParaRPr lang="en-US"/>
          </a:p>
        </p:txBody>
      </p:sp>
      <p:sp>
        <p:nvSpPr>
          <p:cNvPr id="5" name="Rectangle 7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S. Michelis</a:t>
            </a:r>
            <a:endParaRPr lang="en-US"/>
          </a:p>
        </p:txBody>
      </p:sp>
      <p:sp>
        <p:nvSpPr>
          <p:cNvPr id="6" name="Rectangle 7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0025F-2AAB-49AE-B7A5-31512B6069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ELACCO mid-term review 14/11/2008</a:t>
            </a:r>
            <a:endParaRPr lang="en-US"/>
          </a:p>
        </p:txBody>
      </p:sp>
      <p:sp>
        <p:nvSpPr>
          <p:cNvPr id="5" name="Rectangle 7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S. Michelis</a:t>
            </a:r>
            <a:endParaRPr lang="en-US"/>
          </a:p>
        </p:txBody>
      </p:sp>
      <p:sp>
        <p:nvSpPr>
          <p:cNvPr id="6" name="Rectangle 7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0025F-2AAB-49AE-B7A5-31512B6069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5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77000"/>
            <a:ext cx="2819400" cy="231775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5" name="Rectangle 7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200" b="0"/>
            </a:lvl1pPr>
          </a:lstStyle>
          <a:p>
            <a:r>
              <a:rPr lang="en-US" smtClean="0"/>
              <a:t>S. Michelis</a:t>
            </a:r>
            <a:endParaRPr lang="en-US" dirty="0"/>
          </a:p>
        </p:txBody>
      </p:sp>
      <p:sp>
        <p:nvSpPr>
          <p:cNvPr id="6" name="Rectangle 7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0025F-2AAB-49AE-B7A5-31512B6069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ELACCO mid-term review 14/11/2008</a:t>
            </a:r>
            <a:endParaRPr lang="en-US"/>
          </a:p>
        </p:txBody>
      </p:sp>
      <p:sp>
        <p:nvSpPr>
          <p:cNvPr id="5" name="Rectangle 7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S. Michelis</a:t>
            </a:r>
            <a:endParaRPr lang="en-US"/>
          </a:p>
        </p:txBody>
      </p:sp>
      <p:sp>
        <p:nvSpPr>
          <p:cNvPr id="6" name="Rectangle 7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0025F-2AAB-49AE-B7A5-31512B6069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3848100" cy="4678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447800"/>
            <a:ext cx="3848100" cy="4678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ELACCO mid-term review 14/11/2008</a:t>
            </a:r>
            <a:endParaRPr lang="en-US"/>
          </a:p>
        </p:txBody>
      </p:sp>
      <p:sp>
        <p:nvSpPr>
          <p:cNvPr id="6" name="Rectangle 7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S. Michelis</a:t>
            </a:r>
            <a:endParaRPr lang="en-US"/>
          </a:p>
        </p:txBody>
      </p:sp>
      <p:sp>
        <p:nvSpPr>
          <p:cNvPr id="7" name="Rectangle 7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0025F-2AAB-49AE-B7A5-31512B6069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ELACCO mid-term review 14/11/2008</a:t>
            </a:r>
            <a:endParaRPr lang="en-US"/>
          </a:p>
        </p:txBody>
      </p:sp>
      <p:sp>
        <p:nvSpPr>
          <p:cNvPr id="8" name="Rectangle 7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S. Michelis</a:t>
            </a:r>
            <a:endParaRPr lang="en-US"/>
          </a:p>
        </p:txBody>
      </p:sp>
      <p:sp>
        <p:nvSpPr>
          <p:cNvPr id="9" name="Rectangle 7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0025F-2AAB-49AE-B7A5-31512B6069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ELACCO mid-term review 14/11/2008</a:t>
            </a:r>
            <a:endParaRPr lang="en-US"/>
          </a:p>
        </p:txBody>
      </p:sp>
      <p:sp>
        <p:nvSpPr>
          <p:cNvPr id="4" name="Rectangle 7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S. Michelis</a:t>
            </a:r>
            <a:endParaRPr lang="en-US"/>
          </a:p>
        </p:txBody>
      </p:sp>
      <p:sp>
        <p:nvSpPr>
          <p:cNvPr id="5" name="Rectangle 7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0025F-2AAB-49AE-B7A5-31512B6069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ELACCO mid-term review 14/11/2008</a:t>
            </a:r>
            <a:endParaRPr lang="en-US"/>
          </a:p>
        </p:txBody>
      </p:sp>
      <p:sp>
        <p:nvSpPr>
          <p:cNvPr id="3" name="Rectangle 7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S. Michelis</a:t>
            </a:r>
            <a:endParaRPr lang="en-US"/>
          </a:p>
        </p:txBody>
      </p:sp>
      <p:sp>
        <p:nvSpPr>
          <p:cNvPr id="4" name="Rectangle 7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0025F-2AAB-49AE-B7A5-31512B6069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ELACCO mid-term review 14/11/2008</a:t>
            </a:r>
            <a:endParaRPr lang="en-US"/>
          </a:p>
        </p:txBody>
      </p:sp>
      <p:sp>
        <p:nvSpPr>
          <p:cNvPr id="6" name="Rectangle 7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S. Michelis</a:t>
            </a:r>
            <a:endParaRPr lang="en-US"/>
          </a:p>
        </p:txBody>
      </p:sp>
      <p:sp>
        <p:nvSpPr>
          <p:cNvPr id="7" name="Rectangle 7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0025F-2AAB-49AE-B7A5-31512B6069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ELACCO mid-term review 14/11/2008</a:t>
            </a:r>
            <a:endParaRPr lang="en-US"/>
          </a:p>
        </p:txBody>
      </p:sp>
      <p:sp>
        <p:nvSpPr>
          <p:cNvPr id="6" name="Rectangle 7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S. Michelis</a:t>
            </a:r>
            <a:endParaRPr lang="en-US"/>
          </a:p>
        </p:txBody>
      </p:sp>
      <p:sp>
        <p:nvSpPr>
          <p:cNvPr id="7" name="Rectangle 7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F0025F-2AAB-49AE-B7A5-31512B6069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366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367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7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7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7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7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7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7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7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7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7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8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368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8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8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8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8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8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8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8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9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9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9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9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9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9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9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9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9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69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5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370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0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0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0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0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0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0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0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0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1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1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1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1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1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1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1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1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371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2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2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2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2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2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372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372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372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372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1373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1028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7848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3736" name="Line 72"/>
          <p:cNvSpPr>
            <a:spLocks noChangeShapeType="1"/>
          </p:cNvSpPr>
          <p:nvPr/>
        </p:nvSpPr>
        <p:spPr bwMode="auto">
          <a:xfrm flipV="1">
            <a:off x="838200" y="1219200"/>
            <a:ext cx="7620000" cy="0"/>
          </a:xfrm>
          <a:prstGeom prst="line">
            <a:avLst/>
          </a:prstGeom>
          <a:noFill/>
          <a:ln w="57150" cap="sq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3737" name="Rectangle 73"/>
          <p:cNvSpPr>
            <a:spLocks noChangeArrowheads="1"/>
          </p:cNvSpPr>
          <p:nvPr/>
        </p:nvSpPr>
        <p:spPr bwMode="auto">
          <a:xfrm>
            <a:off x="0" y="685800"/>
            <a:ext cx="304800" cy="5410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3738" name="Rectangle 74"/>
          <p:cNvSpPr>
            <a:spLocks noChangeArrowheads="1"/>
          </p:cNvSpPr>
          <p:nvPr/>
        </p:nvSpPr>
        <p:spPr bwMode="auto">
          <a:xfrm>
            <a:off x="0" y="0"/>
            <a:ext cx="685800" cy="1295400"/>
          </a:xfrm>
          <a:prstGeom prst="rect">
            <a:avLst/>
          </a:prstGeom>
          <a:solidFill>
            <a:schemeClr val="tx2"/>
          </a:solidFill>
          <a:ln w="12700" cap="sq">
            <a:solidFill>
              <a:schemeClr val="tx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2539" name="Rectangle 7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3825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r>
              <a:rPr lang="en-US" smtClean="0"/>
              <a:t>ELACCO mid-term review 14/11/2008</a:t>
            </a:r>
            <a:endParaRPr lang="en-US"/>
          </a:p>
        </p:txBody>
      </p:sp>
      <p:sp>
        <p:nvSpPr>
          <p:cNvPr id="62540" name="Rectangle 7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latin typeface="Arial" charset="0"/>
              </a:defRPr>
            </a:lvl1pPr>
          </a:lstStyle>
          <a:p>
            <a:r>
              <a:rPr lang="en-US" smtClean="0"/>
              <a:t>S. Michelis</a:t>
            </a:r>
            <a:endParaRPr lang="en-US" dirty="0"/>
          </a:p>
        </p:txBody>
      </p:sp>
      <p:sp>
        <p:nvSpPr>
          <p:cNvPr id="62541" name="Rectangle 7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3825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9F0025F-2AAB-49AE-B7A5-31512B6069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3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wmf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Development of a DC/DC converter for low voltage power distribution in LHC upgrades.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Stefano Michelis</a:t>
            </a:r>
          </a:p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Supervisor: Federico Faccio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124200" y="6400800"/>
            <a:ext cx="3352800" cy="228600"/>
          </a:xfrm>
        </p:spPr>
        <p:txBody>
          <a:bodyPr/>
          <a:lstStyle/>
          <a:p>
            <a:r>
              <a:rPr lang="en-US" dirty="0" smtClean="0"/>
              <a:t>ELACCO mid-term review 14/11/2008</a:t>
            </a:r>
            <a:endParaRPr lang="en-US" dirty="0"/>
          </a:p>
        </p:txBody>
      </p:sp>
      <p:pic>
        <p:nvPicPr>
          <p:cNvPr id="5" name="Picture 8" descr="logomariecurie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304800"/>
            <a:ext cx="13096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Group 254"/>
          <p:cNvGrpSpPr/>
          <p:nvPr/>
        </p:nvGrpSpPr>
        <p:grpSpPr>
          <a:xfrm>
            <a:off x="392112" y="1042988"/>
            <a:ext cx="8751888" cy="5815012"/>
            <a:chOff x="88900" y="1042988"/>
            <a:chExt cx="8751888" cy="5815012"/>
          </a:xfrm>
        </p:grpSpPr>
        <p:grpSp>
          <p:nvGrpSpPr>
            <p:cNvPr id="3" name="Group 46"/>
            <p:cNvGrpSpPr>
              <a:grpSpLocks/>
            </p:cNvGrpSpPr>
            <p:nvPr/>
          </p:nvGrpSpPr>
          <p:grpSpPr bwMode="auto">
            <a:xfrm>
              <a:off x="3914775" y="1042988"/>
              <a:ext cx="4725988" cy="2655888"/>
              <a:chOff x="357" y="1281"/>
              <a:chExt cx="4833" cy="2750"/>
            </a:xfrm>
          </p:grpSpPr>
          <p:sp>
            <p:nvSpPr>
              <p:cNvPr id="129071" name="Text Box 47"/>
              <p:cNvSpPr txBox="1">
                <a:spLocks noChangeArrowheads="1"/>
              </p:cNvSpPr>
              <p:nvPr/>
            </p:nvSpPr>
            <p:spPr bwMode="auto">
              <a:xfrm>
                <a:off x="3787" y="3653"/>
                <a:ext cx="723" cy="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800"/>
                  <a:t>Scale 1-10uT</a:t>
                </a:r>
              </a:p>
            </p:txBody>
          </p:sp>
          <p:pic>
            <p:nvPicPr>
              <p:cNvPr id="129072" name="Picture 48" descr="Slide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57" y="1366"/>
                <a:ext cx="3402" cy="2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9073" name="Picture 4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901" y="1536"/>
                <a:ext cx="1289" cy="1729"/>
              </a:xfrm>
              <a:prstGeom prst="rect">
                <a:avLst/>
              </a:prstGeom>
              <a:noFill/>
            </p:spPr>
          </p:pic>
          <p:sp>
            <p:nvSpPr>
              <p:cNvPr id="129074" name="Rectangle 50"/>
              <p:cNvSpPr>
                <a:spLocks noChangeArrowheads="1"/>
              </p:cNvSpPr>
              <p:nvPr/>
            </p:nvSpPr>
            <p:spPr bwMode="auto">
              <a:xfrm>
                <a:off x="3504" y="1281"/>
                <a:ext cx="226" cy="275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075" name="Rectangle 51"/>
              <p:cNvSpPr>
                <a:spLocks noChangeArrowheads="1"/>
              </p:cNvSpPr>
              <p:nvPr/>
            </p:nvSpPr>
            <p:spPr bwMode="auto">
              <a:xfrm>
                <a:off x="357" y="2472"/>
                <a:ext cx="226" cy="138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129076" name="Picture 5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8900" y="1268413"/>
              <a:ext cx="3711575" cy="28511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129077" name="Picture 5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480175" y="3608388"/>
              <a:ext cx="2360613" cy="293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39" name="Group 138"/>
            <p:cNvGrpSpPr/>
            <p:nvPr/>
          </p:nvGrpSpPr>
          <p:grpSpPr>
            <a:xfrm>
              <a:off x="838200" y="3735705"/>
              <a:ext cx="5399877" cy="3122295"/>
              <a:chOff x="18919851" y="22683003"/>
              <a:chExt cx="11397426" cy="6590174"/>
            </a:xfrm>
          </p:grpSpPr>
          <p:pic>
            <p:nvPicPr>
              <p:cNvPr id="33" name="Picture 668"/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24052169" y="23325945"/>
                <a:ext cx="6265108" cy="4698831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34" name="Group 33"/>
              <p:cNvGrpSpPr/>
              <p:nvPr/>
            </p:nvGrpSpPr>
            <p:grpSpPr>
              <a:xfrm>
                <a:off x="18919851" y="22683003"/>
                <a:ext cx="6476319" cy="6590174"/>
                <a:chOff x="2590800" y="381000"/>
                <a:chExt cx="6140450" cy="6248400"/>
              </a:xfrm>
            </p:grpSpPr>
            <p:sp>
              <p:nvSpPr>
                <p:cNvPr id="35" name="AutoShape 128"/>
                <p:cNvSpPr>
                  <a:spLocks noChangeArrowheads="1"/>
                </p:cNvSpPr>
                <p:nvPr/>
              </p:nvSpPr>
              <p:spPr bwMode="auto">
                <a:xfrm flipH="1">
                  <a:off x="2590800" y="3352800"/>
                  <a:ext cx="762000" cy="1905000"/>
                </a:xfrm>
                <a:prstGeom prst="rightArrow">
                  <a:avLst>
                    <a:gd name="adj1" fmla="val 100000"/>
                    <a:gd name="adj2" fmla="val 2750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S2</a:t>
                  </a:r>
                </a:p>
              </p:txBody>
            </p:sp>
            <p:sp>
              <p:nvSpPr>
                <p:cNvPr id="36" name="AutoShape 124"/>
                <p:cNvSpPr>
                  <a:spLocks noChangeArrowheads="1"/>
                </p:cNvSpPr>
                <p:nvPr/>
              </p:nvSpPr>
              <p:spPr bwMode="auto">
                <a:xfrm flipH="1">
                  <a:off x="2590800" y="1295400"/>
                  <a:ext cx="762000" cy="1905000"/>
                </a:xfrm>
                <a:prstGeom prst="rightArrow">
                  <a:avLst>
                    <a:gd name="adj1" fmla="val 100000"/>
                    <a:gd name="adj2" fmla="val 2750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D2</a:t>
                  </a:r>
                </a:p>
              </p:txBody>
            </p:sp>
            <p:sp>
              <p:nvSpPr>
                <p:cNvPr id="37" name="AutoShape 32"/>
                <p:cNvSpPr>
                  <a:spLocks noChangeArrowheads="1"/>
                </p:cNvSpPr>
                <p:nvPr/>
              </p:nvSpPr>
              <p:spPr bwMode="auto">
                <a:xfrm>
                  <a:off x="6477000" y="1219200"/>
                  <a:ext cx="762000" cy="3886200"/>
                </a:xfrm>
                <a:prstGeom prst="rightArrow">
                  <a:avLst>
                    <a:gd name="adj1" fmla="val 100000"/>
                    <a:gd name="adj2" fmla="val 27500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/>
                    <a:t>IND</a:t>
                  </a:r>
                </a:p>
              </p:txBody>
            </p:sp>
            <p:pic>
              <p:nvPicPr>
                <p:cNvPr id="38" name="Picture 4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3581400" y="1016000"/>
                  <a:ext cx="2651125" cy="4722813"/>
                </a:xfrm>
                <a:prstGeom prst="rect">
                  <a:avLst/>
                </a:prstGeom>
                <a:noFill/>
              </p:spPr>
            </p:pic>
            <p:sp>
              <p:nvSpPr>
                <p:cNvPr id="39" name="Line 6"/>
                <p:cNvSpPr>
                  <a:spLocks noChangeShapeType="1"/>
                </p:cNvSpPr>
                <p:nvPr/>
              </p:nvSpPr>
              <p:spPr bwMode="auto">
                <a:xfrm>
                  <a:off x="7696200" y="1066800"/>
                  <a:ext cx="0" cy="449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0" name="Line 7"/>
                <p:cNvSpPr>
                  <a:spLocks noChangeShapeType="1"/>
                </p:cNvSpPr>
                <p:nvPr/>
              </p:nvSpPr>
              <p:spPr bwMode="auto">
                <a:xfrm flipH="1">
                  <a:off x="3581400" y="5867400"/>
                  <a:ext cx="25908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7848600" y="2819400"/>
                  <a:ext cx="88265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dirty="0"/>
                    <a:t>4.5mm</a:t>
                  </a:r>
                </a:p>
              </p:txBody>
            </p:sp>
            <p:sp>
              <p:nvSpPr>
                <p:cNvPr id="42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6248400" y="5715000"/>
                  <a:ext cx="88265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/>
                    <a:t>2.5mm</a:t>
                  </a:r>
                </a:p>
              </p:txBody>
            </p:sp>
            <p:sp>
              <p:nvSpPr>
                <p:cNvPr id="43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3124200" y="5588000"/>
                  <a:ext cx="914400" cy="7620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3581400" y="5588000"/>
                  <a:ext cx="609600" cy="7620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4038600" y="5511800"/>
                  <a:ext cx="381000" cy="8382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6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4419600" y="5588000"/>
                  <a:ext cx="76200" cy="7620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" name="Line 15"/>
                <p:cNvSpPr>
                  <a:spLocks noChangeShapeType="1"/>
                </p:cNvSpPr>
                <p:nvPr/>
              </p:nvSpPr>
              <p:spPr bwMode="auto">
                <a:xfrm flipH="1">
                  <a:off x="4800600" y="5511800"/>
                  <a:ext cx="0" cy="8382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8" name="Line 16"/>
                <p:cNvSpPr>
                  <a:spLocks noChangeShapeType="1"/>
                </p:cNvSpPr>
                <p:nvPr/>
              </p:nvSpPr>
              <p:spPr bwMode="auto">
                <a:xfrm>
                  <a:off x="4876800" y="5511800"/>
                  <a:ext cx="304800" cy="8382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9" name="Line 17"/>
                <p:cNvSpPr>
                  <a:spLocks noChangeShapeType="1"/>
                </p:cNvSpPr>
                <p:nvPr/>
              </p:nvSpPr>
              <p:spPr bwMode="auto">
                <a:xfrm>
                  <a:off x="5562600" y="5588000"/>
                  <a:ext cx="228600" cy="7620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" name="Line 18"/>
                <p:cNvSpPr>
                  <a:spLocks noChangeShapeType="1"/>
                </p:cNvSpPr>
                <p:nvPr/>
              </p:nvSpPr>
              <p:spPr bwMode="auto">
                <a:xfrm>
                  <a:off x="5715000" y="5511800"/>
                  <a:ext cx="457200" cy="8382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2727325" y="6284913"/>
                  <a:ext cx="500063" cy="304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0000"/>
                      </a:solidFill>
                    </a:rPr>
                    <a:t>Vdd</a:t>
                  </a:r>
                </a:p>
              </p:txBody>
            </p:sp>
            <p:sp>
              <p:nvSpPr>
                <p:cNvPr id="52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200400" y="6324600"/>
                  <a:ext cx="481013" cy="304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0000"/>
                      </a:solidFill>
                    </a:rPr>
                    <a:t>Vss</a:t>
                  </a:r>
                </a:p>
              </p:txBody>
            </p:sp>
            <p:sp>
              <p:nvSpPr>
                <p:cNvPr id="53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657600" y="6273800"/>
                  <a:ext cx="531813" cy="304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0000"/>
                      </a:solidFill>
                    </a:rPr>
                    <a:t>V</a:t>
                  </a:r>
                  <a:r>
                    <a:rPr lang="en-US" sz="1400" baseline="-25000">
                      <a:solidFill>
                        <a:srgbClr val="FF0000"/>
                      </a:solidFill>
                    </a:rPr>
                    <a:t>REF</a:t>
                  </a:r>
                </a:p>
              </p:txBody>
            </p:sp>
            <p:sp>
              <p:nvSpPr>
                <p:cNvPr id="54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114800" y="6273800"/>
                  <a:ext cx="633413" cy="304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0000"/>
                      </a:solidFill>
                    </a:rPr>
                    <a:t>V</a:t>
                  </a:r>
                  <a:r>
                    <a:rPr lang="en-US" sz="1400" baseline="-25000">
                      <a:solidFill>
                        <a:srgbClr val="FF0000"/>
                      </a:solidFill>
                    </a:rPr>
                    <a:t>RAMP</a:t>
                  </a:r>
                </a:p>
              </p:txBody>
            </p:sp>
            <p:sp>
              <p:nvSpPr>
                <p:cNvPr id="55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4624388" y="6273800"/>
                  <a:ext cx="352425" cy="304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0000"/>
                      </a:solidFill>
                    </a:rPr>
                    <a:t>VI</a:t>
                  </a:r>
                </a:p>
              </p:txBody>
            </p:sp>
            <p:sp>
              <p:nvSpPr>
                <p:cNvPr id="56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4981575" y="6273800"/>
                  <a:ext cx="411163" cy="304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0000"/>
                      </a:solidFill>
                    </a:rPr>
                    <a:t>VF</a:t>
                  </a:r>
                </a:p>
              </p:txBody>
            </p:sp>
            <p:sp>
              <p:nvSpPr>
                <p:cNvPr id="57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5410200" y="6273800"/>
                  <a:ext cx="766763" cy="304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0000"/>
                      </a:solidFill>
                    </a:rPr>
                    <a:t>BTSTR</a:t>
                  </a:r>
                </a:p>
              </p:txBody>
            </p:sp>
            <p:sp>
              <p:nvSpPr>
                <p:cNvPr id="58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6096000" y="6273800"/>
                  <a:ext cx="550863" cy="304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0000"/>
                      </a:solidFill>
                    </a:rPr>
                    <a:t>SUB</a:t>
                  </a:r>
                </a:p>
              </p:txBody>
            </p:sp>
            <p:sp>
              <p:nvSpPr>
                <p:cNvPr id="59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6019800" y="381000"/>
                  <a:ext cx="806450" cy="304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solidFill>
                        <a:srgbClr val="FF0000"/>
                      </a:solidFill>
                    </a:rPr>
                    <a:t>GND_D</a:t>
                  </a:r>
                </a:p>
              </p:txBody>
            </p:sp>
            <p:sp>
              <p:nvSpPr>
                <p:cNvPr id="60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6096000" y="685800"/>
                  <a:ext cx="152400" cy="4826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743200" y="609600"/>
                  <a:ext cx="806450" cy="304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1400" dirty="0">
                      <a:solidFill>
                        <a:srgbClr val="FF0000"/>
                      </a:solidFill>
                    </a:rPr>
                    <a:t>GND_D</a:t>
                  </a:r>
                </a:p>
              </p:txBody>
            </p:sp>
            <p:sp>
              <p:nvSpPr>
                <p:cNvPr id="62" name="Line 30"/>
                <p:cNvSpPr>
                  <a:spLocks noChangeShapeType="1"/>
                </p:cNvSpPr>
                <p:nvPr/>
              </p:nvSpPr>
              <p:spPr bwMode="auto">
                <a:xfrm flipH="1" flipV="1">
                  <a:off x="3200400" y="914400"/>
                  <a:ext cx="533400" cy="2286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" name="Line 33"/>
                <p:cNvSpPr>
                  <a:spLocks noChangeShapeType="1"/>
                </p:cNvSpPr>
                <p:nvPr/>
              </p:nvSpPr>
              <p:spPr bwMode="auto">
                <a:xfrm>
                  <a:off x="5867400" y="1295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4" name="Line 34"/>
                <p:cNvSpPr>
                  <a:spLocks noChangeShapeType="1"/>
                </p:cNvSpPr>
                <p:nvPr/>
              </p:nvSpPr>
              <p:spPr bwMode="auto">
                <a:xfrm>
                  <a:off x="5867400" y="1371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5" name="Line 35"/>
                <p:cNvSpPr>
                  <a:spLocks noChangeShapeType="1"/>
                </p:cNvSpPr>
                <p:nvPr/>
              </p:nvSpPr>
              <p:spPr bwMode="auto">
                <a:xfrm>
                  <a:off x="5867400" y="14478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Line 36"/>
                <p:cNvSpPr>
                  <a:spLocks noChangeShapeType="1"/>
                </p:cNvSpPr>
                <p:nvPr/>
              </p:nvSpPr>
              <p:spPr bwMode="auto">
                <a:xfrm>
                  <a:off x="5867400" y="1600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Line 37"/>
                <p:cNvSpPr>
                  <a:spLocks noChangeShapeType="1"/>
                </p:cNvSpPr>
                <p:nvPr/>
              </p:nvSpPr>
              <p:spPr bwMode="auto">
                <a:xfrm>
                  <a:off x="5867400" y="1676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Line 38"/>
                <p:cNvSpPr>
                  <a:spLocks noChangeShapeType="1"/>
                </p:cNvSpPr>
                <p:nvPr/>
              </p:nvSpPr>
              <p:spPr bwMode="auto">
                <a:xfrm>
                  <a:off x="5867400" y="1752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" name="Line 39"/>
                <p:cNvSpPr>
                  <a:spLocks noChangeShapeType="1"/>
                </p:cNvSpPr>
                <p:nvPr/>
              </p:nvSpPr>
              <p:spPr bwMode="auto">
                <a:xfrm>
                  <a:off x="5867400" y="1905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40"/>
                <p:cNvSpPr>
                  <a:spLocks noChangeShapeType="1"/>
                </p:cNvSpPr>
                <p:nvPr/>
              </p:nvSpPr>
              <p:spPr bwMode="auto">
                <a:xfrm>
                  <a:off x="5867400" y="2286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Line 41"/>
                <p:cNvSpPr>
                  <a:spLocks noChangeShapeType="1"/>
                </p:cNvSpPr>
                <p:nvPr/>
              </p:nvSpPr>
              <p:spPr bwMode="auto">
                <a:xfrm>
                  <a:off x="5867400" y="2362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" name="Line 42"/>
                <p:cNvSpPr>
                  <a:spLocks noChangeShapeType="1"/>
                </p:cNvSpPr>
                <p:nvPr/>
              </p:nvSpPr>
              <p:spPr bwMode="auto">
                <a:xfrm>
                  <a:off x="5867400" y="2438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" name="Line 43"/>
                <p:cNvSpPr>
                  <a:spLocks noChangeShapeType="1"/>
                </p:cNvSpPr>
                <p:nvPr/>
              </p:nvSpPr>
              <p:spPr bwMode="auto">
                <a:xfrm>
                  <a:off x="5867400" y="25908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" name="Line 44"/>
                <p:cNvSpPr>
                  <a:spLocks noChangeShapeType="1"/>
                </p:cNvSpPr>
                <p:nvPr/>
              </p:nvSpPr>
              <p:spPr bwMode="auto">
                <a:xfrm>
                  <a:off x="5867400" y="2667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Line 45"/>
                <p:cNvSpPr>
                  <a:spLocks noChangeShapeType="1"/>
                </p:cNvSpPr>
                <p:nvPr/>
              </p:nvSpPr>
              <p:spPr bwMode="auto">
                <a:xfrm>
                  <a:off x="5867400" y="2819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" name="Line 46"/>
                <p:cNvSpPr>
                  <a:spLocks noChangeShapeType="1"/>
                </p:cNvSpPr>
                <p:nvPr/>
              </p:nvSpPr>
              <p:spPr bwMode="auto">
                <a:xfrm>
                  <a:off x="5867400" y="2895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7" name="Line 47"/>
                <p:cNvSpPr>
                  <a:spLocks noChangeShapeType="1"/>
                </p:cNvSpPr>
                <p:nvPr/>
              </p:nvSpPr>
              <p:spPr bwMode="auto">
                <a:xfrm>
                  <a:off x="5867400" y="1981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8" name="Line 48"/>
                <p:cNvSpPr>
                  <a:spLocks noChangeShapeType="1"/>
                </p:cNvSpPr>
                <p:nvPr/>
              </p:nvSpPr>
              <p:spPr bwMode="auto">
                <a:xfrm>
                  <a:off x="5867400" y="2057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49"/>
                <p:cNvSpPr>
                  <a:spLocks noChangeShapeType="1"/>
                </p:cNvSpPr>
                <p:nvPr/>
              </p:nvSpPr>
              <p:spPr bwMode="auto">
                <a:xfrm>
                  <a:off x="5867400" y="3048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Line 50"/>
                <p:cNvSpPr>
                  <a:spLocks noChangeShapeType="1"/>
                </p:cNvSpPr>
                <p:nvPr/>
              </p:nvSpPr>
              <p:spPr bwMode="auto">
                <a:xfrm>
                  <a:off x="5867400" y="3124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Line 51"/>
                <p:cNvSpPr>
                  <a:spLocks noChangeShapeType="1"/>
                </p:cNvSpPr>
                <p:nvPr/>
              </p:nvSpPr>
              <p:spPr bwMode="auto">
                <a:xfrm>
                  <a:off x="5867400" y="3200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" name="Line 52"/>
                <p:cNvSpPr>
                  <a:spLocks noChangeShapeType="1"/>
                </p:cNvSpPr>
                <p:nvPr/>
              </p:nvSpPr>
              <p:spPr bwMode="auto">
                <a:xfrm>
                  <a:off x="5867400" y="3276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" name="Line 53"/>
                <p:cNvSpPr>
                  <a:spLocks noChangeShapeType="1"/>
                </p:cNvSpPr>
                <p:nvPr/>
              </p:nvSpPr>
              <p:spPr bwMode="auto">
                <a:xfrm>
                  <a:off x="5867400" y="33528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" name="Line 54"/>
                <p:cNvSpPr>
                  <a:spLocks noChangeShapeType="1"/>
                </p:cNvSpPr>
                <p:nvPr/>
              </p:nvSpPr>
              <p:spPr bwMode="auto">
                <a:xfrm>
                  <a:off x="5867400" y="3505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" name="Line 55"/>
                <p:cNvSpPr>
                  <a:spLocks noChangeShapeType="1"/>
                </p:cNvSpPr>
                <p:nvPr/>
              </p:nvSpPr>
              <p:spPr bwMode="auto">
                <a:xfrm>
                  <a:off x="5867400" y="3581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" name="Line 56"/>
                <p:cNvSpPr>
                  <a:spLocks noChangeShapeType="1"/>
                </p:cNvSpPr>
                <p:nvPr/>
              </p:nvSpPr>
              <p:spPr bwMode="auto">
                <a:xfrm>
                  <a:off x="5867400" y="3657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" name="Line 57"/>
                <p:cNvSpPr>
                  <a:spLocks noChangeShapeType="1"/>
                </p:cNvSpPr>
                <p:nvPr/>
              </p:nvSpPr>
              <p:spPr bwMode="auto">
                <a:xfrm>
                  <a:off x="5867400" y="3810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Line 58"/>
                <p:cNvSpPr>
                  <a:spLocks noChangeShapeType="1"/>
                </p:cNvSpPr>
                <p:nvPr/>
              </p:nvSpPr>
              <p:spPr bwMode="auto">
                <a:xfrm>
                  <a:off x="5867400" y="4191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Line 59"/>
                <p:cNvSpPr>
                  <a:spLocks noChangeShapeType="1"/>
                </p:cNvSpPr>
                <p:nvPr/>
              </p:nvSpPr>
              <p:spPr bwMode="auto">
                <a:xfrm>
                  <a:off x="5867400" y="4267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0" name="Line 60"/>
                <p:cNvSpPr>
                  <a:spLocks noChangeShapeType="1"/>
                </p:cNvSpPr>
                <p:nvPr/>
              </p:nvSpPr>
              <p:spPr bwMode="auto">
                <a:xfrm>
                  <a:off x="5867400" y="4343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1" name="Line 61"/>
                <p:cNvSpPr>
                  <a:spLocks noChangeShapeType="1"/>
                </p:cNvSpPr>
                <p:nvPr/>
              </p:nvSpPr>
              <p:spPr bwMode="auto">
                <a:xfrm>
                  <a:off x="5867400" y="4419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" name="Line 62"/>
                <p:cNvSpPr>
                  <a:spLocks noChangeShapeType="1"/>
                </p:cNvSpPr>
                <p:nvPr/>
              </p:nvSpPr>
              <p:spPr bwMode="auto">
                <a:xfrm>
                  <a:off x="5867400" y="4572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3" name="Line 63"/>
                <p:cNvSpPr>
                  <a:spLocks noChangeShapeType="1"/>
                </p:cNvSpPr>
                <p:nvPr/>
              </p:nvSpPr>
              <p:spPr bwMode="auto">
                <a:xfrm>
                  <a:off x="5867400" y="4648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4" name="Line 64"/>
                <p:cNvSpPr>
                  <a:spLocks noChangeShapeType="1"/>
                </p:cNvSpPr>
                <p:nvPr/>
              </p:nvSpPr>
              <p:spPr bwMode="auto">
                <a:xfrm>
                  <a:off x="5867400" y="48768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" name="Line 65"/>
                <p:cNvSpPr>
                  <a:spLocks noChangeShapeType="1"/>
                </p:cNvSpPr>
                <p:nvPr/>
              </p:nvSpPr>
              <p:spPr bwMode="auto">
                <a:xfrm>
                  <a:off x="5867400" y="3886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6" name="Line 66"/>
                <p:cNvSpPr>
                  <a:spLocks noChangeShapeType="1"/>
                </p:cNvSpPr>
                <p:nvPr/>
              </p:nvSpPr>
              <p:spPr bwMode="auto">
                <a:xfrm>
                  <a:off x="5867400" y="3962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" name="Line 67"/>
                <p:cNvSpPr>
                  <a:spLocks noChangeShapeType="1"/>
                </p:cNvSpPr>
                <p:nvPr/>
              </p:nvSpPr>
              <p:spPr bwMode="auto">
                <a:xfrm>
                  <a:off x="5867400" y="4953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8" name="Line 68"/>
                <p:cNvSpPr>
                  <a:spLocks noChangeShapeType="1"/>
                </p:cNvSpPr>
                <p:nvPr/>
              </p:nvSpPr>
              <p:spPr bwMode="auto">
                <a:xfrm>
                  <a:off x="5867400" y="5029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9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3429000" y="1295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0" name="Line 89"/>
                <p:cNvSpPr>
                  <a:spLocks noChangeShapeType="1"/>
                </p:cNvSpPr>
                <p:nvPr/>
              </p:nvSpPr>
              <p:spPr bwMode="auto">
                <a:xfrm flipH="1">
                  <a:off x="3429000" y="1371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1" name="Line 90"/>
                <p:cNvSpPr>
                  <a:spLocks noChangeShapeType="1"/>
                </p:cNvSpPr>
                <p:nvPr/>
              </p:nvSpPr>
              <p:spPr bwMode="auto">
                <a:xfrm flipH="1">
                  <a:off x="3429000" y="14478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" name="Line 91"/>
                <p:cNvSpPr>
                  <a:spLocks noChangeShapeType="1"/>
                </p:cNvSpPr>
                <p:nvPr/>
              </p:nvSpPr>
              <p:spPr bwMode="auto">
                <a:xfrm flipH="1">
                  <a:off x="3429000" y="1600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3" name="Line 92"/>
                <p:cNvSpPr>
                  <a:spLocks noChangeShapeType="1"/>
                </p:cNvSpPr>
                <p:nvPr/>
              </p:nvSpPr>
              <p:spPr bwMode="auto">
                <a:xfrm flipH="1">
                  <a:off x="3429000" y="1676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4" name="Line 93"/>
                <p:cNvSpPr>
                  <a:spLocks noChangeShapeType="1"/>
                </p:cNvSpPr>
                <p:nvPr/>
              </p:nvSpPr>
              <p:spPr bwMode="auto">
                <a:xfrm flipH="1">
                  <a:off x="3429000" y="1752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5" name="Line 94"/>
                <p:cNvSpPr>
                  <a:spLocks noChangeShapeType="1"/>
                </p:cNvSpPr>
                <p:nvPr/>
              </p:nvSpPr>
              <p:spPr bwMode="auto">
                <a:xfrm flipH="1">
                  <a:off x="3429000" y="1905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6" name="Line 95"/>
                <p:cNvSpPr>
                  <a:spLocks noChangeShapeType="1"/>
                </p:cNvSpPr>
                <p:nvPr/>
              </p:nvSpPr>
              <p:spPr bwMode="auto">
                <a:xfrm flipH="1">
                  <a:off x="3429000" y="2286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3429000" y="2438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3429000" y="2514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" name="Line 98"/>
                <p:cNvSpPr>
                  <a:spLocks noChangeShapeType="1"/>
                </p:cNvSpPr>
                <p:nvPr/>
              </p:nvSpPr>
              <p:spPr bwMode="auto">
                <a:xfrm flipH="1">
                  <a:off x="3429000" y="25908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3429000" y="2743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" name="Line 100"/>
                <p:cNvSpPr>
                  <a:spLocks noChangeShapeType="1"/>
                </p:cNvSpPr>
                <p:nvPr/>
              </p:nvSpPr>
              <p:spPr bwMode="auto">
                <a:xfrm flipH="1">
                  <a:off x="3429000" y="2819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3429000" y="2895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3429000" y="1981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103"/>
                <p:cNvSpPr>
                  <a:spLocks noChangeShapeType="1"/>
                </p:cNvSpPr>
                <p:nvPr/>
              </p:nvSpPr>
              <p:spPr bwMode="auto">
                <a:xfrm flipH="1">
                  <a:off x="3429000" y="2057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Line 104"/>
                <p:cNvSpPr>
                  <a:spLocks noChangeShapeType="1"/>
                </p:cNvSpPr>
                <p:nvPr/>
              </p:nvSpPr>
              <p:spPr bwMode="auto">
                <a:xfrm flipH="1" flipV="1">
                  <a:off x="3505200" y="2895600"/>
                  <a:ext cx="457200" cy="1524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6" name="Line 105"/>
                <p:cNvSpPr>
                  <a:spLocks noChangeShapeType="1"/>
                </p:cNvSpPr>
                <p:nvPr/>
              </p:nvSpPr>
              <p:spPr bwMode="auto">
                <a:xfrm flipH="1" flipV="1">
                  <a:off x="3429000" y="2971800"/>
                  <a:ext cx="533400" cy="1524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" name="Line 106"/>
                <p:cNvSpPr>
                  <a:spLocks noChangeShapeType="1"/>
                </p:cNvSpPr>
                <p:nvPr/>
              </p:nvSpPr>
              <p:spPr bwMode="auto">
                <a:xfrm flipH="1">
                  <a:off x="3429000" y="3200400"/>
                  <a:ext cx="533400" cy="1524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8" name="Line 107"/>
                <p:cNvSpPr>
                  <a:spLocks noChangeShapeType="1"/>
                </p:cNvSpPr>
                <p:nvPr/>
              </p:nvSpPr>
              <p:spPr bwMode="auto">
                <a:xfrm flipH="1">
                  <a:off x="3429000" y="3276600"/>
                  <a:ext cx="533400" cy="1524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9" name="Line 108"/>
                <p:cNvSpPr>
                  <a:spLocks noChangeShapeType="1"/>
                </p:cNvSpPr>
                <p:nvPr/>
              </p:nvSpPr>
              <p:spPr bwMode="auto">
                <a:xfrm flipH="1">
                  <a:off x="3429000" y="3352800"/>
                  <a:ext cx="533400" cy="15240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" name="Line 109"/>
                <p:cNvSpPr>
                  <a:spLocks noChangeShapeType="1"/>
                </p:cNvSpPr>
                <p:nvPr/>
              </p:nvSpPr>
              <p:spPr bwMode="auto">
                <a:xfrm flipH="1">
                  <a:off x="3429000" y="3505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1" name="Line 110"/>
                <p:cNvSpPr>
                  <a:spLocks noChangeShapeType="1"/>
                </p:cNvSpPr>
                <p:nvPr/>
              </p:nvSpPr>
              <p:spPr bwMode="auto">
                <a:xfrm flipH="1">
                  <a:off x="3429000" y="3581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" name="Line 111"/>
                <p:cNvSpPr>
                  <a:spLocks noChangeShapeType="1"/>
                </p:cNvSpPr>
                <p:nvPr/>
              </p:nvSpPr>
              <p:spPr bwMode="auto">
                <a:xfrm flipH="1">
                  <a:off x="3429000" y="3657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112"/>
                <p:cNvSpPr>
                  <a:spLocks noChangeShapeType="1"/>
                </p:cNvSpPr>
                <p:nvPr/>
              </p:nvSpPr>
              <p:spPr bwMode="auto">
                <a:xfrm flipH="1">
                  <a:off x="3429000" y="3810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Line 113"/>
                <p:cNvSpPr>
                  <a:spLocks noChangeShapeType="1"/>
                </p:cNvSpPr>
                <p:nvPr/>
              </p:nvSpPr>
              <p:spPr bwMode="auto">
                <a:xfrm flipH="1">
                  <a:off x="3429000" y="4191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3429000" y="4267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3429000" y="4343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" name="Line 116"/>
                <p:cNvSpPr>
                  <a:spLocks noChangeShapeType="1"/>
                </p:cNvSpPr>
                <p:nvPr/>
              </p:nvSpPr>
              <p:spPr bwMode="auto">
                <a:xfrm flipH="1">
                  <a:off x="3429000" y="4419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8" name="Line 117"/>
                <p:cNvSpPr>
                  <a:spLocks noChangeShapeType="1"/>
                </p:cNvSpPr>
                <p:nvPr/>
              </p:nvSpPr>
              <p:spPr bwMode="auto">
                <a:xfrm flipH="1">
                  <a:off x="3429000" y="4572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" name="Line 118"/>
                <p:cNvSpPr>
                  <a:spLocks noChangeShapeType="1"/>
                </p:cNvSpPr>
                <p:nvPr/>
              </p:nvSpPr>
              <p:spPr bwMode="auto">
                <a:xfrm flipH="1">
                  <a:off x="3429000" y="4648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0" name="Line 119"/>
                <p:cNvSpPr>
                  <a:spLocks noChangeShapeType="1"/>
                </p:cNvSpPr>
                <p:nvPr/>
              </p:nvSpPr>
              <p:spPr bwMode="auto">
                <a:xfrm flipH="1">
                  <a:off x="3429000" y="4724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1" name="Line 120"/>
                <p:cNvSpPr>
                  <a:spLocks noChangeShapeType="1"/>
                </p:cNvSpPr>
                <p:nvPr/>
              </p:nvSpPr>
              <p:spPr bwMode="auto">
                <a:xfrm flipH="1">
                  <a:off x="3429000" y="3886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2" name="Line 121"/>
                <p:cNvSpPr>
                  <a:spLocks noChangeShapeType="1"/>
                </p:cNvSpPr>
                <p:nvPr/>
              </p:nvSpPr>
              <p:spPr bwMode="auto">
                <a:xfrm flipH="1">
                  <a:off x="3429000" y="3962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3" name="Line 122"/>
                <p:cNvSpPr>
                  <a:spLocks noChangeShapeType="1"/>
                </p:cNvSpPr>
                <p:nvPr/>
              </p:nvSpPr>
              <p:spPr bwMode="auto">
                <a:xfrm flipH="1">
                  <a:off x="3429000" y="49530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" name="Line 123"/>
                <p:cNvSpPr>
                  <a:spLocks noChangeShapeType="1"/>
                </p:cNvSpPr>
                <p:nvPr/>
              </p:nvSpPr>
              <p:spPr bwMode="auto">
                <a:xfrm flipH="1">
                  <a:off x="3429000" y="50292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" name="Line 125"/>
                <p:cNvSpPr>
                  <a:spLocks noChangeShapeType="1"/>
                </p:cNvSpPr>
                <p:nvPr/>
              </p:nvSpPr>
              <p:spPr bwMode="auto">
                <a:xfrm>
                  <a:off x="5867400" y="25146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6" name="Line 126"/>
                <p:cNvSpPr>
                  <a:spLocks noChangeShapeType="1"/>
                </p:cNvSpPr>
                <p:nvPr/>
              </p:nvSpPr>
              <p:spPr bwMode="auto">
                <a:xfrm>
                  <a:off x="5867400" y="47244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7" name="Line 127"/>
                <p:cNvSpPr>
                  <a:spLocks noChangeShapeType="1"/>
                </p:cNvSpPr>
                <p:nvPr/>
              </p:nvSpPr>
              <p:spPr bwMode="auto">
                <a:xfrm flipH="1">
                  <a:off x="3429000" y="4876800"/>
                  <a:ext cx="53340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38" name="Bent Arrow 137"/>
              <p:cNvSpPr/>
              <p:nvPr/>
            </p:nvSpPr>
            <p:spPr bwMode="auto">
              <a:xfrm rot="5400000">
                <a:off x="24343530" y="21474166"/>
                <a:ext cx="857256" cy="4560814"/>
              </a:xfrm>
              <a:prstGeom prst="bentArrow">
                <a:avLst>
                  <a:gd name="adj1" fmla="val 8500"/>
                  <a:gd name="adj2" fmla="val 18636"/>
                  <a:gd name="adj3" fmla="val 31250"/>
                  <a:gd name="adj4" fmla="val 33750"/>
                </a:avLst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83502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76EE1-B229-406A-92E4-D70239C9B6AC}" type="slidenum">
              <a:rPr lang="en-GB"/>
              <a:pPr/>
              <a:t>10</a:t>
            </a:fld>
            <a:endParaRPr lang="en-GB"/>
          </a:p>
        </p:txBody>
      </p:sp>
      <p:sp>
        <p:nvSpPr>
          <p:cNvPr id="129036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DC-DC converter: issues</a:t>
            </a:r>
            <a:endParaRPr lang="en-US" sz="4000" dirty="0">
              <a:latin typeface="Calibri" pitchFamily="34" charset="0"/>
            </a:endParaRPr>
          </a:p>
        </p:txBody>
      </p:sp>
      <p:pic>
        <p:nvPicPr>
          <p:cNvPr id="129037" name="Picture 1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1425" y="2376488"/>
            <a:ext cx="4248150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9038" name="Text Box 14"/>
          <p:cNvSpPr txBox="1">
            <a:spLocks noChangeArrowheads="1"/>
          </p:cNvSpPr>
          <p:nvPr/>
        </p:nvSpPr>
        <p:spPr bwMode="auto">
          <a:xfrm>
            <a:off x="7181850" y="2489200"/>
            <a:ext cx="11652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Vin=25 V</a:t>
            </a:r>
          </a:p>
          <a:p>
            <a:r>
              <a:rPr lang="en-US" dirty="0" err="1"/>
              <a:t>Vout</a:t>
            </a:r>
            <a:r>
              <a:rPr lang="en-US" dirty="0"/>
              <a:t>=2.5V</a:t>
            </a:r>
          </a:p>
          <a:p>
            <a:r>
              <a:rPr lang="en-US" dirty="0" err="1"/>
              <a:t>Iout</a:t>
            </a:r>
            <a:r>
              <a:rPr lang="en-US" dirty="0"/>
              <a:t>=2A</a:t>
            </a:r>
          </a:p>
        </p:txBody>
      </p:sp>
      <p:sp>
        <p:nvSpPr>
          <p:cNvPr id="129041" name="Line 17"/>
          <p:cNvSpPr>
            <a:spLocks noChangeShapeType="1"/>
          </p:cNvSpPr>
          <p:nvPr/>
        </p:nvSpPr>
        <p:spPr bwMode="auto">
          <a:xfrm flipV="1">
            <a:off x="3357563" y="3051175"/>
            <a:ext cx="144462" cy="1312863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42" name="Line 18"/>
          <p:cNvSpPr>
            <a:spLocks noChangeShapeType="1"/>
          </p:cNvSpPr>
          <p:nvPr/>
        </p:nvSpPr>
        <p:spPr bwMode="auto">
          <a:xfrm>
            <a:off x="3357563" y="4364038"/>
            <a:ext cx="503237" cy="80962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44" name="Line 20"/>
          <p:cNvSpPr>
            <a:spLocks noChangeShapeType="1"/>
          </p:cNvSpPr>
          <p:nvPr/>
        </p:nvSpPr>
        <p:spPr bwMode="auto">
          <a:xfrm flipH="1">
            <a:off x="5067300" y="2338388"/>
            <a:ext cx="404813" cy="2698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47" name="Line 23"/>
          <p:cNvSpPr>
            <a:spLocks noChangeShapeType="1"/>
          </p:cNvSpPr>
          <p:nvPr/>
        </p:nvSpPr>
        <p:spPr bwMode="auto">
          <a:xfrm flipH="1" flipV="1">
            <a:off x="6381750" y="2916238"/>
            <a:ext cx="990600" cy="1169987"/>
          </a:xfrm>
          <a:prstGeom prst="line">
            <a:avLst/>
          </a:prstGeom>
          <a:noFill/>
          <a:ln w="9525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48" name="Line 24"/>
          <p:cNvSpPr>
            <a:spLocks noChangeShapeType="1"/>
          </p:cNvSpPr>
          <p:nvPr/>
        </p:nvSpPr>
        <p:spPr bwMode="auto">
          <a:xfrm flipH="1" flipV="1">
            <a:off x="6426200" y="3771900"/>
            <a:ext cx="946150" cy="314325"/>
          </a:xfrm>
          <a:prstGeom prst="line">
            <a:avLst/>
          </a:prstGeom>
          <a:noFill/>
          <a:ln w="9525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50" name="Line 26"/>
          <p:cNvSpPr>
            <a:spLocks noChangeShapeType="1"/>
          </p:cNvSpPr>
          <p:nvPr/>
        </p:nvSpPr>
        <p:spPr bwMode="auto">
          <a:xfrm flipH="1" flipV="1">
            <a:off x="4779963" y="4633913"/>
            <a:ext cx="40481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52" name="Line 28"/>
          <p:cNvSpPr>
            <a:spLocks noChangeShapeType="1"/>
          </p:cNvSpPr>
          <p:nvPr/>
        </p:nvSpPr>
        <p:spPr bwMode="auto">
          <a:xfrm>
            <a:off x="3516313" y="2249488"/>
            <a:ext cx="46037" cy="3143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53" name="Line 29"/>
          <p:cNvSpPr>
            <a:spLocks noChangeShapeType="1"/>
          </p:cNvSpPr>
          <p:nvPr/>
        </p:nvSpPr>
        <p:spPr bwMode="auto">
          <a:xfrm>
            <a:off x="3516313" y="2249488"/>
            <a:ext cx="539750" cy="9445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54" name="Line 30"/>
          <p:cNvSpPr>
            <a:spLocks noChangeShapeType="1"/>
          </p:cNvSpPr>
          <p:nvPr/>
        </p:nvSpPr>
        <p:spPr bwMode="auto">
          <a:xfrm>
            <a:off x="3516313" y="2249488"/>
            <a:ext cx="1169987" cy="31591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55" name="Line 31"/>
          <p:cNvSpPr>
            <a:spLocks noChangeShapeType="1"/>
          </p:cNvSpPr>
          <p:nvPr/>
        </p:nvSpPr>
        <p:spPr bwMode="auto">
          <a:xfrm>
            <a:off x="3516313" y="2249488"/>
            <a:ext cx="1216025" cy="1709737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56" name="Line 32"/>
          <p:cNvSpPr>
            <a:spLocks noChangeShapeType="1"/>
          </p:cNvSpPr>
          <p:nvPr/>
        </p:nvSpPr>
        <p:spPr bwMode="auto">
          <a:xfrm>
            <a:off x="3516313" y="2249488"/>
            <a:ext cx="1800225" cy="1125537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40" name="Text Box 16"/>
          <p:cNvSpPr txBox="1">
            <a:spLocks noChangeArrowheads="1"/>
          </p:cNvSpPr>
          <p:nvPr/>
        </p:nvSpPr>
        <p:spPr bwMode="auto">
          <a:xfrm>
            <a:off x="1241425" y="4416425"/>
            <a:ext cx="2124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Rad-hard technology</a:t>
            </a:r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5453063" y="2032000"/>
            <a:ext cx="976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Inductor</a:t>
            </a:r>
          </a:p>
        </p:txBody>
      </p:sp>
      <p:sp>
        <p:nvSpPr>
          <p:cNvPr id="129046" name="Text Box 22"/>
          <p:cNvSpPr txBox="1">
            <a:spLocks noChangeArrowheads="1"/>
          </p:cNvSpPr>
          <p:nvPr/>
        </p:nvSpPr>
        <p:spPr bwMode="auto">
          <a:xfrm>
            <a:off x="6965950" y="4094163"/>
            <a:ext cx="1628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CC66"/>
                </a:solidFill>
              </a:rPr>
              <a:t>Switching noise</a:t>
            </a:r>
          </a:p>
        </p:txBody>
      </p:sp>
      <p:sp>
        <p:nvSpPr>
          <p:cNvPr id="129049" name="Text Box 25"/>
          <p:cNvSpPr txBox="1">
            <a:spLocks noChangeArrowheads="1"/>
          </p:cNvSpPr>
          <p:nvPr/>
        </p:nvSpPr>
        <p:spPr bwMode="auto">
          <a:xfrm>
            <a:off x="4102100" y="5318125"/>
            <a:ext cx="231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Controller architecture</a:t>
            </a:r>
          </a:p>
        </p:txBody>
      </p:sp>
      <p:sp>
        <p:nvSpPr>
          <p:cNvPr id="129051" name="Text Box 27"/>
          <p:cNvSpPr txBox="1">
            <a:spLocks noChangeArrowheads="1"/>
          </p:cNvSpPr>
          <p:nvPr/>
        </p:nvSpPr>
        <p:spPr bwMode="auto">
          <a:xfrm>
            <a:off x="1851025" y="1943100"/>
            <a:ext cx="1835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hlink"/>
                </a:solidFill>
              </a:rPr>
              <a:t>Power dissipation</a:t>
            </a:r>
          </a:p>
        </p:txBody>
      </p:sp>
      <p:sp>
        <p:nvSpPr>
          <p:cNvPr id="256" name="Date Placeholder 2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/>
          </a:p>
        </p:txBody>
      </p:sp>
      <p:sp>
        <p:nvSpPr>
          <p:cNvPr id="257" name="Footer Placeholder 25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9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9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9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9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9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9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9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9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9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9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9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29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29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9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29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29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2000"/>
                                        <p:tgtEl>
                                          <p:spTgt spid="129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2000"/>
                                        <p:tgtEl>
                                          <p:spTgt spid="129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2" dur="2000"/>
                                        <p:tgtEl>
                                          <p:spTgt spid="129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2000"/>
                                        <p:tgtEl>
                                          <p:spTgt spid="129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2000"/>
                                        <p:tgtEl>
                                          <p:spTgt spid="1290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2000"/>
                                        <p:tgtEl>
                                          <p:spTgt spid="129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4" dur="2000"/>
                                        <p:tgtEl>
                                          <p:spTgt spid="129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7" dur="2000"/>
                                        <p:tgtEl>
                                          <p:spTgt spid="129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0" dur="2000"/>
                                        <p:tgtEl>
                                          <p:spTgt spid="129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3" dur="2000"/>
                                        <p:tgtEl>
                                          <p:spTgt spid="129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6" dur="2000"/>
                                        <p:tgtEl>
                                          <p:spTgt spid="129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9" dur="2000"/>
                                        <p:tgtEl>
                                          <p:spTgt spid="129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6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3.33333E-6 L 0.15035 -0.07848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29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39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-1.85185E-6 L -0.13524 0.27384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29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" y="137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-3.33333E-6 L 0 0.12014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29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-1.11111E-6 L 0.00746 0.2875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29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14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2222E-6 -3.7037E-6 L -0.08611 -0.09884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29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-5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8" grpId="0"/>
      <p:bldP spid="129038" grpId="1"/>
      <p:bldP spid="129041" grpId="0" animBg="1"/>
      <p:bldP spid="129041" grpId="1" animBg="1"/>
      <p:bldP spid="129042" grpId="0" animBg="1"/>
      <p:bldP spid="129042" grpId="1" animBg="1"/>
      <p:bldP spid="129044" grpId="0" animBg="1"/>
      <p:bldP spid="129044" grpId="1" animBg="1"/>
      <p:bldP spid="129047" grpId="0" animBg="1"/>
      <p:bldP spid="129047" grpId="1" animBg="1"/>
      <p:bldP spid="129048" grpId="0" animBg="1"/>
      <p:bldP spid="129048" grpId="1" animBg="1"/>
      <p:bldP spid="129050" grpId="0" animBg="1"/>
      <p:bldP spid="129050" grpId="1" animBg="1"/>
      <p:bldP spid="129052" grpId="0" animBg="1"/>
      <p:bldP spid="129052" grpId="1" animBg="1"/>
      <p:bldP spid="129053" grpId="0" animBg="1"/>
      <p:bldP spid="129053" grpId="1" animBg="1"/>
      <p:bldP spid="129054" grpId="0" animBg="1"/>
      <p:bldP spid="129054" grpId="1" animBg="1"/>
      <p:bldP spid="129055" grpId="0" animBg="1"/>
      <p:bldP spid="129055" grpId="1" animBg="1"/>
      <p:bldP spid="129056" grpId="0" animBg="1"/>
      <p:bldP spid="129056" grpId="1" animBg="1"/>
      <p:bldP spid="129040" grpId="0"/>
      <p:bldP spid="129040" grpId="1"/>
      <p:bldP spid="129043" grpId="0"/>
      <p:bldP spid="129043" grpId="1"/>
      <p:bldP spid="129046" grpId="0"/>
      <p:bldP spid="129046" grpId="1"/>
      <p:bldP spid="129049" grpId="0"/>
      <p:bldP spid="129049" grpId="1"/>
      <p:bldP spid="129051" grpId="0"/>
      <p:bldP spid="12905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B2F9EADA-1C91-49AE-AA1A-4169146B0142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Design for radiation tolerance</a:t>
            </a: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411163" y="1422400"/>
            <a:ext cx="7797800" cy="376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n-US" dirty="0"/>
              <a:t>The converter requires the use of a technology able to work up to at least 15-20V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n-US" dirty="0" smtClean="0"/>
              <a:t>High-voltage </a:t>
            </a:r>
            <a:r>
              <a:rPr lang="en-US" dirty="0"/>
              <a:t>technologies are typically tailored for automotive </a:t>
            </a:r>
            <a:r>
              <a:rPr lang="en-US" dirty="0" smtClean="0"/>
              <a:t>applications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n-US" dirty="0" smtClean="0"/>
              <a:t>Integration of the two switches in 2007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n-US" dirty="0" smtClean="0"/>
              <a:t>First functional prototype designed and tested in 2008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n-US" dirty="0" smtClean="0"/>
              <a:t>New design will be submitted </a:t>
            </a:r>
            <a:r>
              <a:rPr lang="en-US" smtClean="0"/>
              <a:t>on December 1</a:t>
            </a:r>
            <a:r>
              <a:rPr lang="en-US" baseline="30000" smtClean="0"/>
              <a:t>st</a:t>
            </a:r>
            <a:endParaRPr lang="en-US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sz="1400" dirty="0"/>
          </a:p>
        </p:txBody>
      </p:sp>
      <p:pic>
        <p:nvPicPr>
          <p:cNvPr id="70661" name="Picture 3" descr="Tv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590800"/>
            <a:ext cx="1657350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77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4114800"/>
            <a:ext cx="2895600" cy="1625600"/>
          </a:xfrm>
          <a:prstGeom prst="rect">
            <a:avLst/>
          </a:prstGeom>
          <a:noFill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Outline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Power distribution in the trackers </a:t>
            </a:r>
          </a:p>
          <a:p>
            <a:pPr lvl="1" eaLnBrk="1" hangingPunct="1"/>
            <a:r>
              <a:rPr lang="en-US" sz="1800" dirty="0" smtClean="0"/>
              <a:t>In LHC trackers</a:t>
            </a:r>
          </a:p>
          <a:p>
            <a:pPr lvl="1" eaLnBrk="1" hangingPunct="1"/>
            <a:r>
              <a:rPr lang="en-US" sz="1800" dirty="0" smtClean="0"/>
              <a:t>Projection to SLHC</a:t>
            </a:r>
          </a:p>
          <a:p>
            <a:pPr eaLnBrk="1" hangingPunct="1"/>
            <a:r>
              <a:rPr lang="en-US" sz="2400" dirty="0" smtClean="0"/>
              <a:t>Use of DC-DC converters</a:t>
            </a:r>
          </a:p>
          <a:p>
            <a:pPr lvl="1" eaLnBrk="1" hangingPunct="1"/>
            <a:r>
              <a:rPr lang="en-US" sz="1800" dirty="0" smtClean="0"/>
              <a:t>Advantages</a:t>
            </a:r>
          </a:p>
          <a:p>
            <a:pPr lvl="1" eaLnBrk="1" hangingPunct="1"/>
            <a:r>
              <a:rPr lang="en-US" sz="1800" dirty="0" smtClean="0"/>
              <a:t>Main challenges</a:t>
            </a:r>
            <a:endParaRPr lang="en-US" sz="2000" dirty="0" smtClean="0"/>
          </a:p>
          <a:p>
            <a:pPr eaLnBrk="1" hangingPunct="1"/>
            <a:r>
              <a:rPr lang="en-US" sz="2400" dirty="0" smtClean="0"/>
              <a:t>Attended courses and conferences</a:t>
            </a: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A5A49E88-AA38-4456-9D08-F14D2A28C963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2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2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Conferences with presentation / poster / papers</a:t>
            </a:r>
          </a:p>
          <a:p>
            <a:pPr lvl="1">
              <a:buNone/>
            </a:pPr>
            <a:r>
              <a:rPr lang="en-US" dirty="0" smtClean="0"/>
              <a:t>TWEPP 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(Topical Workshop on Electronics for Particle Physics)</a:t>
            </a:r>
            <a:r>
              <a:rPr lang="en-US" dirty="0" smtClean="0"/>
              <a:t> 2007, Prague</a:t>
            </a:r>
          </a:p>
          <a:p>
            <a:pPr lvl="1"/>
            <a:r>
              <a:rPr lang="en-US" dirty="0" smtClean="0"/>
              <a:t>S</a:t>
            </a:r>
            <a:r>
              <a:rPr lang="en-US" dirty="0"/>
              <a:t>. </a:t>
            </a:r>
            <a:r>
              <a:rPr lang="en-US" dirty="0" smtClean="0"/>
              <a:t>Michelis et al. </a:t>
            </a:r>
            <a:r>
              <a:rPr lang="en-US" dirty="0"/>
              <a:t>“Inductor based switching DC-DC converter for low voltage power distribution in SLHC,” TWEPP conference, Prague, 2007</a:t>
            </a:r>
          </a:p>
          <a:p>
            <a:pPr lvl="1">
              <a:buNone/>
            </a:pPr>
            <a:r>
              <a:rPr lang="en-US" dirty="0" smtClean="0"/>
              <a:t>IEEE NEWCAS-TAISA, </a:t>
            </a:r>
            <a:r>
              <a:rPr lang="en-US" dirty="0"/>
              <a:t>M</a:t>
            </a:r>
            <a:r>
              <a:rPr lang="en-US" dirty="0" smtClean="0"/>
              <a:t>ontreal</a:t>
            </a:r>
          </a:p>
          <a:p>
            <a:pPr lvl="1"/>
            <a:r>
              <a:rPr lang="en-US" dirty="0" smtClean="0"/>
              <a:t>S. Michelis et al. “</a:t>
            </a:r>
            <a:r>
              <a:rPr lang="de-DE" dirty="0"/>
              <a:t>Air core inductors study for DC/DC power supply in </a:t>
            </a:r>
            <a:r>
              <a:rPr lang="en-GB" dirty="0"/>
              <a:t>harsh radiation environment” IEEE NEWCAS-TAISA conference, Montreal, 2008</a:t>
            </a:r>
            <a:endParaRPr lang="en-US" dirty="0"/>
          </a:p>
          <a:p>
            <a:pPr lvl="1"/>
            <a:r>
              <a:rPr lang="en-US" dirty="0" smtClean="0"/>
              <a:t>S. Michelis et al. “</a:t>
            </a:r>
            <a:r>
              <a:rPr lang="de-DE" dirty="0"/>
              <a:t>Feedback loop conception methodology for step-down continuous switching DC/DC converter</a:t>
            </a:r>
            <a:r>
              <a:rPr lang="en-GB" dirty="0"/>
              <a:t>” IEEE NEWCAS-TAISA conference, Montreal, </a:t>
            </a:r>
            <a:r>
              <a:rPr lang="en-GB" dirty="0" smtClean="0"/>
              <a:t>2008</a:t>
            </a:r>
          </a:p>
          <a:p>
            <a:pPr lvl="1">
              <a:buNone/>
            </a:pPr>
            <a:r>
              <a:rPr lang="en-GB" dirty="0" smtClean="0"/>
              <a:t>TWEPP 2008, Naxos</a:t>
            </a:r>
          </a:p>
          <a:p>
            <a:pPr lvl="1"/>
            <a:r>
              <a:rPr lang="en-US" dirty="0" smtClean="0"/>
              <a:t>S. Michelis et al. “</a:t>
            </a:r>
            <a:r>
              <a:rPr lang="en-GB" dirty="0"/>
              <a:t>Custom DC-DC converters for distributing power in SLHC trackers</a:t>
            </a:r>
            <a:r>
              <a:rPr lang="en-US" dirty="0"/>
              <a:t>”, TWEPP 2008 conference, September 2008</a:t>
            </a:r>
          </a:p>
          <a:p>
            <a:pPr lvl="1"/>
            <a:r>
              <a:rPr lang="en-US" dirty="0" smtClean="0"/>
              <a:t>S. Michelis et al. “</a:t>
            </a:r>
            <a:r>
              <a:rPr lang="en-US" dirty="0"/>
              <a:t>Noise Susceptibility Measurements of Front-End Electronics Systems”, TWEPP 2008 conference, September 2008</a:t>
            </a:r>
          </a:p>
          <a:p>
            <a:pPr lvl="1"/>
            <a:r>
              <a:rPr lang="en-US" dirty="0" smtClean="0"/>
              <a:t>S. Michelis et al. “</a:t>
            </a:r>
            <a:r>
              <a:rPr lang="en-US" dirty="0"/>
              <a:t>Characterization of the noise properties of DC to DC converters for the </a:t>
            </a:r>
            <a:r>
              <a:rPr lang="en-US" dirty="0" err="1"/>
              <a:t>sLHC</a:t>
            </a:r>
            <a:r>
              <a:rPr lang="en-US" dirty="0"/>
              <a:t>”, TWEPP 2008 conference, September 2008</a:t>
            </a:r>
          </a:p>
          <a:p>
            <a:pPr lvl="1"/>
            <a:r>
              <a:rPr lang="en-US" dirty="0" smtClean="0"/>
              <a:t>S. Michelis et al. “</a:t>
            </a:r>
            <a:r>
              <a:rPr lang="en-GB" dirty="0" smtClean="0"/>
              <a:t>A prototype ASIC buck converter for LHC upgrades </a:t>
            </a:r>
            <a:r>
              <a:rPr lang="en-US" dirty="0" smtClean="0"/>
              <a:t>”, TWEPP 2008 conference, September 2008</a:t>
            </a:r>
          </a:p>
          <a:p>
            <a:pPr>
              <a:buNone/>
            </a:pPr>
            <a:r>
              <a:rPr lang="en-US" dirty="0" smtClean="0"/>
              <a:t>Other  attended conferences</a:t>
            </a:r>
          </a:p>
          <a:p>
            <a:pPr>
              <a:buNone/>
            </a:pPr>
            <a:r>
              <a:rPr lang="en-US" dirty="0" smtClean="0"/>
              <a:t>	PESC </a:t>
            </a:r>
            <a:r>
              <a:rPr kumimoji="0" lang="de-DE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(Power Electronics Specialists Conference) </a:t>
            </a:r>
            <a:r>
              <a:rPr lang="en-US" dirty="0" smtClean="0"/>
              <a:t>07, </a:t>
            </a:r>
            <a:r>
              <a:rPr lang="en-US" dirty="0"/>
              <a:t>O</a:t>
            </a:r>
            <a:r>
              <a:rPr lang="en-US" dirty="0" smtClean="0"/>
              <a:t>rlando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PESC </a:t>
            </a:r>
            <a:r>
              <a:rPr kumimoji="0" lang="de-DE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(Power Electronics Specialists Conference) </a:t>
            </a:r>
            <a:r>
              <a:rPr lang="en-US" dirty="0" smtClean="0"/>
              <a:t>08, </a:t>
            </a:r>
            <a:r>
              <a:rPr lang="en-US" dirty="0" err="1" smtClean="0"/>
              <a:t>Rhodos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0025F-2AAB-49AE-B7A5-31512B6069A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Courses and tutorials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I am actually enrolled as PhD student at EPFL in Lausanne, Switzerland under the supervision of Prof. Maher Kayal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200" dirty="0" smtClean="0">
                <a:ea typeface="Times New Roman" pitchFamily="18" charset="0"/>
                <a:cs typeface="Times New Roman" pitchFamily="18" charset="0"/>
              </a:rPr>
              <a:t>Attended courses in Lausanne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7800" indent="-177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LOW-POWER, LOW-VOLTAGE ANALOG IC DESIGN, June 2007 MEAD-EPFL, Lausanne, Switzerland</a:t>
            </a:r>
            <a:endParaRPr kumimoji="0" 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177800" indent="-177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TRANSISTOR-LEVEL ANALOG IC DESIGN,  June 2007 MEAD-EPFL, Lausanne, Switzerland </a:t>
            </a:r>
          </a:p>
          <a:p>
            <a:pPr marL="177800" indent="-177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ADVANCED ANALOG IC DESIGN, August 2007 MEAD- EPFL, Lausanne, Switzerland</a:t>
            </a:r>
          </a:p>
          <a:p>
            <a:pPr marL="177800" indent="-177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POWER MANAGEMENT, September 2007 MEAD-EPFL, Lausanne, Switzerland</a:t>
            </a:r>
          </a:p>
          <a:p>
            <a:pPr marL="177800" indent="-177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DESIGN FOR HOSTILE ENVIRONMENT AUTOMOTIVE AND INDUSTRIAL  September 2007 MEAD-EPFL, Lausanne, Switzerland</a:t>
            </a:r>
          </a:p>
          <a:p>
            <a:pPr marL="177800" indent="-177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/>
              <a:t>CMOS PRACTICAL ASPECTS IN MIXED-SIGNAL </a:t>
            </a:r>
            <a:r>
              <a:rPr lang="fr-FR" sz="1200" dirty="0" err="1" smtClean="0"/>
              <a:t>Ics</a:t>
            </a:r>
            <a:r>
              <a:rPr lang="fr-FR" sz="1200" dirty="0" smtClean="0"/>
              <a:t>,</a:t>
            </a: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August 2007 MEAD- EPFL, Lausanne, Switzerland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de-DE" sz="1200" dirty="0" smtClean="0">
                <a:ea typeface="Times New Roman" pitchFamily="18" charset="0"/>
                <a:cs typeface="Times New Roman" pitchFamily="18" charset="0"/>
              </a:rPr>
              <a:t>Other attended courses and tutorials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de-DE" sz="1200" dirty="0" smtClean="0">
              <a:ea typeface="Times New Roman" pitchFamily="18" charset="0"/>
              <a:cs typeface="Times New Roman" pitchFamily="18" charset="0"/>
            </a:endParaRPr>
          </a:p>
          <a:p>
            <a:pPr marL="177800" indent="-177800" eaLnBrk="0" fontAlgn="base" hangingPunct="0">
              <a:spcBef>
                <a:spcPts val="0"/>
              </a:spcBef>
            </a:pP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POWER DESIGN TECHNICAL COURSE 2007, National semiconductor, Zurich. </a:t>
            </a:r>
          </a:p>
          <a:p>
            <a:pPr marL="177800" indent="-177800" eaLnBrk="0" fontAlgn="base" hangingPunct="0">
              <a:spcBef>
                <a:spcPts val="0"/>
              </a:spcBef>
            </a:pP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POWER ELECTRONIC CONVERTERS FOR DISTRIBUTED GENERATION,  Tutorial PESC 07</a:t>
            </a:r>
            <a:endParaRPr kumimoji="0" lang="de-DE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177800" indent="-177800" eaLnBrk="0" fontAlgn="base" hangingPunct="0">
              <a:spcBef>
                <a:spcPts val="0"/>
              </a:spcBef>
            </a:pP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GLOBAL STABILITY METHODOLOGY FOR SWITCHING POWER CONVERTERS, Tutorial PESC 07</a:t>
            </a:r>
          </a:p>
          <a:p>
            <a:pPr marL="177800" indent="-177800" eaLnBrk="0" fontAlgn="base" hangingPunct="0">
              <a:spcBef>
                <a:spcPts val="0"/>
              </a:spcBef>
            </a:pP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ROBUST ASIC DESIGNS FOR HOSTILE ENVIRONMENTS, Tutorial TWEPP 07</a:t>
            </a:r>
          </a:p>
          <a:p>
            <a:pPr marL="177800" indent="-177800">
              <a:spcBef>
                <a:spcPts val="0"/>
              </a:spcBef>
            </a:pPr>
            <a:r>
              <a:rPr lang="en-US" sz="1200" dirty="0" smtClean="0"/>
              <a:t>DESIGNING CIRCUIT BOARDS NOT TO FAIL, </a:t>
            </a:r>
            <a:r>
              <a:rPr kumimoji="0" lang="de-DE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Tutorial TWEPP 08</a:t>
            </a:r>
          </a:p>
          <a:p>
            <a:pPr marL="177800" indent="-177800">
              <a:spcBef>
                <a:spcPts val="0"/>
              </a:spcBef>
            </a:pPr>
            <a:r>
              <a:rPr lang="en-US" sz="1200" dirty="0" smtClean="0"/>
              <a:t>PREDICTIVE CONTROL IN POWER ELECTRONICS AND DRIVES, Tutorial PESC 08</a:t>
            </a:r>
          </a:p>
          <a:p>
            <a:pPr marL="177800" indent="-177800">
              <a:spcBef>
                <a:spcPts val="0"/>
              </a:spcBef>
            </a:pPr>
            <a:r>
              <a:rPr lang="en-US" sz="1200" dirty="0" smtClean="0"/>
              <a:t>CONTROLLING CONDUCTED AND RADIATED EMI ISSUES IN POWER ELECTRONICS DESIGN, Tutorial PESC 08</a:t>
            </a:r>
          </a:p>
          <a:p>
            <a:pPr marL="177800" indent="-177800">
              <a:spcBef>
                <a:spcPts val="0"/>
              </a:spcBef>
            </a:pPr>
            <a:r>
              <a:rPr lang="en-US" sz="1200" dirty="0" smtClean="0"/>
              <a:t>EMI OF CONVERTERS, AEMC Course, Paris 2008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0025F-2AAB-49AE-B7A5-31512B6069A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 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mtClean="0"/>
              <a:t>2004</a:t>
            </a:r>
            <a:r>
              <a:rPr lang="en-US" sz="1800" dirty="0" smtClean="0"/>
              <a:t>, September I obtained the Bachelor in Telecommunications Engineering at Polytechnic of Turin</a:t>
            </a:r>
          </a:p>
          <a:p>
            <a:endParaRPr lang="en-US" sz="1800" dirty="0" smtClean="0"/>
          </a:p>
          <a:p>
            <a:r>
              <a:rPr lang="en-US" sz="1800" dirty="0" smtClean="0"/>
              <a:t>2006, March, I started a stage contract at CERN </a:t>
            </a:r>
          </a:p>
          <a:p>
            <a:endParaRPr lang="en-US" sz="1800" dirty="0" smtClean="0"/>
          </a:p>
          <a:p>
            <a:r>
              <a:rPr lang="en-US" sz="1800" dirty="0" smtClean="0"/>
              <a:t>2006, September, I obtained the Master in Electronic Engineering at EPFL in Lausanne, </a:t>
            </a:r>
            <a:r>
              <a:rPr lang="en-US" sz="1800" dirty="0" smtClean="0"/>
              <a:t>Polytechnic of </a:t>
            </a:r>
            <a:r>
              <a:rPr lang="en-US" sz="1800" dirty="0" smtClean="0"/>
              <a:t>Turin and INPG Grenoble.</a:t>
            </a:r>
          </a:p>
          <a:p>
            <a:endParaRPr lang="en-US" sz="1800" dirty="0" smtClean="0"/>
          </a:p>
          <a:p>
            <a:r>
              <a:rPr lang="en-US" sz="1800" dirty="0" smtClean="0"/>
              <a:t>2006, November, I started the </a:t>
            </a:r>
            <a:r>
              <a:rPr lang="en-US" sz="1800" dirty="0" smtClean="0"/>
              <a:t>Marie Curie Early Stage Training fellow at </a:t>
            </a:r>
            <a:r>
              <a:rPr lang="en-US" sz="1800" dirty="0" smtClean="0"/>
              <a:t>CERN</a:t>
            </a:r>
          </a:p>
          <a:p>
            <a:endParaRPr lang="en-US" sz="1800" dirty="0" smtClean="0"/>
          </a:p>
          <a:p>
            <a:r>
              <a:rPr lang="en-US" sz="1800" dirty="0" smtClean="0"/>
              <a:t>2007, March, I started my PhD studies at EPFL in Lausanne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0025F-2AAB-49AE-B7A5-31512B6069A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Outline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Power distribution in the trackers </a:t>
            </a:r>
          </a:p>
          <a:p>
            <a:pPr lvl="1" eaLnBrk="1" hangingPunct="1"/>
            <a:r>
              <a:rPr lang="en-US" sz="1800" dirty="0" smtClean="0"/>
              <a:t>In LHC trackers</a:t>
            </a:r>
          </a:p>
          <a:p>
            <a:pPr lvl="1" eaLnBrk="1" hangingPunct="1"/>
            <a:r>
              <a:rPr lang="en-US" sz="1800" dirty="0" smtClean="0"/>
              <a:t>Projection to SLHC</a:t>
            </a:r>
          </a:p>
          <a:p>
            <a:pPr eaLnBrk="1" hangingPunct="1"/>
            <a:r>
              <a:rPr lang="en-US" sz="2400" dirty="0" smtClean="0"/>
              <a:t>Use of DC-DC converters</a:t>
            </a:r>
          </a:p>
          <a:p>
            <a:pPr lvl="1" eaLnBrk="1" hangingPunct="1"/>
            <a:r>
              <a:rPr lang="en-US" sz="1800" dirty="0" smtClean="0"/>
              <a:t>Advantages</a:t>
            </a:r>
          </a:p>
          <a:p>
            <a:pPr lvl="1" eaLnBrk="1" hangingPunct="1"/>
            <a:r>
              <a:rPr lang="en-US" sz="1800" dirty="0" smtClean="0"/>
              <a:t>Main challenges</a:t>
            </a:r>
            <a:endParaRPr lang="en-US" sz="2000" dirty="0" smtClean="0"/>
          </a:p>
          <a:p>
            <a:pPr eaLnBrk="1" hangingPunct="1"/>
            <a:r>
              <a:rPr lang="en-US" sz="2400" dirty="0" smtClean="0"/>
              <a:t>Attended courses and conferences</a:t>
            </a: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A5A49E88-AA38-4456-9D08-F14D2A28C963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Distributing power</a:t>
            </a:r>
          </a:p>
        </p:txBody>
      </p:sp>
      <p:sp>
        <p:nvSpPr>
          <p:cNvPr id="61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C66395D-4984-4573-9168-DB5AF472C6F4}" type="slidenum">
              <a:rPr lang="en-US"/>
              <a:pPr>
                <a:defRPr/>
              </a:pPr>
              <a:t>4</a:t>
            </a:fld>
            <a:endParaRPr lang="en-US"/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1897063" y="1890713"/>
            <a:ext cx="5308600" cy="3435350"/>
            <a:chOff x="1311" y="1196"/>
            <a:chExt cx="3344" cy="2164"/>
          </a:xfrm>
        </p:grpSpPr>
        <p:sp>
          <p:nvSpPr>
            <p:cNvPr id="59397" name="Rectangle 5"/>
            <p:cNvSpPr>
              <a:spLocks noChangeArrowheads="1"/>
            </p:cNvSpPr>
            <p:nvPr/>
          </p:nvSpPr>
          <p:spPr bwMode="auto">
            <a:xfrm>
              <a:off x="2542" y="2118"/>
              <a:ext cx="874" cy="325"/>
            </a:xfrm>
            <a:prstGeom prst="rect">
              <a:avLst/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29"/>
            <p:cNvGrpSpPr>
              <a:grpSpLocks/>
            </p:cNvGrpSpPr>
            <p:nvPr/>
          </p:nvGrpSpPr>
          <p:grpSpPr bwMode="auto">
            <a:xfrm>
              <a:off x="1401" y="1196"/>
              <a:ext cx="3143" cy="2164"/>
              <a:chOff x="1401" y="1342"/>
              <a:chExt cx="3143" cy="2164"/>
            </a:xfrm>
          </p:grpSpPr>
          <p:sp>
            <p:nvSpPr>
              <p:cNvPr id="59410" name="Freeform 18"/>
              <p:cNvSpPr>
                <a:spLocks/>
              </p:cNvSpPr>
              <p:nvPr/>
            </p:nvSpPr>
            <p:spPr bwMode="auto">
              <a:xfrm flipH="1">
                <a:off x="3419" y="2202"/>
                <a:ext cx="93" cy="4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3" y="66"/>
                  </a:cxn>
                  <a:cxn ang="0">
                    <a:pos x="86" y="371"/>
                  </a:cxn>
                  <a:cxn ang="0">
                    <a:pos x="7" y="450"/>
                  </a:cxn>
                  <a:cxn ang="0">
                    <a:pos x="0" y="0"/>
                  </a:cxn>
                </a:cxnLst>
                <a:rect l="0" t="0" r="r" b="b"/>
                <a:pathLst>
                  <a:path w="93" h="450">
                    <a:moveTo>
                      <a:pt x="0" y="0"/>
                    </a:moveTo>
                    <a:lnTo>
                      <a:pt x="93" y="66"/>
                    </a:lnTo>
                    <a:lnTo>
                      <a:pt x="86" y="371"/>
                    </a:lnTo>
                    <a:lnTo>
                      <a:pt x="7" y="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sq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28"/>
              <p:cNvGrpSpPr>
                <a:grpSpLocks/>
              </p:cNvGrpSpPr>
              <p:nvPr/>
            </p:nvGrpSpPr>
            <p:grpSpPr bwMode="auto">
              <a:xfrm>
                <a:off x="1401" y="1342"/>
                <a:ext cx="3143" cy="2164"/>
                <a:chOff x="1401" y="1342"/>
                <a:chExt cx="3143" cy="2164"/>
              </a:xfrm>
            </p:grpSpPr>
            <p:sp>
              <p:nvSpPr>
                <p:cNvPr id="59400" name="Freeform 8"/>
                <p:cNvSpPr>
                  <a:spLocks/>
                </p:cNvSpPr>
                <p:nvPr/>
              </p:nvSpPr>
              <p:spPr bwMode="auto">
                <a:xfrm>
                  <a:off x="2357" y="2013"/>
                  <a:ext cx="1245" cy="1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45" y="0"/>
                    </a:cxn>
                    <a:cxn ang="0">
                      <a:pos x="1145" y="139"/>
                    </a:cxn>
                    <a:cxn ang="0">
                      <a:pos x="99" y="14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45" h="145">
                      <a:moveTo>
                        <a:pt x="0" y="0"/>
                      </a:moveTo>
                      <a:lnTo>
                        <a:pt x="1245" y="0"/>
                      </a:lnTo>
                      <a:lnTo>
                        <a:pt x="1145" y="139"/>
                      </a:lnTo>
                      <a:lnTo>
                        <a:pt x="99" y="14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01" name="Freeform 9"/>
                <p:cNvSpPr>
                  <a:spLocks/>
                </p:cNvSpPr>
                <p:nvPr/>
              </p:nvSpPr>
              <p:spPr bwMode="auto">
                <a:xfrm>
                  <a:off x="2460" y="2169"/>
                  <a:ext cx="1053" cy="7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45" y="0"/>
                    </a:cxn>
                    <a:cxn ang="0">
                      <a:pos x="1145" y="139"/>
                    </a:cxn>
                    <a:cxn ang="0">
                      <a:pos x="99" y="14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45" h="145">
                      <a:moveTo>
                        <a:pt x="0" y="0"/>
                      </a:moveTo>
                      <a:lnTo>
                        <a:pt x="1245" y="0"/>
                      </a:lnTo>
                      <a:lnTo>
                        <a:pt x="1145" y="139"/>
                      </a:lnTo>
                      <a:lnTo>
                        <a:pt x="99" y="14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02" name="Freeform 10"/>
                <p:cNvSpPr>
                  <a:spLocks/>
                </p:cNvSpPr>
                <p:nvPr/>
              </p:nvSpPr>
              <p:spPr bwMode="auto">
                <a:xfrm>
                  <a:off x="2132" y="2052"/>
                  <a:ext cx="291" cy="78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5" y="0"/>
                    </a:cxn>
                    <a:cxn ang="0">
                      <a:pos x="291" y="133"/>
                    </a:cxn>
                    <a:cxn ang="0">
                      <a:pos x="285" y="669"/>
                    </a:cxn>
                    <a:cxn ang="0">
                      <a:pos x="185" y="782"/>
                    </a:cxn>
                    <a:cxn ang="0">
                      <a:pos x="6" y="78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91" h="782">
                      <a:moveTo>
                        <a:pt x="0" y="0"/>
                      </a:moveTo>
                      <a:lnTo>
                        <a:pt x="185" y="0"/>
                      </a:lnTo>
                      <a:lnTo>
                        <a:pt x="291" y="133"/>
                      </a:lnTo>
                      <a:lnTo>
                        <a:pt x="285" y="669"/>
                      </a:lnTo>
                      <a:lnTo>
                        <a:pt x="185" y="782"/>
                      </a:lnTo>
                      <a:lnTo>
                        <a:pt x="6" y="78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04" name="Freeform 12"/>
                <p:cNvSpPr>
                  <a:spLocks/>
                </p:cNvSpPr>
                <p:nvPr/>
              </p:nvSpPr>
              <p:spPr bwMode="auto">
                <a:xfrm>
                  <a:off x="2436" y="2218"/>
                  <a:ext cx="93" cy="4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3" y="66"/>
                    </a:cxn>
                    <a:cxn ang="0">
                      <a:pos x="86" y="371"/>
                    </a:cxn>
                    <a:cxn ang="0">
                      <a:pos x="7" y="45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3" h="450">
                      <a:moveTo>
                        <a:pt x="0" y="0"/>
                      </a:moveTo>
                      <a:lnTo>
                        <a:pt x="93" y="66"/>
                      </a:lnTo>
                      <a:lnTo>
                        <a:pt x="86" y="371"/>
                      </a:lnTo>
                      <a:lnTo>
                        <a:pt x="7" y="4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05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3" y="1824"/>
                  <a:ext cx="1886" cy="152"/>
                </a:xfrm>
                <a:prstGeom prst="rect">
                  <a:avLst/>
                </a:prstGeom>
                <a:solidFill>
                  <a:srgbClr val="FFFFFF"/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406" name="Rectangle 14"/>
                <p:cNvSpPr>
                  <a:spLocks noChangeArrowheads="1"/>
                </p:cNvSpPr>
                <p:nvPr/>
              </p:nvSpPr>
              <p:spPr bwMode="auto">
                <a:xfrm>
                  <a:off x="1953" y="1347"/>
                  <a:ext cx="2046" cy="457"/>
                </a:xfrm>
                <a:prstGeom prst="rect">
                  <a:avLst/>
                </a:prstGeom>
                <a:solidFill>
                  <a:srgbClr val="FFFFFF"/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407" name="Freeform 15"/>
                <p:cNvSpPr>
                  <a:spLocks/>
                </p:cNvSpPr>
                <p:nvPr/>
              </p:nvSpPr>
              <p:spPr bwMode="auto">
                <a:xfrm>
                  <a:off x="1404" y="1351"/>
                  <a:ext cx="708" cy="1085"/>
                </a:xfrm>
                <a:custGeom>
                  <a:avLst/>
                  <a:gdLst/>
                  <a:ahLst/>
                  <a:cxnLst>
                    <a:cxn ang="0">
                      <a:pos x="483" y="0"/>
                    </a:cxn>
                    <a:cxn ang="0">
                      <a:pos x="483" y="463"/>
                    </a:cxn>
                    <a:cxn ang="0">
                      <a:pos x="490" y="516"/>
                    </a:cxn>
                    <a:cxn ang="0">
                      <a:pos x="589" y="516"/>
                    </a:cxn>
                    <a:cxn ang="0">
                      <a:pos x="589" y="675"/>
                    </a:cxn>
                    <a:cxn ang="0">
                      <a:pos x="708" y="675"/>
                    </a:cxn>
                    <a:cxn ang="0">
                      <a:pos x="708" y="1006"/>
                    </a:cxn>
                    <a:cxn ang="0">
                      <a:pos x="701" y="1085"/>
                    </a:cxn>
                    <a:cxn ang="0">
                      <a:pos x="0" y="1085"/>
                    </a:cxn>
                    <a:cxn ang="0">
                      <a:pos x="6" y="6"/>
                    </a:cxn>
                    <a:cxn ang="0">
                      <a:pos x="483" y="0"/>
                    </a:cxn>
                  </a:cxnLst>
                  <a:rect l="0" t="0" r="r" b="b"/>
                  <a:pathLst>
                    <a:path w="708" h="1085">
                      <a:moveTo>
                        <a:pt x="483" y="0"/>
                      </a:moveTo>
                      <a:lnTo>
                        <a:pt x="483" y="463"/>
                      </a:lnTo>
                      <a:lnTo>
                        <a:pt x="490" y="516"/>
                      </a:lnTo>
                      <a:lnTo>
                        <a:pt x="589" y="516"/>
                      </a:lnTo>
                      <a:lnTo>
                        <a:pt x="589" y="675"/>
                      </a:lnTo>
                      <a:lnTo>
                        <a:pt x="708" y="675"/>
                      </a:lnTo>
                      <a:lnTo>
                        <a:pt x="708" y="1006"/>
                      </a:lnTo>
                      <a:lnTo>
                        <a:pt x="701" y="1085"/>
                      </a:lnTo>
                      <a:lnTo>
                        <a:pt x="0" y="1085"/>
                      </a:lnTo>
                      <a:lnTo>
                        <a:pt x="6" y="6"/>
                      </a:lnTo>
                      <a:lnTo>
                        <a:pt x="48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08" name="Freeform 16"/>
                <p:cNvSpPr>
                  <a:spLocks/>
                </p:cNvSpPr>
                <p:nvPr/>
              </p:nvSpPr>
              <p:spPr bwMode="auto">
                <a:xfrm flipH="1">
                  <a:off x="3836" y="1342"/>
                  <a:ext cx="708" cy="1085"/>
                </a:xfrm>
                <a:custGeom>
                  <a:avLst/>
                  <a:gdLst/>
                  <a:ahLst/>
                  <a:cxnLst>
                    <a:cxn ang="0">
                      <a:pos x="483" y="0"/>
                    </a:cxn>
                    <a:cxn ang="0">
                      <a:pos x="483" y="463"/>
                    </a:cxn>
                    <a:cxn ang="0">
                      <a:pos x="490" y="516"/>
                    </a:cxn>
                    <a:cxn ang="0">
                      <a:pos x="589" y="516"/>
                    </a:cxn>
                    <a:cxn ang="0">
                      <a:pos x="589" y="675"/>
                    </a:cxn>
                    <a:cxn ang="0">
                      <a:pos x="708" y="675"/>
                    </a:cxn>
                    <a:cxn ang="0">
                      <a:pos x="708" y="1006"/>
                    </a:cxn>
                    <a:cxn ang="0">
                      <a:pos x="701" y="1085"/>
                    </a:cxn>
                    <a:cxn ang="0">
                      <a:pos x="0" y="1085"/>
                    </a:cxn>
                    <a:cxn ang="0">
                      <a:pos x="6" y="6"/>
                    </a:cxn>
                    <a:cxn ang="0">
                      <a:pos x="483" y="0"/>
                    </a:cxn>
                  </a:cxnLst>
                  <a:rect l="0" t="0" r="r" b="b"/>
                  <a:pathLst>
                    <a:path w="708" h="1085">
                      <a:moveTo>
                        <a:pt x="483" y="0"/>
                      </a:moveTo>
                      <a:lnTo>
                        <a:pt x="483" y="463"/>
                      </a:lnTo>
                      <a:lnTo>
                        <a:pt x="490" y="516"/>
                      </a:lnTo>
                      <a:lnTo>
                        <a:pt x="589" y="516"/>
                      </a:lnTo>
                      <a:lnTo>
                        <a:pt x="589" y="675"/>
                      </a:lnTo>
                      <a:lnTo>
                        <a:pt x="708" y="675"/>
                      </a:lnTo>
                      <a:lnTo>
                        <a:pt x="708" y="1006"/>
                      </a:lnTo>
                      <a:lnTo>
                        <a:pt x="701" y="1085"/>
                      </a:lnTo>
                      <a:lnTo>
                        <a:pt x="0" y="1085"/>
                      </a:lnTo>
                      <a:lnTo>
                        <a:pt x="6" y="6"/>
                      </a:lnTo>
                      <a:lnTo>
                        <a:pt x="48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409" name="Freeform 17"/>
                <p:cNvSpPr>
                  <a:spLocks/>
                </p:cNvSpPr>
                <p:nvPr/>
              </p:nvSpPr>
              <p:spPr bwMode="auto">
                <a:xfrm flipH="1">
                  <a:off x="3532" y="2035"/>
                  <a:ext cx="291" cy="78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5" y="0"/>
                    </a:cxn>
                    <a:cxn ang="0">
                      <a:pos x="291" y="133"/>
                    </a:cxn>
                    <a:cxn ang="0">
                      <a:pos x="285" y="669"/>
                    </a:cxn>
                    <a:cxn ang="0">
                      <a:pos x="185" y="782"/>
                    </a:cxn>
                    <a:cxn ang="0">
                      <a:pos x="6" y="78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91" h="782">
                      <a:moveTo>
                        <a:pt x="0" y="0"/>
                      </a:moveTo>
                      <a:lnTo>
                        <a:pt x="185" y="0"/>
                      </a:lnTo>
                      <a:lnTo>
                        <a:pt x="291" y="133"/>
                      </a:lnTo>
                      <a:lnTo>
                        <a:pt x="285" y="669"/>
                      </a:lnTo>
                      <a:lnTo>
                        <a:pt x="185" y="782"/>
                      </a:lnTo>
                      <a:lnTo>
                        <a:pt x="6" y="78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" name="Group 25"/>
                <p:cNvGrpSpPr>
                  <a:grpSpLocks/>
                </p:cNvGrpSpPr>
                <p:nvPr/>
              </p:nvGrpSpPr>
              <p:grpSpPr bwMode="auto">
                <a:xfrm flipV="1">
                  <a:off x="1401" y="2412"/>
                  <a:ext cx="3140" cy="1094"/>
                  <a:chOff x="1732" y="2994"/>
                  <a:chExt cx="3140" cy="1094"/>
                </a:xfrm>
              </p:grpSpPr>
              <p:sp>
                <p:nvSpPr>
                  <p:cNvPr id="59411" name="Freeform 19"/>
                  <p:cNvSpPr>
                    <a:spLocks/>
                  </p:cNvSpPr>
                  <p:nvPr/>
                </p:nvSpPr>
                <p:spPr bwMode="auto">
                  <a:xfrm>
                    <a:off x="2685" y="3665"/>
                    <a:ext cx="1245" cy="1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45" y="0"/>
                      </a:cxn>
                      <a:cxn ang="0">
                        <a:pos x="1145" y="139"/>
                      </a:cxn>
                      <a:cxn ang="0">
                        <a:pos x="99" y="145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245" h="145">
                        <a:moveTo>
                          <a:pt x="0" y="0"/>
                        </a:moveTo>
                        <a:lnTo>
                          <a:pt x="1245" y="0"/>
                        </a:lnTo>
                        <a:lnTo>
                          <a:pt x="1145" y="139"/>
                        </a:lnTo>
                        <a:lnTo>
                          <a:pt x="99" y="1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sq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9412" name="Freeform 20"/>
                  <p:cNvSpPr>
                    <a:spLocks/>
                  </p:cNvSpPr>
                  <p:nvPr/>
                </p:nvSpPr>
                <p:spPr bwMode="auto">
                  <a:xfrm>
                    <a:off x="2788" y="3821"/>
                    <a:ext cx="1053" cy="7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45" y="0"/>
                      </a:cxn>
                      <a:cxn ang="0">
                        <a:pos x="1145" y="139"/>
                      </a:cxn>
                      <a:cxn ang="0">
                        <a:pos x="99" y="145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245" h="145">
                        <a:moveTo>
                          <a:pt x="0" y="0"/>
                        </a:moveTo>
                        <a:lnTo>
                          <a:pt x="1245" y="0"/>
                        </a:lnTo>
                        <a:lnTo>
                          <a:pt x="1145" y="139"/>
                        </a:lnTo>
                        <a:lnTo>
                          <a:pt x="99" y="1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sq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9413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361" y="3476"/>
                    <a:ext cx="1886" cy="15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9414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2281" y="2999"/>
                    <a:ext cx="2046" cy="457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9415" name="Freeform 23"/>
                  <p:cNvSpPr>
                    <a:spLocks/>
                  </p:cNvSpPr>
                  <p:nvPr/>
                </p:nvSpPr>
                <p:spPr bwMode="auto">
                  <a:xfrm>
                    <a:off x="1732" y="3003"/>
                    <a:ext cx="708" cy="1085"/>
                  </a:xfrm>
                  <a:custGeom>
                    <a:avLst/>
                    <a:gdLst/>
                    <a:ahLst/>
                    <a:cxnLst>
                      <a:cxn ang="0">
                        <a:pos x="483" y="0"/>
                      </a:cxn>
                      <a:cxn ang="0">
                        <a:pos x="483" y="463"/>
                      </a:cxn>
                      <a:cxn ang="0">
                        <a:pos x="490" y="516"/>
                      </a:cxn>
                      <a:cxn ang="0">
                        <a:pos x="589" y="516"/>
                      </a:cxn>
                      <a:cxn ang="0">
                        <a:pos x="589" y="675"/>
                      </a:cxn>
                      <a:cxn ang="0">
                        <a:pos x="708" y="675"/>
                      </a:cxn>
                      <a:cxn ang="0">
                        <a:pos x="708" y="1006"/>
                      </a:cxn>
                      <a:cxn ang="0">
                        <a:pos x="701" y="1085"/>
                      </a:cxn>
                      <a:cxn ang="0">
                        <a:pos x="0" y="1085"/>
                      </a:cxn>
                      <a:cxn ang="0">
                        <a:pos x="6" y="6"/>
                      </a:cxn>
                      <a:cxn ang="0">
                        <a:pos x="483" y="0"/>
                      </a:cxn>
                    </a:cxnLst>
                    <a:rect l="0" t="0" r="r" b="b"/>
                    <a:pathLst>
                      <a:path w="708" h="1085">
                        <a:moveTo>
                          <a:pt x="483" y="0"/>
                        </a:moveTo>
                        <a:lnTo>
                          <a:pt x="483" y="463"/>
                        </a:lnTo>
                        <a:lnTo>
                          <a:pt x="490" y="516"/>
                        </a:lnTo>
                        <a:lnTo>
                          <a:pt x="589" y="516"/>
                        </a:lnTo>
                        <a:lnTo>
                          <a:pt x="589" y="675"/>
                        </a:lnTo>
                        <a:lnTo>
                          <a:pt x="708" y="675"/>
                        </a:lnTo>
                        <a:lnTo>
                          <a:pt x="708" y="1006"/>
                        </a:lnTo>
                        <a:lnTo>
                          <a:pt x="701" y="1085"/>
                        </a:lnTo>
                        <a:lnTo>
                          <a:pt x="0" y="1085"/>
                        </a:lnTo>
                        <a:lnTo>
                          <a:pt x="6" y="6"/>
                        </a:lnTo>
                        <a:lnTo>
                          <a:pt x="48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sq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9416" name="Freeform 24"/>
                  <p:cNvSpPr>
                    <a:spLocks/>
                  </p:cNvSpPr>
                  <p:nvPr/>
                </p:nvSpPr>
                <p:spPr bwMode="auto">
                  <a:xfrm flipH="1">
                    <a:off x="4164" y="2994"/>
                    <a:ext cx="708" cy="1085"/>
                  </a:xfrm>
                  <a:custGeom>
                    <a:avLst/>
                    <a:gdLst/>
                    <a:ahLst/>
                    <a:cxnLst>
                      <a:cxn ang="0">
                        <a:pos x="483" y="0"/>
                      </a:cxn>
                      <a:cxn ang="0">
                        <a:pos x="483" y="463"/>
                      </a:cxn>
                      <a:cxn ang="0">
                        <a:pos x="490" y="516"/>
                      </a:cxn>
                      <a:cxn ang="0">
                        <a:pos x="589" y="516"/>
                      </a:cxn>
                      <a:cxn ang="0">
                        <a:pos x="589" y="675"/>
                      </a:cxn>
                      <a:cxn ang="0">
                        <a:pos x="708" y="675"/>
                      </a:cxn>
                      <a:cxn ang="0">
                        <a:pos x="708" y="1006"/>
                      </a:cxn>
                      <a:cxn ang="0">
                        <a:pos x="701" y="1085"/>
                      </a:cxn>
                      <a:cxn ang="0">
                        <a:pos x="0" y="1085"/>
                      </a:cxn>
                      <a:cxn ang="0">
                        <a:pos x="6" y="6"/>
                      </a:cxn>
                      <a:cxn ang="0">
                        <a:pos x="483" y="0"/>
                      </a:cxn>
                    </a:cxnLst>
                    <a:rect l="0" t="0" r="r" b="b"/>
                    <a:pathLst>
                      <a:path w="708" h="1085">
                        <a:moveTo>
                          <a:pt x="483" y="0"/>
                        </a:moveTo>
                        <a:lnTo>
                          <a:pt x="483" y="463"/>
                        </a:lnTo>
                        <a:lnTo>
                          <a:pt x="490" y="516"/>
                        </a:lnTo>
                        <a:lnTo>
                          <a:pt x="589" y="516"/>
                        </a:lnTo>
                        <a:lnTo>
                          <a:pt x="589" y="675"/>
                        </a:lnTo>
                        <a:lnTo>
                          <a:pt x="708" y="675"/>
                        </a:lnTo>
                        <a:lnTo>
                          <a:pt x="708" y="1006"/>
                        </a:lnTo>
                        <a:lnTo>
                          <a:pt x="701" y="1085"/>
                        </a:lnTo>
                        <a:lnTo>
                          <a:pt x="0" y="1085"/>
                        </a:lnTo>
                        <a:lnTo>
                          <a:pt x="6" y="6"/>
                        </a:lnTo>
                        <a:lnTo>
                          <a:pt x="48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sq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59419" name="Freeform 27"/>
            <p:cNvSpPr>
              <a:spLocks/>
            </p:cNvSpPr>
            <p:nvPr/>
          </p:nvSpPr>
          <p:spPr bwMode="auto">
            <a:xfrm flipH="1">
              <a:off x="3413" y="2122"/>
              <a:ext cx="1242" cy="2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8" y="119"/>
                </a:cxn>
                <a:cxn ang="0">
                  <a:pos x="1152" y="172"/>
                </a:cxn>
                <a:cxn ang="0">
                  <a:pos x="0" y="297"/>
                </a:cxn>
                <a:cxn ang="0">
                  <a:pos x="0" y="0"/>
                </a:cxn>
              </a:cxnLst>
              <a:rect l="0" t="0" r="r" b="b"/>
              <a:pathLst>
                <a:path w="1158" h="297">
                  <a:moveTo>
                    <a:pt x="0" y="0"/>
                  </a:moveTo>
                  <a:lnTo>
                    <a:pt x="1158" y="119"/>
                  </a:lnTo>
                  <a:lnTo>
                    <a:pt x="1152" y="172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28" name="Oval 36"/>
            <p:cNvSpPr>
              <a:spLocks noChangeArrowheads="1"/>
            </p:cNvSpPr>
            <p:nvPr/>
          </p:nvSpPr>
          <p:spPr bwMode="auto">
            <a:xfrm>
              <a:off x="3281" y="2114"/>
              <a:ext cx="132" cy="321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7" name="Oval 35"/>
            <p:cNvSpPr>
              <a:spLocks noChangeArrowheads="1"/>
            </p:cNvSpPr>
            <p:nvPr/>
          </p:nvSpPr>
          <p:spPr bwMode="auto">
            <a:xfrm>
              <a:off x="3215" y="2105"/>
              <a:ext cx="132" cy="321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4" name="AutoShape 32"/>
            <p:cNvSpPr>
              <a:spLocks noChangeArrowheads="1"/>
            </p:cNvSpPr>
            <p:nvPr/>
          </p:nvSpPr>
          <p:spPr bwMode="auto">
            <a:xfrm rot="-5400000">
              <a:off x="2797" y="1960"/>
              <a:ext cx="321" cy="646"/>
            </a:xfrm>
            <a:prstGeom prst="can">
              <a:avLst>
                <a:gd name="adj" fmla="val 50312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3" name="AutoShape 31"/>
            <p:cNvSpPr>
              <a:spLocks noChangeArrowheads="1"/>
            </p:cNvSpPr>
            <p:nvPr/>
          </p:nvSpPr>
          <p:spPr bwMode="auto">
            <a:xfrm rot="-5400000">
              <a:off x="2887" y="2220"/>
              <a:ext cx="100" cy="139"/>
            </a:xfrm>
            <a:prstGeom prst="can">
              <a:avLst>
                <a:gd name="adj" fmla="val 34750"/>
              </a:avLst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5" name="Oval 33"/>
            <p:cNvSpPr>
              <a:spLocks noChangeArrowheads="1"/>
            </p:cNvSpPr>
            <p:nvPr/>
          </p:nvSpPr>
          <p:spPr bwMode="auto">
            <a:xfrm>
              <a:off x="2569" y="2122"/>
              <a:ext cx="132" cy="321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6" name="Oval 34"/>
            <p:cNvSpPr>
              <a:spLocks noChangeArrowheads="1"/>
            </p:cNvSpPr>
            <p:nvPr/>
          </p:nvSpPr>
          <p:spPr bwMode="auto">
            <a:xfrm>
              <a:off x="2503" y="2118"/>
              <a:ext cx="132" cy="321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18" name="Freeform 26"/>
            <p:cNvSpPr>
              <a:spLocks/>
            </p:cNvSpPr>
            <p:nvPr/>
          </p:nvSpPr>
          <p:spPr bwMode="auto">
            <a:xfrm>
              <a:off x="1311" y="2132"/>
              <a:ext cx="1258" cy="2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8" y="119"/>
                </a:cxn>
                <a:cxn ang="0">
                  <a:pos x="1152" y="172"/>
                </a:cxn>
                <a:cxn ang="0">
                  <a:pos x="0" y="297"/>
                </a:cxn>
                <a:cxn ang="0">
                  <a:pos x="0" y="0"/>
                </a:cxn>
              </a:cxnLst>
              <a:rect l="0" t="0" r="r" b="b"/>
              <a:pathLst>
                <a:path w="1158" h="297">
                  <a:moveTo>
                    <a:pt x="0" y="0"/>
                  </a:moveTo>
                  <a:lnTo>
                    <a:pt x="1158" y="119"/>
                  </a:lnTo>
                  <a:lnTo>
                    <a:pt x="1152" y="172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2828925" y="1852613"/>
            <a:ext cx="1657350" cy="1760537"/>
            <a:chOff x="1782" y="1167"/>
            <a:chExt cx="1044" cy="1109"/>
          </a:xfrm>
        </p:grpSpPr>
        <p:sp>
          <p:nvSpPr>
            <p:cNvPr id="59432" name="Line 40"/>
            <p:cNvSpPr>
              <a:spLocks noChangeShapeType="1"/>
            </p:cNvSpPr>
            <p:nvPr/>
          </p:nvSpPr>
          <p:spPr bwMode="auto">
            <a:xfrm flipH="1">
              <a:off x="2751" y="2276"/>
              <a:ext cx="75" cy="0"/>
            </a:xfrm>
            <a:prstGeom prst="line">
              <a:avLst/>
            </a:prstGeom>
            <a:noFill/>
            <a:ln w="19050" cap="sq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33" name="Line 41"/>
            <p:cNvSpPr>
              <a:spLocks noChangeShapeType="1"/>
            </p:cNvSpPr>
            <p:nvPr/>
          </p:nvSpPr>
          <p:spPr bwMode="auto">
            <a:xfrm flipV="1">
              <a:off x="2751" y="2235"/>
              <a:ext cx="0" cy="41"/>
            </a:xfrm>
            <a:prstGeom prst="line">
              <a:avLst/>
            </a:prstGeom>
            <a:noFill/>
            <a:ln w="19050" cap="sq">
              <a:solidFill>
                <a:srgbClr val="0000FF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34" name="Line 42"/>
            <p:cNvSpPr>
              <a:spLocks noChangeShapeType="1"/>
            </p:cNvSpPr>
            <p:nvPr/>
          </p:nvSpPr>
          <p:spPr bwMode="auto">
            <a:xfrm flipH="1">
              <a:off x="2624" y="2235"/>
              <a:ext cx="127" cy="0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35" name="Line 43"/>
            <p:cNvSpPr>
              <a:spLocks noChangeShapeType="1"/>
            </p:cNvSpPr>
            <p:nvPr/>
          </p:nvSpPr>
          <p:spPr bwMode="auto">
            <a:xfrm>
              <a:off x="2624" y="2127"/>
              <a:ext cx="0" cy="118"/>
            </a:xfrm>
            <a:prstGeom prst="line">
              <a:avLst/>
            </a:prstGeom>
            <a:noFill/>
            <a:ln w="19050" cap="sq">
              <a:solidFill>
                <a:srgbClr val="0066FF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36" name="Line 44"/>
            <p:cNvSpPr>
              <a:spLocks noChangeShapeType="1"/>
            </p:cNvSpPr>
            <p:nvPr/>
          </p:nvSpPr>
          <p:spPr bwMode="auto">
            <a:xfrm flipH="1" flipV="1">
              <a:off x="2413" y="2107"/>
              <a:ext cx="211" cy="4"/>
            </a:xfrm>
            <a:prstGeom prst="line">
              <a:avLst/>
            </a:prstGeom>
            <a:noFill/>
            <a:ln w="127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38" name="Freeform 46"/>
            <p:cNvSpPr>
              <a:spLocks/>
            </p:cNvSpPr>
            <p:nvPr/>
          </p:nvSpPr>
          <p:spPr bwMode="auto">
            <a:xfrm>
              <a:off x="1782" y="1167"/>
              <a:ext cx="627" cy="939"/>
            </a:xfrm>
            <a:custGeom>
              <a:avLst/>
              <a:gdLst/>
              <a:ahLst/>
              <a:cxnLst>
                <a:cxn ang="0">
                  <a:pos x="627" y="939"/>
                </a:cxn>
                <a:cxn ang="0">
                  <a:pos x="396" y="675"/>
                </a:cxn>
                <a:cxn ang="0">
                  <a:pos x="117" y="675"/>
                </a:cxn>
                <a:cxn ang="0">
                  <a:pos x="117" y="501"/>
                </a:cxn>
                <a:cxn ang="0">
                  <a:pos x="0" y="501"/>
                </a:cxn>
                <a:cxn ang="0">
                  <a:pos x="0" y="0"/>
                </a:cxn>
              </a:cxnLst>
              <a:rect l="0" t="0" r="r" b="b"/>
              <a:pathLst>
                <a:path w="627" h="939">
                  <a:moveTo>
                    <a:pt x="627" y="939"/>
                  </a:moveTo>
                  <a:lnTo>
                    <a:pt x="396" y="675"/>
                  </a:lnTo>
                  <a:lnTo>
                    <a:pt x="117" y="675"/>
                  </a:lnTo>
                  <a:lnTo>
                    <a:pt x="117" y="501"/>
                  </a:lnTo>
                  <a:lnTo>
                    <a:pt x="0" y="501"/>
                  </a:lnTo>
                  <a:lnTo>
                    <a:pt x="0" y="0"/>
                  </a:lnTo>
                </a:path>
              </a:pathLst>
            </a:custGeom>
            <a:noFill/>
            <a:ln w="19050" cap="sq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85"/>
          <p:cNvGrpSpPr>
            <a:grpSpLocks/>
          </p:cNvGrpSpPr>
          <p:nvPr/>
        </p:nvGrpSpPr>
        <p:grpSpPr bwMode="auto">
          <a:xfrm>
            <a:off x="2940050" y="1250950"/>
            <a:ext cx="6091238" cy="2427288"/>
            <a:chOff x="1852" y="788"/>
            <a:chExt cx="3837" cy="1529"/>
          </a:xfrm>
        </p:grpSpPr>
        <p:sp>
          <p:nvSpPr>
            <p:cNvPr id="59468" name="Rectangle 76"/>
            <p:cNvSpPr>
              <a:spLocks noChangeArrowheads="1"/>
            </p:cNvSpPr>
            <p:nvPr/>
          </p:nvSpPr>
          <p:spPr bwMode="auto">
            <a:xfrm>
              <a:off x="2568" y="2078"/>
              <a:ext cx="65" cy="56"/>
            </a:xfrm>
            <a:prstGeom prst="rect">
              <a:avLst/>
            </a:prstGeom>
            <a:solidFill>
              <a:srgbClr val="0066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69" name="Rectangle 77"/>
            <p:cNvSpPr>
              <a:spLocks noChangeArrowheads="1"/>
            </p:cNvSpPr>
            <p:nvPr/>
          </p:nvSpPr>
          <p:spPr bwMode="auto">
            <a:xfrm>
              <a:off x="2728" y="2261"/>
              <a:ext cx="65" cy="56"/>
            </a:xfrm>
            <a:prstGeom prst="rect">
              <a:avLst/>
            </a:prstGeom>
            <a:solidFill>
              <a:srgbClr val="0066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70" name="Rectangle 78"/>
            <p:cNvSpPr>
              <a:spLocks noChangeArrowheads="1"/>
            </p:cNvSpPr>
            <p:nvPr/>
          </p:nvSpPr>
          <p:spPr bwMode="auto">
            <a:xfrm>
              <a:off x="2361" y="2067"/>
              <a:ext cx="65" cy="56"/>
            </a:xfrm>
            <a:prstGeom prst="rect">
              <a:avLst/>
            </a:prstGeom>
            <a:solidFill>
              <a:srgbClr val="0066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71" name="Rectangle 79"/>
            <p:cNvSpPr>
              <a:spLocks noChangeArrowheads="1"/>
            </p:cNvSpPr>
            <p:nvPr/>
          </p:nvSpPr>
          <p:spPr bwMode="auto">
            <a:xfrm>
              <a:off x="1852" y="1806"/>
              <a:ext cx="65" cy="56"/>
            </a:xfrm>
            <a:prstGeom prst="rect">
              <a:avLst/>
            </a:prstGeom>
            <a:solidFill>
              <a:srgbClr val="0066FF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72" name="Line 80"/>
            <p:cNvSpPr>
              <a:spLocks noChangeShapeType="1"/>
            </p:cNvSpPr>
            <p:nvPr/>
          </p:nvSpPr>
          <p:spPr bwMode="auto">
            <a:xfrm flipH="1">
              <a:off x="1914" y="1000"/>
              <a:ext cx="1674" cy="806"/>
            </a:xfrm>
            <a:prstGeom prst="line">
              <a:avLst/>
            </a:prstGeom>
            <a:noFill/>
            <a:ln w="12700" cap="sq">
              <a:solidFill>
                <a:srgbClr val="0000FF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73" name="Line 81"/>
            <p:cNvSpPr>
              <a:spLocks noChangeShapeType="1"/>
            </p:cNvSpPr>
            <p:nvPr/>
          </p:nvSpPr>
          <p:spPr bwMode="auto">
            <a:xfrm flipH="1">
              <a:off x="2394" y="1000"/>
              <a:ext cx="1194" cy="1051"/>
            </a:xfrm>
            <a:prstGeom prst="line">
              <a:avLst/>
            </a:prstGeom>
            <a:noFill/>
            <a:ln w="12700" cap="sq">
              <a:solidFill>
                <a:srgbClr val="0000FF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74" name="Line 82"/>
            <p:cNvSpPr>
              <a:spLocks noChangeShapeType="1"/>
            </p:cNvSpPr>
            <p:nvPr/>
          </p:nvSpPr>
          <p:spPr bwMode="auto">
            <a:xfrm flipH="1">
              <a:off x="2624" y="1000"/>
              <a:ext cx="964" cy="1067"/>
            </a:xfrm>
            <a:prstGeom prst="line">
              <a:avLst/>
            </a:prstGeom>
            <a:noFill/>
            <a:ln w="12700" cap="sq">
              <a:solidFill>
                <a:srgbClr val="0000FF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75" name="Line 83"/>
            <p:cNvSpPr>
              <a:spLocks noChangeShapeType="1"/>
            </p:cNvSpPr>
            <p:nvPr/>
          </p:nvSpPr>
          <p:spPr bwMode="auto">
            <a:xfrm flipH="1">
              <a:off x="2793" y="1000"/>
              <a:ext cx="795" cy="1209"/>
            </a:xfrm>
            <a:prstGeom prst="line">
              <a:avLst/>
            </a:prstGeom>
            <a:noFill/>
            <a:ln w="12700" cap="sq">
              <a:solidFill>
                <a:srgbClr val="0000FF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76" name="Text Box 84"/>
            <p:cNvSpPr txBox="1">
              <a:spLocks noChangeArrowheads="1"/>
            </p:cNvSpPr>
            <p:nvPr/>
          </p:nvSpPr>
          <p:spPr bwMode="auto">
            <a:xfrm>
              <a:off x="3588" y="788"/>
              <a:ext cx="2101" cy="40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1200" b="1">
                  <a:solidFill>
                    <a:srgbClr val="0000FF"/>
                  </a:solidFill>
                </a:rPr>
                <a:t>Patch Panels (passive connectors ensuring current path between different cables. Regulation is very seldom used)</a:t>
              </a:r>
            </a:p>
          </p:txBody>
        </p:sp>
      </p:grpSp>
      <p:grpSp>
        <p:nvGrpSpPr>
          <p:cNvPr id="8" name="Group 91"/>
          <p:cNvGrpSpPr>
            <a:grpSpLocks/>
          </p:cNvGrpSpPr>
          <p:nvPr/>
        </p:nvGrpSpPr>
        <p:grpSpPr bwMode="auto">
          <a:xfrm>
            <a:off x="622300" y="2397125"/>
            <a:ext cx="6402388" cy="3614738"/>
            <a:chOff x="392" y="1510"/>
            <a:chExt cx="4033" cy="2277"/>
          </a:xfrm>
        </p:grpSpPr>
        <p:sp>
          <p:nvSpPr>
            <p:cNvPr id="59478" name="Text Box 86"/>
            <p:cNvSpPr txBox="1">
              <a:spLocks noChangeArrowheads="1"/>
            </p:cNvSpPr>
            <p:nvPr/>
          </p:nvSpPr>
          <p:spPr bwMode="auto">
            <a:xfrm>
              <a:off x="392" y="3499"/>
              <a:ext cx="4033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1200" b="1"/>
                <a:t>Current path from PS to module (or more seldom star of modules) and return. Cables get thinner approaching the collision point to be compatible with material budget.</a:t>
              </a:r>
            </a:p>
          </p:txBody>
        </p:sp>
        <p:sp>
          <p:nvSpPr>
            <p:cNvPr id="59479" name="Line 87"/>
            <p:cNvSpPr>
              <a:spLocks noChangeShapeType="1"/>
            </p:cNvSpPr>
            <p:nvPr/>
          </p:nvSpPr>
          <p:spPr bwMode="auto">
            <a:xfrm flipV="1">
              <a:off x="986" y="1510"/>
              <a:ext cx="796" cy="1989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80" name="Line 88"/>
            <p:cNvSpPr>
              <a:spLocks noChangeShapeType="1"/>
            </p:cNvSpPr>
            <p:nvPr/>
          </p:nvSpPr>
          <p:spPr bwMode="auto">
            <a:xfrm flipV="1">
              <a:off x="986" y="1862"/>
              <a:ext cx="1152" cy="1637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9481" name="Line 89"/>
            <p:cNvSpPr>
              <a:spLocks noChangeShapeType="1"/>
            </p:cNvSpPr>
            <p:nvPr/>
          </p:nvSpPr>
          <p:spPr bwMode="auto">
            <a:xfrm flipV="1">
              <a:off x="986" y="2235"/>
              <a:ext cx="1599" cy="126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3"/>
          <p:cNvGrpSpPr>
            <a:grpSpLocks/>
          </p:cNvGrpSpPr>
          <p:nvPr/>
        </p:nvGrpSpPr>
        <p:grpSpPr bwMode="auto">
          <a:xfrm>
            <a:off x="630238" y="1225550"/>
            <a:ext cx="5105400" cy="876300"/>
            <a:chOff x="397" y="772"/>
            <a:chExt cx="3156" cy="552"/>
          </a:xfrm>
        </p:grpSpPr>
        <p:grpSp>
          <p:nvGrpSpPr>
            <p:cNvPr id="10" name="Group 51"/>
            <p:cNvGrpSpPr>
              <a:grpSpLocks/>
            </p:cNvGrpSpPr>
            <p:nvPr/>
          </p:nvGrpSpPr>
          <p:grpSpPr bwMode="auto">
            <a:xfrm>
              <a:off x="397" y="1000"/>
              <a:ext cx="1385" cy="324"/>
              <a:chOff x="397" y="1000"/>
              <a:chExt cx="1385" cy="324"/>
            </a:xfrm>
          </p:grpSpPr>
          <p:sp>
            <p:nvSpPr>
              <p:cNvPr id="59440" name="Line 48"/>
              <p:cNvSpPr>
                <a:spLocks noChangeShapeType="1"/>
              </p:cNvSpPr>
              <p:nvPr/>
            </p:nvSpPr>
            <p:spPr bwMode="auto">
              <a:xfrm flipH="1">
                <a:off x="702" y="1167"/>
                <a:ext cx="1080" cy="0"/>
              </a:xfrm>
              <a:prstGeom prst="line">
                <a:avLst/>
              </a:prstGeom>
              <a:noFill/>
              <a:ln w="28575" cap="sq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41" name="Rectangle 49"/>
              <p:cNvSpPr>
                <a:spLocks noChangeArrowheads="1"/>
              </p:cNvSpPr>
              <p:nvPr/>
            </p:nvSpPr>
            <p:spPr bwMode="auto">
              <a:xfrm>
                <a:off x="397" y="1000"/>
                <a:ext cx="305" cy="324"/>
              </a:xfrm>
              <a:prstGeom prst="rect">
                <a:avLst/>
              </a:prstGeom>
              <a:solidFill>
                <a:schemeClr val="accent1"/>
              </a:solidFill>
              <a:ln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/>
                  <a:t>PS</a:t>
                </a:r>
              </a:p>
            </p:txBody>
          </p:sp>
        </p:grpSp>
        <p:sp>
          <p:nvSpPr>
            <p:cNvPr id="59484" name="Text Box 92"/>
            <p:cNvSpPr txBox="1">
              <a:spLocks noChangeArrowheads="1"/>
            </p:cNvSpPr>
            <p:nvPr/>
          </p:nvSpPr>
          <p:spPr bwMode="auto">
            <a:xfrm>
              <a:off x="690" y="772"/>
              <a:ext cx="2863" cy="40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1200" b="1"/>
                <a:t>No on-detector conversion. Low-voltage (2.5-5V) required by electronics provided directly from off-detector. Sense wire necessary for PS to provide correct voltage to electronics.</a:t>
              </a:r>
            </a:p>
          </p:txBody>
        </p:sp>
      </p:grpSp>
      <p:sp>
        <p:nvSpPr>
          <p:cNvPr id="62" name="Date Placeholder 6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63" name="Footer Placeholder 6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Distributing power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FF970629-1747-48DA-9EBB-84368CD7D531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60421" name="Picture 5" descr="ATLAS_T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124200"/>
            <a:ext cx="4710113" cy="3152775"/>
          </a:xfrm>
          <a:prstGeom prst="rect">
            <a:avLst/>
          </a:prstGeom>
          <a:noFill/>
        </p:spPr>
      </p:pic>
      <p:pic>
        <p:nvPicPr>
          <p:cNvPr id="60422" name="Picture 6" descr="CMS_TIB_T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344863" cy="2508250"/>
          </a:xfrm>
          <a:prstGeom prst="rect">
            <a:avLst/>
          </a:prstGeom>
          <a:noFill/>
        </p:spPr>
      </p:pic>
      <p:pic>
        <p:nvPicPr>
          <p:cNvPr id="60423" name="Picture 7" descr="TIBcabl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810000"/>
            <a:ext cx="3568700" cy="2676525"/>
          </a:xfrm>
          <a:prstGeom prst="rect">
            <a:avLst/>
          </a:prstGeom>
          <a:noFill/>
        </p:spPr>
      </p:pic>
      <p:pic>
        <p:nvPicPr>
          <p:cNvPr id="60420" name="Picture 4" descr="ATLAS_SC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371600"/>
            <a:ext cx="4271963" cy="2782888"/>
          </a:xfrm>
          <a:prstGeom prst="rect">
            <a:avLst/>
          </a:prstGeom>
          <a:noFill/>
        </p:spPr>
      </p:pic>
      <p:pic>
        <p:nvPicPr>
          <p:cNvPr id="60424" name="Picture 8" descr="tibtid_0806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71800" y="1447800"/>
            <a:ext cx="2814638" cy="4221163"/>
          </a:xfrm>
          <a:prstGeom prst="rect">
            <a:avLst/>
          </a:prstGeom>
          <a:noFill/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27630C79-94C2-45D2-900A-F2EAC420F7C0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SLHC scenario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848600" cy="4572000"/>
          </a:xfrm>
          <a:noFill/>
          <a:ln/>
        </p:spPr>
        <p:txBody>
          <a:bodyPr/>
          <a:lstStyle/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sz="22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effectLst/>
              </a:rPr>
              <a:t>SLHC trackers: 10x more channels 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>
                <a:effectLst/>
              </a:rPr>
              <a:t>Impossible to linearly extrapolate the present scheme, this would result in much more material (cooling and/or cables)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22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effectLst/>
              </a:rPr>
              <a:t>Need to work on two aspects:</a:t>
            </a:r>
          </a:p>
          <a:p>
            <a:pPr lvl="1">
              <a:lnSpc>
                <a:spcPct val="80000"/>
              </a:lnSpc>
            </a:pPr>
            <a:r>
              <a:rPr lang="en-US" sz="2200" dirty="0" smtClean="0">
                <a:effectLst/>
              </a:rPr>
              <a:t>Minimize power required by electronics </a:t>
            </a:r>
          </a:p>
          <a:p>
            <a:pPr lvl="1">
              <a:lnSpc>
                <a:spcPct val="80000"/>
              </a:lnSpc>
            </a:pPr>
            <a:endParaRPr lang="en-US" sz="2200" dirty="0" smtClean="0">
              <a:effectLst/>
            </a:endParaRPr>
          </a:p>
          <a:p>
            <a:pPr lvl="1">
              <a:lnSpc>
                <a:spcPct val="80000"/>
              </a:lnSpc>
            </a:pPr>
            <a:r>
              <a:rPr lang="en-US" sz="2200" dirty="0" smtClean="0">
                <a:effectLst/>
              </a:rPr>
              <a:t>Decrease the current to be brought to the tracker in order to limit the power lost on cables (RI</a:t>
            </a:r>
            <a:r>
              <a:rPr lang="en-US" sz="2200" baseline="30000" dirty="0" smtClean="0">
                <a:effectLst/>
              </a:rPr>
              <a:t>2</a:t>
            </a:r>
            <a:r>
              <a:rPr lang="en-US" sz="2200" dirty="0" smtClean="0">
                <a:effectLst/>
              </a:rPr>
              <a:t>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Outline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Power distribution in the trackers </a:t>
            </a:r>
          </a:p>
          <a:p>
            <a:pPr lvl="1" eaLnBrk="1" hangingPunct="1"/>
            <a:r>
              <a:rPr lang="en-US" sz="1800" dirty="0" smtClean="0"/>
              <a:t>In LHC trackers</a:t>
            </a:r>
          </a:p>
          <a:p>
            <a:pPr lvl="1" eaLnBrk="1" hangingPunct="1"/>
            <a:r>
              <a:rPr lang="en-US" sz="1800" dirty="0" smtClean="0"/>
              <a:t>Projection to SLHC</a:t>
            </a:r>
          </a:p>
          <a:p>
            <a:pPr eaLnBrk="1" hangingPunct="1"/>
            <a:r>
              <a:rPr lang="en-US" sz="2400" dirty="0" smtClean="0"/>
              <a:t>Use of DC-DC converters</a:t>
            </a:r>
          </a:p>
          <a:p>
            <a:pPr lvl="1" eaLnBrk="1" hangingPunct="1"/>
            <a:r>
              <a:rPr lang="en-US" sz="1800" dirty="0" smtClean="0"/>
              <a:t>Advantages</a:t>
            </a:r>
          </a:p>
          <a:p>
            <a:pPr lvl="1" eaLnBrk="1" hangingPunct="1"/>
            <a:r>
              <a:rPr lang="en-US" sz="1800" dirty="0" smtClean="0"/>
              <a:t>Main challenges</a:t>
            </a:r>
            <a:endParaRPr lang="en-US" sz="2000" dirty="0" smtClean="0"/>
          </a:p>
          <a:p>
            <a:pPr eaLnBrk="1" hangingPunct="1"/>
            <a:r>
              <a:rPr lang="en-US" sz="2400" dirty="0" smtClean="0"/>
              <a:t>Attended courses and conferences</a:t>
            </a:r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A5A49E88-AA38-4456-9D08-F14D2A28C963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2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B54B1489-B16E-4B2A-8A06-604D30A1CB4E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066800"/>
          </a:xfrm>
          <a:noFill/>
          <a:ln/>
        </p:spPr>
        <p:txBody>
          <a:bodyPr/>
          <a:lstStyle/>
          <a:p>
            <a:r>
              <a:rPr lang="en-US" sz="3600" dirty="0" smtClean="0"/>
              <a:t>Advantages in using DC-DC converters in SLHC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3276600"/>
            <a:ext cx="7848600" cy="2979737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1800" dirty="0" smtClean="0"/>
              <a:t>Advantages: </a:t>
            </a:r>
          </a:p>
          <a:p>
            <a:pPr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1800" dirty="0" smtClean="0"/>
              <a:t>Decrease of the current</a:t>
            </a:r>
          </a:p>
          <a:p>
            <a:pPr>
              <a:lnSpc>
                <a:spcPct val="80000"/>
              </a:lnSpc>
            </a:pPr>
            <a:endParaRPr lang="en-US" sz="1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1800" dirty="0" smtClean="0">
                <a:effectLst/>
              </a:rPr>
              <a:t>Minimize the power  used by the electronics</a:t>
            </a:r>
          </a:p>
          <a:p>
            <a:pPr>
              <a:lnSpc>
                <a:spcPct val="80000"/>
              </a:lnSpc>
            </a:pPr>
            <a:endParaRPr lang="en-US" sz="16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1800" dirty="0" smtClean="0">
                <a:effectLst/>
              </a:rPr>
              <a:t>Local </a:t>
            </a:r>
            <a:r>
              <a:rPr lang="en-US" sz="1800" dirty="0" smtClean="0"/>
              <a:t>voltage regulation</a:t>
            </a:r>
          </a:p>
          <a:p>
            <a:pPr>
              <a:lnSpc>
                <a:spcPct val="80000"/>
              </a:lnSpc>
            </a:pPr>
            <a:endParaRPr lang="en-US" sz="1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sz="1800" dirty="0" smtClean="0">
                <a:effectLst/>
              </a:rPr>
              <a:t>Modularity</a:t>
            </a:r>
            <a:endParaRPr lang="en-US" sz="1500" dirty="0" smtClean="0">
              <a:effectLst/>
            </a:endParaRPr>
          </a:p>
        </p:txBody>
      </p:sp>
      <p:sp>
        <p:nvSpPr>
          <p:cNvPr id="96" name="Date Placeholder 9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97" name="Footer Placeholder 9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 dirty="0"/>
          </a:p>
        </p:txBody>
      </p:sp>
      <p:grpSp>
        <p:nvGrpSpPr>
          <p:cNvPr id="98" name="Group 99"/>
          <p:cNvGrpSpPr>
            <a:grpSpLocks/>
          </p:cNvGrpSpPr>
          <p:nvPr/>
        </p:nvGrpSpPr>
        <p:grpSpPr bwMode="auto">
          <a:xfrm>
            <a:off x="2362200" y="1524000"/>
            <a:ext cx="3733800" cy="1371600"/>
            <a:chOff x="1152" y="3264"/>
            <a:chExt cx="1812" cy="480"/>
          </a:xfrm>
        </p:grpSpPr>
        <p:sp>
          <p:nvSpPr>
            <p:cNvPr id="99" name="Rectangle 93"/>
            <p:cNvSpPr>
              <a:spLocks noChangeArrowheads="1"/>
            </p:cNvSpPr>
            <p:nvPr/>
          </p:nvSpPr>
          <p:spPr bwMode="auto">
            <a:xfrm>
              <a:off x="1824" y="3312"/>
              <a:ext cx="528" cy="432"/>
            </a:xfrm>
            <a:prstGeom prst="rect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n-US" dirty="0"/>
                <a:t>DC-DC</a:t>
              </a:r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>
              <a:off x="1296" y="3504"/>
              <a:ext cx="52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Line 96"/>
            <p:cNvSpPr>
              <a:spLocks noChangeShapeType="1"/>
            </p:cNvSpPr>
            <p:nvPr/>
          </p:nvSpPr>
          <p:spPr bwMode="auto">
            <a:xfrm>
              <a:off x="2352" y="3504"/>
              <a:ext cx="480" cy="0"/>
            </a:xfrm>
            <a:prstGeom prst="line">
              <a:avLst/>
            </a:prstGeom>
            <a:noFill/>
            <a:ln w="76200" cap="sq" cmpd="tri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Text Box 97"/>
            <p:cNvSpPr txBox="1">
              <a:spLocks noChangeArrowheads="1"/>
            </p:cNvSpPr>
            <p:nvPr/>
          </p:nvSpPr>
          <p:spPr bwMode="auto">
            <a:xfrm>
              <a:off x="1152" y="3264"/>
              <a:ext cx="564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10xV, I</a:t>
              </a:r>
            </a:p>
          </p:txBody>
        </p:sp>
        <p:sp>
          <p:nvSpPr>
            <p:cNvPr id="103" name="Text Box 98"/>
            <p:cNvSpPr txBox="1">
              <a:spLocks noChangeArrowheads="1"/>
            </p:cNvSpPr>
            <p:nvPr/>
          </p:nvSpPr>
          <p:spPr bwMode="auto">
            <a:xfrm>
              <a:off x="2400" y="3264"/>
              <a:ext cx="564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V, 10xI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Challenges</a:t>
            </a:r>
          </a:p>
        </p:txBody>
      </p:sp>
      <p:sp>
        <p:nvSpPr>
          <p:cNvPr id="67617" name="Rectangle 33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7848600" cy="1066800"/>
          </a:xfrm>
          <a:noFill/>
          <a:ln/>
        </p:spPr>
        <p:txBody>
          <a:bodyPr/>
          <a:lstStyle/>
          <a:p>
            <a:r>
              <a:rPr lang="en-US" dirty="0" smtClean="0">
                <a:effectLst/>
              </a:rPr>
              <a:t>Converters to be placed inside the tracker volume</a:t>
            </a:r>
          </a:p>
        </p:txBody>
      </p:sp>
      <p:sp>
        <p:nvSpPr>
          <p:cNvPr id="41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21E16038-A6B6-491F-A042-9725614559BF}" type="slidenum">
              <a:rPr lang="en-US"/>
              <a:pPr>
                <a:defRPr/>
              </a:pPr>
              <a:t>9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47800" y="2895600"/>
            <a:ext cx="3243263" cy="1668463"/>
            <a:chOff x="1311" y="1196"/>
            <a:chExt cx="3344" cy="2164"/>
          </a:xfrm>
        </p:grpSpPr>
        <p:sp>
          <p:nvSpPr>
            <p:cNvPr id="67589" name="Rectangle 5"/>
            <p:cNvSpPr>
              <a:spLocks noChangeArrowheads="1"/>
            </p:cNvSpPr>
            <p:nvPr/>
          </p:nvSpPr>
          <p:spPr bwMode="auto">
            <a:xfrm>
              <a:off x="2542" y="2118"/>
              <a:ext cx="874" cy="325"/>
            </a:xfrm>
            <a:prstGeom prst="rect">
              <a:avLst/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401" y="1196"/>
              <a:ext cx="3143" cy="2164"/>
              <a:chOff x="1401" y="1342"/>
              <a:chExt cx="3143" cy="2164"/>
            </a:xfrm>
          </p:grpSpPr>
          <p:sp>
            <p:nvSpPr>
              <p:cNvPr id="67591" name="Freeform 7"/>
              <p:cNvSpPr>
                <a:spLocks/>
              </p:cNvSpPr>
              <p:nvPr/>
            </p:nvSpPr>
            <p:spPr bwMode="auto">
              <a:xfrm flipH="1">
                <a:off x="3419" y="2202"/>
                <a:ext cx="93" cy="4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3" y="66"/>
                  </a:cxn>
                  <a:cxn ang="0">
                    <a:pos x="86" y="371"/>
                  </a:cxn>
                  <a:cxn ang="0">
                    <a:pos x="7" y="450"/>
                  </a:cxn>
                  <a:cxn ang="0">
                    <a:pos x="0" y="0"/>
                  </a:cxn>
                </a:cxnLst>
                <a:rect l="0" t="0" r="r" b="b"/>
                <a:pathLst>
                  <a:path w="93" h="450">
                    <a:moveTo>
                      <a:pt x="0" y="0"/>
                    </a:moveTo>
                    <a:lnTo>
                      <a:pt x="93" y="66"/>
                    </a:lnTo>
                    <a:lnTo>
                      <a:pt x="86" y="371"/>
                    </a:lnTo>
                    <a:lnTo>
                      <a:pt x="7" y="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sq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1401" y="1342"/>
                <a:ext cx="3143" cy="2164"/>
                <a:chOff x="1401" y="1342"/>
                <a:chExt cx="3143" cy="2164"/>
              </a:xfrm>
            </p:grpSpPr>
            <p:sp>
              <p:nvSpPr>
                <p:cNvPr id="67593" name="Freeform 9"/>
                <p:cNvSpPr>
                  <a:spLocks/>
                </p:cNvSpPr>
                <p:nvPr/>
              </p:nvSpPr>
              <p:spPr bwMode="auto">
                <a:xfrm>
                  <a:off x="2357" y="2013"/>
                  <a:ext cx="1245" cy="1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45" y="0"/>
                    </a:cxn>
                    <a:cxn ang="0">
                      <a:pos x="1145" y="139"/>
                    </a:cxn>
                    <a:cxn ang="0">
                      <a:pos x="99" y="14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45" h="145">
                      <a:moveTo>
                        <a:pt x="0" y="0"/>
                      </a:moveTo>
                      <a:lnTo>
                        <a:pt x="1245" y="0"/>
                      </a:lnTo>
                      <a:lnTo>
                        <a:pt x="1145" y="139"/>
                      </a:lnTo>
                      <a:lnTo>
                        <a:pt x="99" y="14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594" name="Freeform 10"/>
                <p:cNvSpPr>
                  <a:spLocks/>
                </p:cNvSpPr>
                <p:nvPr/>
              </p:nvSpPr>
              <p:spPr bwMode="auto">
                <a:xfrm>
                  <a:off x="2460" y="2169"/>
                  <a:ext cx="1053" cy="7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45" y="0"/>
                    </a:cxn>
                    <a:cxn ang="0">
                      <a:pos x="1145" y="139"/>
                    </a:cxn>
                    <a:cxn ang="0">
                      <a:pos x="99" y="14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45" h="145">
                      <a:moveTo>
                        <a:pt x="0" y="0"/>
                      </a:moveTo>
                      <a:lnTo>
                        <a:pt x="1245" y="0"/>
                      </a:lnTo>
                      <a:lnTo>
                        <a:pt x="1145" y="139"/>
                      </a:lnTo>
                      <a:lnTo>
                        <a:pt x="99" y="14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595" name="Freeform 11"/>
                <p:cNvSpPr>
                  <a:spLocks/>
                </p:cNvSpPr>
                <p:nvPr/>
              </p:nvSpPr>
              <p:spPr bwMode="auto">
                <a:xfrm>
                  <a:off x="2132" y="2052"/>
                  <a:ext cx="291" cy="78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5" y="0"/>
                    </a:cxn>
                    <a:cxn ang="0">
                      <a:pos x="291" y="133"/>
                    </a:cxn>
                    <a:cxn ang="0">
                      <a:pos x="285" y="669"/>
                    </a:cxn>
                    <a:cxn ang="0">
                      <a:pos x="185" y="782"/>
                    </a:cxn>
                    <a:cxn ang="0">
                      <a:pos x="6" y="78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91" h="782">
                      <a:moveTo>
                        <a:pt x="0" y="0"/>
                      </a:moveTo>
                      <a:lnTo>
                        <a:pt x="185" y="0"/>
                      </a:lnTo>
                      <a:lnTo>
                        <a:pt x="291" y="133"/>
                      </a:lnTo>
                      <a:lnTo>
                        <a:pt x="285" y="669"/>
                      </a:lnTo>
                      <a:lnTo>
                        <a:pt x="185" y="782"/>
                      </a:lnTo>
                      <a:lnTo>
                        <a:pt x="6" y="78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596" name="Freeform 12"/>
                <p:cNvSpPr>
                  <a:spLocks/>
                </p:cNvSpPr>
                <p:nvPr/>
              </p:nvSpPr>
              <p:spPr bwMode="auto">
                <a:xfrm>
                  <a:off x="2436" y="2218"/>
                  <a:ext cx="93" cy="4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93" y="66"/>
                    </a:cxn>
                    <a:cxn ang="0">
                      <a:pos x="86" y="371"/>
                    </a:cxn>
                    <a:cxn ang="0">
                      <a:pos x="7" y="45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3" h="450">
                      <a:moveTo>
                        <a:pt x="0" y="0"/>
                      </a:moveTo>
                      <a:lnTo>
                        <a:pt x="93" y="66"/>
                      </a:lnTo>
                      <a:lnTo>
                        <a:pt x="86" y="371"/>
                      </a:lnTo>
                      <a:lnTo>
                        <a:pt x="7" y="4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597" name="Rectangle 13"/>
                <p:cNvSpPr>
                  <a:spLocks noChangeArrowheads="1"/>
                </p:cNvSpPr>
                <p:nvPr/>
              </p:nvSpPr>
              <p:spPr bwMode="auto">
                <a:xfrm>
                  <a:off x="2033" y="1824"/>
                  <a:ext cx="1886" cy="152"/>
                </a:xfrm>
                <a:prstGeom prst="rect">
                  <a:avLst/>
                </a:prstGeom>
                <a:solidFill>
                  <a:srgbClr val="FFFFFF"/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598" name="Rectangle 14"/>
                <p:cNvSpPr>
                  <a:spLocks noChangeArrowheads="1"/>
                </p:cNvSpPr>
                <p:nvPr/>
              </p:nvSpPr>
              <p:spPr bwMode="auto">
                <a:xfrm>
                  <a:off x="1953" y="1347"/>
                  <a:ext cx="2046" cy="457"/>
                </a:xfrm>
                <a:prstGeom prst="rect">
                  <a:avLst/>
                </a:prstGeom>
                <a:solidFill>
                  <a:srgbClr val="FFFFFF"/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599" name="Freeform 15"/>
                <p:cNvSpPr>
                  <a:spLocks/>
                </p:cNvSpPr>
                <p:nvPr/>
              </p:nvSpPr>
              <p:spPr bwMode="auto">
                <a:xfrm>
                  <a:off x="1404" y="1351"/>
                  <a:ext cx="708" cy="1085"/>
                </a:xfrm>
                <a:custGeom>
                  <a:avLst/>
                  <a:gdLst/>
                  <a:ahLst/>
                  <a:cxnLst>
                    <a:cxn ang="0">
                      <a:pos x="483" y="0"/>
                    </a:cxn>
                    <a:cxn ang="0">
                      <a:pos x="483" y="463"/>
                    </a:cxn>
                    <a:cxn ang="0">
                      <a:pos x="490" y="516"/>
                    </a:cxn>
                    <a:cxn ang="0">
                      <a:pos x="589" y="516"/>
                    </a:cxn>
                    <a:cxn ang="0">
                      <a:pos x="589" y="675"/>
                    </a:cxn>
                    <a:cxn ang="0">
                      <a:pos x="708" y="675"/>
                    </a:cxn>
                    <a:cxn ang="0">
                      <a:pos x="708" y="1006"/>
                    </a:cxn>
                    <a:cxn ang="0">
                      <a:pos x="701" y="1085"/>
                    </a:cxn>
                    <a:cxn ang="0">
                      <a:pos x="0" y="1085"/>
                    </a:cxn>
                    <a:cxn ang="0">
                      <a:pos x="6" y="6"/>
                    </a:cxn>
                    <a:cxn ang="0">
                      <a:pos x="483" y="0"/>
                    </a:cxn>
                  </a:cxnLst>
                  <a:rect l="0" t="0" r="r" b="b"/>
                  <a:pathLst>
                    <a:path w="708" h="1085">
                      <a:moveTo>
                        <a:pt x="483" y="0"/>
                      </a:moveTo>
                      <a:lnTo>
                        <a:pt x="483" y="463"/>
                      </a:lnTo>
                      <a:lnTo>
                        <a:pt x="490" y="516"/>
                      </a:lnTo>
                      <a:lnTo>
                        <a:pt x="589" y="516"/>
                      </a:lnTo>
                      <a:lnTo>
                        <a:pt x="589" y="675"/>
                      </a:lnTo>
                      <a:lnTo>
                        <a:pt x="708" y="675"/>
                      </a:lnTo>
                      <a:lnTo>
                        <a:pt x="708" y="1006"/>
                      </a:lnTo>
                      <a:lnTo>
                        <a:pt x="701" y="1085"/>
                      </a:lnTo>
                      <a:lnTo>
                        <a:pt x="0" y="1085"/>
                      </a:lnTo>
                      <a:lnTo>
                        <a:pt x="6" y="6"/>
                      </a:lnTo>
                      <a:lnTo>
                        <a:pt x="48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600" name="Freeform 16"/>
                <p:cNvSpPr>
                  <a:spLocks/>
                </p:cNvSpPr>
                <p:nvPr/>
              </p:nvSpPr>
              <p:spPr bwMode="auto">
                <a:xfrm flipH="1">
                  <a:off x="3836" y="1342"/>
                  <a:ext cx="708" cy="1085"/>
                </a:xfrm>
                <a:custGeom>
                  <a:avLst/>
                  <a:gdLst/>
                  <a:ahLst/>
                  <a:cxnLst>
                    <a:cxn ang="0">
                      <a:pos x="483" y="0"/>
                    </a:cxn>
                    <a:cxn ang="0">
                      <a:pos x="483" y="463"/>
                    </a:cxn>
                    <a:cxn ang="0">
                      <a:pos x="490" y="516"/>
                    </a:cxn>
                    <a:cxn ang="0">
                      <a:pos x="589" y="516"/>
                    </a:cxn>
                    <a:cxn ang="0">
                      <a:pos x="589" y="675"/>
                    </a:cxn>
                    <a:cxn ang="0">
                      <a:pos x="708" y="675"/>
                    </a:cxn>
                    <a:cxn ang="0">
                      <a:pos x="708" y="1006"/>
                    </a:cxn>
                    <a:cxn ang="0">
                      <a:pos x="701" y="1085"/>
                    </a:cxn>
                    <a:cxn ang="0">
                      <a:pos x="0" y="1085"/>
                    </a:cxn>
                    <a:cxn ang="0">
                      <a:pos x="6" y="6"/>
                    </a:cxn>
                    <a:cxn ang="0">
                      <a:pos x="483" y="0"/>
                    </a:cxn>
                  </a:cxnLst>
                  <a:rect l="0" t="0" r="r" b="b"/>
                  <a:pathLst>
                    <a:path w="708" h="1085">
                      <a:moveTo>
                        <a:pt x="483" y="0"/>
                      </a:moveTo>
                      <a:lnTo>
                        <a:pt x="483" y="463"/>
                      </a:lnTo>
                      <a:lnTo>
                        <a:pt x="490" y="516"/>
                      </a:lnTo>
                      <a:lnTo>
                        <a:pt x="589" y="516"/>
                      </a:lnTo>
                      <a:lnTo>
                        <a:pt x="589" y="675"/>
                      </a:lnTo>
                      <a:lnTo>
                        <a:pt x="708" y="675"/>
                      </a:lnTo>
                      <a:lnTo>
                        <a:pt x="708" y="1006"/>
                      </a:lnTo>
                      <a:lnTo>
                        <a:pt x="701" y="1085"/>
                      </a:lnTo>
                      <a:lnTo>
                        <a:pt x="0" y="1085"/>
                      </a:lnTo>
                      <a:lnTo>
                        <a:pt x="6" y="6"/>
                      </a:lnTo>
                      <a:lnTo>
                        <a:pt x="48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601" name="Freeform 17"/>
                <p:cNvSpPr>
                  <a:spLocks/>
                </p:cNvSpPr>
                <p:nvPr/>
              </p:nvSpPr>
              <p:spPr bwMode="auto">
                <a:xfrm flipH="1">
                  <a:off x="3532" y="2035"/>
                  <a:ext cx="291" cy="78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85" y="0"/>
                    </a:cxn>
                    <a:cxn ang="0">
                      <a:pos x="291" y="133"/>
                    </a:cxn>
                    <a:cxn ang="0">
                      <a:pos x="285" y="669"/>
                    </a:cxn>
                    <a:cxn ang="0">
                      <a:pos x="185" y="782"/>
                    </a:cxn>
                    <a:cxn ang="0">
                      <a:pos x="6" y="78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91" h="782">
                      <a:moveTo>
                        <a:pt x="0" y="0"/>
                      </a:moveTo>
                      <a:lnTo>
                        <a:pt x="185" y="0"/>
                      </a:lnTo>
                      <a:lnTo>
                        <a:pt x="291" y="133"/>
                      </a:lnTo>
                      <a:lnTo>
                        <a:pt x="285" y="669"/>
                      </a:lnTo>
                      <a:lnTo>
                        <a:pt x="185" y="782"/>
                      </a:lnTo>
                      <a:lnTo>
                        <a:pt x="6" y="78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sq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" name="Group 18"/>
                <p:cNvGrpSpPr>
                  <a:grpSpLocks/>
                </p:cNvGrpSpPr>
                <p:nvPr/>
              </p:nvGrpSpPr>
              <p:grpSpPr bwMode="auto">
                <a:xfrm flipV="1">
                  <a:off x="1401" y="2412"/>
                  <a:ext cx="3140" cy="1094"/>
                  <a:chOff x="1732" y="2994"/>
                  <a:chExt cx="3140" cy="1094"/>
                </a:xfrm>
              </p:grpSpPr>
              <p:sp>
                <p:nvSpPr>
                  <p:cNvPr id="67603" name="Freeform 19"/>
                  <p:cNvSpPr>
                    <a:spLocks/>
                  </p:cNvSpPr>
                  <p:nvPr/>
                </p:nvSpPr>
                <p:spPr bwMode="auto">
                  <a:xfrm>
                    <a:off x="2685" y="3665"/>
                    <a:ext cx="1245" cy="14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45" y="0"/>
                      </a:cxn>
                      <a:cxn ang="0">
                        <a:pos x="1145" y="139"/>
                      </a:cxn>
                      <a:cxn ang="0">
                        <a:pos x="99" y="145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245" h="145">
                        <a:moveTo>
                          <a:pt x="0" y="0"/>
                        </a:moveTo>
                        <a:lnTo>
                          <a:pt x="1245" y="0"/>
                        </a:lnTo>
                        <a:lnTo>
                          <a:pt x="1145" y="139"/>
                        </a:lnTo>
                        <a:lnTo>
                          <a:pt x="99" y="1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sq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7604" name="Freeform 20"/>
                  <p:cNvSpPr>
                    <a:spLocks/>
                  </p:cNvSpPr>
                  <p:nvPr/>
                </p:nvSpPr>
                <p:spPr bwMode="auto">
                  <a:xfrm>
                    <a:off x="2788" y="3821"/>
                    <a:ext cx="1053" cy="7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45" y="0"/>
                      </a:cxn>
                      <a:cxn ang="0">
                        <a:pos x="1145" y="139"/>
                      </a:cxn>
                      <a:cxn ang="0">
                        <a:pos x="99" y="145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245" h="145">
                        <a:moveTo>
                          <a:pt x="0" y="0"/>
                        </a:moveTo>
                        <a:lnTo>
                          <a:pt x="1245" y="0"/>
                        </a:lnTo>
                        <a:lnTo>
                          <a:pt x="1145" y="139"/>
                        </a:lnTo>
                        <a:lnTo>
                          <a:pt x="99" y="1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sq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7605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361" y="3476"/>
                    <a:ext cx="1886" cy="15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7606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2281" y="2999"/>
                    <a:ext cx="2046" cy="457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7607" name="Freeform 23"/>
                  <p:cNvSpPr>
                    <a:spLocks/>
                  </p:cNvSpPr>
                  <p:nvPr/>
                </p:nvSpPr>
                <p:spPr bwMode="auto">
                  <a:xfrm>
                    <a:off x="1732" y="3003"/>
                    <a:ext cx="708" cy="1085"/>
                  </a:xfrm>
                  <a:custGeom>
                    <a:avLst/>
                    <a:gdLst/>
                    <a:ahLst/>
                    <a:cxnLst>
                      <a:cxn ang="0">
                        <a:pos x="483" y="0"/>
                      </a:cxn>
                      <a:cxn ang="0">
                        <a:pos x="483" y="463"/>
                      </a:cxn>
                      <a:cxn ang="0">
                        <a:pos x="490" y="516"/>
                      </a:cxn>
                      <a:cxn ang="0">
                        <a:pos x="589" y="516"/>
                      </a:cxn>
                      <a:cxn ang="0">
                        <a:pos x="589" y="675"/>
                      </a:cxn>
                      <a:cxn ang="0">
                        <a:pos x="708" y="675"/>
                      </a:cxn>
                      <a:cxn ang="0">
                        <a:pos x="708" y="1006"/>
                      </a:cxn>
                      <a:cxn ang="0">
                        <a:pos x="701" y="1085"/>
                      </a:cxn>
                      <a:cxn ang="0">
                        <a:pos x="0" y="1085"/>
                      </a:cxn>
                      <a:cxn ang="0">
                        <a:pos x="6" y="6"/>
                      </a:cxn>
                      <a:cxn ang="0">
                        <a:pos x="483" y="0"/>
                      </a:cxn>
                    </a:cxnLst>
                    <a:rect l="0" t="0" r="r" b="b"/>
                    <a:pathLst>
                      <a:path w="708" h="1085">
                        <a:moveTo>
                          <a:pt x="483" y="0"/>
                        </a:moveTo>
                        <a:lnTo>
                          <a:pt x="483" y="463"/>
                        </a:lnTo>
                        <a:lnTo>
                          <a:pt x="490" y="516"/>
                        </a:lnTo>
                        <a:lnTo>
                          <a:pt x="589" y="516"/>
                        </a:lnTo>
                        <a:lnTo>
                          <a:pt x="589" y="675"/>
                        </a:lnTo>
                        <a:lnTo>
                          <a:pt x="708" y="675"/>
                        </a:lnTo>
                        <a:lnTo>
                          <a:pt x="708" y="1006"/>
                        </a:lnTo>
                        <a:lnTo>
                          <a:pt x="701" y="1085"/>
                        </a:lnTo>
                        <a:lnTo>
                          <a:pt x="0" y="1085"/>
                        </a:lnTo>
                        <a:lnTo>
                          <a:pt x="6" y="6"/>
                        </a:lnTo>
                        <a:lnTo>
                          <a:pt x="48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sq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7608" name="Freeform 24"/>
                  <p:cNvSpPr>
                    <a:spLocks/>
                  </p:cNvSpPr>
                  <p:nvPr/>
                </p:nvSpPr>
                <p:spPr bwMode="auto">
                  <a:xfrm flipH="1">
                    <a:off x="4164" y="2994"/>
                    <a:ext cx="708" cy="1085"/>
                  </a:xfrm>
                  <a:custGeom>
                    <a:avLst/>
                    <a:gdLst/>
                    <a:ahLst/>
                    <a:cxnLst>
                      <a:cxn ang="0">
                        <a:pos x="483" y="0"/>
                      </a:cxn>
                      <a:cxn ang="0">
                        <a:pos x="483" y="463"/>
                      </a:cxn>
                      <a:cxn ang="0">
                        <a:pos x="490" y="516"/>
                      </a:cxn>
                      <a:cxn ang="0">
                        <a:pos x="589" y="516"/>
                      </a:cxn>
                      <a:cxn ang="0">
                        <a:pos x="589" y="675"/>
                      </a:cxn>
                      <a:cxn ang="0">
                        <a:pos x="708" y="675"/>
                      </a:cxn>
                      <a:cxn ang="0">
                        <a:pos x="708" y="1006"/>
                      </a:cxn>
                      <a:cxn ang="0">
                        <a:pos x="701" y="1085"/>
                      </a:cxn>
                      <a:cxn ang="0">
                        <a:pos x="0" y="1085"/>
                      </a:cxn>
                      <a:cxn ang="0">
                        <a:pos x="6" y="6"/>
                      </a:cxn>
                      <a:cxn ang="0">
                        <a:pos x="483" y="0"/>
                      </a:cxn>
                    </a:cxnLst>
                    <a:rect l="0" t="0" r="r" b="b"/>
                    <a:pathLst>
                      <a:path w="708" h="1085">
                        <a:moveTo>
                          <a:pt x="483" y="0"/>
                        </a:moveTo>
                        <a:lnTo>
                          <a:pt x="483" y="463"/>
                        </a:lnTo>
                        <a:lnTo>
                          <a:pt x="490" y="516"/>
                        </a:lnTo>
                        <a:lnTo>
                          <a:pt x="589" y="516"/>
                        </a:lnTo>
                        <a:lnTo>
                          <a:pt x="589" y="675"/>
                        </a:lnTo>
                        <a:lnTo>
                          <a:pt x="708" y="675"/>
                        </a:lnTo>
                        <a:lnTo>
                          <a:pt x="708" y="1006"/>
                        </a:lnTo>
                        <a:lnTo>
                          <a:pt x="701" y="1085"/>
                        </a:lnTo>
                        <a:lnTo>
                          <a:pt x="0" y="1085"/>
                        </a:lnTo>
                        <a:lnTo>
                          <a:pt x="6" y="6"/>
                        </a:lnTo>
                        <a:lnTo>
                          <a:pt x="48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sq" cmpd="sng">
                    <a:solidFill>
                      <a:schemeClr val="tx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67609" name="Freeform 25"/>
            <p:cNvSpPr>
              <a:spLocks/>
            </p:cNvSpPr>
            <p:nvPr/>
          </p:nvSpPr>
          <p:spPr bwMode="auto">
            <a:xfrm flipH="1">
              <a:off x="3413" y="2122"/>
              <a:ext cx="1242" cy="2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8" y="119"/>
                </a:cxn>
                <a:cxn ang="0">
                  <a:pos x="1152" y="172"/>
                </a:cxn>
                <a:cxn ang="0">
                  <a:pos x="0" y="297"/>
                </a:cxn>
                <a:cxn ang="0">
                  <a:pos x="0" y="0"/>
                </a:cxn>
              </a:cxnLst>
              <a:rect l="0" t="0" r="r" b="b"/>
              <a:pathLst>
                <a:path w="1158" h="297">
                  <a:moveTo>
                    <a:pt x="0" y="0"/>
                  </a:moveTo>
                  <a:lnTo>
                    <a:pt x="1158" y="119"/>
                  </a:lnTo>
                  <a:lnTo>
                    <a:pt x="1152" y="172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610" name="Oval 26"/>
            <p:cNvSpPr>
              <a:spLocks noChangeArrowheads="1"/>
            </p:cNvSpPr>
            <p:nvPr/>
          </p:nvSpPr>
          <p:spPr bwMode="auto">
            <a:xfrm>
              <a:off x="3281" y="2114"/>
              <a:ext cx="132" cy="321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11" name="Oval 27"/>
            <p:cNvSpPr>
              <a:spLocks noChangeArrowheads="1"/>
            </p:cNvSpPr>
            <p:nvPr/>
          </p:nvSpPr>
          <p:spPr bwMode="auto">
            <a:xfrm>
              <a:off x="3215" y="2105"/>
              <a:ext cx="132" cy="321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12" name="AutoShape 28"/>
            <p:cNvSpPr>
              <a:spLocks noChangeArrowheads="1"/>
            </p:cNvSpPr>
            <p:nvPr/>
          </p:nvSpPr>
          <p:spPr bwMode="auto">
            <a:xfrm rot="-5400000">
              <a:off x="2797" y="1960"/>
              <a:ext cx="321" cy="646"/>
            </a:xfrm>
            <a:prstGeom prst="can">
              <a:avLst>
                <a:gd name="adj" fmla="val 50312"/>
              </a:avLst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13" name="AutoShape 29"/>
            <p:cNvSpPr>
              <a:spLocks noChangeArrowheads="1"/>
            </p:cNvSpPr>
            <p:nvPr/>
          </p:nvSpPr>
          <p:spPr bwMode="auto">
            <a:xfrm rot="-5400000">
              <a:off x="2887" y="2220"/>
              <a:ext cx="100" cy="139"/>
            </a:xfrm>
            <a:prstGeom prst="can">
              <a:avLst>
                <a:gd name="adj" fmla="val 34750"/>
              </a:avLst>
            </a:prstGeom>
            <a:solidFill>
              <a:srgbClr val="FF0000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14" name="Oval 30"/>
            <p:cNvSpPr>
              <a:spLocks noChangeArrowheads="1"/>
            </p:cNvSpPr>
            <p:nvPr/>
          </p:nvSpPr>
          <p:spPr bwMode="auto">
            <a:xfrm>
              <a:off x="2569" y="2122"/>
              <a:ext cx="132" cy="321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15" name="Oval 31"/>
            <p:cNvSpPr>
              <a:spLocks noChangeArrowheads="1"/>
            </p:cNvSpPr>
            <p:nvPr/>
          </p:nvSpPr>
          <p:spPr bwMode="auto">
            <a:xfrm>
              <a:off x="2503" y="2118"/>
              <a:ext cx="132" cy="321"/>
            </a:xfrm>
            <a:prstGeom prst="ellipse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16" name="Freeform 32"/>
            <p:cNvSpPr>
              <a:spLocks/>
            </p:cNvSpPr>
            <p:nvPr/>
          </p:nvSpPr>
          <p:spPr bwMode="auto">
            <a:xfrm>
              <a:off x="1311" y="2132"/>
              <a:ext cx="1258" cy="2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58" y="119"/>
                </a:cxn>
                <a:cxn ang="0">
                  <a:pos x="1152" y="172"/>
                </a:cxn>
                <a:cxn ang="0">
                  <a:pos x="0" y="297"/>
                </a:cxn>
                <a:cxn ang="0">
                  <a:pos x="0" y="0"/>
                </a:cxn>
              </a:cxnLst>
              <a:rect l="0" t="0" r="r" b="b"/>
              <a:pathLst>
                <a:path w="1158" h="297">
                  <a:moveTo>
                    <a:pt x="0" y="0"/>
                  </a:moveTo>
                  <a:lnTo>
                    <a:pt x="1158" y="119"/>
                  </a:lnTo>
                  <a:lnTo>
                    <a:pt x="1152" y="172"/>
                  </a:lnTo>
                  <a:lnTo>
                    <a:pt x="0" y="2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 cap="sq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7618" name="Text Box 34"/>
          <p:cNvSpPr txBox="1">
            <a:spLocks noChangeArrowheads="1"/>
          </p:cNvSpPr>
          <p:nvPr/>
        </p:nvSpPr>
        <p:spPr bwMode="auto">
          <a:xfrm>
            <a:off x="5334000" y="2590800"/>
            <a:ext cx="26479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Magnetic field (up to 4T)</a:t>
            </a:r>
          </a:p>
        </p:txBody>
      </p:sp>
      <p:sp>
        <p:nvSpPr>
          <p:cNvPr id="67619" name="Text Box 35"/>
          <p:cNvSpPr txBox="1">
            <a:spLocks noChangeArrowheads="1"/>
          </p:cNvSpPr>
          <p:nvPr/>
        </p:nvSpPr>
        <p:spPr bwMode="auto">
          <a:xfrm>
            <a:off x="5334000" y="3276600"/>
            <a:ext cx="262890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Radiation field (&gt;10Mrd)</a:t>
            </a:r>
          </a:p>
        </p:txBody>
      </p:sp>
      <p:sp>
        <p:nvSpPr>
          <p:cNvPr id="67620" name="Text Box 36"/>
          <p:cNvSpPr txBox="1">
            <a:spLocks noChangeArrowheads="1"/>
          </p:cNvSpPr>
          <p:nvPr/>
        </p:nvSpPr>
        <p:spPr bwMode="auto">
          <a:xfrm>
            <a:off x="5257800" y="3810000"/>
            <a:ext cx="3368675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/>
              <a:t>Environment sensitive to noise (EMI)</a:t>
            </a:r>
          </a:p>
        </p:txBody>
      </p:sp>
      <p:sp>
        <p:nvSpPr>
          <p:cNvPr id="67621" name="Rectangle 37"/>
          <p:cNvSpPr>
            <a:spLocks noChangeArrowheads="1"/>
          </p:cNvSpPr>
          <p:nvPr/>
        </p:nvSpPr>
        <p:spPr bwMode="auto">
          <a:xfrm>
            <a:off x="762000" y="49530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n-US" sz="2800"/>
              <a:t>That’s why we need an R&amp;D</a:t>
            </a:r>
          </a:p>
        </p:txBody>
      </p:sp>
      <p:sp>
        <p:nvSpPr>
          <p:cNvPr id="67622" name="Oval 38"/>
          <p:cNvSpPr>
            <a:spLocks noChangeArrowheads="1"/>
          </p:cNvSpPr>
          <p:nvPr/>
        </p:nvSpPr>
        <p:spPr bwMode="auto">
          <a:xfrm>
            <a:off x="4800600" y="2133600"/>
            <a:ext cx="4038600" cy="2971800"/>
          </a:xfrm>
          <a:prstGeom prst="ellipse">
            <a:avLst/>
          </a:prstGeom>
          <a:noFill/>
          <a:ln w="12700" cap="sq">
            <a:solidFill>
              <a:srgbClr val="3333CC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623" name="Line 39"/>
          <p:cNvSpPr>
            <a:spLocks noChangeShapeType="1"/>
          </p:cNvSpPr>
          <p:nvPr/>
        </p:nvSpPr>
        <p:spPr bwMode="auto">
          <a:xfrm>
            <a:off x="3048000" y="3733800"/>
            <a:ext cx="1752600" cy="0"/>
          </a:xfrm>
          <a:prstGeom prst="line">
            <a:avLst/>
          </a:prstGeom>
          <a:noFill/>
          <a:ln w="28575" cap="sq">
            <a:solidFill>
              <a:srgbClr val="3333CC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ELACCO mid-term review 14/11/2008</a:t>
            </a:r>
            <a:endParaRPr lang="en-US" dirty="0"/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Michelis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Fed1 9">
      <a:dk1>
        <a:srgbClr val="000000"/>
      </a:dk1>
      <a:lt1>
        <a:srgbClr val="D7D1B9"/>
      </a:lt1>
      <a:dk2>
        <a:srgbClr val="B39257"/>
      </a:dk2>
      <a:lt2>
        <a:srgbClr val="B1A887"/>
      </a:lt2>
      <a:accent1>
        <a:srgbClr val="FFCC66"/>
      </a:accent1>
      <a:accent2>
        <a:srgbClr val="E6E3AC"/>
      </a:accent2>
      <a:accent3>
        <a:srgbClr val="E8E5D9"/>
      </a:accent3>
      <a:accent4>
        <a:srgbClr val="000000"/>
      </a:accent4>
      <a:accent5>
        <a:srgbClr val="FFE2B8"/>
      </a:accent5>
      <a:accent6>
        <a:srgbClr val="D0CE9B"/>
      </a:accent6>
      <a:hlink>
        <a:srgbClr val="666633"/>
      </a:hlink>
      <a:folHlink>
        <a:srgbClr val="9C9800"/>
      </a:folHlink>
    </a:clrScheme>
    <a:fontScheme name="Fed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ed1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1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1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1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1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1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1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ed1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ed1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444</TotalTime>
  <Words>952</Words>
  <Application>Microsoft Office PowerPoint</Application>
  <PresentationFormat>On-screen Show (4:3)</PresentationFormat>
  <Paragraphs>190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Theme1</vt:lpstr>
      <vt:lpstr> Development of a DC/DC converter for low voltage power distribution in LHC upgrades. </vt:lpstr>
      <vt:lpstr>Who I am</vt:lpstr>
      <vt:lpstr>Outline</vt:lpstr>
      <vt:lpstr>Distributing power</vt:lpstr>
      <vt:lpstr>Distributing power</vt:lpstr>
      <vt:lpstr>SLHC scenario</vt:lpstr>
      <vt:lpstr>Outline</vt:lpstr>
      <vt:lpstr>Advantages in using DC-DC converters in SLHC</vt:lpstr>
      <vt:lpstr>Challenges</vt:lpstr>
      <vt:lpstr>DC-DC converter: issues</vt:lpstr>
      <vt:lpstr>Design for radiation tolerance</vt:lpstr>
      <vt:lpstr>Outline</vt:lpstr>
      <vt:lpstr>Conferences</vt:lpstr>
      <vt:lpstr>Courses and tutorials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michelis</dc:creator>
  <cp:lastModifiedBy>michelis</cp:lastModifiedBy>
  <cp:revision>51</cp:revision>
  <dcterms:created xsi:type="dcterms:W3CDTF">2008-11-13T06:52:38Z</dcterms:created>
  <dcterms:modified xsi:type="dcterms:W3CDTF">2008-11-14T07:10:11Z</dcterms:modified>
</cp:coreProperties>
</file>