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5" r:id="rId1"/>
  </p:sldMasterIdLst>
  <p:notesMasterIdLst>
    <p:notesMasterId r:id="rId11"/>
  </p:notesMasterIdLst>
  <p:handoutMasterIdLst>
    <p:handoutMasterId r:id="rId12"/>
  </p:handoutMasterIdLst>
  <p:sldIdLst>
    <p:sldId id="3075" r:id="rId2"/>
    <p:sldId id="3077" r:id="rId3"/>
    <p:sldId id="3080" r:id="rId4"/>
    <p:sldId id="3079" r:id="rId5"/>
    <p:sldId id="3078" r:id="rId6"/>
    <p:sldId id="3083" r:id="rId7"/>
    <p:sldId id="3012" r:id="rId8"/>
    <p:sldId id="3065" r:id="rId9"/>
    <p:sldId id="3076" r:id="rId10"/>
  </p:sldIdLst>
  <p:sldSz cx="9906000" cy="6858000" type="A4"/>
  <p:notesSz cx="6858000" cy="91440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D7DBE"/>
    <a:srgbClr val="F8F8F8"/>
    <a:srgbClr val="0F7001"/>
    <a:srgbClr val="99601B"/>
    <a:srgbClr val="0F991F"/>
    <a:srgbClr val="921599"/>
    <a:srgbClr val="2BB4F1"/>
    <a:srgbClr val="4301D8"/>
    <a:srgbClr val="DEFFBD"/>
    <a:srgbClr val="E8FF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57" autoAdjust="0"/>
    <p:restoredTop sz="96405" autoAdjust="0"/>
  </p:normalViewPr>
  <p:slideViewPr>
    <p:cSldViewPr>
      <p:cViewPr>
        <p:scale>
          <a:sx n="63" d="100"/>
          <a:sy n="63" d="100"/>
        </p:scale>
        <p:origin x="-1584" y="-2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2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28A1FA-C691-439C-8181-FD5554FB9B55}" type="datetimeFigureOut">
              <a:rPr lang="en-US"/>
              <a:pPr>
                <a:defRPr/>
              </a:pPr>
              <a:t>11/5/15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22EFD57-A20D-4410-9457-CB2422E99A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64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42D9A9-35BB-4F43-8EF9-27C0DD4C2482}" type="datetimeFigureOut">
              <a:rPr lang="en-US"/>
              <a:pPr>
                <a:defRPr/>
              </a:pPr>
              <a:t>11/5/15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9CD74B-FFC3-4798-8381-CB06BDF34A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2585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684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56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3063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672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28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89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52463"/>
            <a:ext cx="4716463" cy="3267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42938" y="4136572"/>
            <a:ext cx="5143499" cy="3918857"/>
          </a:xfrm>
          <a:prstGeom prst="rect">
            <a:avLst/>
          </a:prstGeom>
        </p:spPr>
        <p:txBody>
          <a:bodyPr lIns="86479" tIns="86479" rIns="86479" bIns="86479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2416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1413" y="730250"/>
            <a:ext cx="4303712" cy="29797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033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57225" y="4205515"/>
            <a:ext cx="5257800" cy="3984171"/>
          </a:xfrm>
          <a:prstGeom prst="rect">
            <a:avLst/>
          </a:prstGeom>
          <a:noFill/>
        </p:spPr>
        <p:txBody>
          <a:bodyPr wrap="square" lIns="88136" tIns="44069" rIns="88136" bIns="44069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034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722754" y="8409492"/>
            <a:ext cx="2847975" cy="44268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88136" tIns="44069" rIns="88136" bIns="44069" numCol="1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D90040"/>
              </a:buClr>
              <a:buSzPct val="80000"/>
              <a:buFont typeface="Wingdings" pitchFamily="-109" charset="2"/>
              <a:buNone/>
            </a:pPr>
            <a:fld id="{4CE2E4F9-68C5-4B9B-A0B9-BE2C83E71BC7}" type="slidenum">
              <a:rPr lang="en-US" sz="2600" b="1">
                <a:solidFill>
                  <a:prstClr val="black"/>
                </a:solidFill>
                <a:latin typeface="Tahoma" pitchFamily="34" charset="0"/>
              </a:rPr>
              <a:pPr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D90040"/>
                </a:buClr>
                <a:buSzPct val="80000"/>
                <a:buFont typeface="Wingdings" pitchFamily="-109" charset="2"/>
                <a:buNone/>
              </a:pPr>
              <a:t>5</a:t>
            </a:fld>
            <a:endParaRPr lang="en-US" sz="2600" b="1">
              <a:solidFill>
                <a:prstClr val="black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563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67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000000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9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3810000"/>
            <a:ext cx="44577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91630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7850" y="36576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908720"/>
            <a:ext cx="9410700" cy="426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5402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7850" y="36576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990600"/>
            <a:ext cx="45402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874721"/>
            <a:ext cx="470535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871543"/>
            <a:ext cx="470535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59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700"/>
              <a:t>Body Level One</a:t>
            </a:r>
          </a:p>
          <a:p>
            <a:pPr lvl="1">
              <a:defRPr sz="1800"/>
            </a:pPr>
            <a:r>
              <a:rPr sz="2700"/>
              <a:t>Body Level Two</a:t>
            </a:r>
          </a:p>
          <a:p>
            <a:pPr lvl="2">
              <a:defRPr sz="1800"/>
            </a:pPr>
            <a:r>
              <a:rPr sz="2700"/>
              <a:t>Body Level Three</a:t>
            </a:r>
          </a:p>
          <a:p>
            <a:pPr lvl="3">
              <a:defRPr sz="1800"/>
            </a:pPr>
            <a:r>
              <a:rPr sz="2700"/>
              <a:t>Body Level Four</a:t>
            </a:r>
          </a:p>
          <a:p>
            <a:pPr lvl="4">
              <a:defRPr sz="1800"/>
            </a:pPr>
            <a:r>
              <a:rPr sz="270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020775565"/>
      </p:ext>
    </p:extLst>
  </p:cSld>
  <p:clrMapOvr>
    <a:masterClrMapping/>
  </p:clrMapOvr>
  <p:transition xmlns:p14="http://schemas.microsoft.com/office/powerpoint/2010/main"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56352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01675" y="6356352"/>
            <a:ext cx="80498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95300" y="1173936"/>
            <a:ext cx="8912425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113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980728"/>
            <a:ext cx="470535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12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25008" y="4581128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85756" y="4578920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9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12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9" y="555195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555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theme" Target="../theme/theme1.xml"/><Relationship Id="rId26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0" y="1072959"/>
            <a:ext cx="9658350" cy="5452385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12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992560" y="0"/>
            <a:ext cx="8253040" cy="692696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1856656" y="6565726"/>
            <a:ext cx="5867400" cy="247650"/>
          </a:xfrm>
          <a:prstGeom prst="rect">
            <a:avLst/>
          </a:prstGeom>
        </p:spPr>
        <p:txBody>
          <a:bodyPr/>
          <a:lstStyle/>
          <a:p>
            <a:pPr algn="ctr" defTabSz="9139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b="0" i="0" kern="1200" dirty="0">
              <a:solidFill>
                <a:schemeClr val="tx1">
                  <a:lumMod val="50000"/>
                </a:scheme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6" cstate="print"/>
          <a:srcRect l="18205" t="23021" r="17239" b="29629"/>
          <a:stretch>
            <a:fillRect/>
          </a:stretch>
        </p:blipFill>
        <p:spPr bwMode="auto">
          <a:xfrm>
            <a:off x="0" y="15"/>
            <a:ext cx="789916" cy="692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31" r:id="rId2"/>
    <p:sldLayoutId id="2147483830" r:id="rId3"/>
    <p:sldLayoutId id="2147483821" r:id="rId4"/>
    <p:sldLayoutId id="2147483822" r:id="rId5"/>
    <p:sldLayoutId id="2147483823" r:id="rId6"/>
    <p:sldLayoutId id="2147483915" r:id="rId7"/>
    <p:sldLayoutId id="2147483837" r:id="rId8"/>
    <p:sldLayoutId id="2147483832" r:id="rId9"/>
    <p:sldLayoutId id="2147483834" r:id="rId10"/>
    <p:sldLayoutId id="2147483883" r:id="rId11"/>
    <p:sldLayoutId id="2147483884" r:id="rId12"/>
    <p:sldLayoutId id="2147483885" r:id="rId13"/>
    <p:sldLayoutId id="2147483886" r:id="rId14"/>
    <p:sldLayoutId id="2147483905" r:id="rId15"/>
    <p:sldLayoutId id="2147483914" r:id="rId16"/>
    <p:sldLayoutId id="2147484047" r:id="rId17"/>
    <p:sldLayoutId id="2147484048" r:id="rId18"/>
    <p:sldLayoutId id="2147484049" r:id="rId19"/>
    <p:sldLayoutId id="2147484050" r:id="rId20"/>
    <p:sldLayoutId id="2147484062" r:id="rId21"/>
    <p:sldLayoutId id="2147484063" r:id="rId22"/>
    <p:sldLayoutId id="2147484064" r:id="rId23"/>
    <p:sldLayoutId id="2147484067" r:id="rId24"/>
  </p:sldLayoutIdLst>
  <p:hf sldNum="0" hdr="0" ft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rgbClr val="000000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04528" y="2564904"/>
            <a:ext cx="89159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DATA ACCESS and DATA MANAGEMENT </a:t>
            </a:r>
          </a:p>
          <a:p>
            <a:r>
              <a:rPr lang="en-US" sz="3600" dirty="0" smtClean="0"/>
              <a:t>CHALLENGES in CMS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14974435"/>
      </p:ext>
    </p:extLst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CMS produces ~20PB  of raw and derived data per year</a:t>
            </a:r>
          </a:p>
          <a:p>
            <a:pPr lvl="1"/>
            <a:r>
              <a:rPr lang="en-US" dirty="0" smtClean="0"/>
              <a:t>An average replication factor of ~3</a:t>
            </a:r>
          </a:p>
          <a:p>
            <a:r>
              <a:rPr lang="en-US" dirty="0" smtClean="0"/>
              <a:t>70 Computing sites that are globally distributed</a:t>
            </a:r>
          </a:p>
          <a:p>
            <a:r>
              <a:rPr lang="en-US" dirty="0" smtClean="0"/>
              <a:t>How to deliver samples to 150k processor cores as directed by the experiment centrally and thousands of scientists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15452"/>
      </p:ext>
    </p:extLst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network capacity itself is keeping pace (just barely) due to the availability of 100Gb/s links</a:t>
            </a:r>
          </a:p>
          <a:p>
            <a:pPr lvl="1"/>
            <a:r>
              <a:rPr lang="en-US" dirty="0" smtClean="0"/>
              <a:t>However we have a factor of 100 between are best and worst connected sites</a:t>
            </a:r>
          </a:p>
          <a:p>
            <a:pPr lvl="1"/>
            <a:r>
              <a:rPr lang="en-US" dirty="0" smtClean="0"/>
              <a:t>Our ability to drive the network efficiently is still an issue, we use a lot of hardware to fill the pipes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484596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" y="1180563"/>
            <a:ext cx="9890760" cy="5696500"/>
          </a:xfrm>
          <a:prstGeom prst="rect">
            <a:avLst/>
          </a:prstGeom>
          <a:solidFill>
            <a:srgbClr val="001D3A"/>
          </a:solidFill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Aft>
                <a:spcPts val="400"/>
              </a:spcAft>
              <a:buClr>
                <a:srgbClr val="000000"/>
              </a:buClr>
              <a:buNone/>
            </a:pPr>
            <a:r>
              <a:rPr lang="pt-BR" sz="2200" dirty="0" smtClean="0">
                <a:solidFill>
                  <a:srgbClr val="FFED13"/>
                </a:solidFill>
              </a:rPr>
              <a:t>  Upload rate</a:t>
            </a:r>
            <a:r>
              <a:rPr lang="pt-BR" sz="2200" dirty="0" smtClean="0">
                <a:solidFill>
                  <a:srgbClr val="B0FEFC"/>
                </a:solidFill>
              </a:rPr>
              <a:t>:        </a:t>
            </a:r>
            <a:r>
              <a:rPr lang="pt-BR" sz="2200" dirty="0" smtClean="0">
                <a:solidFill>
                  <a:schemeClr val="tx1"/>
                </a:solidFill>
              </a:rPr>
              <a:t>27 Gbps;  </a:t>
            </a:r>
            <a:r>
              <a:rPr lang="pt-BR" sz="2200" dirty="0" smtClean="0">
                <a:solidFill>
                  <a:srgbClr val="FFF516"/>
                </a:solidFill>
              </a:rPr>
              <a:t>20Gbps to CNAF (Italy) Alone</a:t>
            </a: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r>
              <a:rPr lang="pt-BR" sz="2200" dirty="0" smtClean="0">
                <a:solidFill>
                  <a:srgbClr val="FFED13"/>
                </a:solidFill>
              </a:rPr>
              <a:t>By Spring 2015: </a:t>
            </a:r>
            <a:r>
              <a:rPr lang="pt-BR" sz="2200" dirty="0" smtClean="0">
                <a:solidFill>
                  <a:srgbClr val="CCFFFF"/>
                </a:solidFill>
              </a:rPr>
              <a:t>12 – 40 Gbps Downloads were Routine </a:t>
            </a:r>
            <a:br>
              <a:rPr lang="pt-BR" sz="2200" dirty="0" smtClean="0">
                <a:solidFill>
                  <a:srgbClr val="CCFFFF"/>
                </a:solidFill>
              </a:rPr>
            </a:br>
            <a:r>
              <a:rPr lang="pt-BR" sz="2200" dirty="0" smtClean="0">
                <a:solidFill>
                  <a:srgbClr val="CCFFFF"/>
                </a:solidFill>
              </a:rPr>
              <a:t>       </a:t>
            </a:r>
            <a:r>
              <a:rPr lang="pt-BR" sz="2200" dirty="0" smtClean="0">
                <a:solidFill>
                  <a:srgbClr val="D3F3F9"/>
                </a:solidFill>
              </a:rPr>
              <a:t>to US CMS Tier2 Sites with 100G Links</a:t>
            </a: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endParaRPr lang="pt-BR" sz="2200" dirty="0">
              <a:solidFill>
                <a:srgbClr val="FFED13"/>
              </a:solidFill>
            </a:endParaRP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endParaRPr lang="pt-BR" sz="2200" dirty="0" smtClean="0">
              <a:solidFill>
                <a:srgbClr val="FFED13"/>
              </a:solidFill>
            </a:endParaRP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endParaRPr lang="pt-BR" sz="2200" dirty="0">
              <a:solidFill>
                <a:srgbClr val="FFED13"/>
              </a:solidFill>
            </a:endParaRP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endParaRPr lang="pt-BR" sz="2200" dirty="0" smtClean="0">
              <a:solidFill>
                <a:srgbClr val="FFED13"/>
              </a:solidFill>
            </a:endParaRP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endParaRPr lang="pt-BR" sz="2200" dirty="0">
              <a:solidFill>
                <a:srgbClr val="FFED13"/>
              </a:solidFill>
            </a:endParaRP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endParaRPr lang="pt-BR" sz="2200" dirty="0" smtClean="0">
              <a:solidFill>
                <a:srgbClr val="FFED13"/>
              </a:solidFill>
            </a:endParaRP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endParaRPr lang="pt-BR" sz="2200" dirty="0">
              <a:solidFill>
                <a:srgbClr val="FFED13"/>
              </a:solidFill>
            </a:endParaRP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endParaRPr lang="pt-BR" sz="2200" dirty="0" smtClean="0">
              <a:solidFill>
                <a:srgbClr val="FFED13"/>
              </a:solidFill>
            </a:endParaRP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endParaRPr lang="pt-BR" sz="2200" dirty="0" smtClean="0">
              <a:solidFill>
                <a:srgbClr val="FFED13"/>
              </a:solidFill>
            </a:endParaRPr>
          </a:p>
          <a:p>
            <a:pPr marL="0" lvl="0" indent="0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None/>
            </a:pPr>
            <a:r>
              <a:rPr lang="pt-BR" sz="2000" dirty="0" smtClean="0">
                <a:solidFill>
                  <a:srgbClr val="B0FEFC"/>
                </a:solidFill>
              </a:rPr>
              <a:t>   Downloading Terabyte Datasets to Tier3s desktop/laptops </a:t>
            </a:r>
            <a:r>
              <a:rPr lang="pt-BR" sz="2000" dirty="0" smtClean="0">
                <a:solidFill>
                  <a:srgbClr val="FFED13"/>
                </a:solidFill>
              </a:rPr>
              <a:t>is being explored</a:t>
            </a:r>
          </a:p>
          <a:p>
            <a:pPr marL="60325" lvl="0" indent="-60325">
              <a:lnSpc>
                <a:spcPct val="95000"/>
              </a:lnSpc>
              <a:spcAft>
                <a:spcPts val="300"/>
              </a:spcAft>
              <a:buClr>
                <a:srgbClr val="000000"/>
              </a:buClr>
              <a:buFont typeface="Arial"/>
              <a:buChar char="●"/>
            </a:pPr>
            <a:r>
              <a:rPr lang="pt-BR" sz="2000" dirty="0" smtClean="0">
                <a:solidFill>
                  <a:srgbClr val="FFED13"/>
                </a:solidFill>
              </a:rPr>
              <a:t> </a:t>
            </a:r>
            <a:endParaRPr lang="pt-BR" sz="2000" dirty="0">
              <a:solidFill>
                <a:srgbClr val="FFED13"/>
              </a:solidFill>
            </a:endParaRPr>
          </a:p>
        </p:txBody>
      </p:sp>
      <p:pic>
        <p:nvPicPr>
          <p:cNvPr id="31" name="Shape 3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28600" y="2336746"/>
            <a:ext cx="5673484" cy="3073454"/>
          </a:xfrm>
          <a:prstGeom prst="rect">
            <a:avLst/>
          </a:prstGeom>
          <a:noFill/>
          <a:ln w="28575">
            <a:solidFill>
              <a:srgbClr val="B0FEFC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1" y="11723"/>
            <a:ext cx="1752600" cy="1116672"/>
          </a:xfrm>
          <a:prstGeom prst="rect">
            <a:avLst/>
          </a:prstGeom>
          <a:solidFill>
            <a:srgbClr val="001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533400" y="0"/>
            <a:ext cx="9372600" cy="1100540"/>
          </a:xfrm>
          <a:prstGeom prst="rect">
            <a:avLst/>
          </a:prstGeom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2800" dirty="0" smtClean="0">
                <a:solidFill>
                  <a:schemeClr val="tx1"/>
                </a:solidFill>
              </a:rPr>
              <a:t>Transfer Rates: Caltech Tier2  to Europe July 2014</a:t>
            </a:r>
            <a:r>
              <a:rPr lang="pt-BR" sz="2800" dirty="0">
                <a:solidFill>
                  <a:schemeClr val="tx1"/>
                </a:solidFill>
              </a:rPr>
              <a:t/>
            </a:r>
            <a:br>
              <a:rPr lang="pt-BR" sz="2800" dirty="0">
                <a:solidFill>
                  <a:schemeClr val="tx1"/>
                </a:solidFill>
              </a:rPr>
            </a:br>
            <a:r>
              <a:rPr lang="pt-BR" sz="2400" dirty="0" smtClean="0">
                <a:solidFill>
                  <a:schemeClr val="tx1"/>
                </a:solidFill>
              </a:rPr>
              <a:t>One Day after commissioning the 1st 100G TA research link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9163008" y="6097423"/>
            <a:ext cx="505589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30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b="1291"/>
          <a:stretch/>
        </p:blipFill>
        <p:spPr>
          <a:xfrm>
            <a:off x="5978284" y="2647075"/>
            <a:ext cx="3690313" cy="2763125"/>
          </a:xfrm>
          <a:prstGeom prst="rect">
            <a:avLst/>
          </a:prstGeom>
          <a:ln w="15875">
            <a:solidFill>
              <a:srgbClr val="FCE6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537176" y="1412776"/>
            <a:ext cx="3690313" cy="1569660"/>
          </a:xfrm>
          <a:prstGeom prst="rect">
            <a:avLst/>
          </a:prstGeom>
          <a:noFill/>
          <a:ln>
            <a:solidFill>
              <a:srgbClr val="FCE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US CMS university based Tier2s have moved to ~100G now routine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5949280"/>
            <a:ext cx="9574070" cy="739306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E422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rgbClr val="FF3399"/>
              </a:buClr>
              <a:buSzPct val="80000"/>
              <a:buFont typeface="Monotype Sorts" pitchFamily="2" charset="2"/>
              <a:buNone/>
            </a:pPr>
            <a:r>
              <a:rPr lang="en-US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move to 100G is timely and matches current needs, also at Tier2s. 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rgbClr val="FF3399"/>
              </a:buClr>
              <a:buSzPct val="80000"/>
              <a:buFont typeface="Monotype Sorts" pitchFamily="2" charset="2"/>
              <a:buNone/>
            </a:pPr>
            <a:r>
              <a:rPr lang="en-US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Backbones should continue to advance to meet the needs during Run2.</a:t>
            </a:r>
            <a:endParaRPr lang="en-US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76936" y="5517232"/>
            <a:ext cx="2459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Harvey Newman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428327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 contrast="24000"/>
          </a:blip>
          <a:stretch>
            <a:fillRect/>
          </a:stretch>
        </p:blipFill>
        <p:spPr>
          <a:xfrm>
            <a:off x="89074" y="1423091"/>
            <a:ext cx="5096063" cy="4727788"/>
          </a:xfrm>
          <a:prstGeom prst="rect">
            <a:avLst/>
          </a:prstGeom>
        </p:spPr>
      </p:pic>
      <p:sp>
        <p:nvSpPr>
          <p:cNvPr id="218116" name="Rectangle 2"/>
          <p:cNvSpPr>
            <a:spLocks noChangeArrowheads="1"/>
          </p:cNvSpPr>
          <p:nvPr/>
        </p:nvSpPr>
        <p:spPr bwMode="auto">
          <a:xfrm>
            <a:off x="1467507" y="126170"/>
            <a:ext cx="8401355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80000"/>
              </a:lnSpc>
            </a:pPr>
            <a:r>
              <a:rPr lang="en-US" sz="2800" b="1" i="1" dirty="0" err="1" smtClean="0">
                <a:solidFill>
                  <a:srgbClr val="0000CC"/>
                </a:solidFill>
                <a:latin typeface="Verdana" pitchFamily="34" charset="0"/>
                <a:cs typeface="Arial" pitchFamily="34" charset="0"/>
              </a:rPr>
              <a:t>OpenWave</a:t>
            </a:r>
            <a:r>
              <a:rPr lang="en-US" sz="2800" b="1" i="1" dirty="0" smtClean="0">
                <a:solidFill>
                  <a:srgbClr val="0000CC"/>
                </a:solidFill>
                <a:latin typeface="Verdana" pitchFamily="34" charset="0"/>
                <a:cs typeface="Arial" pitchFamily="34" charset="0"/>
              </a:rPr>
              <a:t>: </a:t>
            </a:r>
            <a:r>
              <a:rPr lang="en-US" sz="2800" b="1" dirty="0" smtClean="0">
                <a:solidFill>
                  <a:srgbClr val="0000CC"/>
                </a:solidFill>
                <a:latin typeface="Verdana" pitchFamily="34" charset="0"/>
                <a:cs typeface="Arial" pitchFamily="34" charset="0"/>
              </a:rPr>
              <a:t>First </a:t>
            </a:r>
            <a:r>
              <a:rPr lang="en-US" sz="2800" b="1" dirty="0">
                <a:solidFill>
                  <a:srgbClr val="0000CC"/>
                </a:solidFill>
                <a:latin typeface="Verdana" pitchFamily="34" charset="0"/>
                <a:cs typeface="Arial" pitchFamily="34" charset="0"/>
              </a:rPr>
              <a:t>100G Link to Latin America </a:t>
            </a:r>
            <a:r>
              <a:rPr lang="en-US" sz="2800" b="1" dirty="0">
                <a:solidFill>
                  <a:srgbClr val="000066"/>
                </a:solidFill>
                <a:latin typeface="Verdana" pitchFamily="34" charset="0"/>
                <a:cs typeface="Arial" pitchFamily="34" charset="0"/>
              </a:rPr>
              <a:t>in </a:t>
            </a:r>
            <a:r>
              <a:rPr lang="en-US" sz="2800" b="1" dirty="0" smtClean="0">
                <a:solidFill>
                  <a:srgbClr val="000066"/>
                </a:solidFill>
                <a:latin typeface="Verdana" pitchFamily="34" charset="0"/>
                <a:cs typeface="Arial" pitchFamily="34" charset="0"/>
              </a:rPr>
              <a:t>2015. Connecting LSST</a:t>
            </a:r>
            <a:endParaRPr lang="en-GB" sz="2800" b="1" dirty="0">
              <a:solidFill>
                <a:srgbClr val="000066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218118" name="Text Box 8"/>
          <p:cNvSpPr txBox="1">
            <a:spLocks noChangeArrowheads="1"/>
          </p:cNvSpPr>
          <p:nvPr/>
        </p:nvSpPr>
        <p:spPr bwMode="auto">
          <a:xfrm>
            <a:off x="3790487" y="2624713"/>
            <a:ext cx="652885" cy="220568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2" charset="2"/>
              <a:buNone/>
            </a:pPr>
            <a:r>
              <a:rPr lang="en-US" sz="2000" b="1" dirty="0">
                <a:solidFill>
                  <a:srgbClr val="618FFD">
                    <a:lumMod val="50000"/>
                  </a:srgbClr>
                </a:solidFill>
                <a:latin typeface="Tahoma" pitchFamily="34" charset="0"/>
                <a:cs typeface="Arial" pitchFamily="34" charset="0"/>
                <a:sym typeface="Wingdings 3" pitchFamily="18" charset="2"/>
              </a:rPr>
              <a:t>10G</a:t>
            </a:r>
          </a:p>
        </p:txBody>
      </p:sp>
      <p:pic>
        <p:nvPicPr>
          <p:cNvPr id="218121" name="Picture 17" descr="icfalogo"/>
          <p:cNvPicPr>
            <a:picLocks noChangeAspect="1" noChangeArrowheads="1"/>
          </p:cNvPicPr>
          <p:nvPr/>
        </p:nvPicPr>
        <p:blipFill>
          <a:blip r:embed="rId4" cstate="print"/>
          <a:srcRect l="28235" r="28235" b="28799"/>
          <a:stretch>
            <a:fillRect/>
          </a:stretch>
        </p:blipFill>
        <p:spPr bwMode="auto">
          <a:xfrm>
            <a:off x="76200" y="26988"/>
            <a:ext cx="14478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26124" name="Rectangle 12"/>
          <p:cNvSpPr>
            <a:spLocks noChangeArrowheads="1"/>
          </p:cNvSpPr>
          <p:nvPr/>
        </p:nvSpPr>
        <p:spPr bwMode="auto">
          <a:xfrm>
            <a:off x="5154830" y="1037336"/>
            <a:ext cx="4570196" cy="5036967"/>
          </a:xfrm>
          <a:prstGeom prst="rect">
            <a:avLst/>
          </a:prstGeom>
          <a:solidFill>
            <a:srgbClr val="000066"/>
          </a:soli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lIns="91440" tIns="182880" rIns="91440"/>
          <a:lstStyle/>
          <a:p>
            <a:pPr marL="344488" indent="-290513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90000"/>
              <a:buFont typeface="Wingdings" pitchFamily="2" charset="2"/>
              <a:buChar char="r"/>
              <a:defRPr/>
            </a:pPr>
            <a: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An “Alien Wave” at 100G </a:t>
            </a:r>
            <a:b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</a:br>
            <a:r>
              <a:rPr lang="en-GB" sz="2200" b="1" dirty="0">
                <a:solidFill>
                  <a:srgbClr val="FFEB2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on the Undersea Cable</a:t>
            </a:r>
          </a:p>
          <a:p>
            <a:pPr marL="396875" indent="-342900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100000"/>
              <a:buFont typeface="Wingdings 3" panose="05040102010807070707" pitchFamily="18" charset="2"/>
              <a:buChar char="Æ"/>
              <a:defRPr/>
            </a:pPr>
            <a: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Precedent-setting access </a:t>
            </a:r>
            <a:b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</a:br>
            <a: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to the frequency spectrum</a:t>
            </a:r>
            <a:b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</a:br>
            <a:r>
              <a:rPr lang="en-GB" sz="2200" b="1" dirty="0">
                <a:solidFill>
                  <a:srgbClr val="FFEB2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by the academic community</a:t>
            </a:r>
          </a:p>
          <a:p>
            <a:pPr marL="396875" indent="-342900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100000"/>
              <a:buFont typeface="Wingdings 3" panose="05040102010807070707" pitchFamily="18" charset="2"/>
              <a:buChar char="Æ"/>
              <a:defRPr/>
            </a:pPr>
            <a:r>
              <a:rPr lang="en-GB" sz="2200" b="1" dirty="0" smtClean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Sao Paulo-Rio-Fortaleza</a:t>
            </a:r>
            <a:br>
              <a:rPr lang="en-GB" sz="2200" b="1" dirty="0" smtClean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</a:br>
            <a:r>
              <a:rPr lang="en-GB" sz="2200" b="1" dirty="0" smtClean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-St. Croix-Miami </a:t>
            </a:r>
            <a:r>
              <a:rPr lang="en-GB" sz="2200" b="1" dirty="0" smtClean="0">
                <a:solidFill>
                  <a:srgbClr val="FFEB2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backbone</a:t>
            </a:r>
          </a:p>
          <a:p>
            <a:pPr marL="396875" indent="-342900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100000"/>
              <a:buFont typeface="Wingdings 3" panose="05040102010807070707" pitchFamily="18" charset="2"/>
              <a:buChar char="Æ"/>
              <a:defRPr/>
            </a:pPr>
            <a:r>
              <a:rPr lang="en-GB" sz="2200" b="1" dirty="0" smtClean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Scheduled </a:t>
            </a:r>
            <a: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to start </a:t>
            </a:r>
            <a:r>
              <a:rPr lang="en-GB" sz="2200" b="1" dirty="0" smtClean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soon</a:t>
            </a:r>
          </a:p>
          <a:p>
            <a:pPr marL="344488" indent="-290513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90000"/>
              <a:buFont typeface="Wingdings" pitchFamily="2" charset="2"/>
              <a:buChar char="r"/>
              <a:defRPr/>
            </a:pPr>
            <a:r>
              <a:rPr lang="en-GB" sz="2200" b="1" dirty="0" smtClean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100G </a:t>
            </a:r>
            <a: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extensions </a:t>
            </a:r>
            <a:r>
              <a:rPr lang="en-GB" sz="2200" b="1" dirty="0">
                <a:solidFill>
                  <a:srgbClr val="FFEB2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by RNP in Rio and ANSP in Sao Paulo </a:t>
            </a:r>
          </a:p>
          <a:p>
            <a:pPr marL="344488" indent="-290513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90000"/>
              <a:buFont typeface="Wingdings" pitchFamily="2" charset="2"/>
              <a:buChar char="r"/>
              <a:defRPr/>
            </a:pPr>
            <a:r>
              <a:rPr lang="en-GB" sz="2200" b="1" dirty="0">
                <a:solidFill>
                  <a:srgbClr val="D3F3F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Will </a:t>
            </a:r>
            <a:r>
              <a:rPr lang="en-GB" sz="2200" b="1" dirty="0" smtClean="0">
                <a:solidFill>
                  <a:srgbClr val="D3F3F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be extended to Chile </a:t>
            </a:r>
            <a:br>
              <a:rPr lang="en-GB" sz="2200" b="1" dirty="0" smtClean="0">
                <a:solidFill>
                  <a:srgbClr val="D3F3F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</a:br>
            <a:r>
              <a:rPr lang="en-GB" sz="2200" b="1" dirty="0" smtClean="0">
                <a:solidFill>
                  <a:srgbClr val="FFEB2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at 100G then N X 100G</a:t>
            </a:r>
          </a:p>
          <a:p>
            <a:pPr marL="344488" indent="-290513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90000"/>
              <a:buFont typeface="Wingdings" pitchFamily="2" charset="2"/>
              <a:buChar char="r"/>
              <a:defRPr/>
            </a:pPr>
            <a:r>
              <a:rPr lang="en-GB" sz="2200" b="1" dirty="0" smtClean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Will be </a:t>
            </a:r>
            <a: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heavily used </a:t>
            </a:r>
            <a:b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</a:br>
            <a:r>
              <a:rPr lang="en-GB" sz="2200" b="1" dirty="0">
                <a:solidFill>
                  <a:srgbClr val="CFFD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by LSST </a:t>
            </a:r>
            <a:r>
              <a:rPr lang="en-GB" sz="2200" b="1" dirty="0" smtClean="0">
                <a:solidFill>
                  <a:srgbClr val="FFE70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into the 2030s </a:t>
            </a:r>
            <a:endParaRPr lang="en-GB" sz="2200" b="1" dirty="0">
              <a:solidFill>
                <a:srgbClr val="FFE70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  <a:p>
            <a:pPr marL="344488" indent="-290513" eaLnBrk="0" hangingPunct="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Clr>
                <a:srgbClr val="FFFFFF"/>
              </a:buClr>
              <a:buSzPct val="90000"/>
              <a:buFont typeface="Wingdings" pitchFamily="2" charset="2"/>
              <a:buChar char="r"/>
              <a:defRPr/>
            </a:pPr>
            <a:endParaRPr lang="en-GB" sz="2200" b="1" dirty="0">
              <a:solidFill>
                <a:srgbClr val="FFEB24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218117" name="Text Box 4"/>
          <p:cNvSpPr txBox="1">
            <a:spLocks noChangeArrowheads="1"/>
          </p:cNvSpPr>
          <p:nvPr/>
        </p:nvSpPr>
        <p:spPr bwMode="auto">
          <a:xfrm>
            <a:off x="61173" y="1032120"/>
            <a:ext cx="5093657" cy="383182"/>
          </a:xfrm>
          <a:prstGeom prst="rect">
            <a:avLst/>
          </a:prstGeom>
          <a:solidFill>
            <a:srgbClr val="000066"/>
          </a:solidFill>
          <a:ln w="222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10000"/>
              </a:spcBef>
            </a:pPr>
            <a:r>
              <a:rPr lang="en-US" sz="2100" b="1" dirty="0" err="1">
                <a:solidFill>
                  <a:srgbClr val="FFE70B"/>
                </a:solidFill>
                <a:latin typeface="Arial"/>
                <a:cs typeface="Arial" pitchFamily="34" charset="0"/>
              </a:rPr>
              <a:t>AmLight</a:t>
            </a:r>
            <a:r>
              <a:rPr lang="en-US" sz="2100" b="1" dirty="0">
                <a:solidFill>
                  <a:srgbClr val="FFE422"/>
                </a:solidFill>
                <a:latin typeface="Arial"/>
                <a:cs typeface="Arial" pitchFamily="34" charset="0"/>
              </a:rPr>
              <a:t> </a:t>
            </a:r>
            <a:r>
              <a:rPr lang="en-US" sz="2100" b="1" dirty="0">
                <a:solidFill>
                  <a:srgbClr val="CFFDFD"/>
                </a:solidFill>
                <a:latin typeface="Arial"/>
                <a:cs typeface="Arial" pitchFamily="34" charset="0"/>
              </a:rPr>
              <a:t>(US NSF) </a:t>
            </a:r>
            <a:r>
              <a:rPr lang="en-US" sz="2100" b="1" dirty="0">
                <a:solidFill>
                  <a:srgbClr val="FFFFFF"/>
                </a:solidFill>
                <a:latin typeface="Arial"/>
                <a:cs typeface="Arial" pitchFamily="34" charset="0"/>
              </a:rPr>
              <a:t>with </a:t>
            </a:r>
            <a:r>
              <a:rPr lang="en-US" sz="2100" b="1" dirty="0">
                <a:solidFill>
                  <a:srgbClr val="CFFDFD"/>
                </a:solidFill>
                <a:latin typeface="Arial"/>
                <a:cs typeface="Arial" pitchFamily="34" charset="0"/>
              </a:rPr>
              <a:t>RNP, ANSP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3948412" y="3128575"/>
            <a:ext cx="610175" cy="220568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2" charset="2"/>
              <a:buNone/>
            </a:pPr>
            <a:r>
              <a:rPr lang="en-US" sz="2000" b="1" dirty="0">
                <a:solidFill>
                  <a:srgbClr val="618FFD">
                    <a:lumMod val="50000"/>
                  </a:srgbClr>
                </a:solidFill>
                <a:latin typeface="Tahoma" pitchFamily="34" charset="0"/>
                <a:cs typeface="Arial" pitchFamily="34" charset="0"/>
                <a:sym typeface="Wingdings 3" pitchFamily="18" charset="2"/>
              </a:rPr>
              <a:t>10G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 rot="1944169">
            <a:off x="3400192" y="3401417"/>
            <a:ext cx="839360" cy="220568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2" charset="2"/>
              <a:buNone/>
            </a:pPr>
            <a:r>
              <a:rPr lang="en-US" sz="2400" b="1" dirty="0">
                <a:solidFill>
                  <a:srgbClr val="009BD2"/>
                </a:solidFill>
                <a:latin typeface="Tahoma" pitchFamily="34" charset="0"/>
                <a:cs typeface="Arial" pitchFamily="34" charset="0"/>
                <a:sym typeface="Wingdings 3" pitchFamily="18" charset="2"/>
              </a:rPr>
              <a:t>100G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1417047" y="3916767"/>
            <a:ext cx="584866" cy="220568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2" charset="2"/>
              <a:buNone/>
            </a:pPr>
            <a:r>
              <a:rPr lang="en-US" sz="2000" b="1" dirty="0">
                <a:solidFill>
                  <a:srgbClr val="618FFD">
                    <a:lumMod val="50000"/>
                  </a:srgbClr>
                </a:solidFill>
                <a:latin typeface="Tahoma" pitchFamily="34" charset="0"/>
                <a:cs typeface="Arial" pitchFamily="34" charset="0"/>
                <a:sym typeface="Wingdings 3" pitchFamily="18" charset="2"/>
              </a:rPr>
              <a:t>10G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2085499" y="3916767"/>
            <a:ext cx="537670" cy="23265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2" charset="2"/>
              <a:buNone/>
            </a:pPr>
            <a:r>
              <a:rPr lang="en-US" sz="2000" b="1" dirty="0">
                <a:solidFill>
                  <a:srgbClr val="618FFD">
                    <a:lumMod val="50000"/>
                  </a:srgbClr>
                </a:solidFill>
                <a:latin typeface="Tahoma" pitchFamily="34" charset="0"/>
                <a:cs typeface="Arial" pitchFamily="34" charset="0"/>
                <a:sym typeface="Wingdings 3" pitchFamily="18" charset="2"/>
              </a:rPr>
              <a:t>10G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 rot="20059958">
            <a:off x="3122434" y="4774146"/>
            <a:ext cx="700102" cy="220568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2" charset="2"/>
              <a:buNone/>
            </a:pPr>
            <a:r>
              <a:rPr lang="en-US" sz="2000" b="1" dirty="0">
                <a:solidFill>
                  <a:srgbClr val="618FFD">
                    <a:lumMod val="50000"/>
                  </a:srgbClr>
                </a:solidFill>
                <a:latin typeface="Tahoma" pitchFamily="34" charset="0"/>
                <a:cs typeface="Arial" pitchFamily="34" charset="0"/>
                <a:sym typeface="Wingdings 3" pitchFamily="18" charset="2"/>
              </a:rPr>
              <a:t>10G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32574" y="6419950"/>
            <a:ext cx="2631341" cy="353943"/>
          </a:xfrm>
          <a:prstGeom prst="rect">
            <a:avLst/>
          </a:prstGeom>
          <a:solidFill>
            <a:srgbClr val="000066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85000"/>
              </a:lnSpc>
              <a:buClr>
                <a:srgbClr val="D90040"/>
              </a:buClr>
              <a:buSzPct val="80000"/>
              <a:buFont typeface="Wingdings" pitchFamily="2" charset="2"/>
              <a:buNone/>
              <a:tabLst>
                <a:tab pos="457200" algn="l"/>
              </a:tabLst>
            </a:pPr>
            <a:r>
              <a:rPr lang="en-US" sz="2000" b="1" dirty="0">
                <a:solidFill>
                  <a:srgbClr val="FFFFFF"/>
                </a:solidFill>
                <a:latin typeface="Tahoma" pitchFamily="34" charset="0"/>
                <a:cs typeface="+mn-cs"/>
              </a:rPr>
              <a:t>J. Ibarra, </a:t>
            </a:r>
            <a:r>
              <a:rPr lang="en-US" sz="2000" b="1" dirty="0" err="1">
                <a:solidFill>
                  <a:srgbClr val="FFFFFF"/>
                </a:solidFill>
                <a:latin typeface="Tahoma" pitchFamily="34" charset="0"/>
                <a:cs typeface="+mn-cs"/>
              </a:rPr>
              <a:t>AmLight</a:t>
            </a:r>
            <a:endParaRPr lang="en-US" sz="2000" b="1" dirty="0">
              <a:solidFill>
                <a:srgbClr val="FFFFFF"/>
              </a:solidFill>
              <a:latin typeface="Tahoma" pitchFamily="34" charset="0"/>
              <a:cs typeface="+mn-cs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95999" y="6072476"/>
            <a:ext cx="2631340" cy="353943"/>
          </a:xfrm>
          <a:prstGeom prst="rect">
            <a:avLst/>
          </a:prstGeom>
          <a:solidFill>
            <a:srgbClr val="000066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85000"/>
              </a:lnSpc>
              <a:buClr>
                <a:srgbClr val="D90040"/>
              </a:buClr>
              <a:buSzPct val="80000"/>
              <a:buFont typeface="Wingdings" pitchFamily="2" charset="2"/>
              <a:buNone/>
              <a:tabLst>
                <a:tab pos="457200" algn="l"/>
              </a:tabLst>
            </a:pPr>
            <a:r>
              <a:rPr lang="en-US" sz="2000" b="1" dirty="0">
                <a:solidFill>
                  <a:srgbClr val="FFFFFF"/>
                </a:solidFill>
                <a:latin typeface="Tahoma" pitchFamily="34" charset="0"/>
                <a:cs typeface="+mn-cs"/>
              </a:rPr>
              <a:t>February 2015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15147" y="6074304"/>
            <a:ext cx="6995892" cy="740067"/>
          </a:xfrm>
          <a:prstGeom prst="rect">
            <a:avLst/>
          </a:prstGeom>
          <a:solidFill>
            <a:srgbClr val="002060"/>
          </a:solidFill>
          <a:ln w="25400">
            <a:solidFill>
              <a:srgbClr val="FFDD06"/>
            </a:solidFill>
            <a:miter lim="800000"/>
            <a:headEnd/>
            <a:tailEnd/>
          </a:ln>
        </p:spPr>
        <p:txBody>
          <a:bodyPr wrap="square" lIns="0" rIns="0">
            <a:noAutofit/>
          </a:bodyPr>
          <a:lstStyle/>
          <a:p>
            <a:pPr marL="344488" indent="-284163" eaLnBrk="0" hangingPunct="0">
              <a:spcBef>
                <a:spcPts val="0"/>
              </a:spcBef>
              <a:spcAft>
                <a:spcPts val="600"/>
              </a:spcAft>
              <a:buClr>
                <a:srgbClr val="FFDD06"/>
              </a:buClr>
              <a:buSzPct val="90000"/>
              <a:buFont typeface="Wingdings 3" pitchFamily="18" charset="2"/>
              <a:buChar char="Æ"/>
              <a:tabLst>
                <a:tab pos="288925" algn="l"/>
              </a:tabLst>
              <a:defRPr/>
            </a:pPr>
            <a:r>
              <a:rPr lang="en-US" sz="2000" b="1" dirty="0">
                <a:solidFill>
                  <a:srgbClr val="FFFFFF"/>
                </a:solidFill>
                <a:latin typeface="Arial"/>
                <a:cs typeface="+mn-cs"/>
              </a:rPr>
              <a:t>Using </a:t>
            </a:r>
            <a:r>
              <a:rPr lang="en-US" sz="2000" b="1" dirty="0" err="1" smtClean="0">
                <a:solidFill>
                  <a:srgbClr val="FFEB25"/>
                </a:solidFill>
                <a:latin typeface="Arial"/>
                <a:cs typeface="+mn-cs"/>
              </a:rPr>
              <a:t>Padtec</a:t>
            </a:r>
            <a:r>
              <a:rPr lang="en-US" sz="2000" b="1" dirty="0" smtClean="0">
                <a:solidFill>
                  <a:srgbClr val="FFEB25"/>
                </a:solidFill>
                <a:latin typeface="Arial"/>
                <a:cs typeface="+mn-cs"/>
              </a:rPr>
              <a:t> (BR) </a:t>
            </a:r>
            <a:r>
              <a:rPr lang="en-US" sz="2000" b="1" dirty="0">
                <a:solidFill>
                  <a:srgbClr val="FFEB25"/>
                </a:solidFill>
                <a:latin typeface="Arial"/>
                <a:cs typeface="+mn-cs"/>
              </a:rPr>
              <a:t>100G equipment. </a:t>
            </a:r>
            <a:r>
              <a:rPr lang="en-US" sz="2000" b="1" dirty="0" smtClean="0">
                <a:solidFill>
                  <a:srgbClr val="D3F3F9"/>
                </a:solidFill>
                <a:latin typeface="Arial"/>
                <a:cs typeface="+mn-cs"/>
              </a:rPr>
              <a:t>Demonstrations </a:t>
            </a:r>
            <a:r>
              <a:rPr lang="en-US" sz="2000" b="1" dirty="0">
                <a:solidFill>
                  <a:srgbClr val="D3F3F9"/>
                </a:solidFill>
                <a:latin typeface="Arial"/>
                <a:cs typeface="+mn-cs"/>
              </a:rPr>
              <a:t/>
            </a:r>
            <a:br>
              <a:rPr lang="en-US" sz="2000" b="1" dirty="0">
                <a:solidFill>
                  <a:srgbClr val="D3F3F9"/>
                </a:solidFill>
                <a:latin typeface="Arial"/>
                <a:cs typeface="+mn-cs"/>
              </a:rPr>
            </a:br>
            <a:r>
              <a:rPr lang="en-US" sz="2000" b="1" dirty="0">
                <a:solidFill>
                  <a:srgbClr val="D3F3F9"/>
                </a:solidFill>
                <a:latin typeface="Arial"/>
                <a:cs typeface="+mn-cs"/>
              </a:rPr>
              <a:t>with the HEP team (Caltech et al) at SC2013 and 2014 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75124" y="1433968"/>
            <a:ext cx="5093657" cy="369332"/>
          </a:xfrm>
          <a:prstGeom prst="rect">
            <a:avLst/>
          </a:prstGeom>
          <a:solidFill>
            <a:srgbClr val="000066"/>
          </a:solidFill>
          <a:ln w="222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10000"/>
              </a:spcBef>
            </a:pPr>
            <a:r>
              <a:rPr lang="en-US" sz="2000" b="1" dirty="0" smtClean="0">
                <a:solidFill>
                  <a:srgbClr val="CFFDFD"/>
                </a:solidFill>
                <a:latin typeface="Arial"/>
                <a:cs typeface="Arial" pitchFamily="34" charset="0"/>
              </a:rPr>
              <a:t>Total Capacity for Next Two Years: </a:t>
            </a:r>
            <a:r>
              <a:rPr lang="en-US" sz="2000" b="1" dirty="0" smtClean="0">
                <a:solidFill>
                  <a:srgbClr val="FFF11F"/>
                </a:solidFill>
                <a:latin typeface="Arial"/>
                <a:cs typeface="Arial" pitchFamily="34" charset="0"/>
              </a:rPr>
              <a:t>140G</a:t>
            </a:r>
            <a:endParaRPr lang="en-US" sz="2000" b="1" dirty="0">
              <a:solidFill>
                <a:srgbClr val="FFF11F"/>
              </a:solidFill>
              <a:latin typeface="Arial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7864408">
            <a:off x="8643032" y="4848195"/>
            <a:ext cx="1407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Harvey Newman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018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spent the last several years trying to allow the processing and storage services to be more independent</a:t>
            </a:r>
          </a:p>
          <a:p>
            <a:pPr lvl="1"/>
            <a:r>
              <a:rPr lang="en-US" dirty="0" smtClean="0"/>
              <a:t>Disk is expensive and normally has move IO capability than the amount of local processing services</a:t>
            </a:r>
          </a:p>
          <a:p>
            <a:pPr lvl="1"/>
            <a:r>
              <a:rPr lang="en-US" dirty="0" smtClean="0"/>
              <a:t>Before this there was a lot of worry about the balance of CPU and storage </a:t>
            </a:r>
          </a:p>
          <a:p>
            <a:pPr lvl="2"/>
            <a:r>
              <a:rPr lang="en-US" dirty="0" smtClean="0"/>
              <a:t>CPU can be scheduled more dynamically </a:t>
            </a:r>
          </a:p>
          <a:p>
            <a:pPr lvl="2"/>
            <a:r>
              <a:rPr lang="en-US" dirty="0" smtClean="0"/>
              <a:t>CPU can be used opportunistically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Coupling and Decoupling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071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033" y="3429000"/>
            <a:ext cx="4664968" cy="28822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  <a:latin typeface="Arial"/>
                <a:cs typeface="Arial"/>
              </a:rPr>
              <a:t>Data Federation in Run II</a:t>
            </a:r>
            <a:endParaRPr lang="en-US" dirty="0">
              <a:effectLst/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31576" y="980728"/>
            <a:ext cx="5528022" cy="5760640"/>
          </a:xfrm>
        </p:spPr>
        <p:txBody>
          <a:bodyPr>
            <a:noAutofit/>
          </a:bodyPr>
          <a:lstStyle/>
          <a:p>
            <a:pPr marL="274320" lvl="1" indent="0">
              <a:buNone/>
            </a:pPr>
            <a:endParaRPr lang="en-US" sz="2000" dirty="0"/>
          </a:p>
          <a:p>
            <a:pPr lvl="1"/>
            <a:r>
              <a:rPr lang="en-US" sz="2400" dirty="0" smtClean="0">
                <a:solidFill>
                  <a:srgbClr val="800000"/>
                </a:solidFill>
              </a:rPr>
              <a:t>We validated small scale use of non-local data access in </a:t>
            </a:r>
            <a:r>
              <a:rPr lang="en-US" sz="2400" dirty="0" smtClean="0"/>
              <a:t>the summer</a:t>
            </a:r>
            <a:endParaRPr lang="en-US" sz="2400" dirty="0" smtClean="0">
              <a:solidFill>
                <a:srgbClr val="800000"/>
              </a:solidFill>
            </a:endParaRPr>
          </a:p>
          <a:p>
            <a:pPr lvl="2"/>
            <a:r>
              <a:rPr lang="en-US" sz="2000" dirty="0"/>
              <a:t>F</a:t>
            </a:r>
            <a:r>
              <a:rPr lang="en-US" sz="2000" dirty="0" smtClean="0"/>
              <a:t>all</a:t>
            </a:r>
            <a:r>
              <a:rPr lang="en-US" sz="2000" dirty="0"/>
              <a:t>-back when </a:t>
            </a:r>
            <a:r>
              <a:rPr lang="en-US" sz="2000" dirty="0" smtClean="0"/>
              <a:t>analysis jobs do not find data</a:t>
            </a:r>
          </a:p>
          <a:p>
            <a:pPr lvl="2"/>
            <a:r>
              <a:rPr lang="en-US" sz="2000" dirty="0" smtClean="0"/>
              <a:t>Very good feedback by users </a:t>
            </a:r>
          </a:p>
          <a:p>
            <a:pPr lvl="1"/>
            <a:r>
              <a:rPr lang="en-US" sz="2400" dirty="0" smtClean="0">
                <a:solidFill>
                  <a:srgbClr val="800000"/>
                </a:solidFill>
              </a:rPr>
              <a:t>After </a:t>
            </a:r>
            <a:r>
              <a:rPr lang="en-US" sz="2400" dirty="0" smtClean="0"/>
              <a:t>summer</a:t>
            </a:r>
            <a:r>
              <a:rPr lang="en-US" sz="2400" dirty="0" smtClean="0">
                <a:solidFill>
                  <a:srgbClr val="800000"/>
                </a:solidFill>
              </a:rPr>
              <a:t> scale tests were performed in Europe and the US</a:t>
            </a:r>
          </a:p>
          <a:p>
            <a:pPr lvl="2"/>
            <a:r>
              <a:rPr lang="en-US" sz="2000" dirty="0" smtClean="0"/>
              <a:t>20% of jobs were able to access data over the wide area </a:t>
            </a:r>
            <a:r>
              <a:rPr lang="en-US" sz="2000" dirty="0"/>
              <a:t>(60k files/day, O(100TB)/day) 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roduction </a:t>
            </a:r>
            <a:r>
              <a:rPr lang="en-US" sz="2400" dirty="0" smtClean="0"/>
              <a:t>system for Run2 enabling </a:t>
            </a:r>
          </a:p>
          <a:p>
            <a:pPr lvl="2"/>
            <a:r>
              <a:rPr lang="en-US" sz="2000" dirty="0" smtClean="0">
                <a:solidFill>
                  <a:srgbClr val="800000"/>
                </a:solidFill>
              </a:rPr>
              <a:t>Interactive access</a:t>
            </a:r>
          </a:p>
          <a:p>
            <a:pPr lvl="2"/>
            <a:r>
              <a:rPr lang="en-US" sz="2000" dirty="0" smtClean="0">
                <a:solidFill>
                  <a:srgbClr val="800000"/>
                </a:solidFill>
              </a:rPr>
              <a:t>Fail over protection </a:t>
            </a:r>
          </a:p>
          <a:p>
            <a:pPr lvl="2"/>
            <a:r>
              <a:rPr lang="en-US" sz="2000" dirty="0" smtClean="0">
                <a:solidFill>
                  <a:srgbClr val="800000"/>
                </a:solidFill>
              </a:rPr>
              <a:t>The ability to share production workflows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51784" y="72801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4964311"/>
            <a:ext cx="9649072" cy="1872208"/>
          </a:xfrm>
          <a:prstGeom prst="rect">
            <a:avLst/>
          </a:prstGeom>
        </p:spPr>
        <p:txBody>
          <a:bodyPr vert="horz" lIns="91407" tIns="45704" rIns="91407" bIns="45704">
            <a:noAutofit/>
          </a:bodyPr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rgbClr val="000000"/>
                </a:solidFill>
                <a:latin typeface="Lucida Sans"/>
                <a:ea typeface="+mn-ea"/>
                <a:cs typeface="Lucida San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Lucida Sans"/>
                <a:ea typeface="+mn-ea"/>
                <a:cs typeface="Lucida San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rgbClr val="000000"/>
                </a:solidFill>
                <a:latin typeface="Lucida Sans"/>
                <a:ea typeface="+mn-ea"/>
                <a:cs typeface="Lucida San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Lucida Sans"/>
                <a:ea typeface="+mn-ea"/>
                <a:cs typeface="Lucida San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rgbClr val="000000"/>
                </a:solidFill>
                <a:latin typeface="Lucida Sans"/>
                <a:ea typeface="+mn-ea"/>
                <a:cs typeface="Lucida San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cs typeface="Corbe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4488" y="908720"/>
            <a:ext cx="9304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Any Data Anytime Anywhere  </a:t>
            </a:r>
            <a:r>
              <a:rPr lang="en-US" dirty="0"/>
              <a:t>has been a primary focus area </a:t>
            </a:r>
          </a:p>
        </p:txBody>
      </p:sp>
      <p:pic>
        <p:nvPicPr>
          <p:cNvPr id="9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93160" y="1484784"/>
            <a:ext cx="3512840" cy="1800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7687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1675" y="6356352"/>
            <a:ext cx="8049877" cy="365125"/>
          </a:xfrm>
        </p:spPr>
        <p:txBody>
          <a:bodyPr/>
          <a:lstStyle/>
          <a:p>
            <a:r>
              <a:rPr lang="en-US" dirty="0" smtClean="0"/>
              <a:t>Maria Girone, CHEP 2015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Successes </a:t>
            </a:r>
            <a:r>
              <a:rPr lang="en-US" dirty="0" smtClean="0"/>
              <a:t>in Connectivity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xxx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806" y="1221397"/>
            <a:ext cx="9214496" cy="5662045"/>
          </a:xfrm>
          <a:prstGeom prst="rect">
            <a:avLst/>
          </a:prstGeom>
        </p:spPr>
      </p:pic>
      <p:sp>
        <p:nvSpPr>
          <p:cNvPr id="19" name="Content Placeholder 1"/>
          <p:cNvSpPr txBox="1">
            <a:spLocks/>
          </p:cNvSpPr>
          <p:nvPr/>
        </p:nvSpPr>
        <p:spPr>
          <a:xfrm>
            <a:off x="297181" y="2198523"/>
            <a:ext cx="9082416" cy="31870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800000"/>
                </a:solidFill>
              </a:rPr>
              <a:t>Aggregate bandwidth &gt; 2GB/s</a:t>
            </a:r>
          </a:p>
        </p:txBody>
      </p:sp>
      <p:sp>
        <p:nvSpPr>
          <p:cNvPr id="20" name="Content Placeholder 3"/>
          <p:cNvSpPr txBox="1">
            <a:spLocks/>
          </p:cNvSpPr>
          <p:nvPr/>
        </p:nvSpPr>
        <p:spPr>
          <a:xfrm>
            <a:off x="324806" y="5232521"/>
            <a:ext cx="2333122" cy="76136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Each site has delivered PBs over the last year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8496" y="4926560"/>
            <a:ext cx="2452974" cy="1931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" y="4291576"/>
            <a:ext cx="868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57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Federation is not a content delivery network (CDN)</a:t>
            </a:r>
          </a:p>
          <a:p>
            <a:pPr lvl="1"/>
            <a:r>
              <a:rPr lang="en-US" dirty="0" smtClean="0"/>
              <a:t>It has only basic network awareness </a:t>
            </a:r>
          </a:p>
          <a:p>
            <a:pPr lvl="1"/>
            <a:r>
              <a:rPr lang="en-US" dirty="0" smtClean="0"/>
              <a:t>Integration of more intelligent caching and intermediate storage</a:t>
            </a:r>
          </a:p>
          <a:p>
            <a:r>
              <a:rPr lang="en-US" dirty="0" smtClean="0"/>
              <a:t>We see interesting opportunities in development of advanced data management that begins to close the gap between data federation and CDN</a:t>
            </a:r>
          </a:p>
          <a:p>
            <a:pPr lvl="1"/>
            <a:r>
              <a:rPr lang="en-US" dirty="0" smtClean="0"/>
              <a:t>End goal would be to care a lot less about the actual location of the data</a:t>
            </a:r>
            <a:endParaRPr lang="en-US" dirty="0"/>
          </a:p>
          <a:p>
            <a:r>
              <a:rPr lang="en-US" dirty="0" smtClean="0"/>
              <a:t>Looking forward we would like to investigate Named Data Networks where more of the data management is integrated with the network itself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of network and storage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330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87077</TotalTime>
  <Words>526</Words>
  <Application>Microsoft Macintosh PowerPoint</Application>
  <PresentationFormat>A4 Paper (210x297 mm)</PresentationFormat>
  <Paragraphs>85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3_IntroducingPowerPoint2007</vt:lpstr>
      <vt:lpstr>PowerPoint Presentation</vt:lpstr>
      <vt:lpstr>Challenges</vt:lpstr>
      <vt:lpstr>Network</vt:lpstr>
      <vt:lpstr>Transfer Rates: Caltech Tier2  to Europe July 2014 One Day after commissioning the 1st 100G TA research link</vt:lpstr>
      <vt:lpstr>PowerPoint Presentation</vt:lpstr>
      <vt:lpstr>Coupling and Decoupling Services</vt:lpstr>
      <vt:lpstr>Data Federation in Run II</vt:lpstr>
      <vt:lpstr>Successes in Connectivity</vt:lpstr>
      <vt:lpstr>Integration of network and storage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New Physics  At the LHC</dc:title>
  <dc:creator>JRI</dc:creator>
  <cp:lastModifiedBy>Ian Fisk</cp:lastModifiedBy>
  <cp:revision>1703</cp:revision>
  <cp:lastPrinted>2013-05-27T08:56:08Z</cp:lastPrinted>
  <dcterms:created xsi:type="dcterms:W3CDTF">2012-07-23T13:35:26Z</dcterms:created>
  <dcterms:modified xsi:type="dcterms:W3CDTF">2015-11-06T09:47:45Z</dcterms:modified>
</cp:coreProperties>
</file>