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9.png" ContentType="image/png"/>
  <Override PartName="/ppt/media/image18.jpeg" ContentType="image/jpeg"/>
  <Override PartName="/ppt/media/image17.jpeg" ContentType="image/jpeg"/>
  <Override PartName="/ppt/media/image16.jpeg" ContentType="image/jpeg"/>
  <Override PartName="/ppt/media/image14.png" ContentType="image/png"/>
  <Override PartName="/ppt/media/image13.png" ContentType="image/png"/>
  <Override PartName="/ppt/media/image12.png" ContentType="image/png"/>
  <Override PartName="/ppt/media/image10.png" ContentType="image/png"/>
  <Override PartName="/ppt/media/image9.png" ContentType="image/png"/>
  <Override PartName="/ppt/media/image15.png" ContentType="image/png"/>
  <Override PartName="/ppt/media/image8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7.png" ContentType="image/png"/>
  <Override PartName="/ppt/media/image3.png" ContentType="image/png"/>
  <Override PartName="/ppt/media/image2.png" ContentType="image/png"/>
  <Override PartName="/ppt/media/image1.png" ContentType="image/png"/>
  <Override PartName="/ppt/media/image11.png" ContentType="image/png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51435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en-GB" sz="2000">
                <a:latin typeface="Arial"/>
              </a:rPr>
              <a:t>Click to edit the notes' format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en-GB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1952DB53-EE1B-46B4-BAB9-F055DECCC831}" type="slidenum">
              <a:rPr lang="en-GB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4399200" y="9555480"/>
            <a:ext cx="3371040" cy="500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>
              <a:lnSpc>
                <a:spcPct val="100000"/>
              </a:lnSpc>
            </a:pPr>
            <a:fld id="{E899BAF3-4181-4C47-B21B-62EC8E196D34}" type="slidenum">
              <a:rPr lang="en-GB" sz="1400">
                <a:latin typeface="Times New Roman"/>
                <a:ea typeface="DejaVu Sans"/>
              </a:rPr>
              <a:t>&lt;number&gt;</a:t>
            </a:fld>
            <a:endParaRPr/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5760" cy="4524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4399200" y="9555480"/>
            <a:ext cx="3371760" cy="501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>
              <a:lnSpc>
                <a:spcPct val="100000"/>
              </a:lnSpc>
            </a:pPr>
            <a:fld id="{9231DDF6-EE35-4CE3-9A64-8C03F0ACF060}" type="slidenum">
              <a:rPr lang="en-GB" sz="1400">
                <a:latin typeface="Times New Roman"/>
                <a:ea typeface="DejaVu Sans"/>
              </a:rPr>
              <a:t>&lt;number&gt;</a:t>
            </a:fld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6480" cy="45252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3777480" y="9428760"/>
            <a:ext cx="2888640" cy="495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D27CDBEC-0882-4BED-9768-308D9F804A18}" type="slidenum">
              <a:rPr lang="en-GB" sz="1400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/>
          </a:p>
        </p:txBody>
      </p:sp>
      <p:sp>
        <p:nvSpPr>
          <p:cNvPr id="194" name="CustomShape 2"/>
          <p:cNvSpPr/>
          <p:nvPr/>
        </p:nvSpPr>
        <p:spPr>
          <a:xfrm>
            <a:off x="4399200" y="9555480"/>
            <a:ext cx="3371760" cy="501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>
              <a:lnSpc>
                <a:spcPct val="100000"/>
              </a:lnSpc>
            </a:pPr>
            <a:fld id="{2DBA667D-8DF5-444E-BCEE-071314E77720}" type="slidenum">
              <a:rPr lang="en-GB" sz="1400">
                <a:latin typeface="Times New Roman"/>
                <a:ea typeface="DejaVu Sans"/>
              </a:rPr>
              <a:t>&lt;number&gt;</a:t>
            </a:fld>
            <a:endParaRPr/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667080" y="4715280"/>
            <a:ext cx="5333760" cy="4465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GB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788000" y="1597680"/>
            <a:ext cx="3886200" cy="118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endParaRPr/>
          </a:p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Java</a:t>
            </a:r>
            <a:endParaRPr/>
          </a:p>
        </p:txBody>
      </p:sp>
      <p:sp>
        <p:nvSpPr>
          <p:cNvPr id="114" name="CustomShape 2"/>
          <p:cNvSpPr/>
          <p:nvPr/>
        </p:nvSpPr>
        <p:spPr>
          <a:xfrm>
            <a:off x="4788000" y="2914560"/>
            <a:ext cx="3886200" cy="167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lang="en-GB">
                <a:solidFill>
                  <a:srgbClr val="222268"/>
                </a:solidFill>
                <a:latin typeface="Arial"/>
                <a:ea typeface="WenQuanYi Zen Hei Sharp"/>
              </a:rPr>
              <a:t>Luis Rodríguez Fernández</a:t>
            </a:r>
            <a:endParaRPr/>
          </a:p>
        </p:txBody>
      </p:sp>
      <p:sp>
        <p:nvSpPr>
          <p:cNvPr id="115" name="CustomShape 3"/>
          <p:cNvSpPr/>
          <p:nvPr/>
        </p:nvSpPr>
        <p:spPr>
          <a:xfrm>
            <a:off x="1403280" y="2931840"/>
            <a:ext cx="2374200" cy="15825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6553080" y="4767120"/>
            <a:ext cx="2132280" cy="272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71974393-D2A3-4E7A-855E-59F3E3848FB8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75" name="CustomShape 2"/>
          <p:cNvSpPr/>
          <p:nvPr/>
        </p:nvSpPr>
        <p:spPr>
          <a:xfrm>
            <a:off x="1403640" y="205920"/>
            <a:ext cx="7282080" cy="856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Next steps</a:t>
            </a:r>
            <a:endParaRPr/>
          </a:p>
        </p:txBody>
      </p:sp>
      <p:sp>
        <p:nvSpPr>
          <p:cNvPr id="176" name="CustomShape 3"/>
          <p:cNvSpPr/>
          <p:nvPr/>
        </p:nvSpPr>
        <p:spPr>
          <a:xfrm>
            <a:off x="542520" y="1386000"/>
            <a:ext cx="8207280" cy="2345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800">
                <a:solidFill>
                  <a:srgbClr val="2f5597"/>
                </a:solidFill>
                <a:latin typeface="Arial"/>
              </a:rPr>
              <a:t>Goals:</a:t>
            </a:r>
            <a:endParaRPr/>
          </a:p>
          <a:p>
            <a:pPr lvl="1">
              <a:lnSpc>
                <a:spcPct val="100000"/>
              </a:lnSpc>
              <a:buFont typeface="Calibri Light"/>
              <a:buAutoNum type="arabicPeriod"/>
            </a:pPr>
            <a:r>
              <a:rPr lang="en-GB" sz="2000">
                <a:solidFill>
                  <a:srgbClr val="2f5597"/>
                </a:solidFill>
                <a:latin typeface="Arial"/>
              </a:rPr>
              <a:t>Test new Oracle VM beta version (new UEK based on Linux 4).</a:t>
            </a:r>
            <a:endParaRPr/>
          </a:p>
          <a:p>
            <a:pPr lvl="1">
              <a:lnSpc>
                <a:spcPct val="100000"/>
              </a:lnSpc>
              <a:buFont typeface="Calibri Light"/>
              <a:buAutoNum type="arabicPeriod"/>
            </a:pPr>
            <a:r>
              <a:rPr lang="en-GB" sz="2000">
                <a:solidFill>
                  <a:srgbClr val="2f5597"/>
                </a:solidFill>
                <a:latin typeface="Arial"/>
              </a:rPr>
              <a:t>Test new Oracle OpenStack release (based on OpenStack Kilo release.</a:t>
            </a:r>
            <a:endParaRPr/>
          </a:p>
          <a:p>
            <a:pPr lvl="1">
              <a:lnSpc>
                <a:spcPct val="100000"/>
              </a:lnSpc>
              <a:buFont typeface="Calibri Light"/>
              <a:buAutoNum type="arabicPeriod"/>
            </a:pPr>
            <a:r>
              <a:rPr lang="en-GB" sz="2000">
                <a:solidFill>
                  <a:srgbClr val="2f5597"/>
                </a:solidFill>
                <a:latin typeface="Arial"/>
              </a:rPr>
              <a:t>Integration of Compute Nodes(Oracle VM) with new Oracle OpenStack Release in OpenStack CERN deployment.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6553080" y="4767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0358B0D3-1464-4333-8665-EEB37EF884EA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78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Questions?</a:t>
            </a:r>
            <a:endParaRPr/>
          </a:p>
        </p:txBody>
      </p:sp>
      <p:sp>
        <p:nvSpPr>
          <p:cNvPr id="179" name="CustomShape 3"/>
          <p:cNvSpPr/>
          <p:nvPr/>
        </p:nvSpPr>
        <p:spPr>
          <a:xfrm>
            <a:off x="542520" y="1386000"/>
            <a:ext cx="8206560" cy="1430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80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500120" y="1116000"/>
            <a:ext cx="5915160" cy="3398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6553080" y="4767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6348FB5E-727B-463D-84CD-0C7CF51EBD8E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82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Resources</a:t>
            </a:r>
            <a:endParaRPr/>
          </a:p>
        </p:txBody>
      </p:sp>
      <p:sp>
        <p:nvSpPr>
          <p:cNvPr id="183" name="CustomShape 3"/>
          <p:cNvSpPr/>
          <p:nvPr/>
        </p:nvSpPr>
        <p:spPr>
          <a:xfrm>
            <a:off x="525600" y="1649160"/>
            <a:ext cx="8329680" cy="3077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Weblogic 12.2.1 download: Oracle Technology Network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What's new in Oracle Weblogic Server 12.2.1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Domain Partitions for Multi-tenancy in WebLogic Server 12.2.1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Oracle Weblogic Server 12.2.1 Multitenancy: Efficiency, Agility, and Lower Cost [CON8630]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Artur Wiecek OOW interview, coming soon!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Oracle APEX in the CERN Java Cloud (Oracle Scene magazine)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Weblogic Client project on github.com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Trouble-Maker (performace issues samples) on github.com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Oracle Cloud (Java)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Databases at CERN blog</a:t>
            </a:r>
            <a:endParaRPr/>
          </a:p>
        </p:txBody>
      </p:sp>
      <p:pic>
        <p:nvPicPr>
          <p:cNvPr id="184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500600" y="1064160"/>
            <a:ext cx="1302480" cy="1131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6626520" y="4695120"/>
            <a:ext cx="215748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65C199AC-18C0-4DC9-8D05-37DE4DFD69D4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86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Images</a:t>
            </a:r>
            <a:endParaRPr/>
          </a:p>
        </p:txBody>
      </p:sp>
      <p:sp>
        <p:nvSpPr>
          <p:cNvPr id="187" name="CustomShape 3"/>
          <p:cNvSpPr/>
          <p:nvPr/>
        </p:nvSpPr>
        <p:spPr>
          <a:xfrm>
            <a:off x="525600" y="1217160"/>
            <a:ext cx="6787080" cy="3077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Building: pixabay.com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All Duke images: Duke images project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JVM consolidation diagram taken from Oracle Weblogic Server 12.2.1 Multitenancy: Efficiency, Agility, and Lower Cost [CON8630]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“</a:t>
            </a: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You rock, you rule”: James Sanden web site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Oracle Open World logo: Oracle Open World web site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Oracle Scene logo: UK Oracle User Group site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CERN Weblogic Command Line diagram courtesy of Konrad Aleksander Kaczkowski (IT/DB)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Happy Birthday Java!!!: Scott Schram flicker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88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479000" y="849960"/>
            <a:ext cx="1305000" cy="1742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553080" y="4767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0176F012-2A14-41D2-9A97-2FD130870D74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17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Oracle Weblogic 12.2.1 Beta Program</a:t>
            </a:r>
            <a:endParaRPr/>
          </a:p>
        </p:txBody>
      </p:sp>
      <p:sp>
        <p:nvSpPr>
          <p:cNvPr id="118" name="CustomShape 3"/>
          <p:cNvSpPr/>
          <p:nvPr/>
        </p:nvSpPr>
        <p:spPr>
          <a:xfrm>
            <a:off x="525600" y="1649160"/>
            <a:ext cx="5389920" cy="3077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12.2.1 version is focus on </a:t>
            </a:r>
            <a:r>
              <a:rPr b="1" lang="en-GB" sz="2000">
                <a:solidFill>
                  <a:srgbClr val="2f5597"/>
                </a:solidFill>
                <a:latin typeface="Arial"/>
                <a:ea typeface="Droid Sans Fallback"/>
              </a:rPr>
              <a:t>multitenancy</a:t>
            </a: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.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b="1" lang="en-GB" sz="2000">
                <a:solidFill>
                  <a:srgbClr val="2f5597"/>
                </a:solidFill>
                <a:latin typeface="Arial"/>
                <a:ea typeface="Droid Sans Fallback"/>
              </a:rPr>
              <a:t>Tenant</a:t>
            </a: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 (Merriam-Webster): </a:t>
            </a:r>
            <a:r>
              <a:rPr i="1" lang="en-GB" sz="2000">
                <a:solidFill>
                  <a:srgbClr val="2f5597"/>
                </a:solidFill>
                <a:latin typeface="Arial"/>
                <a:ea typeface="Droid Sans Fallback"/>
              </a:rPr>
              <a:t>one who rents or leases (as a house) from a landlord.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b="1" lang="en-GB" sz="2000">
                <a:solidFill>
                  <a:srgbClr val="2f5597"/>
                </a:solidFill>
                <a:latin typeface="Arial"/>
                <a:ea typeface="Droid Sans Fallback"/>
              </a:rPr>
              <a:t>Multitenancy</a:t>
            </a:r>
            <a:r>
              <a:rPr lang="en-GB" sz="2000">
                <a:solidFill>
                  <a:srgbClr val="2f5597"/>
                </a:solidFill>
                <a:latin typeface="Arial"/>
                <a:ea typeface="Droid Sans Fallback"/>
              </a:rPr>
              <a:t>: mode of operation of software where multiple independent instances of one or multiple applications operate in a shared environment. The instances (tenants) are logically isolated, but physically integrated.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19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629320" y="1203840"/>
            <a:ext cx="3501360" cy="3693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553080" y="4911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A9BB5EA0-622C-47DE-97A0-134962B24105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21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Oracle Weblogic 12.2.1 Beta Program</a:t>
            </a:r>
            <a:endParaRPr/>
          </a:p>
        </p:txBody>
      </p:sp>
      <p:sp>
        <p:nvSpPr>
          <p:cNvPr id="122" name="CustomShape 3"/>
          <p:cNvSpPr/>
          <p:nvPr/>
        </p:nvSpPr>
        <p:spPr>
          <a:xfrm>
            <a:off x="459720" y="177480"/>
            <a:ext cx="8225640" cy="704160"/>
          </a:xfrm>
          <a:prstGeom prst="rect">
            <a:avLst/>
          </a:prstGeom>
          <a:noFill/>
          <a:ln>
            <a:noFill/>
          </a:ln>
        </p:spPr>
      </p:sp>
      <p:sp>
        <p:nvSpPr>
          <p:cNvPr id="123" name="CustomShape 4"/>
          <p:cNvSpPr/>
          <p:nvPr/>
        </p:nvSpPr>
        <p:spPr>
          <a:xfrm>
            <a:off x="272880" y="1583280"/>
            <a:ext cx="3488040" cy="31032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</p:sp>
      <p:sp>
        <p:nvSpPr>
          <p:cNvPr id="124" name="CustomShape 5"/>
          <p:cNvSpPr/>
          <p:nvPr/>
        </p:nvSpPr>
        <p:spPr>
          <a:xfrm>
            <a:off x="3980160" y="1891080"/>
            <a:ext cx="1364040" cy="220644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r>
              <a:rPr lang="en-GB">
                <a:solidFill>
                  <a:srgbClr val="4d4d4d"/>
                </a:solidFill>
                <a:latin typeface="Arial"/>
              </a:rPr>
              <a:t>2-3x density</a:t>
            </a:r>
            <a:endParaRPr/>
          </a:p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gain</a:t>
            </a:r>
            <a:endParaRPr/>
          </a:p>
        </p:txBody>
      </p:sp>
      <p:sp>
        <p:nvSpPr>
          <p:cNvPr id="125" name="CustomShape 6"/>
          <p:cNvSpPr/>
          <p:nvPr/>
        </p:nvSpPr>
        <p:spPr>
          <a:xfrm>
            <a:off x="537480" y="1791720"/>
            <a:ext cx="1425600" cy="11779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JVM</a:t>
            </a:r>
            <a:endParaRPr/>
          </a:p>
        </p:txBody>
      </p:sp>
      <p:sp>
        <p:nvSpPr>
          <p:cNvPr id="126" name="CustomShape 7"/>
          <p:cNvSpPr/>
          <p:nvPr/>
        </p:nvSpPr>
        <p:spPr>
          <a:xfrm>
            <a:off x="790920" y="2321280"/>
            <a:ext cx="968040" cy="4723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APP1</a:t>
            </a:r>
            <a:endParaRPr/>
          </a:p>
        </p:txBody>
      </p:sp>
      <p:sp>
        <p:nvSpPr>
          <p:cNvPr id="127" name="CustomShape 8"/>
          <p:cNvSpPr/>
          <p:nvPr/>
        </p:nvSpPr>
        <p:spPr>
          <a:xfrm>
            <a:off x="544320" y="3059280"/>
            <a:ext cx="1425600" cy="11779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JVM</a:t>
            </a:r>
            <a:endParaRPr/>
          </a:p>
        </p:txBody>
      </p:sp>
      <p:sp>
        <p:nvSpPr>
          <p:cNvPr id="128" name="CustomShape 9"/>
          <p:cNvSpPr/>
          <p:nvPr/>
        </p:nvSpPr>
        <p:spPr>
          <a:xfrm>
            <a:off x="797760" y="3588480"/>
            <a:ext cx="968040" cy="4723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APP3</a:t>
            </a:r>
            <a:endParaRPr/>
          </a:p>
        </p:txBody>
      </p:sp>
      <p:sp>
        <p:nvSpPr>
          <p:cNvPr id="129" name="CustomShape 10"/>
          <p:cNvSpPr/>
          <p:nvPr/>
        </p:nvSpPr>
        <p:spPr>
          <a:xfrm>
            <a:off x="2054160" y="1791720"/>
            <a:ext cx="1425600" cy="11779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JVM</a:t>
            </a:r>
            <a:endParaRPr/>
          </a:p>
        </p:txBody>
      </p:sp>
      <p:sp>
        <p:nvSpPr>
          <p:cNvPr id="130" name="CustomShape 11"/>
          <p:cNvSpPr/>
          <p:nvPr/>
        </p:nvSpPr>
        <p:spPr>
          <a:xfrm>
            <a:off x="2307600" y="2321280"/>
            <a:ext cx="968040" cy="4723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APP2</a:t>
            </a:r>
            <a:endParaRPr/>
          </a:p>
        </p:txBody>
      </p:sp>
      <p:sp>
        <p:nvSpPr>
          <p:cNvPr id="131" name="CustomShape 12"/>
          <p:cNvSpPr/>
          <p:nvPr/>
        </p:nvSpPr>
        <p:spPr>
          <a:xfrm>
            <a:off x="2052720" y="3053520"/>
            <a:ext cx="1425600" cy="11779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JVM</a:t>
            </a:r>
            <a:endParaRPr/>
          </a:p>
        </p:txBody>
      </p:sp>
      <p:sp>
        <p:nvSpPr>
          <p:cNvPr id="132" name="CustomShape 13"/>
          <p:cNvSpPr/>
          <p:nvPr/>
        </p:nvSpPr>
        <p:spPr>
          <a:xfrm>
            <a:off x="2306160" y="3583080"/>
            <a:ext cx="968040" cy="47232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APP4</a:t>
            </a:r>
            <a:endParaRPr/>
          </a:p>
        </p:txBody>
      </p:sp>
      <p:sp>
        <p:nvSpPr>
          <p:cNvPr id="133" name="CustomShape 14"/>
          <p:cNvSpPr/>
          <p:nvPr/>
        </p:nvSpPr>
        <p:spPr>
          <a:xfrm>
            <a:off x="5450760" y="1599480"/>
            <a:ext cx="3488040" cy="3087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JVM</a:t>
            </a:r>
            <a:endParaRPr/>
          </a:p>
        </p:txBody>
      </p:sp>
      <p:sp>
        <p:nvSpPr>
          <p:cNvPr id="134" name="CustomShape 15"/>
          <p:cNvSpPr/>
          <p:nvPr/>
        </p:nvSpPr>
        <p:spPr>
          <a:xfrm>
            <a:off x="5732280" y="202212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35" name="CustomShape 16"/>
          <p:cNvSpPr/>
          <p:nvPr/>
        </p:nvSpPr>
        <p:spPr>
          <a:xfrm>
            <a:off x="5985720" y="229608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APP1</a:t>
            </a:r>
            <a:endParaRPr/>
          </a:p>
        </p:txBody>
      </p:sp>
      <p:sp>
        <p:nvSpPr>
          <p:cNvPr id="136" name="CustomShape 17"/>
          <p:cNvSpPr/>
          <p:nvPr/>
        </p:nvSpPr>
        <p:spPr>
          <a:xfrm>
            <a:off x="5739480" y="267840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37" name="CustomShape 18"/>
          <p:cNvSpPr/>
          <p:nvPr/>
        </p:nvSpPr>
        <p:spPr>
          <a:xfrm>
            <a:off x="5992560" y="295272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APP3</a:t>
            </a:r>
            <a:endParaRPr/>
          </a:p>
        </p:txBody>
      </p:sp>
      <p:sp>
        <p:nvSpPr>
          <p:cNvPr id="138" name="CustomShape 19"/>
          <p:cNvSpPr/>
          <p:nvPr/>
        </p:nvSpPr>
        <p:spPr>
          <a:xfrm>
            <a:off x="7248960" y="202212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39" name="CustomShape 20"/>
          <p:cNvSpPr/>
          <p:nvPr/>
        </p:nvSpPr>
        <p:spPr>
          <a:xfrm>
            <a:off x="7502400" y="229608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APP2</a:t>
            </a:r>
            <a:endParaRPr/>
          </a:p>
        </p:txBody>
      </p:sp>
      <p:sp>
        <p:nvSpPr>
          <p:cNvPr id="140" name="CustomShape 21"/>
          <p:cNvSpPr/>
          <p:nvPr/>
        </p:nvSpPr>
        <p:spPr>
          <a:xfrm>
            <a:off x="7247520" y="267552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41" name="CustomShape 22"/>
          <p:cNvSpPr/>
          <p:nvPr/>
        </p:nvSpPr>
        <p:spPr>
          <a:xfrm>
            <a:off x="7500960" y="294984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APP4</a:t>
            </a:r>
            <a:endParaRPr/>
          </a:p>
        </p:txBody>
      </p:sp>
      <p:sp>
        <p:nvSpPr>
          <p:cNvPr id="142" name="CustomShape 23"/>
          <p:cNvSpPr/>
          <p:nvPr/>
        </p:nvSpPr>
        <p:spPr>
          <a:xfrm>
            <a:off x="697320" y="1164960"/>
            <a:ext cx="1562760" cy="3639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GB">
                <a:solidFill>
                  <a:srgbClr val="0055a0"/>
                </a:solidFill>
                <a:latin typeface="Arial"/>
              </a:rPr>
              <a:t>Current setup</a:t>
            </a:r>
            <a:endParaRPr/>
          </a:p>
        </p:txBody>
      </p:sp>
      <p:sp>
        <p:nvSpPr>
          <p:cNvPr id="143" name="CustomShape 24"/>
          <p:cNvSpPr/>
          <p:nvPr/>
        </p:nvSpPr>
        <p:spPr>
          <a:xfrm>
            <a:off x="6546240" y="1239480"/>
            <a:ext cx="1257840" cy="3639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GB">
                <a:solidFill>
                  <a:srgbClr val="0055a0"/>
                </a:solidFill>
                <a:latin typeface="Arial"/>
              </a:rPr>
              <a:t>New setup</a:t>
            </a:r>
            <a:endParaRPr/>
          </a:p>
        </p:txBody>
      </p:sp>
      <p:sp>
        <p:nvSpPr>
          <p:cNvPr id="144" name="CustomShape 25"/>
          <p:cNvSpPr/>
          <p:nvPr/>
        </p:nvSpPr>
        <p:spPr>
          <a:xfrm>
            <a:off x="5732280" y="337284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45" name="CustomShape 26"/>
          <p:cNvSpPr/>
          <p:nvPr/>
        </p:nvSpPr>
        <p:spPr>
          <a:xfrm>
            <a:off x="5985720" y="364680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APP5</a:t>
            </a:r>
            <a:endParaRPr/>
          </a:p>
        </p:txBody>
      </p:sp>
      <p:sp>
        <p:nvSpPr>
          <p:cNvPr id="146" name="CustomShape 27"/>
          <p:cNvSpPr/>
          <p:nvPr/>
        </p:nvSpPr>
        <p:spPr>
          <a:xfrm>
            <a:off x="5739480" y="402912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47" name="CustomShape 28"/>
          <p:cNvSpPr/>
          <p:nvPr/>
        </p:nvSpPr>
        <p:spPr>
          <a:xfrm>
            <a:off x="5992560" y="430344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APP7</a:t>
            </a:r>
            <a:endParaRPr/>
          </a:p>
        </p:txBody>
      </p:sp>
      <p:sp>
        <p:nvSpPr>
          <p:cNvPr id="148" name="CustomShape 29"/>
          <p:cNvSpPr/>
          <p:nvPr/>
        </p:nvSpPr>
        <p:spPr>
          <a:xfrm>
            <a:off x="7248960" y="337284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49" name="CustomShape 30"/>
          <p:cNvSpPr/>
          <p:nvPr/>
        </p:nvSpPr>
        <p:spPr>
          <a:xfrm>
            <a:off x="7502400" y="364680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APP6</a:t>
            </a:r>
            <a:endParaRPr/>
          </a:p>
        </p:txBody>
      </p:sp>
      <p:sp>
        <p:nvSpPr>
          <p:cNvPr id="150" name="CustomShape 31"/>
          <p:cNvSpPr/>
          <p:nvPr/>
        </p:nvSpPr>
        <p:spPr>
          <a:xfrm>
            <a:off x="7247520" y="4026240"/>
            <a:ext cx="1425600" cy="6098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PART</a:t>
            </a:r>
            <a:endParaRPr/>
          </a:p>
        </p:txBody>
      </p:sp>
      <p:sp>
        <p:nvSpPr>
          <p:cNvPr id="151" name="CustomShape 32"/>
          <p:cNvSpPr/>
          <p:nvPr/>
        </p:nvSpPr>
        <p:spPr>
          <a:xfrm>
            <a:off x="7500960" y="4300560"/>
            <a:ext cx="968040" cy="24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6e6e6"/>
              </a:gs>
              <a:gs pos="100000">
                <a:srgbClr val="c9c9c9"/>
              </a:gs>
            </a:gsLst>
            <a:lin ang="5400000"/>
          </a:gradFill>
          <a:ln w="9360">
            <a:solidFill>
              <a:srgbClr val="b0b0b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GB">
                <a:solidFill>
                  <a:srgbClr val="4d4d4d"/>
                </a:solidFill>
                <a:latin typeface="Arial"/>
              </a:rPr>
              <a:t>APP8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6553080" y="4911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46596598-F7FE-409E-A79F-70ED7D6B13EA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Oracle Weblogic 12.2.1 Beta Program</a:t>
            </a:r>
            <a:endParaRPr/>
          </a:p>
        </p:txBody>
      </p:sp>
      <p:sp>
        <p:nvSpPr>
          <p:cNvPr id="154" name="CustomShape 3"/>
          <p:cNvSpPr/>
          <p:nvPr/>
        </p:nvSpPr>
        <p:spPr>
          <a:xfrm>
            <a:off x="459720" y="177480"/>
            <a:ext cx="8225640" cy="704160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CustomShape 4"/>
          <p:cNvSpPr/>
          <p:nvPr/>
        </p:nvSpPr>
        <p:spPr>
          <a:xfrm>
            <a:off x="457560" y="1246680"/>
            <a:ext cx="8228520" cy="3202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0000"/>
              <a:buFont typeface="Wingdings" charset="2"/>
              <a:buChar char=""/>
            </a:pPr>
            <a:r>
              <a:rPr lang="en-GB" sz="3000">
                <a:solidFill>
                  <a:srgbClr val="0055a0"/>
                </a:solidFill>
                <a:latin typeface="Arial"/>
              </a:rPr>
              <a:t>Improve operational efficiency?</a:t>
            </a:r>
            <a:endParaRPr/>
          </a:p>
          <a:p>
            <a:pPr lvl="1">
              <a:lnSpc>
                <a:spcPct val="100000"/>
              </a:lnSpc>
              <a:buSzPct val="90000"/>
              <a:buFont typeface="Wingdings" charset="2"/>
              <a:buChar char=""/>
            </a:pPr>
            <a:r>
              <a:rPr lang="en-GB" sz="2600">
                <a:solidFill>
                  <a:srgbClr val="00b050"/>
                </a:solidFill>
                <a:latin typeface="Arial"/>
              </a:rPr>
              <a:t>Yes – Resource group cluster migration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"/>
            </a:pPr>
            <a:r>
              <a:rPr lang="en-GB" sz="3000">
                <a:solidFill>
                  <a:srgbClr val="0055a0"/>
                </a:solidFill>
                <a:latin typeface="Arial"/>
              </a:rPr>
              <a:t>Improve resource efficiency?</a:t>
            </a:r>
            <a:endParaRPr/>
          </a:p>
          <a:p>
            <a:pPr lvl="1">
              <a:lnSpc>
                <a:spcPct val="100000"/>
              </a:lnSpc>
              <a:buSzPct val="90000"/>
              <a:buFont typeface="Wingdings" charset="2"/>
              <a:buChar char=""/>
            </a:pPr>
            <a:r>
              <a:rPr lang="en-GB" sz="2600">
                <a:solidFill>
                  <a:srgbClr val="00b050"/>
                </a:solidFill>
                <a:latin typeface="Arial"/>
              </a:rPr>
              <a:t>Yes – Partitions. Resource limitations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"/>
            </a:pPr>
            <a:r>
              <a:rPr lang="en-GB" sz="3000">
                <a:solidFill>
                  <a:srgbClr val="0055a0"/>
                </a:solidFill>
                <a:latin typeface="Arial"/>
              </a:rPr>
              <a:t>Enable cloud architectures?</a:t>
            </a:r>
            <a:endParaRPr/>
          </a:p>
          <a:p>
            <a:pPr lvl="1">
              <a:lnSpc>
                <a:spcPct val="100000"/>
              </a:lnSpc>
              <a:buSzPct val="90000"/>
              <a:buFont typeface="Wingdings" charset="2"/>
              <a:buChar char=""/>
            </a:pPr>
            <a:r>
              <a:rPr lang="en-GB" sz="2600">
                <a:solidFill>
                  <a:srgbClr val="00b050"/>
                </a:solidFill>
                <a:latin typeface="Arial"/>
              </a:rPr>
              <a:t>Yes – RESTful management APIs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"/>
            </a:pPr>
            <a:r>
              <a:rPr lang="en-GB" sz="3000">
                <a:solidFill>
                  <a:srgbClr val="0055a0"/>
                </a:solidFill>
                <a:latin typeface="Arial"/>
              </a:rPr>
              <a:t>Improve responsiveness?</a:t>
            </a:r>
            <a:endParaRPr/>
          </a:p>
          <a:p>
            <a:pPr lvl="1">
              <a:lnSpc>
                <a:spcPct val="100000"/>
              </a:lnSpc>
              <a:buSzPct val="90000"/>
              <a:buFont typeface="Wingdings" charset="2"/>
              <a:buChar char=""/>
            </a:pPr>
            <a:r>
              <a:rPr lang="en-GB" sz="2600">
                <a:solidFill>
                  <a:srgbClr val="00b050"/>
                </a:solidFill>
                <a:latin typeface="Arial"/>
              </a:rPr>
              <a:t>Yes – Fast provisioning/Better fault detection</a:t>
            </a:r>
            <a:endParaRPr/>
          </a:p>
        </p:txBody>
      </p:sp>
      <p:pic>
        <p:nvPicPr>
          <p:cNvPr id="156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945480" y="1762200"/>
            <a:ext cx="2142000" cy="2142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6553080" y="4767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8B7839EE-B739-4971-89B6-CD2E0F30DBC6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58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Outreach</a:t>
            </a:r>
            <a:endParaRPr/>
          </a:p>
        </p:txBody>
      </p:sp>
      <p:sp>
        <p:nvSpPr>
          <p:cNvPr id="159" name="CustomShape 3"/>
          <p:cNvSpPr/>
          <p:nvPr/>
        </p:nvSpPr>
        <p:spPr>
          <a:xfrm>
            <a:off x="542520" y="1278000"/>
            <a:ext cx="5936760" cy="3077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Oracle Open World: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000">
                <a:solidFill>
                  <a:srgbClr val="2f5597"/>
                </a:solidFill>
                <a:latin typeface="Arial"/>
              </a:rPr>
              <a:t>Presentation:  Oracle Weblogic Server 12.2.1 Multitenancy: Efficiency, Agility, and Lower Cost [CON8630] Artur Wiecek (CERN) &amp; David Cabelus (Oracle)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000">
                <a:solidFill>
                  <a:srgbClr val="2f5597"/>
                </a:solidFill>
                <a:latin typeface="Arial"/>
              </a:rPr>
              <a:t>Interview: Artur Wiecek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Oracle Scene Magazine: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000">
                <a:solidFill>
                  <a:srgbClr val="2f5597"/>
                </a:solidFill>
                <a:latin typeface="Arial"/>
              </a:rPr>
              <a:t>Oracle APEX in the CERN Java Cloud (Spring 15 | Issue 56)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000">
                <a:solidFill>
                  <a:srgbClr val="2f5597"/>
                </a:solidFill>
                <a:latin typeface="Arial"/>
              </a:rPr>
              <a:t>CERN develops a new WebLogic Command Line Interface tool for CERN Java Middleware Services (first edition of 2016)</a:t>
            </a:r>
            <a:endParaRPr/>
          </a:p>
        </p:txBody>
      </p:sp>
      <p:pic>
        <p:nvPicPr>
          <p:cNvPr id="160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336000" y="2592000"/>
            <a:ext cx="2702160" cy="719280"/>
          </a:xfrm>
          <a:prstGeom prst="rect">
            <a:avLst/>
          </a:prstGeom>
          <a:ln>
            <a:noFill/>
          </a:ln>
        </p:spPr>
      </p:pic>
      <p:pic>
        <p:nvPicPr>
          <p:cNvPr id="161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0" y="1326600"/>
            <a:ext cx="1008720" cy="1084680"/>
          </a:xfrm>
          <a:prstGeom prst="rect">
            <a:avLst/>
          </a:prstGeom>
          <a:ln>
            <a:noFill/>
          </a:ln>
        </p:spPr>
      </p:pic>
      <p:pic>
        <p:nvPicPr>
          <p:cNvPr id="162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6300000" y="3492000"/>
            <a:ext cx="2735280" cy="1295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6553080" y="4767120"/>
            <a:ext cx="2131560" cy="2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E3D97F61-DC2B-4852-802D-8241A92B230C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64" name="CustomShape 2"/>
          <p:cNvSpPr/>
          <p:nvPr/>
        </p:nvSpPr>
        <p:spPr>
          <a:xfrm>
            <a:off x="1403640" y="205920"/>
            <a:ext cx="7281360" cy="85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Next steps</a:t>
            </a:r>
            <a:endParaRPr/>
          </a:p>
        </p:txBody>
      </p:sp>
      <p:sp>
        <p:nvSpPr>
          <p:cNvPr id="165" name="CustomShape 3"/>
          <p:cNvSpPr/>
          <p:nvPr/>
        </p:nvSpPr>
        <p:spPr>
          <a:xfrm>
            <a:off x="542520" y="666000"/>
            <a:ext cx="7088760" cy="156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2f5597"/>
                </a:solidFill>
                <a:latin typeface="Arial"/>
              </a:rPr>
              <a:t>Help the developer community to make their applications “cloud-ready”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2f5597"/>
                </a:solidFill>
                <a:latin typeface="Arial"/>
              </a:rPr>
              <a:t>Explore the Oracle Public Cloud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2f5597"/>
                </a:solidFill>
                <a:latin typeface="Arial"/>
              </a:rPr>
              <a:t>Multi-tenancy improvements: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400">
                <a:solidFill>
                  <a:srgbClr val="2f5597"/>
                </a:solidFill>
                <a:latin typeface="Arial"/>
              </a:rPr>
              <a:t>Export/Import applications (partitions)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400">
                <a:solidFill>
                  <a:srgbClr val="2f5597"/>
                </a:solidFill>
                <a:latin typeface="Arial"/>
              </a:rPr>
              <a:t>RESTful for 12.2.1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2f5597"/>
                </a:solidFill>
                <a:latin typeface="Arial"/>
              </a:rPr>
              <a:t>Investigate Maximum Availability Architectures</a:t>
            </a:r>
            <a:endParaRPr/>
          </a:p>
          <a:p>
            <a:pPr lvl="1">
              <a:lnSpc>
                <a:spcPct val="100000"/>
              </a:lnSpc>
              <a:buSzPct val="80000"/>
              <a:buFont typeface="StarSymbol"/>
              <a:buChar char=""/>
            </a:pPr>
            <a:r>
              <a:rPr lang="en-GB" sz="2400">
                <a:solidFill>
                  <a:srgbClr val="2f5597"/>
                </a:solidFill>
                <a:latin typeface="Arial"/>
              </a:rPr>
              <a:t>Load Balancing (Oracle Traffic Director)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2f5597"/>
                </a:solidFill>
                <a:latin typeface="Arial"/>
              </a:rPr>
              <a:t>Oracle Enterprise Manager PaaS capabilities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2f5597"/>
                </a:solidFill>
                <a:latin typeface="Arial"/>
              </a:rPr>
              <a:t>12.2.1 is JAVA EE 7 fully compatible</a:t>
            </a:r>
            <a:endParaRPr/>
          </a:p>
        </p:txBody>
      </p:sp>
      <p:pic>
        <p:nvPicPr>
          <p:cNvPr id="166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984000" y="1584000"/>
            <a:ext cx="2258280" cy="215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4788000" y="1597680"/>
            <a:ext cx="3886920" cy="118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endParaRPr/>
          </a:p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Virtualization</a:t>
            </a:r>
            <a:endParaRPr/>
          </a:p>
        </p:txBody>
      </p:sp>
      <p:sp>
        <p:nvSpPr>
          <p:cNvPr id="168" name="CustomShape 2"/>
          <p:cNvSpPr/>
          <p:nvPr/>
        </p:nvSpPr>
        <p:spPr>
          <a:xfrm>
            <a:off x="4788000" y="2914560"/>
            <a:ext cx="3886920" cy="1671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lang="en-GB">
                <a:solidFill>
                  <a:srgbClr val="222268"/>
                </a:solidFill>
                <a:latin typeface="Arial"/>
                <a:ea typeface="WenQuanYi Zen Hei Sharp"/>
              </a:rPr>
              <a:t>Antonio Nappi(September 2015)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6553080" y="4767120"/>
            <a:ext cx="2132280" cy="272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8E64873D-5D01-49C9-AB05-158FE399C668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170" name="CustomShape 2"/>
          <p:cNvSpPr/>
          <p:nvPr/>
        </p:nvSpPr>
        <p:spPr>
          <a:xfrm>
            <a:off x="1403640" y="205920"/>
            <a:ext cx="7282080" cy="856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en-GB" sz="3200">
                <a:solidFill>
                  <a:srgbClr val="222268"/>
                </a:solidFill>
                <a:latin typeface="Arial"/>
                <a:ea typeface="WenQuanYi Zen Hei Sharp"/>
              </a:rPr>
              <a:t>Integration tests</a:t>
            </a:r>
            <a:endParaRPr/>
          </a:p>
        </p:txBody>
      </p:sp>
      <p:sp>
        <p:nvSpPr>
          <p:cNvPr id="171" name="CustomShape 3"/>
          <p:cNvSpPr/>
          <p:nvPr/>
        </p:nvSpPr>
        <p:spPr>
          <a:xfrm>
            <a:off x="1285920" y="1442880"/>
            <a:ext cx="7267320" cy="3260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en-GB" sz="2800">
                <a:solidFill>
                  <a:srgbClr val="2f5597"/>
                </a:solidFill>
                <a:latin typeface="Arial"/>
              </a:rPr>
              <a:t>Oracle Openstack Deployment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Openstack Icehouse Release.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Controller Node with CentOS 7.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Compute Nodes with Oracle VM.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KVM and XEN as Hypervisors: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Un-solved network problems with XEN.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GB" sz="2000">
                <a:solidFill>
                  <a:srgbClr val="2f5597"/>
                </a:solidFill>
                <a:latin typeface="Arial"/>
              </a:rPr>
              <a:t>Compatibility issues: current Oracle Openstack is linked to Openstack Icehouse release (April 2014), CERN Openstack is based on Kilo release (April 2015).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icture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07080"/>
            <a:ext cx="9142920" cy="4719240"/>
          </a:xfrm>
          <a:prstGeom prst="rect">
            <a:avLst/>
          </a:prstGeom>
          <a:ln>
            <a:noFill/>
          </a:ln>
        </p:spPr>
      </p:pic>
      <p:sp>
        <p:nvSpPr>
          <p:cNvPr id="173" name="CustomShape 1"/>
          <p:cNvSpPr/>
          <p:nvPr/>
        </p:nvSpPr>
        <p:spPr>
          <a:xfrm>
            <a:off x="6553080" y="4767120"/>
            <a:ext cx="2132280" cy="272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6CF2153-4612-41AF-9CEA-8338DF0B0D7B}" type="slidenum">
              <a:rPr lang="en-GB" sz="1200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