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2" r:id="rId2"/>
  </p:sldMasterIdLst>
  <p:notesMasterIdLst>
    <p:notesMasterId r:id="rId13"/>
  </p:notesMasterIdLst>
  <p:sldIdLst>
    <p:sldId id="256" r:id="rId3"/>
    <p:sldId id="670" r:id="rId4"/>
    <p:sldId id="671" r:id="rId5"/>
    <p:sldId id="672" r:id="rId6"/>
    <p:sldId id="676" r:id="rId7"/>
    <p:sldId id="677" r:id="rId8"/>
    <p:sldId id="673" r:id="rId9"/>
    <p:sldId id="674" r:id="rId10"/>
    <p:sldId id="675" r:id="rId11"/>
    <p:sldId id="6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0070C0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5652" autoAdjust="0"/>
  </p:normalViewPr>
  <p:slideViewPr>
    <p:cSldViewPr>
      <p:cViewPr>
        <p:scale>
          <a:sx n="100" d="100"/>
          <a:sy n="100" d="100"/>
        </p:scale>
        <p:origin x="-96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10/11/15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8DDCB-5899-48A9-A2C2-805B618861F4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9597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6865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865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05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209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317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5739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8992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0742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358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3943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74th ISCC, 10/11/2015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8423-8950-4671-8AD1-D80A8DDDE28D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884E-D596-463F-A596-5430FACD595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371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899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962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1161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421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0908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9884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8FDFF-4DDC-4D84-953C-D5CCF8CA1F5A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CA664-8000-4576-B34C-A4F040D64F7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669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g"/><Relationship Id="rId7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628800"/>
            <a:ext cx="8100392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HIE</a:t>
            </a:r>
            <a:r>
              <a:rPr lang="en-US" dirty="0"/>
              <a:t>-ISOLDE </a:t>
            </a:r>
            <a:r>
              <a:rPr lang="en-US" dirty="0" smtClean="0"/>
              <a:t>Project Status Report:</a:t>
            </a:r>
            <a:br>
              <a:rPr lang="en-US" dirty="0" smtClean="0"/>
            </a:br>
            <a:r>
              <a:rPr lang="en-US" dirty="0" smtClean="0"/>
              <a:t>Planning of </a:t>
            </a:r>
            <a:r>
              <a:rPr lang="en-US" dirty="0"/>
              <a:t>P</a:t>
            </a:r>
            <a:r>
              <a:rPr lang="en-US" dirty="0" smtClean="0"/>
              <a:t>hase </a:t>
            </a:r>
            <a:r>
              <a:rPr lang="en-US" dirty="0"/>
              <a:t>II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149080"/>
            <a:ext cx="7056784" cy="1584176"/>
          </a:xfrm>
        </p:spPr>
        <p:txBody>
          <a:bodyPr>
            <a:normAutofit lnSpcReduction="10000"/>
          </a:bodyPr>
          <a:lstStyle/>
          <a:p>
            <a:r>
              <a:rPr lang="de-DE" sz="2200" dirty="0" smtClean="0">
                <a:solidFill>
                  <a:srgbClr val="29348C"/>
                </a:solidFill>
              </a:rPr>
              <a:t>74th ISOLDE </a:t>
            </a:r>
            <a:r>
              <a:rPr lang="de-DE" sz="2200" dirty="0" err="1" smtClean="0">
                <a:solidFill>
                  <a:srgbClr val="29348C"/>
                </a:solidFill>
              </a:rPr>
              <a:t>Collaboration</a:t>
            </a:r>
            <a:r>
              <a:rPr lang="de-DE" sz="2200" dirty="0" smtClean="0">
                <a:solidFill>
                  <a:srgbClr val="29348C"/>
                </a:solidFill>
              </a:rPr>
              <a:t> </a:t>
            </a:r>
            <a:r>
              <a:rPr lang="de-DE" sz="2200" dirty="0" err="1" smtClean="0">
                <a:solidFill>
                  <a:srgbClr val="29348C"/>
                </a:solidFill>
              </a:rPr>
              <a:t>Committee</a:t>
            </a:r>
            <a:r>
              <a:rPr lang="de-DE" sz="2200" dirty="0" smtClean="0">
                <a:solidFill>
                  <a:srgbClr val="29348C"/>
                </a:solidFill>
              </a:rPr>
              <a:t> </a:t>
            </a:r>
            <a:r>
              <a:rPr lang="de-DE" sz="2200" dirty="0" err="1" smtClean="0">
                <a:solidFill>
                  <a:srgbClr val="29348C"/>
                </a:solidFill>
              </a:rPr>
              <a:t>meeting</a:t>
            </a:r>
            <a:endParaRPr lang="de-DE" sz="2200" dirty="0" smtClean="0">
              <a:solidFill>
                <a:srgbClr val="29348C"/>
              </a:solidFill>
            </a:endParaRPr>
          </a:p>
          <a:p>
            <a:r>
              <a:rPr lang="de-DE" sz="2200" dirty="0" smtClean="0">
                <a:solidFill>
                  <a:srgbClr val="29348C"/>
                </a:solidFill>
              </a:rPr>
              <a:t>November 10th </a:t>
            </a:r>
            <a:r>
              <a:rPr lang="de-DE" sz="2200" dirty="0">
                <a:solidFill>
                  <a:srgbClr val="29348C"/>
                </a:solidFill>
              </a:rPr>
              <a:t>2015</a:t>
            </a:r>
          </a:p>
          <a:p>
            <a:endParaRPr lang="de-DE" sz="2200" dirty="0" smtClean="0">
              <a:solidFill>
                <a:srgbClr val="29348C"/>
              </a:solidFill>
            </a:endParaRPr>
          </a:p>
          <a:p>
            <a:r>
              <a:rPr lang="de-DE" sz="2200" dirty="0" smtClean="0">
                <a:solidFill>
                  <a:srgbClr val="29348C"/>
                </a:solidFill>
              </a:rPr>
              <a:t>Y. Kadi</a:t>
            </a:r>
            <a:endParaRPr lang="de-DE" sz="2200" dirty="0">
              <a:solidFill>
                <a:srgbClr val="29348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Hie-Isolde\Hie-Isolde pictures\HIE_ISOLDE_service_buildings_1509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145353"/>
            <a:ext cx="9180512" cy="365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26502" y="4941168"/>
            <a:ext cx="63179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4000" b="1" dirty="0" err="1">
                <a:solidFill>
                  <a:srgbClr val="0D3A7E"/>
                </a:solidFill>
              </a:rPr>
              <a:t>Thank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>
                <a:solidFill>
                  <a:srgbClr val="0D3A7E"/>
                </a:solidFill>
              </a:rPr>
              <a:t>you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>
                <a:solidFill>
                  <a:srgbClr val="0D3A7E"/>
                </a:solidFill>
              </a:rPr>
              <a:t>for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>
                <a:solidFill>
                  <a:srgbClr val="0D3A7E"/>
                </a:solidFill>
              </a:rPr>
              <a:t>your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>
                <a:solidFill>
                  <a:srgbClr val="0D3A7E"/>
                </a:solidFill>
              </a:rPr>
              <a:t>attention</a:t>
            </a:r>
            <a:endParaRPr lang="en-US" sz="40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175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35696" y="-366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Formenti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03" y="-2432"/>
            <a:ext cx="8418371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89" y="3425077"/>
            <a:ext cx="82105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  <a:latin typeface="Calibri"/>
              </a:rPr>
              <a:t>WK16/2015</a:t>
            </a:r>
            <a:endParaRPr lang="en-GB" sz="1000" b="1" dirty="0">
              <a:solidFill>
                <a:srgbClr val="FF0000"/>
              </a:solidFill>
              <a:latin typeface="Calibri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980" y="0"/>
            <a:ext cx="8770205" cy="6858000"/>
            <a:chOff x="10980" y="0"/>
            <a:chExt cx="8770205" cy="685800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814" y="0"/>
              <a:ext cx="8418371" cy="6858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0980" y="4371241"/>
              <a:ext cx="82105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  <a:latin typeface="Calibri"/>
                </a:rPr>
                <a:t>WK35/2015</a:t>
              </a:r>
              <a:endParaRPr lang="en-GB" sz="1000" b="1" dirty="0">
                <a:solidFill>
                  <a:srgbClr val="FF0000"/>
                </a:solidFill>
                <a:latin typeface="Calibri"/>
              </a:endParaRP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-19050" y="4824536"/>
            <a:ext cx="9127554" cy="0"/>
          </a:xfrm>
          <a:prstGeom prst="line">
            <a:avLst/>
          </a:prstGeom>
          <a:ln w="635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44208" y="4886242"/>
            <a:ext cx="2260415" cy="58477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HIE-ISOLDE </a:t>
            </a:r>
            <a:r>
              <a:rPr lang="de-DE" sz="1600" dirty="0" err="1" smtClean="0"/>
              <a:t>physics</a:t>
            </a:r>
            <a:r>
              <a:rPr lang="de-DE" sz="1600" dirty="0" smtClean="0"/>
              <a:t> 2015</a:t>
            </a:r>
          </a:p>
          <a:p>
            <a:pPr algn="ctr"/>
            <a:r>
              <a:rPr lang="de-DE" sz="1600" dirty="0" smtClean="0"/>
              <a:t>On </a:t>
            </a:r>
            <a:r>
              <a:rPr lang="de-DE" sz="1600" dirty="0" err="1" smtClean="0"/>
              <a:t>Oct</a:t>
            </a:r>
            <a:r>
              <a:rPr lang="de-DE" sz="1600" dirty="0" smtClean="0"/>
              <a:t>. 22nd</a:t>
            </a:r>
            <a:endParaRPr lang="en-GB" sz="1600" dirty="0"/>
          </a:p>
        </p:txBody>
      </p:sp>
      <p:sp>
        <p:nvSpPr>
          <p:cNvPr id="22" name="Rectangle 21"/>
          <p:cNvSpPr/>
          <p:nvPr/>
        </p:nvSpPr>
        <p:spPr>
          <a:xfrm rot="20204740">
            <a:off x="882126" y="2584591"/>
            <a:ext cx="7781436" cy="18774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charset="2"/>
              <a:buChar char="Ø"/>
            </a:pPr>
            <a:r>
              <a:rPr lang="en-GB" sz="2400" b="1" dirty="0">
                <a:solidFill>
                  <a:srgbClr val="008000"/>
                </a:solidFill>
              </a:rPr>
              <a:t>Enormous progress since April </a:t>
            </a:r>
            <a:r>
              <a:rPr lang="en-GB" sz="2400" b="1" dirty="0" smtClean="0">
                <a:solidFill>
                  <a:srgbClr val="008000"/>
                </a:solidFill>
              </a:rPr>
              <a:t>2015</a:t>
            </a:r>
          </a:p>
          <a:p>
            <a:pPr marL="285750" indent="-285750">
              <a:spcBef>
                <a:spcPts val="1200"/>
              </a:spcBef>
              <a:buFont typeface="Wingdings" charset="2"/>
              <a:buChar char="Ø"/>
            </a:pPr>
            <a:r>
              <a:rPr lang="en-GB" sz="2400" b="1" dirty="0" smtClean="0">
                <a:solidFill>
                  <a:srgbClr val="008000"/>
                </a:solidFill>
              </a:rPr>
              <a:t>Physics with RI as planned</a:t>
            </a:r>
            <a:endParaRPr lang="en-GB" sz="2400" b="1" dirty="0">
              <a:solidFill>
                <a:srgbClr val="008000"/>
              </a:solidFill>
            </a:endParaRPr>
          </a:p>
          <a:p>
            <a:pPr marL="285750" indent="-285750">
              <a:spcBef>
                <a:spcPts val="1200"/>
              </a:spcBef>
              <a:buFont typeface="Wingdings" charset="2"/>
              <a:buChar char="Ø"/>
            </a:pPr>
            <a:r>
              <a:rPr lang="en-GB" sz="2400" b="1" dirty="0">
                <a:solidFill>
                  <a:srgbClr val="FF0000"/>
                </a:solidFill>
              </a:rPr>
              <a:t>Re-engineering of the RF </a:t>
            </a:r>
            <a:r>
              <a:rPr lang="en-GB" sz="2400" b="1" dirty="0" smtClean="0">
                <a:solidFill>
                  <a:srgbClr val="FF0000"/>
                </a:solidFill>
              </a:rPr>
              <a:t>coupler =&gt; </a:t>
            </a:r>
            <a:r>
              <a:rPr lang="en-GB" sz="2400" b="1" dirty="0" smtClean="0"/>
              <a:t>Need to </a:t>
            </a:r>
            <a:r>
              <a:rPr lang="en-GB" sz="2400" b="1" dirty="0">
                <a:solidFill>
                  <a:srgbClr val="000000"/>
                </a:solidFill>
              </a:rPr>
              <a:t>w</a:t>
            </a:r>
            <a:r>
              <a:rPr lang="en-GB" sz="2400" b="1" dirty="0" smtClean="0">
                <a:solidFill>
                  <a:srgbClr val="000000"/>
                </a:solidFill>
              </a:rPr>
              <a:t>ork </a:t>
            </a:r>
            <a:r>
              <a:rPr lang="en-GB" sz="2400" b="1" dirty="0">
                <a:solidFill>
                  <a:srgbClr val="000000"/>
                </a:solidFill>
              </a:rPr>
              <a:t>out coherent planning for CM1, CM2 and </a:t>
            </a:r>
            <a:r>
              <a:rPr lang="en-GB" sz="2400" b="1" dirty="0" smtClean="0">
                <a:solidFill>
                  <a:srgbClr val="000000"/>
                </a:solidFill>
              </a:rPr>
              <a:t>CM3</a:t>
            </a:r>
            <a:endParaRPr lang="en-GB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555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780" y="77260"/>
            <a:ext cx="8030716" cy="831460"/>
          </a:xfrm>
        </p:spPr>
        <p:txBody>
          <a:bodyPr>
            <a:noAutofit/>
          </a:bodyPr>
          <a:lstStyle/>
          <a:p>
            <a:r>
              <a:rPr lang="en-GB" sz="2800" dirty="0" smtClean="0"/>
              <a:t>Preparation for running w/ CM1 + CM2</a:t>
            </a:r>
            <a:br>
              <a:rPr lang="en-GB" sz="2800" dirty="0" smtClean="0"/>
            </a:br>
            <a:r>
              <a:rPr lang="en-GB" sz="2800" u="sng" dirty="0"/>
              <a:t>(</a:t>
            </a:r>
            <a:r>
              <a:rPr lang="en-GB" sz="2800" dirty="0" smtClean="0"/>
              <a:t>get new couplers, complete CM2, fix CM1)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43" y="1628493"/>
            <a:ext cx="8567143" cy="4509216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4159392" y="2311724"/>
            <a:ext cx="802222" cy="1038407"/>
            <a:chOff x="5505845" y="2727321"/>
            <a:chExt cx="1069629" cy="1038407"/>
          </a:xfrm>
        </p:grpSpPr>
        <p:grpSp>
          <p:nvGrpSpPr>
            <p:cNvPr id="21" name="Group 20"/>
            <p:cNvGrpSpPr/>
            <p:nvPr/>
          </p:nvGrpSpPr>
          <p:grpSpPr>
            <a:xfrm>
              <a:off x="5505845" y="2727321"/>
              <a:ext cx="1069629" cy="524827"/>
              <a:chOff x="5505845" y="2727321"/>
              <a:chExt cx="1069629" cy="524827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5598324" y="2887463"/>
                <a:ext cx="925803" cy="364685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505845" y="2727321"/>
                <a:ext cx="106962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Move CM1 to SM18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cxnSp>
          <p:nvCxnSpPr>
            <p:cNvPr id="5" name="Straight Arrow Connector 4"/>
            <p:cNvCxnSpPr/>
            <p:nvPr/>
          </p:nvCxnSpPr>
          <p:spPr>
            <a:xfrm flipV="1">
              <a:off x="5819675" y="3315635"/>
              <a:ext cx="1803" cy="450093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5321017" y="2666455"/>
            <a:ext cx="1177194" cy="975898"/>
            <a:chOff x="6356807" y="2951750"/>
            <a:chExt cx="1485465" cy="975898"/>
          </a:xfrm>
        </p:grpSpPr>
        <p:grpSp>
          <p:nvGrpSpPr>
            <p:cNvPr id="26" name="Group 25"/>
            <p:cNvGrpSpPr/>
            <p:nvPr/>
          </p:nvGrpSpPr>
          <p:grpSpPr>
            <a:xfrm>
              <a:off x="6356807" y="2951750"/>
              <a:ext cx="1485465" cy="777214"/>
              <a:chOff x="6356843" y="2922218"/>
              <a:chExt cx="1482922" cy="819161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6356843" y="3101491"/>
                <a:ext cx="1482922" cy="639888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690639" y="2922218"/>
                <a:ext cx="967775" cy="356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Fix CM1 &amp; re-install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cxnSp>
          <p:nvCxnSpPr>
            <p:cNvPr id="36" name="Straight Arrow Connector 35"/>
            <p:cNvCxnSpPr/>
            <p:nvPr/>
          </p:nvCxnSpPr>
          <p:spPr>
            <a:xfrm>
              <a:off x="6423021" y="3643130"/>
              <a:ext cx="1298" cy="284518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4641653" y="3874606"/>
            <a:ext cx="1549662" cy="795589"/>
            <a:chOff x="6170197" y="4269777"/>
            <a:chExt cx="1976805" cy="795589"/>
          </a:xfrm>
        </p:grpSpPr>
        <p:grpSp>
          <p:nvGrpSpPr>
            <p:cNvPr id="27" name="Group 26"/>
            <p:cNvGrpSpPr/>
            <p:nvPr/>
          </p:nvGrpSpPr>
          <p:grpSpPr>
            <a:xfrm>
              <a:off x="6364226" y="4303017"/>
              <a:ext cx="1782776" cy="762349"/>
              <a:chOff x="5112128" y="3810773"/>
              <a:chExt cx="1524423" cy="64070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5112128" y="3810773"/>
                <a:ext cx="1395991" cy="489972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375508" y="4270411"/>
                <a:ext cx="1261043" cy="181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Resume CM2 &amp; install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cxnSp>
          <p:nvCxnSpPr>
            <p:cNvPr id="38" name="Straight Arrow Connector 37"/>
            <p:cNvCxnSpPr/>
            <p:nvPr/>
          </p:nvCxnSpPr>
          <p:spPr>
            <a:xfrm flipH="1" flipV="1">
              <a:off x="6170197" y="4269777"/>
              <a:ext cx="165368" cy="131403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7084557" y="5133870"/>
            <a:ext cx="834888" cy="761143"/>
            <a:chOff x="8970616" y="5123134"/>
            <a:chExt cx="1113184" cy="761143"/>
          </a:xfrm>
        </p:grpSpPr>
        <p:grpSp>
          <p:nvGrpSpPr>
            <p:cNvPr id="43" name="Group 42"/>
            <p:cNvGrpSpPr/>
            <p:nvPr/>
          </p:nvGrpSpPr>
          <p:grpSpPr>
            <a:xfrm>
              <a:off x="8970616" y="5475143"/>
              <a:ext cx="1113184" cy="409134"/>
              <a:chOff x="7451980" y="4814505"/>
              <a:chExt cx="1970141" cy="543209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7451980" y="4814505"/>
                <a:ext cx="1970141" cy="449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 Beam commissioning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7989899" y="5025198"/>
                <a:ext cx="1285330" cy="332516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cxnSp>
          <p:nvCxnSpPr>
            <p:cNvPr id="46" name="Straight Arrow Connector 45"/>
            <p:cNvCxnSpPr/>
            <p:nvPr/>
          </p:nvCxnSpPr>
          <p:spPr>
            <a:xfrm flipH="1" flipV="1">
              <a:off x="9375772" y="5123134"/>
              <a:ext cx="49232" cy="352009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7857196" y="1539354"/>
            <a:ext cx="1276088" cy="4801905"/>
            <a:chOff x="10476262" y="1539351"/>
            <a:chExt cx="1701450" cy="4801905"/>
          </a:xfrm>
        </p:grpSpPr>
        <p:grpSp>
          <p:nvGrpSpPr>
            <p:cNvPr id="53" name="Group 52"/>
            <p:cNvGrpSpPr/>
            <p:nvPr/>
          </p:nvGrpSpPr>
          <p:grpSpPr>
            <a:xfrm>
              <a:off x="10476262" y="1539351"/>
              <a:ext cx="1701450" cy="4801905"/>
              <a:chOff x="10476262" y="1539351"/>
              <a:chExt cx="1701450" cy="4801905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10671247" y="5842448"/>
                <a:ext cx="15064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 16 </a:t>
                </a:r>
                <a:r>
                  <a:rPr lang="en-GB" sz="800" b="1" dirty="0" err="1" smtClean="0">
                    <a:solidFill>
                      <a:srgbClr val="7030A0"/>
                    </a:solidFill>
                    <a:latin typeface="Calibri"/>
                  </a:rPr>
                  <a:t>wks</a:t>
                </a:r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 physics w/ CM1 + CM2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10476262" y="1539351"/>
                <a:ext cx="1" cy="4801905"/>
              </a:xfrm>
              <a:prstGeom prst="line">
                <a:avLst/>
              </a:prstGeom>
              <a:ln w="19050" cmpd="sng">
                <a:solidFill>
                  <a:srgbClr val="7030A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Arrow Connector 47"/>
            <p:cNvCxnSpPr/>
            <p:nvPr/>
          </p:nvCxnSpPr>
          <p:spPr>
            <a:xfrm flipH="1" flipV="1">
              <a:off x="10545331" y="5846796"/>
              <a:ext cx="190782" cy="125665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767738" y="1514724"/>
            <a:ext cx="518091" cy="4925016"/>
            <a:chOff x="4808916" y="1514724"/>
            <a:chExt cx="690788" cy="492501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063954" y="1514724"/>
              <a:ext cx="0" cy="4735001"/>
            </a:xfrm>
            <a:prstGeom prst="line">
              <a:avLst/>
            </a:prstGeom>
            <a:ln w="19050" cmpd="sng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808916" y="6193519"/>
              <a:ext cx="6907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Today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546370" y="3384969"/>
            <a:ext cx="2116838" cy="1058347"/>
            <a:chOff x="4728493" y="3384966"/>
            <a:chExt cx="2822451" cy="1058347"/>
          </a:xfrm>
        </p:grpSpPr>
        <p:grpSp>
          <p:nvGrpSpPr>
            <p:cNvPr id="20" name="Group 19"/>
            <p:cNvGrpSpPr/>
            <p:nvPr/>
          </p:nvGrpSpPr>
          <p:grpSpPr>
            <a:xfrm>
              <a:off x="5117290" y="3384966"/>
              <a:ext cx="2433654" cy="513637"/>
              <a:chOff x="4904739" y="3768409"/>
              <a:chExt cx="2433654" cy="513637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904739" y="3935671"/>
                <a:ext cx="2433654" cy="346375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84436" y="3768409"/>
                <a:ext cx="180712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Prepare 5 cavities &amp; 10 new couplers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4728493" y="4073981"/>
              <a:ext cx="1666565" cy="369332"/>
              <a:chOff x="4728493" y="4073981"/>
              <a:chExt cx="1666565" cy="369332"/>
            </a:xfrm>
          </p:grpSpPr>
          <p:cxnSp>
            <p:nvCxnSpPr>
              <p:cNvPr id="86" name="Straight Arrow Connector 85"/>
              <p:cNvCxnSpPr/>
              <p:nvPr/>
            </p:nvCxnSpPr>
            <p:spPr>
              <a:xfrm flipH="1" flipV="1">
                <a:off x="4728493" y="4095694"/>
                <a:ext cx="1666565" cy="5126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prstDash val="sysDash"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4896041" y="4073981"/>
                <a:ext cx="12525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rgbClr val="7030A0"/>
                    </a:solidFill>
                    <a:latin typeface="Calibri"/>
                  </a:rPr>
                  <a:t>Stop  assembly CM2</a:t>
                </a:r>
                <a:endParaRPr lang="en-GB" sz="9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4997716" y="3645907"/>
            <a:ext cx="2602757" cy="1837827"/>
            <a:chOff x="6663620" y="3645904"/>
            <a:chExt cx="3470342" cy="1837827"/>
          </a:xfrm>
        </p:grpSpPr>
        <p:grpSp>
          <p:nvGrpSpPr>
            <p:cNvPr id="85" name="Group 84"/>
            <p:cNvGrpSpPr/>
            <p:nvPr/>
          </p:nvGrpSpPr>
          <p:grpSpPr>
            <a:xfrm>
              <a:off x="6663620" y="3645904"/>
              <a:ext cx="3470342" cy="1837827"/>
              <a:chOff x="6663620" y="3645904"/>
              <a:chExt cx="3470342" cy="1837827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6663620" y="5145177"/>
                <a:ext cx="19528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Cryogenic services of CM2 + CM1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8476957" y="3645904"/>
                <a:ext cx="1657005" cy="1442668"/>
                <a:chOff x="7926690" y="3763910"/>
                <a:chExt cx="1561899" cy="1442668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7926690" y="4780737"/>
                  <a:ext cx="1561899" cy="425841"/>
                  <a:chOff x="7899659" y="4780737"/>
                  <a:chExt cx="1970141" cy="425841"/>
                </a:xfrm>
              </p:grpSpPr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7899659" y="4780737"/>
                    <a:ext cx="1970141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800" b="1" dirty="0" smtClean="0">
                        <a:solidFill>
                          <a:srgbClr val="7030A0"/>
                        </a:solidFill>
                        <a:latin typeface="Calibri"/>
                      </a:rPr>
                      <a:t> CM1 + CM2 h/w commissioning</a:t>
                    </a:r>
                    <a:endParaRPr lang="en-GB" sz="800" b="1" dirty="0">
                      <a:solidFill>
                        <a:srgbClr val="7030A0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" name="Rounded Rectangle 38"/>
                  <p:cNvSpPr/>
                  <p:nvPr/>
                </p:nvSpPr>
                <p:spPr>
                  <a:xfrm>
                    <a:off x="8114647" y="4945064"/>
                    <a:ext cx="1488227" cy="261514"/>
                  </a:xfrm>
                  <a:prstGeom prst="roundRect">
                    <a:avLst/>
                  </a:prstGeom>
                  <a:noFill/>
                  <a:ln w="22225"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cxnSp>
              <p:nvCxnSpPr>
                <p:cNvPr id="42" name="Straight Arrow Connector 41"/>
                <p:cNvCxnSpPr/>
                <p:nvPr/>
              </p:nvCxnSpPr>
              <p:spPr>
                <a:xfrm flipH="1" flipV="1">
                  <a:off x="7936491" y="3763910"/>
                  <a:ext cx="373953" cy="1047307"/>
                </a:xfrm>
                <a:prstGeom prst="straightConnector1">
                  <a:avLst/>
                </a:prstGeom>
                <a:ln w="25400">
                  <a:solidFill>
                    <a:srgbClr val="7030A0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97" name="Straight Arrow Connector 96"/>
            <p:cNvCxnSpPr/>
            <p:nvPr/>
          </p:nvCxnSpPr>
          <p:spPr>
            <a:xfrm flipH="1">
              <a:off x="8685713" y="5134313"/>
              <a:ext cx="198362" cy="249590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/>
          <p:cNvSpPr txBox="1"/>
          <p:nvPr/>
        </p:nvSpPr>
        <p:spPr>
          <a:xfrm rot="16200000">
            <a:off x="-113856" y="2763141"/>
            <a:ext cx="622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CM1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-116163" y="3854666"/>
            <a:ext cx="622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CM2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-313336" y="5294187"/>
            <a:ext cx="11744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CM1+CM2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908194" y="4269481"/>
            <a:ext cx="1226153" cy="1095218"/>
            <a:chOff x="5210923" y="4269481"/>
            <a:chExt cx="1634871" cy="1095218"/>
          </a:xfrm>
        </p:grpSpPr>
        <p:grpSp>
          <p:nvGrpSpPr>
            <p:cNvPr id="84" name="Group 83"/>
            <p:cNvGrpSpPr/>
            <p:nvPr/>
          </p:nvGrpSpPr>
          <p:grpSpPr>
            <a:xfrm>
              <a:off x="5210923" y="4281346"/>
              <a:ext cx="1634871" cy="1083353"/>
              <a:chOff x="5210923" y="4281346"/>
              <a:chExt cx="1634871" cy="1083353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5619503" y="5026145"/>
                <a:ext cx="12262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Fix all jumper boxes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5210923" y="4281346"/>
                <a:ext cx="1025238" cy="856010"/>
                <a:chOff x="5210923" y="4281346"/>
                <a:chExt cx="1025238" cy="856010"/>
              </a:xfrm>
            </p:grpSpPr>
            <p:sp>
              <p:nvSpPr>
                <p:cNvPr id="80" name="TextBox 79"/>
                <p:cNvSpPr txBox="1"/>
                <p:nvPr/>
              </p:nvSpPr>
              <p:spPr>
                <a:xfrm>
                  <a:off x="5210923" y="4675691"/>
                  <a:ext cx="10252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b="1" dirty="0" smtClean="0">
                      <a:solidFill>
                        <a:srgbClr val="7030A0"/>
                      </a:solidFill>
                      <a:latin typeface="Calibri"/>
                    </a:rPr>
                    <a:t>Prepare parts for CM3 + CM4</a:t>
                  </a:r>
                  <a:endParaRPr lang="en-GB" sz="800" b="1" dirty="0">
                    <a:solidFill>
                      <a:srgbClr val="7030A0"/>
                    </a:solidFill>
                    <a:latin typeface="Calibri"/>
                  </a:endParaRPr>
                </a:p>
              </p:txBody>
            </p:sp>
            <p:cxnSp>
              <p:nvCxnSpPr>
                <p:cNvPr id="81" name="Straight Arrow Connector 80"/>
                <p:cNvCxnSpPr/>
                <p:nvPr/>
              </p:nvCxnSpPr>
              <p:spPr>
                <a:xfrm flipV="1">
                  <a:off x="5857686" y="4281346"/>
                  <a:ext cx="1803" cy="298676"/>
                </a:xfrm>
                <a:prstGeom prst="straightConnector1">
                  <a:avLst/>
                </a:prstGeom>
                <a:ln w="25400">
                  <a:solidFill>
                    <a:srgbClr val="7030A0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62" name="Straight Arrow Connector 61"/>
            <p:cNvCxnSpPr/>
            <p:nvPr/>
          </p:nvCxnSpPr>
          <p:spPr>
            <a:xfrm flipV="1">
              <a:off x="6218964" y="4269481"/>
              <a:ext cx="1803" cy="804280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1089041" y="1988840"/>
            <a:ext cx="1178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EDMS: 1470895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06989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86700" cy="792088"/>
          </a:xfrm>
        </p:spPr>
        <p:txBody>
          <a:bodyPr>
            <a:normAutofit/>
          </a:bodyPr>
          <a:lstStyle/>
          <a:p>
            <a:r>
              <a:rPr lang="en-GB" sz="2800" dirty="0"/>
              <a:t>Forecast for HIE-ISOLDE Phase 2 (years 2015- 2016)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3756"/>
            <a:ext cx="9144000" cy="38326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284689" y="1602179"/>
            <a:ext cx="567229" cy="3853190"/>
            <a:chOff x="4143842" y="790102"/>
            <a:chExt cx="756305" cy="3512402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4400550" y="790102"/>
              <a:ext cx="0" cy="3321843"/>
            </a:xfrm>
            <a:prstGeom prst="line">
              <a:avLst/>
            </a:prstGeom>
            <a:ln w="19050" cmpd="sng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143842" y="4078060"/>
              <a:ext cx="756305" cy="224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Today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467428" y="2233315"/>
            <a:ext cx="1421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7030A0"/>
                </a:solidFill>
                <a:latin typeface="Calibri"/>
              </a:rPr>
              <a:t>CM3 + CM4 part procurement</a:t>
            </a:r>
            <a:endParaRPr lang="en-GB" sz="1000" b="1" dirty="0">
              <a:solidFill>
                <a:srgbClr val="7030A0"/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172811" y="1973218"/>
            <a:ext cx="1147872" cy="1135812"/>
            <a:chOff x="10909688" y="1729613"/>
            <a:chExt cx="1738269" cy="849740"/>
          </a:xfrm>
        </p:grpSpPr>
        <p:sp>
          <p:nvSpPr>
            <p:cNvPr id="13" name="TextBox 12"/>
            <p:cNvSpPr txBox="1"/>
            <p:nvPr/>
          </p:nvSpPr>
          <p:spPr>
            <a:xfrm>
              <a:off x="11219316" y="2280017"/>
              <a:ext cx="1428641" cy="2993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XT00 modification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0909688" y="1729613"/>
              <a:ext cx="456017" cy="750657"/>
            </a:xfrm>
            <a:custGeom>
              <a:avLst/>
              <a:gdLst>
                <a:gd name="connsiteX0" fmla="*/ 87875 w 202175"/>
                <a:gd name="connsiteY0" fmla="*/ 0 h 822960"/>
                <a:gd name="connsiteX1" fmla="*/ 4055 w 202175"/>
                <a:gd name="connsiteY1" fmla="*/ 685800 h 822960"/>
                <a:gd name="connsiteX2" fmla="*/ 202175 w 202175"/>
                <a:gd name="connsiteY2" fmla="*/ 822960 h 822960"/>
                <a:gd name="connsiteX0" fmla="*/ 87875 w 202175"/>
                <a:gd name="connsiteY0" fmla="*/ 0 h 815340"/>
                <a:gd name="connsiteX1" fmla="*/ 4055 w 202175"/>
                <a:gd name="connsiteY1" fmla="*/ 678180 h 815340"/>
                <a:gd name="connsiteX2" fmla="*/ 202175 w 202175"/>
                <a:gd name="connsiteY2" fmla="*/ 815340 h 815340"/>
                <a:gd name="connsiteX0" fmla="*/ 83821 w 198411"/>
                <a:gd name="connsiteY0" fmla="*/ 0 h 815340"/>
                <a:gd name="connsiteX1" fmla="*/ 197399 w 198411"/>
                <a:gd name="connsiteY1" fmla="*/ 67185 h 815340"/>
                <a:gd name="connsiteX2" fmla="*/ 1 w 198411"/>
                <a:gd name="connsiteY2" fmla="*/ 678180 h 815340"/>
                <a:gd name="connsiteX3" fmla="*/ 198121 w 198411"/>
                <a:gd name="connsiteY3" fmla="*/ 815340 h 815340"/>
                <a:gd name="connsiteX0" fmla="*/ 83880 w 221040"/>
                <a:gd name="connsiteY0" fmla="*/ 0 h 731520"/>
                <a:gd name="connsiteX1" fmla="*/ 197458 w 221040"/>
                <a:gd name="connsiteY1" fmla="*/ 67185 h 731520"/>
                <a:gd name="connsiteX2" fmla="*/ 60 w 221040"/>
                <a:gd name="connsiteY2" fmla="*/ 678180 h 731520"/>
                <a:gd name="connsiteX3" fmla="*/ 221040 w 221040"/>
                <a:gd name="connsiteY3" fmla="*/ 731520 h 731520"/>
                <a:gd name="connsiteX0" fmla="*/ 83880 w 221040"/>
                <a:gd name="connsiteY0" fmla="*/ 0 h 740991"/>
                <a:gd name="connsiteX1" fmla="*/ 197458 w 221040"/>
                <a:gd name="connsiteY1" fmla="*/ 67185 h 740991"/>
                <a:gd name="connsiteX2" fmla="*/ 60 w 221040"/>
                <a:gd name="connsiteY2" fmla="*/ 678180 h 740991"/>
                <a:gd name="connsiteX3" fmla="*/ 221040 w 221040"/>
                <a:gd name="connsiteY3" fmla="*/ 731520 h 740991"/>
                <a:gd name="connsiteX0" fmla="*/ 83880 w 221040"/>
                <a:gd name="connsiteY0" fmla="*/ 0 h 752181"/>
                <a:gd name="connsiteX1" fmla="*/ 197458 w 221040"/>
                <a:gd name="connsiteY1" fmla="*/ 67185 h 752181"/>
                <a:gd name="connsiteX2" fmla="*/ 60 w 221040"/>
                <a:gd name="connsiteY2" fmla="*/ 678180 h 752181"/>
                <a:gd name="connsiteX3" fmla="*/ 221040 w 221040"/>
                <a:gd name="connsiteY3" fmla="*/ 731520 h 752181"/>
                <a:gd name="connsiteX0" fmla="*/ 84957 w 322107"/>
                <a:gd name="connsiteY0" fmla="*/ 0 h 752797"/>
                <a:gd name="connsiteX1" fmla="*/ 321560 w 322107"/>
                <a:gd name="connsiteY1" fmla="*/ 56871 h 752797"/>
                <a:gd name="connsiteX2" fmla="*/ 1137 w 322107"/>
                <a:gd name="connsiteY2" fmla="*/ 678180 h 752797"/>
                <a:gd name="connsiteX3" fmla="*/ 222117 w 322107"/>
                <a:gd name="connsiteY3" fmla="*/ 731520 h 752797"/>
                <a:gd name="connsiteX0" fmla="*/ 207982 w 322572"/>
                <a:gd name="connsiteY0" fmla="*/ 13287 h 745457"/>
                <a:gd name="connsiteX1" fmla="*/ 321560 w 322572"/>
                <a:gd name="connsiteY1" fmla="*/ 49531 h 745457"/>
                <a:gd name="connsiteX2" fmla="*/ 1137 w 322572"/>
                <a:gd name="connsiteY2" fmla="*/ 670840 h 745457"/>
                <a:gd name="connsiteX3" fmla="*/ 222117 w 322572"/>
                <a:gd name="connsiteY3" fmla="*/ 724180 h 745457"/>
                <a:gd name="connsiteX0" fmla="*/ 207791 w 312989"/>
                <a:gd name="connsiteY0" fmla="*/ 0 h 727412"/>
                <a:gd name="connsiteX1" fmla="*/ 311906 w 312989"/>
                <a:gd name="connsiteY1" fmla="*/ 118755 h 727412"/>
                <a:gd name="connsiteX2" fmla="*/ 946 w 312989"/>
                <a:gd name="connsiteY2" fmla="*/ 657553 h 727412"/>
                <a:gd name="connsiteX3" fmla="*/ 221926 w 312989"/>
                <a:gd name="connsiteY3" fmla="*/ 710893 h 727412"/>
                <a:gd name="connsiteX0" fmla="*/ 207614 w 303430"/>
                <a:gd name="connsiteY0" fmla="*/ 0 h 729147"/>
                <a:gd name="connsiteX1" fmla="*/ 302265 w 303430"/>
                <a:gd name="connsiteY1" fmla="*/ 87813 h 729147"/>
                <a:gd name="connsiteX2" fmla="*/ 769 w 303430"/>
                <a:gd name="connsiteY2" fmla="*/ 657553 h 729147"/>
                <a:gd name="connsiteX3" fmla="*/ 221749 w 303430"/>
                <a:gd name="connsiteY3" fmla="*/ 710893 h 729147"/>
                <a:gd name="connsiteX0" fmla="*/ 209804 w 305620"/>
                <a:gd name="connsiteY0" fmla="*/ 0 h 722150"/>
                <a:gd name="connsiteX1" fmla="*/ 304455 w 305620"/>
                <a:gd name="connsiteY1" fmla="*/ 87813 h 722150"/>
                <a:gd name="connsiteX2" fmla="*/ 110379 w 305620"/>
                <a:gd name="connsiteY2" fmla="*/ 223188 h 722150"/>
                <a:gd name="connsiteX3" fmla="*/ 2959 w 305620"/>
                <a:gd name="connsiteY3" fmla="*/ 657553 h 722150"/>
                <a:gd name="connsiteX4" fmla="*/ 223939 w 305620"/>
                <a:gd name="connsiteY4" fmla="*/ 710893 h 722150"/>
                <a:gd name="connsiteX0" fmla="*/ 236303 w 332119"/>
                <a:gd name="connsiteY0" fmla="*/ 0 h 714783"/>
                <a:gd name="connsiteX1" fmla="*/ 330954 w 332119"/>
                <a:gd name="connsiteY1" fmla="*/ 87813 h 714783"/>
                <a:gd name="connsiteX2" fmla="*/ 136878 w 332119"/>
                <a:gd name="connsiteY2" fmla="*/ 223188 h 714783"/>
                <a:gd name="connsiteX3" fmla="*/ 13853 w 332119"/>
                <a:gd name="connsiteY3" fmla="*/ 491347 h 714783"/>
                <a:gd name="connsiteX4" fmla="*/ 29458 w 332119"/>
                <a:gd name="connsiteY4" fmla="*/ 657553 h 714783"/>
                <a:gd name="connsiteX5" fmla="*/ 250438 w 332119"/>
                <a:gd name="connsiteY5" fmla="*/ 710893 h 714783"/>
                <a:gd name="connsiteX0" fmla="*/ 236303 w 322750"/>
                <a:gd name="connsiteY0" fmla="*/ 0 h 714783"/>
                <a:gd name="connsiteX1" fmla="*/ 321490 w 322750"/>
                <a:gd name="connsiteY1" fmla="*/ 129069 h 714783"/>
                <a:gd name="connsiteX2" fmla="*/ 136878 w 322750"/>
                <a:gd name="connsiteY2" fmla="*/ 223188 h 714783"/>
                <a:gd name="connsiteX3" fmla="*/ 13853 w 322750"/>
                <a:gd name="connsiteY3" fmla="*/ 491347 h 714783"/>
                <a:gd name="connsiteX4" fmla="*/ 29458 w 322750"/>
                <a:gd name="connsiteY4" fmla="*/ 657553 h 714783"/>
                <a:gd name="connsiteX5" fmla="*/ 250438 w 322750"/>
                <a:gd name="connsiteY5" fmla="*/ 710893 h 714783"/>
                <a:gd name="connsiteX0" fmla="*/ 236303 w 350893"/>
                <a:gd name="connsiteY0" fmla="*/ 0 h 714783"/>
                <a:gd name="connsiteX1" fmla="*/ 349881 w 350893"/>
                <a:gd name="connsiteY1" fmla="*/ 77500 h 714783"/>
                <a:gd name="connsiteX2" fmla="*/ 136878 w 350893"/>
                <a:gd name="connsiteY2" fmla="*/ 223188 h 714783"/>
                <a:gd name="connsiteX3" fmla="*/ 13853 w 350893"/>
                <a:gd name="connsiteY3" fmla="*/ 491347 h 714783"/>
                <a:gd name="connsiteX4" fmla="*/ 29458 w 350893"/>
                <a:gd name="connsiteY4" fmla="*/ 657553 h 714783"/>
                <a:gd name="connsiteX5" fmla="*/ 250438 w 350893"/>
                <a:gd name="connsiteY5" fmla="*/ 710893 h 714783"/>
                <a:gd name="connsiteX0" fmla="*/ 236303 w 350893"/>
                <a:gd name="connsiteY0" fmla="*/ 0 h 714783"/>
                <a:gd name="connsiteX1" fmla="*/ 349881 w 350893"/>
                <a:gd name="connsiteY1" fmla="*/ 77500 h 714783"/>
                <a:gd name="connsiteX2" fmla="*/ 155804 w 350893"/>
                <a:gd name="connsiteY2" fmla="*/ 254129 h 714783"/>
                <a:gd name="connsiteX3" fmla="*/ 13853 w 350893"/>
                <a:gd name="connsiteY3" fmla="*/ 491347 h 714783"/>
                <a:gd name="connsiteX4" fmla="*/ 29458 w 350893"/>
                <a:gd name="connsiteY4" fmla="*/ 657553 h 714783"/>
                <a:gd name="connsiteX5" fmla="*/ 250438 w 350893"/>
                <a:gd name="connsiteY5" fmla="*/ 710893 h 714783"/>
                <a:gd name="connsiteX0" fmla="*/ 230341 w 344931"/>
                <a:gd name="connsiteY0" fmla="*/ 0 h 753092"/>
                <a:gd name="connsiteX1" fmla="*/ 343919 w 344931"/>
                <a:gd name="connsiteY1" fmla="*/ 77500 h 753092"/>
                <a:gd name="connsiteX2" fmla="*/ 149842 w 344931"/>
                <a:gd name="connsiteY2" fmla="*/ 254129 h 753092"/>
                <a:gd name="connsiteX3" fmla="*/ 7891 w 344931"/>
                <a:gd name="connsiteY3" fmla="*/ 491347 h 753092"/>
                <a:gd name="connsiteX4" fmla="*/ 42423 w 344931"/>
                <a:gd name="connsiteY4" fmla="*/ 740064 h 753092"/>
                <a:gd name="connsiteX5" fmla="*/ 244476 w 344931"/>
                <a:gd name="connsiteY5" fmla="*/ 710893 h 753092"/>
                <a:gd name="connsiteX0" fmla="*/ 230341 w 344931"/>
                <a:gd name="connsiteY0" fmla="*/ 0 h 729984"/>
                <a:gd name="connsiteX1" fmla="*/ 343919 w 344931"/>
                <a:gd name="connsiteY1" fmla="*/ 77500 h 729984"/>
                <a:gd name="connsiteX2" fmla="*/ 149842 w 344931"/>
                <a:gd name="connsiteY2" fmla="*/ 254129 h 729984"/>
                <a:gd name="connsiteX3" fmla="*/ 7891 w 344931"/>
                <a:gd name="connsiteY3" fmla="*/ 491347 h 729984"/>
                <a:gd name="connsiteX4" fmla="*/ 42423 w 344931"/>
                <a:gd name="connsiteY4" fmla="*/ 709122 h 729984"/>
                <a:gd name="connsiteX5" fmla="*/ 244476 w 344931"/>
                <a:gd name="connsiteY5" fmla="*/ 710893 h 729984"/>
                <a:gd name="connsiteX0" fmla="*/ 210751 w 325341"/>
                <a:gd name="connsiteY0" fmla="*/ 0 h 729984"/>
                <a:gd name="connsiteX1" fmla="*/ 324329 w 325341"/>
                <a:gd name="connsiteY1" fmla="*/ 77500 h 729984"/>
                <a:gd name="connsiteX2" fmla="*/ 130252 w 325341"/>
                <a:gd name="connsiteY2" fmla="*/ 254129 h 729984"/>
                <a:gd name="connsiteX3" fmla="*/ 16691 w 325341"/>
                <a:gd name="connsiteY3" fmla="*/ 491346 h 729984"/>
                <a:gd name="connsiteX4" fmla="*/ 22833 w 325341"/>
                <a:gd name="connsiteY4" fmla="*/ 709122 h 729984"/>
                <a:gd name="connsiteX5" fmla="*/ 224886 w 325341"/>
                <a:gd name="connsiteY5" fmla="*/ 710893 h 72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5341" h="729984">
                  <a:moveTo>
                    <a:pt x="210751" y="0"/>
                  </a:moveTo>
                  <a:cubicBezTo>
                    <a:pt x="203011" y="45487"/>
                    <a:pt x="338299" y="-35530"/>
                    <a:pt x="324329" y="77500"/>
                  </a:cubicBezTo>
                  <a:cubicBezTo>
                    <a:pt x="314067" y="137045"/>
                    <a:pt x="180501" y="159172"/>
                    <a:pt x="130252" y="254129"/>
                  </a:cubicBezTo>
                  <a:cubicBezTo>
                    <a:pt x="82134" y="317947"/>
                    <a:pt x="34594" y="418952"/>
                    <a:pt x="16691" y="491346"/>
                  </a:cubicBezTo>
                  <a:cubicBezTo>
                    <a:pt x="-1212" y="563740"/>
                    <a:pt x="-11866" y="672531"/>
                    <a:pt x="22833" y="709122"/>
                  </a:cubicBezTo>
                  <a:cubicBezTo>
                    <a:pt x="57532" y="745713"/>
                    <a:pt x="156306" y="726133"/>
                    <a:pt x="224886" y="710893"/>
                  </a:cubicBezTo>
                </a:path>
              </a:pathLst>
            </a:custGeom>
            <a:noFill/>
            <a:ln w="25400">
              <a:solidFill>
                <a:srgbClr val="7030A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993948" y="2132856"/>
            <a:ext cx="774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7030A0"/>
                </a:solidFill>
                <a:latin typeface="Calibri"/>
              </a:rPr>
              <a:t>CM3 assembly </a:t>
            </a:r>
            <a:endParaRPr lang="en-GB" sz="1000" b="1" dirty="0">
              <a:solidFill>
                <a:srgbClr val="7030A0"/>
              </a:solidFill>
              <a:latin typeface="Calibri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843387" y="1602177"/>
            <a:ext cx="808735" cy="4008641"/>
            <a:chOff x="6842761" y="784733"/>
            <a:chExt cx="1078313" cy="3659997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239001" y="784733"/>
              <a:ext cx="0" cy="3321843"/>
            </a:xfrm>
            <a:prstGeom prst="line">
              <a:avLst/>
            </a:prstGeom>
            <a:ln w="19050" cmpd="sng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842761" y="4079419"/>
              <a:ext cx="1078313" cy="365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C.R. free</a:t>
              </a:r>
            </a:p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(scenario 3)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059572" y="2277894"/>
            <a:ext cx="1094282" cy="891806"/>
            <a:chOff x="5389726" y="1746175"/>
            <a:chExt cx="1843569" cy="676257"/>
          </a:xfrm>
        </p:grpSpPr>
        <p:sp>
          <p:nvSpPr>
            <p:cNvPr id="25" name="TextBox 24"/>
            <p:cNvSpPr txBox="1"/>
            <p:nvPr/>
          </p:nvSpPr>
          <p:spPr>
            <a:xfrm rot="789662">
              <a:off x="5389726" y="1885642"/>
              <a:ext cx="1843569" cy="536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Waiting for C.R. free</a:t>
              </a:r>
            </a:p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(CM2 being assembled)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695557" y="1746175"/>
              <a:ext cx="1484189" cy="217639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7651483" y="2272531"/>
            <a:ext cx="1048713" cy="2119077"/>
            <a:chOff x="9966232" y="1676643"/>
            <a:chExt cx="1398284" cy="2119077"/>
          </a:xfrm>
        </p:grpSpPr>
        <p:grpSp>
          <p:nvGrpSpPr>
            <p:cNvPr id="17" name="Group 16"/>
            <p:cNvGrpSpPr/>
            <p:nvPr/>
          </p:nvGrpSpPr>
          <p:grpSpPr>
            <a:xfrm>
              <a:off x="9966232" y="1676643"/>
              <a:ext cx="1398284" cy="2119077"/>
              <a:chOff x="9966232" y="1676643"/>
              <a:chExt cx="1398284" cy="2119077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9966232" y="1676643"/>
                <a:ext cx="91728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7030A0"/>
                    </a:solidFill>
                    <a:latin typeface="Calibri"/>
                  </a:rPr>
                  <a:t>CM3 test in M9 bunker</a:t>
                </a:r>
                <a:endParaRPr lang="en-GB" sz="10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0338199" y="3395610"/>
                <a:ext cx="10263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7030A0"/>
                    </a:solidFill>
                    <a:latin typeface="Calibri"/>
                  </a:rPr>
                  <a:t>CM4 assembly </a:t>
                </a:r>
                <a:endParaRPr lang="en-GB" sz="10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>
            <a:xfrm flipV="1">
              <a:off x="10366775" y="2233041"/>
              <a:ext cx="0" cy="1191145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8235039" y="2684177"/>
            <a:ext cx="763003" cy="1032855"/>
            <a:chOff x="10980050" y="2684175"/>
            <a:chExt cx="1017337" cy="1032855"/>
          </a:xfrm>
        </p:grpSpPr>
        <p:sp>
          <p:nvSpPr>
            <p:cNvPr id="30" name="TextBox 29"/>
            <p:cNvSpPr txBox="1"/>
            <p:nvPr/>
          </p:nvSpPr>
          <p:spPr>
            <a:xfrm>
              <a:off x="11188845" y="3316920"/>
              <a:ext cx="8085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CM3 install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10980050" y="2684175"/>
              <a:ext cx="366359" cy="607369"/>
            </a:xfrm>
            <a:custGeom>
              <a:avLst/>
              <a:gdLst>
                <a:gd name="connsiteX0" fmla="*/ 87875 w 202175"/>
                <a:gd name="connsiteY0" fmla="*/ 0 h 822960"/>
                <a:gd name="connsiteX1" fmla="*/ 4055 w 202175"/>
                <a:gd name="connsiteY1" fmla="*/ 685800 h 822960"/>
                <a:gd name="connsiteX2" fmla="*/ 202175 w 202175"/>
                <a:gd name="connsiteY2" fmla="*/ 822960 h 822960"/>
                <a:gd name="connsiteX0" fmla="*/ 87875 w 202175"/>
                <a:gd name="connsiteY0" fmla="*/ 0 h 815340"/>
                <a:gd name="connsiteX1" fmla="*/ 4055 w 202175"/>
                <a:gd name="connsiteY1" fmla="*/ 678180 h 815340"/>
                <a:gd name="connsiteX2" fmla="*/ 202175 w 202175"/>
                <a:gd name="connsiteY2" fmla="*/ 815340 h 815340"/>
                <a:gd name="connsiteX0" fmla="*/ 83821 w 198411"/>
                <a:gd name="connsiteY0" fmla="*/ 0 h 815340"/>
                <a:gd name="connsiteX1" fmla="*/ 197399 w 198411"/>
                <a:gd name="connsiteY1" fmla="*/ 67185 h 815340"/>
                <a:gd name="connsiteX2" fmla="*/ 1 w 198411"/>
                <a:gd name="connsiteY2" fmla="*/ 678180 h 815340"/>
                <a:gd name="connsiteX3" fmla="*/ 198121 w 198411"/>
                <a:gd name="connsiteY3" fmla="*/ 815340 h 815340"/>
                <a:gd name="connsiteX0" fmla="*/ 83880 w 221040"/>
                <a:gd name="connsiteY0" fmla="*/ 0 h 731520"/>
                <a:gd name="connsiteX1" fmla="*/ 197458 w 221040"/>
                <a:gd name="connsiteY1" fmla="*/ 67185 h 731520"/>
                <a:gd name="connsiteX2" fmla="*/ 60 w 221040"/>
                <a:gd name="connsiteY2" fmla="*/ 678180 h 731520"/>
                <a:gd name="connsiteX3" fmla="*/ 221040 w 221040"/>
                <a:gd name="connsiteY3" fmla="*/ 731520 h 731520"/>
                <a:gd name="connsiteX0" fmla="*/ 83880 w 221040"/>
                <a:gd name="connsiteY0" fmla="*/ 0 h 740991"/>
                <a:gd name="connsiteX1" fmla="*/ 197458 w 221040"/>
                <a:gd name="connsiteY1" fmla="*/ 67185 h 740991"/>
                <a:gd name="connsiteX2" fmla="*/ 60 w 221040"/>
                <a:gd name="connsiteY2" fmla="*/ 678180 h 740991"/>
                <a:gd name="connsiteX3" fmla="*/ 221040 w 221040"/>
                <a:gd name="connsiteY3" fmla="*/ 731520 h 740991"/>
                <a:gd name="connsiteX0" fmla="*/ 83880 w 221040"/>
                <a:gd name="connsiteY0" fmla="*/ 0 h 752181"/>
                <a:gd name="connsiteX1" fmla="*/ 197458 w 221040"/>
                <a:gd name="connsiteY1" fmla="*/ 67185 h 752181"/>
                <a:gd name="connsiteX2" fmla="*/ 60 w 221040"/>
                <a:gd name="connsiteY2" fmla="*/ 678180 h 752181"/>
                <a:gd name="connsiteX3" fmla="*/ 221040 w 221040"/>
                <a:gd name="connsiteY3" fmla="*/ 731520 h 752181"/>
                <a:gd name="connsiteX0" fmla="*/ 84957 w 322107"/>
                <a:gd name="connsiteY0" fmla="*/ 0 h 752797"/>
                <a:gd name="connsiteX1" fmla="*/ 321560 w 322107"/>
                <a:gd name="connsiteY1" fmla="*/ 56871 h 752797"/>
                <a:gd name="connsiteX2" fmla="*/ 1137 w 322107"/>
                <a:gd name="connsiteY2" fmla="*/ 678180 h 752797"/>
                <a:gd name="connsiteX3" fmla="*/ 222117 w 322107"/>
                <a:gd name="connsiteY3" fmla="*/ 731520 h 752797"/>
                <a:gd name="connsiteX0" fmla="*/ 207982 w 322572"/>
                <a:gd name="connsiteY0" fmla="*/ 13287 h 745457"/>
                <a:gd name="connsiteX1" fmla="*/ 321560 w 322572"/>
                <a:gd name="connsiteY1" fmla="*/ 49531 h 745457"/>
                <a:gd name="connsiteX2" fmla="*/ 1137 w 322572"/>
                <a:gd name="connsiteY2" fmla="*/ 670840 h 745457"/>
                <a:gd name="connsiteX3" fmla="*/ 222117 w 322572"/>
                <a:gd name="connsiteY3" fmla="*/ 724180 h 745457"/>
                <a:gd name="connsiteX0" fmla="*/ 207791 w 312989"/>
                <a:gd name="connsiteY0" fmla="*/ 0 h 727412"/>
                <a:gd name="connsiteX1" fmla="*/ 311906 w 312989"/>
                <a:gd name="connsiteY1" fmla="*/ 118755 h 727412"/>
                <a:gd name="connsiteX2" fmla="*/ 946 w 312989"/>
                <a:gd name="connsiteY2" fmla="*/ 657553 h 727412"/>
                <a:gd name="connsiteX3" fmla="*/ 221926 w 312989"/>
                <a:gd name="connsiteY3" fmla="*/ 710893 h 727412"/>
                <a:gd name="connsiteX0" fmla="*/ 207614 w 303430"/>
                <a:gd name="connsiteY0" fmla="*/ 0 h 729147"/>
                <a:gd name="connsiteX1" fmla="*/ 302265 w 303430"/>
                <a:gd name="connsiteY1" fmla="*/ 87813 h 729147"/>
                <a:gd name="connsiteX2" fmla="*/ 769 w 303430"/>
                <a:gd name="connsiteY2" fmla="*/ 657553 h 729147"/>
                <a:gd name="connsiteX3" fmla="*/ 221749 w 303430"/>
                <a:gd name="connsiteY3" fmla="*/ 710893 h 729147"/>
                <a:gd name="connsiteX0" fmla="*/ 209804 w 305620"/>
                <a:gd name="connsiteY0" fmla="*/ 0 h 722150"/>
                <a:gd name="connsiteX1" fmla="*/ 304455 w 305620"/>
                <a:gd name="connsiteY1" fmla="*/ 87813 h 722150"/>
                <a:gd name="connsiteX2" fmla="*/ 110379 w 305620"/>
                <a:gd name="connsiteY2" fmla="*/ 223188 h 722150"/>
                <a:gd name="connsiteX3" fmla="*/ 2959 w 305620"/>
                <a:gd name="connsiteY3" fmla="*/ 657553 h 722150"/>
                <a:gd name="connsiteX4" fmla="*/ 223939 w 305620"/>
                <a:gd name="connsiteY4" fmla="*/ 710893 h 722150"/>
                <a:gd name="connsiteX0" fmla="*/ 236303 w 332119"/>
                <a:gd name="connsiteY0" fmla="*/ 0 h 714783"/>
                <a:gd name="connsiteX1" fmla="*/ 330954 w 332119"/>
                <a:gd name="connsiteY1" fmla="*/ 87813 h 714783"/>
                <a:gd name="connsiteX2" fmla="*/ 136878 w 332119"/>
                <a:gd name="connsiteY2" fmla="*/ 223188 h 714783"/>
                <a:gd name="connsiteX3" fmla="*/ 13853 w 332119"/>
                <a:gd name="connsiteY3" fmla="*/ 491347 h 714783"/>
                <a:gd name="connsiteX4" fmla="*/ 29458 w 332119"/>
                <a:gd name="connsiteY4" fmla="*/ 657553 h 714783"/>
                <a:gd name="connsiteX5" fmla="*/ 250438 w 332119"/>
                <a:gd name="connsiteY5" fmla="*/ 710893 h 714783"/>
                <a:gd name="connsiteX0" fmla="*/ 236303 w 322750"/>
                <a:gd name="connsiteY0" fmla="*/ 0 h 714783"/>
                <a:gd name="connsiteX1" fmla="*/ 321490 w 322750"/>
                <a:gd name="connsiteY1" fmla="*/ 129069 h 714783"/>
                <a:gd name="connsiteX2" fmla="*/ 136878 w 322750"/>
                <a:gd name="connsiteY2" fmla="*/ 223188 h 714783"/>
                <a:gd name="connsiteX3" fmla="*/ 13853 w 322750"/>
                <a:gd name="connsiteY3" fmla="*/ 491347 h 714783"/>
                <a:gd name="connsiteX4" fmla="*/ 29458 w 322750"/>
                <a:gd name="connsiteY4" fmla="*/ 657553 h 714783"/>
                <a:gd name="connsiteX5" fmla="*/ 250438 w 322750"/>
                <a:gd name="connsiteY5" fmla="*/ 710893 h 714783"/>
                <a:gd name="connsiteX0" fmla="*/ 236303 w 350893"/>
                <a:gd name="connsiteY0" fmla="*/ 0 h 714783"/>
                <a:gd name="connsiteX1" fmla="*/ 349881 w 350893"/>
                <a:gd name="connsiteY1" fmla="*/ 77500 h 714783"/>
                <a:gd name="connsiteX2" fmla="*/ 136878 w 350893"/>
                <a:gd name="connsiteY2" fmla="*/ 223188 h 714783"/>
                <a:gd name="connsiteX3" fmla="*/ 13853 w 350893"/>
                <a:gd name="connsiteY3" fmla="*/ 491347 h 714783"/>
                <a:gd name="connsiteX4" fmla="*/ 29458 w 350893"/>
                <a:gd name="connsiteY4" fmla="*/ 657553 h 714783"/>
                <a:gd name="connsiteX5" fmla="*/ 250438 w 350893"/>
                <a:gd name="connsiteY5" fmla="*/ 710893 h 714783"/>
                <a:gd name="connsiteX0" fmla="*/ 236303 w 350893"/>
                <a:gd name="connsiteY0" fmla="*/ 0 h 714783"/>
                <a:gd name="connsiteX1" fmla="*/ 349881 w 350893"/>
                <a:gd name="connsiteY1" fmla="*/ 77500 h 714783"/>
                <a:gd name="connsiteX2" fmla="*/ 155804 w 350893"/>
                <a:gd name="connsiteY2" fmla="*/ 254129 h 714783"/>
                <a:gd name="connsiteX3" fmla="*/ 13853 w 350893"/>
                <a:gd name="connsiteY3" fmla="*/ 491347 h 714783"/>
                <a:gd name="connsiteX4" fmla="*/ 29458 w 350893"/>
                <a:gd name="connsiteY4" fmla="*/ 657553 h 714783"/>
                <a:gd name="connsiteX5" fmla="*/ 250438 w 350893"/>
                <a:gd name="connsiteY5" fmla="*/ 710893 h 714783"/>
                <a:gd name="connsiteX0" fmla="*/ 230341 w 344931"/>
                <a:gd name="connsiteY0" fmla="*/ 0 h 753092"/>
                <a:gd name="connsiteX1" fmla="*/ 343919 w 344931"/>
                <a:gd name="connsiteY1" fmla="*/ 77500 h 753092"/>
                <a:gd name="connsiteX2" fmla="*/ 149842 w 344931"/>
                <a:gd name="connsiteY2" fmla="*/ 254129 h 753092"/>
                <a:gd name="connsiteX3" fmla="*/ 7891 w 344931"/>
                <a:gd name="connsiteY3" fmla="*/ 491347 h 753092"/>
                <a:gd name="connsiteX4" fmla="*/ 42423 w 344931"/>
                <a:gd name="connsiteY4" fmla="*/ 740064 h 753092"/>
                <a:gd name="connsiteX5" fmla="*/ 244476 w 344931"/>
                <a:gd name="connsiteY5" fmla="*/ 710893 h 753092"/>
                <a:gd name="connsiteX0" fmla="*/ 230341 w 344931"/>
                <a:gd name="connsiteY0" fmla="*/ 0 h 729984"/>
                <a:gd name="connsiteX1" fmla="*/ 343919 w 344931"/>
                <a:gd name="connsiteY1" fmla="*/ 77500 h 729984"/>
                <a:gd name="connsiteX2" fmla="*/ 149842 w 344931"/>
                <a:gd name="connsiteY2" fmla="*/ 254129 h 729984"/>
                <a:gd name="connsiteX3" fmla="*/ 7891 w 344931"/>
                <a:gd name="connsiteY3" fmla="*/ 491347 h 729984"/>
                <a:gd name="connsiteX4" fmla="*/ 42423 w 344931"/>
                <a:gd name="connsiteY4" fmla="*/ 709122 h 729984"/>
                <a:gd name="connsiteX5" fmla="*/ 244476 w 344931"/>
                <a:gd name="connsiteY5" fmla="*/ 710893 h 729984"/>
                <a:gd name="connsiteX0" fmla="*/ 210751 w 325341"/>
                <a:gd name="connsiteY0" fmla="*/ 0 h 729984"/>
                <a:gd name="connsiteX1" fmla="*/ 324329 w 325341"/>
                <a:gd name="connsiteY1" fmla="*/ 77500 h 729984"/>
                <a:gd name="connsiteX2" fmla="*/ 130252 w 325341"/>
                <a:gd name="connsiteY2" fmla="*/ 254129 h 729984"/>
                <a:gd name="connsiteX3" fmla="*/ 16691 w 325341"/>
                <a:gd name="connsiteY3" fmla="*/ 491346 h 729984"/>
                <a:gd name="connsiteX4" fmla="*/ 22833 w 325341"/>
                <a:gd name="connsiteY4" fmla="*/ 709122 h 729984"/>
                <a:gd name="connsiteX5" fmla="*/ 224886 w 325341"/>
                <a:gd name="connsiteY5" fmla="*/ 710893 h 729984"/>
                <a:gd name="connsiteX0" fmla="*/ 265374 w 379964"/>
                <a:gd name="connsiteY0" fmla="*/ 0 h 729984"/>
                <a:gd name="connsiteX1" fmla="*/ 378952 w 379964"/>
                <a:gd name="connsiteY1" fmla="*/ 77500 h 729984"/>
                <a:gd name="connsiteX2" fmla="*/ 13486 w 379964"/>
                <a:gd name="connsiteY2" fmla="*/ 182031 h 729984"/>
                <a:gd name="connsiteX3" fmla="*/ 71314 w 379964"/>
                <a:gd name="connsiteY3" fmla="*/ 491346 h 729984"/>
                <a:gd name="connsiteX4" fmla="*/ 77456 w 379964"/>
                <a:gd name="connsiteY4" fmla="*/ 709122 h 729984"/>
                <a:gd name="connsiteX5" fmla="*/ 279509 w 379964"/>
                <a:gd name="connsiteY5" fmla="*/ 710893 h 729984"/>
                <a:gd name="connsiteX0" fmla="*/ 357064 w 471654"/>
                <a:gd name="connsiteY0" fmla="*/ 0 h 729984"/>
                <a:gd name="connsiteX1" fmla="*/ 470642 w 471654"/>
                <a:gd name="connsiteY1" fmla="*/ 77500 h 729984"/>
                <a:gd name="connsiteX2" fmla="*/ 105176 w 471654"/>
                <a:gd name="connsiteY2" fmla="*/ 182031 h 729984"/>
                <a:gd name="connsiteX3" fmla="*/ 1137 w 471654"/>
                <a:gd name="connsiteY3" fmla="*/ 536407 h 729984"/>
                <a:gd name="connsiteX4" fmla="*/ 169146 w 471654"/>
                <a:gd name="connsiteY4" fmla="*/ 709122 h 729984"/>
                <a:gd name="connsiteX5" fmla="*/ 371199 w 471654"/>
                <a:gd name="connsiteY5" fmla="*/ 710893 h 729984"/>
                <a:gd name="connsiteX0" fmla="*/ 360299 w 474889"/>
                <a:gd name="connsiteY0" fmla="*/ 0 h 729984"/>
                <a:gd name="connsiteX1" fmla="*/ 473877 w 474889"/>
                <a:gd name="connsiteY1" fmla="*/ 77500 h 729984"/>
                <a:gd name="connsiteX2" fmla="*/ 70325 w 474889"/>
                <a:gd name="connsiteY2" fmla="*/ 182031 h 729984"/>
                <a:gd name="connsiteX3" fmla="*/ 4372 w 474889"/>
                <a:gd name="connsiteY3" fmla="*/ 536407 h 729984"/>
                <a:gd name="connsiteX4" fmla="*/ 172381 w 474889"/>
                <a:gd name="connsiteY4" fmla="*/ 709122 h 729984"/>
                <a:gd name="connsiteX5" fmla="*/ 374434 w 474889"/>
                <a:gd name="connsiteY5" fmla="*/ 710893 h 729984"/>
                <a:gd name="connsiteX0" fmla="*/ 360299 w 374434"/>
                <a:gd name="connsiteY0" fmla="*/ 0 h 729984"/>
                <a:gd name="connsiteX1" fmla="*/ 312010 w 374434"/>
                <a:gd name="connsiteY1" fmla="*/ 86513 h 729984"/>
                <a:gd name="connsiteX2" fmla="*/ 70325 w 374434"/>
                <a:gd name="connsiteY2" fmla="*/ 182031 h 729984"/>
                <a:gd name="connsiteX3" fmla="*/ 4372 w 374434"/>
                <a:gd name="connsiteY3" fmla="*/ 536407 h 729984"/>
                <a:gd name="connsiteX4" fmla="*/ 172381 w 374434"/>
                <a:gd name="connsiteY4" fmla="*/ 709122 h 729984"/>
                <a:gd name="connsiteX5" fmla="*/ 374434 w 374434"/>
                <a:gd name="connsiteY5" fmla="*/ 710893 h 729984"/>
                <a:gd name="connsiteX0" fmla="*/ 407907 w 407907"/>
                <a:gd name="connsiteY0" fmla="*/ 0 h 702947"/>
                <a:gd name="connsiteX1" fmla="*/ 312010 w 407907"/>
                <a:gd name="connsiteY1" fmla="*/ 59476 h 702947"/>
                <a:gd name="connsiteX2" fmla="*/ 70325 w 407907"/>
                <a:gd name="connsiteY2" fmla="*/ 154994 h 702947"/>
                <a:gd name="connsiteX3" fmla="*/ 4372 w 407907"/>
                <a:gd name="connsiteY3" fmla="*/ 509370 h 702947"/>
                <a:gd name="connsiteX4" fmla="*/ 172381 w 407907"/>
                <a:gd name="connsiteY4" fmla="*/ 682085 h 702947"/>
                <a:gd name="connsiteX5" fmla="*/ 374434 w 407907"/>
                <a:gd name="connsiteY5" fmla="*/ 683856 h 702947"/>
                <a:gd name="connsiteX0" fmla="*/ 655469 w 655469"/>
                <a:gd name="connsiteY0" fmla="*/ 0 h 1162571"/>
                <a:gd name="connsiteX1" fmla="*/ 312010 w 655469"/>
                <a:gd name="connsiteY1" fmla="*/ 519100 h 1162571"/>
                <a:gd name="connsiteX2" fmla="*/ 70325 w 655469"/>
                <a:gd name="connsiteY2" fmla="*/ 614618 h 1162571"/>
                <a:gd name="connsiteX3" fmla="*/ 4372 w 655469"/>
                <a:gd name="connsiteY3" fmla="*/ 968994 h 1162571"/>
                <a:gd name="connsiteX4" fmla="*/ 172381 w 655469"/>
                <a:gd name="connsiteY4" fmla="*/ 1141709 h 1162571"/>
                <a:gd name="connsiteX5" fmla="*/ 374434 w 655469"/>
                <a:gd name="connsiteY5" fmla="*/ 1143480 h 1162571"/>
                <a:gd name="connsiteX0" fmla="*/ 331734 w 374434"/>
                <a:gd name="connsiteY0" fmla="*/ 0 h 748008"/>
                <a:gd name="connsiteX1" fmla="*/ 312010 w 374434"/>
                <a:gd name="connsiteY1" fmla="*/ 104537 h 748008"/>
                <a:gd name="connsiteX2" fmla="*/ 70325 w 374434"/>
                <a:gd name="connsiteY2" fmla="*/ 200055 h 748008"/>
                <a:gd name="connsiteX3" fmla="*/ 4372 w 374434"/>
                <a:gd name="connsiteY3" fmla="*/ 554431 h 748008"/>
                <a:gd name="connsiteX4" fmla="*/ 172381 w 374434"/>
                <a:gd name="connsiteY4" fmla="*/ 727146 h 748008"/>
                <a:gd name="connsiteX5" fmla="*/ 374434 w 374434"/>
                <a:gd name="connsiteY5" fmla="*/ 728917 h 748008"/>
                <a:gd name="connsiteX0" fmla="*/ 331734 w 436875"/>
                <a:gd name="connsiteY0" fmla="*/ 0 h 748008"/>
                <a:gd name="connsiteX1" fmla="*/ 435791 w 436875"/>
                <a:gd name="connsiteY1" fmla="*/ 86513 h 748008"/>
                <a:gd name="connsiteX2" fmla="*/ 70325 w 436875"/>
                <a:gd name="connsiteY2" fmla="*/ 200055 h 748008"/>
                <a:gd name="connsiteX3" fmla="*/ 4372 w 436875"/>
                <a:gd name="connsiteY3" fmla="*/ 554431 h 748008"/>
                <a:gd name="connsiteX4" fmla="*/ 172381 w 436875"/>
                <a:gd name="connsiteY4" fmla="*/ 727146 h 748008"/>
                <a:gd name="connsiteX5" fmla="*/ 374434 w 436875"/>
                <a:gd name="connsiteY5" fmla="*/ 728917 h 748008"/>
                <a:gd name="connsiteX0" fmla="*/ 335344 w 440485"/>
                <a:gd name="connsiteY0" fmla="*/ 0 h 748008"/>
                <a:gd name="connsiteX1" fmla="*/ 439401 w 440485"/>
                <a:gd name="connsiteY1" fmla="*/ 86513 h 748008"/>
                <a:gd name="connsiteX2" fmla="*/ 54892 w 440485"/>
                <a:gd name="connsiteY2" fmla="*/ 218079 h 748008"/>
                <a:gd name="connsiteX3" fmla="*/ 7982 w 440485"/>
                <a:gd name="connsiteY3" fmla="*/ 554431 h 748008"/>
                <a:gd name="connsiteX4" fmla="*/ 175991 w 440485"/>
                <a:gd name="connsiteY4" fmla="*/ 727146 h 748008"/>
                <a:gd name="connsiteX5" fmla="*/ 378044 w 440485"/>
                <a:gd name="connsiteY5" fmla="*/ 728917 h 748008"/>
                <a:gd name="connsiteX0" fmla="*/ 335344 w 440485"/>
                <a:gd name="connsiteY0" fmla="*/ 0 h 748008"/>
                <a:gd name="connsiteX1" fmla="*/ 439401 w 440485"/>
                <a:gd name="connsiteY1" fmla="*/ 86513 h 748008"/>
                <a:gd name="connsiteX2" fmla="*/ 225443 w 440485"/>
                <a:gd name="connsiteY2" fmla="*/ 132894 h 748008"/>
                <a:gd name="connsiteX3" fmla="*/ 54892 w 440485"/>
                <a:gd name="connsiteY3" fmla="*/ 218079 h 748008"/>
                <a:gd name="connsiteX4" fmla="*/ 7982 w 440485"/>
                <a:gd name="connsiteY4" fmla="*/ 554431 h 748008"/>
                <a:gd name="connsiteX5" fmla="*/ 175991 w 440485"/>
                <a:gd name="connsiteY5" fmla="*/ 727146 h 748008"/>
                <a:gd name="connsiteX6" fmla="*/ 378044 w 440485"/>
                <a:gd name="connsiteY6" fmla="*/ 728917 h 748008"/>
                <a:gd name="connsiteX0" fmla="*/ 331503 w 436644"/>
                <a:gd name="connsiteY0" fmla="*/ 0 h 739075"/>
                <a:gd name="connsiteX1" fmla="*/ 435560 w 436644"/>
                <a:gd name="connsiteY1" fmla="*/ 86513 h 739075"/>
                <a:gd name="connsiteX2" fmla="*/ 221602 w 436644"/>
                <a:gd name="connsiteY2" fmla="*/ 132894 h 739075"/>
                <a:gd name="connsiteX3" fmla="*/ 51051 w 436644"/>
                <a:gd name="connsiteY3" fmla="*/ 218079 h 739075"/>
                <a:gd name="connsiteX4" fmla="*/ 4141 w 436644"/>
                <a:gd name="connsiteY4" fmla="*/ 554431 h 739075"/>
                <a:gd name="connsiteX5" fmla="*/ 117856 w 436644"/>
                <a:gd name="connsiteY5" fmla="*/ 709122 h 739075"/>
                <a:gd name="connsiteX6" fmla="*/ 374203 w 436644"/>
                <a:gd name="connsiteY6" fmla="*/ 728917 h 739075"/>
                <a:gd name="connsiteX0" fmla="*/ 329655 w 434796"/>
                <a:gd name="connsiteY0" fmla="*/ 0 h 736364"/>
                <a:gd name="connsiteX1" fmla="*/ 433712 w 434796"/>
                <a:gd name="connsiteY1" fmla="*/ 86513 h 736364"/>
                <a:gd name="connsiteX2" fmla="*/ 219754 w 434796"/>
                <a:gd name="connsiteY2" fmla="*/ 132894 h 736364"/>
                <a:gd name="connsiteX3" fmla="*/ 49203 w 434796"/>
                <a:gd name="connsiteY3" fmla="*/ 218079 h 736364"/>
                <a:gd name="connsiteX4" fmla="*/ 2293 w 434796"/>
                <a:gd name="connsiteY4" fmla="*/ 554431 h 736364"/>
                <a:gd name="connsiteX5" fmla="*/ 88861 w 434796"/>
                <a:gd name="connsiteY5" fmla="*/ 700110 h 736364"/>
                <a:gd name="connsiteX6" fmla="*/ 372355 w 434796"/>
                <a:gd name="connsiteY6" fmla="*/ 728917 h 736364"/>
                <a:gd name="connsiteX0" fmla="*/ 356803 w 435069"/>
                <a:gd name="connsiteY0" fmla="*/ 0 h 718340"/>
                <a:gd name="connsiteX1" fmla="*/ 433712 w 435069"/>
                <a:gd name="connsiteY1" fmla="*/ 68489 h 718340"/>
                <a:gd name="connsiteX2" fmla="*/ 219754 w 435069"/>
                <a:gd name="connsiteY2" fmla="*/ 114870 h 718340"/>
                <a:gd name="connsiteX3" fmla="*/ 49203 w 435069"/>
                <a:gd name="connsiteY3" fmla="*/ 200055 h 718340"/>
                <a:gd name="connsiteX4" fmla="*/ 2293 w 435069"/>
                <a:gd name="connsiteY4" fmla="*/ 536407 h 718340"/>
                <a:gd name="connsiteX5" fmla="*/ 88861 w 435069"/>
                <a:gd name="connsiteY5" fmla="*/ 682086 h 718340"/>
                <a:gd name="connsiteX6" fmla="*/ 372355 w 435069"/>
                <a:gd name="connsiteY6" fmla="*/ 710893 h 71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069" h="718340">
                  <a:moveTo>
                    <a:pt x="356803" y="0"/>
                  </a:moveTo>
                  <a:cubicBezTo>
                    <a:pt x="349063" y="45487"/>
                    <a:pt x="447682" y="-44541"/>
                    <a:pt x="433712" y="68489"/>
                  </a:cubicBezTo>
                  <a:cubicBezTo>
                    <a:pt x="416982" y="93642"/>
                    <a:pt x="283839" y="92942"/>
                    <a:pt x="219754" y="114870"/>
                  </a:cubicBezTo>
                  <a:cubicBezTo>
                    <a:pt x="155669" y="136798"/>
                    <a:pt x="87033" y="132803"/>
                    <a:pt x="49203" y="200055"/>
                  </a:cubicBezTo>
                  <a:cubicBezTo>
                    <a:pt x="1085" y="263873"/>
                    <a:pt x="-4317" y="456069"/>
                    <a:pt x="2293" y="536407"/>
                  </a:cubicBezTo>
                  <a:cubicBezTo>
                    <a:pt x="8903" y="616745"/>
                    <a:pt x="54162" y="645495"/>
                    <a:pt x="88861" y="682086"/>
                  </a:cubicBezTo>
                  <a:cubicBezTo>
                    <a:pt x="123560" y="718677"/>
                    <a:pt x="303775" y="726133"/>
                    <a:pt x="372355" y="710893"/>
                  </a:cubicBezTo>
                </a:path>
              </a:pathLst>
            </a:custGeom>
            <a:noFill/>
            <a:ln w="25400">
              <a:solidFill>
                <a:srgbClr val="7030A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43607" y="5229200"/>
            <a:ext cx="79208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General remarks: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Test in M9 bunker is now mandatory for CM3 and CM4 because the HIE-ISOLDE facility is running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XT00 modification for PHASE 2: push forward the quadruplet and move 1 doublet to XT03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9552" y="1628800"/>
            <a:ext cx="1178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EDMS: 1470895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2194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69307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prstClr val="white"/>
                </a:solidFill>
                <a:latin typeface="Calibri"/>
              </a:rPr>
              <a:t>HEBT installation status (XT00 in Linac tunnel, B170)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" y="404664"/>
            <a:ext cx="9140308" cy="51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\\cern.ch\dfs\Users\v\volker\Desktop\20150201_172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2" y="4293096"/>
            <a:ext cx="4499992" cy="2531246"/>
          </a:xfrm>
          <a:prstGeom prst="rect">
            <a:avLst/>
          </a:prstGeom>
          <a:noFill/>
          <a:ln w="508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817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69307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HEBT installation status (XT00 / XT01 / XT02, B170)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04664"/>
            <a:ext cx="9108504" cy="459359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3" descr="\\cern.ch\dfs\Users\v\volker\Desktop\20150201_172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2" y="4293096"/>
            <a:ext cx="4499992" cy="2531246"/>
          </a:xfrm>
          <a:prstGeom prst="rect">
            <a:avLst/>
          </a:prstGeom>
          <a:noFill/>
          <a:ln w="508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p Arrow 2"/>
          <p:cNvSpPr/>
          <p:nvPr/>
        </p:nvSpPr>
        <p:spPr>
          <a:xfrm>
            <a:off x="6804248" y="3140968"/>
            <a:ext cx="216024" cy="1080120"/>
          </a:xfrm>
          <a:prstGeom prst="upArrow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 flipH="1">
            <a:off x="7380312" y="2564904"/>
            <a:ext cx="170305" cy="1656184"/>
          </a:xfrm>
          <a:prstGeom prst="upArrow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83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73708"/>
            <a:ext cx="7886700" cy="735012"/>
          </a:xfrm>
        </p:spPr>
        <p:txBody>
          <a:bodyPr>
            <a:normAutofit/>
          </a:bodyPr>
          <a:lstStyle/>
          <a:p>
            <a:r>
              <a:rPr lang="en-GB" sz="2800" dirty="0"/>
              <a:t>Forecast for HIE-ISOLDE Phase 2 (years </a:t>
            </a:r>
            <a:r>
              <a:rPr lang="en-GB" sz="2800" dirty="0" smtClean="0"/>
              <a:t>2017- 2018)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3756"/>
            <a:ext cx="9144001" cy="38326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542182" y="3531196"/>
            <a:ext cx="1069698" cy="1112584"/>
            <a:chOff x="2749496" y="3120669"/>
            <a:chExt cx="1426264" cy="1112584"/>
          </a:xfrm>
        </p:grpSpPr>
        <p:sp>
          <p:nvSpPr>
            <p:cNvPr id="9" name="TextBox 8"/>
            <p:cNvSpPr txBox="1"/>
            <p:nvPr/>
          </p:nvSpPr>
          <p:spPr>
            <a:xfrm>
              <a:off x="2920841" y="3833143"/>
              <a:ext cx="9510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CM4 assembly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49496" y="3120669"/>
              <a:ext cx="14262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CM3 commissioning &amp; beam commissioning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3398520" y="3460434"/>
              <a:ext cx="1" cy="271583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399033" y="2670279"/>
            <a:ext cx="15043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7030A0"/>
                </a:solidFill>
                <a:latin typeface="Calibri"/>
              </a:rPr>
              <a:t>Window for XT02 extension, </a:t>
            </a:r>
          </a:p>
          <a:p>
            <a:r>
              <a:rPr lang="en-GB" sz="1000" b="1" dirty="0" smtClean="0">
                <a:solidFill>
                  <a:srgbClr val="7030A0"/>
                </a:solidFill>
                <a:latin typeface="Calibri"/>
              </a:rPr>
              <a:t>XT03 installation &amp; commissioning</a:t>
            </a:r>
            <a:endParaRPr lang="en-GB" sz="1000" b="1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014660" y="3129202"/>
            <a:ext cx="0" cy="244169"/>
          </a:xfrm>
          <a:prstGeom prst="straightConnector1">
            <a:avLst/>
          </a:prstGeom>
          <a:ln w="254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3735472" y="3531198"/>
            <a:ext cx="2679068" cy="511618"/>
            <a:chOff x="5815014" y="2755030"/>
            <a:chExt cx="3572090" cy="511618"/>
          </a:xfrm>
        </p:grpSpPr>
        <p:sp>
          <p:nvSpPr>
            <p:cNvPr id="17" name="TextBox 16"/>
            <p:cNvSpPr txBox="1"/>
            <p:nvPr/>
          </p:nvSpPr>
          <p:spPr>
            <a:xfrm>
              <a:off x="6186229" y="2866538"/>
              <a:ext cx="32008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Run PHASE 2a with CM1+CM2+CM3 &amp; XT01+XT02+XT03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5815014" y="2755030"/>
              <a:ext cx="223832" cy="234618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3513686" y="3963887"/>
            <a:ext cx="3006773" cy="917067"/>
            <a:chOff x="5519298" y="3187720"/>
            <a:chExt cx="4009031" cy="917067"/>
          </a:xfrm>
        </p:grpSpPr>
        <p:sp>
          <p:nvSpPr>
            <p:cNvPr id="20" name="TextBox 19"/>
            <p:cNvSpPr txBox="1"/>
            <p:nvPr/>
          </p:nvSpPr>
          <p:spPr>
            <a:xfrm>
              <a:off x="5519298" y="3704677"/>
              <a:ext cx="4009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CM4 </a:t>
              </a:r>
              <a:r>
                <a:rPr lang="en-GB" sz="1000" b="1" dirty="0">
                  <a:solidFill>
                    <a:srgbClr val="7030A0"/>
                  </a:solidFill>
                  <a:latin typeface="Calibri"/>
                </a:rPr>
                <a:t>test in M9 </a:t>
              </a:r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bunker,                    then put on hold (adj. window</a:t>
              </a:r>
              <a:r>
                <a:rPr lang="en-GB" sz="1000" b="1" dirty="0">
                  <a:solidFill>
                    <a:srgbClr val="7030A0"/>
                  </a:solidFill>
                  <a:latin typeface="Calibri"/>
                </a:rPr>
                <a:t>)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6324697" y="3187720"/>
              <a:ext cx="3809" cy="318885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7946307" y="4436577"/>
            <a:ext cx="745808" cy="553998"/>
            <a:chOff x="10437339" y="3556392"/>
            <a:chExt cx="994411" cy="553998"/>
          </a:xfrm>
        </p:grpSpPr>
        <p:sp>
          <p:nvSpPr>
            <p:cNvPr id="23" name="TextBox 22"/>
            <p:cNvSpPr txBox="1"/>
            <p:nvPr/>
          </p:nvSpPr>
          <p:spPr>
            <a:xfrm>
              <a:off x="10437339" y="3556392"/>
              <a:ext cx="99441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Beam commissioning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 flipV="1">
              <a:off x="10593046" y="3641329"/>
              <a:ext cx="106872" cy="157211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8499579" y="4671016"/>
            <a:ext cx="662710" cy="553998"/>
            <a:chOff x="11336485" y="3745348"/>
            <a:chExt cx="883613" cy="553998"/>
          </a:xfrm>
        </p:grpSpPr>
        <p:sp>
          <p:nvSpPr>
            <p:cNvPr id="26" name="TextBox 25"/>
            <p:cNvSpPr txBox="1"/>
            <p:nvPr/>
          </p:nvSpPr>
          <p:spPr>
            <a:xfrm>
              <a:off x="11511745" y="3745348"/>
              <a:ext cx="70835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Run PHASE 2b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11336485" y="3945403"/>
              <a:ext cx="175260" cy="91651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6618881" y="3894484"/>
            <a:ext cx="1524359" cy="853637"/>
            <a:chOff x="9659560" y="3118317"/>
            <a:chExt cx="2032478" cy="853637"/>
          </a:xfrm>
        </p:grpSpPr>
        <p:sp>
          <p:nvSpPr>
            <p:cNvPr id="29" name="TextBox 28"/>
            <p:cNvSpPr txBox="1"/>
            <p:nvPr/>
          </p:nvSpPr>
          <p:spPr>
            <a:xfrm>
              <a:off x="9733699" y="3571844"/>
              <a:ext cx="19583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CM4 installation, commissioning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9659560" y="3118317"/>
              <a:ext cx="97371" cy="627031"/>
            </a:xfrm>
            <a:custGeom>
              <a:avLst/>
              <a:gdLst>
                <a:gd name="connsiteX0" fmla="*/ 7143 w 178605"/>
                <a:gd name="connsiteY0" fmla="*/ 12150 h 590794"/>
                <a:gd name="connsiteX1" fmla="*/ 178593 w 178605"/>
                <a:gd name="connsiteY1" fmla="*/ 76444 h 590794"/>
                <a:gd name="connsiteX2" fmla="*/ 0 w 178605"/>
                <a:gd name="connsiteY2" fmla="*/ 590794 h 590794"/>
                <a:gd name="connsiteX0" fmla="*/ 1 w 178149"/>
                <a:gd name="connsiteY0" fmla="*/ 12150 h 590794"/>
                <a:gd name="connsiteX1" fmla="*/ 171451 w 178149"/>
                <a:gd name="connsiteY1" fmla="*/ 76444 h 590794"/>
                <a:gd name="connsiteX2" fmla="*/ 118652 w 178149"/>
                <a:gd name="connsiteY2" fmla="*/ 590794 h 590794"/>
                <a:gd name="connsiteX0" fmla="*/ -1 w 171461"/>
                <a:gd name="connsiteY0" fmla="*/ 12150 h 590794"/>
                <a:gd name="connsiteX1" fmla="*/ 171449 w 171461"/>
                <a:gd name="connsiteY1" fmla="*/ 76444 h 590794"/>
                <a:gd name="connsiteX2" fmla="*/ 118650 w 171461"/>
                <a:gd name="connsiteY2" fmla="*/ 590794 h 590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61" h="590794">
                  <a:moveTo>
                    <a:pt x="-1" y="12150"/>
                  </a:moveTo>
                  <a:cubicBezTo>
                    <a:pt x="86319" y="-3924"/>
                    <a:pt x="172640" y="-19997"/>
                    <a:pt x="171449" y="76444"/>
                  </a:cubicBezTo>
                  <a:cubicBezTo>
                    <a:pt x="170259" y="172885"/>
                    <a:pt x="169614" y="227029"/>
                    <a:pt x="118650" y="590794"/>
                  </a:cubicBezTo>
                </a:path>
              </a:pathLst>
            </a:custGeom>
            <a:noFill/>
            <a:ln w="25400">
              <a:solidFill>
                <a:srgbClr val="7030A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43608" y="537321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General remarks:</a:t>
            </a:r>
          </a:p>
          <a:p>
            <a:pPr marL="285750" indent="-285750">
              <a:spcAft>
                <a:spcPts val="600"/>
              </a:spcAft>
              <a:buClr>
                <a:prstClr val="black"/>
              </a:buClr>
              <a:buFont typeface="Wingdings" panose="05000000000000000000" pitchFamily="2" charset="2"/>
              <a:buChar char="v"/>
            </a:pPr>
            <a:r>
              <a:rPr lang="en-GB" sz="1600" u="sng" dirty="0" smtClean="0">
                <a:solidFill>
                  <a:srgbClr val="FF0000"/>
                </a:solidFill>
                <a:latin typeface="Calibri"/>
              </a:rPr>
              <a:t>NEW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: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 PHASE 2 run is split into PHASE 2a (2017) and PHASE 2b (2018)</a:t>
            </a:r>
          </a:p>
          <a:p>
            <a:pPr marL="285750" indent="-285750">
              <a:spcAft>
                <a:spcPts val="600"/>
              </a:spcAft>
              <a:buClr>
                <a:prstClr val="black"/>
              </a:buClr>
              <a:buFont typeface="Wingdings" panose="05000000000000000000" pitchFamily="2" charset="2"/>
              <a:buChar char="v"/>
            </a:pPr>
            <a:r>
              <a:rPr lang="en-GB" sz="1600" u="sng" dirty="0" smtClean="0">
                <a:solidFill>
                  <a:srgbClr val="FF0000"/>
                </a:solidFill>
                <a:latin typeface="Calibri"/>
              </a:rPr>
              <a:t>NEW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: beam optics with 3 CMs: CM4 replaced by one doublet &amp; replace first doublet XT03 with drift tube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9552" y="1628800"/>
            <a:ext cx="1178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EDMS: 1470895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62983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80120" y="1486519"/>
            <a:ext cx="7884368" cy="446276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/>
              <a:t>Radioactive beam delivered to </a:t>
            </a:r>
            <a:r>
              <a:rPr lang="en-GB" b="1" dirty="0" err="1" smtClean="0"/>
              <a:t>Miniball</a:t>
            </a:r>
            <a:r>
              <a:rPr lang="en-GB" b="1" dirty="0" smtClean="0"/>
              <a:t> experiment on Oct. 22</a:t>
            </a:r>
            <a:r>
              <a:rPr lang="en-GB" b="1" baseline="30000" dirty="0" smtClean="0"/>
              <a:t>nd</a:t>
            </a:r>
            <a:r>
              <a:rPr lang="en-GB" b="1" dirty="0" smtClean="0"/>
              <a:t> 2015 as initially planned</a:t>
            </a:r>
            <a:r>
              <a:rPr lang="en-GB" dirty="0" smtClean="0"/>
              <a:t>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The </a:t>
            </a:r>
            <a:r>
              <a:rPr lang="en-GB" b="1" dirty="0">
                <a:solidFill>
                  <a:prstClr val="black"/>
                </a:solidFill>
              </a:rPr>
              <a:t>results of </a:t>
            </a:r>
            <a:r>
              <a:rPr lang="en-GB" b="1" dirty="0" smtClean="0">
                <a:solidFill>
                  <a:prstClr val="black"/>
                </a:solidFill>
              </a:rPr>
              <a:t>the hardware </a:t>
            </a:r>
            <a:r>
              <a:rPr lang="en-GB" b="1" dirty="0">
                <a:solidFill>
                  <a:prstClr val="black"/>
                </a:solidFill>
              </a:rPr>
              <a:t>tests </a:t>
            </a:r>
            <a:r>
              <a:rPr lang="en-GB" b="1" dirty="0" smtClean="0">
                <a:solidFill>
                  <a:prstClr val="black"/>
                </a:solidFill>
              </a:rPr>
              <a:t>highlighted </a:t>
            </a:r>
            <a:r>
              <a:rPr lang="en-GB" b="1" dirty="0">
                <a:solidFill>
                  <a:prstClr val="black"/>
                </a:solidFill>
              </a:rPr>
              <a:t>that CM1 is not fully qualified for sustained operation </a:t>
            </a:r>
            <a:r>
              <a:rPr lang="en-GB" b="1" dirty="0" smtClean="0">
                <a:solidFill>
                  <a:prstClr val="black"/>
                </a:solidFill>
              </a:rPr>
              <a:t>(</a:t>
            </a:r>
            <a:r>
              <a:rPr lang="en-GB" b="1" dirty="0">
                <a:solidFill>
                  <a:prstClr val="black"/>
                </a:solidFill>
              </a:rPr>
              <a:t>problem on RF couplers</a:t>
            </a:r>
            <a:r>
              <a:rPr lang="en-GB" b="1" dirty="0" smtClean="0">
                <a:solidFill>
                  <a:prstClr val="black"/>
                </a:solidFill>
              </a:rPr>
              <a:t>): </a:t>
            </a:r>
          </a:p>
          <a:p>
            <a:pPr marL="12001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6600"/>
                </a:solidFill>
              </a:rPr>
              <a:t>De-install CM1 and re-work during winter shutdown</a:t>
            </a:r>
            <a:r>
              <a:rPr lang="en-GB" dirty="0" smtClean="0"/>
              <a:t>;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Re-engineer RF couplers;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Improve </a:t>
            </a:r>
            <a:r>
              <a:rPr lang="en-GB" dirty="0" err="1" smtClean="0"/>
              <a:t>thermalisations</a:t>
            </a:r>
            <a:r>
              <a:rPr lang="en-GB" dirty="0" smtClean="0"/>
              <a:t> of the RF power line.</a:t>
            </a:r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/>
              <a:t>New </a:t>
            </a:r>
            <a:r>
              <a:rPr lang="en-GB" b="1" dirty="0" smtClean="0">
                <a:solidFill>
                  <a:srgbClr val="000000"/>
                </a:solidFill>
              </a:rPr>
              <a:t>coherent </a:t>
            </a:r>
            <a:r>
              <a:rPr lang="en-GB" b="1" dirty="0">
                <a:solidFill>
                  <a:srgbClr val="000000"/>
                </a:solidFill>
              </a:rPr>
              <a:t>planning </a:t>
            </a:r>
            <a:r>
              <a:rPr lang="en-GB" b="1" dirty="0" smtClean="0">
                <a:solidFill>
                  <a:srgbClr val="000000"/>
                </a:solidFill>
              </a:rPr>
              <a:t>is proposed for </a:t>
            </a:r>
            <a:r>
              <a:rPr lang="en-GB" b="1" dirty="0">
                <a:solidFill>
                  <a:srgbClr val="000000"/>
                </a:solidFill>
              </a:rPr>
              <a:t>CM1, CM2 and </a:t>
            </a:r>
            <a:r>
              <a:rPr lang="en-GB" b="1" dirty="0" smtClean="0">
                <a:solidFill>
                  <a:srgbClr val="000000"/>
                </a:solidFill>
              </a:rPr>
              <a:t>CM3</a:t>
            </a:r>
            <a:endParaRPr lang="en-GB" dirty="0"/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6600"/>
                </a:solidFill>
              </a:rPr>
              <a:t>Agree with Collaboration on a common scope </a:t>
            </a:r>
            <a:r>
              <a:rPr lang="en-GB" b="1" dirty="0" smtClean="0">
                <a:solidFill>
                  <a:srgbClr val="FF6600"/>
                </a:solidFill>
              </a:rPr>
              <a:t>for </a:t>
            </a:r>
            <a:r>
              <a:rPr lang="en-GB" dirty="0" smtClean="0"/>
              <a:t>Physics run 2 &amp; 3 (2016-2017)</a:t>
            </a:r>
            <a:endParaRPr lang="en-GB" dirty="0"/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 smtClean="0"/>
              <a:t>Procurement for the 3</a:t>
            </a:r>
            <a:r>
              <a:rPr lang="en-GB" b="1" baseline="30000" dirty="0" smtClean="0"/>
              <a:t>rd</a:t>
            </a:r>
            <a:r>
              <a:rPr lang="en-GB" b="1" dirty="0" smtClean="0"/>
              <a:t> beam line and extension of XT02 for HELIOS has been launched</a:t>
            </a:r>
            <a:r>
              <a:rPr lang="en-GB" dirty="0" smtClean="0"/>
              <a:t>:</a:t>
            </a:r>
          </a:p>
          <a:p>
            <a:pPr marL="12001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HELIOS </a:t>
            </a:r>
            <a:r>
              <a:rPr lang="en-GB" dirty="0" smtClean="0"/>
              <a:t>solenoid magnet =</a:t>
            </a:r>
            <a:r>
              <a:rPr lang="en-GB" dirty="0"/>
              <a:t>&gt; TE/MSC &amp; </a:t>
            </a:r>
            <a:r>
              <a:rPr lang="en-GB" dirty="0" err="1"/>
              <a:t>Isolde</a:t>
            </a:r>
            <a:r>
              <a:rPr lang="en-GB" dirty="0"/>
              <a:t> Coll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76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IMG_076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980728"/>
            <a:ext cx="5000104" cy="3750078"/>
          </a:xfrm>
          <a:prstGeom prst="rect">
            <a:avLst/>
          </a:prstGeom>
        </p:spPr>
      </p:pic>
      <p:pic>
        <p:nvPicPr>
          <p:cNvPr id="10" name="Picture 9" descr="DSC_019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14" y="1741884"/>
            <a:ext cx="8119886" cy="4567436"/>
          </a:xfrm>
          <a:prstGeom prst="rect">
            <a:avLst/>
          </a:prstGeom>
        </p:spPr>
      </p:pic>
      <p:pic>
        <p:nvPicPr>
          <p:cNvPr id="13" name="Picture 12" descr="DSC_606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7"/>
            <a:ext cx="3678216" cy="5328593"/>
          </a:xfrm>
          <a:prstGeom prst="rect">
            <a:avLst/>
          </a:prstGeom>
        </p:spPr>
      </p:pic>
      <p:pic>
        <p:nvPicPr>
          <p:cNvPr id="3" name="Picture 2" descr="20151022_180620_resized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156" y="4077072"/>
            <a:ext cx="4687844" cy="2780928"/>
          </a:xfrm>
          <a:prstGeom prst="rect">
            <a:avLst/>
          </a:prstGeom>
        </p:spPr>
      </p:pic>
      <p:pic>
        <p:nvPicPr>
          <p:cNvPr id="6" name="Picture 5" descr="20151022_185821_resized_1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980728"/>
            <a:ext cx="464400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76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5350</TotalTime>
  <Words>505</Words>
  <Application>Microsoft Macintosh PowerPoint</Application>
  <PresentationFormat>On-screen Show (4:3)</PresentationFormat>
  <Paragraphs>79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2_Office Theme</vt:lpstr>
      <vt:lpstr>HIE-ISOLDE Project Status Report: Planning of Phase II</vt:lpstr>
      <vt:lpstr>PowerPoint Presentation</vt:lpstr>
      <vt:lpstr>Preparation for running w/ CM1 + CM2 (get new couplers, complete CM2, fix CM1)</vt:lpstr>
      <vt:lpstr>Forecast for HIE-ISOLDE Phase 2 (years 2015- 2016)</vt:lpstr>
      <vt:lpstr>PowerPoint Presentation</vt:lpstr>
      <vt:lpstr>PowerPoint Presentation</vt:lpstr>
      <vt:lpstr>Forecast for HIE-ISOLDE Phase 2 (years 2017- 2018)</vt:lpstr>
      <vt:lpstr>Overall Summary</vt:lpstr>
      <vt:lpstr>Acknowledgments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Yacine KADI</cp:lastModifiedBy>
  <cp:revision>747</cp:revision>
  <dcterms:created xsi:type="dcterms:W3CDTF">2012-03-08T16:06:15Z</dcterms:created>
  <dcterms:modified xsi:type="dcterms:W3CDTF">2015-11-10T09:35:14Z</dcterms:modified>
</cp:coreProperties>
</file>