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93" r:id="rId2"/>
    <p:sldId id="256" r:id="rId3"/>
    <p:sldId id="271" r:id="rId4"/>
    <p:sldId id="272" r:id="rId5"/>
    <p:sldId id="275" r:id="rId6"/>
    <p:sldId id="277" r:id="rId7"/>
    <p:sldId id="289" r:id="rId8"/>
    <p:sldId id="258" r:id="rId9"/>
    <p:sldId id="295" r:id="rId10"/>
    <p:sldId id="281" r:id="rId11"/>
    <p:sldId id="282" r:id="rId12"/>
    <p:sldId id="283" r:id="rId13"/>
    <p:sldId id="284" r:id="rId14"/>
    <p:sldId id="286" r:id="rId15"/>
    <p:sldId id="287" r:id="rId16"/>
    <p:sldId id="288" r:id="rId17"/>
    <p:sldId id="290" r:id="rId18"/>
    <p:sldId id="304" r:id="rId19"/>
    <p:sldId id="314" r:id="rId20"/>
    <p:sldId id="300" r:id="rId21"/>
    <p:sldId id="308" r:id="rId22"/>
    <p:sldId id="309" r:id="rId23"/>
    <p:sldId id="310" r:id="rId24"/>
    <p:sldId id="299" r:id="rId25"/>
    <p:sldId id="294" r:id="rId26"/>
    <p:sldId id="303" r:id="rId27"/>
    <p:sldId id="311" r:id="rId28"/>
    <p:sldId id="291" r:id="rId29"/>
    <p:sldId id="292" r:id="rId30"/>
    <p:sldId id="306" r:id="rId3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819" autoAdjust="0"/>
    <p:restoredTop sz="94660"/>
  </p:normalViewPr>
  <p:slideViewPr>
    <p:cSldViewPr snapToGrid="0">
      <p:cViewPr varScale="1">
        <p:scale>
          <a:sx n="64" d="100"/>
          <a:sy n="64" d="100"/>
        </p:scale>
        <p:origin x="96" y="1152"/>
      </p:cViewPr>
      <p:guideLst/>
    </p:cSldViewPr>
  </p:slideViewPr>
  <p:notesTextViewPr>
    <p:cViewPr>
      <p:scale>
        <a:sx n="1" d="1"/>
        <a:sy n="1" d="1"/>
      </p:scale>
      <p:origin x="0" y="0"/>
    </p:cViewPr>
  </p:notesTextViewPr>
  <p:sorterViewPr>
    <p:cViewPr>
      <p:scale>
        <a:sx n="100" d="100"/>
        <a:sy n="100" d="100"/>
      </p:scale>
      <p:origin x="0" y="-1459"/>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Users\m\mdelonca\Desktop\excel%20files\thorium%20target%20-%20negative%20run%20-%20little%20summar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ern.ch\dfs\Users\m\mdelonca\Desktop\excel%20files\thorium%20target%20-%20negative%20run%20-%20little%20summar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ern.ch\dfs\Users\m\mdelonca\Desktop\excel%20files\thorium%20target%20-%20negative%20run%20-%20little%20summary.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r>
              <a:rPr lang="fr-FR"/>
              <a:t>41 Cl (38,4 sec half life) - Niobium target</a:t>
            </a:r>
          </a:p>
        </c:rich>
      </c:tx>
      <c:layout>
        <c:manualLayout>
          <c:xMode val="edge"/>
          <c:yMode val="edge"/>
          <c:x val="0.26346444990610945"/>
          <c:y val="2.170258178128069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endParaRPr lang="en-US"/>
        </a:p>
      </c:txPr>
    </c:title>
    <c:autoTitleDeleted val="0"/>
    <c:plotArea>
      <c:layout/>
      <c:lineChart>
        <c:grouping val="standard"/>
        <c:varyColors val="0"/>
        <c:ser>
          <c:idx val="0"/>
          <c:order val="0"/>
          <c:spPr>
            <a:ln w="19050" cap="rnd">
              <a:solidFill>
                <a:schemeClr val="accent1"/>
              </a:solidFill>
              <a:round/>
            </a:ln>
            <a:effectLst/>
          </c:spPr>
          <c:marker>
            <c:symbol val="none"/>
          </c:marker>
          <c:cat>
            <c:strRef>
              <c:f>'niobium target'!$B$22:$B$27</c:f>
              <c:strCache>
                <c:ptCount val="6"/>
                <c:pt idx="0">
                  <c:v>oven 35A - line 1730 - target 1900 - 0.2uA</c:v>
                </c:pt>
                <c:pt idx="1">
                  <c:v>oven 40A - line 1730 - target 1900 - 0.2uA</c:v>
                </c:pt>
                <c:pt idx="2">
                  <c:v>oven 35A - line 1860 - target 1900 - 0.2uA</c:v>
                </c:pt>
                <c:pt idx="3">
                  <c:v>oven 35A - line 1760 - target 1900 - 0.55uA</c:v>
                </c:pt>
                <c:pt idx="4">
                  <c:v>oven 35A - line 1900 - target 1900 - 0.55uA</c:v>
                </c:pt>
                <c:pt idx="5">
                  <c:v>oven 40A - line 1900 - target 1900 - 0.55uA</c:v>
                </c:pt>
              </c:strCache>
            </c:strRef>
          </c:cat>
          <c:val>
            <c:numRef>
              <c:f>'niobium target'!$C$22:$C$27</c:f>
              <c:numCache>
                <c:formatCode>0.00E+00</c:formatCode>
                <c:ptCount val="6"/>
                <c:pt idx="0">
                  <c:v>530</c:v>
                </c:pt>
                <c:pt idx="1">
                  <c:v>1100</c:v>
                </c:pt>
                <c:pt idx="2">
                  <c:v>110</c:v>
                </c:pt>
                <c:pt idx="3">
                  <c:v>100</c:v>
                </c:pt>
                <c:pt idx="4">
                  <c:v>88</c:v>
                </c:pt>
                <c:pt idx="5">
                  <c:v>120</c:v>
                </c:pt>
              </c:numCache>
            </c:numRef>
          </c:val>
          <c:smooth val="0"/>
        </c:ser>
        <c:dLbls>
          <c:showLegendKey val="0"/>
          <c:showVal val="0"/>
          <c:showCatName val="0"/>
          <c:showSerName val="0"/>
          <c:showPercent val="0"/>
          <c:showBubbleSize val="0"/>
        </c:dLbls>
        <c:smooth val="0"/>
        <c:axId val="287021480"/>
        <c:axId val="287046448"/>
      </c:lineChart>
      <c:catAx>
        <c:axId val="287021480"/>
        <c:scaling>
          <c:orientation val="minMax"/>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87046448"/>
        <c:crosses val="autoZero"/>
        <c:auto val="1"/>
        <c:lblAlgn val="ctr"/>
        <c:lblOffset val="100"/>
        <c:noMultiLvlLbl val="0"/>
      </c:catAx>
      <c:valAx>
        <c:axId val="287046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r>
                  <a:rPr lang="fr-FR"/>
                  <a:t>Yield (/uC)</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8702148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accent1"/>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solidFill>
            <a:schemeClr val="accent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r>
              <a:rPr lang="fr-FR"/>
              <a:t>87 Br (55,7 sec half life) - Thorium target</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endParaRPr lang="en-US"/>
        </a:p>
      </c:txPr>
    </c:title>
    <c:autoTitleDeleted val="0"/>
    <c:plotArea>
      <c:layout/>
      <c:lineChart>
        <c:grouping val="standard"/>
        <c:varyColors val="0"/>
        <c:ser>
          <c:idx val="0"/>
          <c:order val="0"/>
          <c:spPr>
            <a:ln w="19050" cap="rnd">
              <a:solidFill>
                <a:schemeClr val="accent1"/>
              </a:solidFill>
              <a:round/>
            </a:ln>
            <a:effectLst/>
          </c:spPr>
          <c:marker>
            <c:symbol val="none"/>
          </c:marker>
          <c:cat>
            <c:strRef>
              <c:f>'thorium target'!$B$6:$B$13</c:f>
              <c:strCache>
                <c:ptCount val="8"/>
                <c:pt idx="0">
                  <c:v>oven 45A - line 1 600 deg C - target 1 836 deg C - 0.3uA</c:v>
                </c:pt>
                <c:pt idx="1">
                  <c:v>oven 45A - line 1 600 deg C - target 1 896 deg C - 0.3uA</c:v>
                </c:pt>
                <c:pt idx="2">
                  <c:v>oven 45A - line 1 600 deg C - target 1 896 deg C - 1uA</c:v>
                </c:pt>
                <c:pt idx="3">
                  <c:v>oven 45A -line 1 680 deg C - target 1 896 deg C - 1uA</c:v>
                </c:pt>
                <c:pt idx="4">
                  <c:v>oven 45A - line 1 778 deg C - target 1 896 deg C - 1uA</c:v>
                </c:pt>
                <c:pt idx="5">
                  <c:v>oven 45A - line 1 600 deg C - target 1 896 deg C - 1uA</c:v>
                </c:pt>
                <c:pt idx="6">
                  <c:v>oven 45A - line 1 600 deg C - target 1 896 deg C - 2uA</c:v>
                </c:pt>
                <c:pt idx="7">
                  <c:v>oven 48A - line 1 600 deg C - target 1 896 deg C - 2uA</c:v>
                </c:pt>
              </c:strCache>
            </c:strRef>
          </c:cat>
          <c:val>
            <c:numRef>
              <c:f>'thorium target'!$C$6:$C$13</c:f>
              <c:numCache>
                <c:formatCode>0.00E+00</c:formatCode>
                <c:ptCount val="8"/>
                <c:pt idx="0">
                  <c:v>13000</c:v>
                </c:pt>
                <c:pt idx="1">
                  <c:v>9000</c:v>
                </c:pt>
                <c:pt idx="2">
                  <c:v>11000</c:v>
                </c:pt>
                <c:pt idx="3">
                  <c:v>8000</c:v>
                </c:pt>
                <c:pt idx="4">
                  <c:v>940</c:v>
                </c:pt>
                <c:pt idx="5">
                  <c:v>930</c:v>
                </c:pt>
                <c:pt idx="6">
                  <c:v>2600</c:v>
                </c:pt>
                <c:pt idx="7">
                  <c:v>48000</c:v>
                </c:pt>
              </c:numCache>
            </c:numRef>
          </c:val>
          <c:smooth val="0"/>
        </c:ser>
        <c:dLbls>
          <c:showLegendKey val="0"/>
          <c:showVal val="0"/>
          <c:showCatName val="0"/>
          <c:showSerName val="0"/>
          <c:showPercent val="0"/>
          <c:showBubbleSize val="0"/>
        </c:dLbls>
        <c:smooth val="0"/>
        <c:axId val="248260408"/>
        <c:axId val="248791672"/>
      </c:lineChart>
      <c:catAx>
        <c:axId val="248260408"/>
        <c:scaling>
          <c:orientation val="minMax"/>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48791672"/>
        <c:crosses val="autoZero"/>
        <c:auto val="1"/>
        <c:lblAlgn val="ctr"/>
        <c:lblOffset val="100"/>
        <c:noMultiLvlLbl val="0"/>
      </c:catAx>
      <c:valAx>
        <c:axId val="248791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r>
                  <a:rPr lang="fr-FR"/>
                  <a:t>Yield (/uC)</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48260408"/>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accent1"/>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solidFill>
            <a:schemeClr val="accent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r>
              <a:rPr lang="fr-FR" dirty="0"/>
              <a:t>85 Br (2,86 min </a:t>
            </a:r>
            <a:r>
              <a:rPr lang="fr-FR" dirty="0" err="1"/>
              <a:t>half</a:t>
            </a:r>
            <a:r>
              <a:rPr lang="fr-FR" dirty="0"/>
              <a:t> life) - impact of the </a:t>
            </a:r>
            <a:r>
              <a:rPr lang="fr-FR" dirty="0" err="1"/>
              <a:t>electron</a:t>
            </a:r>
            <a:r>
              <a:rPr lang="fr-FR" dirty="0"/>
              <a:t> </a:t>
            </a:r>
            <a:r>
              <a:rPr lang="fr-FR" dirty="0" err="1" smtClean="0"/>
              <a:t>deflector</a:t>
            </a:r>
            <a:r>
              <a:rPr lang="fr-FR" dirty="0" smtClean="0"/>
              <a:t> </a:t>
            </a:r>
            <a:r>
              <a:rPr lang="fr-FR" dirty="0"/>
              <a:t>plate on the </a:t>
            </a:r>
            <a:r>
              <a:rPr lang="fr-FR" dirty="0" err="1"/>
              <a:t>yield</a:t>
            </a:r>
            <a:endParaRPr lang="fr-FR" dirty="0"/>
          </a:p>
        </c:rich>
      </c:tx>
      <c:layout>
        <c:manualLayout>
          <c:xMode val="edge"/>
          <c:yMode val="edge"/>
          <c:x val="0.11992373095052984"/>
          <c:y val="2.00286867568588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accent1"/>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'electron deflector'!$B$3:$B$10</c:f>
              <c:strCache>
                <c:ptCount val="8"/>
                <c:pt idx="0">
                  <c:v>oven 48A - line 1 600 deg C - target 1 896 deg C - 2uA - after 1 hour - deflector off</c:v>
                </c:pt>
                <c:pt idx="2">
                  <c:v>oven 30A - line 1 778 deg C - target 1 800 deg C - 2uA - deflector 300 V</c:v>
                </c:pt>
                <c:pt idx="3">
                  <c:v>oven 30A - line 1 778 deg C - target 1 800 deg C - 2uA - deflector 200 V</c:v>
                </c:pt>
                <c:pt idx="4">
                  <c:v>oven 30A - line 1 778 deg C - target 1 800 deg C - 2uA - deflector 100 V</c:v>
                </c:pt>
                <c:pt idx="5">
                  <c:v>oven 30A - line 1 778 deg C - target 1 800 deg C - 2uA - deflector 50 V</c:v>
                </c:pt>
                <c:pt idx="6">
                  <c:v>oven 30A - line 1 778 deg C - target 1 800 deg C - 2uA - deflector 10 V</c:v>
                </c:pt>
                <c:pt idx="7">
                  <c:v>oven 30A - line 1 778 deg C - target 1 800 deg C - 2uA - deflector 0 V</c:v>
                </c:pt>
              </c:strCache>
            </c:strRef>
          </c:cat>
          <c:val>
            <c:numRef>
              <c:f>'electron deflector'!$C$3:$C$10</c:f>
              <c:numCache>
                <c:formatCode>General</c:formatCode>
                <c:ptCount val="8"/>
                <c:pt idx="0" formatCode="0.00E+00">
                  <c:v>97000</c:v>
                </c:pt>
                <c:pt idx="2" formatCode="0.00E+00">
                  <c:v>20000</c:v>
                </c:pt>
                <c:pt idx="3" formatCode="0.00E+00">
                  <c:v>55000</c:v>
                </c:pt>
                <c:pt idx="4" formatCode="0.00E+00">
                  <c:v>110000</c:v>
                </c:pt>
                <c:pt idx="5" formatCode="0.00E+00">
                  <c:v>90000</c:v>
                </c:pt>
                <c:pt idx="6" formatCode="0.00E+00">
                  <c:v>43000</c:v>
                </c:pt>
                <c:pt idx="7" formatCode="0.00E+00">
                  <c:v>2200</c:v>
                </c:pt>
              </c:numCache>
            </c:numRef>
          </c:val>
          <c:smooth val="0"/>
        </c:ser>
        <c:dLbls>
          <c:showLegendKey val="0"/>
          <c:showVal val="0"/>
          <c:showCatName val="0"/>
          <c:showSerName val="0"/>
          <c:showPercent val="0"/>
          <c:showBubbleSize val="0"/>
        </c:dLbls>
        <c:marker val="1"/>
        <c:smooth val="0"/>
        <c:axId val="248793240"/>
        <c:axId val="248793632"/>
      </c:lineChart>
      <c:catAx>
        <c:axId val="248793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48793632"/>
        <c:crosses val="autoZero"/>
        <c:auto val="1"/>
        <c:lblAlgn val="ctr"/>
        <c:lblOffset val="100"/>
        <c:noMultiLvlLbl val="0"/>
      </c:catAx>
      <c:valAx>
        <c:axId val="2487936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r>
                  <a:rPr lang="fr-FR"/>
                  <a:t>Yield (/uC)</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accen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1"/>
                </a:solidFill>
                <a:latin typeface="+mn-lt"/>
                <a:ea typeface="+mn-ea"/>
                <a:cs typeface="+mn-cs"/>
              </a:defRPr>
            </a:pPr>
            <a:endParaRPr lang="en-US"/>
          </a:p>
        </c:txPr>
        <c:crossAx val="24879324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800" b="0" i="0" u="none" strike="noStrike" kern="1200" baseline="0">
                <a:solidFill>
                  <a:schemeClr val="accent1"/>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solidFill>
            <a:schemeClr val="accent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8F4E3249-B1EE-4C98-A635-85B679D054E0}" type="datetimeFigureOut">
              <a:rPr lang="en-GB" smtClean="0"/>
              <a:t>10/11/2015</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2AB7CDA-CB7A-4171-B38C-DF108BCA8FB9}" type="slidenum">
              <a:rPr lang="en-GB" smtClean="0"/>
              <a:t>‹#›</a:t>
            </a:fld>
            <a:endParaRPr lang="en-GB"/>
          </a:p>
        </p:txBody>
      </p:sp>
    </p:spTree>
    <p:extLst>
      <p:ext uri="{BB962C8B-B14F-4D97-AF65-F5344CB8AC3E}">
        <p14:creationId xmlns:p14="http://schemas.microsoft.com/office/powerpoint/2010/main" val="4081306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864568D-1EB0-457E-9470-B1C5250C7E2D}" type="datetimeFigureOut">
              <a:rPr lang="en-US" smtClean="0"/>
              <a:t>11/10/2015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A62892D-9225-498A-9147-F0A1F3B63A82}" type="slidenum">
              <a:rPr lang="en-US" smtClean="0"/>
              <a:t>‹#›</a:t>
            </a:fld>
            <a:endParaRPr lang="en-US"/>
          </a:p>
        </p:txBody>
      </p:sp>
    </p:spTree>
    <p:extLst>
      <p:ext uri="{BB962C8B-B14F-4D97-AF65-F5344CB8AC3E}">
        <p14:creationId xmlns:p14="http://schemas.microsoft.com/office/powerpoint/2010/main" val="666024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baseline="0">
                <a:solidFill>
                  <a:schemeClr val="tx1"/>
                </a:solidFill>
              </a:defRPr>
            </a:lvl1pPr>
          </a:lstStyle>
          <a:p>
            <a:r>
              <a:rPr lang="en-US" dirty="0" smtClean="0"/>
              <a:t>ISCC/INTC 10-11Nov 2015</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C61B30-F016-481F-94C5-CFD00110D491}" type="slidenum">
              <a:rPr lang="en-US" smtClean="0"/>
              <a:t>‹#›</a:t>
            </a:fld>
            <a:endParaRPr lang="en-US"/>
          </a:p>
        </p:txBody>
      </p:sp>
      <p:sp>
        <p:nvSpPr>
          <p:cNvPr id="7" name="Rectangle 6"/>
          <p:cNvSpPr/>
          <p:nvPr userDrawn="1"/>
        </p:nvSpPr>
        <p:spPr>
          <a:xfrm>
            <a:off x="972352" y="6356350"/>
            <a:ext cx="2609048" cy="369332"/>
          </a:xfrm>
          <a:prstGeom prst="rect">
            <a:avLst/>
          </a:prstGeom>
        </p:spPr>
        <p:txBody>
          <a:bodyPr wrap="none">
            <a:spAutoFit/>
          </a:bodyPr>
          <a:lstStyle/>
          <a:p>
            <a:r>
              <a:rPr lang="en-US" dirty="0" smtClean="0"/>
              <a:t>ISCC/INTC 10-11Nov 2015</a:t>
            </a:r>
            <a:endParaRPr lang="en-US" dirty="0"/>
          </a:p>
        </p:txBody>
      </p:sp>
      <p:sp>
        <p:nvSpPr>
          <p:cNvPr id="8" name="Rectangle 7"/>
          <p:cNvSpPr/>
          <p:nvPr userDrawn="1"/>
        </p:nvSpPr>
        <p:spPr>
          <a:xfrm>
            <a:off x="8233925" y="6356350"/>
            <a:ext cx="3866443" cy="369332"/>
          </a:xfrm>
          <a:prstGeom prst="rect">
            <a:avLst/>
          </a:prstGeom>
        </p:spPr>
        <p:txBody>
          <a:bodyPr wrap="none">
            <a:spAutoFit/>
          </a:bodyPr>
          <a:lstStyle/>
          <a:p>
            <a:r>
              <a:rPr lang="en-US" dirty="0" smtClean="0"/>
              <a:t>T.</a:t>
            </a:r>
            <a:r>
              <a:rPr lang="en-US" baseline="0" dirty="0" smtClean="0"/>
              <a:t> Stora on behalf of R. Catherall EN/STI</a:t>
            </a:r>
            <a:endParaRPr lang="en-US" dirty="0"/>
          </a:p>
        </p:txBody>
      </p:sp>
    </p:spTree>
    <p:extLst>
      <p:ext uri="{BB962C8B-B14F-4D97-AF65-F5344CB8AC3E}">
        <p14:creationId xmlns:p14="http://schemas.microsoft.com/office/powerpoint/2010/main" val="17478601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B9649C-A39C-49D1-809F-575046F3A7E3}" type="datetimeFigureOut">
              <a:rPr lang="en-US" smtClean="0"/>
              <a:t>11/10/2015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201889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B9649C-A39C-49D1-809F-575046F3A7E3}" type="datetimeFigureOut">
              <a:rPr lang="en-US" smtClean="0"/>
              <a:t>11/10/2015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3901898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B9649C-A39C-49D1-809F-575046F3A7E3}" type="datetimeFigureOut">
              <a:rPr lang="en-US" smtClean="0"/>
              <a:t>11/10/2015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61B30-F016-481F-94C5-CFD00110D491}" type="slidenum">
              <a:rPr lang="en-US" smtClean="0"/>
              <a:t>‹#›</a:t>
            </a:fld>
            <a:endParaRPr lang="en-US"/>
          </a:p>
        </p:txBody>
      </p:sp>
      <p:sp>
        <p:nvSpPr>
          <p:cNvPr id="7" name="Rectangle 6"/>
          <p:cNvSpPr/>
          <p:nvPr userDrawn="1"/>
        </p:nvSpPr>
        <p:spPr>
          <a:xfrm>
            <a:off x="972352" y="6356350"/>
            <a:ext cx="2609048" cy="369332"/>
          </a:xfrm>
          <a:prstGeom prst="rect">
            <a:avLst/>
          </a:prstGeom>
        </p:spPr>
        <p:txBody>
          <a:bodyPr wrap="none">
            <a:spAutoFit/>
          </a:bodyPr>
          <a:lstStyle/>
          <a:p>
            <a:r>
              <a:rPr lang="en-US" dirty="0" smtClean="0"/>
              <a:t>ISCC/INTC 10-11Nov 2015</a:t>
            </a:r>
            <a:endParaRPr lang="en-US" dirty="0"/>
          </a:p>
        </p:txBody>
      </p:sp>
      <p:sp>
        <p:nvSpPr>
          <p:cNvPr id="8" name="Rectangle 7"/>
          <p:cNvSpPr/>
          <p:nvPr userDrawn="1"/>
        </p:nvSpPr>
        <p:spPr>
          <a:xfrm>
            <a:off x="8297008" y="6356350"/>
            <a:ext cx="3866443" cy="369332"/>
          </a:xfrm>
          <a:prstGeom prst="rect">
            <a:avLst/>
          </a:prstGeom>
        </p:spPr>
        <p:txBody>
          <a:bodyPr wrap="none">
            <a:spAutoFit/>
          </a:bodyPr>
          <a:lstStyle/>
          <a:p>
            <a:r>
              <a:rPr lang="en-US" dirty="0" smtClean="0"/>
              <a:t>T.</a:t>
            </a:r>
            <a:r>
              <a:rPr lang="en-US" baseline="0" dirty="0" smtClean="0"/>
              <a:t> Stora on behalf of R. Catherall EN/STI</a:t>
            </a:r>
            <a:endParaRPr lang="en-US" dirty="0"/>
          </a:p>
        </p:txBody>
      </p:sp>
    </p:spTree>
    <p:extLst>
      <p:ext uri="{BB962C8B-B14F-4D97-AF65-F5344CB8AC3E}">
        <p14:creationId xmlns:p14="http://schemas.microsoft.com/office/powerpoint/2010/main" val="9082076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B9649C-A39C-49D1-809F-575046F3A7E3}" type="datetimeFigureOut">
              <a:rPr lang="en-US" smtClean="0"/>
              <a:t>11/10/2015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C61B30-F016-481F-94C5-CFD00110D491}" type="slidenum">
              <a:rPr lang="en-US" smtClean="0"/>
              <a:t>‹#›</a:t>
            </a:fld>
            <a:endParaRPr lang="en-US"/>
          </a:p>
        </p:txBody>
      </p:sp>
      <p:sp>
        <p:nvSpPr>
          <p:cNvPr id="7" name="Rectangle 6"/>
          <p:cNvSpPr/>
          <p:nvPr userDrawn="1"/>
        </p:nvSpPr>
        <p:spPr>
          <a:xfrm>
            <a:off x="972352" y="6356350"/>
            <a:ext cx="2609048" cy="369332"/>
          </a:xfrm>
          <a:prstGeom prst="rect">
            <a:avLst/>
          </a:prstGeom>
        </p:spPr>
        <p:txBody>
          <a:bodyPr wrap="none">
            <a:spAutoFit/>
          </a:bodyPr>
          <a:lstStyle/>
          <a:p>
            <a:r>
              <a:rPr lang="en-US" dirty="0" smtClean="0"/>
              <a:t>ISCC/INTC 10-11Nov 2015</a:t>
            </a:r>
            <a:endParaRPr lang="en-US" dirty="0"/>
          </a:p>
        </p:txBody>
      </p:sp>
      <p:sp>
        <p:nvSpPr>
          <p:cNvPr id="8" name="Rectangle 7"/>
          <p:cNvSpPr/>
          <p:nvPr userDrawn="1"/>
        </p:nvSpPr>
        <p:spPr>
          <a:xfrm>
            <a:off x="8529759" y="6356350"/>
            <a:ext cx="3593933" cy="369332"/>
          </a:xfrm>
          <a:prstGeom prst="rect">
            <a:avLst/>
          </a:prstGeom>
        </p:spPr>
        <p:txBody>
          <a:bodyPr wrap="none">
            <a:spAutoFit/>
          </a:bodyPr>
          <a:lstStyle/>
          <a:p>
            <a:r>
              <a:rPr lang="en-US" dirty="0" smtClean="0"/>
              <a:t>T.</a:t>
            </a:r>
            <a:r>
              <a:rPr lang="en-US" baseline="0" dirty="0" smtClean="0"/>
              <a:t> Stora on behalf R. Catherall EN/STI</a:t>
            </a:r>
            <a:endParaRPr lang="en-US" dirty="0"/>
          </a:p>
        </p:txBody>
      </p:sp>
    </p:spTree>
    <p:extLst>
      <p:ext uri="{BB962C8B-B14F-4D97-AF65-F5344CB8AC3E}">
        <p14:creationId xmlns:p14="http://schemas.microsoft.com/office/powerpoint/2010/main" val="27397066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B9649C-A39C-49D1-809F-575046F3A7E3}" type="datetimeFigureOut">
              <a:rPr lang="en-US" smtClean="0"/>
              <a:t>11/10/2015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2099610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B9649C-A39C-49D1-809F-575046F3A7E3}" type="datetimeFigureOut">
              <a:rPr lang="en-US" smtClean="0"/>
              <a:t>11/10/2015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4223788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B9649C-A39C-49D1-809F-575046F3A7E3}" type="datetimeFigureOut">
              <a:rPr lang="en-US" smtClean="0"/>
              <a:t>11/10/2015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16056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B9649C-A39C-49D1-809F-575046F3A7E3}" type="datetimeFigureOut">
              <a:rPr lang="en-US" smtClean="0"/>
              <a:t>11/10/2015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3901694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B9649C-A39C-49D1-809F-575046F3A7E3}" type="datetimeFigureOut">
              <a:rPr lang="en-US" smtClean="0"/>
              <a:t>11/10/2015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2600119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B9649C-A39C-49D1-809F-575046F3A7E3}" type="datetimeFigureOut">
              <a:rPr lang="en-US" smtClean="0"/>
              <a:t>11/10/2015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C61B30-F016-481F-94C5-CFD00110D491}" type="slidenum">
              <a:rPr lang="en-US" smtClean="0"/>
              <a:t>‹#›</a:t>
            </a:fld>
            <a:endParaRPr lang="en-US"/>
          </a:p>
        </p:txBody>
      </p:sp>
    </p:spTree>
    <p:extLst>
      <p:ext uri="{BB962C8B-B14F-4D97-AF65-F5344CB8AC3E}">
        <p14:creationId xmlns:p14="http://schemas.microsoft.com/office/powerpoint/2010/main" val="1391879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tx1">
                    <a:tint val="75000"/>
                  </a:schemeClr>
                </a:solidFill>
              </a:defRPr>
            </a:lvl1pPr>
          </a:lstStyle>
          <a:p>
            <a:r>
              <a:rPr lang="en-US" dirty="0" smtClean="0"/>
              <a:t>ISCC/INTC 10-11Nov 2015</a:t>
            </a:r>
          </a:p>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61B30-F016-481F-94C5-CFD00110D491}" type="slidenum">
              <a:rPr lang="en-US" smtClean="0"/>
              <a:t>‹#›</a:t>
            </a:fld>
            <a:endParaRPr lang="en-US"/>
          </a:p>
        </p:txBody>
      </p:sp>
    </p:spTree>
    <p:extLst>
      <p:ext uri="{BB962C8B-B14F-4D97-AF65-F5344CB8AC3E}">
        <p14:creationId xmlns:p14="http://schemas.microsoft.com/office/powerpoint/2010/main" val="961187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cds.cern.ch/record/1355076/files/document.pdf" TargetMode="Externa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00" y="1122363"/>
            <a:ext cx="11874500" cy="2387600"/>
          </a:xfrm>
        </p:spPr>
        <p:txBody>
          <a:bodyPr/>
          <a:lstStyle/>
          <a:p>
            <a:r>
              <a:rPr lang="en-US" dirty="0" smtClean="0"/>
              <a:t>Technical news, shutdown and TISD</a:t>
            </a:r>
            <a:endParaRPr lang="en-US" dirty="0"/>
          </a:p>
        </p:txBody>
      </p:sp>
      <p:sp>
        <p:nvSpPr>
          <p:cNvPr id="3" name="Subtitle 2"/>
          <p:cNvSpPr>
            <a:spLocks noGrp="1"/>
          </p:cNvSpPr>
          <p:nvPr>
            <p:ph type="subTitle" idx="1"/>
          </p:nvPr>
        </p:nvSpPr>
        <p:spPr/>
        <p:txBody>
          <a:bodyPr>
            <a:normAutofit/>
          </a:bodyPr>
          <a:lstStyle/>
          <a:p>
            <a:r>
              <a:rPr lang="en-GB" dirty="0" smtClean="0"/>
              <a:t>Thierry Stora on behalf of Richard Catherall</a:t>
            </a:r>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410550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GPS Extraction Electrode Issue</a:t>
            </a:r>
            <a:endParaRPr lang="en-US" dirty="0"/>
          </a:p>
        </p:txBody>
      </p:sp>
      <p:sp>
        <p:nvSpPr>
          <p:cNvPr id="3" name="Subtitle 2"/>
          <p:cNvSpPr>
            <a:spLocks noGrp="1"/>
          </p:cNvSpPr>
          <p:nvPr>
            <p:ph type="subTitle" idx="1"/>
          </p:nvPr>
        </p:nvSpPr>
        <p:spPr/>
        <p:txBody>
          <a:bodyPr/>
          <a:lstStyle/>
          <a:p>
            <a:r>
              <a:rPr lang="en-GB" dirty="0" smtClean="0"/>
              <a:t>11</a:t>
            </a:r>
            <a:r>
              <a:rPr lang="en-GB" baseline="30000" dirty="0" smtClean="0"/>
              <a:t>th</a:t>
            </a:r>
            <a:r>
              <a:rPr lang="en-GB" dirty="0" smtClean="0"/>
              <a:t> August 2015 </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760118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Situation</a:t>
            </a:r>
            <a:endParaRPr lang="en-US" sz="3600" b="1" u="sng" dirty="0"/>
          </a:p>
        </p:txBody>
      </p:sp>
      <p:sp>
        <p:nvSpPr>
          <p:cNvPr id="3" name="Content Placeholder 2"/>
          <p:cNvSpPr>
            <a:spLocks noGrp="1"/>
          </p:cNvSpPr>
          <p:nvPr>
            <p:ph idx="1"/>
          </p:nvPr>
        </p:nvSpPr>
        <p:spPr>
          <a:xfrm>
            <a:off x="400235" y="1572010"/>
            <a:ext cx="5695765" cy="4351338"/>
          </a:xfrm>
        </p:spPr>
        <p:txBody>
          <a:bodyPr/>
          <a:lstStyle/>
          <a:p>
            <a:r>
              <a:rPr lang="en-GB" dirty="0" smtClean="0"/>
              <a:t>Tuesday 11</a:t>
            </a:r>
            <a:r>
              <a:rPr lang="en-GB" baseline="30000" dirty="0" smtClean="0"/>
              <a:t>th</a:t>
            </a:r>
            <a:r>
              <a:rPr lang="en-GB" dirty="0" smtClean="0"/>
              <a:t> August</a:t>
            </a:r>
          </a:p>
          <a:p>
            <a:pPr lvl="1"/>
            <a:r>
              <a:rPr lang="en-GB" dirty="0" smtClean="0"/>
              <a:t>The extraction electrode on the GPS Frontend could not be moved back to its home position</a:t>
            </a:r>
          </a:p>
          <a:p>
            <a:pPr lvl="2"/>
            <a:r>
              <a:rPr lang="en-GB" dirty="0" smtClean="0"/>
              <a:t>Stopped at position 153 instead of 178.</a:t>
            </a:r>
          </a:p>
          <a:p>
            <a:pPr lvl="1"/>
            <a:r>
              <a:rPr lang="en-GB" dirty="0" smtClean="0"/>
              <a:t>This is required to close the shutter and target valve prior to a target change.</a:t>
            </a:r>
          </a:p>
          <a:p>
            <a:pPr lvl="1"/>
            <a:r>
              <a:rPr lang="en-GB" dirty="0" smtClean="0"/>
              <a:t>All external infrastructure checked</a:t>
            </a:r>
          </a:p>
          <a:p>
            <a:pPr lvl="2"/>
            <a:r>
              <a:rPr lang="en-GB" dirty="0" smtClean="0"/>
              <a:t>Compressed air, controls </a:t>
            </a:r>
            <a:r>
              <a:rPr lang="en-GB" dirty="0" err="1" smtClean="0"/>
              <a:t>etc</a:t>
            </a:r>
            <a:endParaRPr lang="en-US" dirty="0"/>
          </a:p>
        </p:txBody>
      </p:sp>
      <p:pic>
        <p:nvPicPr>
          <p:cNvPr id="4"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9673" y="1652972"/>
            <a:ext cx="4834128" cy="472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2693445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Remote Interventions</a:t>
            </a:r>
            <a:endParaRPr lang="en-US" sz="3600" b="1" u="sng" dirty="0"/>
          </a:p>
        </p:txBody>
      </p:sp>
      <p:sp>
        <p:nvSpPr>
          <p:cNvPr id="3" name="Content Placeholder 2"/>
          <p:cNvSpPr>
            <a:spLocks noGrp="1"/>
          </p:cNvSpPr>
          <p:nvPr>
            <p:ph idx="1"/>
          </p:nvPr>
        </p:nvSpPr>
        <p:spPr/>
        <p:txBody>
          <a:bodyPr/>
          <a:lstStyle/>
          <a:p>
            <a:r>
              <a:rPr lang="en-GB" dirty="0" smtClean="0"/>
              <a:t>Wednesday 12</a:t>
            </a:r>
            <a:r>
              <a:rPr lang="en-GB" baseline="30000" dirty="0" smtClean="0"/>
              <a:t>th</a:t>
            </a:r>
            <a:r>
              <a:rPr lang="en-GB" dirty="0" smtClean="0"/>
              <a:t> August</a:t>
            </a:r>
          </a:p>
          <a:p>
            <a:r>
              <a:rPr lang="en-GB" dirty="0" smtClean="0"/>
              <a:t>Sent in </a:t>
            </a:r>
            <a:r>
              <a:rPr lang="en-GB" dirty="0" err="1" smtClean="0"/>
              <a:t>Telemax</a:t>
            </a:r>
            <a:r>
              <a:rPr lang="en-GB" dirty="0" smtClean="0"/>
              <a:t> robot to visualise and to identify cause of problem</a:t>
            </a:r>
            <a:endParaRPr lang="en-US" dirty="0"/>
          </a:p>
        </p:txBody>
      </p:sp>
      <p:grpSp>
        <p:nvGrpSpPr>
          <p:cNvPr id="5" name="Group 4"/>
          <p:cNvGrpSpPr/>
          <p:nvPr/>
        </p:nvGrpSpPr>
        <p:grpSpPr>
          <a:xfrm>
            <a:off x="2495600" y="2852937"/>
            <a:ext cx="8160727" cy="4065631"/>
            <a:chOff x="2495600" y="2852937"/>
            <a:chExt cx="8160727" cy="4065631"/>
          </a:xfrm>
        </p:grpSpPr>
        <p:pic>
          <p:nvPicPr>
            <p:cNvPr id="6" name="Picture 4"/>
            <p:cNvPicPr>
              <a:picLocks noChangeAspect="1" noChangeArrowheads="1"/>
            </p:cNvPicPr>
            <p:nvPr/>
          </p:nvPicPr>
          <p:blipFill>
            <a:blip r:embed="rId2" cstate="print"/>
            <a:srcRect/>
            <a:stretch>
              <a:fillRect/>
            </a:stretch>
          </p:blipFill>
          <p:spPr bwMode="auto">
            <a:xfrm>
              <a:off x="2495600" y="4048798"/>
              <a:ext cx="7843586" cy="1793792"/>
            </a:xfrm>
            <a:prstGeom prst="rect">
              <a:avLst/>
            </a:prstGeom>
            <a:noFill/>
            <a:ln w="9525">
              <a:noFill/>
              <a:miter lim="800000"/>
              <a:headEnd/>
              <a:tailEnd/>
            </a:ln>
          </p:spPr>
        </p:pic>
        <p:cxnSp>
          <p:nvCxnSpPr>
            <p:cNvPr id="7" name="Straight Arrow Connector 6"/>
            <p:cNvCxnSpPr/>
            <p:nvPr/>
          </p:nvCxnSpPr>
          <p:spPr>
            <a:xfrm rot="5400000">
              <a:off x="9250687" y="4510143"/>
              <a:ext cx="1685077"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flipH="1" flipV="1">
              <a:off x="6525668" y="5542933"/>
              <a:ext cx="1358933"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5617609" y="5651648"/>
              <a:ext cx="1793792"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5242752" y="4429253"/>
              <a:ext cx="1412691" cy="692"/>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5558618" y="5719611"/>
              <a:ext cx="1032789" cy="62646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3999328" y="5624469"/>
              <a:ext cx="761003"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3172804" y="5488575"/>
              <a:ext cx="1032789"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flipH="1" flipV="1">
              <a:off x="1921746" y="5542933"/>
              <a:ext cx="1902507"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2337854" y="3721962"/>
              <a:ext cx="1195861"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625722" y="5951305"/>
              <a:ext cx="998991" cy="369332"/>
            </a:xfrm>
            <a:prstGeom prst="rect">
              <a:avLst/>
            </a:prstGeom>
            <a:noFill/>
          </p:spPr>
          <p:txBody>
            <a:bodyPr wrap="none" rtlCol="0">
              <a:spAutoFit/>
            </a:bodyPr>
            <a:lstStyle/>
            <a:p>
              <a:r>
                <a:rPr lang="en-US" dirty="0"/>
                <a:t>End stop</a:t>
              </a:r>
            </a:p>
          </p:txBody>
        </p:sp>
        <p:sp>
          <p:nvSpPr>
            <p:cNvPr id="17" name="TextBox 16"/>
            <p:cNvSpPr txBox="1"/>
            <p:nvPr/>
          </p:nvSpPr>
          <p:spPr>
            <a:xfrm>
              <a:off x="2683954" y="6494879"/>
              <a:ext cx="1549783" cy="369332"/>
            </a:xfrm>
            <a:prstGeom prst="rect">
              <a:avLst/>
            </a:prstGeom>
            <a:noFill/>
          </p:spPr>
          <p:txBody>
            <a:bodyPr wrap="none" rtlCol="0">
              <a:spAutoFit/>
            </a:bodyPr>
            <a:lstStyle/>
            <a:p>
              <a:r>
                <a:rPr lang="fr-CH" dirty="0" smtClean="0"/>
                <a:t>Potentiomètre</a:t>
              </a:r>
              <a:endParaRPr lang="fr-CH" dirty="0"/>
            </a:p>
          </p:txBody>
        </p:sp>
        <p:sp>
          <p:nvSpPr>
            <p:cNvPr id="18" name="TextBox 17"/>
            <p:cNvSpPr txBox="1"/>
            <p:nvPr/>
          </p:nvSpPr>
          <p:spPr>
            <a:xfrm>
              <a:off x="2809523" y="2852937"/>
              <a:ext cx="1818575" cy="369332"/>
            </a:xfrm>
            <a:prstGeom prst="rect">
              <a:avLst/>
            </a:prstGeom>
            <a:noFill/>
          </p:spPr>
          <p:txBody>
            <a:bodyPr wrap="none" rtlCol="0">
              <a:spAutoFit/>
            </a:bodyPr>
            <a:lstStyle/>
            <a:p>
              <a:r>
                <a:rPr lang="fr-CH" dirty="0" err="1" smtClean="0"/>
                <a:t>Pneumatic</a:t>
              </a:r>
              <a:r>
                <a:rPr lang="fr-CH" dirty="0" smtClean="0"/>
                <a:t> </a:t>
              </a:r>
              <a:r>
                <a:rPr lang="fr-CH" dirty="0" err="1" smtClean="0"/>
                <a:t>motor</a:t>
              </a:r>
              <a:endParaRPr lang="fr-CH" dirty="0"/>
            </a:p>
          </p:txBody>
        </p:sp>
        <p:sp>
          <p:nvSpPr>
            <p:cNvPr id="19" name="TextBox 18"/>
            <p:cNvSpPr txBox="1"/>
            <p:nvPr/>
          </p:nvSpPr>
          <p:spPr>
            <a:xfrm>
              <a:off x="6890520" y="6223092"/>
              <a:ext cx="861133" cy="369332"/>
            </a:xfrm>
            <a:prstGeom prst="rect">
              <a:avLst/>
            </a:prstGeom>
            <a:noFill/>
          </p:spPr>
          <p:txBody>
            <a:bodyPr wrap="none" rtlCol="0">
              <a:spAutoFit/>
            </a:bodyPr>
            <a:lstStyle/>
            <a:p>
              <a:r>
                <a:rPr lang="fr-CH" dirty="0" err="1" smtClean="0"/>
                <a:t>spindle</a:t>
              </a:r>
              <a:endParaRPr lang="fr-CH" dirty="0"/>
            </a:p>
          </p:txBody>
        </p:sp>
        <p:sp>
          <p:nvSpPr>
            <p:cNvPr id="20" name="TextBox 19"/>
            <p:cNvSpPr txBox="1"/>
            <p:nvPr/>
          </p:nvSpPr>
          <p:spPr>
            <a:xfrm>
              <a:off x="6137105" y="6549236"/>
              <a:ext cx="1738040" cy="369332"/>
            </a:xfrm>
            <a:prstGeom prst="rect">
              <a:avLst/>
            </a:prstGeom>
            <a:noFill/>
          </p:spPr>
          <p:txBody>
            <a:bodyPr wrap="none" rtlCol="0">
              <a:spAutoFit/>
            </a:bodyPr>
            <a:lstStyle/>
            <a:p>
              <a:r>
                <a:rPr lang="fr-CH" dirty="0" smtClean="0"/>
                <a:t>90° transmission</a:t>
              </a:r>
              <a:endParaRPr lang="fr-CH" dirty="0"/>
            </a:p>
          </p:txBody>
        </p:sp>
        <p:sp>
          <p:nvSpPr>
            <p:cNvPr id="21" name="TextBox 20"/>
            <p:cNvSpPr txBox="1"/>
            <p:nvPr/>
          </p:nvSpPr>
          <p:spPr>
            <a:xfrm>
              <a:off x="5823182" y="3450868"/>
              <a:ext cx="2366417" cy="369332"/>
            </a:xfrm>
            <a:prstGeom prst="rect">
              <a:avLst/>
            </a:prstGeom>
            <a:noFill/>
          </p:spPr>
          <p:txBody>
            <a:bodyPr wrap="none" rtlCol="0">
              <a:spAutoFit/>
            </a:bodyPr>
            <a:lstStyle/>
            <a:p>
              <a:r>
                <a:rPr lang="fr-CH" dirty="0" err="1" smtClean="0"/>
                <a:t>Rotational</a:t>
              </a:r>
              <a:r>
                <a:rPr lang="fr-CH" dirty="0" smtClean="0"/>
                <a:t> </a:t>
              </a:r>
              <a:r>
                <a:rPr lang="fr-CH" dirty="0" err="1" smtClean="0"/>
                <a:t>feedthrough</a:t>
              </a:r>
              <a:endParaRPr lang="fr-CH" dirty="0"/>
            </a:p>
          </p:txBody>
        </p:sp>
        <p:cxnSp>
          <p:nvCxnSpPr>
            <p:cNvPr id="22" name="Straight Arrow Connector 21"/>
            <p:cNvCxnSpPr/>
            <p:nvPr/>
          </p:nvCxnSpPr>
          <p:spPr>
            <a:xfrm rot="5400000">
              <a:off x="2974685" y="3967216"/>
              <a:ext cx="924674" cy="692"/>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249015" y="3233438"/>
              <a:ext cx="750911" cy="369332"/>
            </a:xfrm>
            <a:prstGeom prst="rect">
              <a:avLst/>
            </a:prstGeom>
            <a:noFill/>
          </p:spPr>
          <p:txBody>
            <a:bodyPr wrap="none" rtlCol="0">
              <a:spAutoFit/>
            </a:bodyPr>
            <a:lstStyle/>
            <a:p>
              <a:r>
                <a:rPr lang="fr-CH" dirty="0" err="1" smtClean="0"/>
                <a:t>clutch</a:t>
              </a:r>
              <a:endParaRPr lang="fr-CH" dirty="0"/>
            </a:p>
          </p:txBody>
        </p:sp>
        <p:sp>
          <p:nvSpPr>
            <p:cNvPr id="24" name="TextBox 23"/>
            <p:cNvSpPr txBox="1"/>
            <p:nvPr/>
          </p:nvSpPr>
          <p:spPr>
            <a:xfrm>
              <a:off x="3688507" y="3559582"/>
              <a:ext cx="861133" cy="369332"/>
            </a:xfrm>
            <a:prstGeom prst="rect">
              <a:avLst/>
            </a:prstGeom>
            <a:noFill/>
          </p:spPr>
          <p:txBody>
            <a:bodyPr wrap="none" rtlCol="0">
              <a:spAutoFit/>
            </a:bodyPr>
            <a:lstStyle/>
            <a:p>
              <a:r>
                <a:rPr lang="fr-CH" dirty="0" err="1" smtClean="0"/>
                <a:t>spindle</a:t>
              </a:r>
              <a:endParaRPr lang="fr-CH" dirty="0"/>
            </a:p>
          </p:txBody>
        </p:sp>
        <p:cxnSp>
          <p:nvCxnSpPr>
            <p:cNvPr id="25" name="Straight Arrow Connector 24"/>
            <p:cNvCxnSpPr/>
            <p:nvPr/>
          </p:nvCxnSpPr>
          <p:spPr>
            <a:xfrm rot="5400000">
              <a:off x="3441702" y="4266434"/>
              <a:ext cx="870317" cy="138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276334" y="3396510"/>
              <a:ext cx="1379993" cy="369332"/>
            </a:xfrm>
            <a:prstGeom prst="rect">
              <a:avLst/>
            </a:prstGeom>
            <a:noFill/>
          </p:spPr>
          <p:txBody>
            <a:bodyPr wrap="none" rtlCol="0">
              <a:spAutoFit/>
            </a:bodyPr>
            <a:lstStyle/>
            <a:p>
              <a:r>
                <a:rPr lang="fr-CH" dirty="0" err="1" smtClean="0"/>
                <a:t>Electrode</a:t>
              </a:r>
              <a:r>
                <a:rPr lang="fr-CH" dirty="0" smtClean="0"/>
                <a:t> tip</a:t>
              </a:r>
              <a:endParaRPr lang="fr-CH" dirty="0"/>
            </a:p>
          </p:txBody>
        </p:sp>
        <p:cxnSp>
          <p:nvCxnSpPr>
            <p:cNvPr id="27" name="Straight Arrow Connector 26"/>
            <p:cNvCxnSpPr/>
            <p:nvPr/>
          </p:nvCxnSpPr>
          <p:spPr>
            <a:xfrm rot="16200000" flipV="1">
              <a:off x="7433036" y="5300914"/>
              <a:ext cx="924075" cy="37670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Curved Up Arrow 28"/>
            <p:cNvSpPr/>
            <p:nvPr/>
          </p:nvSpPr>
          <p:spPr>
            <a:xfrm rot="6212685">
              <a:off x="5022560" y="5140773"/>
              <a:ext cx="271787" cy="198328"/>
            </a:xfrm>
            <a:prstGeom prst="curvedUpArrow">
              <a:avLst>
                <a:gd name="adj1" fmla="val 25000"/>
                <a:gd name="adj2" fmla="val 50000"/>
                <a:gd name="adj3" fmla="val 618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Curved Up Arrow 29"/>
            <p:cNvSpPr/>
            <p:nvPr/>
          </p:nvSpPr>
          <p:spPr>
            <a:xfrm rot="6212685">
              <a:off x="6887794" y="4754144"/>
              <a:ext cx="271787" cy="198328"/>
            </a:xfrm>
            <a:prstGeom prst="curvedUpArrow">
              <a:avLst>
                <a:gd name="adj1" fmla="val 25000"/>
                <a:gd name="adj2" fmla="val 50000"/>
                <a:gd name="adj3" fmla="val 618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urved Up Arrow 30"/>
            <p:cNvSpPr/>
            <p:nvPr/>
          </p:nvSpPr>
          <p:spPr>
            <a:xfrm rot="14060222">
              <a:off x="5985583" y="4903300"/>
              <a:ext cx="378065" cy="242642"/>
            </a:xfrm>
            <a:prstGeom prst="curvedUpArrow">
              <a:avLst>
                <a:gd name="adj1" fmla="val 25000"/>
                <a:gd name="adj2" fmla="val 50000"/>
                <a:gd name="adj3" fmla="val 618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Curved Up Arrow 31"/>
            <p:cNvSpPr/>
            <p:nvPr/>
          </p:nvSpPr>
          <p:spPr>
            <a:xfrm rot="6212685">
              <a:off x="2618444" y="4210570"/>
              <a:ext cx="271787" cy="198328"/>
            </a:xfrm>
            <a:prstGeom prst="curvedUpArrow">
              <a:avLst>
                <a:gd name="adj1" fmla="val 25000"/>
                <a:gd name="adj2" fmla="val 50000"/>
                <a:gd name="adj3" fmla="val 618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Left-Right Arrow 32"/>
            <p:cNvSpPr/>
            <p:nvPr/>
          </p:nvSpPr>
          <p:spPr>
            <a:xfrm rot="1215178">
              <a:off x="8968826" y="5189722"/>
              <a:ext cx="752230" cy="148409"/>
            </a:xfrm>
            <a:prstGeom prst="leftRightArrow">
              <a:avLst>
                <a:gd name="adj1" fmla="val 34249"/>
                <a:gd name="adj2" fmla="val 104369"/>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Left-Right Arrow 33"/>
            <p:cNvSpPr/>
            <p:nvPr/>
          </p:nvSpPr>
          <p:spPr>
            <a:xfrm rot="1215178">
              <a:off x="3835054" y="5079414"/>
              <a:ext cx="443586" cy="90053"/>
            </a:xfrm>
            <a:prstGeom prst="leftRightArrow">
              <a:avLst>
                <a:gd name="adj1" fmla="val 34249"/>
                <a:gd name="adj2" fmla="val 104369"/>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35"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37897436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Remote Interventions</a:t>
            </a:r>
            <a:endParaRPr lang="en-US" sz="3600" b="1" u="sng" dirty="0"/>
          </a:p>
        </p:txBody>
      </p:sp>
      <p:sp>
        <p:nvSpPr>
          <p:cNvPr id="3" name="Content Placeholder 2"/>
          <p:cNvSpPr>
            <a:spLocks noGrp="1"/>
          </p:cNvSpPr>
          <p:nvPr>
            <p:ph idx="1"/>
          </p:nvPr>
        </p:nvSpPr>
        <p:spPr>
          <a:xfrm>
            <a:off x="838200" y="1825625"/>
            <a:ext cx="6095250" cy="4351338"/>
          </a:xfrm>
        </p:spPr>
        <p:txBody>
          <a:bodyPr>
            <a:normAutofit fontScale="77500" lnSpcReduction="20000"/>
          </a:bodyPr>
          <a:lstStyle/>
          <a:p>
            <a:r>
              <a:rPr lang="en-GB" dirty="0"/>
              <a:t>R</a:t>
            </a:r>
            <a:r>
              <a:rPr lang="en-GB" dirty="0" smtClean="0"/>
              <a:t>emoval of highly radioactive target with </a:t>
            </a:r>
            <a:r>
              <a:rPr lang="en-GB" dirty="0" err="1" smtClean="0"/>
              <a:t>Kuka</a:t>
            </a:r>
            <a:r>
              <a:rPr lang="en-GB" dirty="0" smtClean="0"/>
              <a:t> robot to facilitate possible future interventions.</a:t>
            </a:r>
          </a:p>
          <a:p>
            <a:pPr lvl="1"/>
            <a:r>
              <a:rPr lang="en-GB" dirty="0" smtClean="0"/>
              <a:t>Repair or failure of </a:t>
            </a:r>
            <a:r>
              <a:rPr lang="en-GB" dirty="0" err="1" smtClean="0"/>
              <a:t>Telemax</a:t>
            </a:r>
            <a:endParaRPr lang="en-GB" dirty="0" smtClean="0"/>
          </a:p>
          <a:p>
            <a:r>
              <a:rPr lang="en-GB" dirty="0" smtClean="0"/>
              <a:t>Delicate operation due to unknown position of EE</a:t>
            </a:r>
          </a:p>
          <a:p>
            <a:r>
              <a:rPr lang="en-GB" dirty="0" smtClean="0"/>
              <a:t>Used </a:t>
            </a:r>
            <a:r>
              <a:rPr lang="en-GB" dirty="0" err="1" smtClean="0"/>
              <a:t>Telemax</a:t>
            </a:r>
            <a:r>
              <a:rPr lang="en-GB" dirty="0" smtClean="0"/>
              <a:t> to place a support to maintain valve in open position</a:t>
            </a:r>
          </a:p>
          <a:p>
            <a:r>
              <a:rPr lang="en-GB" dirty="0" smtClean="0"/>
              <a:t>Target uncoupled and after inspection, support removed with </a:t>
            </a:r>
            <a:r>
              <a:rPr lang="en-GB" dirty="0" err="1" smtClean="0"/>
              <a:t>Telemax</a:t>
            </a:r>
            <a:r>
              <a:rPr lang="en-GB" dirty="0" smtClean="0"/>
              <a:t> and target removed by </a:t>
            </a:r>
            <a:r>
              <a:rPr lang="en-GB" dirty="0" err="1" smtClean="0"/>
              <a:t>Kuka</a:t>
            </a:r>
            <a:r>
              <a:rPr lang="en-GB" dirty="0" smtClean="0"/>
              <a:t> robot</a:t>
            </a:r>
          </a:p>
          <a:p>
            <a:pPr lvl="1"/>
            <a:r>
              <a:rPr lang="en-GB" dirty="0" smtClean="0"/>
              <a:t>Valve closed (but not sealed) by gravity</a:t>
            </a:r>
          </a:p>
          <a:p>
            <a:r>
              <a:rPr lang="en-GB" dirty="0" smtClean="0">
                <a:solidFill>
                  <a:srgbClr val="FF0000"/>
                </a:solidFill>
              </a:rPr>
              <a:t>But plug target didn’t couple correctly?</a:t>
            </a:r>
          </a:p>
          <a:p>
            <a:pPr lvl="1"/>
            <a:r>
              <a:rPr lang="en-GB" dirty="0" smtClean="0">
                <a:solidFill>
                  <a:srgbClr val="FF0000"/>
                </a:solidFill>
              </a:rPr>
              <a:t>Neither did the second plug target</a:t>
            </a:r>
          </a:p>
          <a:p>
            <a:r>
              <a:rPr lang="en-GB" dirty="0" smtClean="0"/>
              <a:t>After further observations, the problem was located at the connection between the clutch and the spindle.</a:t>
            </a:r>
            <a:endParaRPr lang="en-US" dirty="0"/>
          </a:p>
        </p:txBody>
      </p:sp>
      <p:grpSp>
        <p:nvGrpSpPr>
          <p:cNvPr id="4" name="Group 3"/>
          <p:cNvGrpSpPr/>
          <p:nvPr/>
        </p:nvGrpSpPr>
        <p:grpSpPr>
          <a:xfrm>
            <a:off x="6933450" y="365125"/>
            <a:ext cx="4669665" cy="3786328"/>
            <a:chOff x="899592" y="802179"/>
            <a:chExt cx="6700413" cy="6055821"/>
          </a:xfrm>
        </p:grpSpPr>
        <p:grpSp>
          <p:nvGrpSpPr>
            <p:cNvPr id="5" name="Group 4"/>
            <p:cNvGrpSpPr/>
            <p:nvPr/>
          </p:nvGrpSpPr>
          <p:grpSpPr>
            <a:xfrm>
              <a:off x="899592" y="802179"/>
              <a:ext cx="6700413" cy="6055821"/>
              <a:chOff x="899592" y="802179"/>
              <a:chExt cx="6700413" cy="6055821"/>
            </a:xfrm>
          </p:grpSpPr>
          <p:pic>
            <p:nvPicPr>
              <p:cNvPr id="7" name="Picture 2"/>
              <p:cNvPicPr>
                <a:picLocks noChangeAspect="1" noChangeArrowheads="1"/>
              </p:cNvPicPr>
              <p:nvPr/>
            </p:nvPicPr>
            <p:blipFill>
              <a:blip r:embed="rId2" cstate="print"/>
              <a:srcRect/>
              <a:stretch>
                <a:fillRect/>
              </a:stretch>
            </p:blipFill>
            <p:spPr bwMode="auto">
              <a:xfrm>
                <a:off x="899592" y="802179"/>
                <a:ext cx="6700413" cy="6055821"/>
              </a:xfrm>
              <a:prstGeom prst="rect">
                <a:avLst/>
              </a:prstGeom>
              <a:noFill/>
              <a:ln w="9525">
                <a:noFill/>
                <a:miter lim="800000"/>
                <a:headEnd/>
                <a:tailEnd/>
              </a:ln>
            </p:spPr>
          </p:pic>
          <p:sp>
            <p:nvSpPr>
              <p:cNvPr id="8" name="Freeform 7"/>
              <p:cNvSpPr/>
              <p:nvPr/>
            </p:nvSpPr>
            <p:spPr>
              <a:xfrm>
                <a:off x="1225462" y="4381886"/>
                <a:ext cx="3024336" cy="462028"/>
              </a:xfrm>
              <a:custGeom>
                <a:avLst/>
                <a:gdLst>
                  <a:gd name="connsiteX0" fmla="*/ 0 w 1878419"/>
                  <a:gd name="connsiteY0" fmla="*/ 0 h 354419"/>
                  <a:gd name="connsiteX1" fmla="*/ 1814624 w 1878419"/>
                  <a:gd name="connsiteY1" fmla="*/ 21265 h 354419"/>
                  <a:gd name="connsiteX2" fmla="*/ 1835889 w 1878419"/>
                  <a:gd name="connsiteY2" fmla="*/ 35442 h 354419"/>
                  <a:gd name="connsiteX3" fmla="*/ 1878419 w 1878419"/>
                  <a:gd name="connsiteY3" fmla="*/ 170121 h 354419"/>
                  <a:gd name="connsiteX4" fmla="*/ 1878419 w 1878419"/>
                  <a:gd name="connsiteY4" fmla="*/ 198474 h 354419"/>
                  <a:gd name="connsiteX5" fmla="*/ 1828800 w 1878419"/>
                  <a:gd name="connsiteY5" fmla="*/ 340242 h 354419"/>
                  <a:gd name="connsiteX6" fmla="*/ 42530 w 1878419"/>
                  <a:gd name="connsiteY6" fmla="*/ 354419 h 354419"/>
                  <a:gd name="connsiteX7" fmla="*/ 0 w 1878419"/>
                  <a:gd name="connsiteY7" fmla="*/ 0 h 35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8419" h="354419">
                    <a:moveTo>
                      <a:pt x="0" y="0"/>
                    </a:moveTo>
                    <a:lnTo>
                      <a:pt x="1814624" y="21265"/>
                    </a:lnTo>
                    <a:lnTo>
                      <a:pt x="1835889" y="35442"/>
                    </a:lnTo>
                    <a:lnTo>
                      <a:pt x="1878419" y="170121"/>
                    </a:lnTo>
                    <a:lnTo>
                      <a:pt x="1878419" y="198474"/>
                    </a:lnTo>
                    <a:lnTo>
                      <a:pt x="1828800" y="340242"/>
                    </a:lnTo>
                    <a:lnTo>
                      <a:pt x="42530" y="354419"/>
                    </a:lnTo>
                    <a:lnTo>
                      <a:pt x="0" y="0"/>
                    </a:ln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Freeform 5"/>
            <p:cNvSpPr/>
            <p:nvPr/>
          </p:nvSpPr>
          <p:spPr>
            <a:xfrm>
              <a:off x="4067944" y="836712"/>
              <a:ext cx="247338" cy="3545174"/>
            </a:xfrm>
            <a:custGeom>
              <a:avLst/>
              <a:gdLst>
                <a:gd name="connsiteX0" fmla="*/ 22485 w 247338"/>
                <a:gd name="connsiteY0" fmla="*/ 3537679 h 3545174"/>
                <a:gd name="connsiteX1" fmla="*/ 44970 w 247338"/>
                <a:gd name="connsiteY1" fmla="*/ 2286000 h 3545174"/>
                <a:gd name="connsiteX2" fmla="*/ 14990 w 247338"/>
                <a:gd name="connsiteY2" fmla="*/ 2158584 h 3545174"/>
                <a:gd name="connsiteX3" fmla="*/ 0 w 247338"/>
                <a:gd name="connsiteY3" fmla="*/ 0 h 3545174"/>
                <a:gd name="connsiteX4" fmla="*/ 247338 w 247338"/>
                <a:gd name="connsiteY4" fmla="*/ 7495 h 3545174"/>
                <a:gd name="connsiteX5" fmla="*/ 239843 w 247338"/>
                <a:gd name="connsiteY5" fmla="*/ 427220 h 3545174"/>
                <a:gd name="connsiteX6" fmla="*/ 172387 w 247338"/>
                <a:gd name="connsiteY6" fmla="*/ 517161 h 3545174"/>
                <a:gd name="connsiteX7" fmla="*/ 164892 w 247338"/>
                <a:gd name="connsiteY7" fmla="*/ 2286000 h 3545174"/>
                <a:gd name="connsiteX8" fmla="*/ 104931 w 247338"/>
                <a:gd name="connsiteY8" fmla="*/ 2278505 h 3545174"/>
                <a:gd name="connsiteX9" fmla="*/ 127416 w 247338"/>
                <a:gd name="connsiteY9" fmla="*/ 3545174 h 3545174"/>
                <a:gd name="connsiteX10" fmla="*/ 22485 w 247338"/>
                <a:gd name="connsiteY10" fmla="*/ 3537679 h 3545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7338" h="3545174">
                  <a:moveTo>
                    <a:pt x="22485" y="3537679"/>
                  </a:moveTo>
                  <a:lnTo>
                    <a:pt x="44970" y="2286000"/>
                  </a:lnTo>
                  <a:lnTo>
                    <a:pt x="14990" y="2158584"/>
                  </a:lnTo>
                  <a:lnTo>
                    <a:pt x="0" y="0"/>
                  </a:lnTo>
                  <a:lnTo>
                    <a:pt x="247338" y="7495"/>
                  </a:lnTo>
                  <a:lnTo>
                    <a:pt x="239843" y="427220"/>
                  </a:lnTo>
                  <a:lnTo>
                    <a:pt x="172387" y="517161"/>
                  </a:lnTo>
                  <a:cubicBezTo>
                    <a:pt x="169889" y="1106774"/>
                    <a:pt x="167390" y="1696387"/>
                    <a:pt x="164892" y="2286000"/>
                  </a:cubicBezTo>
                  <a:lnTo>
                    <a:pt x="104931" y="2278505"/>
                  </a:lnTo>
                  <a:lnTo>
                    <a:pt x="127416" y="3545174"/>
                  </a:lnTo>
                  <a:lnTo>
                    <a:pt x="22485" y="3537679"/>
                  </a:lnTo>
                  <a:close/>
                </a:path>
              </a:pathLst>
            </a:custGeom>
            <a:solidFill>
              <a:schemeClr val="accent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9567540" y="819280"/>
            <a:ext cx="159798" cy="65936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7756588" y="4001294"/>
            <a:ext cx="3114661" cy="2720290"/>
          </a:xfrm>
          <a:prstGeom prst="rect">
            <a:avLst/>
          </a:prstGeom>
        </p:spPr>
      </p:pic>
      <p:pic>
        <p:nvPicPr>
          <p:cNvPr id="11" name="Picture 2"/>
          <p:cNvPicPr>
            <a:picLocks noChangeAspect="1" noChangeArrowheads="1"/>
          </p:cNvPicPr>
          <p:nvPr/>
        </p:nvPicPr>
        <p:blipFill>
          <a:blip r:embed="rId4"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3192623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790" y="365124"/>
            <a:ext cx="10515600" cy="1325563"/>
          </a:xfrm>
        </p:spPr>
        <p:txBody>
          <a:bodyPr>
            <a:normAutofit/>
          </a:bodyPr>
          <a:lstStyle/>
          <a:p>
            <a:r>
              <a:rPr lang="en-GB" sz="3600" b="1" u="sng" dirty="0" smtClean="0"/>
              <a:t>The Repair</a:t>
            </a:r>
            <a:endParaRPr lang="en-US" sz="3600" b="1" u="sng" dirty="0"/>
          </a:p>
        </p:txBody>
      </p:sp>
      <p:sp>
        <p:nvSpPr>
          <p:cNvPr id="5" name="Content Placeholder 4"/>
          <p:cNvSpPr>
            <a:spLocks noGrp="1"/>
          </p:cNvSpPr>
          <p:nvPr>
            <p:ph idx="1"/>
          </p:nvPr>
        </p:nvSpPr>
        <p:spPr>
          <a:xfrm>
            <a:off x="838200" y="1825625"/>
            <a:ext cx="6796596" cy="4789380"/>
          </a:xfrm>
        </p:spPr>
        <p:txBody>
          <a:bodyPr>
            <a:normAutofit fontScale="92500" lnSpcReduction="20000"/>
          </a:bodyPr>
          <a:lstStyle/>
          <a:p>
            <a:r>
              <a:rPr lang="en-GB" dirty="0" smtClean="0"/>
              <a:t>25</a:t>
            </a:r>
            <a:r>
              <a:rPr lang="en-GB" baseline="30000" dirty="0" smtClean="0"/>
              <a:t>th</a:t>
            </a:r>
            <a:r>
              <a:rPr lang="en-GB" dirty="0" smtClean="0"/>
              <a:t> August</a:t>
            </a:r>
          </a:p>
          <a:p>
            <a:r>
              <a:rPr lang="en-GB" dirty="0" smtClean="0"/>
              <a:t>Replace clutch screws with bigger and easily accessible pointed screws</a:t>
            </a:r>
          </a:p>
          <a:p>
            <a:r>
              <a:rPr lang="en-GB" dirty="0" smtClean="0"/>
              <a:t>But…</a:t>
            </a:r>
          </a:p>
          <a:p>
            <a:r>
              <a:rPr lang="en-GB" dirty="0" smtClean="0"/>
              <a:t>2 screws on the 90 deg. transmission were also loose!</a:t>
            </a:r>
          </a:p>
          <a:p>
            <a:r>
              <a:rPr lang="en-GB" dirty="0" smtClean="0"/>
              <a:t>Loss of synchronisation between real EE position and potentiometer measurements</a:t>
            </a:r>
          </a:p>
          <a:p>
            <a:pPr lvl="1"/>
            <a:r>
              <a:rPr lang="en-GB" dirty="0" smtClean="0"/>
              <a:t>Slippage</a:t>
            </a:r>
          </a:p>
          <a:p>
            <a:pPr lvl="1"/>
            <a:r>
              <a:rPr lang="en-GB" dirty="0" smtClean="0"/>
              <a:t>During tests, shutter hit the EE tip even though at home position</a:t>
            </a:r>
          </a:p>
          <a:p>
            <a:r>
              <a:rPr lang="en-GB" dirty="0" smtClean="0">
                <a:solidFill>
                  <a:srgbClr val="FF0000"/>
                </a:solidFill>
              </a:rPr>
              <a:t>Replacement of target coupling piston</a:t>
            </a:r>
          </a:p>
          <a:p>
            <a:pPr lvl="1"/>
            <a:r>
              <a:rPr lang="en-GB" dirty="0" smtClean="0">
                <a:solidFill>
                  <a:srgbClr val="FF0000"/>
                </a:solidFill>
              </a:rPr>
              <a:t>Same as recent HRS coupling failure</a:t>
            </a:r>
          </a:p>
          <a:p>
            <a:pPr lvl="1"/>
            <a:r>
              <a:rPr lang="en-GB" dirty="0" smtClean="0">
                <a:solidFill>
                  <a:srgbClr val="FF0000"/>
                </a:solidFill>
              </a:rPr>
              <a:t>Planned to be done as a preventive measure</a:t>
            </a:r>
            <a:endParaRPr lang="en-US" dirty="0">
              <a:solidFill>
                <a:srgbClr val="FF0000"/>
              </a:solidFill>
            </a:endParaRPr>
          </a:p>
        </p:txBody>
      </p:sp>
      <p:pic>
        <p:nvPicPr>
          <p:cNvPr id="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723592" y="1984797"/>
            <a:ext cx="5926666" cy="3333750"/>
          </a:xfrm>
          <a:prstGeom prst="rect">
            <a:avLst/>
          </a:prstGeom>
        </p:spPr>
      </p:pic>
      <p:pic>
        <p:nvPicPr>
          <p:cNvPr id="7"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4192626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Finally…</a:t>
            </a:r>
            <a:endParaRPr lang="en-US" sz="3600" b="1" u="sng" dirty="0"/>
          </a:p>
        </p:txBody>
      </p:sp>
      <p:sp>
        <p:nvSpPr>
          <p:cNvPr id="3" name="Content Placeholder 2"/>
          <p:cNvSpPr>
            <a:spLocks noGrp="1"/>
          </p:cNvSpPr>
          <p:nvPr>
            <p:ph idx="1"/>
          </p:nvPr>
        </p:nvSpPr>
        <p:spPr/>
        <p:txBody>
          <a:bodyPr/>
          <a:lstStyle/>
          <a:p>
            <a:r>
              <a:rPr lang="en-GB" dirty="0" smtClean="0"/>
              <a:t>Extraction electrode couldn’t be moved more than ~40mm (instead of up to 120mm)</a:t>
            </a:r>
          </a:p>
          <a:p>
            <a:pPr lvl="1"/>
            <a:r>
              <a:rPr lang="en-GB" dirty="0" smtClean="0"/>
              <a:t>During tests, a mix up in the EE/shutter/clamping process ended in the finger not being engaged in the target valve.</a:t>
            </a:r>
          </a:p>
          <a:p>
            <a:pPr lvl="1"/>
            <a:r>
              <a:rPr lang="en-GB" dirty="0" smtClean="0"/>
              <a:t>EE collided with valve and the tip had become dislodged in its support.</a:t>
            </a:r>
          </a:p>
          <a:p>
            <a:r>
              <a:rPr lang="en-GB" dirty="0" smtClean="0"/>
              <a:t>Plate for micro-switch triggering had to be re-adjusted</a:t>
            </a:r>
          </a:p>
          <a:p>
            <a:r>
              <a:rPr lang="en-GB" dirty="0" smtClean="0"/>
              <a:t>26</a:t>
            </a:r>
            <a:r>
              <a:rPr lang="en-GB" baseline="30000" dirty="0" smtClean="0"/>
              <a:t>th</a:t>
            </a:r>
            <a:r>
              <a:rPr lang="en-GB" dirty="0" smtClean="0"/>
              <a:t> August..12:00</a:t>
            </a:r>
          </a:p>
          <a:p>
            <a:pPr lvl="1"/>
            <a:r>
              <a:rPr lang="en-GB" dirty="0" smtClean="0"/>
              <a:t>Extraction electrode repaired and GPS FE deemed operational again</a:t>
            </a:r>
            <a:r>
              <a:rPr lang="en-US" dirty="0" smtClean="0"/>
              <a:t>.</a:t>
            </a:r>
            <a:endParaRPr lang="en-GB" dirty="0" smtClean="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9808677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5082" y="398559"/>
            <a:ext cx="2953871" cy="1325563"/>
          </a:xfrm>
        </p:spPr>
        <p:txBody>
          <a:bodyPr>
            <a:normAutofit/>
          </a:bodyPr>
          <a:lstStyle/>
          <a:p>
            <a:r>
              <a:rPr lang="en-GB" sz="3600" b="1" u="sng" dirty="0" smtClean="0"/>
              <a:t>Conclusions</a:t>
            </a:r>
            <a:endParaRPr lang="en-US" sz="3600" b="1" u="sng" dirty="0"/>
          </a:p>
        </p:txBody>
      </p:sp>
      <p:sp>
        <p:nvSpPr>
          <p:cNvPr id="3" name="Content Placeholder 2"/>
          <p:cNvSpPr>
            <a:spLocks noGrp="1"/>
          </p:cNvSpPr>
          <p:nvPr>
            <p:ph idx="1"/>
          </p:nvPr>
        </p:nvSpPr>
        <p:spPr/>
        <p:txBody>
          <a:bodyPr>
            <a:normAutofit fontScale="92500"/>
          </a:bodyPr>
          <a:lstStyle/>
          <a:p>
            <a:r>
              <a:rPr lang="en-GB" dirty="0" smtClean="0"/>
              <a:t>Vibration seems to be the cause of the screw loosening and we will have to revise the EE mechanism during the next shutdown</a:t>
            </a:r>
          </a:p>
          <a:p>
            <a:pPr lvl="1"/>
            <a:r>
              <a:rPr lang="en-GB" dirty="0" smtClean="0"/>
              <a:t>Very difficult for internal pieces</a:t>
            </a:r>
          </a:p>
          <a:p>
            <a:pPr lvl="1"/>
            <a:endParaRPr lang="en-GB" dirty="0" smtClean="0"/>
          </a:p>
          <a:p>
            <a:r>
              <a:rPr lang="en-GB" dirty="0" smtClean="0"/>
              <a:t>The </a:t>
            </a:r>
            <a:r>
              <a:rPr lang="en-GB" dirty="0" err="1" smtClean="0"/>
              <a:t>Telemax</a:t>
            </a:r>
            <a:r>
              <a:rPr lang="en-GB" dirty="0" smtClean="0"/>
              <a:t> robot has been instrumental in diagnosis and consequently reducing the collective dose</a:t>
            </a:r>
          </a:p>
          <a:p>
            <a:pPr lvl="1"/>
            <a:endParaRPr lang="en-GB" dirty="0" smtClean="0"/>
          </a:p>
          <a:p>
            <a:r>
              <a:rPr lang="en-GB" dirty="0" smtClean="0"/>
              <a:t>Hidden consequences of trying to improve on reliability</a:t>
            </a:r>
          </a:p>
          <a:p>
            <a:pPr lvl="1"/>
            <a:r>
              <a:rPr lang="en-GB" dirty="0" smtClean="0"/>
              <a:t>New robots &gt; new coupling table &gt; new piston design/configuration</a:t>
            </a:r>
          </a:p>
          <a:p>
            <a:pPr lvl="1"/>
            <a:r>
              <a:rPr lang="en-GB" dirty="0" smtClean="0"/>
              <a:t>Stepping motors with encoders &gt; compressed air motors &gt; new EE mechanism </a:t>
            </a:r>
          </a:p>
          <a:p>
            <a:pPr lvl="1"/>
            <a:r>
              <a:rPr lang="en-GB" dirty="0" smtClean="0"/>
              <a:t>All tested but not tried…</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571603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Other Issues</a:t>
            </a:r>
            <a:endParaRPr lang="en-US" sz="3600" b="1" u="sng" dirty="0"/>
          </a:p>
        </p:txBody>
      </p:sp>
      <p:sp>
        <p:nvSpPr>
          <p:cNvPr id="3" name="Content Placeholder 2"/>
          <p:cNvSpPr>
            <a:spLocks noGrp="1"/>
          </p:cNvSpPr>
          <p:nvPr>
            <p:ph idx="1"/>
          </p:nvPr>
        </p:nvSpPr>
        <p:spPr/>
        <p:txBody>
          <a:bodyPr/>
          <a:lstStyle/>
          <a:p>
            <a:r>
              <a:rPr lang="en-GB" dirty="0" smtClean="0"/>
              <a:t>A repeat of the coupling piston issue on HRS 30</a:t>
            </a:r>
            <a:r>
              <a:rPr lang="en-GB" baseline="30000" dirty="0" smtClean="0"/>
              <a:t>th</a:t>
            </a:r>
            <a:r>
              <a:rPr lang="en-GB" dirty="0" smtClean="0"/>
              <a:t> October</a:t>
            </a:r>
          </a:p>
          <a:p>
            <a:pPr lvl="1"/>
            <a:r>
              <a:rPr lang="en-GB" dirty="0" smtClean="0"/>
              <a:t>Replaced with all metal piston 4</a:t>
            </a:r>
            <a:r>
              <a:rPr lang="en-GB" baseline="30000" dirty="0" smtClean="0"/>
              <a:t>th</a:t>
            </a:r>
            <a:r>
              <a:rPr lang="en-GB" dirty="0" smtClean="0"/>
              <a:t> November</a:t>
            </a:r>
          </a:p>
          <a:p>
            <a:r>
              <a:rPr lang="en-GB" dirty="0" smtClean="0"/>
              <a:t>Concerns with opening the GPS faraday cage door</a:t>
            </a:r>
          </a:p>
          <a:p>
            <a:pPr lvl="1"/>
            <a:r>
              <a:rPr lang="en-GB" dirty="0" smtClean="0"/>
              <a:t>Decided not to intervene due to dose rate. </a:t>
            </a:r>
            <a:r>
              <a:rPr lang="en-GB" dirty="0" err="1" smtClean="0"/>
              <a:t>Telemax</a:t>
            </a:r>
            <a:r>
              <a:rPr lang="en-GB" dirty="0" smtClean="0"/>
              <a:t> will be used to assist door if necessary. </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42482428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9506"/>
            <a:ext cx="10515600" cy="810174"/>
          </a:xfrm>
        </p:spPr>
        <p:txBody>
          <a:bodyPr/>
          <a:lstStyle/>
          <a:p>
            <a:r>
              <a:rPr lang="en-US" b="1" u="sng" dirty="0" smtClean="0"/>
              <a:t>Some news on the shutdown</a:t>
            </a:r>
            <a:endParaRPr lang="en-GB" b="1" u="sng" dirty="0"/>
          </a:p>
        </p:txBody>
      </p:sp>
      <p:sp>
        <p:nvSpPr>
          <p:cNvPr id="7" name="AutoShape 8" descr="https://mmm.cern.ch/owa/attachment.ashx?id=RgAAAACgfxIfGPdTTKCeKnL74OEZBwBMWJCsQWK4T5Zhvv4UdioKAAAAELGRAABJhdPTNiL6SrA3K2b6unncAAEOya7pAAAJ&amp;attcnt=1&amp;attid0=EAAQu9Mq6xa6RadfC5%2fZGHUS&amp;attcid0=image001.jpg%4001D11ADE.EC755770"/>
          <p:cNvSpPr>
            <a:spLocks noChangeAspect="1" noChangeArrowheads="1"/>
          </p:cNvSpPr>
          <p:nvPr/>
        </p:nvSpPr>
        <p:spPr bwMode="auto">
          <a:xfrm>
            <a:off x="63500" y="-136525"/>
            <a:ext cx="8953500" cy="4552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Rectangle 10"/>
          <p:cNvSpPr/>
          <p:nvPr/>
        </p:nvSpPr>
        <p:spPr>
          <a:xfrm>
            <a:off x="1035050" y="1816050"/>
            <a:ext cx="7658100" cy="3416320"/>
          </a:xfrm>
          <a:prstGeom prst="rect">
            <a:avLst/>
          </a:prstGeom>
        </p:spPr>
        <p:txBody>
          <a:bodyPr wrap="square">
            <a:spAutoFit/>
          </a:bodyPr>
          <a:lstStyle/>
          <a:p>
            <a:r>
              <a:rPr lang="fr-CH" sz="2400" dirty="0" err="1" smtClean="0">
                <a:solidFill>
                  <a:srgbClr val="000000"/>
                </a:solidFill>
                <a:latin typeface="Calibri" panose="020F0502020204030204" pitchFamily="34" charset="0"/>
              </a:rPr>
              <a:t>Temporay</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Magnetite</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shielding</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removed</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next</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week</a:t>
            </a:r>
            <a:endParaRPr lang="fr-CH" sz="2400" dirty="0" smtClean="0">
              <a:solidFill>
                <a:srgbClr val="000000"/>
              </a:solidFill>
              <a:latin typeface="Calibri" panose="020F0502020204030204" pitchFamily="34" charset="0"/>
            </a:endParaRPr>
          </a:p>
          <a:p>
            <a:endParaRPr lang="en-US" sz="2400" dirty="0">
              <a:solidFill>
                <a:srgbClr val="000000"/>
              </a:solidFill>
              <a:latin typeface="Calibri" panose="020F0502020204030204" pitchFamily="34" charset="0"/>
            </a:endParaRPr>
          </a:p>
          <a:p>
            <a:r>
              <a:rPr lang="en-US" sz="2400" dirty="0" smtClean="0">
                <a:solidFill>
                  <a:srgbClr val="000000"/>
                </a:solidFill>
                <a:latin typeface="Calibri" panose="020F0502020204030204" pitchFamily="34" charset="0"/>
              </a:rPr>
              <a:t>Ventilation SAS creation</a:t>
            </a:r>
            <a:endParaRPr lang="en-US" sz="2400" dirty="0">
              <a:solidFill>
                <a:srgbClr val="000000"/>
              </a:solidFill>
              <a:latin typeface="Calibri" panose="020F0502020204030204" pitchFamily="34" charset="0"/>
            </a:endParaRPr>
          </a:p>
          <a:p>
            <a:r>
              <a:rPr lang="fr-CH" sz="2400" dirty="0" err="1" smtClean="0">
                <a:solidFill>
                  <a:srgbClr val="000000"/>
                </a:solidFill>
                <a:latin typeface="Calibri" panose="020F0502020204030204" pitchFamily="34" charset="0"/>
              </a:rPr>
              <a:t>Used</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target</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storage</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with</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shielded</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doors</a:t>
            </a:r>
            <a:r>
              <a:rPr lang="fr-CH" sz="2400" dirty="0" smtClean="0">
                <a:solidFill>
                  <a:srgbClr val="000000"/>
                </a:solidFill>
                <a:latin typeface="Calibri" panose="020F0502020204030204" pitchFamily="34" charset="0"/>
              </a:rPr>
              <a:t> for Isolde and </a:t>
            </a:r>
            <a:r>
              <a:rPr lang="fr-CH" sz="2400" dirty="0" err="1" smtClean="0">
                <a:solidFill>
                  <a:srgbClr val="000000"/>
                </a:solidFill>
                <a:latin typeface="Calibri" panose="020F0502020204030204" pitchFamily="34" charset="0"/>
              </a:rPr>
              <a:t>Medicis</a:t>
            </a:r>
            <a:endParaRPr lang="en-US" sz="2400" dirty="0">
              <a:solidFill>
                <a:srgbClr val="000000"/>
              </a:solidFill>
              <a:latin typeface="Calibri" panose="020F0502020204030204" pitchFamily="34" charset="0"/>
            </a:endParaRPr>
          </a:p>
          <a:p>
            <a:r>
              <a:rPr lang="fr-CH" sz="2400" dirty="0" smtClean="0">
                <a:solidFill>
                  <a:srgbClr val="000000"/>
                </a:solidFill>
                <a:latin typeface="Calibri" panose="020F0502020204030204" pitchFamily="34" charset="0"/>
              </a:rPr>
              <a:t>Final </a:t>
            </a:r>
            <a:r>
              <a:rPr lang="fr-CH" sz="2400" dirty="0" err="1" smtClean="0">
                <a:solidFill>
                  <a:srgbClr val="000000"/>
                </a:solidFill>
                <a:latin typeface="Calibri" panose="020F0502020204030204" pitchFamily="34" charset="0"/>
              </a:rPr>
              <a:t>shielding</a:t>
            </a:r>
            <a:r>
              <a:rPr lang="fr-CH" sz="2400" dirty="0" smtClean="0">
                <a:solidFill>
                  <a:srgbClr val="000000"/>
                </a:solidFill>
                <a:latin typeface="Calibri" panose="020F0502020204030204" pitchFamily="34" charset="0"/>
              </a:rPr>
              <a:t> in </a:t>
            </a:r>
            <a:r>
              <a:rPr lang="fr-CH" sz="2400" dirty="0" err="1" smtClean="0">
                <a:solidFill>
                  <a:srgbClr val="000000"/>
                </a:solidFill>
                <a:latin typeface="Calibri" panose="020F0502020204030204" pitchFamily="34" charset="0"/>
              </a:rPr>
              <a:t>primary</a:t>
            </a:r>
            <a:r>
              <a:rPr lang="fr-CH" sz="2400" dirty="0" smtClean="0">
                <a:solidFill>
                  <a:srgbClr val="000000"/>
                </a:solidFill>
                <a:latin typeface="Calibri" panose="020F0502020204030204" pitchFamily="34" charset="0"/>
              </a:rPr>
              <a:t> </a:t>
            </a:r>
            <a:r>
              <a:rPr lang="fr-CH" sz="2400" dirty="0" err="1" smtClean="0">
                <a:solidFill>
                  <a:srgbClr val="000000"/>
                </a:solidFill>
                <a:latin typeface="Calibri" panose="020F0502020204030204" pitchFamily="34" charset="0"/>
              </a:rPr>
              <a:t>target</a:t>
            </a:r>
            <a:r>
              <a:rPr lang="fr-CH" sz="2400" dirty="0" smtClean="0">
                <a:solidFill>
                  <a:srgbClr val="000000"/>
                </a:solidFill>
                <a:latin typeface="Calibri" panose="020F0502020204030204" pitchFamily="34" charset="0"/>
              </a:rPr>
              <a:t> area</a:t>
            </a:r>
          </a:p>
          <a:p>
            <a:r>
              <a:rPr lang="fr-CH" sz="2400" dirty="0" smtClean="0">
                <a:solidFill>
                  <a:srgbClr val="000000"/>
                </a:solidFill>
                <a:latin typeface="Calibri" panose="020F0502020204030204" pitchFamily="34" charset="0"/>
              </a:rPr>
              <a:t>Rail </a:t>
            </a:r>
            <a:r>
              <a:rPr lang="fr-CH" sz="2400" dirty="0" err="1" smtClean="0">
                <a:solidFill>
                  <a:srgbClr val="000000"/>
                </a:solidFill>
                <a:latin typeface="Calibri" panose="020F0502020204030204" pitchFamily="34" charset="0"/>
              </a:rPr>
              <a:t>Conveyor</a:t>
            </a:r>
            <a:r>
              <a:rPr lang="fr-CH" sz="2400" dirty="0" smtClean="0">
                <a:solidFill>
                  <a:srgbClr val="000000"/>
                </a:solidFill>
                <a:latin typeface="Calibri" panose="020F0502020204030204" pitchFamily="34" charset="0"/>
              </a:rPr>
              <a:t> System  Installation for Isolde and </a:t>
            </a:r>
            <a:r>
              <a:rPr lang="fr-CH" sz="2400" dirty="0" err="1" smtClean="0">
                <a:solidFill>
                  <a:srgbClr val="000000"/>
                </a:solidFill>
                <a:latin typeface="Calibri" panose="020F0502020204030204" pitchFamily="34" charset="0"/>
              </a:rPr>
              <a:t>Medicis</a:t>
            </a:r>
            <a:endParaRPr lang="fr-CH" sz="2400" dirty="0" smtClean="0">
              <a:solidFill>
                <a:srgbClr val="000000"/>
              </a:solidFill>
              <a:latin typeface="Calibri" panose="020F0502020204030204" pitchFamily="34" charset="0"/>
            </a:endParaRPr>
          </a:p>
          <a:p>
            <a:r>
              <a:rPr lang="fr-CH" sz="2400" dirty="0" smtClean="0">
                <a:solidFill>
                  <a:srgbClr val="000000"/>
                </a:solidFill>
                <a:latin typeface="Calibri" panose="020F0502020204030204" pitchFamily="34" charset="0"/>
              </a:rPr>
              <a:t>Start up </a:t>
            </a:r>
            <a:r>
              <a:rPr lang="fr-CH" sz="2400" dirty="0" err="1" smtClean="0">
                <a:solidFill>
                  <a:srgbClr val="000000"/>
                </a:solidFill>
                <a:latin typeface="Calibri" panose="020F0502020204030204" pitchFamily="34" charset="0"/>
              </a:rPr>
              <a:t>Kuka</a:t>
            </a:r>
            <a:r>
              <a:rPr lang="fr-CH" sz="2400" dirty="0">
                <a:solidFill>
                  <a:srgbClr val="000000"/>
                </a:solidFill>
                <a:latin typeface="Calibri" panose="020F0502020204030204" pitchFamily="34" charset="0"/>
              </a:rPr>
              <a:t> </a:t>
            </a:r>
            <a:r>
              <a:rPr lang="fr-CH" sz="2400" dirty="0" smtClean="0">
                <a:solidFill>
                  <a:srgbClr val="000000"/>
                </a:solidFill>
                <a:latin typeface="Calibri" panose="020F0502020204030204" pitchFamily="34" charset="0"/>
              </a:rPr>
              <a:t>Robot for </a:t>
            </a:r>
            <a:r>
              <a:rPr lang="fr-CH" sz="2400" dirty="0" err="1" smtClean="0">
                <a:solidFill>
                  <a:srgbClr val="000000"/>
                </a:solidFill>
                <a:latin typeface="Calibri" panose="020F0502020204030204" pitchFamily="34" charset="0"/>
              </a:rPr>
              <a:t>storage</a:t>
            </a:r>
            <a:r>
              <a:rPr lang="fr-CH" sz="2400" dirty="0" smtClean="0">
                <a:solidFill>
                  <a:srgbClr val="000000"/>
                </a:solidFill>
                <a:latin typeface="Calibri" panose="020F0502020204030204" pitchFamily="34" charset="0"/>
              </a:rPr>
              <a:t>/</a:t>
            </a:r>
            <a:r>
              <a:rPr lang="fr-CH" sz="2400" dirty="0" err="1" smtClean="0">
                <a:solidFill>
                  <a:srgbClr val="000000"/>
                </a:solidFill>
                <a:latin typeface="Calibri" panose="020F0502020204030204" pitchFamily="34" charset="0"/>
              </a:rPr>
              <a:t>Medicis</a:t>
            </a:r>
            <a:endParaRPr lang="fr-CH" sz="2400" dirty="0" smtClean="0">
              <a:solidFill>
                <a:srgbClr val="000000"/>
              </a:solidFill>
              <a:latin typeface="Calibri" panose="020F0502020204030204" pitchFamily="34" charset="0"/>
            </a:endParaRPr>
          </a:p>
          <a:p>
            <a:endParaRPr lang="en-US" sz="240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584894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583348" y="126691"/>
            <a:ext cx="9534970" cy="6364776"/>
          </a:xfrm>
          <a:prstGeom prst="rect">
            <a:avLst/>
          </a:prstGeom>
        </p:spPr>
      </p:pic>
    </p:spTree>
    <p:extLst>
      <p:ext uri="{BB962C8B-B14F-4D97-AF65-F5344CB8AC3E}">
        <p14:creationId xmlns:p14="http://schemas.microsoft.com/office/powerpoint/2010/main" val="1873376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77788" y="476065"/>
            <a:ext cx="9144000" cy="5620871"/>
          </a:xfrm>
        </p:spPr>
        <p:txBody>
          <a:bodyPr>
            <a:normAutofit fontScale="92500" lnSpcReduction="20000"/>
          </a:bodyPr>
          <a:lstStyle/>
          <a:p>
            <a:r>
              <a:rPr lang="fr-FR" b="1" u="sng" dirty="0" smtClean="0"/>
              <a:t>MENU</a:t>
            </a:r>
          </a:p>
          <a:p>
            <a:r>
              <a:rPr lang="fr-FR" b="1" dirty="0" smtClean="0"/>
              <a:t>Issues in </a:t>
            </a:r>
            <a:r>
              <a:rPr lang="fr-FR" b="1" dirty="0" err="1" smtClean="0"/>
              <a:t>Summer</a:t>
            </a:r>
            <a:r>
              <a:rPr lang="fr-FR" b="1" dirty="0" smtClean="0"/>
              <a:t>:</a:t>
            </a:r>
            <a:endParaRPr lang="en-GB" b="1" dirty="0" smtClean="0"/>
          </a:p>
          <a:p>
            <a:r>
              <a:rPr lang="en-GB" dirty="0" smtClean="0"/>
              <a:t>HRS coupling table piston 14</a:t>
            </a:r>
            <a:r>
              <a:rPr lang="en-GB" baseline="30000" dirty="0" smtClean="0"/>
              <a:t>th</a:t>
            </a:r>
            <a:r>
              <a:rPr lang="en-GB" dirty="0" smtClean="0"/>
              <a:t> July</a:t>
            </a:r>
            <a:endParaRPr lang="en-US" dirty="0" smtClean="0"/>
          </a:p>
          <a:p>
            <a:r>
              <a:rPr lang="en-GB" dirty="0" smtClean="0"/>
              <a:t>BTY Line water leak 28</a:t>
            </a:r>
            <a:r>
              <a:rPr lang="en-GB" baseline="30000" dirty="0" smtClean="0"/>
              <a:t>th</a:t>
            </a:r>
            <a:r>
              <a:rPr lang="en-GB" dirty="0" smtClean="0"/>
              <a:t> July</a:t>
            </a:r>
          </a:p>
          <a:p>
            <a:r>
              <a:rPr lang="en-GB" dirty="0" smtClean="0"/>
              <a:t>HRS valve shutter 5</a:t>
            </a:r>
            <a:r>
              <a:rPr lang="en-GB" baseline="30000" dirty="0" smtClean="0"/>
              <a:t>th</a:t>
            </a:r>
            <a:r>
              <a:rPr lang="en-GB" dirty="0" smtClean="0"/>
              <a:t> August</a:t>
            </a:r>
          </a:p>
          <a:p>
            <a:r>
              <a:rPr lang="en-GB" dirty="0" smtClean="0"/>
              <a:t>GPS Extraction Electrode (and coupling piston) 11</a:t>
            </a:r>
            <a:r>
              <a:rPr lang="en-GB" baseline="30000" dirty="0" smtClean="0"/>
              <a:t>th</a:t>
            </a:r>
            <a:r>
              <a:rPr lang="en-GB" dirty="0" smtClean="0"/>
              <a:t> August</a:t>
            </a:r>
          </a:p>
          <a:p>
            <a:r>
              <a:rPr lang="fr-FR" b="1" dirty="0" err="1" smtClean="0"/>
              <a:t>Shutdown</a:t>
            </a:r>
            <a:r>
              <a:rPr lang="fr-FR" b="1" dirty="0" smtClean="0"/>
              <a:t> (not </a:t>
            </a:r>
            <a:r>
              <a:rPr lang="fr-FR" b="1" dirty="0" err="1" smtClean="0"/>
              <a:t>yet</a:t>
            </a:r>
            <a:r>
              <a:rPr lang="fr-FR" b="1" dirty="0" smtClean="0"/>
              <a:t> </a:t>
            </a:r>
            <a:r>
              <a:rPr lang="fr-FR" b="1" dirty="0" err="1" smtClean="0"/>
              <a:t>finalized</a:t>
            </a:r>
            <a:r>
              <a:rPr lang="fr-FR" b="1" dirty="0" smtClean="0"/>
              <a:t>):</a:t>
            </a:r>
            <a:endParaRPr lang="en-GB" b="1" dirty="0"/>
          </a:p>
          <a:p>
            <a:r>
              <a:rPr lang="fr-FR" dirty="0" smtClean="0"/>
              <a:t>Final modification of the </a:t>
            </a:r>
            <a:r>
              <a:rPr lang="fr-FR" dirty="0" err="1" smtClean="0"/>
              <a:t>target</a:t>
            </a:r>
            <a:r>
              <a:rPr lang="fr-FR" dirty="0" smtClean="0"/>
              <a:t> area/ventilation</a:t>
            </a:r>
            <a:endParaRPr lang="fr-FR" dirty="0"/>
          </a:p>
          <a:p>
            <a:r>
              <a:rPr lang="fr-FR" dirty="0" err="1" smtClean="0"/>
              <a:t>Completion</a:t>
            </a:r>
            <a:r>
              <a:rPr lang="fr-FR" dirty="0" smtClean="0"/>
              <a:t> of </a:t>
            </a:r>
            <a:r>
              <a:rPr lang="fr-FR" dirty="0" err="1" smtClean="0"/>
              <a:t>target</a:t>
            </a:r>
            <a:r>
              <a:rPr lang="fr-FR" dirty="0" smtClean="0"/>
              <a:t> </a:t>
            </a:r>
            <a:r>
              <a:rPr lang="fr-FR" dirty="0" err="1" smtClean="0"/>
              <a:t>storage</a:t>
            </a:r>
            <a:r>
              <a:rPr lang="fr-FR" dirty="0" smtClean="0"/>
              <a:t> in class A building</a:t>
            </a:r>
          </a:p>
          <a:p>
            <a:r>
              <a:rPr lang="fr-FR" dirty="0" smtClean="0"/>
              <a:t>Machine </a:t>
            </a:r>
            <a:endParaRPr lang="en-GB" dirty="0"/>
          </a:p>
          <a:p>
            <a:r>
              <a:rPr lang="fr-FR" b="1" dirty="0" smtClean="0"/>
              <a:t>TISD:</a:t>
            </a:r>
            <a:endParaRPr lang="en-GB" b="1" dirty="0"/>
          </a:p>
          <a:p>
            <a:r>
              <a:rPr lang="fr-FR" dirty="0" err="1" smtClean="0"/>
              <a:t>Negative</a:t>
            </a:r>
            <a:r>
              <a:rPr lang="fr-FR" dirty="0" smtClean="0"/>
              <a:t> ion source tests</a:t>
            </a:r>
          </a:p>
          <a:p>
            <a:r>
              <a:rPr lang="fr-FR" dirty="0" smtClean="0"/>
              <a:t>LIEBE high power </a:t>
            </a:r>
            <a:r>
              <a:rPr lang="fr-FR" dirty="0" err="1" smtClean="0"/>
              <a:t>target</a:t>
            </a:r>
            <a:endParaRPr lang="fr-FR" dirty="0" smtClean="0"/>
          </a:p>
          <a:p>
            <a:r>
              <a:rPr lang="fr-FR" dirty="0" smtClean="0"/>
              <a:t>New uranium </a:t>
            </a:r>
            <a:r>
              <a:rPr lang="fr-FR" dirty="0" err="1" smtClean="0"/>
              <a:t>oxide</a:t>
            </a:r>
            <a:r>
              <a:rPr lang="fr-FR" dirty="0" smtClean="0"/>
              <a:t> batch/ </a:t>
            </a:r>
            <a:r>
              <a:rPr lang="fr-FR" dirty="0" smtClean="0"/>
              <a:t>6mu/25mu </a:t>
            </a:r>
            <a:r>
              <a:rPr lang="fr-FR" dirty="0" smtClean="0"/>
              <a:t>Ta foil </a:t>
            </a:r>
            <a:r>
              <a:rPr lang="fr-FR" dirty="0" err="1" smtClean="0"/>
              <a:t>targets</a:t>
            </a:r>
            <a:endParaRPr lang="fr-FR" dirty="0" smtClean="0"/>
          </a:p>
          <a:p>
            <a:r>
              <a:rPr lang="fr-FR" b="1" dirty="0" smtClean="0"/>
              <a:t>NEWS </a:t>
            </a:r>
            <a:r>
              <a:rPr lang="fr-FR" b="1" dirty="0" smtClean="0"/>
              <a:t>Isolde </a:t>
            </a:r>
            <a:r>
              <a:rPr lang="fr-FR" b="1" dirty="0" smtClean="0"/>
              <a:t>and </a:t>
            </a:r>
            <a:r>
              <a:rPr lang="fr-FR" b="1" dirty="0" smtClean="0"/>
              <a:t>EN </a:t>
            </a:r>
            <a:r>
              <a:rPr lang="fr-FR" b="1" dirty="0" err="1" smtClean="0"/>
              <a:t>dept</a:t>
            </a:r>
            <a:endParaRPr lang="fr-FR" dirty="0" smtClean="0"/>
          </a:p>
          <a:p>
            <a:endParaRPr lang="fr-FR" dirty="0" smtClean="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934770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9506"/>
            <a:ext cx="10515600" cy="810174"/>
          </a:xfrm>
        </p:spPr>
        <p:txBody>
          <a:bodyPr/>
          <a:lstStyle/>
          <a:p>
            <a:r>
              <a:rPr lang="en-US" b="1" u="sng" dirty="0" smtClean="0"/>
              <a:t>Target and Ion Source Development</a:t>
            </a:r>
            <a:endParaRPr lang="en-GB" b="1" u="sng" dirty="0"/>
          </a:p>
        </p:txBody>
      </p:sp>
      <p:sp>
        <p:nvSpPr>
          <p:cNvPr id="3" name="Content Placeholder 2"/>
          <p:cNvSpPr>
            <a:spLocks noGrp="1"/>
          </p:cNvSpPr>
          <p:nvPr>
            <p:ph idx="1"/>
          </p:nvPr>
        </p:nvSpPr>
        <p:spPr/>
        <p:txBody>
          <a:bodyPr/>
          <a:lstStyle/>
          <a:p>
            <a:endParaRPr lang="fr-FR" dirty="0" smtClean="0"/>
          </a:p>
          <a:p>
            <a:pPr marL="0" indent="0">
              <a:buNone/>
            </a:pPr>
            <a:endParaRPr lang="en-GB" dirty="0"/>
          </a:p>
        </p:txBody>
      </p:sp>
      <p:sp>
        <p:nvSpPr>
          <p:cNvPr id="4" name="Rectangle 3"/>
          <p:cNvSpPr/>
          <p:nvPr/>
        </p:nvSpPr>
        <p:spPr>
          <a:xfrm>
            <a:off x="1174229" y="2397709"/>
            <a:ext cx="6096000" cy="1477328"/>
          </a:xfrm>
          <a:prstGeom prst="rect">
            <a:avLst/>
          </a:prstGeom>
        </p:spPr>
        <p:txBody>
          <a:bodyPr>
            <a:spAutoFit/>
          </a:bodyPr>
          <a:lstStyle/>
          <a:p>
            <a:r>
              <a:rPr lang="fr-FR" dirty="0" err="1"/>
              <a:t>Negative</a:t>
            </a:r>
            <a:r>
              <a:rPr lang="fr-FR" dirty="0"/>
              <a:t> ion source tests</a:t>
            </a:r>
          </a:p>
          <a:p>
            <a:endParaRPr lang="fr-FR" dirty="0" smtClean="0"/>
          </a:p>
          <a:p>
            <a:r>
              <a:rPr lang="fr-FR" dirty="0" smtClean="0"/>
              <a:t>LIEBE </a:t>
            </a:r>
            <a:r>
              <a:rPr lang="fr-FR" dirty="0"/>
              <a:t>high power </a:t>
            </a:r>
            <a:r>
              <a:rPr lang="fr-FR" dirty="0" err="1" smtClean="0"/>
              <a:t>target</a:t>
            </a:r>
            <a:endParaRPr lang="fr-FR" dirty="0" smtClean="0"/>
          </a:p>
          <a:p>
            <a:endParaRPr lang="fr-FR" dirty="0"/>
          </a:p>
          <a:p>
            <a:r>
              <a:rPr lang="fr-FR" dirty="0"/>
              <a:t>New uranium </a:t>
            </a:r>
            <a:r>
              <a:rPr lang="fr-FR" dirty="0" err="1"/>
              <a:t>oxide</a:t>
            </a:r>
            <a:r>
              <a:rPr lang="fr-FR" dirty="0"/>
              <a:t> batch/ 6mu/25mu Ta foil </a:t>
            </a:r>
            <a:r>
              <a:rPr lang="fr-FR" dirty="0" err="1"/>
              <a:t>targets</a:t>
            </a:r>
            <a:endParaRPr lang="fr-FR" dirty="0"/>
          </a:p>
        </p:txBody>
      </p:sp>
    </p:spTree>
    <p:extLst>
      <p:ext uri="{BB962C8B-B14F-4D97-AF65-F5344CB8AC3E}">
        <p14:creationId xmlns:p14="http://schemas.microsoft.com/office/powerpoint/2010/main" val="15378826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229" y="61185"/>
            <a:ext cx="10515600" cy="1325563"/>
          </a:xfrm>
        </p:spPr>
        <p:txBody>
          <a:bodyPr/>
          <a:lstStyle/>
          <a:p>
            <a:r>
              <a:rPr lang="en-US" dirty="0"/>
              <a:t>Niobium </a:t>
            </a:r>
            <a:r>
              <a:rPr lang="en-US" dirty="0" smtClean="0"/>
              <a:t>and Thorium - </a:t>
            </a:r>
            <a:r>
              <a:rPr lang="en-US" dirty="0"/>
              <a:t>negative ion </a:t>
            </a:r>
            <a:r>
              <a:rPr lang="en-US" dirty="0" smtClean="0"/>
              <a:t>source</a:t>
            </a:r>
            <a:br>
              <a:rPr lang="en-US" dirty="0" smtClean="0"/>
            </a:br>
            <a:r>
              <a:rPr lang="en-US" dirty="0" smtClean="0"/>
              <a:t>Nb535 &amp; ThO540 units</a:t>
            </a:r>
            <a:endParaRPr lang="en-GB" dirty="0"/>
          </a:p>
        </p:txBody>
      </p:sp>
      <p:sp>
        <p:nvSpPr>
          <p:cNvPr id="4" name="Content Placeholder 2"/>
          <p:cNvSpPr txBox="1">
            <a:spLocks/>
          </p:cNvSpPr>
          <p:nvPr/>
        </p:nvSpPr>
        <p:spPr>
          <a:xfrm>
            <a:off x="853116" y="1386748"/>
            <a:ext cx="11213966"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err="1" smtClean="0"/>
              <a:t>Negative</a:t>
            </a:r>
            <a:r>
              <a:rPr lang="fr-FR" dirty="0" smtClean="0"/>
              <a:t> </a:t>
            </a:r>
            <a:r>
              <a:rPr lang="fr-FR" dirty="0" err="1" smtClean="0"/>
              <a:t>beams</a:t>
            </a:r>
            <a:r>
              <a:rPr lang="fr-FR" dirty="0" smtClean="0"/>
              <a:t> :</a:t>
            </a:r>
          </a:p>
          <a:p>
            <a:pPr lvl="1"/>
            <a:r>
              <a:rPr lang="fr-FR" dirty="0" err="1" smtClean="0"/>
              <a:t>Negative</a:t>
            </a:r>
            <a:r>
              <a:rPr lang="fr-FR" dirty="0" smtClean="0"/>
              <a:t>  ion source prototype (GdB6 tub ion, </a:t>
            </a:r>
            <a:r>
              <a:rPr lang="fr-FR" dirty="0" err="1" smtClean="0"/>
              <a:t>Menna</a:t>
            </a:r>
            <a:r>
              <a:rPr lang="fr-FR" dirty="0" smtClean="0"/>
              <a:t> et al. NIMB,</a:t>
            </a:r>
            <a:r>
              <a:rPr lang="en-GB" dirty="0" smtClean="0"/>
              <a:t> 266(2008) 4391)</a:t>
            </a:r>
            <a:endParaRPr lang="fr-FR" dirty="0" smtClean="0"/>
          </a:p>
          <a:p>
            <a:pPr marL="457200" lvl="1" indent="0">
              <a:buFont typeface="Arial" panose="020B0604020202020204" pitchFamily="34" charset="0"/>
              <a:buNone/>
            </a:pPr>
            <a:endParaRPr lang="fr-FR" dirty="0" smtClean="0"/>
          </a:p>
          <a:p>
            <a:pPr marL="0" indent="0">
              <a:buFont typeface="Arial" panose="020B0604020202020204" pitchFamily="34" charset="0"/>
              <a:buNone/>
            </a:pPr>
            <a:endParaRPr lang="en-GB" dirty="0"/>
          </a:p>
        </p:txBody>
      </p:sp>
      <p:sp>
        <p:nvSpPr>
          <p:cNvPr id="5" name="Slide Number Placeholder 3"/>
          <p:cNvSpPr>
            <a:spLocks noGrp="1"/>
          </p:cNvSpPr>
          <p:nvPr>
            <p:ph type="sldNum" sz="quarter" idx="12"/>
          </p:nvPr>
        </p:nvSpPr>
        <p:spPr>
          <a:xfrm>
            <a:off x="5171413" y="6428359"/>
            <a:ext cx="2844800" cy="365125"/>
          </a:xfrm>
        </p:spPr>
        <p:txBody>
          <a:bodyPr/>
          <a:lstStyle/>
          <a:p>
            <a:fld id="{DCE4B40A-67BA-4787-801A-16EE65008C21}" type="slidenum">
              <a:rPr lang="en-US" smtClean="0"/>
              <a:pPr/>
              <a:t>24</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9137" y="2180717"/>
            <a:ext cx="3213050" cy="1833237"/>
          </a:xfrm>
          <a:prstGeom prst="rect">
            <a:avLst/>
          </a:prstGeom>
        </p:spPr>
      </p:pic>
      <p:pic>
        <p:nvPicPr>
          <p:cNvPr id="7" name="Picture 6"/>
          <p:cNvPicPr>
            <a:picLocks noChangeAspect="1"/>
          </p:cNvPicPr>
          <p:nvPr/>
        </p:nvPicPr>
        <p:blipFill>
          <a:blip r:embed="rId3"/>
          <a:stretch>
            <a:fillRect/>
          </a:stretch>
        </p:blipFill>
        <p:spPr>
          <a:xfrm>
            <a:off x="793229" y="2937097"/>
            <a:ext cx="2376264" cy="1676034"/>
          </a:xfrm>
          <a:prstGeom prst="rect">
            <a:avLst/>
          </a:prstGeom>
        </p:spPr>
      </p:pic>
      <p:sp>
        <p:nvSpPr>
          <p:cNvPr id="8" name="Rectangle 7"/>
          <p:cNvSpPr/>
          <p:nvPr/>
        </p:nvSpPr>
        <p:spPr>
          <a:xfrm>
            <a:off x="6831976" y="3969892"/>
            <a:ext cx="3800528" cy="2308324"/>
          </a:xfrm>
          <a:prstGeom prst="rect">
            <a:avLst/>
          </a:prstGeom>
        </p:spPr>
        <p:txBody>
          <a:bodyPr wrap="none">
            <a:spAutoFit/>
          </a:bodyPr>
          <a:lstStyle/>
          <a:p>
            <a:r>
              <a:rPr lang="fr-FR" dirty="0"/>
              <a:t>Offline </a:t>
            </a:r>
            <a:r>
              <a:rPr lang="fr-FR" dirty="0" err="1"/>
              <a:t>efficiencies</a:t>
            </a:r>
            <a:r>
              <a:rPr lang="fr-FR" dirty="0"/>
              <a:t> 2015:</a:t>
            </a:r>
          </a:p>
          <a:p>
            <a:r>
              <a:rPr lang="fr-FR" dirty="0">
                <a:latin typeface="Symbol" panose="05050102010706020507" pitchFamily="18" charset="2"/>
              </a:rPr>
              <a:t>e</a:t>
            </a:r>
            <a:r>
              <a:rPr lang="fr-FR" dirty="0"/>
              <a:t> (</a:t>
            </a:r>
            <a:r>
              <a:rPr lang="fr-FR" dirty="0" err="1"/>
              <a:t>Br-,I</a:t>
            </a:r>
            <a:r>
              <a:rPr lang="fr-FR" baseline="30000" dirty="0"/>
              <a:t>-</a:t>
            </a:r>
            <a:r>
              <a:rPr lang="fr-FR" dirty="0"/>
              <a:t> ) = 17% @1700C</a:t>
            </a:r>
          </a:p>
          <a:p>
            <a:r>
              <a:rPr lang="fr-FR" dirty="0" err="1"/>
              <a:t>with</a:t>
            </a:r>
            <a:r>
              <a:rPr lang="fr-FR" dirty="0"/>
              <a:t> </a:t>
            </a:r>
            <a:r>
              <a:rPr lang="fr-FR" dirty="0" err="1"/>
              <a:t>some</a:t>
            </a:r>
            <a:r>
              <a:rPr lang="fr-FR" dirty="0"/>
              <a:t> </a:t>
            </a:r>
            <a:r>
              <a:rPr lang="fr-FR" dirty="0"/>
              <a:t>questions </a:t>
            </a:r>
            <a:r>
              <a:rPr lang="fr-FR" dirty="0" err="1"/>
              <a:t>remaining</a:t>
            </a:r>
            <a:endParaRPr lang="fr-FR" dirty="0"/>
          </a:p>
          <a:p>
            <a:endParaRPr lang="fr-FR" dirty="0"/>
          </a:p>
          <a:p>
            <a:r>
              <a:rPr lang="fr-FR" dirty="0"/>
              <a:t>O</a:t>
            </a:r>
            <a:r>
              <a:rPr lang="fr-FR" dirty="0"/>
              <a:t>nline TISD </a:t>
            </a:r>
            <a:r>
              <a:rPr lang="fr-FR" dirty="0" err="1"/>
              <a:t>with</a:t>
            </a:r>
            <a:r>
              <a:rPr lang="fr-FR" dirty="0"/>
              <a:t> Nb535 </a:t>
            </a:r>
          </a:p>
          <a:p>
            <a:r>
              <a:rPr lang="fr-FR" dirty="0"/>
              <a:t>and ThO540 </a:t>
            </a:r>
            <a:r>
              <a:rPr lang="fr-FR" dirty="0" err="1"/>
              <a:t>targets</a:t>
            </a:r>
            <a:r>
              <a:rPr lang="fr-FR" dirty="0"/>
              <a:t>, </a:t>
            </a:r>
            <a:r>
              <a:rPr lang="fr-FR" dirty="0" err="1"/>
              <a:t>starting</a:t>
            </a:r>
            <a:r>
              <a:rPr lang="fr-FR" dirty="0"/>
              <a:t> </a:t>
            </a:r>
            <a:r>
              <a:rPr lang="fr-FR" dirty="0" err="1"/>
              <a:t>this</a:t>
            </a:r>
            <a:r>
              <a:rPr lang="fr-FR" dirty="0"/>
              <a:t> </a:t>
            </a:r>
            <a:r>
              <a:rPr lang="fr-FR" dirty="0" err="1"/>
              <a:t>week</a:t>
            </a:r>
            <a:endParaRPr lang="fr-FR" dirty="0"/>
          </a:p>
          <a:p>
            <a:endParaRPr lang="fr-FR" dirty="0"/>
          </a:p>
          <a:p>
            <a:r>
              <a:rPr lang="fr-FR" dirty="0"/>
              <a:t>Y. Martinez, J. Ballof, T. Mendonca </a:t>
            </a:r>
            <a:endParaRPr lang="en-GB" dirty="0"/>
          </a:p>
        </p:txBody>
      </p:sp>
      <p:pic>
        <p:nvPicPr>
          <p:cNvPr id="9" name="Picture 8"/>
          <p:cNvPicPr/>
          <p:nvPr/>
        </p:nvPicPr>
        <p:blipFill>
          <a:blip r:embed="rId4"/>
          <a:stretch>
            <a:fillRect/>
          </a:stretch>
        </p:blipFill>
        <p:spPr>
          <a:xfrm>
            <a:off x="3016745" y="3025096"/>
            <a:ext cx="3785288" cy="2508944"/>
          </a:xfrm>
          <a:prstGeom prst="rect">
            <a:avLst/>
          </a:prstGeom>
        </p:spPr>
      </p:pic>
    </p:spTree>
    <p:extLst>
      <p:ext uri="{BB962C8B-B14F-4D97-AF65-F5344CB8AC3E}">
        <p14:creationId xmlns:p14="http://schemas.microsoft.com/office/powerpoint/2010/main" val="623486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Nb535-GdB6 unit</a:t>
            </a:r>
            <a:endParaRPr lang="en-US" dirty="0"/>
          </a:p>
        </p:txBody>
      </p:sp>
      <p:graphicFrame>
        <p:nvGraphicFramePr>
          <p:cNvPr id="5" name="Chart 4"/>
          <p:cNvGraphicFramePr/>
          <p:nvPr>
            <p:extLst/>
          </p:nvPr>
        </p:nvGraphicFramePr>
        <p:xfrm>
          <a:off x="1987401" y="2641116"/>
          <a:ext cx="5007427" cy="3511103"/>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2951140" y="3102124"/>
            <a:ext cx="1279137" cy="1991170"/>
          </a:xfrm>
          <a:prstGeom prst="rect">
            <a:avLst/>
          </a:prstGeom>
          <a:solidFill>
            <a:srgbClr val="5B9BD5">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solidFill>
              </a:rPr>
              <a:t>Day1</a:t>
            </a:r>
          </a:p>
        </p:txBody>
      </p:sp>
      <p:sp>
        <p:nvSpPr>
          <p:cNvPr id="7" name="Rectangle 6"/>
          <p:cNvSpPr/>
          <p:nvPr/>
        </p:nvSpPr>
        <p:spPr>
          <a:xfrm>
            <a:off x="4230276" y="3102124"/>
            <a:ext cx="2634837" cy="1991170"/>
          </a:xfrm>
          <a:prstGeom prst="rect">
            <a:avLst/>
          </a:prstGeom>
          <a:solidFill>
            <a:schemeClr val="accent6">
              <a:lumMod val="20000"/>
              <a:lumOff val="80000"/>
              <a:alpha val="25098"/>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lumMod val="75000"/>
                  </a:schemeClr>
                </a:solidFill>
              </a:rPr>
              <a:t>Day 2</a:t>
            </a:r>
          </a:p>
        </p:txBody>
      </p:sp>
      <p:pic>
        <p:nvPicPr>
          <p:cNvPr id="8" name="Picture 7"/>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37150" y="2974320"/>
            <a:ext cx="2575861" cy="2552299"/>
          </a:xfrm>
          <a:prstGeom prst="rect">
            <a:avLst/>
          </a:prstGeom>
          <a:noFill/>
          <a:ln>
            <a:noFill/>
          </a:ln>
        </p:spPr>
      </p:pic>
      <p:sp>
        <p:nvSpPr>
          <p:cNvPr id="9" name="Rectangle 8"/>
          <p:cNvSpPr/>
          <p:nvPr/>
        </p:nvSpPr>
        <p:spPr>
          <a:xfrm>
            <a:off x="3590707" y="5093294"/>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25544" y="5093294"/>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236088" y="5330866"/>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892585" y="5343971"/>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892585" y="5739548"/>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547693" y="5335425"/>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168085" y="3119216"/>
            <a:ext cx="894797" cy="246221"/>
          </a:xfrm>
          <a:prstGeom prst="rect">
            <a:avLst/>
          </a:prstGeom>
          <a:noFill/>
        </p:spPr>
        <p:txBody>
          <a:bodyPr wrap="none" rtlCol="0">
            <a:spAutoFit/>
          </a:bodyPr>
          <a:lstStyle/>
          <a:p>
            <a:r>
              <a:rPr lang="en-US" sz="1000" b="1" i="1" dirty="0"/>
              <a:t>Oven 2 at 0 V</a:t>
            </a:r>
          </a:p>
        </p:txBody>
      </p:sp>
      <p:sp>
        <p:nvSpPr>
          <p:cNvPr id="16" name="Rectangle 15"/>
          <p:cNvSpPr/>
          <p:nvPr/>
        </p:nvSpPr>
        <p:spPr>
          <a:xfrm>
            <a:off x="1987400" y="5648771"/>
            <a:ext cx="919187" cy="63238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TextBox 16"/>
          <p:cNvSpPr txBox="1"/>
          <p:nvPr/>
        </p:nvSpPr>
        <p:spPr>
          <a:xfrm>
            <a:off x="2226155" y="1501763"/>
            <a:ext cx="8255237" cy="954107"/>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Beam was not constant over time,</a:t>
            </a:r>
          </a:p>
          <a:p>
            <a:pPr marL="285750" indent="-285750" algn="just">
              <a:buFont typeface="Arial" panose="020B0604020202020204" pitchFamily="34" charset="0"/>
              <a:buChar char="•"/>
            </a:pPr>
            <a:r>
              <a:rPr lang="en-US" sz="1400" dirty="0"/>
              <a:t>Change in the line temperature have low impact on yield (below 20% variation – positive and negative),</a:t>
            </a:r>
          </a:p>
          <a:p>
            <a:pPr marL="285750" indent="-285750" algn="just">
              <a:buFont typeface="Arial" panose="020B0604020202020204" pitchFamily="34" charset="0"/>
              <a:buChar char="•"/>
            </a:pPr>
            <a:r>
              <a:rPr lang="en-US" sz="1400" dirty="0"/>
              <a:t>Not possible to recover the yields after a change in the Cs dispenser voltage,</a:t>
            </a:r>
          </a:p>
          <a:p>
            <a:pPr marL="285750" indent="-285750" algn="just">
              <a:buFont typeface="Arial" panose="020B0604020202020204" pitchFamily="34" charset="0"/>
              <a:buChar char="•"/>
            </a:pPr>
            <a:r>
              <a:rPr lang="en-US" sz="1400" dirty="0"/>
              <a:t>Highest gain in yield comes from increase of Cs dispenser voltage (up to 1 order of magnitude) </a:t>
            </a:r>
          </a:p>
        </p:txBody>
      </p:sp>
      <p:sp>
        <p:nvSpPr>
          <p:cNvPr id="18" name="TextBox 17"/>
          <p:cNvSpPr txBox="1"/>
          <p:nvPr/>
        </p:nvSpPr>
        <p:spPr>
          <a:xfrm>
            <a:off x="7629174" y="5545217"/>
            <a:ext cx="2236318" cy="276999"/>
          </a:xfrm>
          <a:prstGeom prst="rect">
            <a:avLst/>
          </a:prstGeom>
          <a:noFill/>
        </p:spPr>
        <p:txBody>
          <a:bodyPr wrap="none" rtlCol="0">
            <a:spAutoFit/>
          </a:bodyPr>
          <a:lstStyle/>
          <a:p>
            <a:r>
              <a:rPr lang="en-US" sz="1200" i="1" dirty="0"/>
              <a:t>Variation of 127I beam over time</a:t>
            </a:r>
          </a:p>
        </p:txBody>
      </p:sp>
      <p:sp>
        <p:nvSpPr>
          <p:cNvPr id="19" name="Rectangle 18"/>
          <p:cNvSpPr/>
          <p:nvPr/>
        </p:nvSpPr>
        <p:spPr>
          <a:xfrm>
            <a:off x="2951139" y="5933068"/>
            <a:ext cx="3913973" cy="162370"/>
          </a:xfrm>
          <a:prstGeom prst="rect">
            <a:avLst/>
          </a:prstGeom>
          <a:solidFill>
            <a:srgbClr val="76A6F2">
              <a:alpha val="20000"/>
            </a:srgb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230275" y="6078776"/>
            <a:ext cx="6517746" cy="923330"/>
          </a:xfrm>
          <a:prstGeom prst="rect">
            <a:avLst/>
          </a:prstGeom>
        </p:spPr>
        <p:txBody>
          <a:bodyPr wrap="none">
            <a:spAutoFit/>
          </a:bodyPr>
          <a:lstStyle/>
          <a:p>
            <a:r>
              <a:rPr lang="fr-FR" dirty="0" err="1" smtClean="0"/>
              <a:t>Courtesy</a:t>
            </a:r>
            <a:r>
              <a:rPr lang="fr-FR" dirty="0" smtClean="0"/>
              <a:t> T</a:t>
            </a:r>
            <a:r>
              <a:rPr lang="fr-FR" dirty="0"/>
              <a:t>. </a:t>
            </a:r>
            <a:r>
              <a:rPr lang="fr-FR" dirty="0" smtClean="0"/>
              <a:t>Mendonca, Y. Martinez, J. Ballof, B. Gonsalves, JP Ramos</a:t>
            </a:r>
          </a:p>
          <a:p>
            <a:r>
              <a:rPr lang="fr-FR" dirty="0" smtClean="0"/>
              <a:t>on </a:t>
            </a:r>
            <a:r>
              <a:rPr lang="fr-FR" dirty="0" err="1" smtClean="0"/>
              <a:t>behalf</a:t>
            </a:r>
            <a:r>
              <a:rPr lang="fr-FR" dirty="0" smtClean="0"/>
              <a:t> </a:t>
            </a:r>
            <a:r>
              <a:rPr lang="fr-FR" dirty="0"/>
              <a:t>of « </a:t>
            </a:r>
            <a:r>
              <a:rPr lang="fr-FR" dirty="0" err="1"/>
              <a:t>negative</a:t>
            </a:r>
            <a:r>
              <a:rPr lang="fr-FR" dirty="0"/>
              <a:t> </a:t>
            </a:r>
            <a:r>
              <a:rPr lang="fr-FR" dirty="0" err="1" smtClean="0"/>
              <a:t>beams</a:t>
            </a:r>
            <a:r>
              <a:rPr lang="fr-FR" dirty="0" smtClean="0"/>
              <a:t> group(s)</a:t>
            </a:r>
            <a:r>
              <a:rPr lang="fr-FR" dirty="0"/>
              <a:t> »</a:t>
            </a:r>
            <a:endParaRPr lang="en-GB" dirty="0"/>
          </a:p>
          <a:p>
            <a:endParaRPr lang="en-GB" dirty="0"/>
          </a:p>
        </p:txBody>
      </p:sp>
    </p:spTree>
    <p:extLst>
      <p:ext uri="{BB962C8B-B14F-4D97-AF65-F5344CB8AC3E}">
        <p14:creationId xmlns:p14="http://schemas.microsoft.com/office/powerpoint/2010/main" val="2648994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sp>
        <p:nvSpPr>
          <p:cNvPr id="4" name="Title 1"/>
          <p:cNvSpPr txBox="1">
            <a:spLocks/>
          </p:cNvSpPr>
          <p:nvPr/>
        </p:nvSpPr>
        <p:spPr>
          <a:xfrm>
            <a:off x="908164" y="677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ThO540-GdB6 unit</a:t>
            </a:r>
            <a:endParaRPr lang="en-US" dirty="0"/>
          </a:p>
        </p:txBody>
      </p:sp>
      <p:sp>
        <p:nvSpPr>
          <p:cNvPr id="5" name="Rectangle 4"/>
          <p:cNvSpPr/>
          <p:nvPr/>
        </p:nvSpPr>
        <p:spPr>
          <a:xfrm>
            <a:off x="732567" y="5190519"/>
            <a:ext cx="5205028" cy="162370"/>
          </a:xfrm>
          <a:prstGeom prst="rect">
            <a:avLst/>
          </a:prstGeom>
          <a:solidFill>
            <a:srgbClr val="76A6F2">
              <a:alpha val="20000"/>
            </a:srgb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6" name="Chart 5"/>
          <p:cNvGraphicFramePr>
            <a:graphicFrameLocks/>
          </p:cNvGraphicFramePr>
          <p:nvPr>
            <p:extLst>
              <p:ext uri="{D42A27DB-BD31-4B8C-83A1-F6EECF244321}">
                <p14:modId xmlns:p14="http://schemas.microsoft.com/office/powerpoint/2010/main" val="4075198723"/>
              </p:ext>
            </p:extLst>
          </p:nvPr>
        </p:nvGraphicFramePr>
        <p:xfrm>
          <a:off x="-221368" y="1504651"/>
          <a:ext cx="6320693" cy="3927423"/>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732566" y="1964757"/>
            <a:ext cx="5205028" cy="2411280"/>
          </a:xfrm>
          <a:prstGeom prst="rect">
            <a:avLst/>
          </a:prstGeom>
          <a:solidFill>
            <a:schemeClr val="accent2">
              <a:lumMod val="40000"/>
              <a:lumOff val="60000"/>
              <a:alpha val="25098"/>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lumMod val="75000"/>
                  </a:schemeClr>
                </a:solidFill>
              </a:rPr>
              <a:t>Day 3</a:t>
            </a:r>
          </a:p>
        </p:txBody>
      </p:sp>
      <p:sp>
        <p:nvSpPr>
          <p:cNvPr id="8" name="Rectangle 7"/>
          <p:cNvSpPr/>
          <p:nvPr/>
        </p:nvSpPr>
        <p:spPr>
          <a:xfrm>
            <a:off x="-186621" y="5153818"/>
            <a:ext cx="919187" cy="38456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1380671" y="4761361"/>
            <a:ext cx="639568" cy="28615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020239" y="5028149"/>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674156" y="4452508"/>
            <a:ext cx="639568" cy="28615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308598" y="4452507"/>
            <a:ext cx="639568" cy="28615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967641" y="4452506"/>
            <a:ext cx="639568" cy="28615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607209" y="5018179"/>
            <a:ext cx="639568" cy="16237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278044" y="4334050"/>
            <a:ext cx="639568" cy="15119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276031" y="1041713"/>
            <a:ext cx="8255237" cy="307777"/>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Identical behavior than previous unit. </a:t>
            </a:r>
          </a:p>
        </p:txBody>
      </p:sp>
      <p:graphicFrame>
        <p:nvGraphicFramePr>
          <p:cNvPr id="17" name="Chart 16"/>
          <p:cNvGraphicFramePr/>
          <p:nvPr>
            <p:extLst>
              <p:ext uri="{D42A27DB-BD31-4B8C-83A1-F6EECF244321}">
                <p14:modId xmlns:p14="http://schemas.microsoft.com/office/powerpoint/2010/main" val="3169771330"/>
              </p:ext>
            </p:extLst>
          </p:nvPr>
        </p:nvGraphicFramePr>
        <p:xfrm>
          <a:off x="5706370" y="1345405"/>
          <a:ext cx="6674267" cy="3804543"/>
        </p:xfrm>
        <a:graphic>
          <a:graphicData uri="http://schemas.openxmlformats.org/drawingml/2006/chart">
            <c:chart xmlns:c="http://schemas.openxmlformats.org/drawingml/2006/chart" xmlns:r="http://schemas.openxmlformats.org/officeDocument/2006/relationships" r:id="rId3"/>
          </a:graphicData>
        </a:graphic>
      </p:graphicFrame>
      <p:sp>
        <p:nvSpPr>
          <p:cNvPr id="18" name="Rectangle 17"/>
          <p:cNvSpPr/>
          <p:nvPr/>
        </p:nvSpPr>
        <p:spPr>
          <a:xfrm>
            <a:off x="5246777" y="6102835"/>
            <a:ext cx="919187" cy="38456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TextBox 19"/>
          <p:cNvSpPr txBox="1"/>
          <p:nvPr/>
        </p:nvSpPr>
        <p:spPr>
          <a:xfrm>
            <a:off x="110302" y="5545546"/>
            <a:ext cx="5621475" cy="707886"/>
          </a:xfrm>
          <a:prstGeom prst="rect">
            <a:avLst/>
          </a:prstGeom>
          <a:noFill/>
        </p:spPr>
        <p:txBody>
          <a:bodyPr wrap="none" rtlCol="0">
            <a:spAutoFit/>
          </a:bodyPr>
          <a:lstStyle/>
          <a:p>
            <a:r>
              <a:rPr lang="fr-FR" sz="2000" b="1" dirty="0" err="1" smtClean="0"/>
              <a:t>Despite</a:t>
            </a:r>
            <a:r>
              <a:rPr lang="fr-FR" sz="2000" b="1" dirty="0" smtClean="0"/>
              <a:t> a lot of efforts to </a:t>
            </a:r>
            <a:r>
              <a:rPr lang="fr-FR" sz="2000" b="1" dirty="0" err="1" smtClean="0"/>
              <a:t>obtain</a:t>
            </a:r>
            <a:r>
              <a:rPr lang="fr-FR" sz="2000" b="1" dirty="0" smtClean="0"/>
              <a:t> </a:t>
            </a:r>
            <a:r>
              <a:rPr lang="fr-FR" sz="2000" b="1" dirty="0" err="1" smtClean="0"/>
              <a:t>these</a:t>
            </a:r>
            <a:r>
              <a:rPr lang="fr-FR" sz="2000" b="1" dirty="0" smtClean="0"/>
              <a:t> online data, </a:t>
            </a:r>
          </a:p>
          <a:p>
            <a:r>
              <a:rPr lang="fr-FR" sz="2000" b="1" dirty="0" err="1" smtClean="0"/>
              <a:t>some</a:t>
            </a:r>
            <a:r>
              <a:rPr lang="fr-FR" sz="2000" b="1" dirty="0" smtClean="0"/>
              <a:t> more « offline </a:t>
            </a:r>
            <a:r>
              <a:rPr lang="fr-FR" sz="2000" b="1" dirty="0" err="1" smtClean="0"/>
              <a:t>work</a:t>
            </a:r>
            <a:r>
              <a:rPr lang="fr-FR" sz="2000" b="1" dirty="0" smtClean="0"/>
              <a:t> </a:t>
            </a:r>
            <a:r>
              <a:rPr lang="fr-FR" sz="2000" b="1" dirty="0" err="1" smtClean="0"/>
              <a:t>required</a:t>
            </a:r>
            <a:r>
              <a:rPr lang="fr-FR" sz="2000" b="1" dirty="0" smtClean="0"/>
              <a:t> »</a:t>
            </a:r>
            <a:endParaRPr lang="en-GB" sz="2000" b="1" dirty="0"/>
          </a:p>
        </p:txBody>
      </p:sp>
      <p:sp>
        <p:nvSpPr>
          <p:cNvPr id="21" name="Rectangle 20"/>
          <p:cNvSpPr/>
          <p:nvPr/>
        </p:nvSpPr>
        <p:spPr>
          <a:xfrm>
            <a:off x="5597828" y="5705493"/>
            <a:ext cx="6517746" cy="923330"/>
          </a:xfrm>
          <a:prstGeom prst="rect">
            <a:avLst/>
          </a:prstGeom>
        </p:spPr>
        <p:txBody>
          <a:bodyPr wrap="none">
            <a:spAutoFit/>
          </a:bodyPr>
          <a:lstStyle/>
          <a:p>
            <a:r>
              <a:rPr lang="fr-FR" dirty="0" err="1" smtClean="0"/>
              <a:t>Courtesy</a:t>
            </a:r>
            <a:r>
              <a:rPr lang="fr-FR" dirty="0" smtClean="0"/>
              <a:t> T</a:t>
            </a:r>
            <a:r>
              <a:rPr lang="fr-FR" dirty="0"/>
              <a:t>. </a:t>
            </a:r>
            <a:r>
              <a:rPr lang="fr-FR" dirty="0" smtClean="0"/>
              <a:t>Mendonca, Y. Martinez, J. Ballof, B. Gonsalves, JP Ramos</a:t>
            </a:r>
          </a:p>
          <a:p>
            <a:r>
              <a:rPr lang="fr-FR" dirty="0" smtClean="0"/>
              <a:t>on </a:t>
            </a:r>
            <a:r>
              <a:rPr lang="fr-FR" dirty="0" err="1" smtClean="0"/>
              <a:t>behalf</a:t>
            </a:r>
            <a:r>
              <a:rPr lang="fr-FR" dirty="0" smtClean="0"/>
              <a:t> </a:t>
            </a:r>
            <a:r>
              <a:rPr lang="fr-FR" dirty="0"/>
              <a:t>of « </a:t>
            </a:r>
            <a:r>
              <a:rPr lang="fr-FR" dirty="0" err="1"/>
              <a:t>negative</a:t>
            </a:r>
            <a:r>
              <a:rPr lang="fr-FR" dirty="0"/>
              <a:t> </a:t>
            </a:r>
            <a:r>
              <a:rPr lang="fr-FR" dirty="0" err="1" smtClean="0"/>
              <a:t>beams</a:t>
            </a:r>
            <a:r>
              <a:rPr lang="fr-FR" dirty="0" smtClean="0"/>
              <a:t> group(s)</a:t>
            </a:r>
            <a:r>
              <a:rPr lang="fr-FR" dirty="0"/>
              <a:t> »</a:t>
            </a:r>
            <a:endParaRPr lang="en-GB" dirty="0"/>
          </a:p>
          <a:p>
            <a:endParaRPr lang="en-GB" dirty="0"/>
          </a:p>
        </p:txBody>
      </p:sp>
    </p:spTree>
    <p:extLst>
      <p:ext uri="{BB962C8B-B14F-4D97-AF65-F5344CB8AC3E}">
        <p14:creationId xmlns:p14="http://schemas.microsoft.com/office/powerpoint/2010/main" val="2276327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rot="16200000">
            <a:off x="2428618" y="3754622"/>
            <a:ext cx="2406119" cy="2260970"/>
          </a:xfrm>
          <a:prstGeom prst="rect">
            <a:avLst/>
          </a:prstGeom>
        </p:spPr>
      </p:pic>
      <p:pic>
        <p:nvPicPr>
          <p:cNvPr id="5" name="Picture 4"/>
          <p:cNvPicPr>
            <a:picLocks noChangeAspect="1"/>
          </p:cNvPicPr>
          <p:nvPr/>
        </p:nvPicPr>
        <p:blipFill>
          <a:blip r:embed="rId3"/>
          <a:stretch>
            <a:fillRect/>
          </a:stretch>
        </p:blipFill>
        <p:spPr>
          <a:xfrm rot="16200000">
            <a:off x="5132701" y="3728066"/>
            <a:ext cx="2406119" cy="2282274"/>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7335140" y="163559"/>
            <a:ext cx="3008119" cy="3300936"/>
          </a:xfrm>
          <a:prstGeom prst="rect">
            <a:avLst/>
          </a:prstGeom>
        </p:spPr>
      </p:pic>
      <p:cxnSp>
        <p:nvCxnSpPr>
          <p:cNvPr id="7" name="Straight Arrow Connector 6"/>
          <p:cNvCxnSpPr/>
          <p:nvPr/>
        </p:nvCxnSpPr>
        <p:spPr>
          <a:xfrm flipH="1">
            <a:off x="7139504" y="2273181"/>
            <a:ext cx="674202" cy="14088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276031" y="1041712"/>
            <a:ext cx="4896740" cy="2862322"/>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Tests for shower feasibility done</a:t>
            </a:r>
          </a:p>
          <a:p>
            <a:pPr marL="742950" lvl="1" indent="-285750" algn="just">
              <a:buFont typeface="Arial" panose="020B0604020202020204" pitchFamily="34" charset="0"/>
              <a:buChar char="•"/>
            </a:pPr>
            <a:r>
              <a:rPr lang="en-US" sz="1200" i="1" dirty="0"/>
              <a:t>Minimum droplets size is 0,4 mm diameter</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Design finalized,</a:t>
            </a:r>
          </a:p>
          <a:p>
            <a:pPr marL="285750" indent="-285750" algn="just">
              <a:buFont typeface="Arial" panose="020B0604020202020204" pitchFamily="34" charset="0"/>
              <a:buChar char="•"/>
            </a:pPr>
            <a:r>
              <a:rPr lang="en-US" sz="1400" dirty="0"/>
              <a:t>Manufacturing started (see pictures),</a:t>
            </a:r>
          </a:p>
          <a:p>
            <a:pPr marL="285750" indent="-285750" algn="just">
              <a:buFont typeface="Arial" panose="020B0604020202020204" pitchFamily="34" charset="0"/>
              <a:buChar char="•"/>
            </a:pPr>
            <a:r>
              <a:rPr lang="en-US" sz="1400" dirty="0"/>
              <a:t>Full target manufacturing and assembly planned for April 2016.</a:t>
            </a:r>
          </a:p>
          <a:p>
            <a:pPr marL="285750" indent="-285750" algn="just">
              <a:buFont typeface="Arial" panose="020B0604020202020204" pitchFamily="34" charset="0"/>
              <a:buChar char="•"/>
            </a:pPr>
            <a:endParaRPr lang="en-US" sz="1400" dirty="0"/>
          </a:p>
        </p:txBody>
      </p:sp>
      <p:pic>
        <p:nvPicPr>
          <p:cNvPr id="9" name="Picture 8"/>
          <p:cNvPicPr>
            <a:picLocks noChangeAspect="1"/>
          </p:cNvPicPr>
          <p:nvPr/>
        </p:nvPicPr>
        <p:blipFill rotWithShape="1">
          <a:blip r:embed="rId5" cstate="email">
            <a:extLst>
              <a:ext uri="{28A0092B-C50C-407E-A947-70E740481C1C}">
                <a14:useLocalDpi xmlns:a14="http://schemas.microsoft.com/office/drawing/2010/main" val="0"/>
              </a:ext>
            </a:extLst>
          </a:blip>
          <a:srcRect l="4853" t="4846" r="10743" b="74378"/>
          <a:stretch/>
        </p:blipFill>
        <p:spPr>
          <a:xfrm>
            <a:off x="2532404" y="1567019"/>
            <a:ext cx="4392538" cy="905854"/>
          </a:xfrm>
          <a:prstGeom prst="rect">
            <a:avLst/>
          </a:prstGeom>
        </p:spPr>
      </p:pic>
      <p:pic>
        <p:nvPicPr>
          <p:cNvPr id="10" name="Picture 9"/>
          <p:cNvPicPr>
            <a:picLocks noChangeAspect="1"/>
          </p:cNvPicPr>
          <p:nvPr/>
        </p:nvPicPr>
        <p:blipFill rotWithShape="1">
          <a:blip r:embed="rId6" cstate="email">
            <a:extLst>
              <a:ext uri="{28A0092B-C50C-407E-A947-70E740481C1C}">
                <a14:useLocalDpi xmlns:a14="http://schemas.microsoft.com/office/drawing/2010/main" val="0"/>
              </a:ext>
            </a:extLst>
          </a:blip>
          <a:srcRect l="7204" t="25177" b="6122"/>
          <a:stretch/>
        </p:blipFill>
        <p:spPr>
          <a:xfrm>
            <a:off x="9372939" y="3083213"/>
            <a:ext cx="2486131" cy="3093750"/>
          </a:xfrm>
          <a:prstGeom prst="rect">
            <a:avLst/>
          </a:prstGeom>
        </p:spPr>
      </p:pic>
      <p:sp>
        <p:nvSpPr>
          <p:cNvPr id="11" name="Title 1"/>
          <p:cNvSpPr>
            <a:spLocks noGrp="1"/>
          </p:cNvSpPr>
          <p:nvPr>
            <p:ph type="title"/>
          </p:nvPr>
        </p:nvSpPr>
        <p:spPr>
          <a:xfrm>
            <a:off x="189807" y="27359"/>
            <a:ext cx="10515600" cy="1325563"/>
          </a:xfrm>
        </p:spPr>
        <p:txBody>
          <a:bodyPr/>
          <a:lstStyle/>
          <a:p>
            <a:r>
              <a:rPr lang="en-US" dirty="0"/>
              <a:t>LIEBE project – follow up</a:t>
            </a:r>
          </a:p>
        </p:txBody>
      </p:sp>
      <p:sp>
        <p:nvSpPr>
          <p:cNvPr id="2" name="TextBox 1"/>
          <p:cNvSpPr txBox="1"/>
          <p:nvPr/>
        </p:nvSpPr>
        <p:spPr>
          <a:xfrm>
            <a:off x="189807" y="6072263"/>
            <a:ext cx="4362926" cy="369332"/>
          </a:xfrm>
          <a:prstGeom prst="rect">
            <a:avLst/>
          </a:prstGeom>
          <a:noFill/>
        </p:spPr>
        <p:txBody>
          <a:bodyPr wrap="none" rtlCol="0">
            <a:spAutoFit/>
          </a:bodyPr>
          <a:lstStyle/>
          <a:p>
            <a:r>
              <a:rPr lang="fr-FR" dirty="0" smtClean="0"/>
              <a:t>M. Delonca et al., for the LIEBE collaboration</a:t>
            </a:r>
            <a:endParaRPr lang="en-GB" dirty="0"/>
          </a:p>
        </p:txBody>
      </p:sp>
    </p:spTree>
    <p:extLst>
      <p:ext uri="{BB962C8B-B14F-4D97-AF65-F5344CB8AC3E}">
        <p14:creationId xmlns:p14="http://schemas.microsoft.com/office/powerpoint/2010/main" val="1524147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t>Target and Ion sources units in 2015</a:t>
            </a:r>
            <a:endParaRPr lang="en-GB" sz="3600" b="1" u="sng" dirty="0"/>
          </a:p>
        </p:txBody>
      </p:sp>
      <p:sp>
        <p:nvSpPr>
          <p:cNvPr id="3" name="Content Placeholder 2"/>
          <p:cNvSpPr>
            <a:spLocks noGrp="1"/>
          </p:cNvSpPr>
          <p:nvPr>
            <p:ph idx="1"/>
          </p:nvPr>
        </p:nvSpPr>
        <p:spPr/>
        <p:txBody>
          <a:bodyPr/>
          <a:lstStyle/>
          <a:p>
            <a:endParaRPr lang="en-GB" dirty="0"/>
          </a:p>
        </p:txBody>
      </p:sp>
      <p:pic>
        <p:nvPicPr>
          <p:cNvPr id="5" name="Picture 4"/>
          <p:cNvPicPr>
            <a:picLocks noChangeAspect="1"/>
          </p:cNvPicPr>
          <p:nvPr/>
        </p:nvPicPr>
        <p:blipFill>
          <a:blip r:embed="rId2"/>
          <a:stretch>
            <a:fillRect/>
          </a:stretch>
        </p:blipFill>
        <p:spPr>
          <a:xfrm>
            <a:off x="352150" y="1523623"/>
            <a:ext cx="7879947" cy="4955341"/>
          </a:xfrm>
          <a:prstGeom prst="rect">
            <a:avLst/>
          </a:prstGeom>
        </p:spPr>
      </p:pic>
      <p:sp>
        <p:nvSpPr>
          <p:cNvPr id="4" name="TextBox 3"/>
          <p:cNvSpPr txBox="1"/>
          <p:nvPr/>
        </p:nvSpPr>
        <p:spPr>
          <a:xfrm>
            <a:off x="8559384" y="1867395"/>
            <a:ext cx="3595600" cy="2585323"/>
          </a:xfrm>
          <a:prstGeom prst="rect">
            <a:avLst/>
          </a:prstGeom>
          <a:noFill/>
        </p:spPr>
        <p:txBody>
          <a:bodyPr wrap="none" rtlCol="0">
            <a:spAutoFit/>
          </a:bodyPr>
          <a:lstStyle/>
          <a:p>
            <a:r>
              <a:rPr lang="fr-FR" dirty="0" smtClean="0"/>
              <a:t>This </a:t>
            </a:r>
            <a:r>
              <a:rPr lang="fr-FR" dirty="0" err="1" smtClean="0"/>
              <a:t>year</a:t>
            </a:r>
            <a:r>
              <a:rPr lang="fr-FR" dirty="0" smtClean="0"/>
              <a:t>, UC-Ta n 539 unit</a:t>
            </a:r>
          </a:p>
          <a:p>
            <a:r>
              <a:rPr lang="fr-FR" dirty="0" err="1" smtClean="0"/>
              <a:t>Received</a:t>
            </a:r>
            <a:r>
              <a:rPr lang="fr-FR" dirty="0" smtClean="0"/>
              <a:t> the ISOLDE PSB record</a:t>
            </a:r>
          </a:p>
          <a:p>
            <a:r>
              <a:rPr lang="fr-FR" dirty="0" err="1" smtClean="0"/>
              <a:t>PoT</a:t>
            </a:r>
            <a:r>
              <a:rPr lang="fr-FR" dirty="0" smtClean="0"/>
              <a:t> (proton on </a:t>
            </a:r>
            <a:r>
              <a:rPr lang="fr-FR" dirty="0" err="1" smtClean="0"/>
              <a:t>target</a:t>
            </a:r>
            <a:r>
              <a:rPr lang="fr-FR" dirty="0" smtClean="0"/>
              <a:t>): </a:t>
            </a:r>
            <a:r>
              <a:rPr lang="fr-FR" b="1" dirty="0" smtClean="0">
                <a:solidFill>
                  <a:srgbClr val="FF0000"/>
                </a:solidFill>
              </a:rPr>
              <a:t>13.3 10</a:t>
            </a:r>
            <a:r>
              <a:rPr lang="fr-FR" b="1" baseline="30000" dirty="0" smtClean="0">
                <a:solidFill>
                  <a:srgbClr val="FF0000"/>
                </a:solidFill>
              </a:rPr>
              <a:t>18</a:t>
            </a:r>
            <a:r>
              <a:rPr lang="fr-FR" dirty="0" smtClean="0"/>
              <a:t>;</a:t>
            </a:r>
          </a:p>
          <a:p>
            <a:endParaRPr lang="fr-FR" dirty="0" smtClean="0"/>
          </a:p>
          <a:p>
            <a:r>
              <a:rPr lang="fr-FR" dirty="0" err="1" smtClean="0"/>
              <a:t>It’s</a:t>
            </a:r>
            <a:r>
              <a:rPr lang="fr-FR" dirty="0" smtClean="0"/>
              <a:t> good for </a:t>
            </a:r>
            <a:r>
              <a:rPr lang="fr-FR" dirty="0" err="1" smtClean="0"/>
              <a:t>operation</a:t>
            </a:r>
            <a:r>
              <a:rPr lang="fr-FR" dirty="0" smtClean="0"/>
              <a:t> </a:t>
            </a:r>
            <a:r>
              <a:rPr lang="fr-FR" dirty="0" err="1" smtClean="0"/>
              <a:t>opimization</a:t>
            </a:r>
            <a:endParaRPr lang="fr-FR" dirty="0" smtClean="0"/>
          </a:p>
          <a:p>
            <a:endParaRPr lang="fr-FR" dirty="0" smtClean="0"/>
          </a:p>
          <a:p>
            <a:r>
              <a:rPr lang="fr-FR" dirty="0" smtClean="0"/>
              <a:t>But </a:t>
            </a:r>
            <a:r>
              <a:rPr lang="fr-FR" dirty="0" err="1"/>
              <a:t>i</a:t>
            </a:r>
            <a:r>
              <a:rPr lang="fr-FR" dirty="0" err="1" smtClean="0"/>
              <a:t>t’s</a:t>
            </a:r>
            <a:r>
              <a:rPr lang="fr-FR" dirty="0" smtClean="0"/>
              <a:t> </a:t>
            </a:r>
            <a:r>
              <a:rPr lang="fr-FR" dirty="0" err="1" smtClean="0"/>
              <a:t>much</a:t>
            </a:r>
            <a:r>
              <a:rPr lang="fr-FR" dirty="0" smtClean="0"/>
              <a:t> </a:t>
            </a:r>
            <a:r>
              <a:rPr lang="fr-FR" dirty="0" err="1" smtClean="0"/>
              <a:t>detrimental</a:t>
            </a:r>
            <a:r>
              <a:rPr lang="fr-FR" dirty="0" smtClean="0"/>
              <a:t> for </a:t>
            </a:r>
            <a:r>
              <a:rPr lang="fr-FR" dirty="0" err="1" smtClean="0"/>
              <a:t>waste</a:t>
            </a:r>
            <a:endParaRPr lang="fr-FR" dirty="0" smtClean="0"/>
          </a:p>
          <a:p>
            <a:r>
              <a:rPr lang="fr-FR" dirty="0" smtClean="0"/>
              <a:t>Management (</a:t>
            </a:r>
            <a:r>
              <a:rPr lang="fr-FR" b="1" dirty="0" smtClean="0">
                <a:solidFill>
                  <a:srgbClr val="FF0000"/>
                </a:solidFill>
              </a:rPr>
              <a:t>max </a:t>
            </a:r>
            <a:r>
              <a:rPr lang="fr-FR" b="1" dirty="0" err="1" smtClean="0">
                <a:solidFill>
                  <a:srgbClr val="FF0000"/>
                </a:solidFill>
              </a:rPr>
              <a:t>PoT</a:t>
            </a:r>
            <a:r>
              <a:rPr lang="fr-FR" b="1" dirty="0" smtClean="0">
                <a:solidFill>
                  <a:srgbClr val="FF0000"/>
                </a:solidFill>
              </a:rPr>
              <a:t> of max </a:t>
            </a:r>
          </a:p>
          <a:p>
            <a:r>
              <a:rPr lang="fr-FR" b="1" dirty="0" smtClean="0">
                <a:solidFill>
                  <a:srgbClr val="FF0000"/>
                </a:solidFill>
              </a:rPr>
              <a:t>10 10</a:t>
            </a:r>
            <a:r>
              <a:rPr lang="fr-FR" b="1" baseline="30000" dirty="0" smtClean="0">
                <a:solidFill>
                  <a:srgbClr val="FF0000"/>
                </a:solidFill>
              </a:rPr>
              <a:t>18</a:t>
            </a:r>
            <a:r>
              <a:rPr lang="fr-FR" dirty="0" smtClean="0"/>
              <a:t>)</a:t>
            </a:r>
            <a:endParaRPr lang="en-GB" dirty="0" smtClean="0"/>
          </a:p>
        </p:txBody>
      </p:sp>
      <p:sp>
        <p:nvSpPr>
          <p:cNvPr id="6" name="Oval 5"/>
          <p:cNvSpPr/>
          <p:nvPr/>
        </p:nvSpPr>
        <p:spPr>
          <a:xfrm>
            <a:off x="6280879" y="2053652"/>
            <a:ext cx="314793" cy="18138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4931899" y="5942568"/>
            <a:ext cx="1164101" cy="369332"/>
          </a:xfrm>
          <a:prstGeom prst="rect">
            <a:avLst/>
          </a:prstGeom>
          <a:noFill/>
        </p:spPr>
        <p:txBody>
          <a:bodyPr wrap="none" rtlCol="0">
            <a:spAutoFit/>
          </a:bodyPr>
          <a:lstStyle/>
          <a:p>
            <a:r>
              <a:rPr lang="fr-FR" dirty="0" smtClean="0"/>
              <a:t>Isolde-PSB</a:t>
            </a:r>
            <a:endParaRPr lang="en-GB" dirty="0"/>
          </a:p>
        </p:txBody>
      </p:sp>
    </p:spTree>
    <p:extLst>
      <p:ext uri="{BB962C8B-B14F-4D97-AF65-F5344CB8AC3E}">
        <p14:creationId xmlns:p14="http://schemas.microsoft.com/office/powerpoint/2010/main" val="1989000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9046"/>
            <a:ext cx="10515600" cy="723931"/>
          </a:xfrm>
        </p:spPr>
        <p:txBody>
          <a:bodyPr>
            <a:normAutofit/>
          </a:bodyPr>
          <a:lstStyle/>
          <a:p>
            <a:r>
              <a:rPr lang="en-US" sz="3600" b="1" u="sng" dirty="0" smtClean="0"/>
              <a:t>A new UO2 </a:t>
            </a:r>
            <a:r>
              <a:rPr lang="en-US" sz="3600" b="1" u="sng" dirty="0" smtClean="0"/>
              <a:t>batch</a:t>
            </a:r>
            <a:endParaRPr lang="en-GB" sz="3600" b="1" u="sng"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502425" y="1101694"/>
            <a:ext cx="5053051" cy="4098337"/>
          </a:xfrm>
          <a:prstGeom prst="rect">
            <a:avLst/>
          </a:prstGeom>
          <a:solidFill>
            <a:schemeClr val="tx1"/>
          </a:solidFill>
          <a:ln>
            <a:solidFill>
              <a:schemeClr val="accent1"/>
            </a:solidFill>
          </a:ln>
        </p:spPr>
      </p:pic>
      <p:pic>
        <p:nvPicPr>
          <p:cNvPr id="5" name="Picture 4"/>
          <p:cNvPicPr>
            <a:picLocks noChangeAspect="1"/>
          </p:cNvPicPr>
          <p:nvPr/>
        </p:nvPicPr>
        <p:blipFill>
          <a:blip r:embed="rId3"/>
          <a:stretch>
            <a:fillRect/>
          </a:stretch>
        </p:blipFill>
        <p:spPr>
          <a:xfrm>
            <a:off x="7469400" y="1207946"/>
            <a:ext cx="4627350" cy="2208060"/>
          </a:xfrm>
          <a:prstGeom prst="rect">
            <a:avLst/>
          </a:prstGeom>
        </p:spPr>
      </p:pic>
      <p:pic>
        <p:nvPicPr>
          <p:cNvPr id="6" name="Picture 5"/>
          <p:cNvPicPr>
            <a:picLocks noChangeAspect="1"/>
          </p:cNvPicPr>
          <p:nvPr/>
        </p:nvPicPr>
        <p:blipFill>
          <a:blip r:embed="rId4"/>
          <a:stretch>
            <a:fillRect/>
          </a:stretch>
        </p:blipFill>
        <p:spPr>
          <a:xfrm>
            <a:off x="4586248" y="5700093"/>
            <a:ext cx="7510502" cy="669393"/>
          </a:xfrm>
          <a:prstGeom prst="rect">
            <a:avLst/>
          </a:prstGeom>
        </p:spPr>
      </p:pic>
      <p:pic>
        <p:nvPicPr>
          <p:cNvPr id="7" name="Picture 6"/>
          <p:cNvPicPr>
            <a:picLocks noChangeAspect="1"/>
          </p:cNvPicPr>
          <p:nvPr/>
        </p:nvPicPr>
        <p:blipFill>
          <a:blip r:embed="rId5"/>
          <a:stretch>
            <a:fillRect/>
          </a:stretch>
        </p:blipFill>
        <p:spPr>
          <a:xfrm>
            <a:off x="5939025" y="3873360"/>
            <a:ext cx="5750550" cy="1501183"/>
          </a:xfrm>
          <a:prstGeom prst="rect">
            <a:avLst/>
          </a:prstGeom>
        </p:spPr>
      </p:pic>
      <p:sp>
        <p:nvSpPr>
          <p:cNvPr id="9" name="Rectangle 8"/>
          <p:cNvSpPr/>
          <p:nvPr/>
        </p:nvSpPr>
        <p:spPr>
          <a:xfrm>
            <a:off x="4496336" y="554708"/>
            <a:ext cx="7600414" cy="461665"/>
          </a:xfrm>
          <a:prstGeom prst="rect">
            <a:avLst/>
          </a:prstGeom>
        </p:spPr>
        <p:txBody>
          <a:bodyPr wrap="none">
            <a:spAutoFit/>
          </a:bodyPr>
          <a:lstStyle/>
          <a:p>
            <a:r>
              <a:rPr lang="it-IT" sz="2400" dirty="0" smtClean="0"/>
              <a:t>( total 6.1e19 81% of Isolde protons </a:t>
            </a:r>
            <a:r>
              <a:rPr lang="it-IT" sz="2400" dirty="0"/>
              <a:t>on UCx </a:t>
            </a:r>
            <a:r>
              <a:rPr lang="it-IT" sz="2400" dirty="0" smtClean="0"/>
              <a:t>targets in </a:t>
            </a:r>
            <a:r>
              <a:rPr lang="it-IT" sz="2400" dirty="0"/>
              <a:t>2015)</a:t>
            </a:r>
            <a:endParaRPr lang="en-GB" sz="2400" dirty="0"/>
          </a:p>
        </p:txBody>
      </p:sp>
    </p:spTree>
    <p:extLst>
      <p:ext uri="{BB962C8B-B14F-4D97-AF65-F5344CB8AC3E}">
        <p14:creationId xmlns:p14="http://schemas.microsoft.com/office/powerpoint/2010/main" val="2550677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Ta544-W unit for </a:t>
            </a:r>
            <a:r>
              <a:rPr lang="fr-FR" dirty="0" err="1" smtClean="0"/>
              <a:t>medical</a:t>
            </a:r>
            <a:r>
              <a:rPr lang="fr-FR" dirty="0" smtClean="0"/>
              <a:t> Tb collections</a:t>
            </a:r>
            <a:endParaRPr lang="en-GB" dirty="0"/>
          </a:p>
        </p:txBody>
      </p:sp>
      <p:sp>
        <p:nvSpPr>
          <p:cNvPr id="3" name="Content Placeholder 2"/>
          <p:cNvSpPr>
            <a:spLocks noGrp="1"/>
          </p:cNvSpPr>
          <p:nvPr>
            <p:ph idx="1"/>
          </p:nvPr>
        </p:nvSpPr>
        <p:spPr>
          <a:xfrm>
            <a:off x="838200" y="1497260"/>
            <a:ext cx="11185807" cy="4351338"/>
          </a:xfrm>
        </p:spPr>
        <p:txBody>
          <a:bodyPr>
            <a:normAutofit/>
          </a:bodyPr>
          <a:lstStyle/>
          <a:p>
            <a:r>
              <a:rPr lang="fr-FR" sz="2000" dirty="0" smtClean="0"/>
              <a:t>Mixed 6/25 mu Ta foils</a:t>
            </a:r>
          </a:p>
          <a:p>
            <a:r>
              <a:rPr lang="fr-FR" sz="2000" dirty="0" err="1" smtClean="0"/>
              <a:t>learning</a:t>
            </a:r>
            <a:r>
              <a:rPr lang="fr-FR" sz="2000" dirty="0" smtClean="0"/>
              <a:t> </a:t>
            </a:r>
            <a:r>
              <a:rPr lang="fr-FR" sz="2000" dirty="0" err="1" smtClean="0"/>
              <a:t>from</a:t>
            </a:r>
            <a:r>
              <a:rPr lang="fr-FR" sz="2000" dirty="0" smtClean="0"/>
              <a:t> EURISOL DS TARPIPE </a:t>
            </a:r>
            <a:r>
              <a:rPr lang="fr-FR" sz="2000" dirty="0" err="1" smtClean="0"/>
              <a:t>project</a:t>
            </a:r>
            <a:r>
              <a:rPr lang="fr-FR" sz="2000" dirty="0" smtClean="0"/>
              <a:t>: E, Noah et al. </a:t>
            </a:r>
            <a:r>
              <a:rPr lang="en-GB" sz="2000" dirty="0" smtClean="0">
                <a:hlinkClick r:id="rId2"/>
              </a:rPr>
              <a:t>http</a:t>
            </a:r>
            <a:r>
              <a:rPr lang="en-GB" sz="2000" dirty="0">
                <a:hlinkClick r:id="rId2"/>
              </a:rPr>
              <a:t>://</a:t>
            </a:r>
            <a:r>
              <a:rPr lang="en-GB" sz="2000" dirty="0" smtClean="0">
                <a:hlinkClick r:id="rId2"/>
              </a:rPr>
              <a:t>cds.cern.ch/record/1355076/files/document.pdf</a:t>
            </a:r>
            <a:endParaRPr lang="en-GB" sz="2000" dirty="0" smtClean="0"/>
          </a:p>
          <a:p>
            <a:r>
              <a:rPr lang="en-GB" sz="2000" dirty="0">
                <a:latin typeface="Arial" panose="020B0604020202020204" pitchFamily="34" charset="0"/>
              </a:rPr>
              <a:t>S. </a:t>
            </a:r>
            <a:r>
              <a:rPr lang="en-GB" sz="2000" dirty="0" err="1">
                <a:latin typeface="Arial" panose="020B0604020202020204" pitchFamily="34" charset="0"/>
              </a:rPr>
              <a:t>Fernandes</a:t>
            </a:r>
            <a:r>
              <a:rPr lang="en-GB" sz="2000" dirty="0">
                <a:latin typeface="Arial" panose="020B0604020202020204" pitchFamily="34" charset="0"/>
              </a:rPr>
              <a:t>, et al </a:t>
            </a:r>
            <a:r>
              <a:rPr lang="en-GB" sz="2000" i="1" dirty="0">
                <a:latin typeface="Arial" panose="020B0604020202020204" pitchFamily="34" charset="0"/>
              </a:rPr>
              <a:t>Journal of Nuclear Materials</a:t>
            </a:r>
            <a:r>
              <a:rPr lang="en-GB" sz="2000" dirty="0">
                <a:latin typeface="Arial" panose="020B0604020202020204" pitchFamily="34" charset="0"/>
              </a:rPr>
              <a:t> 416.1 (2011): 99-110.</a:t>
            </a:r>
          </a:p>
          <a:p>
            <a:endParaRPr lang="en-GB" sz="2000" dirty="0"/>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160240"/>
            <a:ext cx="2402336" cy="3201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98972" y="3485908"/>
            <a:ext cx="7156554" cy="1754326"/>
          </a:xfrm>
          <a:prstGeom prst="rect">
            <a:avLst/>
          </a:prstGeom>
        </p:spPr>
        <p:txBody>
          <a:bodyPr wrap="square">
            <a:spAutoFit/>
          </a:bodyPr>
          <a:lstStyle/>
          <a:p>
            <a:pPr>
              <a:spcAft>
                <a:spcPts val="0"/>
              </a:spcAft>
            </a:pPr>
            <a:r>
              <a:rPr lang="en-GB" dirty="0" smtClean="0">
                <a:solidFill>
                  <a:srgbClr val="1F497D"/>
                </a:solidFill>
                <a:latin typeface="Calibri" panose="020F0502020204030204" pitchFamily="34" charset="0"/>
                <a:ea typeface="Calibri" panose="020F0502020204030204" pitchFamily="34" charset="0"/>
              </a:rPr>
              <a:t>“Hi </a:t>
            </a:r>
            <a:r>
              <a:rPr lang="en-GB" dirty="0">
                <a:solidFill>
                  <a:srgbClr val="1F497D"/>
                </a:solidFill>
                <a:latin typeface="Calibri" panose="020F0502020204030204" pitchFamily="34" charset="0"/>
                <a:ea typeface="Calibri" panose="020F0502020204030204" pitchFamily="34" charset="0"/>
              </a:rPr>
              <a:t>Thierry, </a:t>
            </a:r>
            <a:endParaRPr lang="en-GB" sz="2000" dirty="0">
              <a:latin typeface="Times New Roman" panose="02020603050405020304" pitchFamily="18" charset="0"/>
              <a:ea typeface="Calibri" panose="020F0502020204030204" pitchFamily="34" charset="0"/>
            </a:endParaRPr>
          </a:p>
          <a:p>
            <a:pPr>
              <a:spcAft>
                <a:spcPts val="0"/>
              </a:spcAft>
            </a:pPr>
            <a:r>
              <a:rPr lang="en-GB" dirty="0">
                <a:solidFill>
                  <a:srgbClr val="1F497D"/>
                </a:solidFill>
                <a:latin typeface="Calibri" panose="020F0502020204030204" pitchFamily="34" charset="0"/>
                <a:ea typeface="Calibri" panose="020F0502020204030204" pitchFamily="34" charset="0"/>
              </a:rPr>
              <a:t> </a:t>
            </a:r>
            <a:endParaRPr lang="en-GB" sz="2000" dirty="0">
              <a:latin typeface="Times New Roman" panose="02020603050405020304" pitchFamily="18" charset="0"/>
              <a:ea typeface="Calibri" panose="020F0502020204030204" pitchFamily="34" charset="0"/>
            </a:endParaRPr>
          </a:p>
          <a:p>
            <a:pPr>
              <a:spcAft>
                <a:spcPts val="0"/>
              </a:spcAft>
            </a:pPr>
            <a:r>
              <a:rPr lang="en-GB" dirty="0">
                <a:solidFill>
                  <a:srgbClr val="1F497D"/>
                </a:solidFill>
                <a:latin typeface="Calibri" panose="020F0502020204030204" pitchFamily="34" charset="0"/>
                <a:ea typeface="Calibri" panose="020F0502020204030204" pitchFamily="34" charset="0"/>
              </a:rPr>
              <a:t>It was the first year that we came close to the shipping limits, between 150MBq and 170MBq or so of 149Tb…(max is 200MBq). </a:t>
            </a:r>
            <a:endParaRPr lang="en-GB" sz="2000" dirty="0">
              <a:latin typeface="Times New Roman" panose="02020603050405020304" pitchFamily="18" charset="0"/>
              <a:ea typeface="Calibri" panose="020F0502020204030204" pitchFamily="34" charset="0"/>
            </a:endParaRPr>
          </a:p>
          <a:p>
            <a:pPr>
              <a:spcAft>
                <a:spcPts val="0"/>
              </a:spcAft>
            </a:pPr>
            <a:r>
              <a:rPr lang="en-GB" dirty="0">
                <a:solidFill>
                  <a:srgbClr val="1F497D"/>
                </a:solidFill>
                <a:latin typeface="Calibri" panose="020F0502020204030204" pitchFamily="34" charset="0"/>
                <a:ea typeface="Calibri" panose="020F0502020204030204" pitchFamily="34" charset="0"/>
              </a:rPr>
              <a:t> </a:t>
            </a:r>
            <a:endParaRPr lang="en-GB" sz="2000" dirty="0">
              <a:latin typeface="Times New Roman" panose="02020603050405020304" pitchFamily="18" charset="0"/>
              <a:ea typeface="Calibri" panose="020F0502020204030204" pitchFamily="34" charset="0"/>
            </a:endParaRPr>
          </a:p>
          <a:p>
            <a:pPr>
              <a:spcAft>
                <a:spcPts val="0"/>
              </a:spcAft>
            </a:pPr>
            <a:r>
              <a:rPr lang="en-GB" dirty="0">
                <a:solidFill>
                  <a:srgbClr val="1F497D"/>
                </a:solidFill>
                <a:latin typeface="Calibri" panose="020F0502020204030204" pitchFamily="34" charset="0"/>
                <a:ea typeface="Calibri" panose="020F0502020204030204" pitchFamily="34" charset="0"/>
              </a:rPr>
              <a:t>Not every day but was like this for the first few days anyway. </a:t>
            </a:r>
            <a:r>
              <a:rPr lang="en-GB" dirty="0" smtClean="0">
                <a:solidFill>
                  <a:srgbClr val="1F497D"/>
                </a:solidFill>
                <a:latin typeface="Calibri" panose="020F0502020204030204" pitchFamily="34" charset="0"/>
                <a:ea typeface="Calibri" panose="020F0502020204030204" pitchFamily="34" charset="0"/>
              </a:rPr>
              <a:t>“</a:t>
            </a:r>
            <a:endParaRPr lang="en-GB" sz="2000" dirty="0">
              <a:effectLst/>
              <a:latin typeface="Times New Roman" panose="02020603050405020304" pitchFamily="18" charset="0"/>
              <a:ea typeface="Calibri" panose="020F0502020204030204" pitchFamily="34" charset="0"/>
            </a:endParaRPr>
          </a:p>
        </p:txBody>
      </p:sp>
      <p:sp>
        <p:nvSpPr>
          <p:cNvPr id="6" name="TextBox 5"/>
          <p:cNvSpPr txBox="1"/>
          <p:nvPr/>
        </p:nvSpPr>
        <p:spPr>
          <a:xfrm>
            <a:off x="8310521" y="5175084"/>
            <a:ext cx="2322174" cy="369332"/>
          </a:xfrm>
          <a:prstGeom prst="rect">
            <a:avLst/>
          </a:prstGeom>
          <a:noFill/>
        </p:spPr>
        <p:txBody>
          <a:bodyPr wrap="none" rtlCol="0">
            <a:spAutoFit/>
          </a:bodyPr>
          <a:lstStyle/>
          <a:p>
            <a:r>
              <a:rPr lang="fr-FR" dirty="0" err="1" smtClean="0"/>
              <a:t>Courtesy</a:t>
            </a:r>
            <a:r>
              <a:rPr lang="fr-FR" dirty="0" smtClean="0"/>
              <a:t> Karl Johnston</a:t>
            </a:r>
            <a:endParaRPr lang="en-GB" dirty="0"/>
          </a:p>
        </p:txBody>
      </p:sp>
      <p:pic>
        <p:nvPicPr>
          <p:cNvPr id="7" name="Picture 6"/>
          <p:cNvPicPr>
            <a:picLocks noChangeAspect="1"/>
          </p:cNvPicPr>
          <p:nvPr/>
        </p:nvPicPr>
        <p:blipFill rotWithShape="1">
          <a:blip r:embed="rId4"/>
          <a:srcRect l="40987" t="31698" r="12936" b="14123"/>
          <a:stretch/>
        </p:blipFill>
        <p:spPr>
          <a:xfrm>
            <a:off x="9911590" y="1585115"/>
            <a:ext cx="1442210" cy="1450846"/>
          </a:xfrm>
          <a:prstGeom prst="rect">
            <a:avLst/>
          </a:prstGeom>
        </p:spPr>
      </p:pic>
      <p:sp>
        <p:nvSpPr>
          <p:cNvPr id="8" name="Rectangle 7"/>
          <p:cNvSpPr/>
          <p:nvPr/>
        </p:nvSpPr>
        <p:spPr>
          <a:xfrm>
            <a:off x="8680207" y="3254609"/>
            <a:ext cx="3343800" cy="646331"/>
          </a:xfrm>
          <a:prstGeom prst="rect">
            <a:avLst/>
          </a:prstGeom>
        </p:spPr>
        <p:txBody>
          <a:bodyPr wrap="none">
            <a:spAutoFit/>
          </a:bodyPr>
          <a:lstStyle/>
          <a:p>
            <a:r>
              <a:rPr lang="it-IT" dirty="0">
                <a:latin typeface="Calibri" panose="020F0502020204030204" pitchFamily="34" charset="0"/>
              </a:rPr>
              <a:t>L4P-E14: 6 μm Ta foil in Mo </a:t>
            </a:r>
            <a:r>
              <a:rPr lang="it-IT" dirty="0" smtClean="0">
                <a:latin typeface="Calibri" panose="020F0502020204030204" pitchFamily="34" charset="0"/>
              </a:rPr>
              <a:t>frame</a:t>
            </a:r>
          </a:p>
          <a:p>
            <a:r>
              <a:rPr lang="it-IT" dirty="0" smtClean="0">
                <a:latin typeface="Calibri" panose="020F0502020204030204" pitchFamily="34" charset="0"/>
              </a:rPr>
              <a:t>PIE in PSI hot cell</a:t>
            </a:r>
            <a:endParaRPr lang="en-GB" dirty="0"/>
          </a:p>
        </p:txBody>
      </p:sp>
      <p:sp>
        <p:nvSpPr>
          <p:cNvPr id="10" name="TextBox 9"/>
          <p:cNvSpPr txBox="1"/>
          <p:nvPr/>
        </p:nvSpPr>
        <p:spPr>
          <a:xfrm>
            <a:off x="3698972" y="5712594"/>
            <a:ext cx="3908955" cy="369332"/>
          </a:xfrm>
          <a:prstGeom prst="rect">
            <a:avLst/>
          </a:prstGeom>
          <a:noFill/>
        </p:spPr>
        <p:txBody>
          <a:bodyPr wrap="none" rtlCol="0">
            <a:spAutoFit/>
          </a:bodyPr>
          <a:lstStyle/>
          <a:p>
            <a:r>
              <a:rPr lang="fr-FR" b="1" dirty="0" err="1" smtClean="0"/>
              <a:t>Next</a:t>
            </a:r>
            <a:r>
              <a:rPr lang="fr-FR" b="1" dirty="0" smtClean="0"/>
              <a:t> </a:t>
            </a:r>
            <a:r>
              <a:rPr lang="fr-FR" b="1" dirty="0" err="1" smtClean="0"/>
              <a:t>step</a:t>
            </a:r>
            <a:r>
              <a:rPr lang="fr-FR" b="1" dirty="0" smtClean="0"/>
              <a:t> : </a:t>
            </a:r>
            <a:r>
              <a:rPr lang="fr-FR" b="1" dirty="0" err="1" smtClean="0"/>
              <a:t>reduce</a:t>
            </a:r>
            <a:r>
              <a:rPr lang="fr-FR" b="1" dirty="0" smtClean="0"/>
              <a:t> oxyde « </a:t>
            </a:r>
            <a:r>
              <a:rPr lang="fr-FR" b="1" dirty="0" err="1" smtClean="0"/>
              <a:t>sidebands</a:t>
            </a:r>
            <a:r>
              <a:rPr lang="fr-FR" b="1" dirty="0" smtClean="0"/>
              <a:t> »</a:t>
            </a:r>
            <a:endParaRPr lang="en-GB" b="1" dirty="0"/>
          </a:p>
        </p:txBody>
      </p:sp>
    </p:spTree>
    <p:extLst>
      <p:ext uri="{BB962C8B-B14F-4D97-AF65-F5344CB8AC3E}">
        <p14:creationId xmlns:p14="http://schemas.microsoft.com/office/powerpoint/2010/main" val="3730434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News </a:t>
            </a:r>
            <a:r>
              <a:rPr lang="en-GB" sz="3600" b="1" u="sng" dirty="0" smtClean="0"/>
              <a:t>related to ISOLDE</a:t>
            </a:r>
            <a:endParaRPr lang="en-US" sz="3600" b="1" u="sng" dirty="0"/>
          </a:p>
        </p:txBody>
      </p:sp>
      <p:sp>
        <p:nvSpPr>
          <p:cNvPr id="3" name="Content Placeholder 2"/>
          <p:cNvSpPr>
            <a:spLocks noGrp="1"/>
          </p:cNvSpPr>
          <p:nvPr>
            <p:ph idx="1"/>
          </p:nvPr>
        </p:nvSpPr>
        <p:spPr>
          <a:xfrm>
            <a:off x="748092" y="1533727"/>
            <a:ext cx="10515600" cy="4884828"/>
          </a:xfrm>
        </p:spPr>
        <p:txBody>
          <a:bodyPr>
            <a:normAutofit fontScale="70000" lnSpcReduction="20000"/>
          </a:bodyPr>
          <a:lstStyle/>
          <a:p>
            <a:pPr lvl="0"/>
            <a:r>
              <a:rPr kumimoji="0" lang="en-US" altLang="en-US" b="0" i="0" u="none" strike="noStrike" cap="none" normalizeH="0" baseline="0" dirty="0" smtClean="0">
                <a:ln>
                  <a:noFill/>
                </a:ln>
                <a:solidFill>
                  <a:srgbClr val="000000"/>
                </a:solidFill>
                <a:effectLst/>
                <a:ea typeface="Calibri" panose="020F0502020204030204" pitchFamily="34" charset="0"/>
                <a:cs typeface="Times New Roman" panose="02020603050405020304" pitchFamily="18" charset="0"/>
              </a:rPr>
              <a:t>2GeV…From the minutes of the ATSMB meeting</a:t>
            </a:r>
            <a:endParaRPr lang="en-GB" dirty="0" smtClean="0"/>
          </a:p>
          <a:p>
            <a:pPr lvl="0"/>
            <a:r>
              <a:rPr kumimoji="0" lang="en-US" altLang="en-US" b="0" i="0" u="none" strike="noStrike" cap="none" normalizeH="0" baseline="0" dirty="0" smtClean="0">
                <a:ln>
                  <a:noFill/>
                </a:ln>
                <a:solidFill>
                  <a:srgbClr val="000000"/>
                </a:solidFill>
                <a:effectLst/>
                <a:ea typeface="Calibri" panose="020F0502020204030204" pitchFamily="34" charset="0"/>
                <a:cs typeface="Tahoma" panose="020B0604030504040204" pitchFamily="34" charset="0"/>
              </a:rPr>
              <a:t>Freddy concludes that this project will cost around 7 to 10 MCHF. Based on the positive reactions from Council in June, no changes will be done on the MTP that will be presented for approval in September, i.e. if this upgrade has to be done, it can only be during LS3.</a:t>
            </a:r>
            <a:endParaRPr lang="en-GB" dirty="0"/>
          </a:p>
          <a:p>
            <a:r>
              <a:rPr lang="en-GB" dirty="0" smtClean="0"/>
              <a:t>A request has been made for consolidation money (~4MCHF) for the beam dumps</a:t>
            </a:r>
          </a:p>
          <a:p>
            <a:r>
              <a:rPr lang="en-GB" dirty="0" smtClean="0"/>
              <a:t>…but after discussions and a clear lack of finance, this has not been further pursued.</a:t>
            </a:r>
          </a:p>
          <a:p>
            <a:r>
              <a:rPr lang="en-GB" dirty="0" smtClean="0"/>
              <a:t>Consequently, ISOLDE will not benefit from more intensity due to </a:t>
            </a:r>
            <a:r>
              <a:rPr lang="en-GB" dirty="0" err="1" smtClean="0"/>
              <a:t>Linac</a:t>
            </a:r>
            <a:r>
              <a:rPr lang="en-GB" dirty="0" smtClean="0"/>
              <a:t> 4 commissioning</a:t>
            </a:r>
          </a:p>
          <a:p>
            <a:pPr lvl="1"/>
            <a:r>
              <a:rPr lang="en-GB" dirty="0" smtClean="0"/>
              <a:t>But this also depends on air activation to be further analysed next year once the ventilation systems are stable.</a:t>
            </a:r>
          </a:p>
          <a:p>
            <a:pPr lvl="1"/>
            <a:endParaRPr lang="en-GB" dirty="0"/>
          </a:p>
          <a:p>
            <a:r>
              <a:rPr lang="en-GB" dirty="0" smtClean="0"/>
              <a:t>660kCHF has been granted from the consolidation budget for the replacement of both Frontends during LS2</a:t>
            </a:r>
          </a:p>
          <a:p>
            <a:endParaRPr lang="en-GB" dirty="0"/>
          </a:p>
          <a:p>
            <a:r>
              <a:rPr lang="en-GB" dirty="0" smtClean="0"/>
              <a:t>A work request </a:t>
            </a:r>
            <a:r>
              <a:rPr lang="en-GB" dirty="0" smtClean="0">
                <a:solidFill>
                  <a:srgbClr val="FF0000"/>
                </a:solidFill>
              </a:rPr>
              <a:t>to re-align the hall beam lines in LS2 </a:t>
            </a:r>
            <a:r>
              <a:rPr lang="en-GB" dirty="0" smtClean="0"/>
              <a:t>(yes already!) has been submitted to the PLAN office.</a:t>
            </a:r>
          </a:p>
          <a:p>
            <a:r>
              <a:rPr lang="en-GB" sz="3400" b="1" dirty="0" smtClean="0">
                <a:solidFill>
                  <a:srgbClr val="FF0000"/>
                </a:solidFill>
              </a:rPr>
              <a:t>But the green light should be given by the ISCC</a:t>
            </a:r>
            <a:endParaRPr lang="en-US" sz="3400" b="1" dirty="0">
              <a:solidFill>
                <a:srgbClr val="FF0000"/>
              </a:solidFill>
            </a:endParaRPr>
          </a:p>
        </p:txBody>
      </p:sp>
      <p:pic>
        <p:nvPicPr>
          <p:cNvPr id="6"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8293935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smtClean="0"/>
              <a:t>News from </a:t>
            </a:r>
            <a:r>
              <a:rPr lang="en-GB" sz="3600" b="1" u="sng" dirty="0" smtClean="0"/>
              <a:t>EN </a:t>
            </a:r>
            <a:r>
              <a:rPr lang="en-GB" sz="3600" b="1" u="sng" dirty="0" err="1" smtClean="0"/>
              <a:t>dept</a:t>
            </a:r>
            <a:endParaRPr lang="en-US" sz="3600" b="1" u="sng" dirty="0"/>
          </a:p>
        </p:txBody>
      </p:sp>
      <p:sp>
        <p:nvSpPr>
          <p:cNvPr id="3" name="Content Placeholder 2"/>
          <p:cNvSpPr>
            <a:spLocks noGrp="1"/>
          </p:cNvSpPr>
          <p:nvPr>
            <p:ph idx="1"/>
          </p:nvPr>
        </p:nvSpPr>
        <p:spPr/>
        <p:txBody>
          <a:bodyPr/>
          <a:lstStyle/>
          <a:p>
            <a:r>
              <a:rPr lang="en-GB" dirty="0" smtClean="0"/>
              <a:t>Roberto Losito will become the EN department head</a:t>
            </a:r>
          </a:p>
          <a:p>
            <a:r>
              <a:rPr lang="en-GB" dirty="0" smtClean="0"/>
              <a:t>He will be replaced by Simone Gilardoni</a:t>
            </a:r>
          </a:p>
          <a:p>
            <a:pPr lvl="1"/>
            <a:r>
              <a:rPr lang="en-GB" dirty="0" smtClean="0"/>
              <a:t>Who knows ISOLDE quite well due to work done on convertor target simulations and liquid mercury targets.</a:t>
            </a:r>
          </a:p>
          <a:p>
            <a:r>
              <a:rPr lang="en-GB" dirty="0" smtClean="0"/>
              <a:t>Ana-Paula Bernardes will diversify her role by taking on PS complex shutdown safety coordination, especially LS2 but starting this year. She will be “replaced” by a Fellow paid for by TE department.</a:t>
            </a:r>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272627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HRS Coupling Issue </a:t>
            </a:r>
            <a:endParaRPr lang="en-US" dirty="0"/>
          </a:p>
        </p:txBody>
      </p:sp>
      <p:sp>
        <p:nvSpPr>
          <p:cNvPr id="3" name="Subtitle 2"/>
          <p:cNvSpPr>
            <a:spLocks noGrp="1"/>
          </p:cNvSpPr>
          <p:nvPr>
            <p:ph type="subTitle" idx="1"/>
          </p:nvPr>
        </p:nvSpPr>
        <p:spPr/>
        <p:txBody>
          <a:bodyPr/>
          <a:lstStyle/>
          <a:p>
            <a:r>
              <a:rPr lang="en-GB" dirty="0" smtClean="0"/>
              <a:t>14</a:t>
            </a:r>
            <a:r>
              <a:rPr lang="en-GB" baseline="30000" dirty="0" smtClean="0"/>
              <a:t>th</a:t>
            </a:r>
            <a:r>
              <a:rPr lang="en-GB" dirty="0" smtClean="0"/>
              <a:t> July 2015</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7219902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Thank you !</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465570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183" y="1"/>
            <a:ext cx="10515600" cy="806824"/>
          </a:xfrm>
        </p:spPr>
        <p:txBody>
          <a:bodyPr>
            <a:normAutofit/>
          </a:bodyPr>
          <a:lstStyle/>
          <a:p>
            <a:r>
              <a:rPr lang="en-GB" sz="3600" b="1" u="sng" dirty="0" smtClean="0"/>
              <a:t>History</a:t>
            </a:r>
            <a:endParaRPr lang="en-US" sz="3600" b="1" u="sng" dirty="0"/>
          </a:p>
        </p:txBody>
      </p:sp>
      <p:sp>
        <p:nvSpPr>
          <p:cNvPr id="3" name="Content Placeholder 2"/>
          <p:cNvSpPr>
            <a:spLocks noGrp="1"/>
          </p:cNvSpPr>
          <p:nvPr>
            <p:ph idx="1"/>
          </p:nvPr>
        </p:nvSpPr>
        <p:spPr>
          <a:xfrm>
            <a:off x="156881" y="721704"/>
            <a:ext cx="11346317" cy="4672829"/>
          </a:xfrm>
        </p:spPr>
        <p:txBody>
          <a:bodyPr>
            <a:normAutofit/>
          </a:bodyPr>
          <a:lstStyle/>
          <a:p>
            <a:pPr>
              <a:spcBef>
                <a:spcPts val="0"/>
              </a:spcBef>
            </a:pPr>
            <a:r>
              <a:rPr lang="en-GB" sz="2400" dirty="0" smtClean="0"/>
              <a:t>The HRS coupling piston was modified and replaced in Oct 2014 (IEFC).</a:t>
            </a:r>
          </a:p>
          <a:p>
            <a:pPr>
              <a:spcBef>
                <a:spcPts val="0"/>
              </a:spcBef>
            </a:pPr>
            <a:r>
              <a:rPr lang="en-GB" sz="2400" dirty="0" smtClean="0"/>
              <a:t>All metal leaking piston replaced with standard piston with polyurethane seals. (Expected lifetime ~ 1-2 years)</a:t>
            </a:r>
            <a:r>
              <a:rPr lang="en-GB" sz="2400" dirty="0"/>
              <a:t> </a:t>
            </a:r>
            <a:r>
              <a:rPr lang="en-GB" sz="2400" dirty="0" smtClean="0"/>
              <a:t>:GPS piston exchanged March 2015</a:t>
            </a:r>
            <a:endParaRPr lang="en-US" sz="2400" dirty="0"/>
          </a:p>
        </p:txBody>
      </p:sp>
      <p:pic>
        <p:nvPicPr>
          <p:cNvPr id="5" name="Picture 2" descr="image00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111" r="18334"/>
          <a:stretch/>
        </p:blipFill>
        <p:spPr bwMode="auto">
          <a:xfrm rot="10800000">
            <a:off x="9634785" y="1498514"/>
            <a:ext cx="2279999" cy="2108702"/>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
        <p:nvSpPr>
          <p:cNvPr id="12" name="Rectangle 11"/>
          <p:cNvSpPr/>
          <p:nvPr/>
        </p:nvSpPr>
        <p:spPr>
          <a:xfrm>
            <a:off x="156881" y="1858157"/>
            <a:ext cx="8113059" cy="646331"/>
          </a:xfrm>
          <a:prstGeom prst="rect">
            <a:avLst/>
          </a:prstGeom>
        </p:spPr>
        <p:txBody>
          <a:bodyPr wrap="square">
            <a:spAutoFit/>
          </a:bodyPr>
          <a:lstStyle/>
          <a:p>
            <a:r>
              <a:rPr lang="en-GB" sz="3600" b="1" u="sng" dirty="0">
                <a:latin typeface="Calibri Light" panose="020F0302020204030204"/>
                <a:ea typeface="+mj-ea"/>
                <a:cs typeface="+mj-cs"/>
              </a:rPr>
              <a:t>Observations…Monday 13th July</a:t>
            </a:r>
            <a:endParaRPr lang="en-GB" sz="3600" b="1" u="sng" dirty="0"/>
          </a:p>
        </p:txBody>
      </p:sp>
      <p:sp>
        <p:nvSpPr>
          <p:cNvPr id="14" name="Rectangle 13"/>
          <p:cNvSpPr/>
          <p:nvPr/>
        </p:nvSpPr>
        <p:spPr>
          <a:xfrm>
            <a:off x="0" y="2399988"/>
            <a:ext cx="12192000" cy="2086725"/>
          </a:xfrm>
          <a:prstGeom prst="rect">
            <a:avLst/>
          </a:prstGeom>
        </p:spPr>
        <p:txBody>
          <a:bodyPr wrap="square">
            <a:spAutoFit/>
          </a:bodyPr>
          <a:lstStyle/>
          <a:p>
            <a:pPr marL="228600" lvl="0" indent="-228600">
              <a:lnSpc>
                <a:spcPct val="90000"/>
              </a:lnSpc>
              <a:buFont typeface="Arial" panose="020B0604020202020204" pitchFamily="34" charset="0"/>
              <a:buChar char="•"/>
            </a:pPr>
            <a:r>
              <a:rPr lang="en-GB" sz="2400" dirty="0">
                <a:solidFill>
                  <a:prstClr val="black"/>
                </a:solidFill>
              </a:rPr>
              <a:t>Unable to pump target #</a:t>
            </a:r>
            <a:r>
              <a:rPr lang="en-GB" sz="2400" dirty="0" smtClean="0">
                <a:solidFill>
                  <a:prstClr val="black"/>
                </a:solidFill>
              </a:rPr>
              <a:t>541, then target #519.</a:t>
            </a:r>
          </a:p>
          <a:p>
            <a:pPr marL="228600" lvl="0" indent="-228600">
              <a:lnSpc>
                <a:spcPct val="90000"/>
              </a:lnSpc>
              <a:buFont typeface="Arial" panose="020B0604020202020204" pitchFamily="34" charset="0"/>
              <a:buChar char="•"/>
            </a:pPr>
            <a:r>
              <a:rPr lang="en-GB" sz="2400" dirty="0" smtClean="0">
                <a:solidFill>
                  <a:prstClr val="black"/>
                </a:solidFill>
              </a:rPr>
              <a:t>Potentiometer </a:t>
            </a:r>
            <a:r>
              <a:rPr lang="en-GB" sz="2400" dirty="0">
                <a:solidFill>
                  <a:prstClr val="black"/>
                </a:solidFill>
              </a:rPr>
              <a:t>value </a:t>
            </a:r>
            <a:r>
              <a:rPr lang="en-GB" sz="2400" dirty="0" smtClean="0">
                <a:solidFill>
                  <a:prstClr val="black"/>
                </a:solidFill>
              </a:rPr>
              <a:t>OK but large uncertainty.</a:t>
            </a:r>
            <a:endParaRPr lang="en-GB" sz="2400" dirty="0">
              <a:solidFill>
                <a:prstClr val="black"/>
              </a:solidFill>
            </a:endParaRPr>
          </a:p>
          <a:p>
            <a:pPr marL="228600" lvl="0" indent="-228600">
              <a:lnSpc>
                <a:spcPct val="90000"/>
              </a:lnSpc>
              <a:buFont typeface="Arial" panose="020B0604020202020204" pitchFamily="34" charset="0"/>
              <a:buChar char="•"/>
            </a:pPr>
            <a:r>
              <a:rPr lang="en-GB" sz="2400" dirty="0" smtClean="0">
                <a:solidFill>
                  <a:prstClr val="black"/>
                </a:solidFill>
              </a:rPr>
              <a:t>Human intervention for observation: </a:t>
            </a:r>
            <a:endParaRPr lang="en-GB" sz="2400" dirty="0">
              <a:solidFill>
                <a:prstClr val="black"/>
              </a:solidFill>
            </a:endParaRPr>
          </a:p>
          <a:p>
            <a:pPr marL="685800" lvl="1" indent="-228600">
              <a:lnSpc>
                <a:spcPct val="90000"/>
              </a:lnSpc>
              <a:buFont typeface="Arial" panose="020B0604020202020204" pitchFamily="34" charset="0"/>
              <a:buChar char="•"/>
            </a:pPr>
            <a:r>
              <a:rPr lang="en-GB" sz="2400" dirty="0" smtClean="0">
                <a:solidFill>
                  <a:prstClr val="black"/>
                </a:solidFill>
              </a:rPr>
              <a:t>Target clearly </a:t>
            </a:r>
            <a:r>
              <a:rPr lang="en-GB" sz="2400" dirty="0">
                <a:solidFill>
                  <a:prstClr val="black"/>
                </a:solidFill>
              </a:rPr>
              <a:t>not connected to Front </a:t>
            </a:r>
            <a:r>
              <a:rPr lang="en-GB" sz="2400" dirty="0" smtClean="0">
                <a:solidFill>
                  <a:prstClr val="black"/>
                </a:solidFill>
              </a:rPr>
              <a:t>end + A </a:t>
            </a:r>
            <a:r>
              <a:rPr lang="en-GB" sz="2400" dirty="0">
                <a:solidFill>
                  <a:prstClr val="black"/>
                </a:solidFill>
              </a:rPr>
              <a:t>lack of coupling force</a:t>
            </a:r>
          </a:p>
          <a:p>
            <a:pPr marL="228600" lvl="0" indent="-228600">
              <a:lnSpc>
                <a:spcPct val="90000"/>
              </a:lnSpc>
              <a:buFont typeface="Arial" panose="020B0604020202020204" pitchFamily="34" charset="0"/>
              <a:buChar char="•"/>
            </a:pPr>
            <a:r>
              <a:rPr lang="en-GB" sz="2400" dirty="0">
                <a:solidFill>
                  <a:prstClr val="black"/>
                </a:solidFill>
              </a:rPr>
              <a:t>C</a:t>
            </a:r>
            <a:r>
              <a:rPr lang="en-GB" sz="2400" dirty="0" smtClean="0">
                <a:solidFill>
                  <a:prstClr val="black"/>
                </a:solidFill>
              </a:rPr>
              <a:t>ompressed </a:t>
            </a:r>
            <a:r>
              <a:rPr lang="en-GB" sz="2400" dirty="0">
                <a:solidFill>
                  <a:prstClr val="black"/>
                </a:solidFill>
              </a:rPr>
              <a:t>air </a:t>
            </a:r>
            <a:r>
              <a:rPr lang="en-GB" sz="2400" dirty="0" err="1">
                <a:solidFill>
                  <a:prstClr val="black"/>
                </a:solidFill>
              </a:rPr>
              <a:t>electrovalves</a:t>
            </a:r>
            <a:r>
              <a:rPr lang="en-GB" sz="2400" dirty="0">
                <a:solidFill>
                  <a:prstClr val="black"/>
                </a:solidFill>
              </a:rPr>
              <a:t> in HRS separator confirms that Frontend piston has internal leaking</a:t>
            </a:r>
            <a:endParaRPr lang="en-US" sz="2400" dirty="0">
              <a:solidFill>
                <a:prstClr val="black"/>
              </a:solidFill>
            </a:endParaRPr>
          </a:p>
        </p:txBody>
      </p:sp>
      <p:sp>
        <p:nvSpPr>
          <p:cNvPr id="8" name="Rectangle 7"/>
          <p:cNvSpPr/>
          <p:nvPr/>
        </p:nvSpPr>
        <p:spPr>
          <a:xfrm>
            <a:off x="156880" y="4382213"/>
            <a:ext cx="8113059" cy="646331"/>
          </a:xfrm>
          <a:prstGeom prst="rect">
            <a:avLst/>
          </a:prstGeom>
        </p:spPr>
        <p:txBody>
          <a:bodyPr wrap="square">
            <a:spAutoFit/>
          </a:bodyPr>
          <a:lstStyle/>
          <a:p>
            <a:r>
              <a:rPr lang="en-GB" sz="3600" b="1" u="sng" dirty="0" smtClean="0">
                <a:latin typeface="Calibri Light" panose="020F0302020204030204"/>
                <a:ea typeface="+mj-ea"/>
                <a:cs typeface="+mj-cs"/>
              </a:rPr>
              <a:t>Replacement and outlook</a:t>
            </a:r>
            <a:endParaRPr lang="en-GB" sz="3600" b="1" u="sng" dirty="0"/>
          </a:p>
        </p:txBody>
      </p:sp>
      <p:sp>
        <p:nvSpPr>
          <p:cNvPr id="9" name="Content Placeholder 2"/>
          <p:cNvSpPr txBox="1">
            <a:spLocks/>
          </p:cNvSpPr>
          <p:nvPr/>
        </p:nvSpPr>
        <p:spPr>
          <a:xfrm>
            <a:off x="156880" y="4952287"/>
            <a:ext cx="1262263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1">
              <a:spcBef>
                <a:spcPts val="0"/>
              </a:spcBef>
            </a:pPr>
            <a:r>
              <a:rPr lang="en-GB" dirty="0" smtClean="0"/>
              <a:t>Piston replaced with spare identical : </a:t>
            </a:r>
            <a:r>
              <a:rPr lang="en-GB" dirty="0"/>
              <a:t>~ 1 </a:t>
            </a:r>
            <a:r>
              <a:rPr lang="en-GB" dirty="0" smtClean="0"/>
              <a:t>min (Collective dose </a:t>
            </a:r>
            <a:r>
              <a:rPr lang="en-GB" dirty="0" err="1" smtClean="0"/>
              <a:t>observ</a:t>
            </a:r>
            <a:r>
              <a:rPr lang="en-GB" dirty="0" smtClean="0"/>
              <a:t> 66µSv &amp; repair 51 µ</a:t>
            </a:r>
            <a:r>
              <a:rPr lang="en-GB" dirty="0" err="1" smtClean="0"/>
              <a:t>Sv</a:t>
            </a:r>
            <a:r>
              <a:rPr lang="en-GB" dirty="0" smtClean="0"/>
              <a:t>)</a:t>
            </a:r>
            <a:endParaRPr lang="en-GB" dirty="0"/>
          </a:p>
          <a:p>
            <a:pPr>
              <a:spcBef>
                <a:spcPts val="0"/>
              </a:spcBef>
            </a:pPr>
            <a:r>
              <a:rPr lang="en-GB" sz="2400" dirty="0" smtClean="0"/>
              <a:t>With piston lifetime ~ 6 months, exchange GPS piston in Sept 2015 after 2 weeks w/o protons.</a:t>
            </a:r>
          </a:p>
          <a:p>
            <a:pPr marL="457200" lvl="1" indent="0">
              <a:spcBef>
                <a:spcPts val="0"/>
              </a:spcBef>
              <a:buNone/>
            </a:pPr>
            <a:r>
              <a:rPr lang="en-GB" dirty="0" smtClean="0"/>
              <a:t>all metal replacement… if finished and tested, or with identical standard piston with PU seals.</a:t>
            </a:r>
          </a:p>
          <a:p>
            <a:pPr marL="0" indent="0">
              <a:spcBef>
                <a:spcPts val="0"/>
              </a:spcBef>
              <a:buNone/>
            </a:pPr>
            <a:r>
              <a:rPr lang="en-GB" sz="2400" b="1" dirty="0" smtClean="0"/>
              <a:t>All metal pistons should be available for replacement during the next shutdown</a:t>
            </a:r>
            <a:endParaRPr lang="en-US" sz="2400" b="1" dirty="0"/>
          </a:p>
        </p:txBody>
      </p:sp>
    </p:spTree>
    <p:extLst>
      <p:ext uri="{BB962C8B-B14F-4D97-AF65-F5344CB8AC3E}">
        <p14:creationId xmlns:p14="http://schemas.microsoft.com/office/powerpoint/2010/main" val="749538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Water Leak Near BTY Line</a:t>
            </a:r>
            <a:endParaRPr lang="en-US" dirty="0"/>
          </a:p>
        </p:txBody>
      </p:sp>
      <p:sp>
        <p:nvSpPr>
          <p:cNvPr id="3" name="Subtitle 2"/>
          <p:cNvSpPr>
            <a:spLocks noGrp="1"/>
          </p:cNvSpPr>
          <p:nvPr>
            <p:ph type="subTitle" idx="1"/>
          </p:nvPr>
        </p:nvSpPr>
        <p:spPr/>
        <p:txBody>
          <a:bodyPr/>
          <a:lstStyle/>
          <a:p>
            <a:r>
              <a:rPr lang="en-GB" dirty="0" smtClean="0"/>
              <a:t>28</a:t>
            </a:r>
            <a:r>
              <a:rPr lang="en-GB" baseline="30000" dirty="0" smtClean="0"/>
              <a:t>th</a:t>
            </a:r>
            <a:r>
              <a:rPr lang="en-GB" dirty="0" smtClean="0"/>
              <a:t> July 2015</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3667637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leak – Tuesday 28</a:t>
            </a:r>
            <a:r>
              <a:rPr lang="en-GB" baseline="30000" dirty="0" smtClean="0"/>
              <a:t>th</a:t>
            </a:r>
            <a:r>
              <a:rPr lang="en-GB" dirty="0" smtClean="0"/>
              <a:t> July 2015</a:t>
            </a:r>
            <a:endParaRPr lang="en-US" dirty="0"/>
          </a:p>
        </p:txBody>
      </p:sp>
      <p:sp>
        <p:nvSpPr>
          <p:cNvPr id="3" name="Content Placeholder 2"/>
          <p:cNvSpPr>
            <a:spLocks noGrp="1"/>
          </p:cNvSpPr>
          <p:nvPr>
            <p:ph idx="1"/>
          </p:nvPr>
        </p:nvSpPr>
        <p:spPr>
          <a:xfrm>
            <a:off x="838200" y="1825625"/>
            <a:ext cx="4754732" cy="4351338"/>
          </a:xfrm>
        </p:spPr>
        <p:txBody>
          <a:bodyPr>
            <a:normAutofit fontScale="85000" lnSpcReduction="10000"/>
          </a:bodyPr>
          <a:lstStyle/>
          <a:p>
            <a:r>
              <a:rPr lang="en-GB" dirty="0" smtClean="0"/>
              <a:t>Alarm on water detectors in both GPS and HRS trenches</a:t>
            </a:r>
          </a:p>
          <a:p>
            <a:pPr lvl="1"/>
            <a:r>
              <a:rPr lang="en-GB" dirty="0" smtClean="0"/>
              <a:t>Repeated filling of water reservoir not detected due to slow rate (6lh</a:t>
            </a:r>
            <a:r>
              <a:rPr lang="en-GB" sz="2100" baseline="30000" dirty="0" smtClean="0"/>
              <a:t>-1</a:t>
            </a:r>
            <a:r>
              <a:rPr lang="en-GB" dirty="0" smtClean="0"/>
              <a:t>). This will be modified this shutdown</a:t>
            </a:r>
          </a:p>
          <a:p>
            <a:pPr lvl="1"/>
            <a:r>
              <a:rPr lang="en-GB" dirty="0" smtClean="0"/>
              <a:t>&lt;1cm of water in GPS trench</a:t>
            </a:r>
          </a:p>
          <a:p>
            <a:pPr lvl="1"/>
            <a:r>
              <a:rPr lang="en-GB" dirty="0" smtClean="0"/>
              <a:t>Water puddle underneath BTY line between GPS and HRS Frontends</a:t>
            </a:r>
          </a:p>
          <a:p>
            <a:r>
              <a:rPr lang="en-GB" dirty="0" smtClean="0"/>
              <a:t>A disconnected tube and faulty valve used for the purge of the magnet cooling system.</a:t>
            </a:r>
          </a:p>
          <a:p>
            <a:r>
              <a:rPr lang="en-GB" dirty="0" smtClean="0"/>
              <a:t>A permanent repair will be done during the YETS</a:t>
            </a:r>
            <a:endParaRPr lang="en-US" dirty="0"/>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5673059" y="2068497"/>
            <a:ext cx="4708556" cy="3531417"/>
          </a:xfrm>
          <a:prstGeom prst="rect">
            <a:avLst/>
          </a:prstGeom>
        </p:spPr>
      </p:pic>
      <p:pic>
        <p:nvPicPr>
          <p:cNvPr id="6"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Tree>
    <p:extLst>
      <p:ext uri="{BB962C8B-B14F-4D97-AF65-F5344CB8AC3E}">
        <p14:creationId xmlns:p14="http://schemas.microsoft.com/office/powerpoint/2010/main" val="1795928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HRS </a:t>
            </a:r>
            <a:r>
              <a:rPr lang="en-GB" dirty="0"/>
              <a:t>T</a:t>
            </a:r>
            <a:r>
              <a:rPr lang="en-GB" dirty="0" smtClean="0"/>
              <a:t>arget Valve/Shutter Issue</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0164932" y="285565"/>
            <a:ext cx="1749852" cy="381000"/>
          </a:xfrm>
          <a:prstGeom prst="rect">
            <a:avLst/>
          </a:prstGeom>
          <a:noFill/>
          <a:ln w="9525">
            <a:noFill/>
            <a:miter lim="800000"/>
            <a:headEnd/>
            <a:tailEnd/>
          </a:ln>
        </p:spPr>
      </p:pic>
      <p:sp>
        <p:nvSpPr>
          <p:cNvPr id="7" name="Subtitle 2"/>
          <p:cNvSpPr txBox="1">
            <a:spLocks/>
          </p:cNvSpPr>
          <p:nvPr/>
        </p:nvSpPr>
        <p:spPr>
          <a:xfrm>
            <a:off x="1676400" y="3754438"/>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mtClean="0"/>
              <a:t>11</a:t>
            </a:r>
            <a:r>
              <a:rPr lang="en-GB" baseline="30000" smtClean="0"/>
              <a:t>th</a:t>
            </a:r>
            <a:r>
              <a:rPr lang="en-GB" smtClean="0"/>
              <a:t> August 2015 </a:t>
            </a:r>
            <a:endParaRPr lang="en-US" dirty="0"/>
          </a:p>
        </p:txBody>
      </p:sp>
    </p:spTree>
    <p:extLst>
      <p:ext uri="{BB962C8B-B14F-4D97-AF65-F5344CB8AC3E}">
        <p14:creationId xmlns:p14="http://schemas.microsoft.com/office/powerpoint/2010/main" val="3410100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749" y="78152"/>
            <a:ext cx="10515600" cy="662781"/>
          </a:xfrm>
        </p:spPr>
        <p:txBody>
          <a:bodyPr>
            <a:normAutofit fontScale="90000"/>
          </a:bodyPr>
          <a:lstStyle/>
          <a:p>
            <a:r>
              <a:rPr lang="en-GB" dirty="0" smtClean="0"/>
              <a:t>HRS Valve/Shutter</a:t>
            </a:r>
            <a:endParaRPr lang="en-US" dirty="0"/>
          </a:p>
        </p:txBody>
      </p:sp>
      <p:pic>
        <p:nvPicPr>
          <p:cNvPr id="1026" name="Picture 1" descr="image00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208" r="11459"/>
          <a:stretch/>
        </p:blipFill>
        <p:spPr bwMode="auto">
          <a:xfrm>
            <a:off x="10058400" y="757906"/>
            <a:ext cx="2133600" cy="357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
        <p:nvSpPr>
          <p:cNvPr id="6" name="Content Placeholder 7"/>
          <p:cNvSpPr>
            <a:spLocks noGrp="1"/>
          </p:cNvSpPr>
          <p:nvPr>
            <p:ph idx="1"/>
          </p:nvPr>
        </p:nvSpPr>
        <p:spPr>
          <a:xfrm>
            <a:off x="0" y="927279"/>
            <a:ext cx="11353801" cy="4903649"/>
          </a:xfrm>
        </p:spPr>
        <p:txBody>
          <a:bodyPr>
            <a:noAutofit/>
          </a:bodyPr>
          <a:lstStyle/>
          <a:p>
            <a:pPr>
              <a:spcBef>
                <a:spcPts val="0"/>
              </a:spcBef>
            </a:pPr>
            <a:r>
              <a:rPr lang="en-GB" sz="2200" dirty="0" smtClean="0"/>
              <a:t>The valve on target #543 could not be moved to its fully closed (sealed) position</a:t>
            </a:r>
          </a:p>
          <a:p>
            <a:pPr>
              <a:spcBef>
                <a:spcPts val="0"/>
              </a:spcBef>
            </a:pPr>
            <a:r>
              <a:rPr lang="en-GB" sz="2200" dirty="0" smtClean="0"/>
              <a:t>No sign of movement could be observed on the cameras (all interlocks ok)</a:t>
            </a:r>
          </a:p>
          <a:p>
            <a:pPr>
              <a:spcBef>
                <a:spcPts val="0"/>
              </a:spcBef>
            </a:pPr>
            <a:r>
              <a:rPr lang="en-GB" sz="2200" dirty="0" smtClean="0"/>
              <a:t>A compressed air tube in the HRS separator zone was reconnected but still no movement</a:t>
            </a:r>
          </a:p>
          <a:p>
            <a:pPr>
              <a:spcBef>
                <a:spcPts val="0"/>
              </a:spcBef>
            </a:pPr>
            <a:r>
              <a:rPr lang="en-GB" sz="2200" dirty="0" smtClean="0"/>
              <a:t>An electro-valve on the same compressed air line was found to have a fault.</a:t>
            </a:r>
          </a:p>
          <a:p>
            <a:pPr>
              <a:spcBef>
                <a:spcPts val="0"/>
              </a:spcBef>
            </a:pPr>
            <a:r>
              <a:rPr lang="en-GB" sz="2200" dirty="0" smtClean="0"/>
              <a:t>These were (all replaced in January 2015 as a preventive measure)</a:t>
            </a:r>
            <a:r>
              <a:rPr lang="en-GB" sz="2200" dirty="0"/>
              <a:t> </a:t>
            </a:r>
            <a:r>
              <a:rPr lang="en-GB" sz="2200" dirty="0" smtClean="0"/>
              <a:t>still no piston movement</a:t>
            </a:r>
          </a:p>
          <a:p>
            <a:pPr>
              <a:spcBef>
                <a:spcPts val="0"/>
              </a:spcBef>
            </a:pPr>
            <a:r>
              <a:rPr lang="en-GB" sz="2200" dirty="0" smtClean="0"/>
              <a:t>The compressed air pressure was checked in the line</a:t>
            </a:r>
            <a:r>
              <a:rPr lang="en-GB" sz="2200" dirty="0"/>
              <a:t> </a:t>
            </a:r>
            <a:r>
              <a:rPr lang="en-GB" sz="2200" dirty="0" smtClean="0"/>
              <a:t>No sign of any CA leaks in the accessible areas</a:t>
            </a:r>
          </a:p>
        </p:txBody>
      </p:sp>
      <p:sp>
        <p:nvSpPr>
          <p:cNvPr id="8" name="Content Placeholder 2"/>
          <p:cNvSpPr txBox="1">
            <a:spLocks/>
          </p:cNvSpPr>
          <p:nvPr/>
        </p:nvSpPr>
        <p:spPr>
          <a:xfrm>
            <a:off x="0" y="3543281"/>
            <a:ext cx="124015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2200" dirty="0" smtClean="0"/>
              <a:t>A compressed air leak in the line situated in the less accessible areas</a:t>
            </a:r>
          </a:p>
          <a:p>
            <a:pPr lvl="1">
              <a:spcBef>
                <a:spcPts val="0"/>
              </a:spcBef>
            </a:pPr>
            <a:r>
              <a:rPr lang="en-GB" sz="2200" dirty="0" smtClean="0"/>
              <a:t>This has happened 1x /</a:t>
            </a:r>
            <a:r>
              <a:rPr lang="en-GB" sz="2200" dirty="0"/>
              <a:t> </a:t>
            </a:r>
            <a:r>
              <a:rPr lang="en-GB" sz="2200" dirty="0" smtClean="0"/>
              <a:t>only checked by measuring P at the entrance to the target valve piston</a:t>
            </a:r>
          </a:p>
          <a:p>
            <a:pPr marL="0" indent="0">
              <a:spcBef>
                <a:spcPts val="0"/>
              </a:spcBef>
              <a:buNone/>
            </a:pPr>
            <a:r>
              <a:rPr lang="en-GB" sz="2200" dirty="0" smtClean="0"/>
              <a:t>A compressed air leak at the CA connection with the piston</a:t>
            </a:r>
          </a:p>
          <a:p>
            <a:pPr lvl="1">
              <a:spcBef>
                <a:spcPts val="0"/>
              </a:spcBef>
            </a:pPr>
            <a:r>
              <a:rPr lang="en-GB" sz="2200" dirty="0" smtClean="0"/>
              <a:t>Possible due to </a:t>
            </a:r>
            <a:r>
              <a:rPr lang="en-GB" sz="2200" dirty="0" err="1" smtClean="0"/>
              <a:t>orings</a:t>
            </a:r>
            <a:r>
              <a:rPr lang="en-GB" sz="2200" dirty="0" smtClean="0"/>
              <a:t> in connectors:</a:t>
            </a:r>
            <a:r>
              <a:rPr lang="en-GB" sz="2200" dirty="0"/>
              <a:t> </a:t>
            </a:r>
            <a:r>
              <a:rPr lang="en-GB" sz="2200" dirty="0" smtClean="0"/>
              <a:t>Would be heard/seen upon intervention</a:t>
            </a:r>
          </a:p>
          <a:p>
            <a:pPr marL="0" indent="0">
              <a:spcBef>
                <a:spcPts val="0"/>
              </a:spcBef>
              <a:buNone/>
            </a:pPr>
            <a:r>
              <a:rPr lang="en-GB" sz="2200" dirty="0" smtClean="0"/>
              <a:t>The extraction electrode is still inserted :  since interlocks are OK : only if mechanics are broken internally</a:t>
            </a:r>
          </a:p>
          <a:p>
            <a:pPr marL="0" indent="0">
              <a:spcBef>
                <a:spcPts val="0"/>
              </a:spcBef>
              <a:buNone/>
            </a:pPr>
            <a:r>
              <a:rPr lang="en-GB" sz="2200" dirty="0" smtClean="0"/>
              <a:t>The target valve is gripped</a:t>
            </a:r>
          </a:p>
          <a:p>
            <a:pPr marL="0" indent="0">
              <a:spcBef>
                <a:spcPts val="0"/>
              </a:spcBef>
              <a:buNone/>
            </a:pPr>
            <a:r>
              <a:rPr lang="en-GB" sz="2200" dirty="0" smtClean="0"/>
              <a:t>The piston is gripped</a:t>
            </a:r>
          </a:p>
        </p:txBody>
      </p:sp>
      <p:sp>
        <p:nvSpPr>
          <p:cNvPr id="4" name="Rectangle 3"/>
          <p:cNvSpPr/>
          <p:nvPr/>
        </p:nvSpPr>
        <p:spPr>
          <a:xfrm>
            <a:off x="26818" y="434741"/>
            <a:ext cx="1449756" cy="646331"/>
          </a:xfrm>
          <a:prstGeom prst="rect">
            <a:avLst/>
          </a:prstGeom>
        </p:spPr>
        <p:txBody>
          <a:bodyPr wrap="none">
            <a:spAutoFit/>
          </a:bodyPr>
          <a:lstStyle/>
          <a:p>
            <a:r>
              <a:rPr lang="en-US" sz="3600" b="1" u="sng" dirty="0" smtClean="0">
                <a:solidFill>
                  <a:prstClr val="black"/>
                </a:solidFill>
                <a:latin typeface="Calibri Light" panose="020F0302020204030204"/>
                <a:ea typeface="+mj-ea"/>
                <a:cs typeface="+mj-cs"/>
              </a:rPr>
              <a:t>Checks</a:t>
            </a:r>
            <a:endParaRPr lang="en-GB" dirty="0"/>
          </a:p>
        </p:txBody>
      </p:sp>
      <p:sp>
        <p:nvSpPr>
          <p:cNvPr id="9" name="Rectangle 8"/>
          <p:cNvSpPr/>
          <p:nvPr/>
        </p:nvSpPr>
        <p:spPr>
          <a:xfrm>
            <a:off x="0" y="2896950"/>
            <a:ext cx="2962478" cy="646331"/>
          </a:xfrm>
          <a:prstGeom prst="rect">
            <a:avLst/>
          </a:prstGeom>
        </p:spPr>
        <p:txBody>
          <a:bodyPr wrap="none">
            <a:spAutoFit/>
          </a:bodyPr>
          <a:lstStyle/>
          <a:p>
            <a:r>
              <a:rPr lang="en-US" sz="3600" b="1" u="sng" dirty="0" smtClean="0">
                <a:solidFill>
                  <a:prstClr val="black"/>
                </a:solidFill>
                <a:latin typeface="Calibri Light" panose="020F0302020204030204"/>
                <a:ea typeface="+mj-ea"/>
                <a:cs typeface="+mj-cs"/>
              </a:rPr>
              <a:t>Possible causes</a:t>
            </a:r>
            <a:endParaRPr lang="en-GB" dirty="0"/>
          </a:p>
        </p:txBody>
      </p:sp>
      <p:pic>
        <p:nvPicPr>
          <p:cNvPr id="10" name="Picture 9"/>
          <p:cNvPicPr>
            <a:picLocks noChangeAspect="1"/>
          </p:cNvPicPr>
          <p:nvPr/>
        </p:nvPicPr>
        <p:blipFill rotWithShape="1">
          <a:blip r:embed="rId4" cstate="screen">
            <a:extLst>
              <a:ext uri="{28A0092B-C50C-407E-A947-70E740481C1C}">
                <a14:useLocalDpi xmlns:a14="http://schemas.microsoft.com/office/drawing/2010/main"/>
              </a:ext>
            </a:extLst>
          </a:blip>
          <a:srcRect l="7981" t="24019" r="17909"/>
          <a:stretch/>
        </p:blipFill>
        <p:spPr>
          <a:xfrm>
            <a:off x="4733925" y="5095732"/>
            <a:ext cx="1885950" cy="1762268"/>
          </a:xfrm>
          <a:prstGeom prst="rect">
            <a:avLst/>
          </a:prstGeom>
        </p:spPr>
      </p:pic>
    </p:spTree>
    <p:extLst>
      <p:ext uri="{BB962C8B-B14F-4D97-AF65-F5344CB8AC3E}">
        <p14:creationId xmlns:p14="http://schemas.microsoft.com/office/powerpoint/2010/main" val="3590371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0" y="795822"/>
            <a:ext cx="11914784"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GB" sz="2200" dirty="0" smtClean="0"/>
              <a:t>All possible causes were checked and everything was working fine with the exception that the valve closed but did not seal:</a:t>
            </a:r>
            <a:r>
              <a:rPr lang="en-GB" sz="2200" dirty="0"/>
              <a:t> </a:t>
            </a:r>
            <a:r>
              <a:rPr lang="en-GB" sz="2200" dirty="0" smtClean="0"/>
              <a:t>Acceptable for target removal; Was probably the case all the time but…</a:t>
            </a:r>
          </a:p>
          <a:p>
            <a:pPr>
              <a:spcBef>
                <a:spcPts val="0"/>
              </a:spcBef>
            </a:pPr>
            <a:r>
              <a:rPr lang="en-GB" sz="2200" dirty="0" smtClean="0"/>
              <a:t>Poor visibility from existing cameras</a:t>
            </a:r>
          </a:p>
          <a:p>
            <a:pPr>
              <a:spcBef>
                <a:spcPts val="0"/>
              </a:spcBef>
            </a:pPr>
            <a:r>
              <a:rPr lang="en-GB" sz="2200" dirty="0" smtClean="0"/>
              <a:t>A certain stress accumulates under these circumstances</a:t>
            </a:r>
          </a:p>
          <a:p>
            <a:pPr lvl="1">
              <a:spcBef>
                <a:spcPts val="0"/>
              </a:spcBef>
            </a:pPr>
            <a:r>
              <a:rPr lang="en-GB" sz="2200" dirty="0" smtClean="0"/>
              <a:t>An accidental high dose received by one person</a:t>
            </a:r>
          </a:p>
          <a:p>
            <a:pPr lvl="1">
              <a:spcBef>
                <a:spcPts val="0"/>
              </a:spcBef>
            </a:pPr>
            <a:r>
              <a:rPr lang="en-GB" sz="2200" dirty="0" smtClean="0"/>
              <a:t>CERN hierarchy (On </a:t>
            </a:r>
            <a:r>
              <a:rPr lang="en-GB" sz="2200" dirty="0"/>
              <a:t>one occasion </a:t>
            </a:r>
            <a:r>
              <a:rPr lang="en-GB" sz="2200" dirty="0" smtClean="0"/>
              <a:t>Richard </a:t>
            </a:r>
            <a:r>
              <a:rPr lang="en-GB" sz="2200" dirty="0"/>
              <a:t>was asked to present the issue to the IEFC before the actual </a:t>
            </a:r>
            <a:r>
              <a:rPr lang="en-GB" sz="2200" dirty="0" smtClean="0"/>
              <a:t>repair)</a:t>
            </a:r>
          </a:p>
          <a:p>
            <a:pPr lvl="1">
              <a:spcBef>
                <a:spcPts val="0"/>
              </a:spcBef>
            </a:pPr>
            <a:r>
              <a:rPr lang="en-GB" sz="2200" dirty="0" smtClean="0"/>
              <a:t>CERN safety </a:t>
            </a:r>
          </a:p>
          <a:p>
            <a:pPr lvl="1">
              <a:spcBef>
                <a:spcPts val="0"/>
              </a:spcBef>
            </a:pPr>
            <a:r>
              <a:rPr lang="en-GB" sz="2200" dirty="0" smtClean="0"/>
              <a:t>Physics program </a:t>
            </a:r>
            <a:r>
              <a:rPr lang="en-GB" sz="2200" dirty="0" err="1" smtClean="0"/>
              <a:t>etc</a:t>
            </a:r>
            <a:endParaRPr lang="en-GB" sz="2200" dirty="0" smtClean="0"/>
          </a:p>
        </p:txBody>
      </p:sp>
      <p:pic>
        <p:nvPicPr>
          <p:cNvPr id="5" name="Picture 4" descr="http://equiposcontraespionajemexico.com/upload/telema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2202" y="4114131"/>
            <a:ext cx="2699798" cy="23245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cstate="print"/>
          <a:srcRect/>
          <a:stretch>
            <a:fillRect/>
          </a:stretch>
        </p:blipFill>
        <p:spPr bwMode="auto">
          <a:xfrm>
            <a:off x="10164932" y="285565"/>
            <a:ext cx="1749852" cy="381000"/>
          </a:xfrm>
          <a:prstGeom prst="rect">
            <a:avLst/>
          </a:prstGeom>
          <a:noFill/>
          <a:ln w="9525">
            <a:noFill/>
            <a:miter lim="800000"/>
            <a:headEnd/>
            <a:tailEnd/>
          </a:ln>
        </p:spPr>
      </p:pic>
      <p:sp>
        <p:nvSpPr>
          <p:cNvPr id="22" name="Rectangle 21"/>
          <p:cNvSpPr/>
          <p:nvPr/>
        </p:nvSpPr>
        <p:spPr>
          <a:xfrm>
            <a:off x="299808" y="137786"/>
            <a:ext cx="1524072" cy="646331"/>
          </a:xfrm>
          <a:prstGeom prst="rect">
            <a:avLst/>
          </a:prstGeom>
        </p:spPr>
        <p:txBody>
          <a:bodyPr wrap="none">
            <a:spAutoFit/>
          </a:bodyPr>
          <a:lstStyle/>
          <a:p>
            <a:r>
              <a:rPr lang="en-US" sz="3600" b="1" u="sng" dirty="0" smtClean="0">
                <a:solidFill>
                  <a:prstClr val="black"/>
                </a:solidFill>
                <a:latin typeface="Calibri Light" panose="020F0302020204030204"/>
                <a:ea typeface="+mj-ea"/>
                <a:cs typeface="+mj-cs"/>
              </a:rPr>
              <a:t>Control</a:t>
            </a:r>
            <a:endParaRPr lang="en-GB" dirty="0"/>
          </a:p>
        </p:txBody>
      </p:sp>
      <p:sp>
        <p:nvSpPr>
          <p:cNvPr id="24" name="Rectangle 23"/>
          <p:cNvSpPr/>
          <p:nvPr/>
        </p:nvSpPr>
        <p:spPr>
          <a:xfrm>
            <a:off x="103455" y="3573632"/>
            <a:ext cx="3269165" cy="646331"/>
          </a:xfrm>
          <a:prstGeom prst="rect">
            <a:avLst/>
          </a:prstGeom>
        </p:spPr>
        <p:txBody>
          <a:bodyPr wrap="none">
            <a:spAutoFit/>
          </a:bodyPr>
          <a:lstStyle/>
          <a:p>
            <a:pPr lvl="0"/>
            <a:r>
              <a:rPr lang="en-US" sz="3600" b="1" u="sng" dirty="0" smtClean="0">
                <a:solidFill>
                  <a:prstClr val="black"/>
                </a:solidFill>
                <a:latin typeface="Calibri Light" panose="020F0302020204030204"/>
              </a:rPr>
              <a:t>Long term action</a:t>
            </a:r>
            <a:endParaRPr lang="en-GB" dirty="0">
              <a:solidFill>
                <a:prstClr val="black"/>
              </a:solidFill>
            </a:endParaRPr>
          </a:p>
        </p:txBody>
      </p:sp>
      <p:sp>
        <p:nvSpPr>
          <p:cNvPr id="25" name="Content Placeholder 2"/>
          <p:cNvSpPr>
            <a:spLocks noGrp="1"/>
          </p:cNvSpPr>
          <p:nvPr>
            <p:ph idx="1"/>
          </p:nvPr>
        </p:nvSpPr>
        <p:spPr>
          <a:xfrm>
            <a:off x="115070" y="4065419"/>
            <a:ext cx="12076930" cy="2563981"/>
          </a:xfrm>
        </p:spPr>
        <p:txBody>
          <a:bodyPr>
            <a:normAutofit/>
          </a:bodyPr>
          <a:lstStyle/>
          <a:p>
            <a:pPr>
              <a:spcBef>
                <a:spcPts val="0"/>
              </a:spcBef>
            </a:pPr>
            <a:r>
              <a:rPr lang="en-GB" sz="2200" b="1" dirty="0" smtClean="0"/>
              <a:t>Improve on cameras </a:t>
            </a:r>
            <a:r>
              <a:rPr lang="en-GB" sz="2200" dirty="0" smtClean="0"/>
              <a:t>: Telescopic camera design on-going.  </a:t>
            </a:r>
            <a:r>
              <a:rPr lang="en-GB" sz="2200" dirty="0"/>
              <a:t>R</a:t>
            </a:r>
            <a:r>
              <a:rPr lang="en-GB" sz="2200" dirty="0" smtClean="0"/>
              <a:t>eady for installation during the next shutdown</a:t>
            </a:r>
          </a:p>
          <a:p>
            <a:pPr>
              <a:spcBef>
                <a:spcPts val="0"/>
              </a:spcBef>
            </a:pPr>
            <a:r>
              <a:rPr lang="en-GB" sz="2200" b="1" dirty="0" smtClean="0"/>
              <a:t>Improve on redundancy of feedback from Frontend movements</a:t>
            </a:r>
          </a:p>
          <a:p>
            <a:pPr lvl="1">
              <a:spcBef>
                <a:spcPts val="0"/>
              </a:spcBef>
            </a:pPr>
            <a:r>
              <a:rPr lang="en-GB" sz="2200" dirty="0" smtClean="0"/>
              <a:t>During long shutdown period due to inaccessibility</a:t>
            </a:r>
          </a:p>
          <a:p>
            <a:pPr>
              <a:spcBef>
                <a:spcPts val="0"/>
              </a:spcBef>
            </a:pPr>
            <a:r>
              <a:rPr lang="en-GB" sz="2200" b="1" dirty="0" smtClean="0"/>
              <a:t>Precede any human intervention with a </a:t>
            </a:r>
            <a:r>
              <a:rPr lang="en-GB" sz="2200" b="1" dirty="0" err="1" smtClean="0"/>
              <a:t>Telemax</a:t>
            </a:r>
            <a:r>
              <a:rPr lang="en-GB" sz="2200" b="1" dirty="0" smtClean="0"/>
              <a:t> intervention</a:t>
            </a:r>
          </a:p>
          <a:p>
            <a:pPr lvl="1">
              <a:spcBef>
                <a:spcPts val="0"/>
              </a:spcBef>
            </a:pPr>
            <a:r>
              <a:rPr lang="en-GB" sz="2200" dirty="0" smtClean="0"/>
              <a:t>Better diagnostics through visualization</a:t>
            </a:r>
          </a:p>
          <a:p>
            <a:pPr lvl="1">
              <a:spcBef>
                <a:spcPts val="0"/>
              </a:spcBef>
            </a:pPr>
            <a:r>
              <a:rPr lang="en-GB" sz="2200" dirty="0" smtClean="0"/>
              <a:t>Possible to do minor interventions if prepared beforehand</a:t>
            </a:r>
            <a:endParaRPr lang="en-US" sz="2200" dirty="0"/>
          </a:p>
        </p:txBody>
      </p:sp>
    </p:spTree>
    <p:extLst>
      <p:ext uri="{BB962C8B-B14F-4D97-AF65-F5344CB8AC3E}">
        <p14:creationId xmlns:p14="http://schemas.microsoft.com/office/powerpoint/2010/main" val="2220100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6548</TotalTime>
  <Words>1918</Words>
  <Application>Microsoft Office PowerPoint</Application>
  <PresentationFormat>Widescreen</PresentationFormat>
  <Paragraphs>246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Symbol</vt:lpstr>
      <vt:lpstr>Tahoma</vt:lpstr>
      <vt:lpstr>Times New Roman</vt:lpstr>
      <vt:lpstr>Office Theme</vt:lpstr>
      <vt:lpstr>Technical news, shutdown and TISD</vt:lpstr>
      <vt:lpstr>PowerPoint Presentation</vt:lpstr>
      <vt:lpstr>HRS Coupling Issue </vt:lpstr>
      <vt:lpstr>History</vt:lpstr>
      <vt:lpstr>Water Leak Near BTY Line</vt:lpstr>
      <vt:lpstr>Water leak – Tuesday 28th July 2015</vt:lpstr>
      <vt:lpstr>HRS Target Valve/Shutter Issue</vt:lpstr>
      <vt:lpstr>HRS Valve/Shutter</vt:lpstr>
      <vt:lpstr>PowerPoint Presentation</vt:lpstr>
      <vt:lpstr>GPS Extraction Electrode Issue</vt:lpstr>
      <vt:lpstr>Situation</vt:lpstr>
      <vt:lpstr>Remote Interventions</vt:lpstr>
      <vt:lpstr>Remote Interventions</vt:lpstr>
      <vt:lpstr>The Repair</vt:lpstr>
      <vt:lpstr>Finally…</vt:lpstr>
      <vt:lpstr>Conclusions</vt:lpstr>
      <vt:lpstr>Other Issues</vt:lpstr>
      <vt:lpstr>Some news on the shutdown</vt:lpstr>
      <vt:lpstr>PowerPoint Presentation</vt:lpstr>
      <vt:lpstr>Target and Ion Source Development</vt:lpstr>
      <vt:lpstr>Niobium and Thorium - negative ion source Nb535 &amp; ThO540 units</vt:lpstr>
      <vt:lpstr>PowerPoint Presentation</vt:lpstr>
      <vt:lpstr>PowerPoint Presentation</vt:lpstr>
      <vt:lpstr>LIEBE project – follow up</vt:lpstr>
      <vt:lpstr>Target and Ion sources units in 2015</vt:lpstr>
      <vt:lpstr>A new UO2 batch</vt:lpstr>
      <vt:lpstr>Ta544-W unit for medical Tb collections</vt:lpstr>
      <vt:lpstr>News related to ISOLDE</vt:lpstr>
      <vt:lpstr>News from EN dept</vt:lpstr>
      <vt:lpstr>Thank you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ISOLDE Issues this summer</dc:title>
  <dc:creator>Richard Catherall</dc:creator>
  <cp:lastModifiedBy>Thierry Stora</cp:lastModifiedBy>
  <cp:revision>113</cp:revision>
  <cp:lastPrinted>2015-11-10T08:58:38Z</cp:lastPrinted>
  <dcterms:created xsi:type="dcterms:W3CDTF">2015-11-03T11:57:47Z</dcterms:created>
  <dcterms:modified xsi:type="dcterms:W3CDTF">2015-11-10T09:07:55Z</dcterms:modified>
</cp:coreProperties>
</file>