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9"/>
  </p:notesMasterIdLst>
  <p:handoutMasterIdLst>
    <p:handoutMasterId r:id="rId10"/>
  </p:handoutMasterIdLst>
  <p:sldIdLst>
    <p:sldId id="292" r:id="rId3"/>
    <p:sldId id="334" r:id="rId4"/>
    <p:sldId id="362" r:id="rId5"/>
    <p:sldId id="364" r:id="rId6"/>
    <p:sldId id="335" r:id="rId7"/>
    <p:sldId id="363" r:id="rId8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60" d="100"/>
          <a:sy n="60" d="100"/>
        </p:scale>
        <p:origin x="-1548" y="-180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UPDATE ON LAYOUT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fr-CH" sz="1200" dirty="0"/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sz="1800" dirty="0" smtClean="0"/>
              <a:t>Acknowledgements: </a:t>
            </a:r>
            <a:r>
              <a:rPr lang="en-US" sz="1800" dirty="0" smtClean="0"/>
              <a:t>D. Schulte, R. Martin, R. Tomas Garcia</a:t>
            </a:r>
            <a:endParaRPr lang="en-US" sz="18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14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October 2015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FCC other magnets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38" y="1373992"/>
            <a:ext cx="1905000" cy="790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LATTICE: THE ARC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Main </a:t>
            </a:r>
            <a:r>
              <a:rPr lang="fr-CH" dirty="0" err="1" smtClean="0">
                <a:sym typeface="Symbol" pitchFamily="18" charset="2"/>
              </a:rPr>
              <a:t>choice</a:t>
            </a:r>
            <a:r>
              <a:rPr lang="fr-CH" dirty="0" smtClean="0">
                <a:sym typeface="Symbol" pitchFamily="18" charset="2"/>
              </a:rPr>
              <a:t>: </a:t>
            </a:r>
            <a:r>
              <a:rPr lang="fr-CH" dirty="0" err="1" smtClean="0">
                <a:sym typeface="Symbol" pitchFamily="18" charset="2"/>
              </a:rPr>
              <a:t>cell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lenght</a:t>
            </a:r>
            <a:r>
              <a:rPr lang="fr-CH" dirty="0" smtClean="0">
                <a:sym typeface="Symbol" pitchFamily="18" charset="2"/>
              </a:rPr>
              <a:t> of 210 m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Twice</a:t>
            </a:r>
            <a:r>
              <a:rPr lang="fr-CH" dirty="0" smtClean="0">
                <a:sym typeface="Symbol" pitchFamily="18" charset="2"/>
              </a:rPr>
              <a:t> the LHC, </a:t>
            </a:r>
            <a:r>
              <a:rPr lang="fr-CH" dirty="0" err="1" smtClean="0">
                <a:sym typeface="Symbol" pitchFamily="18" charset="2"/>
              </a:rPr>
              <a:t>allows</a:t>
            </a:r>
            <a:r>
              <a:rPr lang="fr-CH" dirty="0" smtClean="0">
                <a:sym typeface="Symbol" pitchFamily="18" charset="2"/>
              </a:rPr>
              <a:t> to double the </a:t>
            </a:r>
            <a:r>
              <a:rPr lang="fr-CH" dirty="0" err="1" smtClean="0">
                <a:sym typeface="Symbol" pitchFamily="18" charset="2"/>
              </a:rPr>
              <a:t>number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cells</a:t>
            </a:r>
            <a:r>
              <a:rPr lang="fr-CH" dirty="0" smtClean="0">
                <a:sym typeface="Symbol" pitchFamily="18" charset="2"/>
              </a:rPr>
              <a:t> of the LHC </a:t>
            </a:r>
            <a:r>
              <a:rPr lang="fr-CH" dirty="0" err="1" smtClean="0">
                <a:sym typeface="Symbol" pitchFamily="18" charset="2"/>
              </a:rPr>
              <a:t>instead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having</a:t>
            </a:r>
            <a:r>
              <a:rPr lang="fr-CH" dirty="0" smtClean="0">
                <a:sym typeface="Symbol" pitchFamily="18" charset="2"/>
              </a:rPr>
              <a:t> 4 times more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Tune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number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cells</a:t>
            </a:r>
            <a:r>
              <a:rPr lang="fr-CH" dirty="0" smtClean="0">
                <a:sym typeface="Symbol" pitchFamily="18" charset="2"/>
              </a:rPr>
              <a:t>/4 (for a 90 </a:t>
            </a:r>
            <a:r>
              <a:rPr lang="fr-CH" dirty="0" err="1" smtClean="0">
                <a:sym typeface="Symbol" pitchFamily="18" charset="2"/>
              </a:rPr>
              <a:t>degrees</a:t>
            </a:r>
            <a:r>
              <a:rPr lang="fr-CH" dirty="0" smtClean="0">
                <a:sym typeface="Symbol" pitchFamily="18" charset="2"/>
              </a:rPr>
              <a:t>),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since</a:t>
            </a:r>
            <a:r>
              <a:rPr lang="fr-CH" dirty="0" smtClean="0">
                <a:sym typeface="Symbol" pitchFamily="18" charset="2"/>
              </a:rPr>
              <a:t> the tune has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controlled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within</a:t>
            </a:r>
            <a:r>
              <a:rPr lang="fr-CH" dirty="0" smtClean="0">
                <a:sym typeface="Symbol" pitchFamily="18" charset="2"/>
              </a:rPr>
              <a:t> 0.001, a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tune </a:t>
            </a:r>
            <a:r>
              <a:rPr lang="fr-CH" dirty="0" err="1" smtClean="0">
                <a:sym typeface="Symbol" pitchFamily="18" charset="2"/>
              </a:rPr>
              <a:t>means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tighter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reproducibility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quadrupoles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Today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are at 0.001/60 = 16 ppm of </a:t>
            </a:r>
            <a:r>
              <a:rPr lang="fr-CH" dirty="0" err="1" smtClean="0">
                <a:sym typeface="Symbol" pitchFamily="18" charset="2"/>
              </a:rPr>
              <a:t>reproducibility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quadrupole</a:t>
            </a:r>
            <a:r>
              <a:rPr lang="fr-CH" dirty="0" smtClean="0">
                <a:sym typeface="Symbol" pitchFamily="18" charset="2"/>
              </a:rPr>
              <a:t> TF,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FCC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go to 8 ppm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Please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Going</a:t>
            </a:r>
            <a:r>
              <a:rPr lang="fr-CH" dirty="0" smtClean="0">
                <a:sym typeface="Symbol" pitchFamily="18" charset="2"/>
              </a:rPr>
              <a:t> to 60 </a:t>
            </a:r>
            <a:r>
              <a:rPr lang="fr-CH" dirty="0" err="1" smtClean="0">
                <a:sym typeface="Symbol" pitchFamily="18" charset="2"/>
              </a:rPr>
              <a:t>degrees</a:t>
            </a:r>
            <a:r>
              <a:rPr lang="fr-CH" dirty="0" smtClean="0">
                <a:sym typeface="Symbol" pitchFamily="18" charset="2"/>
              </a:rPr>
              <a:t> phase </a:t>
            </a:r>
            <a:r>
              <a:rPr lang="fr-CH" dirty="0" err="1" smtClean="0">
                <a:sym typeface="Symbol" pitchFamily="18" charset="2"/>
              </a:rPr>
              <a:t>advance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interesting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longer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gives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requirement</a:t>
            </a:r>
            <a:r>
              <a:rPr lang="fr-CH" dirty="0" smtClean="0">
                <a:sym typeface="Symbol" pitchFamily="18" charset="2"/>
              </a:rPr>
              <a:t> on </a:t>
            </a:r>
            <a:r>
              <a:rPr lang="fr-CH" dirty="0" err="1" smtClean="0">
                <a:sym typeface="Symbol" pitchFamily="18" charset="2"/>
              </a:rPr>
              <a:t>quadrupole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focusing</a:t>
            </a:r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40161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LATTICE: THE ARC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5" name="Picture 9" descr="FCC_layou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57" y="1185081"/>
            <a:ext cx="5051663" cy="52578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349990" y="5971101"/>
            <a:ext cx="22028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Overview</a:t>
            </a:r>
            <a:r>
              <a:rPr lang="fr-CH" sz="1600" dirty="0" smtClean="0"/>
              <a:t> </a:t>
            </a:r>
            <a:r>
              <a:rPr lang="fr-CH" sz="1600" dirty="0" smtClean="0">
                <a:solidFill>
                  <a:srgbClr val="009900"/>
                </a:solidFill>
              </a:rPr>
              <a:t>[D. </a:t>
            </a:r>
            <a:r>
              <a:rPr lang="fr-CH" sz="1600" dirty="0" err="1" smtClean="0">
                <a:solidFill>
                  <a:srgbClr val="009900"/>
                </a:solidFill>
              </a:rPr>
              <a:t>Schulte</a:t>
            </a:r>
            <a:r>
              <a:rPr lang="fr-CH" sz="1600" dirty="0" smtClean="0">
                <a:solidFill>
                  <a:srgbClr val="009900"/>
                </a:solidFill>
              </a:rPr>
              <a:t>]</a:t>
            </a:r>
            <a:endParaRPr lang="en-GB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55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LATTICE: THE ARC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6" name="Picture 15" descr="fcc_ring_v8_roundracetrack_fullbend_100.12_14.3_001_00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738" y="1497725"/>
            <a:ext cx="7042754" cy="497676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258175" y="6135939"/>
            <a:ext cx="3397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Cell</a:t>
            </a:r>
            <a:r>
              <a:rPr lang="fr-CH" sz="1600" dirty="0" smtClean="0"/>
              <a:t> and beta </a:t>
            </a:r>
            <a:r>
              <a:rPr lang="fr-CH" sz="1600" dirty="0" err="1" smtClean="0"/>
              <a:t>functions</a:t>
            </a:r>
            <a:r>
              <a:rPr lang="fr-CH" sz="1600" dirty="0" smtClean="0"/>
              <a:t> </a:t>
            </a:r>
            <a:r>
              <a:rPr lang="fr-CH" sz="1600" dirty="0" smtClean="0">
                <a:solidFill>
                  <a:srgbClr val="009900"/>
                </a:solidFill>
              </a:rPr>
              <a:t>[D. </a:t>
            </a:r>
            <a:r>
              <a:rPr lang="fr-CH" sz="1600" smtClean="0">
                <a:solidFill>
                  <a:srgbClr val="009900"/>
                </a:solidFill>
              </a:rPr>
              <a:t>Schulte</a:t>
            </a:r>
            <a:r>
              <a:rPr lang="fr-CH" sz="1600" dirty="0" smtClean="0">
                <a:solidFill>
                  <a:srgbClr val="009900"/>
                </a:solidFill>
              </a:rPr>
              <a:t>]</a:t>
            </a:r>
            <a:endParaRPr lang="en-GB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92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LATTICE: THE ARC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requirement</a:t>
            </a:r>
            <a:r>
              <a:rPr lang="fr-CH" dirty="0" smtClean="0">
                <a:sym typeface="Symbol" pitchFamily="18" charset="2"/>
              </a:rPr>
              <a:t> of 50 mm for arc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aperture looks </a:t>
            </a:r>
            <a:r>
              <a:rPr lang="fr-CH" dirty="0" err="1" smtClean="0">
                <a:sym typeface="Symbol" pitchFamily="18" charset="2"/>
              </a:rPr>
              <a:t>solid</a:t>
            </a:r>
            <a:endParaRPr lang="fr-CH" dirty="0" smtClean="0">
              <a:sym typeface="Symbol"/>
            </a:endParaRPr>
          </a:p>
          <a:p>
            <a:pPr lvl="1" eaLnBrk="1" hangingPunct="1"/>
            <a:r>
              <a:rPr lang="fr-CH" dirty="0" err="1" smtClean="0">
                <a:sym typeface="Symbol"/>
              </a:rPr>
              <a:t>Space</a:t>
            </a:r>
            <a:r>
              <a:rPr lang="fr-CH" dirty="0" smtClean="0">
                <a:sym typeface="Symbol"/>
              </a:rPr>
              <a:t> for </a:t>
            </a:r>
            <a:r>
              <a:rPr lang="fr-CH" dirty="0" err="1" smtClean="0">
                <a:sym typeface="Symbol"/>
              </a:rPr>
              <a:t>shielding</a:t>
            </a:r>
            <a:r>
              <a:rPr lang="fr-CH" dirty="0" smtClean="0">
                <a:sym typeface="Symbol"/>
              </a:rPr>
              <a:t> and </a:t>
            </a:r>
            <a:r>
              <a:rPr lang="fr-CH" dirty="0" err="1" smtClean="0">
                <a:sym typeface="Symbol"/>
              </a:rPr>
              <a:t>beam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screen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needed</a:t>
            </a:r>
            <a:r>
              <a:rPr lang="fr-CH" dirty="0" smtClean="0">
                <a:sym typeface="Symbol"/>
              </a:rPr>
              <a:t>, </a:t>
            </a:r>
          </a:p>
          <a:p>
            <a:pPr lvl="1" eaLnBrk="1" hangingPunct="1"/>
            <a:r>
              <a:rPr lang="fr-CH" dirty="0" smtClean="0">
                <a:sym typeface="Symbol"/>
              </a:rPr>
              <a:t>Design in </a:t>
            </a:r>
            <a:r>
              <a:rPr lang="fr-CH" dirty="0" err="1" smtClean="0">
                <a:sym typeface="Symbol"/>
              </a:rPr>
              <a:t>progress</a:t>
            </a:r>
            <a:endParaRPr lang="fr-CH" dirty="0" smtClean="0">
              <a:sym typeface="Symbol"/>
            </a:endParaRPr>
          </a:p>
          <a:p>
            <a:pPr lvl="1" eaLnBrk="1" hangingPunct="1"/>
            <a:r>
              <a:rPr lang="fr-CH" dirty="0" smtClean="0">
                <a:sym typeface="Symbol"/>
              </a:rPr>
              <a:t>Influence on </a:t>
            </a:r>
            <a:r>
              <a:rPr lang="fr-CH" dirty="0" err="1" smtClean="0">
                <a:sym typeface="Symbol"/>
              </a:rPr>
              <a:t>field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quality</a:t>
            </a:r>
            <a:r>
              <a:rPr lang="fr-CH" dirty="0" smtClean="0">
                <a:sym typeface="Symbol"/>
              </a:rPr>
              <a:t> to </a:t>
            </a:r>
            <a:r>
              <a:rPr lang="fr-CH" dirty="0" err="1" smtClean="0">
                <a:sym typeface="Symbol"/>
              </a:rPr>
              <a:t>be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seen</a:t>
            </a:r>
            <a:endParaRPr lang="fr-CH" dirty="0" smtClean="0">
              <a:sym typeface="Symbol"/>
            </a:endParaRPr>
          </a:p>
          <a:p>
            <a:pPr marL="457200" lvl="1" indent="0" eaLnBrk="1" hangingPunct="1">
              <a:buNone/>
            </a:pPr>
            <a:endParaRPr lang="fr-CH" dirty="0" smtClean="0">
              <a:sym typeface="Symbol"/>
            </a:endParaRPr>
          </a:p>
          <a:p>
            <a:pPr eaLnBrk="1" hangingPunct="1"/>
            <a:r>
              <a:rPr lang="fr-CH" dirty="0" smtClean="0">
                <a:sym typeface="Symbol"/>
              </a:rPr>
              <a:t>This </a:t>
            </a:r>
            <a:r>
              <a:rPr lang="fr-CH" dirty="0" err="1" smtClean="0">
                <a:sym typeface="Symbol"/>
              </a:rPr>
              <a:t>magnet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will</a:t>
            </a:r>
            <a:r>
              <a:rPr lang="fr-CH" dirty="0" smtClean="0">
                <a:sym typeface="Symbol"/>
              </a:rPr>
              <a:t> have </a:t>
            </a:r>
            <a:r>
              <a:rPr lang="fr-CH" dirty="0" err="1" smtClean="0">
                <a:sym typeface="Symbol"/>
              </a:rPr>
              <a:t>low</a:t>
            </a:r>
            <a:r>
              <a:rPr lang="fr-CH" dirty="0" smtClean="0">
                <a:sym typeface="Symbol"/>
              </a:rPr>
              <a:t> high </a:t>
            </a:r>
            <a:r>
              <a:rPr lang="fr-CH" dirty="0" err="1" smtClean="0">
                <a:sym typeface="Symbol"/>
              </a:rPr>
              <a:t>orders</a:t>
            </a:r>
            <a:endParaRPr lang="fr-CH" dirty="0" smtClean="0">
              <a:sym typeface="Symbol"/>
            </a:endParaRPr>
          </a:p>
          <a:p>
            <a:pPr lvl="1" eaLnBrk="1" hangingPunct="1"/>
            <a:r>
              <a:rPr lang="fr-CH" dirty="0" smtClean="0">
                <a:sym typeface="Symbol"/>
              </a:rPr>
              <a:t>Lot of </a:t>
            </a:r>
            <a:r>
              <a:rPr lang="fr-CH" dirty="0" err="1" smtClean="0">
                <a:sym typeface="Symbol"/>
              </a:rPr>
              <a:t>coil</a:t>
            </a:r>
            <a:r>
              <a:rPr lang="fr-CH" dirty="0" smtClean="0">
                <a:sym typeface="Symbol"/>
              </a:rPr>
              <a:t>, </a:t>
            </a:r>
            <a:r>
              <a:rPr lang="fr-CH" dirty="0" err="1" smtClean="0">
                <a:sym typeface="Symbol"/>
              </a:rPr>
              <a:t>small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multipoles</a:t>
            </a:r>
            <a:endParaRPr lang="fr-CH" dirty="0" smtClean="0">
              <a:sym typeface="Symbol"/>
            </a:endParaRPr>
          </a:p>
          <a:p>
            <a:pPr lvl="1" eaLnBrk="1" hangingPunct="1"/>
            <a:r>
              <a:rPr lang="fr-CH" dirty="0" smtClean="0">
                <a:sym typeface="Symbol"/>
              </a:rPr>
              <a:t>One </a:t>
            </a:r>
            <a:r>
              <a:rPr lang="fr-CH" dirty="0" err="1" smtClean="0">
                <a:sym typeface="Symbol"/>
              </a:rPr>
              <a:t>could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wonder</a:t>
            </a:r>
            <a:r>
              <a:rPr lang="fr-CH" dirty="0" smtClean="0">
                <a:sym typeface="Symbol"/>
              </a:rPr>
              <a:t> if </a:t>
            </a:r>
            <a:r>
              <a:rPr lang="fr-CH" dirty="0" err="1" smtClean="0">
                <a:sym typeface="Symbol"/>
              </a:rPr>
              <a:t>removing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totally</a:t>
            </a:r>
            <a:r>
              <a:rPr lang="fr-CH" dirty="0" smtClean="0">
                <a:sym typeface="Symbol"/>
              </a:rPr>
              <a:t> the spool </a:t>
            </a:r>
            <a:r>
              <a:rPr lang="fr-CH" dirty="0" err="1" smtClean="0">
                <a:sym typeface="Symbol"/>
              </a:rPr>
              <a:t>pieces</a:t>
            </a:r>
            <a:r>
              <a:rPr lang="fr-CH" dirty="0" smtClean="0">
                <a:sym typeface="Symbol"/>
              </a:rPr>
              <a:t> and </a:t>
            </a:r>
            <a:r>
              <a:rPr lang="fr-CH" dirty="0" err="1" smtClean="0">
                <a:sym typeface="Symbol"/>
              </a:rPr>
              <a:t>using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only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lattice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sextupoles</a:t>
            </a:r>
            <a:r>
              <a:rPr lang="fr-CH" dirty="0" smtClean="0">
                <a:sym typeface="Symbol"/>
              </a:rPr>
              <a:t>, </a:t>
            </a:r>
            <a:r>
              <a:rPr lang="fr-CH" dirty="0" err="1" smtClean="0">
                <a:sym typeface="Symbol"/>
              </a:rPr>
              <a:t>making</a:t>
            </a:r>
            <a:r>
              <a:rPr lang="fr-CH" dirty="0" smtClean="0">
                <a:sym typeface="Symbol"/>
              </a:rPr>
              <a:t> more room for the </a:t>
            </a:r>
            <a:r>
              <a:rPr lang="fr-CH" dirty="0" err="1" smtClean="0">
                <a:sym typeface="Symbol"/>
              </a:rPr>
              <a:t>dipoles</a:t>
            </a:r>
            <a:endParaRPr lang="fr-CH" dirty="0" smtClean="0">
              <a:sym typeface="Symbol"/>
            </a:endParaRPr>
          </a:p>
          <a:p>
            <a:pPr eaLnBrk="1" hangingPunct="1"/>
            <a:r>
              <a:rPr lang="fr-CH" dirty="0" smtClean="0">
                <a:sym typeface="Symbol"/>
              </a:rPr>
              <a:t>First </a:t>
            </a:r>
            <a:r>
              <a:rPr lang="fr-CH" dirty="0" err="1" smtClean="0">
                <a:sym typeface="Symbol"/>
              </a:rPr>
              <a:t>tracking</a:t>
            </a:r>
            <a:r>
              <a:rPr lang="fr-CH" dirty="0" smtClean="0">
                <a:sym typeface="Symbol"/>
              </a:rPr>
              <a:t> (</a:t>
            </a:r>
            <a:r>
              <a:rPr lang="fr-CH" dirty="0" err="1" smtClean="0">
                <a:sym typeface="Symbol"/>
              </a:rPr>
              <a:t>only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random</a:t>
            </a:r>
            <a:r>
              <a:rPr lang="fr-CH" dirty="0" smtClean="0">
                <a:sym typeface="Symbol"/>
              </a:rPr>
              <a:t>) </a:t>
            </a:r>
            <a:r>
              <a:rPr lang="fr-CH" dirty="0" err="1" smtClean="0">
                <a:sym typeface="Symbol"/>
              </a:rPr>
              <a:t>give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very</a:t>
            </a:r>
            <a:r>
              <a:rPr lang="fr-CH" dirty="0" smtClean="0">
                <a:sym typeface="Symbol"/>
              </a:rPr>
              <a:t> large </a:t>
            </a:r>
            <a:r>
              <a:rPr lang="fr-CH" dirty="0" err="1" smtClean="0">
                <a:sym typeface="Symbol"/>
              </a:rPr>
              <a:t>dynamic</a:t>
            </a:r>
            <a:r>
              <a:rPr lang="fr-CH" dirty="0" smtClean="0">
                <a:sym typeface="Symbol"/>
              </a:rPr>
              <a:t> aperture</a:t>
            </a:r>
          </a:p>
          <a:p>
            <a:pPr lvl="1" eaLnBrk="1" hangingPunct="1"/>
            <a:r>
              <a:rPr lang="fr-CH" dirty="0" err="1" smtClean="0">
                <a:sym typeface="Symbol"/>
              </a:rPr>
              <a:t>Too</a:t>
            </a:r>
            <a:r>
              <a:rPr lang="fr-CH" dirty="0" smtClean="0">
                <a:sym typeface="Symbol"/>
              </a:rPr>
              <a:t> good to </a:t>
            </a:r>
            <a:r>
              <a:rPr lang="fr-CH" dirty="0" err="1" smtClean="0">
                <a:sym typeface="Symbol"/>
              </a:rPr>
              <a:t>be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true</a:t>
            </a:r>
            <a:r>
              <a:rPr lang="fr-CH" dirty="0" smtClean="0">
                <a:sym typeface="Symbol"/>
              </a:rPr>
              <a:t>, </a:t>
            </a:r>
            <a:r>
              <a:rPr lang="fr-CH" dirty="0" err="1" smtClean="0">
                <a:sym typeface="Symbol"/>
              </a:rPr>
              <a:t>systematic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should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be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included</a:t>
            </a:r>
            <a:endParaRPr lang="fr-CH" dirty="0" smtClean="0">
              <a:sym typeface="Symbol"/>
            </a:endParaRPr>
          </a:p>
          <a:p>
            <a:pPr lvl="1" eaLnBrk="1" hangingPunct="1"/>
            <a:r>
              <a:rPr lang="fr-CH" dirty="0" err="1" smtClean="0">
                <a:sym typeface="Symbol"/>
              </a:rPr>
              <a:t>Work</a:t>
            </a:r>
            <a:r>
              <a:rPr lang="fr-CH" dirty="0" smtClean="0">
                <a:sym typeface="Symbol"/>
              </a:rPr>
              <a:t> in </a:t>
            </a:r>
            <a:r>
              <a:rPr lang="fr-CH" dirty="0" err="1" smtClean="0">
                <a:sym typeface="Symbol"/>
              </a:rPr>
              <a:t>progress</a:t>
            </a:r>
            <a:r>
              <a:rPr lang="fr-CH" dirty="0" smtClean="0">
                <a:sym typeface="Symbol"/>
              </a:rPr>
              <a:t>, </a:t>
            </a:r>
            <a:r>
              <a:rPr lang="fr-CH" dirty="0" err="1" smtClean="0">
                <a:sym typeface="Symbol"/>
              </a:rPr>
              <a:t>iteration</a:t>
            </a:r>
            <a:r>
              <a:rPr lang="fr-CH" dirty="0" smtClean="0">
                <a:sym typeface="Symbol"/>
              </a:rPr>
              <a:t> on </a:t>
            </a:r>
            <a:r>
              <a:rPr lang="fr-CH" dirty="0" err="1" smtClean="0">
                <a:sym typeface="Symbol"/>
              </a:rPr>
              <a:t>field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quality</a:t>
            </a:r>
            <a:r>
              <a:rPr lang="fr-CH" dirty="0" smtClean="0">
                <a:sym typeface="Symbol"/>
              </a:rPr>
              <a:t> tables</a:t>
            </a:r>
            <a:endParaRPr lang="fr-CH" dirty="0" smtClean="0">
              <a:sym typeface="Symbo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814" y="1875228"/>
            <a:ext cx="1983624" cy="19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5485626" y="3989901"/>
            <a:ext cx="3658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The </a:t>
            </a:r>
            <a:r>
              <a:rPr lang="fr-CH" sz="1600" dirty="0" err="1" smtClean="0"/>
              <a:t>beam</a:t>
            </a:r>
            <a:r>
              <a:rPr lang="fr-CH" sz="1600" dirty="0" smtClean="0"/>
              <a:t> </a:t>
            </a:r>
            <a:r>
              <a:rPr lang="fr-CH" sz="1600" dirty="0" err="1" smtClean="0"/>
              <a:t>screen</a:t>
            </a:r>
            <a:r>
              <a:rPr lang="fr-CH" sz="1600" dirty="0" smtClean="0"/>
              <a:t> design of </a:t>
            </a:r>
            <a:r>
              <a:rPr lang="fr-CH" sz="1600" dirty="0" smtClean="0">
                <a:solidFill>
                  <a:srgbClr val="009900"/>
                </a:solidFill>
              </a:rPr>
              <a:t>[C. </a:t>
            </a:r>
            <a:r>
              <a:rPr lang="fr-CH" sz="1600" dirty="0" err="1" smtClean="0">
                <a:solidFill>
                  <a:srgbClr val="009900"/>
                </a:solidFill>
              </a:rPr>
              <a:t>Garion</a:t>
            </a:r>
            <a:r>
              <a:rPr lang="fr-CH" sz="1600" dirty="0" smtClean="0">
                <a:solidFill>
                  <a:srgbClr val="009900"/>
                </a:solidFill>
              </a:rPr>
              <a:t>]</a:t>
            </a:r>
            <a:endParaRPr lang="en-GB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4106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LATTICE: THE INTERACTION REGION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I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guess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i="1" dirty="0" smtClean="0">
                <a:sym typeface="Symbol" pitchFamily="18" charset="2"/>
              </a:rPr>
              <a:t>l</a:t>
            </a:r>
            <a:r>
              <a:rPr lang="fr-CH" dirty="0" smtClean="0">
                <a:sym typeface="Symbol" pitchFamily="18" charset="2"/>
              </a:rPr>
              <a:t>* (</a:t>
            </a:r>
            <a:r>
              <a:rPr lang="fr-CH" dirty="0" err="1" smtClean="0">
                <a:sym typeface="Symbol" pitchFamily="18" charset="2"/>
              </a:rPr>
              <a:t>today</a:t>
            </a:r>
            <a:r>
              <a:rPr lang="fr-CH" dirty="0" smtClean="0">
                <a:sym typeface="Symbol" pitchFamily="18" charset="2"/>
              </a:rPr>
              <a:t> 23 m) has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doubled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7 times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experiment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resolution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given</a:t>
            </a:r>
            <a:r>
              <a:rPr lang="fr-CH" dirty="0" smtClean="0">
                <a:sym typeface="Symbol" pitchFamily="18" charset="2"/>
              </a:rPr>
              <a:t> by </a:t>
            </a:r>
            <a:r>
              <a:rPr lang="fr-CH" i="1" dirty="0" smtClean="0">
                <a:sym typeface="Symbol" pitchFamily="18" charset="2"/>
              </a:rPr>
              <a:t>BL</a:t>
            </a:r>
            <a:r>
              <a:rPr lang="fr-CH" i="1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, factor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B and a factor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L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Until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now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had</a:t>
            </a:r>
            <a:r>
              <a:rPr lang="fr-CH" dirty="0" smtClean="0">
                <a:sym typeface="Symbol" pitchFamily="18" charset="2"/>
              </a:rPr>
              <a:t> 50% more (35 m), I </a:t>
            </a:r>
            <a:r>
              <a:rPr lang="fr-CH" dirty="0" err="1" smtClean="0">
                <a:sym typeface="Symbol" pitchFamily="18" charset="2"/>
              </a:rPr>
              <a:t>think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have to go </a:t>
            </a:r>
            <a:r>
              <a:rPr lang="fr-CH" dirty="0" err="1" smtClean="0">
                <a:sym typeface="Symbol" pitchFamily="18" charset="2"/>
              </a:rPr>
              <a:t>towards</a:t>
            </a:r>
            <a:r>
              <a:rPr lang="fr-CH" dirty="0" smtClean="0">
                <a:sym typeface="Symbol" pitchFamily="18" charset="2"/>
              </a:rPr>
              <a:t> 46 m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35 m, </a:t>
            </a:r>
            <a:r>
              <a:rPr lang="fr-CH" dirty="0" err="1" smtClean="0">
                <a:sym typeface="Symbol" pitchFamily="18" charset="2"/>
              </a:rPr>
              <a:t>Rogelio</a:t>
            </a:r>
            <a:r>
              <a:rPr lang="fr-CH" dirty="0" smtClean="0">
                <a:sym typeface="Symbol" pitchFamily="18" charset="2"/>
              </a:rPr>
              <a:t> and Roman</a:t>
            </a:r>
            <a:endParaRPr lang="fr-CH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r>
              <a:rPr lang="fr-CH" dirty="0" smtClean="0">
                <a:sym typeface="Symbol" pitchFamily="18" charset="2"/>
              </a:rPr>
              <a:t>	</a:t>
            </a:r>
            <a:r>
              <a:rPr lang="fr-CH" dirty="0" err="1" smtClean="0">
                <a:sym typeface="Symbol" pitchFamily="18" charset="2"/>
              </a:rPr>
              <a:t>think</a:t>
            </a:r>
            <a:r>
              <a:rPr lang="fr-CH" dirty="0" smtClean="0">
                <a:sym typeface="Symbol" pitchFamily="18" charset="2"/>
              </a:rPr>
              <a:t> about a 100 m long triplet</a:t>
            </a:r>
          </a:p>
          <a:p>
            <a:pPr marL="457200" lvl="1" indent="0" eaLnBrk="1" hangingPunct="1">
              <a:buNone/>
            </a:pPr>
            <a:r>
              <a:rPr lang="fr-CH" dirty="0">
                <a:sym typeface="Symbol" pitchFamily="18" charset="2"/>
              </a:rPr>
              <a:t>	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114 mm aperture and</a:t>
            </a:r>
          </a:p>
          <a:p>
            <a:pPr marL="457200" lvl="1" indent="0" eaLnBrk="1" hangingPunct="1">
              <a:buNone/>
            </a:pPr>
            <a:r>
              <a:rPr lang="fr-CH" dirty="0">
                <a:sym typeface="Symbol" pitchFamily="18" charset="2"/>
              </a:rPr>
              <a:t>	</a:t>
            </a:r>
            <a:r>
              <a:rPr lang="fr-CH" dirty="0" smtClean="0">
                <a:sym typeface="Symbol" pitchFamily="18" charset="2"/>
              </a:rPr>
              <a:t>192 T/m </a:t>
            </a:r>
            <a:r>
              <a:rPr lang="fr-CH" dirty="0" err="1" smtClean="0">
                <a:sym typeface="Symbol" pitchFamily="18" charset="2"/>
              </a:rPr>
              <a:t>operational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>
                <a:sym typeface="Symbol" pitchFamily="18" charset="2"/>
              </a:rPr>
              <a:t>Looks </a:t>
            </a:r>
            <a:r>
              <a:rPr lang="fr-CH" dirty="0" err="1">
                <a:sym typeface="Symbol" pitchFamily="18" charset="2"/>
              </a:rPr>
              <a:t>challenging</a:t>
            </a:r>
            <a:r>
              <a:rPr lang="fr-CH" dirty="0">
                <a:sym typeface="Symbol" pitchFamily="18" charset="2"/>
              </a:rPr>
              <a:t> but not impossible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Peak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12.6 T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A </a:t>
            </a:r>
            <a:r>
              <a:rPr lang="fr-CH" dirty="0" err="1" smtClean="0">
                <a:sym typeface="Symbol" pitchFamily="18" charset="2"/>
              </a:rPr>
              <a:t>big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brother</a:t>
            </a:r>
            <a:r>
              <a:rPr lang="fr-CH" dirty="0" smtClean="0">
                <a:sym typeface="Symbol" pitchFamily="18" charset="2"/>
              </a:rPr>
              <a:t> of HQ,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grading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Longer triplet are not </a:t>
            </a:r>
            <a:r>
              <a:rPr lang="fr-CH" dirty="0" err="1" smtClean="0">
                <a:sym typeface="Symbol" pitchFamily="18" charset="2"/>
              </a:rPr>
              <a:t>considered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for the moment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longer l*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could</a:t>
            </a:r>
            <a:r>
              <a:rPr lang="fr-CH" dirty="0" smtClean="0">
                <a:sym typeface="Symbol" pitchFamily="18" charset="2"/>
              </a:rPr>
              <a:t> go to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apertures, in a range </a:t>
            </a:r>
            <a:r>
              <a:rPr lang="fr-CH" dirty="0" err="1" smtClean="0">
                <a:sym typeface="Symbol" pitchFamily="18" charset="2"/>
              </a:rPr>
              <a:t>well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explored</a:t>
            </a:r>
            <a:r>
              <a:rPr lang="fr-CH" dirty="0" smtClean="0">
                <a:sym typeface="Symbol" pitchFamily="18" charset="2"/>
              </a:rPr>
              <a:t> by HL-LHC</a:t>
            </a:r>
            <a:endParaRPr lang="fr-CH" dirty="0">
              <a:sym typeface="Symbol" pitchFamily="18" charset="2"/>
            </a:endParaRPr>
          </a:p>
        </p:txBody>
      </p:sp>
      <p:pic>
        <p:nvPicPr>
          <p:cNvPr id="8" name="Picture 3" descr="fccbeta0.3m.eps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1"/>
          <a:stretch>
            <a:fillRect/>
          </a:stretch>
        </p:blipFill>
        <p:spPr>
          <a:xfrm>
            <a:off x="5291960" y="2688144"/>
            <a:ext cx="3363310" cy="2740449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735135" y="5103997"/>
            <a:ext cx="2476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The </a:t>
            </a:r>
            <a:r>
              <a:rPr lang="fr-CH" sz="1600" dirty="0" smtClean="0"/>
              <a:t>IR </a:t>
            </a:r>
            <a:r>
              <a:rPr lang="fr-CH" sz="1600" dirty="0" err="1" smtClean="0"/>
              <a:t>region</a:t>
            </a:r>
            <a:r>
              <a:rPr lang="fr-CH" sz="1600" dirty="0" smtClean="0"/>
              <a:t> </a:t>
            </a:r>
            <a:r>
              <a:rPr lang="fr-CH" sz="1600" dirty="0" smtClean="0">
                <a:solidFill>
                  <a:srgbClr val="009900"/>
                </a:solidFill>
              </a:rPr>
              <a:t>[R. Martin]</a:t>
            </a:r>
            <a:endParaRPr lang="en-GB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219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44717</TotalTime>
  <Words>393</Words>
  <Application>Microsoft Office PowerPoint</Application>
  <PresentationFormat>Affichage à l'écran (4:3)</PresentationFormat>
  <Paragraphs>54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8" baseType="lpstr">
      <vt:lpstr>1_Default Design</vt:lpstr>
      <vt:lpstr>Custom Design</vt:lpstr>
      <vt:lpstr>UPDATE ON LAYOUT</vt:lpstr>
      <vt:lpstr>LATTICE: THE ARC</vt:lpstr>
      <vt:lpstr>LATTICE: THE ARC</vt:lpstr>
      <vt:lpstr>LATTICE: THE ARC</vt:lpstr>
      <vt:lpstr>LATTICE: THE ARC</vt:lpstr>
      <vt:lpstr>LATTICE: THE INTERACTION REGION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et2</cp:lastModifiedBy>
  <cp:revision>714</cp:revision>
  <dcterms:created xsi:type="dcterms:W3CDTF">2006-07-31T18:23:56Z</dcterms:created>
  <dcterms:modified xsi:type="dcterms:W3CDTF">2015-10-13T10:56:41Z</dcterms:modified>
</cp:coreProperties>
</file>