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86" r:id="rId2"/>
    <p:sldId id="293" r:id="rId3"/>
    <p:sldId id="257" r:id="rId4"/>
    <p:sldId id="279" r:id="rId5"/>
    <p:sldId id="295" r:id="rId6"/>
    <p:sldId id="281" r:id="rId7"/>
    <p:sldId id="282" r:id="rId8"/>
    <p:sldId id="284" r:id="rId9"/>
    <p:sldId id="283" r:id="rId10"/>
    <p:sldId id="285" r:id="rId11"/>
    <p:sldId id="280" r:id="rId12"/>
    <p:sldId id="294" r:id="rId13"/>
    <p:sldId id="287" r:id="rId14"/>
    <p:sldId id="288" r:id="rId15"/>
    <p:sldId id="292" r:id="rId16"/>
    <p:sldId id="290" r:id="rId17"/>
    <p:sldId id="297" r:id="rId18"/>
    <p:sldId id="291" r:id="rId19"/>
    <p:sldId id="296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27" autoAdjust="0"/>
    <p:restoredTop sz="80462" autoAdjust="0"/>
  </p:normalViewPr>
  <p:slideViewPr>
    <p:cSldViewPr>
      <p:cViewPr varScale="1">
        <p:scale>
          <a:sx n="79" d="100"/>
          <a:sy n="79" d="100"/>
        </p:scale>
        <p:origin x="181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2933" y="5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37FC94-8094-4610-98FC-738452D32CFF}" type="datetimeFigureOut">
              <a:rPr lang="en-GB" smtClean="0"/>
              <a:t>13/10/2015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3F8C9-96F3-45A4-8239-221EA538ED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316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7932E1-DB27-474A-9D7A-8FE964CFB13F}" type="datetimeFigureOut">
              <a:rPr lang="en-GB" smtClean="0"/>
              <a:pPr/>
              <a:t>13/10/2015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3500A-4590-4953-ACEB-E846BED76FB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991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6009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6535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4845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3100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30863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4239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4641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4276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CH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532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6764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216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3167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CH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202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329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959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941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9052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3500A-4590-4953-ACEB-E846BED76FB9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950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133600" y="2133600"/>
            <a:ext cx="5029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1800" dirty="0" smtClean="0"/>
              <a:t>Quick reminder on</a:t>
            </a:r>
            <a:r>
              <a:rPr lang="en-GB" sz="1800" baseline="0" dirty="0" smtClean="0"/>
              <a:t> the layout</a:t>
            </a:r>
          </a:p>
          <a:p>
            <a:pPr marL="0" indent="0">
              <a:buFontTx/>
              <a:buNone/>
            </a:pPr>
            <a:endParaRPr lang="en-GB" sz="1800" baseline="0" dirty="0" smtClean="0"/>
          </a:p>
          <a:p>
            <a:pPr marL="342900" indent="-342900" algn="l" defTabSz="914400" rtl="0" eaLnBrk="1" latinLnBrk="0" hangingPunct="1">
              <a:buFontTx/>
              <a:buChar char="-"/>
            </a:pPr>
            <a:r>
              <a:rPr lang="en-GB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Current</a:t>
            </a:r>
            <a:r>
              <a:rPr lang="en-GB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system deployed for the 3MeV part</a:t>
            </a:r>
          </a:p>
          <a:p>
            <a:pPr marL="342900" indent="-342900" algn="l" defTabSz="914400" rtl="0" eaLnBrk="1" latinLnBrk="0" hangingPunct="1">
              <a:buFontTx/>
              <a:buChar char="-"/>
            </a:pPr>
            <a:endParaRPr lang="en-GB" sz="18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 algn="l" defTabSz="914400" rtl="0" eaLnBrk="1" latinLnBrk="0" hangingPunct="1">
              <a:buFontTx/>
              <a:buChar char="-"/>
            </a:pPr>
            <a:r>
              <a:rPr lang="en-GB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Linac4 SIS</a:t>
            </a:r>
            <a:endParaRPr lang="en-GB" sz="1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342900" indent="-342900"/>
            <a:endParaRPr lang="en-GB" sz="1800" dirty="0" smtClean="0"/>
          </a:p>
          <a:p>
            <a:pPr marL="342900" indent="-342900">
              <a:buFontTx/>
              <a:buChar char="-"/>
            </a:pPr>
            <a:r>
              <a:rPr lang="fr-CH" sz="1800" dirty="0" smtClean="0"/>
              <a:t>BIS supervision </a:t>
            </a:r>
            <a:r>
              <a:rPr lang="en-US" sz="1800" dirty="0" smtClean="0"/>
              <a:t>overview</a:t>
            </a:r>
            <a:endParaRPr lang="en-GB" dirty="0" smtClean="0"/>
          </a:p>
          <a:p>
            <a:pPr marL="342900" indent="-342900"/>
            <a:endParaRPr lang="fr-CH" sz="1800" dirty="0" smtClean="0"/>
          </a:p>
          <a:p>
            <a:pPr marL="342900" indent="-342900">
              <a:buFontTx/>
              <a:buChar char="-"/>
            </a:pPr>
            <a:r>
              <a:rPr lang="fr-CH" sz="1800" dirty="0" smtClean="0"/>
              <a:t>Open</a:t>
            </a:r>
            <a:r>
              <a:rPr lang="fr-CH" sz="1800" baseline="0" dirty="0" smtClean="0"/>
              <a:t> issues / non-conformities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982"/>
            <a:ext cx="9144000" cy="608618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685800"/>
            <a:ext cx="8991599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</a:t>
            </a:r>
          </a:p>
        </p:txBody>
      </p:sp>
      <p:pic>
        <p:nvPicPr>
          <p:cNvPr id="8" name="Picture 7" descr="TE_logo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65396" y="1857"/>
            <a:ext cx="281430" cy="2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 userDrawn="1"/>
        </p:nvSpPr>
        <p:spPr>
          <a:xfrm>
            <a:off x="-1280" y="6587004"/>
            <a:ext cx="9144000" cy="277092"/>
          </a:xfrm>
          <a:prstGeom prst="rect">
            <a:avLst/>
          </a:prstGeom>
          <a:solidFill>
            <a:srgbClr val="3861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4"/>
          <p:cNvSpPr txBox="1">
            <a:spLocks noChangeArrowheads="1"/>
          </p:cNvSpPr>
          <p:nvPr userDrawn="1"/>
        </p:nvSpPr>
        <p:spPr bwMode="auto">
          <a:xfrm>
            <a:off x="5476" y="6591492"/>
            <a:ext cx="2305624" cy="25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Christophe Martin TE-MPE-EP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 userDrawn="1"/>
        </p:nvSpPr>
        <p:spPr bwMode="auto">
          <a:xfrm>
            <a:off x="8044047" y="6587152"/>
            <a:ext cx="1077888" cy="276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04/04/2014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914400" indent="0" algn="l" rtl="0" eaLnBrk="1" fontAlgn="base" hangingPunct="1">
        <a:spcBef>
          <a:spcPct val="20000"/>
        </a:spcBef>
        <a:spcAft>
          <a:spcPct val="0"/>
        </a:spcAft>
        <a:buNone/>
        <a:defRPr sz="2400">
          <a:solidFill>
            <a:schemeClr val="bg1"/>
          </a:solidFill>
          <a:latin typeface="+mn-lt"/>
          <a:ea typeface="+mn-ea"/>
        </a:defRPr>
      </a:lvl3pPr>
      <a:lvl4pPr marL="1371600" indent="0" algn="l" rtl="0" eaLnBrk="1" fontAlgn="base" hangingPunct="1">
        <a:spcBef>
          <a:spcPct val="20000"/>
        </a:spcBef>
        <a:spcAft>
          <a:spcPct val="0"/>
        </a:spcAft>
        <a:buNone/>
        <a:defRPr sz="2000">
          <a:solidFill>
            <a:schemeClr val="bg1"/>
          </a:solidFill>
          <a:latin typeface="+mn-lt"/>
          <a:ea typeface="+mn-ea"/>
        </a:defRPr>
      </a:lvl4pPr>
      <a:lvl5pPr marL="1828800" indent="0" algn="l" rtl="0" eaLnBrk="1" fontAlgn="base" hangingPunct="1">
        <a:spcBef>
          <a:spcPct val="20000"/>
        </a:spcBef>
        <a:spcAft>
          <a:spcPct val="0"/>
        </a:spcAft>
        <a:buNone/>
        <a:defRPr lang="fr-FR" sz="1200" baseline="0" smtClean="0">
          <a:solidFill>
            <a:schemeClr val="bg1"/>
          </a:solidFill>
          <a:effectLst/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emf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file/1400288/1/CIBU-Commissioning_step_1v0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2200" y="76200"/>
            <a:ext cx="396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LINAC4 </a:t>
            </a:r>
            <a:r>
              <a:rPr lang="fr-CH" dirty="0" smtClean="0">
                <a:solidFill>
                  <a:schemeClr val="bg1"/>
                </a:solidFill>
              </a:rPr>
              <a:t>50 MeV phase BIS STATUS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524000" y="2133600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- Linac4 50 MeV BIS architecture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2699049"/>
            <a:ext cx="4399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Current situation with the different users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3244117"/>
            <a:ext cx="2403222" cy="305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Commissioning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31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76200"/>
            <a:ext cx="4496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solidFill>
                  <a:schemeClr val="bg1"/>
                </a:solidFill>
              </a:rPr>
              <a:t>Slave BIC L4 : the real situation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998" y="4351358"/>
            <a:ext cx="1674404" cy="19545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1389342" y="2379942"/>
            <a:ext cx="5750482" cy="2362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 flipV="1">
            <a:off x="533400" y="1371600"/>
            <a:ext cx="1905000" cy="3048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33400" y="1371600"/>
            <a:ext cx="1905000" cy="3048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own Arrow 17"/>
          <p:cNvSpPr/>
          <p:nvPr/>
        </p:nvSpPr>
        <p:spPr>
          <a:xfrm rot="16200000">
            <a:off x="2895972" y="1392932"/>
            <a:ext cx="206896" cy="36004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667000" y="1003817"/>
            <a:ext cx="530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B050"/>
                </a:solidFill>
              </a:rPr>
              <a:t> 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4860" y="1371600"/>
            <a:ext cx="4942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Forced to “TRUE”, not required for the 50 MeV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538023" y="2029692"/>
            <a:ext cx="1905000" cy="3048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38023" y="2029692"/>
            <a:ext cx="1905000" cy="3048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Down Arrow 22"/>
          <p:cNvSpPr/>
          <p:nvPr/>
        </p:nvSpPr>
        <p:spPr>
          <a:xfrm rot="16200000">
            <a:off x="2924174" y="2002532"/>
            <a:ext cx="206896" cy="36004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63062" y="1981200"/>
            <a:ext cx="4942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Forced to “TRUE”, not required for the 50 MeV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696367" y="1708605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696366" y="2382615"/>
            <a:ext cx="473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696366" y="2719620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 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05544" y="2513155"/>
            <a:ext cx="199255" cy="144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97087" y="3882752"/>
            <a:ext cx="207712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101253" y="2514600"/>
            <a:ext cx="0" cy="136815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89" y="2356070"/>
            <a:ext cx="2129311" cy="354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706199"/>
            <a:ext cx="2148106" cy="32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2667000" y="3706198"/>
            <a:ext cx="52565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L4 RF moved on “</a:t>
            </a:r>
            <a:r>
              <a:rPr lang="en-US" dirty="0" err="1" smtClean="0"/>
              <a:t>Maskable</a:t>
            </a:r>
            <a:r>
              <a:rPr lang="en-US" dirty="0" smtClean="0"/>
              <a:t>” input for 50 MeV commissioning phase ( as for 12 MeV)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2932457" y="4715669"/>
            <a:ext cx="37611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u="sng" dirty="0" smtClean="0"/>
              <a:t>Note: </a:t>
            </a:r>
            <a:r>
              <a:rPr lang="en-US" i="1" dirty="0" smtClean="0"/>
              <a:t>for this phase, the system “Diamond Detector” will no be anymore connected to the BIS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97364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76200"/>
            <a:ext cx="3757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solidFill>
                  <a:schemeClr val="bg1"/>
                </a:solidFill>
              </a:rPr>
              <a:t>WORKING DOCUMENTS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08" y="749056"/>
            <a:ext cx="6120000" cy="46241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440" y="2272446"/>
            <a:ext cx="6120000" cy="41088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759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2133600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- Linac4 50 MeV BIS architecture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2699049"/>
            <a:ext cx="4399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Current situation with the different users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3244117"/>
            <a:ext cx="2403222" cy="305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Commissioning plan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447800" y="2089449"/>
            <a:ext cx="4475802" cy="958551"/>
          </a:xfrm>
          <a:prstGeom prst="rect">
            <a:avLst/>
          </a:prstGeom>
          <a:solidFill>
            <a:schemeClr val="bg1">
              <a:alpha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rtlCol="0" anchor="ctr"/>
          <a:lstStyle/>
          <a:p>
            <a:pPr marL="342900" indent="-342900" algn="ctr">
              <a:buFontTx/>
              <a:buNone/>
            </a:pPr>
            <a:endParaRPr lang="en-GB" dirty="0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533400" y="3276600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1750641" y="3283429"/>
            <a:ext cx="3384376" cy="288032"/>
          </a:xfrm>
          <a:prstGeom prst="rect">
            <a:avLst/>
          </a:prstGeom>
          <a:solidFill>
            <a:srgbClr val="FF0000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rtlCol="0" anchor="ctr"/>
          <a:lstStyle/>
          <a:p>
            <a:pPr marL="342900" indent="-342900" algn="ctr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7400" y="76200"/>
            <a:ext cx="5436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The 3 elements of the BIS architecture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581400"/>
            <a:ext cx="2781300" cy="7773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3352800"/>
            <a:ext cx="2214562" cy="24694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599" y="3562927"/>
            <a:ext cx="1952193" cy="14641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8600" y="949306"/>
            <a:ext cx="8534400" cy="209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595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3981" y="76200"/>
            <a:ext cx="51664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L4 BIS IST (Individual System Tests)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2962999"/>
            <a:ext cx="6629400" cy="6946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3810000"/>
            <a:ext cx="7268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BIS IST are performed by the BIS experts; These tests include: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4230469"/>
            <a:ext cx="54187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The connection between the CIBU and the BIC</a:t>
            </a:r>
          </a:p>
          <a:p>
            <a:pPr marL="268288"/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67360" y="4657228"/>
            <a:ext cx="4487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The Beam Interlock Controller behavior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360" y="5148958"/>
            <a:ext cx="5782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The reception of the Beam Permit at the CIBIR level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762000"/>
            <a:ext cx="8534400" cy="20986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3400" y="5676248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Note : these tests do not involve neither the User Systems nor the Target Systems; nevertheless the CIBIR module should be powered on. </a:t>
            </a:r>
          </a:p>
        </p:txBody>
      </p:sp>
    </p:spTree>
    <p:extLst>
      <p:ext uri="{BB962C8B-B14F-4D97-AF65-F5344CB8AC3E}">
        <p14:creationId xmlns:p14="http://schemas.microsoft.com/office/powerpoint/2010/main" val="280086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76200"/>
            <a:ext cx="6773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L4 CIBU &amp; CIBIR hardware commissioning tests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2822138"/>
            <a:ext cx="8730713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r>
              <a:rPr lang="en-US" dirty="0" smtClean="0"/>
              <a:t>The BIS hardware commissioning tests (CIBU &amp; CIBIR) are performed by the BIS experts </a:t>
            </a:r>
            <a:r>
              <a:rPr lang="en-US" b="1" dirty="0" smtClean="0"/>
              <a:t>and the involve person of either the User System or the Target System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3555552"/>
            <a:ext cx="8806913" cy="646331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These tests check the electrical connections between the User electronics and the BIS interfaces and also the redundancy of the two User Permits &amp; Beam </a:t>
            </a:r>
            <a:r>
              <a:rPr lang="en-US" dirty="0"/>
              <a:t>P</a:t>
            </a:r>
            <a:r>
              <a:rPr lang="en-US" dirty="0" smtClean="0"/>
              <a:t>ermits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4288966"/>
            <a:ext cx="8994770" cy="646331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dirty="0" smtClean="0"/>
              <a:t>The test procedure is explained in the document “CIBU COMMISSIONING STEPS” </a:t>
            </a:r>
          </a:p>
          <a:p>
            <a:r>
              <a:rPr lang="en-US" dirty="0" smtClean="0"/>
              <a:t>EDMS </a:t>
            </a:r>
            <a:r>
              <a:rPr lang="en-US" dirty="0" smtClean="0">
                <a:hlinkClick r:id="rId3"/>
              </a:rPr>
              <a:t>1400288</a:t>
            </a:r>
            <a:endParaRPr lang="en-US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5022381"/>
            <a:ext cx="8443337" cy="369332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r>
              <a:rPr lang="en-US" dirty="0" smtClean="0"/>
              <a:t>In each case, a test report is generated and archived by the Beam Interlock team</a:t>
            </a:r>
            <a:endParaRPr lang="en-US" i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2057400"/>
            <a:ext cx="2514600" cy="52602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28600" y="5638800"/>
            <a:ext cx="86847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REMINDER : if the user system electronics has been modified, the interlock team should be always informed in order to take the relevant actions (with a partial or full recommissioning)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0399" y="2170331"/>
            <a:ext cx="1443059" cy="7252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592" y="609600"/>
            <a:ext cx="8373208" cy="151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75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3702" y="76200"/>
            <a:ext cx="6277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BIS commissioning of the full interlock chain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3352800"/>
            <a:ext cx="3581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related interlock logic is under the responsibility of the User </a:t>
            </a:r>
            <a:r>
              <a:rPr lang="en-US" dirty="0"/>
              <a:t>S</a:t>
            </a:r>
            <a:r>
              <a:rPr lang="en-US" dirty="0" smtClean="0"/>
              <a:t>ystem and is </a:t>
            </a:r>
            <a:r>
              <a:rPr lang="en-US" b="1" dirty="0" smtClean="0"/>
              <a:t>not</a:t>
            </a:r>
            <a:r>
              <a:rPr lang="en-US" dirty="0" smtClean="0"/>
              <a:t> checked during the BIS commissioning. 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746870" y="3352800"/>
            <a:ext cx="40161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The action </a:t>
            </a:r>
            <a:r>
              <a:rPr lang="en-US" dirty="0"/>
              <a:t>resulting from the 2 redundant Beam </a:t>
            </a:r>
            <a:r>
              <a:rPr lang="en-US" dirty="0" smtClean="0"/>
              <a:t>Permits level is outside of TE/MPE responsibility. </a:t>
            </a:r>
            <a:r>
              <a:rPr lang="en-US" dirty="0"/>
              <a:t>From the BIS side we only guarantee the availability of these signals.  </a:t>
            </a:r>
            <a:endParaRPr lang="en-US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4756688" y="5029200"/>
            <a:ext cx="4387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u="sng" dirty="0" smtClean="0">
                <a:solidFill>
                  <a:srgbClr val="FF0000"/>
                </a:solidFill>
              </a:rPr>
              <a:t>Note: </a:t>
            </a:r>
            <a:r>
              <a:rPr lang="en-US" i="1" dirty="0" smtClean="0">
                <a:solidFill>
                  <a:srgbClr val="FF0000"/>
                </a:solidFill>
              </a:rPr>
              <a:t>the past issue with the Diamond </a:t>
            </a:r>
            <a:r>
              <a:rPr lang="en-US" i="1" dirty="0">
                <a:solidFill>
                  <a:srgbClr val="FF0000"/>
                </a:solidFill>
              </a:rPr>
              <a:t>d</a:t>
            </a:r>
            <a:r>
              <a:rPr lang="en-US" i="1" dirty="0" smtClean="0">
                <a:solidFill>
                  <a:srgbClr val="FF0000"/>
                </a:solidFill>
              </a:rPr>
              <a:t>etector during the 12 MeV phase was due to </a:t>
            </a:r>
            <a:r>
              <a:rPr lang="en-US" i="1" dirty="0">
                <a:solidFill>
                  <a:srgbClr val="FF0000"/>
                </a:solidFill>
              </a:rPr>
              <a:t>2</a:t>
            </a:r>
            <a:r>
              <a:rPr lang="en-US" i="1" dirty="0" smtClean="0">
                <a:solidFill>
                  <a:srgbClr val="FF0000"/>
                </a:solidFill>
              </a:rPr>
              <a:t> bypasses of the Beam Permit signals: 1 in the Pre-Chopper and 1 in the Chopper !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" y="686454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tests to validate the full interlock chain are outside the scope of the BIS responsibility: </a:t>
            </a:r>
            <a:endParaRPr lang="en-US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836" y="1219200"/>
            <a:ext cx="8552164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345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98278">
            <a:off x="653950" y="4661041"/>
            <a:ext cx="8325659" cy="137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914400"/>
            <a:ext cx="8153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Mandate</a:t>
            </a:r>
          </a:p>
          <a:p>
            <a:pPr lvl="1"/>
            <a:r>
              <a:rPr lang="en-GB" dirty="0" smtClean="0"/>
              <a:t>…The </a:t>
            </a:r>
            <a:r>
              <a:rPr lang="en-GB" dirty="0"/>
              <a:t>role of </a:t>
            </a:r>
            <a:r>
              <a:rPr lang="en-GB" dirty="0" smtClean="0"/>
              <a:t>the machine </a:t>
            </a:r>
            <a:r>
              <a:rPr lang="en-GB" dirty="0"/>
              <a:t>protection linkman is to be a central point of contact for all </a:t>
            </a:r>
            <a:r>
              <a:rPr lang="en-GB" dirty="0" smtClean="0"/>
              <a:t>interlocks </a:t>
            </a:r>
            <a:r>
              <a:rPr lang="en-GB" dirty="0"/>
              <a:t>(WIC, BIS, SIS) and the associated interfaces to client systems. The linkman will have at all times an understanding of the present and future interlock status of the </a:t>
            </a:r>
            <a:r>
              <a:rPr lang="en-GB" dirty="0" smtClean="0"/>
              <a:t>machine…</a:t>
            </a:r>
          </a:p>
          <a:p>
            <a:endParaRPr lang="en-US" dirty="0"/>
          </a:p>
          <a:p>
            <a:r>
              <a:rPr lang="en-US" b="1" dirty="0" smtClean="0"/>
              <a:t>MPP Linkman for LINAC4</a:t>
            </a:r>
          </a:p>
          <a:p>
            <a:pPr lvl="1"/>
            <a:r>
              <a:rPr lang="en-US" dirty="0" smtClean="0"/>
              <a:t>David </a:t>
            </a:r>
            <a:r>
              <a:rPr lang="en-US" dirty="0" err="1" smtClean="0"/>
              <a:t>Nisbet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b="1" dirty="0" smtClean="0"/>
              <a:t>Actions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Ensure all required BIS client inputs  are defined and documented.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Define functional tests for each user input (if not already existing).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Make the SIS operational for 50MeV.</a:t>
            </a:r>
            <a:endParaRPr lang="en-GB" dirty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103702" y="76200"/>
            <a:ext cx="2096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MPP Linkman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90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5200" y="76200"/>
            <a:ext cx="14702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Schedule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838200"/>
            <a:ext cx="7696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Connection of the new “Source Start” CIBU to the BIS </a:t>
            </a:r>
            <a:r>
              <a:rPr lang="en-US" dirty="0"/>
              <a:t>and </a:t>
            </a:r>
            <a:r>
              <a:rPr lang="en-US" dirty="0" smtClean="0"/>
              <a:t>programing the new equation in the Master BIC “Source RF”  </a:t>
            </a:r>
            <a:r>
              <a:rPr lang="en-US" dirty="0" smtClean="0">
                <a:solidFill>
                  <a:srgbClr val="FFC000"/>
                </a:solidFill>
              </a:rPr>
              <a:t>(done)</a:t>
            </a:r>
            <a:endParaRPr lang="en-US" i="1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1676400"/>
            <a:ext cx="7696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CIBU recommissioning </a:t>
            </a:r>
            <a:r>
              <a:rPr lang="en-US" dirty="0">
                <a:solidFill>
                  <a:srgbClr val="FFC000"/>
                </a:solidFill>
              </a:rPr>
              <a:t>(foreseen </a:t>
            </a:r>
            <a:r>
              <a:rPr lang="en-US" dirty="0" smtClean="0">
                <a:solidFill>
                  <a:srgbClr val="FFC000"/>
                </a:solidFill>
              </a:rPr>
              <a:t>12/10 to 16/10)</a:t>
            </a:r>
            <a:endParaRPr lang="en-US" i="1" dirty="0">
              <a:solidFill>
                <a:srgbClr val="FFC000"/>
              </a:solidFill>
            </a:endParaRPr>
          </a:p>
          <a:p>
            <a:pPr marL="285750" indent="-285750">
              <a:buFontTx/>
              <a:buChar char="-"/>
            </a:pP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4888468"/>
            <a:ext cx="7696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Target System recommissioning </a:t>
            </a:r>
            <a:r>
              <a:rPr lang="en-US" dirty="0">
                <a:solidFill>
                  <a:srgbClr val="FFC000"/>
                </a:solidFill>
              </a:rPr>
              <a:t>(foreseen </a:t>
            </a:r>
            <a:r>
              <a:rPr lang="en-US" dirty="0" smtClean="0">
                <a:solidFill>
                  <a:srgbClr val="FFC000"/>
                </a:solidFill>
              </a:rPr>
              <a:t>19/10 </a:t>
            </a:r>
            <a:r>
              <a:rPr lang="en-US" dirty="0">
                <a:solidFill>
                  <a:srgbClr val="FFC000"/>
                </a:solidFill>
              </a:rPr>
              <a:t>to </a:t>
            </a:r>
            <a:r>
              <a:rPr lang="en-US" dirty="0" smtClean="0">
                <a:solidFill>
                  <a:srgbClr val="FFC000"/>
                </a:solidFill>
              </a:rPr>
              <a:t>21/10)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057400"/>
            <a:ext cx="7058025" cy="26003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799" y="5257800"/>
            <a:ext cx="7058025" cy="1095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01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5200" y="76200"/>
            <a:ext cx="1710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Conclusion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0999" y="1524000"/>
            <a:ext cx="7696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There is no show stoppers to install the BIS for the 50 MeV phase  </a:t>
            </a:r>
            <a:endParaRPr lang="en-US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0999" y="2057400"/>
            <a:ext cx="7696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A schedule is proposed to both User Systems and </a:t>
            </a:r>
            <a:r>
              <a:rPr lang="en-US" dirty="0"/>
              <a:t>T</a:t>
            </a:r>
            <a:r>
              <a:rPr lang="en-US" dirty="0" smtClean="0"/>
              <a:t>arget Systems to performed the recommissioning before 22 </a:t>
            </a:r>
            <a:r>
              <a:rPr lang="en-US" dirty="0"/>
              <a:t>O</a:t>
            </a:r>
            <a:r>
              <a:rPr lang="en-US" dirty="0" smtClean="0"/>
              <a:t>ctober</a:t>
            </a:r>
            <a:endParaRPr lang="en-US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80999" y="2831643"/>
            <a:ext cx="8001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A clear procedure for testing the whole interlock chain has to be defined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80996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2133600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- Linac4 50 MeV BIS architecture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2699049"/>
            <a:ext cx="4399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Current situation with the different users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3244117"/>
            <a:ext cx="2403222" cy="305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Commissioning plan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447800" y="2699049"/>
            <a:ext cx="4475802" cy="958551"/>
          </a:xfrm>
          <a:prstGeom prst="rect">
            <a:avLst/>
          </a:prstGeom>
          <a:solidFill>
            <a:schemeClr val="bg1">
              <a:alpha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rtlCol="0" anchor="ctr"/>
          <a:lstStyle/>
          <a:p>
            <a:pPr marL="342900" indent="-342900" algn="ctr">
              <a:buFontTx/>
              <a:buNone/>
            </a:pPr>
            <a:endParaRPr lang="en-GB" dirty="0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533400" y="2198132"/>
            <a:ext cx="914400" cy="3048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1750641" y="2204961"/>
            <a:ext cx="3384376" cy="288032"/>
          </a:xfrm>
          <a:prstGeom prst="rect">
            <a:avLst/>
          </a:prstGeom>
          <a:solidFill>
            <a:srgbClr val="FF0000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rtlCol="0" anchor="ctr"/>
          <a:lstStyle/>
          <a:p>
            <a:pPr marL="342900" indent="-342900" algn="ctr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78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09800" y="76200"/>
            <a:ext cx="4344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solidFill>
                  <a:schemeClr val="bg1"/>
                </a:solidFill>
              </a:rPr>
              <a:t>LINAC4 BIS Final implantation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9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72" y="762000"/>
            <a:ext cx="7632848" cy="572992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/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7561" y="76200"/>
            <a:ext cx="3159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solidFill>
                  <a:schemeClr val="bg1"/>
                </a:solidFill>
              </a:rPr>
              <a:t>LINAC4 BIS : 50 MeV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9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72" y="762000"/>
            <a:ext cx="7632848" cy="572992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/>
          <a:extLst/>
        </p:spPr>
      </p:pic>
      <p:sp>
        <p:nvSpPr>
          <p:cNvPr id="103" name="Rectangle 102"/>
          <p:cNvSpPr/>
          <p:nvPr/>
        </p:nvSpPr>
        <p:spPr>
          <a:xfrm>
            <a:off x="3913584" y="1019321"/>
            <a:ext cx="4824536" cy="5112568"/>
          </a:xfrm>
          <a:prstGeom prst="rect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7" name="Rectangle 106"/>
          <p:cNvSpPr/>
          <p:nvPr/>
        </p:nvSpPr>
        <p:spPr>
          <a:xfrm>
            <a:off x="2895600" y="3395585"/>
            <a:ext cx="1017984" cy="2736304"/>
          </a:xfrm>
          <a:prstGeom prst="rect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0" name="Rectangle 109"/>
          <p:cNvSpPr/>
          <p:nvPr/>
        </p:nvSpPr>
        <p:spPr>
          <a:xfrm>
            <a:off x="2895599" y="3035545"/>
            <a:ext cx="1017985" cy="360040"/>
          </a:xfrm>
          <a:prstGeom prst="rect">
            <a:avLst/>
          </a:prstGeom>
          <a:solidFill>
            <a:schemeClr val="bg1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29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2133600"/>
            <a:ext cx="3570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- Linac4 50 MeV BIS architecture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2699049"/>
            <a:ext cx="4399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Current situation with the different users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3244117"/>
            <a:ext cx="2403222" cy="3052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Commissioning plan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447800" y="3159316"/>
            <a:ext cx="4475802" cy="498284"/>
          </a:xfrm>
          <a:prstGeom prst="rect">
            <a:avLst/>
          </a:prstGeom>
          <a:solidFill>
            <a:schemeClr val="bg1">
              <a:alpha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rtlCol="0" anchor="ctr"/>
          <a:lstStyle/>
          <a:p>
            <a:pPr marL="342900" indent="-342900" algn="ctr">
              <a:buFontTx/>
              <a:buNone/>
            </a:pPr>
            <a:endParaRPr lang="en-GB" dirty="0"/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412044" y="2735812"/>
            <a:ext cx="1127462" cy="331943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1750640" y="2750029"/>
            <a:ext cx="4172961" cy="345050"/>
          </a:xfrm>
          <a:prstGeom prst="rect">
            <a:avLst/>
          </a:prstGeom>
          <a:solidFill>
            <a:srgbClr val="FF0000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rtlCol="0" anchor="ctr"/>
          <a:lstStyle/>
          <a:p>
            <a:pPr marL="342900" indent="-342900" algn="ctr">
              <a:buFontTx/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1556555" y="2133600"/>
            <a:ext cx="4475802" cy="430502"/>
          </a:xfrm>
          <a:prstGeom prst="rect">
            <a:avLst/>
          </a:prstGeom>
          <a:solidFill>
            <a:schemeClr val="bg1">
              <a:alpha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rtlCol="0" anchor="ctr"/>
          <a:lstStyle/>
          <a:p>
            <a:pPr marL="342900" indent="-342900" algn="ctr">
              <a:buFontTx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290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1" y="2825447"/>
            <a:ext cx="7359246" cy="25085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50617" y="76200"/>
            <a:ext cx="52645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solidFill>
                  <a:schemeClr val="bg1"/>
                </a:solidFill>
              </a:rPr>
              <a:t>Master BIC </a:t>
            </a:r>
            <a:r>
              <a:rPr lang="fr-CH" sz="2400" dirty="0">
                <a:solidFill>
                  <a:schemeClr val="bg1"/>
                </a:solidFill>
              </a:rPr>
              <a:t>RF </a:t>
            </a:r>
            <a:r>
              <a:rPr lang="fr-CH" sz="2400" dirty="0" smtClean="0">
                <a:solidFill>
                  <a:schemeClr val="bg1"/>
                </a:solidFill>
              </a:rPr>
              <a:t>: the new </a:t>
            </a:r>
            <a:r>
              <a:rPr lang="en-US" sz="2400" dirty="0" smtClean="0">
                <a:solidFill>
                  <a:schemeClr val="bg1"/>
                </a:solidFill>
              </a:rPr>
              <a:t>functionality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85800"/>
            <a:ext cx="8763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dirty="0" smtClean="0"/>
              <a:t>Following a request from the “RF Source team”, a new CIBU named « Source Start » has been added on a free input of the “Master BIC </a:t>
            </a:r>
            <a:r>
              <a:rPr lang="en-US" dirty="0"/>
              <a:t>RF </a:t>
            </a:r>
            <a:r>
              <a:rPr lang="en-US" dirty="0" smtClean="0"/>
              <a:t>”.</a:t>
            </a:r>
          </a:p>
          <a:p>
            <a:pPr marL="269875" indent="87313"/>
            <a:endParaRPr lang="en-US" dirty="0" smtClean="0"/>
          </a:p>
          <a:p>
            <a:pPr marL="357188"/>
            <a:r>
              <a:rPr lang="en-GB" sz="1600" i="1" dirty="0"/>
              <a:t>D</a:t>
            </a:r>
            <a:r>
              <a:rPr lang="en-GB" sz="1600" i="1" dirty="0" smtClean="0"/>
              <a:t>uring </a:t>
            </a:r>
            <a:r>
              <a:rPr lang="en-GB" sz="1600" i="1" dirty="0"/>
              <a:t>the Source start-up the nominal conditions are very different from those during standard operation; the Beam Stopper is “IN” and the Beam Permit delivered to the source must stay “TRUE”.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2400" y="2362200"/>
            <a:ext cx="891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2"/>
            </a:pPr>
            <a:r>
              <a:rPr lang="en-US" dirty="0" smtClean="0"/>
              <a:t>Thanks to this new input, a third equation has been added to this “Master BIC RF”</a:t>
            </a:r>
            <a:r>
              <a:rPr lang="en-GB" i="1" dirty="0" smtClean="0"/>
              <a:t>. </a:t>
            </a:r>
            <a:endParaRPr lang="en-GB" i="1" dirty="0"/>
          </a:p>
        </p:txBody>
      </p:sp>
      <p:sp>
        <p:nvSpPr>
          <p:cNvPr id="8" name="Oval 7"/>
          <p:cNvSpPr/>
          <p:nvPr/>
        </p:nvSpPr>
        <p:spPr bwMode="auto">
          <a:xfrm>
            <a:off x="1143000" y="2819400"/>
            <a:ext cx="514540" cy="2017547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marL="342900" indent="-342900" algn="ctr">
              <a:buFontTx/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91540" y="4602480"/>
            <a:ext cx="6804660" cy="2270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014834" y="5410200"/>
            <a:ext cx="35477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Final Master BIC RF implementation </a:t>
            </a:r>
            <a:endParaRPr lang="en-US" sz="16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9440" y="2963866"/>
            <a:ext cx="852210" cy="20166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400" y="5867400"/>
            <a:ext cx="891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Note: When the “Source Start” gives User Permit = “TRUE”, the protection of the source will then be under the responsibility of the source team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79974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76200"/>
            <a:ext cx="6324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solidFill>
                  <a:schemeClr val="bg1"/>
                </a:solidFill>
              </a:rPr>
              <a:t>Master BIC </a:t>
            </a:r>
            <a:r>
              <a:rPr lang="fr-CH" sz="2400" dirty="0">
                <a:solidFill>
                  <a:schemeClr val="bg1"/>
                </a:solidFill>
              </a:rPr>
              <a:t>RF </a:t>
            </a:r>
            <a:r>
              <a:rPr lang="fr-CH" sz="2400" dirty="0" smtClean="0">
                <a:solidFill>
                  <a:schemeClr val="bg1"/>
                </a:solidFill>
              </a:rPr>
              <a:t>for 50MeV : the real situation 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160858" y="2455800"/>
            <a:ext cx="5726018" cy="233750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861877" y="1060862"/>
            <a:ext cx="530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B050"/>
                </a:solidFill>
              </a:rPr>
              <a:t> 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63249" y="1362891"/>
            <a:ext cx="530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B050"/>
                </a:solidFill>
              </a:rPr>
              <a:t> 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194816" y="1702288"/>
            <a:ext cx="1453896" cy="2789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182624" y="1708384"/>
            <a:ext cx="1453896" cy="2789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own Arrow 17"/>
          <p:cNvSpPr/>
          <p:nvPr/>
        </p:nvSpPr>
        <p:spPr>
          <a:xfrm rot="16200000">
            <a:off x="3021400" y="1678335"/>
            <a:ext cx="206896" cy="36004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352800" y="1680845"/>
            <a:ext cx="444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 Ready (mask inside the user’s PLC)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Down Arrow 19"/>
          <p:cNvSpPr/>
          <p:nvPr/>
        </p:nvSpPr>
        <p:spPr>
          <a:xfrm rot="16200000">
            <a:off x="3021400" y="2010152"/>
            <a:ext cx="206896" cy="36004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352800" y="2000885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Not Ready before </a:t>
            </a:r>
            <a:r>
              <a:rPr lang="en-US" dirty="0" smtClean="0">
                <a:solidFill>
                  <a:srgbClr val="FF0000"/>
                </a:solidFill>
              </a:rPr>
              <a:t>2016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202436" y="1993372"/>
            <a:ext cx="1441704" cy="37684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1202436" y="1999468"/>
            <a:ext cx="1441704" cy="3707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193292" y="5201392"/>
            <a:ext cx="1453896" cy="2789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1181100" y="5207488"/>
            <a:ext cx="1453896" cy="27891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Down Arrow 34"/>
          <p:cNvSpPr/>
          <p:nvPr/>
        </p:nvSpPr>
        <p:spPr>
          <a:xfrm rot="16200000">
            <a:off x="3008403" y="5160828"/>
            <a:ext cx="206896" cy="36004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11513" y="5155168"/>
            <a:ext cx="2588165" cy="369332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Commissioning Dump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870903" y="2359025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mtClean="0">
                <a:solidFill>
                  <a:srgbClr val="00B050"/>
                </a:solidFill>
              </a:rPr>
              <a:t>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870902" y="2694741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870902" y="3052881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870902" y="3451284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861877" y="3794710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42" name="Rectangle 41"/>
          <p:cNvSpPr/>
          <p:nvPr/>
        </p:nvSpPr>
        <p:spPr>
          <a:xfrm>
            <a:off x="2861877" y="4137430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2855465" y="4845605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44" name="Rectangle 43"/>
          <p:cNvSpPr/>
          <p:nvPr/>
        </p:nvSpPr>
        <p:spPr>
          <a:xfrm>
            <a:off x="2829237" y="5493587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6018399" y="5155168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2870901" y="4495364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41674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072" y="3276600"/>
            <a:ext cx="7068128" cy="27052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28800" y="76200"/>
            <a:ext cx="6037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solidFill>
                  <a:schemeClr val="bg1"/>
                </a:solidFill>
              </a:rPr>
              <a:t>Master BIC Chopper : the new </a:t>
            </a:r>
            <a:r>
              <a:rPr lang="en-US" sz="2400" dirty="0" smtClean="0">
                <a:solidFill>
                  <a:schemeClr val="bg1"/>
                </a:solidFill>
              </a:rPr>
              <a:t>functionality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" y="609600"/>
            <a:ext cx="89916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dirty="0" smtClean="0"/>
              <a:t>Following an issue with the measurement in the faraday cup during the 12 MeV phase, two new CIBUs have been added on 2 free inputs of the “Master BIC Chopper”. The new User permits are “Beam Stopper Out/Moving” and “Beam </a:t>
            </a:r>
            <a:r>
              <a:rPr lang="en-US" dirty="0"/>
              <a:t>Stopper </a:t>
            </a:r>
            <a:r>
              <a:rPr lang="en-US" dirty="0" smtClean="0"/>
              <a:t>IN” (same interlock logic as signals connected to the “Master RF BIC”).</a:t>
            </a:r>
          </a:p>
          <a:p>
            <a:pPr marL="342900" indent="-342900">
              <a:buFont typeface="+mj-lt"/>
              <a:buAutoNum type="arabicParenR"/>
            </a:pPr>
            <a:endParaRPr lang="en-US" dirty="0" smtClean="0"/>
          </a:p>
          <a:p>
            <a:pPr marL="360363"/>
            <a:r>
              <a:rPr lang="en-GB" sz="1600" i="1" dirty="0"/>
              <a:t>Adding the Beam Stopper inputs is required to force the Beam Permit delivered to the Pre-Chopper to be “TRUE” when the Beam Stopper is “IN” </a:t>
            </a:r>
            <a:r>
              <a:rPr lang="en-GB" sz="1600" i="1" dirty="0" smtClean="0"/>
              <a:t>position.</a:t>
            </a:r>
            <a:endParaRPr lang="en-GB" sz="16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26670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2"/>
            </a:pPr>
            <a:r>
              <a:rPr lang="en-US" dirty="0" smtClean="0"/>
              <a:t>A new equation has been added to this “Master RF BIC”</a:t>
            </a:r>
            <a:r>
              <a:rPr lang="en-GB" i="1" dirty="0" smtClean="0"/>
              <a:t>. </a:t>
            </a:r>
            <a:endParaRPr lang="en-GB" i="1" dirty="0"/>
          </a:p>
        </p:txBody>
      </p:sp>
      <p:sp>
        <p:nvSpPr>
          <p:cNvPr id="8" name="Oval 7"/>
          <p:cNvSpPr/>
          <p:nvPr/>
        </p:nvSpPr>
        <p:spPr bwMode="auto">
          <a:xfrm>
            <a:off x="1258112" y="3067270"/>
            <a:ext cx="990600" cy="2333202"/>
          </a:xfrm>
          <a:prstGeom prst="ellipse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marL="342900" indent="-342900" algn="ctr">
              <a:buFontTx/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066800" y="5008528"/>
            <a:ext cx="6629400" cy="24076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514600" y="6248400"/>
            <a:ext cx="40607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Final Master BIC Chopper implementation </a:t>
            </a:r>
            <a:endParaRPr lang="en-US" sz="160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7512" y="2975051"/>
            <a:ext cx="981075" cy="2151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0835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281006" y="2265686"/>
            <a:ext cx="5647297" cy="259835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81200" y="76200"/>
            <a:ext cx="5506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 smtClean="0">
                <a:solidFill>
                  <a:schemeClr val="bg1"/>
                </a:solidFill>
              </a:rPr>
              <a:t>Master BIC Chopper : the real situation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41821" y="1077670"/>
            <a:ext cx="530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srgbClr val="00B050"/>
                </a:solidFill>
              </a:rPr>
              <a:t> 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41822" y="1439987"/>
            <a:ext cx="53091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870902" y="1832919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srgbClr val="00B050"/>
                </a:solidFill>
              </a:rPr>
              <a:t>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855464" y="2205416"/>
            <a:ext cx="537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48" name="Down Arrow 47"/>
          <p:cNvSpPr/>
          <p:nvPr/>
        </p:nvSpPr>
        <p:spPr>
          <a:xfrm rot="16200000">
            <a:off x="2977492" y="2562199"/>
            <a:ext cx="206896" cy="36004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361191" y="2557390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Forced to “TRUE”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0" name="Down Arrow 49"/>
          <p:cNvSpPr/>
          <p:nvPr/>
        </p:nvSpPr>
        <p:spPr>
          <a:xfrm rot="16200000">
            <a:off x="2992956" y="2875133"/>
            <a:ext cx="206896" cy="36004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376655" y="2870324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Forced to “TRUE”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2" name="Down Arrow 51"/>
          <p:cNvSpPr/>
          <p:nvPr/>
        </p:nvSpPr>
        <p:spPr>
          <a:xfrm rot="16200000">
            <a:off x="3009818" y="3176419"/>
            <a:ext cx="206896" cy="36004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393517" y="3171610"/>
            <a:ext cx="209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Forced to “FALSE”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5200" y="833441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Only the 2 first out of the 4 destinations are required for the 50MeV phase: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Beam to stopper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Beam to Dump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713507" y="2574748"/>
            <a:ext cx="4775519" cy="922557"/>
          </a:xfrm>
          <a:prstGeom prst="rect">
            <a:avLst/>
          </a:prstGeom>
          <a:noFill/>
          <a:ln w="19050" cap="rnd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rtlCol="0" anchor="ctr"/>
          <a:lstStyle/>
          <a:p>
            <a:pPr marL="342900" indent="-342900" algn="ctr">
              <a:buFontTx/>
              <a:buNone/>
            </a:pPr>
            <a:endParaRPr lang="en-GB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54" name="Rectangle 53"/>
          <p:cNvSpPr/>
          <p:nvPr/>
        </p:nvSpPr>
        <p:spPr bwMode="auto">
          <a:xfrm>
            <a:off x="1200727" y="3511827"/>
            <a:ext cx="1390073" cy="2126973"/>
          </a:xfrm>
          <a:prstGeom prst="rect">
            <a:avLst/>
          </a:prstGeom>
          <a:solidFill>
            <a:schemeClr val="bg1">
              <a:alpha val="79000"/>
            </a:schemeClr>
          </a:solidFill>
          <a:ln w="9525" cap="rnd">
            <a:noFill/>
            <a:miter lim="800000"/>
            <a:headEnd/>
            <a:tailEnd/>
          </a:ln>
          <a:effectLst/>
        </p:spPr>
        <p:txBody>
          <a:bodyPr rtlCol="0" anchor="ctr"/>
          <a:lstStyle/>
          <a:p>
            <a:pPr marL="342900" indent="-342900" algn="ctr">
              <a:buFontTx/>
              <a:buNone/>
            </a:pPr>
            <a:endParaRPr lang="en-GB" dirty="0">
              <a:ln>
                <a:solidFill>
                  <a:schemeClr val="tx2"/>
                </a:solidFill>
              </a:ln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511533" y="2485072"/>
            <a:ext cx="36324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Inputs not required for the 50 MeV phase; permits are forced to the required level in order to allow decoding the second destination “Beam to Dump”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107278" y="4561458"/>
            <a:ext cx="4275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not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considered (destination LBE &amp; PSB)</a:t>
            </a:r>
            <a:endParaRPr lang="en-GB" dirty="0"/>
          </a:p>
        </p:txBody>
      </p:sp>
      <p:cxnSp>
        <p:nvCxnSpPr>
          <p:cNvPr id="57" name="Straight Connector 56"/>
          <p:cNvCxnSpPr/>
          <p:nvPr/>
        </p:nvCxnSpPr>
        <p:spPr>
          <a:xfrm flipV="1">
            <a:off x="1200727" y="2574748"/>
            <a:ext cx="1390073" cy="92255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200727" y="2574749"/>
            <a:ext cx="1390073" cy="88513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990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presentation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  <a:effectLst/>
      </a:spPr>
      <a:bodyPr/>
      <a:lstStyle>
        <a:defPPr marL="342900" indent="-342900">
          <a:buFontTx/>
          <a:buNone/>
          <a:defRPr dirty="0"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10588</TotalTime>
  <Words>1041</Words>
  <Application>Microsoft Office PowerPoint</Application>
  <PresentationFormat>On-screen Show (4:3)</PresentationFormat>
  <Paragraphs>122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ＭＳ Ｐゴシック</vt:lpstr>
      <vt:lpstr>Arial</vt:lpstr>
      <vt:lpstr>Calibri</vt:lpstr>
      <vt:lpstr>Optima Medium</vt:lpstr>
      <vt:lpstr>Wingdings</vt:lpstr>
      <vt:lpstr>Powerpoint_presentation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Beam Permit Loop Implementation</dc:title>
  <dc:creator>Christophe Martin</dc:creator>
  <cp:lastModifiedBy>Christophe Martin</cp:lastModifiedBy>
  <cp:revision>480</cp:revision>
  <cp:lastPrinted>2015-10-06T06:34:41Z</cp:lastPrinted>
  <dcterms:created xsi:type="dcterms:W3CDTF">2006-08-16T00:00:00Z</dcterms:created>
  <dcterms:modified xsi:type="dcterms:W3CDTF">2015-10-13T07:05:04Z</dcterms:modified>
</cp:coreProperties>
</file>