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30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71" r:id="rId3"/>
    <p:sldId id="272" r:id="rId4"/>
    <p:sldId id="290" r:id="rId5"/>
    <p:sldId id="291" r:id="rId6"/>
    <p:sldId id="292" r:id="rId7"/>
    <p:sldId id="293" r:id="rId8"/>
    <p:sldId id="295" r:id="rId9"/>
    <p:sldId id="294" r:id="rId10"/>
    <p:sldId id="289" r:id="rId11"/>
    <p:sldId id="270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967269-908B-4125-8756-D1EADF1ABB2A}">
          <p14:sldIdLst>
            <p14:sldId id="256"/>
            <p14:sldId id="271"/>
            <p14:sldId id="272"/>
            <p14:sldId id="290"/>
            <p14:sldId id="291"/>
            <p14:sldId id="292"/>
            <p14:sldId id="293"/>
            <p14:sldId id="295"/>
            <p14:sldId id="294"/>
          </p14:sldIdLst>
        </p14:section>
        <p14:section name="Backup" id="{AFFD2838-7EDB-438D-B95F-81100B37CB61}">
          <p14:sldIdLst>
            <p14:sldId id="289"/>
            <p14:sldId id="270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F5F5"/>
    <a:srgbClr val="F620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80" autoAdjust="0"/>
    <p:restoredTop sz="94660"/>
  </p:normalViewPr>
  <p:slideViewPr>
    <p:cSldViewPr>
      <p:cViewPr>
        <p:scale>
          <a:sx n="125" d="100"/>
          <a:sy n="125" d="100"/>
        </p:scale>
        <p:origin x="-117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H:\Documents\timingResp.DetSh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H:\Documents\timingResp.DetSh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timingRespDS.Sep15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timingRespDS.Sep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7804109768842399"/>
          <c:y val="3.6660557095167572E-2"/>
          <c:w val="0.74702635657641225"/>
          <c:h val="0.791553541840789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'Sheet1 (2)'!$B$6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'Sheet1 (2)'!$B$8:$B$31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(2)'!$E$8:$E$31</c:f>
              <c:numCache>
                <c:formatCode>0.0</c:formatCode>
                <c:ptCount val="24"/>
                <c:pt idx="0">
                  <c:v>100.68620000000001</c:v>
                </c:pt>
                <c:pt idx="1">
                  <c:v>100.6056</c:v>
                </c:pt>
                <c:pt idx="2">
                  <c:v>100.6066</c:v>
                </c:pt>
                <c:pt idx="3">
                  <c:v>100.56739999999999</c:v>
                </c:pt>
                <c:pt idx="4">
                  <c:v>100.60039999999999</c:v>
                </c:pt>
                <c:pt idx="5">
                  <c:v>100.60299999999999</c:v>
                </c:pt>
                <c:pt idx="6">
                  <c:v>100.59780000000001</c:v>
                </c:pt>
                <c:pt idx="7">
                  <c:v>100.60639999999999</c:v>
                </c:pt>
                <c:pt idx="8">
                  <c:v>100.6182</c:v>
                </c:pt>
                <c:pt idx="9">
                  <c:v>100.6206</c:v>
                </c:pt>
                <c:pt idx="10">
                  <c:v>100.624</c:v>
                </c:pt>
                <c:pt idx="11">
                  <c:v>100.6336</c:v>
                </c:pt>
                <c:pt idx="12">
                  <c:v>100.58760000000001</c:v>
                </c:pt>
                <c:pt idx="13">
                  <c:v>100.5896</c:v>
                </c:pt>
                <c:pt idx="14">
                  <c:v>100.59719999999999</c:v>
                </c:pt>
                <c:pt idx="15">
                  <c:v>100.59200000000001</c:v>
                </c:pt>
                <c:pt idx="16">
                  <c:v>100.598</c:v>
                </c:pt>
                <c:pt idx="17">
                  <c:v>100.5688</c:v>
                </c:pt>
                <c:pt idx="18">
                  <c:v>100.5802</c:v>
                </c:pt>
                <c:pt idx="19">
                  <c:v>100.57899999999999</c:v>
                </c:pt>
                <c:pt idx="20">
                  <c:v>100.57800000000002</c:v>
                </c:pt>
                <c:pt idx="21">
                  <c:v>100.5468</c:v>
                </c:pt>
                <c:pt idx="22">
                  <c:v>100.5518</c:v>
                </c:pt>
                <c:pt idx="23">
                  <c:v>100.58280000000001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'Sheet1 (2)'!$B$39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'Sheet1 (2)'!$B$41:$B$64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(2)'!$E$41:$E$64</c:f>
              <c:numCache>
                <c:formatCode>0.0000</c:formatCode>
                <c:ptCount val="24"/>
                <c:pt idx="0">
                  <c:v>100.53479999999999</c:v>
                </c:pt>
                <c:pt idx="1">
                  <c:v>100.44059999999999</c:v>
                </c:pt>
                <c:pt idx="2">
                  <c:v>100.38680000000001</c:v>
                </c:pt>
                <c:pt idx="3">
                  <c:v>100.38120000000001</c:v>
                </c:pt>
                <c:pt idx="4">
                  <c:v>100.3674</c:v>
                </c:pt>
                <c:pt idx="5">
                  <c:v>100.3938</c:v>
                </c:pt>
                <c:pt idx="6">
                  <c:v>100.4312</c:v>
                </c:pt>
                <c:pt idx="7">
                  <c:v>100.35939999999999</c:v>
                </c:pt>
                <c:pt idx="8">
                  <c:v>100.38860000000001</c:v>
                </c:pt>
                <c:pt idx="9">
                  <c:v>100.41239999999999</c:v>
                </c:pt>
                <c:pt idx="10">
                  <c:v>100.4342</c:v>
                </c:pt>
                <c:pt idx="11">
                  <c:v>100.40860000000001</c:v>
                </c:pt>
                <c:pt idx="12">
                  <c:v>100.4404</c:v>
                </c:pt>
                <c:pt idx="13">
                  <c:v>100.4076</c:v>
                </c:pt>
                <c:pt idx="14">
                  <c:v>100.4006</c:v>
                </c:pt>
                <c:pt idx="15">
                  <c:v>100.3946</c:v>
                </c:pt>
                <c:pt idx="16">
                  <c:v>100.3836</c:v>
                </c:pt>
                <c:pt idx="17">
                  <c:v>100.40439999999998</c:v>
                </c:pt>
                <c:pt idx="18">
                  <c:v>100.4178</c:v>
                </c:pt>
                <c:pt idx="19">
                  <c:v>100.4216</c:v>
                </c:pt>
                <c:pt idx="20">
                  <c:v>100.44540000000001</c:v>
                </c:pt>
                <c:pt idx="21">
                  <c:v>100.40860000000001</c:v>
                </c:pt>
                <c:pt idx="22">
                  <c:v>100.41239999999999</c:v>
                </c:pt>
                <c:pt idx="23">
                  <c:v>100.414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'Sheet1 (2)'!$P$6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spPr>
            <a:ln>
              <a:solidFill>
                <a:schemeClr val="accent1"/>
              </a:solidFill>
              <a:prstDash val="dash"/>
            </a:ln>
          </c:spPr>
          <c:marker>
            <c:spPr>
              <a:ln>
                <a:solidFill>
                  <a:schemeClr val="accent1"/>
                </a:solidFill>
                <a:prstDash val="dash"/>
              </a:ln>
            </c:spPr>
          </c:marker>
          <c:xVal>
            <c:numRef>
              <c:f>'Sheet1 (2)'!$P$8:$P$34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(2)'!$S$8:$S$34</c:f>
              <c:numCache>
                <c:formatCode>0.0</c:formatCode>
                <c:ptCount val="27"/>
                <c:pt idx="0">
                  <c:v>94.1708</c:v>
                </c:pt>
                <c:pt idx="1">
                  <c:v>95.684600000000003</c:v>
                </c:pt>
                <c:pt idx="2">
                  <c:v>96.895600000000002</c:v>
                </c:pt>
                <c:pt idx="3">
                  <c:v>97.647800000000004</c:v>
                </c:pt>
                <c:pt idx="4">
                  <c:v>98.033199999999994</c:v>
                </c:pt>
                <c:pt idx="5">
                  <c:v>98.212000000000003</c:v>
                </c:pt>
                <c:pt idx="6">
                  <c:v>98.33</c:v>
                </c:pt>
                <c:pt idx="7">
                  <c:v>98.406800000000004</c:v>
                </c:pt>
                <c:pt idx="8">
                  <c:v>98.4666</c:v>
                </c:pt>
                <c:pt idx="9">
                  <c:v>98.515600000000006</c:v>
                </c:pt>
                <c:pt idx="10">
                  <c:v>98.5608</c:v>
                </c:pt>
                <c:pt idx="11">
                  <c:v>98.603200000000001</c:v>
                </c:pt>
                <c:pt idx="12">
                  <c:v>98.641199999999984</c:v>
                </c:pt>
                <c:pt idx="13">
                  <c:v>98.700200000000009</c:v>
                </c:pt>
                <c:pt idx="14">
                  <c:v>98.748199999999997</c:v>
                </c:pt>
                <c:pt idx="15">
                  <c:v>98.787399999999991</c:v>
                </c:pt>
                <c:pt idx="16">
                  <c:v>98.825200000000009</c:v>
                </c:pt>
                <c:pt idx="17">
                  <c:v>98.857399999999998</c:v>
                </c:pt>
                <c:pt idx="18">
                  <c:v>98.924000000000021</c:v>
                </c:pt>
                <c:pt idx="19">
                  <c:v>98.977999999999994</c:v>
                </c:pt>
                <c:pt idx="20">
                  <c:v>99.067800000000005</c:v>
                </c:pt>
                <c:pt idx="21">
                  <c:v>99.144599999999997</c:v>
                </c:pt>
                <c:pt idx="22">
                  <c:v>99.206399999999988</c:v>
                </c:pt>
                <c:pt idx="23">
                  <c:v>99.261399999999995</c:v>
                </c:pt>
                <c:pt idx="24">
                  <c:v>99.335400000000007</c:v>
                </c:pt>
                <c:pt idx="25">
                  <c:v>100.0986</c:v>
                </c:pt>
                <c:pt idx="26">
                  <c:v>100.58280000000001</c:v>
                </c:pt>
              </c:numCache>
            </c:numRef>
          </c:yVal>
          <c:smooth val="1"/>
        </c:ser>
        <c:ser>
          <c:idx val="5"/>
          <c:order val="3"/>
          <c:tx>
            <c:strRef>
              <c:f>'Sheet1 (2)'!$P$39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dash"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dash"/>
              </a:ln>
            </c:spPr>
          </c:marker>
          <c:xVal>
            <c:numRef>
              <c:f>'Sheet1 (2)'!$P$41:$P$67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(2)'!$S$41:$S$67</c:f>
              <c:numCache>
                <c:formatCode>0.0000</c:formatCode>
                <c:ptCount val="27"/>
                <c:pt idx="0">
                  <c:v>85.044399999999982</c:v>
                </c:pt>
                <c:pt idx="1">
                  <c:v>86.648600000000002</c:v>
                </c:pt>
                <c:pt idx="2">
                  <c:v>88.906999999999982</c:v>
                </c:pt>
                <c:pt idx="3">
                  <c:v>90.463999999999999</c:v>
                </c:pt>
                <c:pt idx="4">
                  <c:v>91.748800000000017</c:v>
                </c:pt>
                <c:pt idx="5">
                  <c:v>92.503799999999998</c:v>
                </c:pt>
                <c:pt idx="6">
                  <c:v>93.073599999999999</c:v>
                </c:pt>
                <c:pt idx="7">
                  <c:v>93.537199999999999</c:v>
                </c:pt>
                <c:pt idx="8">
                  <c:v>93.924400000000006</c:v>
                </c:pt>
                <c:pt idx="9">
                  <c:v>94.241200000000006</c:v>
                </c:pt>
                <c:pt idx="10">
                  <c:v>94.518199999999993</c:v>
                </c:pt>
                <c:pt idx="11">
                  <c:v>94.775400000000005</c:v>
                </c:pt>
                <c:pt idx="12">
                  <c:v>94.994600000000005</c:v>
                </c:pt>
                <c:pt idx="13">
                  <c:v>95.364400000000003</c:v>
                </c:pt>
                <c:pt idx="14">
                  <c:v>95.720799999999997</c:v>
                </c:pt>
                <c:pt idx="15">
                  <c:v>95.978999999999999</c:v>
                </c:pt>
                <c:pt idx="16">
                  <c:v>96.203599999999994</c:v>
                </c:pt>
                <c:pt idx="17">
                  <c:v>96.403000000000006</c:v>
                </c:pt>
                <c:pt idx="18">
                  <c:v>96.811000000000007</c:v>
                </c:pt>
                <c:pt idx="19">
                  <c:v>97.1768</c:v>
                </c:pt>
                <c:pt idx="20">
                  <c:v>97.657999999999987</c:v>
                </c:pt>
                <c:pt idx="21">
                  <c:v>98.059600000000003</c:v>
                </c:pt>
                <c:pt idx="22">
                  <c:v>98.330799999999996</c:v>
                </c:pt>
                <c:pt idx="23">
                  <c:v>98.731200000000001</c:v>
                </c:pt>
                <c:pt idx="24">
                  <c:v>99.014799999999994</c:v>
                </c:pt>
                <c:pt idx="25">
                  <c:v>100.20120000000001</c:v>
                </c:pt>
                <c:pt idx="26">
                  <c:v>100.41200000000001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526400"/>
        <c:axId val="103529472"/>
      </c:scatterChart>
      <c:valAx>
        <c:axId val="103526400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3529472"/>
        <c:crosses val="autoZero"/>
        <c:crossBetween val="midCat"/>
      </c:valAx>
      <c:valAx>
        <c:axId val="103529472"/>
        <c:scaling>
          <c:orientation val="minMax"/>
          <c:max val="101"/>
          <c:min val="80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35264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335715102990601"/>
          <c:y val="0.37211940685170536"/>
          <c:w val="0.47459917619134812"/>
          <c:h val="0.40237468310890168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9776757095883093"/>
          <c:y val="3.6660557095167572E-2"/>
          <c:w val="0.72621466182559102"/>
          <c:h val="0.7876524068131863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'Sheet1 (2)'!$B$6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'Sheet1 (2)'!$B$8:$B$31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(2)'!$G$8:$G$31</c:f>
              <c:numCache>
                <c:formatCode>0.0</c:formatCode>
                <c:ptCount val="24"/>
                <c:pt idx="0">
                  <c:v>13.604565471732968</c:v>
                </c:pt>
                <c:pt idx="1">
                  <c:v>12.623571650087072</c:v>
                </c:pt>
                <c:pt idx="2">
                  <c:v>11.958678655277087</c:v>
                </c:pt>
                <c:pt idx="3">
                  <c:v>11.439850289457615</c:v>
                </c:pt>
                <c:pt idx="4">
                  <c:v>11.191983332074228</c:v>
                </c:pt>
                <c:pt idx="5">
                  <c:v>11.087144518553126</c:v>
                </c:pt>
                <c:pt idx="6">
                  <c:v>10.995846827664222</c:v>
                </c:pt>
                <c:pt idx="7">
                  <c:v>10.932624564640024</c:v>
                </c:pt>
                <c:pt idx="8">
                  <c:v>10.889202947379301</c:v>
                </c:pt>
                <c:pt idx="9">
                  <c:v>10.819732738624099</c:v>
                </c:pt>
                <c:pt idx="10">
                  <c:v>10.788738273175387</c:v>
                </c:pt>
                <c:pt idx="11">
                  <c:v>10.76841134571356</c:v>
                </c:pt>
                <c:pt idx="12">
                  <c:v>10.828312833788658</c:v>
                </c:pt>
                <c:pt idx="13">
                  <c:v>10.794893309049842</c:v>
                </c:pt>
                <c:pt idx="14">
                  <c:v>10.76715852926324</c:v>
                </c:pt>
                <c:pt idx="15">
                  <c:v>10.747077302369972</c:v>
                </c:pt>
                <c:pt idx="16">
                  <c:v>10.727489612119525</c:v>
                </c:pt>
                <c:pt idx="17">
                  <c:v>10.614783113649562</c:v>
                </c:pt>
                <c:pt idx="18">
                  <c:v>10.520877866617882</c:v>
                </c:pt>
                <c:pt idx="19">
                  <c:v>10.47379671700852</c:v>
                </c:pt>
                <c:pt idx="20">
                  <c:v>10.435641989301836</c:v>
                </c:pt>
                <c:pt idx="21">
                  <c:v>10.144668950180412</c:v>
                </c:pt>
                <c:pt idx="22">
                  <c:v>9.9524026422202283</c:v>
                </c:pt>
                <c:pt idx="23">
                  <c:v>9.7975995895918579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'Sheet1 (2)'!$B$39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'Sheet1 (2)'!$B$41:$B$64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(2)'!$G$41:$G$64</c:f>
              <c:numCache>
                <c:formatCode>0.0</c:formatCode>
                <c:ptCount val="24"/>
                <c:pt idx="0">
                  <c:v>17.18581028658733</c:v>
                </c:pt>
                <c:pt idx="1">
                  <c:v>15.876547929821209</c:v>
                </c:pt>
                <c:pt idx="2">
                  <c:v>13.962433307964794</c:v>
                </c:pt>
                <c:pt idx="3">
                  <c:v>12.660159472092383</c:v>
                </c:pt>
                <c:pt idx="4">
                  <c:v>11.609287477806538</c:v>
                </c:pt>
                <c:pt idx="5">
                  <c:v>11.016935308754128</c:v>
                </c:pt>
                <c:pt idx="6">
                  <c:v>10.63165629804284</c:v>
                </c:pt>
                <c:pt idx="7">
                  <c:v>10.24476033136906</c:v>
                </c:pt>
                <c:pt idx="8">
                  <c:v>10.007690116208414</c:v>
                </c:pt>
                <c:pt idx="9">
                  <c:v>9.6948982396596435</c:v>
                </c:pt>
                <c:pt idx="10">
                  <c:v>9.5787689850668389</c:v>
                </c:pt>
                <c:pt idx="11">
                  <c:v>9.4859205287196513</c:v>
                </c:pt>
                <c:pt idx="12">
                  <c:v>9.3238179059422297</c:v>
                </c:pt>
                <c:pt idx="13">
                  <c:v>9.110286472338748</c:v>
                </c:pt>
                <c:pt idx="14">
                  <c:v>9.017595512377417</c:v>
                </c:pt>
                <c:pt idx="15">
                  <c:v>8.9175114996224902</c:v>
                </c:pt>
                <c:pt idx="16">
                  <c:v>8.8311038854952386</c:v>
                </c:pt>
                <c:pt idx="17">
                  <c:v>8.4584739314213326</c:v>
                </c:pt>
                <c:pt idx="18">
                  <c:v>8.2969951542455611</c:v>
                </c:pt>
                <c:pt idx="19">
                  <c:v>8.1905685629386511</c:v>
                </c:pt>
                <c:pt idx="20">
                  <c:v>8.140960163432073</c:v>
                </c:pt>
                <c:pt idx="21">
                  <c:v>8.0426776192477529</c:v>
                </c:pt>
                <c:pt idx="22">
                  <c:v>7.9647334392963423</c:v>
                </c:pt>
                <c:pt idx="23">
                  <c:v>7.9447089051327504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'Sheet1 (2)'!$P$39:$T$39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dash"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dash"/>
              </a:ln>
            </c:spPr>
          </c:marker>
          <c:xVal>
            <c:numRef>
              <c:f>'Sheet1 (2)'!$P$41:$P$67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(2)'!$U$41:$U$67</c:f>
              <c:numCache>
                <c:formatCode>0.0</c:formatCode>
                <c:ptCount val="27"/>
                <c:pt idx="0">
                  <c:v>16.30879869809182</c:v>
                </c:pt>
                <c:pt idx="1">
                  <c:v>14.904799385102587</c:v>
                </c:pt>
                <c:pt idx="2">
                  <c:v>13.009931726410745</c:v>
                </c:pt>
                <c:pt idx="3">
                  <c:v>11.741665192783872</c:v>
                </c:pt>
                <c:pt idx="4">
                  <c:v>10.747846293357515</c:v>
                </c:pt>
                <c:pt idx="5">
                  <c:v>10.246908775639488</c:v>
                </c:pt>
                <c:pt idx="6">
                  <c:v>9.8660844750820846</c:v>
                </c:pt>
                <c:pt idx="7">
                  <c:v>9.5943859769161364</c:v>
                </c:pt>
                <c:pt idx="8">
                  <c:v>9.3728573192908335</c:v>
                </c:pt>
                <c:pt idx="9">
                  <c:v>9.2219326579033361</c:v>
                </c:pt>
                <c:pt idx="10">
                  <c:v>9.0892336079188976</c:v>
                </c:pt>
                <c:pt idx="11">
                  <c:v>8.9914049426327924</c:v>
                </c:pt>
                <c:pt idx="12">
                  <c:v>8.8937055369463085</c:v>
                </c:pt>
                <c:pt idx="13">
                  <c:v>8.7659545910213872</c:v>
                </c:pt>
                <c:pt idx="14">
                  <c:v>8.6115243499845384</c:v>
                </c:pt>
                <c:pt idx="15">
                  <c:v>8.5251982204440537</c:v>
                </c:pt>
                <c:pt idx="16">
                  <c:v>8.4582489636562475</c:v>
                </c:pt>
                <c:pt idx="17">
                  <c:v>8.402622325031377</c:v>
                </c:pt>
                <c:pt idx="18">
                  <c:v>8.3045108510396553</c:v>
                </c:pt>
                <c:pt idx="19">
                  <c:v>8.1592520025355846</c:v>
                </c:pt>
                <c:pt idx="20">
                  <c:v>8.079379057527289</c:v>
                </c:pt>
                <c:pt idx="21">
                  <c:v>8.1215301714467518</c:v>
                </c:pt>
                <c:pt idx="22">
                  <c:v>8.0712655648077707</c:v>
                </c:pt>
                <c:pt idx="23">
                  <c:v>8.0215575218370692</c:v>
                </c:pt>
                <c:pt idx="24">
                  <c:v>8.001308895235864</c:v>
                </c:pt>
                <c:pt idx="25">
                  <c:v>7.9101847083667662</c:v>
                </c:pt>
                <c:pt idx="26">
                  <c:v>7.94271601003864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'Sheet1 (2)'!$P$6:$T$6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spPr>
            <a:ln>
              <a:solidFill>
                <a:schemeClr val="accent1"/>
              </a:solidFill>
              <a:prstDash val="dash"/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  <a:prstDash val="dash"/>
              </a:ln>
            </c:spPr>
          </c:marker>
          <c:xVal>
            <c:numRef>
              <c:f>'Sheet1 (2)'!$P$8:$P$34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(2)'!$U$8:$U$34</c:f>
              <c:numCache>
                <c:formatCode>0.0</c:formatCode>
                <c:ptCount val="27"/>
                <c:pt idx="0">
                  <c:v>12.602929995285162</c:v>
                </c:pt>
                <c:pt idx="1">
                  <c:v>11.802839746416872</c:v>
                </c:pt>
                <c:pt idx="2">
                  <c:v>11.17976461263463</c:v>
                </c:pt>
                <c:pt idx="3">
                  <c:v>10.968542046006156</c:v>
                </c:pt>
                <c:pt idx="4">
                  <c:v>10.858831497900713</c:v>
                </c:pt>
                <c:pt idx="5">
                  <c:v>10.745468985460025</c:v>
                </c:pt>
                <c:pt idx="6">
                  <c:v>10.67226685650361</c:v>
                </c:pt>
                <c:pt idx="7">
                  <c:v>10.631562046525241</c:v>
                </c:pt>
                <c:pt idx="8">
                  <c:v>10.593724166367071</c:v>
                </c:pt>
                <c:pt idx="9">
                  <c:v>10.576903556391068</c:v>
                </c:pt>
                <c:pt idx="10">
                  <c:v>10.545977711219876</c:v>
                </c:pt>
                <c:pt idx="11">
                  <c:v>10.516839210086488</c:v>
                </c:pt>
                <c:pt idx="12">
                  <c:v>10.496303775704272</c:v>
                </c:pt>
                <c:pt idx="13">
                  <c:v>10.467982840966888</c:v>
                </c:pt>
                <c:pt idx="14">
                  <c:v>10.448352476298304</c:v>
                </c:pt>
                <c:pt idx="15">
                  <c:v>10.425519853746529</c:v>
                </c:pt>
                <c:pt idx="16">
                  <c:v>10.399452771155534</c:v>
                </c:pt>
                <c:pt idx="17">
                  <c:v>10.379374735730456</c:v>
                </c:pt>
                <c:pt idx="18">
                  <c:v>10.347802353321741</c:v>
                </c:pt>
                <c:pt idx="19">
                  <c:v>10.318151508416012</c:v>
                </c:pt>
                <c:pt idx="20">
                  <c:v>10.271894601474949</c:v>
                </c:pt>
                <c:pt idx="21">
                  <c:v>10.234445446348062</c:v>
                </c:pt>
                <c:pt idx="22">
                  <c:v>10.205793174633895</c:v>
                </c:pt>
                <c:pt idx="23">
                  <c:v>10.254358693308779</c:v>
                </c:pt>
                <c:pt idx="24">
                  <c:v>10.221270564169471</c:v>
                </c:pt>
                <c:pt idx="25">
                  <c:v>9.9366624508234871</c:v>
                </c:pt>
                <c:pt idx="26">
                  <c:v>9.7975995895918579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407424"/>
        <c:axId val="84409344"/>
      </c:scatterChart>
      <c:valAx>
        <c:axId val="84407424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4409344"/>
        <c:crosses val="autoZero"/>
        <c:crossBetween val="midCat"/>
      </c:valAx>
      <c:valAx>
        <c:axId val="84409344"/>
        <c:scaling>
          <c:orientation val="minMax"/>
          <c:max val="18"/>
          <c:min val="7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44074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5177139738377455"/>
          <c:y val="2.2903948418547905E-2"/>
          <c:w val="0.54164028289801169"/>
          <c:h val="0.39848509706061214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709901076087047"/>
          <c:y val="3.1694697380704503E-2"/>
          <c:w val="0.74702635657641225"/>
          <c:h val="0.79155354184078941"/>
        </c:manualLayout>
      </c:layout>
      <c:scatterChart>
        <c:scatterStyle val="smoothMarker"/>
        <c:varyColors val="0"/>
        <c:ser>
          <c:idx val="2"/>
          <c:order val="0"/>
          <c:tx>
            <c:strRef>
              <c:f>TR!$B$6</c:f>
              <c:strCache>
                <c:ptCount val="1"/>
                <c:pt idx="0">
                  <c:v>W, No Detailed Shower</c:v>
                </c:pt>
              </c:strCache>
            </c:strRef>
          </c:tx>
          <c:spPr>
            <a:ln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TR!$B$9:$B$25</c:f>
              <c:numCache>
                <c:formatCode>General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20</c:v>
                </c:pt>
                <c:pt idx="8">
                  <c:v>50</c:v>
                </c:pt>
                <c:pt idx="9">
                  <c:v>60</c:v>
                </c:pt>
                <c:pt idx="10">
                  <c:v>70</c:v>
                </c:pt>
                <c:pt idx="11">
                  <c:v>80</c:v>
                </c:pt>
                <c:pt idx="12">
                  <c:v>90</c:v>
                </c:pt>
                <c:pt idx="13">
                  <c:v>100</c:v>
                </c:pt>
                <c:pt idx="14">
                  <c:v>150</c:v>
                </c:pt>
                <c:pt idx="15">
                  <c:v>200</c:v>
                </c:pt>
                <c:pt idx="16">
                  <c:v>250</c:v>
                </c:pt>
              </c:numCache>
            </c:numRef>
          </c:xVal>
          <c:yVal>
            <c:numRef>
              <c:f>TR!$G$9:$G$25</c:f>
              <c:numCache>
                <c:formatCode>0.0000</c:formatCode>
                <c:ptCount val="17"/>
                <c:pt idx="0">
                  <c:v>79.248800000000003</c:v>
                </c:pt>
                <c:pt idx="1">
                  <c:v>83.686200000000014</c:v>
                </c:pt>
                <c:pt idx="2">
                  <c:v>85.881599999999992</c:v>
                </c:pt>
                <c:pt idx="3">
                  <c:v>87.098399999999998</c:v>
                </c:pt>
                <c:pt idx="4">
                  <c:v>88.014200000000002</c:v>
                </c:pt>
                <c:pt idx="5">
                  <c:v>88.695999999999998</c:v>
                </c:pt>
                <c:pt idx="6">
                  <c:v>90.545400000000015</c:v>
                </c:pt>
                <c:pt idx="7">
                  <c:v>92.080799999999996</c:v>
                </c:pt>
                <c:pt idx="8">
                  <c:v>94.127799999999993</c:v>
                </c:pt>
                <c:pt idx="9">
                  <c:v>94.5548</c:v>
                </c:pt>
                <c:pt idx="10">
                  <c:v>94.985799999999998</c:v>
                </c:pt>
                <c:pt idx="11">
                  <c:v>95.228999999999999</c:v>
                </c:pt>
                <c:pt idx="12">
                  <c:v>95.580799999999996</c:v>
                </c:pt>
                <c:pt idx="13">
                  <c:v>95.840599999999995</c:v>
                </c:pt>
                <c:pt idx="14">
                  <c:v>96.770799999999994</c:v>
                </c:pt>
                <c:pt idx="15">
                  <c:v>97.378600000000006</c:v>
                </c:pt>
                <c:pt idx="16">
                  <c:v>97.852000000000004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TR!$B$30</c:f>
              <c:strCache>
                <c:ptCount val="1"/>
                <c:pt idx="0">
                  <c:v>Fe, No Detailed Shower</c:v>
                </c:pt>
              </c:strCache>
            </c:strRef>
          </c:tx>
          <c:spPr>
            <a:ln w="3810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TR!$B$33:$B$49</c:f>
              <c:numCache>
                <c:formatCode>General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20</c:v>
                </c:pt>
                <c:pt idx="8">
                  <c:v>50</c:v>
                </c:pt>
                <c:pt idx="9">
                  <c:v>60</c:v>
                </c:pt>
                <c:pt idx="10">
                  <c:v>70</c:v>
                </c:pt>
                <c:pt idx="11">
                  <c:v>80</c:v>
                </c:pt>
                <c:pt idx="12">
                  <c:v>90</c:v>
                </c:pt>
                <c:pt idx="13">
                  <c:v>100</c:v>
                </c:pt>
                <c:pt idx="14">
                  <c:v>150</c:v>
                </c:pt>
                <c:pt idx="15">
                  <c:v>200</c:v>
                </c:pt>
                <c:pt idx="16">
                  <c:v>250</c:v>
                </c:pt>
              </c:numCache>
            </c:numRef>
          </c:xVal>
          <c:yVal>
            <c:numRef>
              <c:f>TR!$G$33:$G$49</c:f>
              <c:numCache>
                <c:formatCode>0.0</c:formatCode>
                <c:ptCount val="17"/>
                <c:pt idx="0">
                  <c:v>86.046599999999998</c:v>
                </c:pt>
                <c:pt idx="1">
                  <c:v>92.4268</c:v>
                </c:pt>
                <c:pt idx="2">
                  <c:v>94.856200000000001</c:v>
                </c:pt>
                <c:pt idx="3">
                  <c:v>95.697800000000001</c:v>
                </c:pt>
                <c:pt idx="4">
                  <c:v>96.263999999999996</c:v>
                </c:pt>
                <c:pt idx="5">
                  <c:v>96.668199999999999</c:v>
                </c:pt>
                <c:pt idx="6">
                  <c:v>97.600200000000001</c:v>
                </c:pt>
                <c:pt idx="7">
                  <c:v>98.239199999999997</c:v>
                </c:pt>
                <c:pt idx="8">
                  <c:v>98.875799999999998</c:v>
                </c:pt>
                <c:pt idx="9">
                  <c:v>98.902600000000007</c:v>
                </c:pt>
                <c:pt idx="10">
                  <c:v>98.987399999999994</c:v>
                </c:pt>
                <c:pt idx="11">
                  <c:v>99.058000000000007</c:v>
                </c:pt>
                <c:pt idx="12">
                  <c:v>99.114999999999995</c:v>
                </c:pt>
                <c:pt idx="13">
                  <c:v>99.168000000000006</c:v>
                </c:pt>
                <c:pt idx="14">
                  <c:v>99.361999999999995</c:v>
                </c:pt>
                <c:pt idx="15">
                  <c:v>99.492599999999996</c:v>
                </c:pt>
                <c:pt idx="16">
                  <c:v>99.586399999999998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TR!$B$67</c:f>
              <c:strCache>
                <c:ptCount val="1"/>
                <c:pt idx="0">
                  <c:v>Fe, Detailed Shower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TR!$B$70:$B$86</c:f>
              <c:numCache>
                <c:formatCode>General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20</c:v>
                </c:pt>
                <c:pt idx="8">
                  <c:v>50</c:v>
                </c:pt>
                <c:pt idx="9">
                  <c:v>60</c:v>
                </c:pt>
                <c:pt idx="10">
                  <c:v>70</c:v>
                </c:pt>
                <c:pt idx="11">
                  <c:v>80</c:v>
                </c:pt>
                <c:pt idx="12">
                  <c:v>90</c:v>
                </c:pt>
                <c:pt idx="13">
                  <c:v>100</c:v>
                </c:pt>
                <c:pt idx="14">
                  <c:v>150</c:v>
                </c:pt>
                <c:pt idx="15">
                  <c:v>200</c:v>
                </c:pt>
                <c:pt idx="16">
                  <c:v>250</c:v>
                </c:pt>
              </c:numCache>
            </c:numRef>
          </c:xVal>
          <c:yVal>
            <c:numRef>
              <c:f>TR!$G$70:$G$86</c:f>
              <c:numCache>
                <c:formatCode>0.0</c:formatCode>
                <c:ptCount val="17"/>
                <c:pt idx="0">
                  <c:v>86.623599999999982</c:v>
                </c:pt>
                <c:pt idx="1">
                  <c:v>93.425399999999996</c:v>
                </c:pt>
                <c:pt idx="2">
                  <c:v>95.988600000000005</c:v>
                </c:pt>
                <c:pt idx="3">
                  <c:v>97.078199999999995</c:v>
                </c:pt>
                <c:pt idx="4">
                  <c:v>97.679400000000001</c:v>
                </c:pt>
                <c:pt idx="5">
                  <c:v>98.094599999999986</c:v>
                </c:pt>
                <c:pt idx="6">
                  <c:v>98.991</c:v>
                </c:pt>
                <c:pt idx="7">
                  <c:v>99.512800000000013</c:v>
                </c:pt>
                <c:pt idx="8">
                  <c:v>99.706999999999994</c:v>
                </c:pt>
                <c:pt idx="9">
                  <c:v>99.721399999999988</c:v>
                </c:pt>
                <c:pt idx="10">
                  <c:v>99.730800000000002</c:v>
                </c:pt>
                <c:pt idx="11">
                  <c:v>99.739599999999996</c:v>
                </c:pt>
                <c:pt idx="12">
                  <c:v>99.749799999999993</c:v>
                </c:pt>
                <c:pt idx="13">
                  <c:v>99.755600000000001</c:v>
                </c:pt>
                <c:pt idx="14">
                  <c:v>99.790999999999997</c:v>
                </c:pt>
                <c:pt idx="15">
                  <c:v>99.819800000000001</c:v>
                </c:pt>
                <c:pt idx="16">
                  <c:v>99.8476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TR!$C$99</c:f>
              <c:strCache>
                <c:ptCount val="1"/>
                <c:pt idx="0">
                  <c:v>W, Detailed Shower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TR!$C$102:$C$118</c:f>
              <c:numCache>
                <c:formatCode>General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20</c:v>
                </c:pt>
                <c:pt idx="8">
                  <c:v>50</c:v>
                </c:pt>
                <c:pt idx="9">
                  <c:v>60</c:v>
                </c:pt>
                <c:pt idx="10">
                  <c:v>70</c:v>
                </c:pt>
                <c:pt idx="11">
                  <c:v>80</c:v>
                </c:pt>
                <c:pt idx="12">
                  <c:v>90</c:v>
                </c:pt>
                <c:pt idx="13">
                  <c:v>100</c:v>
                </c:pt>
                <c:pt idx="14">
                  <c:v>150</c:v>
                </c:pt>
                <c:pt idx="15">
                  <c:v>200</c:v>
                </c:pt>
                <c:pt idx="16">
                  <c:v>250</c:v>
                </c:pt>
              </c:numCache>
            </c:numRef>
          </c:xVal>
          <c:yVal>
            <c:numRef>
              <c:f>TR!$H$102:$H$119</c:f>
              <c:numCache>
                <c:formatCode>0.0</c:formatCode>
                <c:ptCount val="18"/>
                <c:pt idx="0">
                  <c:v>83.578999999999994</c:v>
                </c:pt>
                <c:pt idx="1">
                  <c:v>88.9786</c:v>
                </c:pt>
                <c:pt idx="2">
                  <c:v>91.558000000000007</c:v>
                </c:pt>
                <c:pt idx="3">
                  <c:v>92.915199999999999</c:v>
                </c:pt>
                <c:pt idx="4">
                  <c:v>93.787800000000004</c:v>
                </c:pt>
                <c:pt idx="5">
                  <c:v>94.383200000000002</c:v>
                </c:pt>
                <c:pt idx="6">
                  <c:v>95.708799999999997</c:v>
                </c:pt>
                <c:pt idx="7">
                  <c:v>96.332400000000021</c:v>
                </c:pt>
                <c:pt idx="8">
                  <c:v>96.798799999999986</c:v>
                </c:pt>
                <c:pt idx="9">
                  <c:v>96.903800000000004</c:v>
                </c:pt>
                <c:pt idx="10">
                  <c:v>97.005600000000001</c:v>
                </c:pt>
                <c:pt idx="11">
                  <c:v>97.102199999999996</c:v>
                </c:pt>
                <c:pt idx="12">
                  <c:v>97.195599999999999</c:v>
                </c:pt>
                <c:pt idx="13">
                  <c:v>97.283799999999985</c:v>
                </c:pt>
                <c:pt idx="14">
                  <c:v>97.670400000000015</c:v>
                </c:pt>
                <c:pt idx="15">
                  <c:v>97.991799999999998</c:v>
                </c:pt>
                <c:pt idx="16">
                  <c:v>98.23899999999999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563840"/>
        <c:axId val="108590208"/>
      </c:scatterChart>
      <c:valAx>
        <c:axId val="108563840"/>
        <c:scaling>
          <c:orientation val="minMax"/>
          <c:max val="250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8590208"/>
        <c:crosses val="autoZero"/>
        <c:crossBetween val="midCat"/>
      </c:valAx>
      <c:valAx>
        <c:axId val="108590208"/>
        <c:scaling>
          <c:orientation val="minMax"/>
          <c:max val="100"/>
          <c:min val="50"/>
        </c:scaling>
        <c:delete val="0"/>
        <c:axPos val="l"/>
        <c:minorGridlines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85638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2464593186169466"/>
          <c:y val="0.45354605322222047"/>
          <c:w val="0.41778875199484056"/>
          <c:h val="0.32733513944559745"/>
        </c:manualLayout>
      </c:layout>
      <c:overlay val="1"/>
      <c:spPr>
        <a:noFill/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709901076087047"/>
          <c:y val="3.1694697380704503E-2"/>
          <c:w val="0.74702635657641225"/>
          <c:h val="0.79155354184078941"/>
        </c:manualLayout>
      </c:layout>
      <c:scatterChart>
        <c:scatterStyle val="smoothMarker"/>
        <c:varyColors val="0"/>
        <c:ser>
          <c:idx val="2"/>
          <c:order val="0"/>
          <c:tx>
            <c:strRef>
              <c:f>TR!$B$6</c:f>
              <c:strCache>
                <c:ptCount val="1"/>
                <c:pt idx="0">
                  <c:v>W, No Detailed Shower</c:v>
                </c:pt>
              </c:strCache>
            </c:strRef>
          </c:tx>
          <c:spPr>
            <a:ln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TR!$B$9:$B$25</c:f>
              <c:numCache>
                <c:formatCode>General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20</c:v>
                </c:pt>
                <c:pt idx="8">
                  <c:v>50</c:v>
                </c:pt>
                <c:pt idx="9">
                  <c:v>60</c:v>
                </c:pt>
                <c:pt idx="10">
                  <c:v>70</c:v>
                </c:pt>
                <c:pt idx="11">
                  <c:v>80</c:v>
                </c:pt>
                <c:pt idx="12">
                  <c:v>90</c:v>
                </c:pt>
                <c:pt idx="13">
                  <c:v>100</c:v>
                </c:pt>
                <c:pt idx="14">
                  <c:v>150</c:v>
                </c:pt>
                <c:pt idx="15">
                  <c:v>200</c:v>
                </c:pt>
                <c:pt idx="16">
                  <c:v>250</c:v>
                </c:pt>
              </c:numCache>
            </c:numRef>
          </c:xVal>
          <c:yVal>
            <c:numRef>
              <c:f>TR!$G$9:$G$25</c:f>
              <c:numCache>
                <c:formatCode>0.0000</c:formatCode>
                <c:ptCount val="17"/>
                <c:pt idx="0">
                  <c:v>79.248800000000003</c:v>
                </c:pt>
                <c:pt idx="1">
                  <c:v>83.686200000000014</c:v>
                </c:pt>
                <c:pt idx="2">
                  <c:v>85.881599999999992</c:v>
                </c:pt>
                <c:pt idx="3">
                  <c:v>87.098399999999998</c:v>
                </c:pt>
                <c:pt idx="4">
                  <c:v>88.014200000000002</c:v>
                </c:pt>
                <c:pt idx="5">
                  <c:v>88.695999999999998</c:v>
                </c:pt>
                <c:pt idx="6">
                  <c:v>90.545400000000015</c:v>
                </c:pt>
                <c:pt idx="7">
                  <c:v>92.080799999999996</c:v>
                </c:pt>
                <c:pt idx="8">
                  <c:v>94.127799999999993</c:v>
                </c:pt>
                <c:pt idx="9">
                  <c:v>94.5548</c:v>
                </c:pt>
                <c:pt idx="10">
                  <c:v>94.985799999999998</c:v>
                </c:pt>
                <c:pt idx="11">
                  <c:v>95.228999999999999</c:v>
                </c:pt>
                <c:pt idx="12">
                  <c:v>95.580799999999996</c:v>
                </c:pt>
                <c:pt idx="13">
                  <c:v>95.840599999999995</c:v>
                </c:pt>
                <c:pt idx="14">
                  <c:v>96.770799999999994</c:v>
                </c:pt>
                <c:pt idx="15">
                  <c:v>97.378600000000006</c:v>
                </c:pt>
                <c:pt idx="16">
                  <c:v>97.852000000000004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TR!$B$30</c:f>
              <c:strCache>
                <c:ptCount val="1"/>
                <c:pt idx="0">
                  <c:v>Fe, No Detailed Shower</c:v>
                </c:pt>
              </c:strCache>
            </c:strRef>
          </c:tx>
          <c:spPr>
            <a:ln w="3810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TR!$B$33:$B$49</c:f>
              <c:numCache>
                <c:formatCode>General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20</c:v>
                </c:pt>
                <c:pt idx="8">
                  <c:v>50</c:v>
                </c:pt>
                <c:pt idx="9">
                  <c:v>60</c:v>
                </c:pt>
                <c:pt idx="10">
                  <c:v>70</c:v>
                </c:pt>
                <c:pt idx="11">
                  <c:v>80</c:v>
                </c:pt>
                <c:pt idx="12">
                  <c:v>90</c:v>
                </c:pt>
                <c:pt idx="13">
                  <c:v>100</c:v>
                </c:pt>
                <c:pt idx="14">
                  <c:v>150</c:v>
                </c:pt>
                <c:pt idx="15">
                  <c:v>200</c:v>
                </c:pt>
                <c:pt idx="16">
                  <c:v>250</c:v>
                </c:pt>
              </c:numCache>
            </c:numRef>
          </c:xVal>
          <c:yVal>
            <c:numRef>
              <c:f>TR!$G$33:$G$49</c:f>
              <c:numCache>
                <c:formatCode>0.0</c:formatCode>
                <c:ptCount val="17"/>
                <c:pt idx="0">
                  <c:v>86.046599999999998</c:v>
                </c:pt>
                <c:pt idx="1">
                  <c:v>92.4268</c:v>
                </c:pt>
                <c:pt idx="2">
                  <c:v>94.856200000000001</c:v>
                </c:pt>
                <c:pt idx="3">
                  <c:v>95.697800000000001</c:v>
                </c:pt>
                <c:pt idx="4">
                  <c:v>96.263999999999996</c:v>
                </c:pt>
                <c:pt idx="5">
                  <c:v>96.668199999999999</c:v>
                </c:pt>
                <c:pt idx="6">
                  <c:v>97.600200000000001</c:v>
                </c:pt>
                <c:pt idx="7">
                  <c:v>98.239199999999997</c:v>
                </c:pt>
                <c:pt idx="8">
                  <c:v>98.875799999999998</c:v>
                </c:pt>
                <c:pt idx="9">
                  <c:v>98.902600000000007</c:v>
                </c:pt>
                <c:pt idx="10">
                  <c:v>98.987399999999994</c:v>
                </c:pt>
                <c:pt idx="11">
                  <c:v>99.058000000000007</c:v>
                </c:pt>
                <c:pt idx="12">
                  <c:v>99.114999999999995</c:v>
                </c:pt>
                <c:pt idx="13">
                  <c:v>99.168000000000006</c:v>
                </c:pt>
                <c:pt idx="14">
                  <c:v>99.361999999999995</c:v>
                </c:pt>
                <c:pt idx="15">
                  <c:v>99.492599999999996</c:v>
                </c:pt>
                <c:pt idx="16">
                  <c:v>99.586399999999998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TR!$B$67</c:f>
              <c:strCache>
                <c:ptCount val="1"/>
                <c:pt idx="0">
                  <c:v>Fe, Detailed Shower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TR!$B$70:$B$86</c:f>
              <c:numCache>
                <c:formatCode>General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20</c:v>
                </c:pt>
                <c:pt idx="8">
                  <c:v>50</c:v>
                </c:pt>
                <c:pt idx="9">
                  <c:v>60</c:v>
                </c:pt>
                <c:pt idx="10">
                  <c:v>70</c:v>
                </c:pt>
                <c:pt idx="11">
                  <c:v>80</c:v>
                </c:pt>
                <c:pt idx="12">
                  <c:v>90</c:v>
                </c:pt>
                <c:pt idx="13">
                  <c:v>100</c:v>
                </c:pt>
                <c:pt idx="14">
                  <c:v>150</c:v>
                </c:pt>
                <c:pt idx="15">
                  <c:v>200</c:v>
                </c:pt>
                <c:pt idx="16">
                  <c:v>250</c:v>
                </c:pt>
              </c:numCache>
            </c:numRef>
          </c:xVal>
          <c:yVal>
            <c:numRef>
              <c:f>TR!$G$70:$G$86</c:f>
              <c:numCache>
                <c:formatCode>0.0</c:formatCode>
                <c:ptCount val="17"/>
                <c:pt idx="0">
                  <c:v>86.623599999999982</c:v>
                </c:pt>
                <c:pt idx="1">
                  <c:v>93.425399999999996</c:v>
                </c:pt>
                <c:pt idx="2">
                  <c:v>95.988600000000005</c:v>
                </c:pt>
                <c:pt idx="3">
                  <c:v>97.078199999999995</c:v>
                </c:pt>
                <c:pt idx="4">
                  <c:v>97.679400000000001</c:v>
                </c:pt>
                <c:pt idx="5">
                  <c:v>98.094599999999986</c:v>
                </c:pt>
                <c:pt idx="6">
                  <c:v>98.991</c:v>
                </c:pt>
                <c:pt idx="7">
                  <c:v>99.512800000000013</c:v>
                </c:pt>
                <c:pt idx="8">
                  <c:v>99.706999999999994</c:v>
                </c:pt>
                <c:pt idx="9">
                  <c:v>99.721399999999988</c:v>
                </c:pt>
                <c:pt idx="10">
                  <c:v>99.730800000000002</c:v>
                </c:pt>
                <c:pt idx="11">
                  <c:v>99.739599999999996</c:v>
                </c:pt>
                <c:pt idx="12">
                  <c:v>99.749799999999993</c:v>
                </c:pt>
                <c:pt idx="13">
                  <c:v>99.755600000000001</c:v>
                </c:pt>
                <c:pt idx="14">
                  <c:v>99.790999999999997</c:v>
                </c:pt>
                <c:pt idx="15">
                  <c:v>99.819800000000001</c:v>
                </c:pt>
                <c:pt idx="16">
                  <c:v>99.8476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TR!$C$99</c:f>
              <c:strCache>
                <c:ptCount val="1"/>
                <c:pt idx="0">
                  <c:v>W, Detailed Shower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TR!$C$102:$C$118</c:f>
              <c:numCache>
                <c:formatCode>General</c:formatCode>
                <c:ptCount val="17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10</c:v>
                </c:pt>
                <c:pt idx="7">
                  <c:v>20</c:v>
                </c:pt>
                <c:pt idx="8">
                  <c:v>50</c:v>
                </c:pt>
                <c:pt idx="9">
                  <c:v>60</c:v>
                </c:pt>
                <c:pt idx="10">
                  <c:v>70</c:v>
                </c:pt>
                <c:pt idx="11">
                  <c:v>80</c:v>
                </c:pt>
                <c:pt idx="12">
                  <c:v>90</c:v>
                </c:pt>
                <c:pt idx="13">
                  <c:v>100</c:v>
                </c:pt>
                <c:pt idx="14">
                  <c:v>150</c:v>
                </c:pt>
                <c:pt idx="15">
                  <c:v>200</c:v>
                </c:pt>
                <c:pt idx="16">
                  <c:v>250</c:v>
                </c:pt>
              </c:numCache>
            </c:numRef>
          </c:xVal>
          <c:yVal>
            <c:numRef>
              <c:f>TR!$H$102:$H$119</c:f>
              <c:numCache>
                <c:formatCode>0.0</c:formatCode>
                <c:ptCount val="18"/>
                <c:pt idx="0">
                  <c:v>83.578999999999994</c:v>
                </c:pt>
                <c:pt idx="1">
                  <c:v>88.9786</c:v>
                </c:pt>
                <c:pt idx="2">
                  <c:v>91.558000000000007</c:v>
                </c:pt>
                <c:pt idx="3">
                  <c:v>92.915199999999999</c:v>
                </c:pt>
                <c:pt idx="4">
                  <c:v>93.787800000000004</c:v>
                </c:pt>
                <c:pt idx="5">
                  <c:v>94.383200000000002</c:v>
                </c:pt>
                <c:pt idx="6">
                  <c:v>95.708799999999997</c:v>
                </c:pt>
                <c:pt idx="7">
                  <c:v>96.332400000000021</c:v>
                </c:pt>
                <c:pt idx="8">
                  <c:v>96.798799999999986</c:v>
                </c:pt>
                <c:pt idx="9">
                  <c:v>96.903800000000004</c:v>
                </c:pt>
                <c:pt idx="10">
                  <c:v>97.005600000000001</c:v>
                </c:pt>
                <c:pt idx="11">
                  <c:v>97.102199999999996</c:v>
                </c:pt>
                <c:pt idx="12">
                  <c:v>97.195599999999999</c:v>
                </c:pt>
                <c:pt idx="13">
                  <c:v>97.283799999999985</c:v>
                </c:pt>
                <c:pt idx="14">
                  <c:v>97.670400000000015</c:v>
                </c:pt>
                <c:pt idx="15">
                  <c:v>97.991799999999998</c:v>
                </c:pt>
                <c:pt idx="16">
                  <c:v>98.23899999999999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625472"/>
        <c:axId val="81627008"/>
      </c:scatterChart>
      <c:valAx>
        <c:axId val="81625472"/>
        <c:scaling>
          <c:orientation val="minMax"/>
          <c:max val="250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1627008"/>
        <c:crosses val="autoZero"/>
        <c:crossBetween val="midCat"/>
      </c:valAx>
      <c:valAx>
        <c:axId val="81627008"/>
        <c:scaling>
          <c:orientation val="minMax"/>
          <c:max val="100"/>
          <c:min val="50"/>
        </c:scaling>
        <c:delete val="0"/>
        <c:axPos val="l"/>
        <c:minorGridlines/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16254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2464593186169466"/>
          <c:y val="0.45354605322222047"/>
          <c:w val="0.41778875199484056"/>
          <c:h val="0.32733513944559745"/>
        </c:manualLayout>
      </c:layout>
      <c:overlay val="1"/>
      <c:spPr>
        <a:noFill/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0.24932</cdr:x>
      <cdr:y>0.92876</cdr:y>
    </cdr:from>
    <cdr:to>
      <cdr:x>0.99682</cdr:x>
      <cdr:y>1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1094408" y="4847952"/>
          <a:ext cx="3281283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algn="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rPr>
            <a:t>Readout Window Timing Cut [ns]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9F683-E406-4611-A14D-DE7581F94448}" type="datetimeFigureOut">
              <a:rPr lang="fr-FR" smtClean="0"/>
              <a:t>28/10/2015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3D291-3258-4348-AA95-4B6BA91E4C7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0030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F861248-1C52-4941-AD63-21AEB943D17A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‹#›</a:t>
            </a:fld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F861248-1C52-4941-AD63-21AEB943D17A}" type="slidenum">
              <a:rPr lang="fr-FR" smtClean="0"/>
              <a:t>‹#›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‹#›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‹#›</a:t>
            </a:fld>
            <a:endParaRPr lang="fr-FR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‹#›</a:t>
            </a:fld>
            <a:endParaRPr lang="fr-FR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F861248-1C52-4941-AD63-21AEB943D17A}" type="slidenum">
              <a:rPr lang="fr-FR" smtClean="0"/>
              <a:t>‹#›</a:t>
            </a:fld>
            <a:endParaRPr lang="fr-FR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More on Timing in Fe and W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K. </a:t>
            </a:r>
            <a:r>
              <a:rPr lang="fr-FR" dirty="0" err="1" smtClean="0"/>
              <a:t>Elsener</a:t>
            </a:r>
            <a:r>
              <a:rPr lang="fr-FR" dirty="0" smtClean="0"/>
              <a:t>, </a:t>
            </a:r>
            <a:r>
              <a:rPr lang="fr-FR" u="sng" dirty="0" smtClean="0"/>
              <a:t>N. Nikiforou</a:t>
            </a:r>
            <a:r>
              <a:rPr lang="fr-FR" dirty="0" smtClean="0"/>
              <a:t>, CERN/PH-LCD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4923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Mainly from last presentation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7672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Cumulative PDF method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11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 smtClean="0"/>
                  <a:t>Fill a time distribution histogram with the times of all the hit contributions for all events, </a:t>
                </a:r>
                <a:r>
                  <a:rPr lang="en-US" sz="2400" b="1" dirty="0" smtClean="0"/>
                  <a:t>weighted by the energy contribution </a:t>
                </a:r>
              </a:p>
              <a:p>
                <a:pPr lvl="1"/>
                <a:r>
                  <a:rPr lang="en-US" sz="2100" dirty="0" smtClean="0"/>
                  <a:t>Basically saves sum of all contributions in all events for a given time bin</a:t>
                </a:r>
              </a:p>
              <a:p>
                <a:r>
                  <a:rPr lang="en-US" sz="2400" dirty="0" smtClean="0"/>
                  <a:t>Make cumulative </a:t>
                </a:r>
                <a:r>
                  <a:rPr lang="en-US" sz="2400" dirty="0" err="1" smtClean="0"/>
                  <a:t>pdf</a:t>
                </a:r>
                <a:r>
                  <a:rPr lang="en-US" sz="2400" dirty="0" smtClean="0"/>
                  <a:t> by integrating from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−∞</m:t>
                    </m:r>
                  </m:oMath>
                </a14:m>
                <a:r>
                  <a:rPr lang="en-US" sz="2400" dirty="0" smtClean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 smtClean="0"/>
                  <a:t>, dividing by total integral</a:t>
                </a:r>
              </a:p>
              <a:p>
                <a:r>
                  <a:rPr lang="en-US" sz="2400" b="1" dirty="0" smtClean="0">
                    <a:solidFill>
                      <a:srgbClr val="FF0000"/>
                    </a:solidFill>
                  </a:rPr>
                  <a:t>Yields ratio of averages</a:t>
                </a:r>
              </a:p>
              <a:p>
                <a:r>
                  <a:rPr lang="en-US" sz="2400" b="1" dirty="0" smtClean="0"/>
                  <a:t>Caveat: The max range of the histogram defines the denominator</a:t>
                </a:r>
              </a:p>
              <a:p>
                <a:pPr lvl="1"/>
                <a:r>
                  <a:rPr lang="en-US" sz="2100" dirty="0" smtClean="0"/>
                  <a:t>Could use overflows (not included in integral by default) to normalize, but I don’t think it was done in the CDR</a:t>
                </a:r>
                <a:endParaRPr lang="en-US" sz="21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864" r="-7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9646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US" dirty="0" smtClean="0"/>
              <a:t>Reminder: Single Reconstructed 50 GeV K0L response </a:t>
            </a:r>
            <a:r>
              <a:rPr lang="en-US" dirty="0" err="1" smtClean="0"/>
              <a:t>vs</a:t>
            </a:r>
            <a:r>
              <a:rPr lang="en-US" dirty="0" smtClean="0"/>
              <a:t> Readout window  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1599803"/>
              </p:ext>
            </p:extLst>
          </p:nvPr>
        </p:nvGraphicFramePr>
        <p:xfrm>
          <a:off x="323528" y="1052736"/>
          <a:ext cx="4198266" cy="3674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6"/>
          <p:cNvSpPr txBox="1"/>
          <p:nvPr/>
        </p:nvSpPr>
        <p:spPr>
          <a:xfrm rot="16200000">
            <a:off x="-955092" y="2331358"/>
            <a:ext cx="2532864" cy="407669"/>
          </a:xfrm>
          <a:prstGeom prst="rect">
            <a:avLst/>
          </a:prstGeom>
          <a:noFill/>
          <a:ln w="9525" cmpd="sng">
            <a:noFill/>
          </a:ln>
          <a:effectLst/>
        </p:spPr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μ(Ε)/Ε [%]</a:t>
            </a:r>
          </a:p>
        </p:txBody>
      </p:sp>
      <p:sp>
        <p:nvSpPr>
          <p:cNvPr id="10" name="TextBox 2"/>
          <p:cNvSpPr txBox="1"/>
          <p:nvPr/>
        </p:nvSpPr>
        <p:spPr>
          <a:xfrm>
            <a:off x="1043608" y="4509120"/>
            <a:ext cx="32812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Readout Window Timing Cut [ns]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0663639"/>
              </p:ext>
            </p:extLst>
          </p:nvPr>
        </p:nvGraphicFramePr>
        <p:xfrm>
          <a:off x="4355976" y="1124744"/>
          <a:ext cx="478802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8"/>
          <p:cNvSpPr txBox="1"/>
          <p:nvPr/>
        </p:nvSpPr>
        <p:spPr>
          <a:xfrm rot="16200000">
            <a:off x="3295620" y="2329116"/>
            <a:ext cx="2532864" cy="412152"/>
          </a:xfrm>
          <a:prstGeom prst="rect">
            <a:avLst/>
          </a:prstGeom>
          <a:solidFill>
            <a:sysClr val="window" lastClr="FFFFFF"/>
          </a:solidFill>
          <a:ln w="9525" cmpd="sng">
            <a:noFill/>
          </a:ln>
          <a:effectLst/>
        </p:spPr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σ(Ε)/μ [%]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12</a:t>
            </a:fld>
            <a:endParaRPr lang="fr-FR"/>
          </a:p>
        </p:txBody>
      </p:sp>
      <p:sp>
        <p:nvSpPr>
          <p:cNvPr id="19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4869160"/>
            <a:ext cx="8229600" cy="151216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This is not what we want:</a:t>
            </a:r>
          </a:p>
          <a:p>
            <a:pPr lvl="1"/>
            <a:r>
              <a:rPr lang="en-US" sz="1800" dirty="0" smtClean="0"/>
              <a:t>Reconstructed quantities, includes digitization and Pandora</a:t>
            </a:r>
          </a:p>
          <a:p>
            <a:pPr lvl="1"/>
            <a:r>
              <a:rPr lang="en-US" sz="1800" dirty="0" smtClean="0"/>
              <a:t>We also don’t want to calibrate away the timing dependence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8146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 smtClean="0"/>
              <a:t>But … </a:t>
            </a:r>
            <a:br>
              <a:rPr lang="en-US" dirty="0" smtClean="0"/>
            </a:br>
            <a:r>
              <a:rPr lang="en-US" sz="2400" dirty="0" smtClean="0"/>
              <a:t>(still talking about reconstructed 50 GeV K0L) 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3272198" y="1268760"/>
            <a:ext cx="5836306" cy="4733925"/>
            <a:chOff x="0" y="0"/>
            <a:chExt cx="5836306" cy="4733925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5" name="Chart 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918870162"/>
                    </p:ext>
                  </p:extLst>
                </p:nvPr>
              </p:nvGraphicFramePr>
              <p:xfrm>
                <a:off x="0" y="0"/>
                <a:ext cx="5836306" cy="47339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mc:Choice>
          <mc:Fallback xmlns="">
            <p:graphicFrame>
              <p:nvGraphicFramePr>
                <p:cNvPr id="5" name="Chart 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71610442"/>
                    </p:ext>
                  </p:extLst>
                </p:nvPr>
              </p:nvGraphicFramePr>
              <p:xfrm>
                <a:off x="0" y="0"/>
                <a:ext cx="5836306" cy="47339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mc:Fallback>
        </mc:AlternateContent>
        <p:sp>
          <p:nvSpPr>
            <p:cNvPr id="6" name="TextBox 9"/>
            <p:cNvSpPr txBox="1"/>
            <p:nvPr/>
          </p:nvSpPr>
          <p:spPr>
            <a:xfrm rot="16200000">
              <a:off x="-823407" y="1161298"/>
              <a:ext cx="2151864" cy="404947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/>
                <a:t>μ(Ε)/Ε [%]</a:t>
              </a:r>
            </a:p>
          </p:txBody>
        </p:sp>
        <p:sp>
          <p:nvSpPr>
            <p:cNvPr id="7" name="TextBox 11"/>
            <p:cNvSpPr txBox="1"/>
            <p:nvPr/>
          </p:nvSpPr>
          <p:spPr>
            <a:xfrm>
              <a:off x="2903191" y="4284715"/>
              <a:ext cx="2550796" cy="407669"/>
            </a:xfrm>
            <a:prstGeom prst="rect">
              <a:avLst/>
            </a:prstGeom>
            <a:solidFill>
              <a:sysClr val="window" lastClr="FFFFFF"/>
            </a:solidFill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00"/>
                <a:t>Timing Cut [ns]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8"/>
                <p:cNvSpPr txBox="1"/>
                <p:nvPr/>
              </p:nvSpPr>
              <p:spPr>
                <a:xfrm>
                  <a:off x="1838033" y="854795"/>
                  <a:ext cx="3368261" cy="1119642"/>
                </a:xfrm>
                <a:prstGeom prst="rect">
                  <a:avLst/>
                </a:prstGeom>
                <a:noFill/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1600" b="0" i="1">
                            <a:latin typeface="Cambria Math"/>
                          </a:rPr>
                          <m:t>50 </m:t>
                        </m:r>
                        <m:r>
                          <m:rPr>
                            <m:sty m:val="p"/>
                          </m:rPr>
                          <a:rPr lang="en-US" sz="1600" b="0" i="0">
                            <a:latin typeface="Cambria Math"/>
                          </a:rPr>
                          <m:t>GeV</m:t>
                        </m:r>
                        <m:r>
                          <a:rPr lang="en-US" sz="1600" b="0" i="1">
                            <a:latin typeface="Cambria Math"/>
                          </a:rPr>
                          <m:t> </m:t>
                        </m:r>
                        <m:sSubSup>
                          <m:sSubSupPr>
                            <m:ctrlPr>
                              <a:rPr lang="en-US" sz="1600" b="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1600" b="0" i="1"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en-US" sz="1600" b="0" i="1">
                                <a:latin typeface="Cambria Math"/>
                              </a:rPr>
                              <m:t>𝐿</m:t>
                            </m:r>
                          </m:sub>
                          <m:sup>
                            <m:r>
                              <a:rPr lang="en-US" sz="1600" b="0" i="1">
                                <a:latin typeface="Cambria Math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lang="en-US" sz="1600" dirty="0"/>
                </a:p>
                <a:p>
                  <a:pPr algn="ctr"/>
                  <a:r>
                    <a:rPr lang="en-US" sz="1600" dirty="0"/>
                    <a:t>Modified</a:t>
                  </a:r>
                  <a:r>
                    <a:rPr lang="en-US" sz="1600" baseline="0" dirty="0"/>
                    <a:t> ILD_o1_v05</a:t>
                  </a:r>
                </a:p>
                <a:p>
                  <a:pPr algn="ctr"/>
                  <a:r>
                    <a:rPr lang="en-US" sz="1600" baseline="0" dirty="0"/>
                    <a:t>All points using calibration at 10000 ns</a:t>
                  </a:r>
                </a:p>
                <a:p>
                  <a:pPr algn="ctr"/>
                  <a:r>
                    <a:rPr lang="en-US" sz="1600" baseline="0" dirty="0"/>
                    <a:t>QGSP_BERT_HP</a:t>
                  </a:r>
                  <a:endParaRPr lang="en-US" sz="1600" dirty="0"/>
                </a:p>
              </p:txBody>
            </p:sp>
          </mc:Choice>
          <mc:Fallback xmlns="">
            <p:sp>
              <p:nvSpPr>
                <p:cNvPr id="8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38033" y="854795"/>
                  <a:ext cx="3368261" cy="111964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24457"/>
                  </a:stretch>
                </a:blipFill>
                <a:ln w="9525" cmpd="sng"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13</a:t>
            </a:fld>
            <a:endParaRPr lang="fr-FR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"/>
          </p:nvPr>
        </p:nvSpPr>
        <p:spPr>
          <a:xfrm>
            <a:off x="467544" y="1412776"/>
            <a:ext cx="2736304" cy="424847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Even if we did want to study the reconstructed single particle response, </a:t>
            </a:r>
            <a:r>
              <a:rPr lang="en-US" sz="2000" b="1" dirty="0" smtClean="0"/>
              <a:t>we still need to make sure we use detailed shower mode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437953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something simpler instead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14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sz="2400" dirty="0" smtClean="0"/>
                  <a:t>We want to see the response of the material (Fe </a:t>
                </a:r>
                <a:r>
                  <a:rPr lang="en-US" sz="2400" dirty="0" err="1" smtClean="0"/>
                  <a:t>vs</a:t>
                </a:r>
                <a:r>
                  <a:rPr lang="en-US" sz="2400" dirty="0" smtClean="0"/>
                  <a:t> W) </a:t>
                </a:r>
                <a:r>
                  <a:rPr lang="en-US" sz="2000" dirty="0" smtClean="0"/>
                  <a:t>(?)</a:t>
                </a:r>
              </a:p>
              <a:p>
                <a:r>
                  <a:rPr lang="en-US" sz="2400" dirty="0" smtClean="0"/>
                  <a:t>Decouple any effects of digitization or reconstruction</a:t>
                </a:r>
              </a:p>
              <a:p>
                <a:r>
                  <a:rPr lang="en-US" sz="2400" dirty="0" smtClean="0"/>
                  <a:t>Simply use “</a:t>
                </a:r>
                <a:r>
                  <a:rPr lang="en-US" sz="2400" dirty="0" err="1" smtClean="0">
                    <a:solidFill>
                      <a:schemeClr val="accent4">
                        <a:lumMod val="50000"/>
                      </a:schemeClr>
                    </a:solidFill>
                    <a:latin typeface="Consolas" pitchFamily="49" charset="0"/>
                    <a:cs typeface="Consolas" pitchFamily="49" charset="0"/>
                  </a:rPr>
                  <a:t>SimCalorimeterHit</a:t>
                </a:r>
                <a:r>
                  <a:rPr lang="en-US" sz="2400" dirty="0" smtClean="0"/>
                  <a:t>” collections as they come out of </a:t>
                </a:r>
                <a:r>
                  <a:rPr lang="en-US" sz="2400" dirty="0" err="1" smtClean="0"/>
                  <a:t>Mokka</a:t>
                </a:r>
                <a:r>
                  <a:rPr lang="en-US" sz="2400" dirty="0" smtClean="0"/>
                  <a:t> (Geant4)</a:t>
                </a:r>
              </a:p>
              <a:p>
                <a:r>
                  <a:rPr lang="en-US" sz="2400" dirty="0" smtClean="0"/>
                  <a:t>I just use a python script running over the LCIO file</a:t>
                </a:r>
              </a:p>
              <a:p>
                <a:pPr lvl="1"/>
                <a:r>
                  <a:rPr lang="en-US" sz="2100" dirty="0" smtClean="0"/>
                  <a:t>Generate 25 GeV K0L (for Fe, W, with or without DS)</a:t>
                </a:r>
              </a:p>
              <a:p>
                <a:pPr lvl="1"/>
                <a:r>
                  <a:rPr lang="en-US" sz="2100" dirty="0" smtClean="0"/>
                  <a:t>Limit to “central” events (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1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100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sz="21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2100" b="0" i="1" smtClean="0">
                        <a:latin typeface="Cambria Math"/>
                      </a:rPr>
                      <m:t>&lt;0.1</m:t>
                    </m:r>
                  </m:oMath>
                </a14:m>
                <a:r>
                  <a:rPr lang="en-US" sz="2100" dirty="0" smtClean="0"/>
                  <a:t>)</a:t>
                </a:r>
              </a:p>
              <a:p>
                <a:pPr lvl="1"/>
                <a:r>
                  <a:rPr lang="en-US" sz="2100" dirty="0" smtClean="0"/>
                  <a:t>For every event:</a:t>
                </a:r>
              </a:p>
              <a:p>
                <a:pPr lvl="2"/>
                <a:r>
                  <a:rPr lang="en-US" sz="1800" dirty="0" smtClean="0"/>
                  <a:t>Sum up all HCal hit energies to define denominator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𝑡𝑜𝑡𝑎𝑙</m:t>
                        </m:r>
                      </m:sub>
                      <m:sup>
                        <m:r>
                          <a:rPr lang="en-US" sz="1800" b="0" i="1" smtClean="0">
                            <a:latin typeface="Cambria Math"/>
                          </a:rPr>
                          <m:t>𝐻𝐶𝑎𝑙</m:t>
                        </m:r>
                      </m:sup>
                    </m:sSubSup>
                  </m:oMath>
                </a14:m>
                <a:r>
                  <a:rPr lang="en-US" sz="1800" dirty="0" smtClean="0"/>
                  <a:t>)</a:t>
                </a:r>
              </a:p>
              <a:p>
                <a:pPr lvl="2"/>
                <a:r>
                  <a:rPr lang="en-US" sz="1800" dirty="0" smtClean="0"/>
                  <a:t>Make sums of hit contribution energies as function of upper time window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𝑡</m:t>
                        </m:r>
                        <m:r>
                          <a:rPr lang="en-US" sz="1800" b="0" i="1" smtClean="0">
                            <a:latin typeface="Cambria Math"/>
                          </a:rPr>
                          <m:t>&lt;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𝐶</m:t>
                            </m:r>
                          </m:sub>
                        </m:sSub>
                      </m:sub>
                      <m:sup>
                        <m:r>
                          <a:rPr lang="en-US" sz="1800" b="0" i="1" smtClean="0">
                            <a:latin typeface="Cambria Math"/>
                          </a:rPr>
                          <m:t>𝐻𝐶𝑎𝑙</m:t>
                        </m:r>
                      </m:sup>
                    </m:sSubSup>
                    <m:d>
                      <m:d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 smtClean="0"/>
                  <a:t>) </a:t>
                </a:r>
                <a:r>
                  <a:rPr lang="en-US" sz="1800" dirty="0" smtClean="0">
                    <a:solidFill>
                      <a:srgbClr val="7030A0"/>
                    </a:solidFill>
                  </a:rPr>
                  <a:t>[correcting for TOF]</a:t>
                </a:r>
              </a:p>
              <a:p>
                <a:pPr lvl="2"/>
                <a:r>
                  <a:rPr lang="en-US" sz="1800" dirty="0" smtClean="0"/>
                  <a:t>Fill profile with fraction of energy as a function of time cut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n-US" sz="1800" i="1">
                            <a:latin typeface="Cambria Math"/>
                          </a:rPr>
                          <m:t>&lt;</m:t>
                        </m:r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𝐶</m:t>
                            </m:r>
                          </m:sub>
                        </m:sSub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𝐻𝐶𝑎𝑙</m:t>
                        </m:r>
                      </m:sup>
                    </m:sSubSup>
                    <m:d>
                      <m:dPr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  <m:r>
                      <a:rPr lang="en-US" sz="1800" b="0" i="0" smtClean="0">
                        <a:latin typeface="Cambria Math"/>
                      </a:rPr>
                      <m:t>/</m:t>
                    </m:r>
                    <m:sSubSup>
                      <m:sSubSupPr>
                        <m:ctrlPr>
                          <a:rPr lang="en-US" sz="18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𝑡𝑜𝑡𝑎𝑙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𝐻𝐶𝑎𝑙</m:t>
                        </m:r>
                      </m:sup>
                    </m:sSubSup>
                  </m:oMath>
                </a14:m>
                <a:r>
                  <a:rPr lang="en-US" sz="1800" dirty="0" smtClean="0"/>
                  <a:t>) </a:t>
                </a:r>
                <a:r>
                  <a:rPr lang="en-US" sz="1800" b="1" dirty="0" smtClean="0">
                    <a:solidFill>
                      <a:srgbClr val="FF0000"/>
                    </a:solidFill>
                  </a:rPr>
                  <a:t>[Obtain “Average of ratios”]</a:t>
                </a:r>
                <a:endParaRPr lang="en-US" sz="1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1605" r="-5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9745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method, W </a:t>
            </a:r>
            <a:r>
              <a:rPr lang="en-US" dirty="0" err="1" smtClean="0"/>
              <a:t>vs</a:t>
            </a:r>
            <a:r>
              <a:rPr lang="en-US" dirty="0" smtClean="0"/>
              <a:t> Fe, DS </a:t>
            </a:r>
            <a:r>
              <a:rPr lang="en-US" dirty="0" err="1" smtClean="0"/>
              <a:t>vs</a:t>
            </a:r>
            <a:r>
              <a:rPr lang="en-US" dirty="0" smtClean="0"/>
              <a:t> No DS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95" y="1219200"/>
            <a:ext cx="7785810" cy="493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742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 method, W </a:t>
            </a:r>
            <a:r>
              <a:rPr lang="en-US" dirty="0" err="1"/>
              <a:t>vs</a:t>
            </a:r>
            <a:r>
              <a:rPr lang="en-US" dirty="0"/>
              <a:t> Fe, DS </a:t>
            </a:r>
            <a:r>
              <a:rPr lang="en-US" dirty="0" err="1"/>
              <a:t>vs</a:t>
            </a:r>
            <a:r>
              <a:rPr lang="en-US" dirty="0"/>
              <a:t> No DS</a:t>
            </a:r>
            <a:endParaRPr lang="fr-FR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95" y="1219200"/>
            <a:ext cx="7785810" cy="493712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902039" y="5949280"/>
            <a:ext cx="533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Once again, should definitely use Detailed Shower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979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method, Format like CDR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340768"/>
            <a:ext cx="5385396" cy="4937125"/>
          </a:xfrm>
          <a:prstGeom prst="rect">
            <a:avLst/>
          </a:prstGeom>
        </p:spPr>
      </p:pic>
      <p:sp>
        <p:nvSpPr>
          <p:cNvPr id="15" name="Content Placeholder 5"/>
          <p:cNvSpPr txBox="1">
            <a:spLocks/>
          </p:cNvSpPr>
          <p:nvPr/>
        </p:nvSpPr>
        <p:spPr>
          <a:xfrm>
            <a:off x="251520" y="1219200"/>
            <a:ext cx="3744416" cy="493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Clearly the normalization is “off” </a:t>
            </a:r>
            <a:r>
              <a:rPr lang="en-US" sz="2400" dirty="0" err="1" smtClean="0"/>
              <a:t>wrt</a:t>
            </a:r>
            <a:r>
              <a:rPr lang="en-US" sz="2400" dirty="0" smtClean="0"/>
              <a:t> CDR plot</a:t>
            </a:r>
          </a:p>
          <a:p>
            <a:pPr lvl="1"/>
            <a:r>
              <a:rPr lang="en-US" sz="2000" dirty="0" smtClean="0"/>
              <a:t>But it is almost clear that in the CDR, Detailed Shower was not used</a:t>
            </a:r>
          </a:p>
          <a:p>
            <a:r>
              <a:rPr lang="en-US" sz="2400" dirty="0" smtClean="0"/>
              <a:t>What could be wrong?</a:t>
            </a:r>
          </a:p>
          <a:p>
            <a:pPr lvl="1"/>
            <a:r>
              <a:rPr lang="en-US" sz="2000" dirty="0" smtClean="0"/>
              <a:t>Low time cut? </a:t>
            </a:r>
            <a:r>
              <a:rPr lang="en-US" sz="2400" dirty="0" smtClean="0">
                <a:solidFill>
                  <a:srgbClr val="FF0000"/>
                </a:solidFill>
                <a:sym typeface="Wingdings 2"/>
              </a:rPr>
              <a:t></a:t>
            </a:r>
            <a:endParaRPr lang="en-US" sz="2000" dirty="0" smtClean="0">
              <a:solidFill>
                <a:srgbClr val="FF0000"/>
              </a:solidFill>
              <a:sym typeface="Wingdings 2"/>
            </a:endParaRPr>
          </a:p>
          <a:p>
            <a:pPr lvl="1"/>
            <a:r>
              <a:rPr lang="en-US" sz="2000" dirty="0">
                <a:sym typeface="Wingdings 2"/>
              </a:rPr>
              <a:t>Cell energy cut</a:t>
            </a:r>
            <a:r>
              <a:rPr lang="en-US" sz="2000" dirty="0" smtClean="0">
                <a:sym typeface="Wingdings 2"/>
              </a:rPr>
              <a:t>?</a:t>
            </a:r>
            <a:r>
              <a:rPr lang="en-US" sz="2000" dirty="0">
                <a:solidFill>
                  <a:srgbClr val="FF0000"/>
                </a:solidFill>
                <a:sym typeface="Wingdings 2"/>
              </a:rPr>
              <a:t> </a:t>
            </a:r>
            <a:endParaRPr lang="en-US" sz="2000" dirty="0" smtClean="0">
              <a:sym typeface="Wingdings 2"/>
            </a:endParaRPr>
          </a:p>
          <a:p>
            <a:pPr lvl="1"/>
            <a:r>
              <a:rPr lang="en-US" sz="2000" dirty="0" smtClean="0">
                <a:sym typeface="Wingdings 2"/>
              </a:rPr>
              <a:t>Different denominator? </a:t>
            </a:r>
            <a:r>
              <a:rPr lang="en-US" sz="2000" dirty="0" smtClean="0">
                <a:solidFill>
                  <a:srgbClr val="00B050"/>
                </a:solidFill>
                <a:sym typeface="Wingdings 2"/>
              </a:rPr>
              <a:t></a:t>
            </a:r>
          </a:p>
          <a:p>
            <a:pPr lvl="1"/>
            <a:r>
              <a:rPr lang="en-US" sz="2000" dirty="0" smtClean="0">
                <a:sym typeface="Wingdings 2"/>
              </a:rPr>
              <a:t>Different method? </a:t>
            </a:r>
            <a:r>
              <a:rPr lang="en-US" sz="2000" dirty="0">
                <a:solidFill>
                  <a:srgbClr val="00B050"/>
                </a:solidFill>
                <a:sym typeface="Wingdings 2"/>
              </a:rPr>
              <a:t>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40510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Yet another method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18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 smtClean="0"/>
                  <a:t>Fill a time distribution histogram with the times of all the hit contributions for all events, </a:t>
                </a:r>
                <a:r>
                  <a:rPr lang="en-US" sz="2400" b="1" dirty="0" smtClean="0"/>
                  <a:t>weighted by the energy contribution </a:t>
                </a:r>
              </a:p>
              <a:p>
                <a:pPr lvl="1"/>
                <a:r>
                  <a:rPr lang="en-US" sz="2100" dirty="0" smtClean="0"/>
                  <a:t>Basically saves sum of all contributions in all events for a given time bin</a:t>
                </a:r>
              </a:p>
              <a:p>
                <a:r>
                  <a:rPr lang="en-US" sz="2400" dirty="0" smtClean="0"/>
                  <a:t>Make cumulative </a:t>
                </a:r>
                <a:r>
                  <a:rPr lang="en-US" sz="2400" dirty="0" err="1" smtClean="0"/>
                  <a:t>pdf</a:t>
                </a:r>
                <a:r>
                  <a:rPr lang="en-US" sz="2400" dirty="0" smtClean="0"/>
                  <a:t> by integrating from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−∞</m:t>
                    </m:r>
                  </m:oMath>
                </a14:m>
                <a:r>
                  <a:rPr lang="en-US" sz="2400" dirty="0" smtClean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 smtClean="0"/>
                  <a:t>, dividing by total integral</a:t>
                </a:r>
              </a:p>
              <a:p>
                <a:r>
                  <a:rPr lang="en-US" sz="2400" b="1" dirty="0" smtClean="0">
                    <a:solidFill>
                      <a:srgbClr val="FF0000"/>
                    </a:solidFill>
                  </a:rPr>
                  <a:t>Yields ratio of averages</a:t>
                </a:r>
              </a:p>
              <a:p>
                <a:r>
                  <a:rPr lang="en-US" sz="2400" b="1" dirty="0" smtClean="0"/>
                  <a:t>Caveat: The max range of the histogram defines the denominator</a:t>
                </a:r>
              </a:p>
              <a:p>
                <a:pPr lvl="1"/>
                <a:r>
                  <a:rPr lang="en-US" sz="2100" dirty="0" smtClean="0"/>
                  <a:t>Could use overflows (not included in integral by default) to normalize, but I don’t think it was done in the CDR</a:t>
                </a:r>
                <a:endParaRPr lang="en-US" sz="21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864" r="-74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7601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Cumulative Integral </a:t>
            </a:r>
            <a:r>
              <a:rPr lang="en-US" dirty="0" err="1" smtClean="0"/>
              <a:t>Vs</a:t>
            </a:r>
            <a:r>
              <a:rPr lang="en-US" dirty="0" smtClean="0"/>
              <a:t> Profile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95" y="1219200"/>
            <a:ext cx="7785810" cy="493712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19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4427984" y="2420888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Profile method (average of ratios) underestimates fraction. But wait: the normalization is not the same!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864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last Time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2</a:t>
            </a:fld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7" t="7361" r="7057"/>
          <a:stretch/>
        </p:blipFill>
        <p:spPr>
          <a:xfrm>
            <a:off x="4848225" y="48022"/>
            <a:ext cx="4295774" cy="2876922"/>
          </a:xfrm>
        </p:spPr>
      </p:pic>
      <p:sp>
        <p:nvSpPr>
          <p:cNvPr id="6" name="TextBox 5"/>
          <p:cNvSpPr txBox="1"/>
          <p:nvPr/>
        </p:nvSpPr>
        <p:spPr>
          <a:xfrm>
            <a:off x="5076056" y="1628800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From </a:t>
            </a:r>
            <a:r>
              <a:rPr lang="en-US" sz="1600" dirty="0" err="1" smtClean="0"/>
              <a:t>Mokka</a:t>
            </a:r>
            <a:r>
              <a:rPr lang="en-US" sz="1600" dirty="0" smtClean="0"/>
              <a:t> 8.04</a:t>
            </a:r>
          </a:p>
          <a:p>
            <a:r>
              <a:rPr lang="en-US" sz="1600" dirty="0" smtClean="0"/>
              <a:t>Geant4 9.05.p02</a:t>
            </a:r>
          </a:p>
          <a:p>
            <a:r>
              <a:rPr lang="en-US" sz="1200" dirty="0" smtClean="0"/>
              <a:t>(erroneously mentioned G4 9.06 last time)</a:t>
            </a:r>
            <a:endParaRPr lang="en-US" sz="1200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457200" y="1219200"/>
            <a:ext cx="4402832" cy="493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100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457200" y="1219200"/>
            <a:ext cx="4114800" cy="493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Saw surprising long slow timing tail in Fe</a:t>
            </a:r>
          </a:p>
          <a:p>
            <a:pPr lvl="1"/>
            <a:r>
              <a:rPr lang="en-US" sz="2100" dirty="0" smtClean="0"/>
              <a:t>Fe energy fraction rises much faster in the beginning compared to W, but then takes much more delayed energy contributions</a:t>
            </a:r>
          </a:p>
          <a:p>
            <a:r>
              <a:rPr lang="en-US" sz="2100" dirty="0" smtClean="0"/>
              <a:t>Studies performed with Geant4 9.05.p02 (not 9.6 as previously mentioned) with </a:t>
            </a:r>
            <a:r>
              <a:rPr lang="en-US" sz="2100" dirty="0" err="1" smtClean="0"/>
              <a:t>Mokka</a:t>
            </a:r>
            <a:r>
              <a:rPr lang="en-US" sz="2100" dirty="0" smtClean="0"/>
              <a:t>, using mod. Version of ILD_o1_v06</a:t>
            </a:r>
          </a:p>
          <a:p>
            <a:pPr lvl="1"/>
            <a:r>
              <a:rPr lang="en-US" sz="1800" dirty="0" smtClean="0"/>
              <a:t>60x19 mm Fe + cassette</a:t>
            </a:r>
          </a:p>
          <a:p>
            <a:pPr lvl="1"/>
            <a:r>
              <a:rPr lang="en-US" sz="1800" dirty="0" smtClean="0"/>
              <a:t>70x10 mm W + cassette, etc…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3464166" y="1080452"/>
            <a:ext cx="2523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Fraction of Energy in HCal/ns</a:t>
            </a:r>
            <a:endParaRPr lang="en-US" sz="1400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4644008" y="2924944"/>
            <a:ext cx="4392488" cy="338437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Method Reminder: </a:t>
            </a:r>
          </a:p>
          <a:p>
            <a:pPr lvl="1"/>
            <a:r>
              <a:rPr lang="en-US" sz="2100" dirty="0" smtClean="0"/>
              <a:t>Fill energy weighted time </a:t>
            </a:r>
            <a:r>
              <a:rPr lang="en-US" sz="2100" dirty="0" err="1" smtClean="0"/>
              <a:t>pdf</a:t>
            </a:r>
            <a:r>
              <a:rPr lang="en-US" sz="2100" dirty="0" smtClean="0"/>
              <a:t> for all MC contributions, all hits in HCal Barrel hit collection</a:t>
            </a:r>
          </a:p>
          <a:p>
            <a:pPr lvl="1"/>
            <a:r>
              <a:rPr lang="en-US" sz="2100" dirty="0" smtClean="0"/>
              <a:t>Make cumulative PDF to obtain plots above</a:t>
            </a:r>
          </a:p>
          <a:p>
            <a:r>
              <a:rPr lang="en-US" sz="2100" dirty="0" smtClean="0">
                <a:solidFill>
                  <a:srgbClr val="FF0000"/>
                </a:solidFill>
              </a:rPr>
              <a:t>Implicitly normalizes to one at end or range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If you normalize to something below ~1000 ns, probably you miss the slow Fe tail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572000" y="1124744"/>
            <a:ext cx="0" cy="5112568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40161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Cumulative Integral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Profile normalized to 10000 ns </a:t>
            </a:r>
            <a:r>
              <a:rPr lang="en-US" sz="2200" dirty="0" smtClean="0"/>
              <a:t>(set denominator to energy with t&lt; 10000 ns)</a:t>
            </a:r>
            <a:endParaRPr lang="en-US" sz="2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95" y="1219200"/>
            <a:ext cx="7785810" cy="493712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39952" y="4509120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Profile method (average of ratios) still underestimates energy fraction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496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Same, linear X-axis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95" y="1219200"/>
            <a:ext cx="7785810" cy="4937125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5292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look at 250 ns ?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0" y="1219200"/>
            <a:ext cx="7785810" cy="493712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22</a:t>
            </a:fld>
            <a:endParaRPr lang="fr-FR"/>
          </a:p>
        </p:txBody>
      </p:sp>
      <p:sp>
        <p:nvSpPr>
          <p:cNvPr id="13" name="Right Arrow 12"/>
          <p:cNvSpPr/>
          <p:nvPr/>
        </p:nvSpPr>
        <p:spPr>
          <a:xfrm rot="10800000">
            <a:off x="7020272" y="1556792"/>
            <a:ext cx="360040" cy="144016"/>
          </a:xfrm>
          <a:prstGeom prst="rightArrow">
            <a:avLst/>
          </a:prstGeom>
          <a:solidFill>
            <a:srgbClr val="17F5F5"/>
          </a:solidFill>
          <a:ln>
            <a:solidFill>
              <a:srgbClr val="17F5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10800000">
            <a:off x="7020272" y="1844824"/>
            <a:ext cx="360040" cy="144016"/>
          </a:xfrm>
          <a:prstGeom prst="rightArrow">
            <a:avLst/>
          </a:prstGeom>
          <a:solidFill>
            <a:srgbClr val="F620D7"/>
          </a:solidFill>
          <a:ln>
            <a:solidFill>
              <a:srgbClr val="F620D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308304" y="1124744"/>
            <a:ext cx="17636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Normalization </a:t>
            </a:r>
            <a:r>
              <a:rPr lang="en-US" i="1" dirty="0" smtClean="0"/>
              <a:t>similar </a:t>
            </a:r>
            <a:r>
              <a:rPr lang="en-US" dirty="0" smtClean="0"/>
              <a:t>to CDR, differences  could be due to DS or an unknown cutoff (we used 10000 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0481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Cumulative Method With and Without DS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23</a:t>
            </a:fld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95" y="1219200"/>
            <a:ext cx="7785810" cy="4937125"/>
          </a:xfrm>
        </p:spPr>
      </p:pic>
    </p:spTree>
    <p:extLst>
      <p:ext uri="{BB962C8B-B14F-4D97-AF65-F5344CB8AC3E}">
        <p14:creationId xmlns:p14="http://schemas.microsoft.com/office/powerpoint/2010/main" val="6988430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Cumulative Method With and Without DS</a:t>
            </a:r>
            <a:br>
              <a:rPr lang="en-US" dirty="0" smtClean="0"/>
            </a:br>
            <a:r>
              <a:rPr lang="en-US" smtClean="0"/>
              <a:t>Linear scale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24</a:t>
            </a:fld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95" y="1219200"/>
            <a:ext cx="7785810" cy="4937125"/>
          </a:xfrm>
        </p:spPr>
      </p:pic>
    </p:spTree>
    <p:extLst>
      <p:ext uri="{BB962C8B-B14F-4D97-AF65-F5344CB8AC3E}">
        <p14:creationId xmlns:p14="http://schemas.microsoft.com/office/powerpoint/2010/main" val="3536304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25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35280" cy="493776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We definitely need to remake the CDR plot</a:t>
            </a:r>
          </a:p>
          <a:p>
            <a:pPr lvl="1"/>
            <a:r>
              <a:rPr lang="en-US" sz="2100" dirty="0" smtClean="0"/>
              <a:t>Don’t even show non-detailed shower lines</a:t>
            </a:r>
          </a:p>
          <a:p>
            <a:r>
              <a:rPr lang="en-US" sz="2400" dirty="0" smtClean="0"/>
              <a:t>I believe we should stick to simple, </a:t>
            </a:r>
            <a:r>
              <a:rPr lang="en-US" sz="2400" dirty="0" err="1" smtClean="0"/>
              <a:t>undigitized</a:t>
            </a:r>
            <a:r>
              <a:rPr lang="en-US" sz="2400" dirty="0" smtClean="0"/>
              <a:t> hits (Geant4 output) to demonstrate the material properties (which the relevant section in the CDR addresses)</a:t>
            </a:r>
          </a:p>
          <a:p>
            <a:r>
              <a:rPr lang="en-US" sz="2400" dirty="0" smtClean="0"/>
              <a:t>Which of the two quantities is more appropriate ?</a:t>
            </a:r>
          </a:p>
          <a:p>
            <a:pPr lvl="1"/>
            <a:r>
              <a:rPr lang="en-US" sz="2000" b="1" dirty="0" smtClean="0"/>
              <a:t>Profile</a:t>
            </a:r>
            <a:r>
              <a:rPr lang="en-US" sz="2000" dirty="0" smtClean="0"/>
              <a:t>: Puts the focus on individual events, i.e. “What is the most probable energy fraction I expect to get for a single event at a given time cut?”</a:t>
            </a:r>
          </a:p>
          <a:p>
            <a:pPr lvl="1"/>
            <a:r>
              <a:rPr lang="en-US" sz="2000" b="1" dirty="0" smtClean="0"/>
              <a:t>Cumulative PDF: </a:t>
            </a:r>
            <a:r>
              <a:rPr lang="en-US" sz="2000" dirty="0" smtClean="0"/>
              <a:t>Overall expected response of material, i.e. “What is the expected energy fraction for a given time cut?”</a:t>
            </a:r>
          </a:p>
          <a:p>
            <a:r>
              <a:rPr lang="en-US" b="1" dirty="0" smtClean="0"/>
              <a:t>Also, is it meaningful to normalize to ~10000 ns?</a:t>
            </a:r>
          </a:p>
          <a:p>
            <a:pPr lvl="1"/>
            <a:r>
              <a:rPr lang="en-US" b="1" dirty="0" smtClean="0"/>
              <a:t>Could claim impractical to integrate more than that</a:t>
            </a:r>
          </a:p>
        </p:txBody>
      </p:sp>
    </p:spTree>
    <p:extLst>
      <p:ext uri="{BB962C8B-B14F-4D97-AF65-F5344CB8AC3E}">
        <p14:creationId xmlns:p14="http://schemas.microsoft.com/office/powerpoint/2010/main" val="1983777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CDR Plot replacement?</a:t>
            </a:r>
            <a:br>
              <a:rPr lang="en-US" dirty="0" smtClean="0"/>
            </a:br>
            <a:r>
              <a:rPr lang="en-US" sz="2000" dirty="0" smtClean="0"/>
              <a:t>(But misleading since normalized to 10000 ns)</a:t>
            </a: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26</a:t>
            </a:fld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724" y="1219200"/>
            <a:ext cx="5168552" cy="4937125"/>
          </a:xfrm>
        </p:spPr>
      </p:pic>
    </p:spTree>
    <p:extLst>
      <p:ext uri="{BB962C8B-B14F-4D97-AF65-F5344CB8AC3E}">
        <p14:creationId xmlns:p14="http://schemas.microsoft.com/office/powerpoint/2010/main" val="101151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could have gone wrong?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3</a:t>
            </a:fld>
            <a:endParaRPr lang="fr-FR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200" dirty="0" err="1" smtClean="0"/>
              <a:t>Mokka</a:t>
            </a:r>
            <a:r>
              <a:rPr lang="en-US" sz="2200" dirty="0" smtClean="0"/>
              <a:t>/Geant4 versions? </a:t>
            </a:r>
            <a:r>
              <a:rPr lang="en-US" sz="2200" dirty="0" smtClean="0">
                <a:solidFill>
                  <a:srgbClr val="FF0000"/>
                </a:solidFill>
                <a:sym typeface="Wingdings 2"/>
              </a:rPr>
              <a:t>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sz="2200" dirty="0">
                <a:solidFill>
                  <a:srgbClr val="FF0000"/>
                </a:solidFill>
                <a:sym typeface="Wingdings 2"/>
              </a:rPr>
              <a:t>Seeing similar results with new </a:t>
            </a:r>
            <a:r>
              <a:rPr lang="en-US" sz="2200" dirty="0" smtClean="0">
                <a:solidFill>
                  <a:srgbClr val="FF0000"/>
                </a:solidFill>
                <a:sym typeface="Wingdings 2"/>
              </a:rPr>
              <a:t>DD4hep/</a:t>
            </a:r>
            <a:r>
              <a:rPr lang="en-US" sz="2200" b="1" dirty="0" err="1" smtClean="0">
                <a:solidFill>
                  <a:srgbClr val="FF0000"/>
                </a:solidFill>
                <a:sym typeface="Wingdings 2"/>
              </a:rPr>
              <a:t>DDSim</a:t>
            </a:r>
            <a:r>
              <a:rPr lang="en-US" sz="2200" dirty="0" smtClean="0">
                <a:solidFill>
                  <a:srgbClr val="FF0000"/>
                </a:solidFill>
                <a:sym typeface="Wingdings 2"/>
              </a:rPr>
              <a:t> simulation chain </a:t>
            </a:r>
            <a:r>
              <a:rPr lang="en-US" sz="2200" dirty="0">
                <a:solidFill>
                  <a:srgbClr val="FF0000"/>
                </a:solidFill>
                <a:sym typeface="Wingdings 2"/>
              </a:rPr>
              <a:t>based on Geant4 10.01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200" dirty="0" smtClean="0">
                <a:sym typeface="Wingdings 2"/>
              </a:rPr>
              <a:t>Geometry </a:t>
            </a:r>
            <a:r>
              <a:rPr lang="en-US" sz="2200" dirty="0">
                <a:sym typeface="Wingdings 2"/>
              </a:rPr>
              <a:t>model</a:t>
            </a:r>
            <a:r>
              <a:rPr lang="en-US" sz="2200" dirty="0" smtClean="0">
                <a:sym typeface="Wingdings 2"/>
              </a:rPr>
              <a:t>? </a:t>
            </a:r>
            <a:r>
              <a:rPr lang="en-US" sz="2200" dirty="0">
                <a:solidFill>
                  <a:srgbClr val="FF0000"/>
                </a:solidFill>
                <a:sym typeface="Wingdings 2"/>
              </a:rPr>
              <a:t></a:t>
            </a:r>
            <a:endParaRPr lang="en-US" sz="2200" dirty="0">
              <a:sym typeface="Wingdings 2"/>
            </a:endParaRP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sz="2200" dirty="0" smtClean="0">
                <a:solidFill>
                  <a:srgbClr val="FF0000"/>
                </a:solidFill>
                <a:sym typeface="Wingdings 2"/>
              </a:rPr>
              <a:t>Used DD4hep implementation of new CLIC det. model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Also used simple HCal stack in DD4hep rather than full detector model</a:t>
            </a:r>
          </a:p>
          <a:p>
            <a:r>
              <a:rPr lang="en-US" sz="2200" dirty="0">
                <a:solidFill>
                  <a:schemeClr val="tx2"/>
                </a:solidFill>
              </a:rPr>
              <a:t>Geant4 issues (late deposits not to be trusted</a:t>
            </a:r>
            <a:r>
              <a:rPr lang="en-US" sz="2200" dirty="0" smtClean="0">
                <a:solidFill>
                  <a:schemeClr val="tx2"/>
                </a:solidFill>
              </a:rPr>
              <a:t>)? </a:t>
            </a:r>
            <a:r>
              <a:rPr lang="en-US" sz="2200" dirty="0" smtClean="0">
                <a:solidFill>
                  <a:srgbClr val="FFC000"/>
                </a:solidFill>
              </a:rPr>
              <a:t>?</a:t>
            </a:r>
          </a:p>
          <a:p>
            <a:pPr lvl="1"/>
            <a:r>
              <a:rPr lang="en-US" sz="1900" dirty="0" smtClean="0">
                <a:solidFill>
                  <a:schemeClr val="accent5"/>
                </a:solidFill>
              </a:rPr>
              <a:t>Geant4 people not responded yet</a:t>
            </a:r>
          </a:p>
          <a:p>
            <a:r>
              <a:rPr lang="en-US" sz="2200" dirty="0" smtClean="0">
                <a:solidFill>
                  <a:srgbClr val="0070C0"/>
                </a:solidFill>
              </a:rPr>
              <a:t>Is it actually physical maybe?</a:t>
            </a:r>
          </a:p>
          <a:p>
            <a:pPr lvl="1"/>
            <a:r>
              <a:rPr lang="en-US" sz="1900" dirty="0" smtClean="0">
                <a:solidFill>
                  <a:srgbClr val="0070C0"/>
                </a:solidFill>
              </a:rPr>
              <a:t>Today’s plots investigate whether late deposits can be attributed to a physical process like late neutrons</a:t>
            </a:r>
            <a:endParaRPr lang="en-US" sz="19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590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Investigating the Source of Late Energy Depositions in Steel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4</a:t>
            </a:fld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6" y="1196752"/>
            <a:ext cx="4780946" cy="4968552"/>
          </a:xfrm>
        </p:spPr>
      </p:pic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5093168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CLIC_o2_v03 implemented in DD4hep (60x19 mm Fe + cassette)</a:t>
            </a:r>
          </a:p>
          <a:p>
            <a:r>
              <a:rPr lang="en-US" sz="1800" dirty="0" err="1" smtClean="0"/>
              <a:t>DDsim</a:t>
            </a:r>
            <a:r>
              <a:rPr lang="en-US" sz="1800" dirty="0" smtClean="0"/>
              <a:t> software with Geant4 10</a:t>
            </a:r>
          </a:p>
          <a:p>
            <a:pPr lvl="1"/>
            <a:r>
              <a:rPr lang="en-US" sz="1500" dirty="0" smtClean="0"/>
              <a:t>Much more flexibility in modifying geometry and simulation parameters</a:t>
            </a:r>
          </a:p>
          <a:p>
            <a:pPr lvl="1"/>
            <a:r>
              <a:rPr lang="en-US" sz="1500" dirty="0" smtClean="0"/>
              <a:t>Could have “super-detailed” shower information by lowering energy threshold for keeping </a:t>
            </a:r>
            <a:r>
              <a:rPr lang="en-US" sz="1500" dirty="0" err="1" smtClean="0"/>
              <a:t>MCParticle</a:t>
            </a:r>
            <a:r>
              <a:rPr lang="en-US" sz="1500" dirty="0" smtClean="0"/>
              <a:t> history and enlarging “tracking region” thereby keeping entire decay tree for Calorimeter hit contributions</a:t>
            </a:r>
          </a:p>
          <a:p>
            <a:r>
              <a:rPr lang="en-US" sz="1800" dirty="0" smtClean="0"/>
              <a:t>Not enough to ask for “contributions from </a:t>
            </a:r>
            <a:r>
              <a:rPr lang="en-US" sz="1800" i="1" dirty="0" smtClean="0"/>
              <a:t>final state </a:t>
            </a:r>
            <a:r>
              <a:rPr lang="en-US" sz="1800" dirty="0" smtClean="0"/>
              <a:t>neutrons (</a:t>
            </a:r>
            <a:r>
              <a:rPr lang="en-US" sz="1800" dirty="0" err="1" smtClean="0"/>
              <a:t>pdg</a:t>
            </a:r>
            <a:r>
              <a:rPr lang="en-US" sz="1800" dirty="0" smtClean="0"/>
              <a:t>: 2112)”</a:t>
            </a:r>
          </a:p>
          <a:p>
            <a:pPr lvl="1"/>
            <a:r>
              <a:rPr lang="en-US" sz="1500" dirty="0" smtClean="0"/>
              <a:t>Need to include contributions from </a:t>
            </a:r>
            <a:r>
              <a:rPr lang="en-US" sz="1500" i="1" dirty="0" smtClean="0"/>
              <a:t>final state</a:t>
            </a:r>
            <a:r>
              <a:rPr lang="en-US" sz="1500" dirty="0" smtClean="0"/>
              <a:t> particles originating from neutrons</a:t>
            </a:r>
          </a:p>
          <a:p>
            <a:r>
              <a:rPr lang="en-US" sz="1800" dirty="0" smtClean="0"/>
              <a:t>Apparently, this method yields something </a:t>
            </a:r>
            <a:r>
              <a:rPr lang="en-US" sz="1800" dirty="0" err="1" smtClean="0"/>
              <a:t>meaninful</a:t>
            </a:r>
            <a:r>
              <a:rPr lang="en-US" sz="1800" dirty="0" smtClean="0"/>
              <a:t> (left)</a:t>
            </a:r>
          </a:p>
          <a:p>
            <a:r>
              <a:rPr lang="en-US" sz="1800" dirty="0" smtClean="0"/>
              <a:t>What’s the dip at ~ 1000 ns ?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386288" y="6021288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Overflows put in last bin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33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Calorimeter Stack in DD4hep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5</a:t>
            </a:fld>
            <a:endParaRPr lang="fr-FR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81332"/>
            <a:ext cx="8229600" cy="292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6"/>
          <p:cNvSpPr txBox="1">
            <a:spLocks/>
          </p:cNvSpPr>
          <p:nvPr/>
        </p:nvSpPr>
        <p:spPr>
          <a:xfrm>
            <a:off x="457200" y="1219200"/>
            <a:ext cx="8579296" cy="22098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200" dirty="0" smtClean="0">
                <a:sym typeface="Wingdings 2"/>
              </a:rPr>
              <a:t>To make sure there was no geometry influence in the results, a simple HCal stack was implemented in DD4hep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200" dirty="0" smtClean="0">
                <a:solidFill>
                  <a:srgbClr val="FF0000"/>
                </a:solidFill>
                <a:sym typeface="Wingdings 2"/>
              </a:rPr>
              <a:t>Only interleaved layers of Absorber and scintillator along the z-axis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sz="1900" dirty="0" smtClean="0">
                <a:solidFill>
                  <a:srgbClr val="0070C0"/>
                </a:solidFill>
                <a:sym typeface="Wingdings 2"/>
              </a:rPr>
              <a:t>60 x 20 mm Fe + 5 mm </a:t>
            </a:r>
            <a:r>
              <a:rPr lang="en-US" sz="1900" dirty="0" err="1" smtClean="0">
                <a:solidFill>
                  <a:srgbClr val="0070C0"/>
                </a:solidFill>
                <a:sym typeface="Wingdings 2"/>
              </a:rPr>
              <a:t>Polysterene</a:t>
            </a:r>
            <a:r>
              <a:rPr lang="en-US" sz="1900" dirty="0" smtClean="0">
                <a:solidFill>
                  <a:srgbClr val="0070C0"/>
                </a:solidFill>
                <a:sym typeface="Wingdings 2"/>
              </a:rPr>
              <a:t> </a:t>
            </a:r>
            <a:r>
              <a:rPr lang="en-US" sz="1900" dirty="0" smtClean="0">
                <a:solidFill>
                  <a:schemeClr val="tx2"/>
                </a:solidFill>
                <a:sym typeface="Wingdings 2"/>
              </a:rPr>
              <a:t>[OR]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sz="1900" dirty="0" smtClean="0">
                <a:solidFill>
                  <a:schemeClr val="tx2"/>
                </a:solidFill>
                <a:sym typeface="Wingdings 2"/>
              </a:rPr>
              <a:t>70 x 10 mm W + 5 mm </a:t>
            </a:r>
            <a:r>
              <a:rPr lang="en-US" sz="1900" dirty="0" err="1" smtClean="0">
                <a:solidFill>
                  <a:schemeClr val="tx2"/>
                </a:solidFill>
                <a:sym typeface="Wingdings 2"/>
              </a:rPr>
              <a:t>Polysterene</a:t>
            </a:r>
            <a:endParaRPr lang="en-US" sz="1900" dirty="0" smtClean="0">
              <a:solidFill>
                <a:schemeClr val="tx2"/>
              </a:solidFill>
              <a:sym typeface="Wingdings 2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604448" y="4581128"/>
            <a:ext cx="0" cy="50405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8303919" y="4673521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R~30 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14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in Stack. Steel (left) </a:t>
            </a:r>
            <a:r>
              <a:rPr lang="en-US" dirty="0" err="1" smtClean="0"/>
              <a:t>vs</a:t>
            </a:r>
            <a:r>
              <a:rPr lang="en-US" dirty="0" smtClean="0"/>
              <a:t> Tungsten (right)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6</a:t>
            </a:fld>
            <a:endParaRPr lang="fr-FR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27" y="1219200"/>
            <a:ext cx="3942921" cy="4937125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752" y="1216025"/>
            <a:ext cx="3942921" cy="4937125"/>
          </a:xfrm>
        </p:spPr>
      </p:pic>
      <p:sp>
        <p:nvSpPr>
          <p:cNvPr id="12" name="TextBox 11"/>
          <p:cNvSpPr txBox="1"/>
          <p:nvPr/>
        </p:nvSpPr>
        <p:spPr>
          <a:xfrm>
            <a:off x="323528" y="6021288"/>
            <a:ext cx="437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More pronounced dip </a:t>
            </a:r>
            <a:r>
              <a:rPr lang="en-US" dirty="0" err="1" smtClean="0">
                <a:solidFill>
                  <a:srgbClr val="7030A0"/>
                </a:solidFill>
              </a:rPr>
              <a:t>wrt</a:t>
            </a:r>
            <a:r>
              <a:rPr lang="en-US" dirty="0" smtClean="0">
                <a:solidFill>
                  <a:srgbClr val="7030A0"/>
                </a:solidFill>
              </a:rPr>
              <a:t> “realistic”  HCal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4088" y="6021288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Much less pronounced dip 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24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in Overlay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7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826768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Notes on the plots (this and ones before):</a:t>
            </a:r>
          </a:p>
          <a:p>
            <a:r>
              <a:rPr lang="en-US" sz="1800" dirty="0" smtClean="0"/>
              <a:t>Overflows (t&gt;10</a:t>
            </a:r>
            <a:r>
              <a:rPr lang="en-US" sz="1800" baseline="30000" dirty="0" smtClean="0"/>
              <a:t>5</a:t>
            </a:r>
            <a:r>
              <a:rPr lang="en-US" sz="1800" dirty="0" smtClean="0"/>
              <a:t> ns) artificially put in last bin</a:t>
            </a:r>
          </a:p>
          <a:p>
            <a:r>
              <a:rPr lang="en-US" sz="1800" dirty="0" smtClean="0"/>
              <a:t>X-axis has variable bin sizes but shape is corrected for bin width</a:t>
            </a:r>
          </a:p>
          <a:p>
            <a:r>
              <a:rPr lang="en-US" sz="1800" dirty="0" smtClean="0"/>
              <a:t>Hit energy is </a:t>
            </a:r>
            <a:r>
              <a:rPr lang="en-US" sz="1800" dirty="0" err="1" smtClean="0"/>
              <a:t>uncalibrated</a:t>
            </a:r>
            <a:r>
              <a:rPr lang="en-US" sz="1800" dirty="0" smtClean="0"/>
              <a:t> but should be in the GeV-scale</a:t>
            </a:r>
          </a:p>
          <a:p>
            <a:r>
              <a:rPr lang="en-US" sz="1800" dirty="0" smtClean="0"/>
              <a:t>No normalization so the absolute Fe and W plots are not directly comparable (ratio should be OK)</a:t>
            </a:r>
          </a:p>
          <a:p>
            <a:pPr lvl="1"/>
            <a:r>
              <a:rPr lang="en-US" sz="1500" dirty="0" smtClean="0"/>
              <a:t>The blue line integrals should add up to the sum of the energy of all hits of all 100 simulated events</a:t>
            </a:r>
          </a:p>
          <a:p>
            <a:pPr lvl="1"/>
            <a:endParaRPr lang="en-US" sz="1500" dirty="0" smtClean="0"/>
          </a:p>
          <a:p>
            <a:endParaRPr lang="en-US" sz="1800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706" y="116632"/>
            <a:ext cx="4820927" cy="6036519"/>
          </a:xfrm>
        </p:spPr>
      </p:pic>
    </p:spTree>
    <p:extLst>
      <p:ext uri="{BB962C8B-B14F-4D97-AF65-F5344CB8AC3E}">
        <p14:creationId xmlns:p14="http://schemas.microsoft.com/office/powerpoint/2010/main" val="996838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 thing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8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If you divide the </a:t>
            </a:r>
            <a:r>
              <a:rPr lang="en-US" sz="2000" dirty="0" err="1" smtClean="0"/>
              <a:t>unweighted</a:t>
            </a:r>
            <a:r>
              <a:rPr lang="en-US" sz="2000" dirty="0" smtClean="0"/>
              <a:t> time distributions (neutron/all)</a:t>
            </a:r>
            <a:r>
              <a:rPr lang="en-US" sz="2000" dirty="0"/>
              <a:t> </a:t>
            </a:r>
            <a:r>
              <a:rPr lang="en-US" sz="2000" dirty="0" smtClean="0"/>
              <a:t>the effect is not so prominent</a:t>
            </a:r>
          </a:p>
          <a:p>
            <a:pPr lvl="1"/>
            <a:r>
              <a:rPr lang="en-US" sz="1700" dirty="0" smtClean="0"/>
              <a:t>Correlation with energy?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25" y="2260078"/>
            <a:ext cx="4041775" cy="2849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60032" y="1268760"/>
            <a:ext cx="4019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 HCal Stack</a:t>
            </a:r>
          </a:p>
          <a:p>
            <a:r>
              <a:rPr lang="en-US" dirty="0" smtClean="0"/>
              <a:t>Ratio of </a:t>
            </a:r>
            <a:r>
              <a:rPr lang="en-US" dirty="0" err="1" smtClean="0"/>
              <a:t>unweighted</a:t>
            </a:r>
            <a:r>
              <a:rPr lang="en-US" dirty="0" smtClean="0"/>
              <a:t> time distributions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382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October 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CLICdp detector optimisation meeting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61248-1C52-4941-AD63-21AEB943D17A}" type="slidenum">
              <a:rPr lang="fr-FR" smtClean="0"/>
              <a:t>9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late energy deposits appear to be associated with neutrons</a:t>
            </a:r>
          </a:p>
          <a:p>
            <a:r>
              <a:rPr lang="en-US" dirty="0" smtClean="0"/>
              <a:t>Do not understand “dip” at ~1000 ns for Fe</a:t>
            </a:r>
          </a:p>
          <a:p>
            <a:pPr lvl="1"/>
            <a:r>
              <a:rPr lang="en-US" dirty="0" smtClean="0"/>
              <a:t>Does </a:t>
            </a:r>
            <a:r>
              <a:rPr lang="en-US" i="1" dirty="0" smtClean="0"/>
              <a:t>not</a:t>
            </a:r>
            <a:r>
              <a:rPr lang="en-US" dirty="0" smtClean="0"/>
              <a:t> appears to be anything that relates to geometry</a:t>
            </a:r>
          </a:p>
          <a:p>
            <a:pPr lvl="2"/>
            <a:r>
              <a:rPr lang="en-US" dirty="0" smtClean="0"/>
              <a:t>Otherwise why not present in W?</a:t>
            </a:r>
          </a:p>
          <a:p>
            <a:pPr lvl="2"/>
            <a:r>
              <a:rPr lang="en-US" dirty="0" smtClean="0"/>
              <a:t>Also tried changing size, thickness, #layers with no effect</a:t>
            </a:r>
          </a:p>
          <a:p>
            <a:pPr lvl="1"/>
            <a:r>
              <a:rPr lang="en-US" dirty="0" smtClean="0"/>
              <a:t>Lowering the </a:t>
            </a:r>
            <a:r>
              <a:rPr lang="en-US" dirty="0" err="1" smtClean="0"/>
              <a:t>MCParticle</a:t>
            </a:r>
            <a:r>
              <a:rPr lang="en-US" dirty="0" smtClean="0"/>
              <a:t> energy threshold does not change the dip</a:t>
            </a:r>
          </a:p>
          <a:p>
            <a:pPr lvl="2"/>
            <a:r>
              <a:rPr lang="en-US" dirty="0" smtClean="0"/>
              <a:t>Raising it lowers our efficiency to find neutron parents (we lose parts of the MC history)</a:t>
            </a:r>
          </a:p>
          <a:p>
            <a:pPr lvl="1"/>
            <a:r>
              <a:rPr lang="en-US" dirty="0" smtClean="0"/>
              <a:t>Is it due to some correlation with </a:t>
            </a:r>
            <a:r>
              <a:rPr lang="en-US" smtClean="0"/>
              <a:t>the energy?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0899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1993</TotalTime>
  <Words>1646</Words>
  <Application>Microsoft Office PowerPoint</Application>
  <PresentationFormat>On-screen Show (4:3)</PresentationFormat>
  <Paragraphs>218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Origin</vt:lpstr>
      <vt:lpstr>More on Timing in Fe and W</vt:lpstr>
      <vt:lpstr>From last Time</vt:lpstr>
      <vt:lpstr>What could have gone wrong? </vt:lpstr>
      <vt:lpstr>Investigating the Source of Late Energy Depositions in Steel</vt:lpstr>
      <vt:lpstr>Calorimeter Stack in DD4hep</vt:lpstr>
      <vt:lpstr>Results in Stack. Steel (left) vs Tungsten (right)</vt:lpstr>
      <vt:lpstr>Same in Overlay</vt:lpstr>
      <vt:lpstr>One more thing</vt:lpstr>
      <vt:lpstr>Conclusions?</vt:lpstr>
      <vt:lpstr>Backup slides</vt:lpstr>
      <vt:lpstr>Cumulative PDF method</vt:lpstr>
      <vt:lpstr>Reminder: Single Reconstructed 50 GeV K0L response vs Readout window  </vt:lpstr>
      <vt:lpstr>But …  (still talking about reconstructed 50 GeV K0L) </vt:lpstr>
      <vt:lpstr>Do something simpler instead</vt:lpstr>
      <vt:lpstr>Profile method, W vs Fe, DS vs No DS</vt:lpstr>
      <vt:lpstr>Profile method, W vs Fe, DS vs No DS</vt:lpstr>
      <vt:lpstr>Profile method, Format like CDR</vt:lpstr>
      <vt:lpstr>Yet another method</vt:lpstr>
      <vt:lpstr>Cumulative Integral Vs Profile</vt:lpstr>
      <vt:lpstr>Cumulative Integral Vs Profile normalized to 10000 ns (set denominator to energy with t&lt; 10000 ns)</vt:lpstr>
      <vt:lpstr>Same, linear X-axis</vt:lpstr>
      <vt:lpstr>How does it look at 250 ns ?</vt:lpstr>
      <vt:lpstr>Cumulative Method With and Without DS</vt:lpstr>
      <vt:lpstr>Cumulative Method With and Without DS Linear scale</vt:lpstr>
      <vt:lpstr>Conclusions</vt:lpstr>
      <vt:lpstr>CDR Plot replacement? (But misleading since normalized to 10000 ns)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Nikiforos Nikiforou</dc:creator>
  <cp:lastModifiedBy>Nikiforos Nikiforou</cp:lastModifiedBy>
  <cp:revision>43</cp:revision>
  <dcterms:created xsi:type="dcterms:W3CDTF">2015-09-21T11:46:26Z</dcterms:created>
  <dcterms:modified xsi:type="dcterms:W3CDTF">2015-10-28T12:41:34Z</dcterms:modified>
</cp:coreProperties>
</file>