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606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1E0CBA7-10E3-4C59-BA40-2822B01D4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4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EEB5864-1240-4D73-922A-B7C0AD2EA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0"/>
            <a:ext cx="72723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19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  <p:pic>
        <p:nvPicPr>
          <p:cNvPr id="1030" name="Picture 7" descr="CERN9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5565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432800" y="0"/>
            <a:ext cx="711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>
          <a:solidFill>
            <a:schemeClr val="accent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7" descr="VI-in-pix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71612"/>
          </a:xfrm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Upgrade Strategy for the Experimental Vacuum Systems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0" y="5643578"/>
            <a:ext cx="9144000" cy="1214422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Ray Veness / CERN-AT-VAC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With thanks to </a:t>
            </a:r>
            <a:r>
              <a:rPr lang="en-US" dirty="0" err="1" smtClean="0">
                <a:solidFill>
                  <a:srgbClr val="FF9900"/>
                </a:solidFill>
              </a:rPr>
              <a:t>R.Assmann</a:t>
            </a:r>
            <a:r>
              <a:rPr lang="en-US" dirty="0" smtClean="0">
                <a:solidFill>
                  <a:srgbClr val="FF9900"/>
                </a:solidFill>
              </a:rPr>
              <a:t>, </a:t>
            </a:r>
            <a:r>
              <a:rPr lang="en-US" dirty="0" err="1" smtClean="0">
                <a:solidFill>
                  <a:srgbClr val="FF9900"/>
                </a:solidFill>
              </a:rPr>
              <a:t>O.Bruning</a:t>
            </a:r>
            <a:r>
              <a:rPr lang="en-US" dirty="0" smtClean="0">
                <a:solidFill>
                  <a:srgbClr val="FF9900"/>
                </a:solidFill>
              </a:rPr>
              <a:t>, </a:t>
            </a:r>
            <a:r>
              <a:rPr lang="en-US" dirty="0" err="1" smtClean="0">
                <a:solidFill>
                  <a:srgbClr val="FF9900"/>
                </a:solidFill>
              </a:rPr>
              <a:t>R.Ostojic</a:t>
            </a:r>
            <a:r>
              <a:rPr lang="en-US" dirty="0" smtClean="0">
                <a:solidFill>
                  <a:srgbClr val="FF9900"/>
                </a:solidFill>
              </a:rPr>
              <a:t>, </a:t>
            </a:r>
            <a:r>
              <a:rPr lang="en-US" dirty="0" err="1" smtClean="0">
                <a:solidFill>
                  <a:srgbClr val="FF9900"/>
                </a:solidFill>
              </a:rPr>
              <a:t>E.Tsesmelis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err="1" smtClean="0"/>
              <a:t>Organisation</a:t>
            </a:r>
            <a:r>
              <a:rPr lang="en-US" dirty="0" smtClean="0"/>
              <a:t> for the baseline vacuum system</a:t>
            </a:r>
          </a:p>
          <a:p>
            <a:r>
              <a:rPr lang="en-US" dirty="0" smtClean="0"/>
              <a:t>Current work </a:t>
            </a:r>
            <a:r>
              <a:rPr lang="en-US" dirty="0" err="1" smtClean="0"/>
              <a:t>programme</a:t>
            </a:r>
            <a:r>
              <a:rPr lang="en-US" dirty="0" smtClean="0"/>
              <a:t> for consolidation and upgrades</a:t>
            </a:r>
          </a:p>
          <a:p>
            <a:r>
              <a:rPr lang="en-US" dirty="0" smtClean="0"/>
              <a:t>Input required from experiments</a:t>
            </a:r>
          </a:p>
          <a:p>
            <a:r>
              <a:rPr lang="en-US" dirty="0" smtClean="0"/>
              <a:t>Proposed strategy </a:t>
            </a:r>
            <a:r>
              <a:rPr lang="en-US" smtClean="0"/>
              <a:t>for upgrades</a:t>
            </a:r>
            <a:endParaRPr lang="en-US" dirty="0" smtClean="0"/>
          </a:p>
          <a:p>
            <a:r>
              <a:rPr lang="en-US" dirty="0" smtClean="0"/>
              <a:t>Conclusions and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142984"/>
            <a:ext cx="8715436" cy="5214974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Baseline LHC experimental </a:t>
            </a:r>
            <a:r>
              <a:rPr lang="en-US" dirty="0" err="1" smtClean="0"/>
              <a:t>beampipe</a:t>
            </a:r>
            <a:r>
              <a:rPr lang="en-US" dirty="0" smtClean="0"/>
              <a:t> project started in 1993</a:t>
            </a:r>
          </a:p>
          <a:p>
            <a:pPr lvl="1"/>
            <a:r>
              <a:rPr lang="en-US" dirty="0" smtClean="0"/>
              <a:t>Last system commissioned in Sept. ‘08</a:t>
            </a:r>
          </a:p>
          <a:p>
            <a:r>
              <a:rPr lang="en-US" dirty="0" smtClean="0"/>
              <a:t>Why do we need this talk?</a:t>
            </a:r>
          </a:p>
          <a:p>
            <a:pPr lvl="1"/>
            <a:r>
              <a:rPr lang="en-US" dirty="0" smtClean="0"/>
              <a:t>Designs ‘frozen’ 2000-2003, </a:t>
            </a:r>
            <a:r>
              <a:rPr lang="en-US" dirty="0" smtClean="0"/>
              <a:t>but with plans for consolidation</a:t>
            </a:r>
            <a:endParaRPr lang="en-US" dirty="0" smtClean="0"/>
          </a:p>
          <a:p>
            <a:pPr lvl="2"/>
            <a:r>
              <a:rPr lang="en-US" dirty="0" smtClean="0"/>
              <a:t>Some requests for work from the </a:t>
            </a:r>
            <a:r>
              <a:rPr lang="en-US" dirty="0" smtClean="0"/>
              <a:t>experiments were </a:t>
            </a:r>
            <a:r>
              <a:rPr lang="en-US" dirty="0" smtClean="0"/>
              <a:t>not </a:t>
            </a:r>
            <a:r>
              <a:rPr lang="en-US" dirty="0" smtClean="0"/>
              <a:t>possible due to manpower limitations</a:t>
            </a:r>
            <a:endParaRPr lang="en-US" dirty="0" smtClean="0"/>
          </a:p>
          <a:p>
            <a:pPr lvl="2"/>
            <a:r>
              <a:rPr lang="en-US" dirty="0" smtClean="0"/>
              <a:t>Some technology was shown to be unreliable without further development, and downgraded for later installation</a:t>
            </a:r>
          </a:p>
          <a:p>
            <a:pPr lvl="1"/>
            <a:r>
              <a:rPr lang="en-US" dirty="0" smtClean="0"/>
              <a:t> Machine and experimental upgrade plans advancing quickly</a:t>
            </a:r>
          </a:p>
          <a:p>
            <a:pPr lvl="2"/>
            <a:r>
              <a:rPr lang="en-US" dirty="0" smtClean="0"/>
              <a:t>Need a definition of the central </a:t>
            </a:r>
            <a:r>
              <a:rPr lang="en-US" dirty="0" err="1" smtClean="0"/>
              <a:t>beampipe</a:t>
            </a:r>
            <a:r>
              <a:rPr lang="en-US" dirty="0" smtClean="0"/>
              <a:t> radius for ATLAS and CMS PIXELS</a:t>
            </a:r>
          </a:p>
          <a:p>
            <a:pPr lvl="2"/>
            <a:r>
              <a:rPr lang="en-US" dirty="0" smtClean="0"/>
              <a:t>Impact of </a:t>
            </a:r>
            <a:r>
              <a:rPr lang="en-US" dirty="0" smtClean="0"/>
              <a:t>phase- </a:t>
            </a:r>
            <a:r>
              <a:rPr lang="en-US" dirty="0" smtClean="0"/>
              <a:t>I triplet upgrade on ATLAS and CMS needs to be </a:t>
            </a:r>
            <a:r>
              <a:rPr lang="en-US" dirty="0" err="1" smtClean="0"/>
              <a:t>analysed</a:t>
            </a:r>
            <a:endParaRPr lang="en-US" dirty="0" smtClean="0"/>
          </a:p>
          <a:p>
            <a:pPr lvl="1"/>
            <a:r>
              <a:rPr lang="en-US" dirty="0" smtClean="0"/>
              <a:t>Missing some mandates to </a:t>
            </a:r>
            <a:r>
              <a:rPr lang="en-US" dirty="0" smtClean="0"/>
              <a:t>continue</a:t>
            </a:r>
          </a:p>
          <a:p>
            <a:pPr lvl="2"/>
            <a:r>
              <a:rPr lang="en-US" dirty="0" smtClean="0"/>
              <a:t>Baseline project is now complete and in ‘operation-shutdown’ mode</a:t>
            </a:r>
            <a:endParaRPr lang="en-US" dirty="0" smtClean="0"/>
          </a:p>
          <a:p>
            <a:pPr lvl="2"/>
            <a:r>
              <a:rPr lang="en-US" dirty="0" smtClean="0"/>
              <a:t>Financial basis of upgrades needs </a:t>
            </a:r>
            <a:r>
              <a:rPr lang="en-US" dirty="0" smtClean="0"/>
              <a:t>renewing</a:t>
            </a:r>
            <a:endParaRPr lang="en-US" dirty="0" smtClean="0"/>
          </a:p>
          <a:p>
            <a:pPr lvl="2"/>
            <a:r>
              <a:rPr lang="en-US" dirty="0" smtClean="0"/>
              <a:t>Technical </a:t>
            </a:r>
            <a:r>
              <a:rPr lang="en-US" dirty="0" smtClean="0"/>
              <a:t>scope, priorities </a:t>
            </a:r>
            <a:r>
              <a:rPr lang="en-US" dirty="0" smtClean="0"/>
              <a:t>and responsibility </a:t>
            </a:r>
            <a:r>
              <a:rPr lang="en-US" dirty="0" smtClean="0"/>
              <a:t>need </a:t>
            </a:r>
            <a:r>
              <a:rPr lang="en-US" dirty="0" smtClean="0"/>
              <a:t>updating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for the Baseline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50"/>
            <a:ext cx="8501122" cy="457203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‘LHC Experimental </a:t>
            </a:r>
            <a:r>
              <a:rPr lang="en-US" dirty="0" err="1" smtClean="0"/>
              <a:t>Beampipes</a:t>
            </a:r>
            <a:r>
              <a:rPr lang="en-US" dirty="0" smtClean="0"/>
              <a:t>’ working group, active 1993-2004 reporting to LEMIC and then LHC Technical Committee reviewed </a:t>
            </a:r>
            <a:r>
              <a:rPr lang="en-US" dirty="0" smtClean="0"/>
              <a:t>from conceptual design to construction</a:t>
            </a:r>
            <a:endParaRPr lang="en-US" dirty="0" smtClean="0"/>
          </a:p>
          <a:p>
            <a:pPr lvl="1"/>
            <a:r>
              <a:rPr lang="en-US" dirty="0" smtClean="0"/>
              <a:t>Design reviews and TDRs with experiments and machines </a:t>
            </a:r>
            <a:r>
              <a:rPr lang="en-US" dirty="0" smtClean="0"/>
              <a:t>closed the </a:t>
            </a:r>
            <a:r>
              <a:rPr lang="en-US" dirty="0" smtClean="0"/>
              <a:t>final designs</a:t>
            </a:r>
          </a:p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Layouts and designs of chambers, supports and interfaces inside 4 LHC caverns, plus TOTEM Roman Pots</a:t>
            </a:r>
          </a:p>
          <a:p>
            <a:pPr lvl="1"/>
            <a:r>
              <a:rPr lang="en-US" dirty="0" smtClean="0"/>
              <a:t>Chamber geometries, machine and experimental physics requirements (aperture, impedance, RF, vacuum, background</a:t>
            </a:r>
            <a:r>
              <a:rPr lang="en-US" dirty="0" smtClean="0"/>
              <a:t>), follow-up of R&amp;D</a:t>
            </a:r>
            <a:endParaRPr lang="en-US" dirty="0" smtClean="0"/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All installed hardware funded by relevant experiment</a:t>
            </a:r>
          </a:p>
          <a:p>
            <a:pPr lvl="1"/>
            <a:r>
              <a:rPr lang="en-US" dirty="0" smtClean="0"/>
              <a:t>R&amp;D, design, assembly, test, installation and management funded from a ‘work package’ given to AT-VAC in 2001</a:t>
            </a:r>
          </a:p>
          <a:p>
            <a:pPr lvl="1"/>
            <a:r>
              <a:rPr lang="en-US" dirty="0" smtClean="0"/>
              <a:t>Staff assigned to project by AT-VAC and other groups, design office and additional industrial support paid from AT work package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72427" cy="1143000"/>
          </a:xfrm>
        </p:spPr>
        <p:txBody>
          <a:bodyPr/>
          <a:lstStyle/>
          <a:p>
            <a:r>
              <a:rPr lang="en-US" sz="2800" dirty="0" smtClean="0"/>
              <a:t>Current Work </a:t>
            </a:r>
            <a:r>
              <a:rPr lang="en-US" sz="2800" dirty="0" err="1" smtClean="0"/>
              <a:t>Programme</a:t>
            </a:r>
            <a:r>
              <a:rPr lang="en-US" sz="2800" dirty="0" smtClean="0"/>
              <a:t> for Beam Vacuum Consolidation and Upgrade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5072098"/>
          </a:xfrm>
        </p:spPr>
        <p:txBody>
          <a:bodyPr/>
          <a:lstStyle/>
          <a:p>
            <a:r>
              <a:rPr lang="en-US" dirty="0" smtClean="0"/>
              <a:t>Consolidation</a:t>
            </a:r>
          </a:p>
          <a:p>
            <a:pPr lvl="1"/>
            <a:r>
              <a:rPr lang="en-US" dirty="0" smtClean="0"/>
              <a:t>ATLAS: Replace stainless VA (&amp;VT) steel chambers and bellows with </a:t>
            </a:r>
            <a:r>
              <a:rPr lang="en-US" dirty="0" err="1" smtClean="0"/>
              <a:t>aluminium</a:t>
            </a:r>
            <a:r>
              <a:rPr lang="en-US" dirty="0" smtClean="0"/>
              <a:t> for background and ALARA reasons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: Replace defective UX85/3 beryllium chamber, </a:t>
            </a:r>
            <a:r>
              <a:rPr lang="en-US" dirty="0" err="1" smtClean="0"/>
              <a:t>optimise</a:t>
            </a:r>
            <a:r>
              <a:rPr lang="en-US" dirty="0" smtClean="0"/>
              <a:t> UX85/2 supports, replace stainless steel bellows with </a:t>
            </a:r>
            <a:r>
              <a:rPr lang="en-US" dirty="0" err="1" smtClean="0"/>
              <a:t>aluminium</a:t>
            </a:r>
            <a:endParaRPr lang="en-US" dirty="0" smtClean="0"/>
          </a:p>
          <a:p>
            <a:pPr lvl="1"/>
            <a:r>
              <a:rPr lang="en-US" dirty="0" smtClean="0"/>
              <a:t>CMS: Re-evaluate forward vacuum chamber supports and gas injection system operation for magnetic fields</a:t>
            </a:r>
          </a:p>
          <a:p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Machine insertion upgrade: New forward chambers in ATLAS and CMS, new TAS and/or TAS chambers, new VAX region (TAS-Q1)</a:t>
            </a:r>
          </a:p>
          <a:p>
            <a:pPr lvl="1"/>
            <a:r>
              <a:rPr lang="en-US" dirty="0" smtClean="0"/>
              <a:t>ATLAS: New (</a:t>
            </a:r>
            <a:r>
              <a:rPr lang="en-US" dirty="0" err="1" smtClean="0"/>
              <a:t>insertable</a:t>
            </a:r>
            <a:r>
              <a:rPr lang="en-US" dirty="0" smtClean="0"/>
              <a:t>) B-layer, tracker upgrade (beryllium) </a:t>
            </a:r>
            <a:r>
              <a:rPr lang="en-US" dirty="0" err="1" smtClean="0"/>
              <a:t>beampipe</a:t>
            </a:r>
            <a:endParaRPr lang="en-US" dirty="0" smtClean="0"/>
          </a:p>
          <a:p>
            <a:pPr lvl="1"/>
            <a:r>
              <a:rPr lang="en-US" dirty="0" smtClean="0"/>
              <a:t>CMS Tracker upgrade (beryllium) </a:t>
            </a:r>
            <a:r>
              <a:rPr lang="en-US" dirty="0" err="1" smtClean="0"/>
              <a:t>beampipe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New materials and manufacturing methods for transparent chambers</a:t>
            </a:r>
          </a:p>
          <a:p>
            <a:pPr lvl="1"/>
            <a:r>
              <a:rPr lang="en-US" dirty="0" smtClean="0"/>
              <a:t>FP420-type forward physics moving </a:t>
            </a:r>
            <a:r>
              <a:rPr lang="en-US" dirty="0" err="1" smtClean="0"/>
              <a:t>beampipes</a:t>
            </a:r>
            <a:endParaRPr lang="en-US" dirty="0" smtClean="0"/>
          </a:p>
          <a:p>
            <a:pPr lvl="1"/>
            <a:r>
              <a:rPr lang="en-US" dirty="0" smtClean="0"/>
              <a:t>Phase – II upgrade concepts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Beampipe</a:t>
            </a:r>
            <a:r>
              <a:rPr lang="en-US" dirty="0" smtClean="0"/>
              <a:t> Upgrade Strategy - </a:t>
            </a:r>
            <a:r>
              <a:rPr lang="en-US" dirty="0" err="1" smtClean="0"/>
              <a:t>R.Veness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Apertures for Next Generation </a:t>
            </a:r>
            <a:r>
              <a:rPr lang="en-US" sz="3600" dirty="0" err="1" smtClean="0"/>
              <a:t>Beampipes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736"/>
            <a:ext cx="8858312" cy="492922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ATLAS requested a smaller </a:t>
            </a:r>
            <a:r>
              <a:rPr lang="en-US" dirty="0" err="1" smtClean="0"/>
              <a:t>beampipe</a:t>
            </a:r>
            <a:r>
              <a:rPr lang="en-US" dirty="0" smtClean="0"/>
              <a:t> diameter in Z ±3.5m for B-layer and PIXEL upgrades</a:t>
            </a:r>
          </a:p>
          <a:p>
            <a:pPr lvl="1"/>
            <a:r>
              <a:rPr lang="en-US" dirty="0" smtClean="0"/>
              <a:t>Presentation to ATLAS tracker upgrade workshop in 2006 based on aperture requirement at injection (which was the limit for the current </a:t>
            </a:r>
            <a:r>
              <a:rPr lang="en-US" dirty="0" err="1" smtClean="0"/>
              <a:t>beampipe</a:t>
            </a:r>
            <a:r>
              <a:rPr lang="en-US" dirty="0" smtClean="0"/>
              <a:t> radius)</a:t>
            </a:r>
          </a:p>
          <a:p>
            <a:pPr lvl="1"/>
            <a:r>
              <a:rPr lang="en-US" dirty="0" smtClean="0"/>
              <a:t>A number of open questions remained to be answered, (</a:t>
            </a:r>
            <a:r>
              <a:rPr lang="en-US" dirty="0" err="1" smtClean="0"/>
              <a:t>eg</a:t>
            </a:r>
            <a:r>
              <a:rPr lang="en-US" dirty="0" smtClean="0"/>
              <a:t>, future optics and collimation) with final value expected some time after machine start-up</a:t>
            </a:r>
          </a:p>
          <a:p>
            <a:r>
              <a:rPr lang="en-US" dirty="0" smtClean="0"/>
              <a:t>Information required from ATLAS and CMS</a:t>
            </a:r>
          </a:p>
          <a:p>
            <a:pPr lvl="1"/>
            <a:r>
              <a:rPr lang="en-US" dirty="0" smtClean="0"/>
              <a:t>Formal statement needed on range of </a:t>
            </a:r>
            <a:r>
              <a:rPr lang="el-GR" dirty="0" smtClean="0"/>
              <a:t>β</a:t>
            </a:r>
            <a:r>
              <a:rPr lang="en-US" dirty="0" smtClean="0"/>
              <a:t>* in IR’s 1 and 5 required for physics </a:t>
            </a:r>
          </a:p>
          <a:p>
            <a:pPr lvl="2"/>
            <a:r>
              <a:rPr lang="en-US" dirty="0" smtClean="0"/>
              <a:t>TOTEM or other high </a:t>
            </a:r>
            <a:r>
              <a:rPr lang="el-GR" dirty="0" smtClean="0"/>
              <a:t>β</a:t>
            </a:r>
            <a:r>
              <a:rPr lang="en-US" dirty="0" smtClean="0"/>
              <a:t>*  optics required after phase – I triplet upgrade?</a:t>
            </a:r>
          </a:p>
          <a:p>
            <a:pPr lvl="1"/>
            <a:r>
              <a:rPr lang="en-US" dirty="0" smtClean="0"/>
              <a:t>Latest information on structural stability of experimental caverns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Calculate baseline aperture of </a:t>
            </a:r>
            <a:r>
              <a:rPr lang="en-US" dirty="0" err="1" smtClean="0"/>
              <a:t>beampipe</a:t>
            </a:r>
            <a:r>
              <a:rPr lang="en-US" dirty="0" smtClean="0"/>
              <a:t> in cavern, taking into account new information on triplet and collimation</a:t>
            </a:r>
          </a:p>
          <a:p>
            <a:pPr lvl="1"/>
            <a:r>
              <a:rPr lang="en-US" dirty="0" smtClean="0"/>
              <a:t>Make detailed simulations based on beam loss, background and machine protection before agreeing final value</a:t>
            </a:r>
          </a:p>
          <a:p>
            <a:r>
              <a:rPr lang="en-US" dirty="0" smtClean="0"/>
              <a:t>Need a forum for advancing this in a structured way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US" dirty="0" err="1" smtClean="0"/>
              <a:t>Organisation</a:t>
            </a:r>
            <a:r>
              <a:rPr lang="en-US" dirty="0" smtClean="0"/>
              <a:t> for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714908"/>
          </a:xfrm>
        </p:spPr>
        <p:txBody>
          <a:bodyPr/>
          <a:lstStyle/>
          <a:p>
            <a:r>
              <a:rPr lang="en-US" dirty="0" smtClean="0"/>
              <a:t>Re-activate  ‘LHC Experimental </a:t>
            </a:r>
            <a:r>
              <a:rPr lang="en-US" dirty="0" err="1" smtClean="0"/>
              <a:t>Beampipes</a:t>
            </a:r>
            <a:r>
              <a:rPr lang="en-US" dirty="0" smtClean="0"/>
              <a:t>’ (LEB) Group</a:t>
            </a:r>
          </a:p>
          <a:p>
            <a:pPr lvl="1"/>
            <a:r>
              <a:rPr lang="en-US" dirty="0" smtClean="0"/>
              <a:t>Mandate for consolidation and upgrade (phase I and II) of vacuum sectors from Q1 to Q1, plus new forward physics experiments</a:t>
            </a:r>
          </a:p>
          <a:p>
            <a:pPr lvl="1"/>
            <a:r>
              <a:rPr lang="en-US" dirty="0" smtClean="0"/>
              <a:t>Vacuum chambers, support systems and interfaces with experiments and machine</a:t>
            </a:r>
          </a:p>
          <a:p>
            <a:pPr lvl="1"/>
            <a:r>
              <a:rPr lang="en-US" dirty="0" smtClean="0"/>
              <a:t>Constraints from experiments and machine, geometry, technology, project management</a:t>
            </a:r>
          </a:p>
          <a:p>
            <a:r>
              <a:rPr lang="en-US" dirty="0" smtClean="0"/>
              <a:t>Membership</a:t>
            </a:r>
          </a:p>
          <a:p>
            <a:pPr lvl="1"/>
            <a:r>
              <a:rPr lang="en-US" dirty="0" smtClean="0"/>
              <a:t>1 member (TC or nominated) per experiment, representation from concerned machine groups, plus </a:t>
            </a:r>
            <a:r>
              <a:rPr lang="en-US" dirty="0" smtClean="0"/>
              <a:t>safety</a:t>
            </a:r>
          </a:p>
          <a:p>
            <a:pPr lvl="1"/>
            <a:r>
              <a:rPr lang="en-US" dirty="0" smtClean="0"/>
              <a:t>Reporting to ?</a:t>
            </a:r>
            <a:endParaRPr lang="en-US" dirty="0" smtClean="0"/>
          </a:p>
          <a:p>
            <a:r>
              <a:rPr lang="en-US" dirty="0" smtClean="0"/>
              <a:t>Urgent topics for discussion</a:t>
            </a:r>
          </a:p>
          <a:p>
            <a:pPr lvl="1"/>
            <a:r>
              <a:rPr lang="en-US" dirty="0" smtClean="0"/>
              <a:t>Definition of upgrade aperture in ATLAS and CMS</a:t>
            </a:r>
          </a:p>
          <a:p>
            <a:pPr lvl="1"/>
            <a:r>
              <a:rPr lang="en-US" dirty="0" smtClean="0"/>
              <a:t>Follow-up on consolidation projects, and scheduling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929222"/>
          </a:xfrm>
        </p:spPr>
        <p:txBody>
          <a:bodyPr/>
          <a:lstStyle/>
          <a:p>
            <a:r>
              <a:rPr lang="en-US" dirty="0" smtClean="0"/>
              <a:t>Baseline vacuum systems</a:t>
            </a:r>
          </a:p>
          <a:p>
            <a:pPr lvl="1"/>
            <a:r>
              <a:rPr lang="en-US" dirty="0" smtClean="0"/>
              <a:t>The design and follow-up of the currently installed systems was via a VAC-led working group called LEB. This worked well!</a:t>
            </a:r>
          </a:p>
          <a:p>
            <a:r>
              <a:rPr lang="en-US" dirty="0" smtClean="0"/>
              <a:t>Current situation</a:t>
            </a:r>
          </a:p>
          <a:p>
            <a:pPr lvl="1"/>
            <a:r>
              <a:rPr lang="en-US" dirty="0" smtClean="0"/>
              <a:t>There are a large number of requests for consolidation and upgrade activities</a:t>
            </a:r>
          </a:p>
          <a:p>
            <a:pPr lvl="1"/>
            <a:r>
              <a:rPr lang="en-US" dirty="0" smtClean="0"/>
              <a:t>The financial basis, priorities and resourcing for these activities are not clearly defined</a:t>
            </a:r>
          </a:p>
          <a:p>
            <a:r>
              <a:rPr lang="en-US" dirty="0" smtClean="0"/>
              <a:t>Proposed actions</a:t>
            </a:r>
          </a:p>
          <a:p>
            <a:pPr lvl="1"/>
            <a:r>
              <a:rPr lang="en-US" dirty="0" smtClean="0"/>
              <a:t>The LEB working group should be re-activated with an updated mandate and membership</a:t>
            </a:r>
          </a:p>
          <a:p>
            <a:pPr lvl="1"/>
            <a:r>
              <a:rPr lang="en-US" dirty="0" smtClean="0"/>
              <a:t> A budget for consolidation and upgrade of experimental vacuum should be agreed between the research and accelerator sectors, along with an associated resource plan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18 XI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 Upgrade Strategy - R.Veness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y Template 5">
  <a:themeElements>
    <a:clrScheme name="Ray Template 5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Ray Template 5">
      <a:majorFont>
        <a:latin typeface="Arial Black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y Template 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y Template 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874</Words>
  <Application>Microsoft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Ray Template 5</vt:lpstr>
      <vt:lpstr>Upgrade Strategy for the Experimental Vacuum Systems</vt:lpstr>
      <vt:lpstr>Contents</vt:lpstr>
      <vt:lpstr>Introduction</vt:lpstr>
      <vt:lpstr>Organisation for the Baseline Systems</vt:lpstr>
      <vt:lpstr>Current Work Programme for Beam Vacuum Consolidation and Upgrade</vt:lpstr>
      <vt:lpstr>Apertures for Next Generation Beampipes</vt:lpstr>
      <vt:lpstr>Proposed Organisation for Upgrades</vt:lpstr>
      <vt:lpstr>Conclusions and Issues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veness</dc:creator>
  <cp:lastModifiedBy>veness</cp:lastModifiedBy>
  <cp:revision>49</cp:revision>
  <dcterms:created xsi:type="dcterms:W3CDTF">2007-12-10T10:44:42Z</dcterms:created>
  <dcterms:modified xsi:type="dcterms:W3CDTF">2008-11-17T17:17:06Z</dcterms:modified>
</cp:coreProperties>
</file>