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8" r:id="rId3"/>
    <p:sldId id="262" r:id="rId4"/>
    <p:sldId id="263" r:id="rId5"/>
    <p:sldId id="257" r:id="rId6"/>
    <p:sldId id="264" r:id="rId7"/>
    <p:sldId id="256" r:id="rId8"/>
    <p:sldId id="260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8200" y="1848428"/>
            <a:ext cx="754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Conductor for ERMC</a:t>
            </a:r>
          </a:p>
          <a:p>
            <a:pPr algn="ctr"/>
            <a:endParaRPr lang="en-GB" sz="2000" b="1" dirty="0" smtClean="0"/>
          </a:p>
          <a:p>
            <a:pPr marL="742950" indent="-742950" algn="ctr">
              <a:buAutoNum type="alphaUcPeriod"/>
            </a:pPr>
            <a:r>
              <a:rPr lang="en-GB" sz="4000" b="1" dirty="0" err="1" smtClean="0"/>
              <a:t>Ballarino</a:t>
            </a:r>
            <a:endParaRPr lang="en-GB" sz="4000" b="1" dirty="0" smtClean="0"/>
          </a:p>
          <a:p>
            <a:pPr algn="ctr"/>
            <a:r>
              <a:rPr lang="en-GB" sz="4000" b="1" dirty="0" smtClean="0"/>
              <a:t>18/11/2015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86829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0"/>
            <a:ext cx="49379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b="1" dirty="0" smtClean="0"/>
              <a:t>Conductor for ERMC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2124" y="1066800"/>
            <a:ext cx="241886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 smtClean="0"/>
              <a:t>Fresca 2 wire</a:t>
            </a:r>
          </a:p>
          <a:p>
            <a:endParaRPr lang="en-GB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65"/>
          <a:stretch/>
        </p:blipFill>
        <p:spPr bwMode="auto">
          <a:xfrm>
            <a:off x="405581" y="1752600"/>
            <a:ext cx="4852219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 rot="10800000">
            <a:off x="5410200" y="3316949"/>
            <a:ext cx="685800" cy="4051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096000" y="3364468"/>
            <a:ext cx="123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for ERMC</a:t>
            </a:r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 rot="10800000">
            <a:off x="5410200" y="4419600"/>
            <a:ext cx="685800" cy="4051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172200" y="4412226"/>
            <a:ext cx="2269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be specified at 16 T</a:t>
            </a:r>
            <a:endParaRPr lang="en-GB" dirty="0"/>
          </a:p>
        </p:txBody>
      </p:sp>
      <p:sp>
        <p:nvSpPr>
          <p:cNvPr id="10" name="Right Arrow 9"/>
          <p:cNvSpPr/>
          <p:nvPr/>
        </p:nvSpPr>
        <p:spPr>
          <a:xfrm rot="10800000">
            <a:off x="5410200" y="5486400"/>
            <a:ext cx="685800" cy="4051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287729" y="548640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81296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59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-152400"/>
            <a:ext cx="50767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b="1" dirty="0" smtClean="0"/>
              <a:t>FRESCA 2 RRP Strand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976466"/>
              </p:ext>
            </p:extLst>
          </p:nvPr>
        </p:nvGraphicFramePr>
        <p:xfrm>
          <a:off x="228600" y="1131332"/>
          <a:ext cx="8686800" cy="482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805136"/>
                <a:gridCol w="1800200"/>
                <a:gridCol w="2414464"/>
                <a:gridCol w="144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Billet ID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1.0 mm</a:t>
                      </a:r>
                    </a:p>
                    <a:p>
                      <a:pPr algn="ctr"/>
                      <a:r>
                        <a:rPr lang="en-GB" dirty="0" smtClean="0"/>
                        <a:t>132/169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(4.2 K,15T)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OST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(4.2 K,12T)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baseline="0" dirty="0" smtClean="0"/>
                        <a:t> OST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(4.2 K,12T)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CERN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RRR</a:t>
                      </a:r>
                    </a:p>
                    <a:p>
                      <a:pPr algn="ctr"/>
                      <a:r>
                        <a:rPr lang="en-GB" dirty="0" smtClean="0"/>
                        <a:t>CERN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14310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1569/1627/1627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3020/3047/3026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2751/2810/2780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296/311/317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14311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1698/1624</a:t>
                      </a:r>
                      <a:r>
                        <a:rPr lang="en-GB" baseline="0" dirty="0" smtClean="0"/>
                        <a:t>/1627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3119/3098/3071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2843/2781/2897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311/318/304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14312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1562/1557/1595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2967/2983/3040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2738/2739/2799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329/335</a:t>
                      </a:r>
                      <a:endParaRPr lang="fr-FR" dirty="0"/>
                    </a:p>
                  </a:txBody>
                  <a:tcPr/>
                </a:tc>
              </a:tr>
              <a:tr h="421352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14108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1612/1599/1644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3102/3028/3090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2749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297</a:t>
                      </a:r>
                      <a:endParaRPr lang="fr-FR" b="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14393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1609/1641</a:t>
                      </a:r>
                      <a:r>
                        <a:rPr lang="en-GB" b="0" baseline="0" dirty="0" smtClean="0"/>
                        <a:t>/1655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3006/3057/3102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2808/2940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281/267</a:t>
                      </a:r>
                      <a:endParaRPr lang="fr-FR" b="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14839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1540/1579/1599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2947/2943/3016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2746/2794/2793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201/241/218</a:t>
                      </a:r>
                      <a:endParaRPr lang="fr-FR" b="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14840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1646/1641/1604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3040/3051/3013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2743/2833/2800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222/250/288</a:t>
                      </a:r>
                      <a:endParaRPr lang="fr-FR" b="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14842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1617/1644/1594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3025/3058/3026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2656/2785/2664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222/263/230</a:t>
                      </a:r>
                      <a:endParaRPr lang="fr-FR" b="0" dirty="0"/>
                    </a:p>
                  </a:txBody>
                  <a:tcPr/>
                </a:tc>
              </a:tr>
              <a:tr h="645368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Average value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1613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sz="1800" b="1" dirty="0" smtClean="0"/>
                        <a:t>3036 A/mm</a:t>
                      </a:r>
                      <a:r>
                        <a:rPr lang="en-GB" sz="1800" b="1" baseline="300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2783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sz="1800" b="1" dirty="0" smtClean="0"/>
                        <a:t>280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69543" y="531167"/>
            <a:ext cx="1940257" cy="461665"/>
          </a:xfrm>
          <a:prstGeom prst="rect">
            <a:avLst/>
          </a:prstGeom>
          <a:ln w="222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RRP 132/169</a:t>
            </a:r>
          </a:p>
        </p:txBody>
      </p:sp>
      <p:sp>
        <p:nvSpPr>
          <p:cNvPr id="7" name="Rectangle 6"/>
          <p:cNvSpPr/>
          <p:nvPr/>
        </p:nvSpPr>
        <p:spPr>
          <a:xfrm>
            <a:off x="4526122" y="6135512"/>
            <a:ext cx="2292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Cu/non Cu </a:t>
            </a:r>
            <a:r>
              <a:rPr lang="en-GB" dirty="0" smtClean="0"/>
              <a:t>: 1.23 -1.32</a:t>
            </a:r>
            <a:endParaRPr lang="fr-FR" b="1" dirty="0"/>
          </a:p>
        </p:txBody>
      </p:sp>
      <p:sp>
        <p:nvSpPr>
          <p:cNvPr id="8" name="Rectangle 7"/>
          <p:cNvSpPr/>
          <p:nvPr/>
        </p:nvSpPr>
        <p:spPr>
          <a:xfrm>
            <a:off x="7086600" y="6096000"/>
            <a:ext cx="1938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50 hours at 650 </a:t>
            </a:r>
            <a:r>
              <a:rPr lang="en-GB" dirty="0" smtClean="0">
                <a:sym typeface="Symbol"/>
              </a:rPr>
              <a:t></a:t>
            </a:r>
            <a:r>
              <a:rPr lang="en-GB" dirty="0" smtClean="0"/>
              <a:t>C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6379515" y="438090"/>
            <a:ext cx="1948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Specified values 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672430" y="762000"/>
            <a:ext cx="1717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ym typeface="Symbol"/>
              </a:rPr>
              <a:t>&gt;</a:t>
            </a:r>
            <a:r>
              <a:rPr lang="en-GB" sz="2000" b="1" dirty="0" smtClean="0">
                <a:sym typeface="Symbol"/>
              </a:rPr>
              <a:t> </a:t>
            </a:r>
            <a:r>
              <a:rPr lang="en-GB" sz="2000" b="1" dirty="0" smtClean="0"/>
              <a:t>2500 A/mm</a:t>
            </a:r>
            <a:r>
              <a:rPr lang="en-GB" sz="2000" b="1" baseline="30000" dirty="0" smtClean="0"/>
              <a:t>2</a:t>
            </a:r>
            <a:endParaRPr lang="en-GB" sz="2000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7821384" y="762000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ym typeface="Symbol"/>
              </a:rPr>
              <a:t>&gt;</a:t>
            </a:r>
            <a:r>
              <a:rPr lang="en-GB" sz="2000" b="1" dirty="0" smtClean="0">
                <a:sym typeface="Symbol"/>
              </a:rPr>
              <a:t> </a:t>
            </a:r>
            <a:r>
              <a:rPr lang="en-GB" sz="2000" b="1" dirty="0" smtClean="0"/>
              <a:t>150 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6019800"/>
            <a:ext cx="1877437" cy="707886"/>
          </a:xfrm>
          <a:prstGeom prst="rect">
            <a:avLst/>
          </a:prstGeom>
          <a:solidFill>
            <a:schemeClr val="accent1">
              <a:alpha val="57000"/>
            </a:schemeClr>
          </a:solidFill>
          <a:ln w="317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Symbol"/>
              <a:buChar char="~"/>
            </a:pPr>
            <a:r>
              <a:rPr lang="en-GB" sz="2000" b="1" dirty="0" smtClean="0">
                <a:sym typeface="Symbol"/>
              </a:rPr>
              <a:t>1240 A/mm</a:t>
            </a:r>
            <a:r>
              <a:rPr lang="en-GB" sz="2000" b="1" baseline="30000" dirty="0" smtClean="0">
                <a:sym typeface="Symbol"/>
              </a:rPr>
              <a:t>2</a:t>
            </a:r>
            <a:r>
              <a:rPr lang="en-GB" sz="2000" b="1" dirty="0" smtClean="0">
                <a:sym typeface="Symbol"/>
              </a:rPr>
              <a:t> </a:t>
            </a:r>
          </a:p>
          <a:p>
            <a:r>
              <a:rPr lang="en-GB" sz="2000" b="1" dirty="0" smtClean="0">
                <a:sym typeface="Symbol"/>
              </a:rPr>
              <a:t>     @ 16 T</a:t>
            </a:r>
            <a:endParaRPr lang="en-GB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81296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373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407696"/>
              </p:ext>
            </p:extLst>
          </p:nvPr>
        </p:nvGraphicFramePr>
        <p:xfrm>
          <a:off x="892002" y="1198880"/>
          <a:ext cx="6704334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740718"/>
                <a:gridCol w="1800200"/>
                <a:gridCol w="19442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Billet ID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(15T)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</a:t>
                      </a:r>
                    </a:p>
                    <a:p>
                      <a:pPr algn="ctr"/>
                      <a:r>
                        <a:rPr lang="en-GB" dirty="0" err="1" smtClean="0"/>
                        <a:t>Bruker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(12T)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</a:t>
                      </a:r>
                    </a:p>
                    <a:p>
                      <a:pPr algn="ctr"/>
                      <a:r>
                        <a:rPr lang="en-GB" dirty="0" smtClean="0"/>
                        <a:t>CERN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RRR</a:t>
                      </a:r>
                    </a:p>
                    <a:p>
                      <a:pPr algn="ctr"/>
                      <a:r>
                        <a:rPr lang="en-GB" dirty="0" smtClean="0"/>
                        <a:t>CERN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10503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1399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2508/2528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153/155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11201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1410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2451/2453/2616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160/172/175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10402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1353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2462/2477/2634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103/96/105/135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11302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1337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2519/2415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11403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/>
                        <a:t>1463/1507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2512/2507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baseline="0" dirty="0" smtClean="0"/>
                        <a:t>154/173/179/201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23448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baseline="0" dirty="0" smtClean="0"/>
                        <a:t>1403/1433</a:t>
                      </a:r>
                      <a:endParaRPr lang="fr-FR" sz="18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 smtClean="0"/>
                        <a:t>2442/2412</a:t>
                      </a:r>
                      <a:endParaRPr lang="fr-FR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225/226/241/201</a:t>
                      </a:r>
                      <a:endParaRPr lang="fr-FR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23258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baseline="0" dirty="0" smtClean="0"/>
                        <a:t>1406/1382</a:t>
                      </a:r>
                      <a:endParaRPr lang="fr-FR" sz="18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 smtClean="0"/>
                        <a:t>2480/2447/24792391/2372/2446</a:t>
                      </a:r>
                      <a:endParaRPr lang="fr-FR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159/161/201/209</a:t>
                      </a:r>
                      <a:endParaRPr lang="fr-FR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23728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baseline="0" dirty="0" smtClean="0"/>
                        <a:t>1518/1523</a:t>
                      </a:r>
                      <a:endParaRPr lang="fr-FR" sz="18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 smtClean="0"/>
                        <a:t>2548/2621</a:t>
                      </a:r>
                      <a:endParaRPr lang="fr-FR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180/184/154/147</a:t>
                      </a:r>
                      <a:endParaRPr lang="fr-FR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Average</a:t>
                      </a:r>
                      <a:r>
                        <a:rPr lang="en-GB" b="1" baseline="0" dirty="0" smtClean="0"/>
                        <a:t> values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baseline="0" dirty="0" smtClean="0"/>
                        <a:t>1423 A/mm</a:t>
                      </a:r>
                      <a:r>
                        <a:rPr lang="en-GB" sz="1800" b="1" baseline="30000" dirty="0" smtClean="0"/>
                        <a:t>2</a:t>
                      </a:r>
                      <a:endParaRPr lang="fr-FR" sz="18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 smtClean="0"/>
                        <a:t>2478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176</a:t>
                      </a:r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0" y="5909187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Cu/non Cu ratio: 1.23 - 1.32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914401" y="627275"/>
            <a:ext cx="1371600" cy="461665"/>
          </a:xfrm>
          <a:prstGeom prst="rect">
            <a:avLst/>
          </a:prstGeom>
          <a:ln w="222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PIT 192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03012" y="-152400"/>
            <a:ext cx="48715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b="1" dirty="0" smtClean="0"/>
              <a:t>FRESCA 2 PIT Strand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3600" y="5791200"/>
            <a:ext cx="1877437" cy="707886"/>
          </a:xfrm>
          <a:prstGeom prst="rect">
            <a:avLst/>
          </a:prstGeom>
          <a:solidFill>
            <a:schemeClr val="accent1">
              <a:alpha val="57000"/>
            </a:schemeClr>
          </a:solidFill>
          <a:ln w="317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Symbol"/>
              <a:buChar char="~"/>
            </a:pPr>
            <a:r>
              <a:rPr lang="en-GB" sz="2000" b="1" dirty="0" smtClean="0">
                <a:sym typeface="Symbol"/>
              </a:rPr>
              <a:t>1140 A/mm</a:t>
            </a:r>
            <a:r>
              <a:rPr lang="en-GB" sz="2000" b="1" baseline="30000" dirty="0" smtClean="0">
                <a:sym typeface="Symbol"/>
              </a:rPr>
              <a:t>2</a:t>
            </a:r>
            <a:r>
              <a:rPr lang="en-GB" sz="2000" b="1" dirty="0" smtClean="0">
                <a:sym typeface="Symbol"/>
              </a:rPr>
              <a:t> </a:t>
            </a:r>
          </a:p>
          <a:p>
            <a:r>
              <a:rPr lang="en-GB" sz="2000" b="1" dirty="0" smtClean="0">
                <a:sym typeface="Symbol"/>
              </a:rPr>
              <a:t>     @ 16 T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81296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61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0"/>
            <a:ext cx="8356600" cy="9810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Hi-Luminosity Nb</a:t>
            </a:r>
            <a:r>
              <a:rPr lang="en-US" b="1" baseline="-25000" dirty="0" smtClean="0"/>
              <a:t>3</a:t>
            </a:r>
            <a:r>
              <a:rPr lang="en-US" b="1" dirty="0" smtClean="0"/>
              <a:t>Sn Summary Table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b="1" i="1" dirty="0" smtClean="0"/>
              <a:t>J</a:t>
            </a:r>
            <a:r>
              <a:rPr lang="en-US" sz="2800" b="1" i="1" baseline="-25000" dirty="0" smtClean="0"/>
              <a:t>c  </a:t>
            </a:r>
            <a:r>
              <a:rPr lang="en-US" sz="2800" b="1" i="1" dirty="0" smtClean="0"/>
              <a:t>&amp; B</a:t>
            </a:r>
            <a:r>
              <a:rPr lang="en-US" sz="2800" b="1" i="1" baseline="-25000" dirty="0" smtClean="0"/>
              <a:t>c2</a:t>
            </a:r>
            <a:r>
              <a:rPr lang="en-US" sz="2800" b="1" i="1" dirty="0" smtClean="0"/>
              <a:t> </a:t>
            </a:r>
            <a:r>
              <a:rPr lang="en-US" sz="2800" b="1" dirty="0" smtClean="0"/>
              <a:t>@ 4.22 K</a:t>
            </a:r>
            <a:endParaRPr lang="en-US" sz="2800" b="1" i="1" dirty="0"/>
          </a:p>
        </p:txBody>
      </p:sp>
      <p:sp>
        <p:nvSpPr>
          <p:cNvPr id="3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609600" y="6248400"/>
            <a:ext cx="8153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400" dirty="0" smtClean="0">
                <a:solidFill>
                  <a:srgbClr val="C00000"/>
                </a:solidFill>
                <a:latin typeface="Tahoma" pitchFamily="34" charset="0"/>
              </a:rPr>
              <a:t>Review of the Performance of the Received wire for </a:t>
            </a:r>
            <a:r>
              <a:rPr lang="en-US" sz="1400" dirty="0" err="1" smtClean="0">
                <a:solidFill>
                  <a:srgbClr val="C00000"/>
                </a:solidFill>
                <a:latin typeface="Tahoma" pitchFamily="34" charset="0"/>
              </a:rPr>
              <a:t>HiLumi</a:t>
            </a:r>
            <a:r>
              <a:rPr lang="en-US" sz="1400" dirty="0" smtClean="0">
                <a:solidFill>
                  <a:srgbClr val="C00000"/>
                </a:solidFill>
                <a:latin typeface="Tahoma" pitchFamily="34" charset="0"/>
              </a:rPr>
              <a:t>-LHC – B. </a:t>
            </a:r>
            <a:r>
              <a:rPr lang="en-US" sz="1400" dirty="0" err="1" smtClean="0">
                <a:solidFill>
                  <a:srgbClr val="C00000"/>
                </a:solidFill>
                <a:latin typeface="Tahoma" pitchFamily="34" charset="0"/>
              </a:rPr>
              <a:t>Bordini</a:t>
            </a:r>
            <a:r>
              <a:rPr lang="en-US" sz="1400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endParaRPr lang="en-US" sz="1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27892"/>
              </p:ext>
            </p:extLst>
          </p:nvPr>
        </p:nvGraphicFramePr>
        <p:xfrm>
          <a:off x="177800" y="1308101"/>
          <a:ext cx="8864601" cy="4920695"/>
        </p:xfrm>
        <a:graphic>
          <a:graphicData uri="http://schemas.openxmlformats.org/drawingml/2006/table">
            <a:tbl>
              <a:tblPr/>
              <a:tblGrid>
                <a:gridCol w="825500"/>
                <a:gridCol w="800100"/>
                <a:gridCol w="736600"/>
                <a:gridCol w="677333"/>
                <a:gridCol w="1189567"/>
                <a:gridCol w="1206500"/>
                <a:gridCol w="939800"/>
                <a:gridCol w="846667"/>
                <a:gridCol w="740833"/>
                <a:gridCol w="901701"/>
              </a:tblGrid>
              <a:tr h="7257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Layout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Sub-Element size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  <a:r>
                        <a:rPr lang="en-US" sz="1600" b="1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(12 T)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b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</a:t>
                      </a:r>
                    </a:p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[A/mm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  <a:r>
                        <a:rPr lang="en-US" sz="1600" b="1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(15 T)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</a:t>
                      </a:r>
                    </a:p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[A/mm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  <a:r>
                        <a:rPr lang="en-US" sz="1600" b="1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(16 T)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b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</a:t>
                      </a:r>
                    </a:p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[A/mm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  <a:r>
                        <a:rPr lang="en-US" sz="1600" b="1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(17 T)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b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</a:t>
                      </a:r>
                    </a:p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[A/mm</a:t>
                      </a:r>
                      <a:r>
                        <a:rPr lang="en-US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r>
                        <a:rPr lang="en-US" sz="1600" b="1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b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</a:t>
                      </a:r>
                    </a:p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[T]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Sub-Element Shape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01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 mm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132/169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 μm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ctr"/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2508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  <a:r>
                        <a:rPr lang="fr-CH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CH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(2450)</a:t>
                      </a:r>
                      <a:r>
                        <a:rPr lang="fr-CH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  <a:p>
                      <a:pPr algn="ctr" fontAlgn="ctr"/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</a:t>
                      </a:r>
                      <a:endParaRPr lang="el-GR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1232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924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6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  <a:endParaRPr lang="el-GR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670</a:t>
                      </a:r>
                      <a:r>
                        <a:rPr lang="en-US" sz="16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l-GR" sz="1600" b="0" i="1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23.2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ctr"/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  <a:endParaRPr lang="el-GR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Hex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0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144/169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ctr"/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2408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</a:p>
                    <a:p>
                      <a:pPr algn="ctr" fontAlgn="ctr"/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  <a:endParaRPr lang="el-GR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1186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888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US" sz="1600" i="1" dirty="0" smtClean="0"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</a:rPr>
                        <a:t>644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US" sz="1600" i="1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</a:rPr>
                        <a:t>80</a:t>
                      </a:r>
                      <a:endParaRPr lang="en-US" sz="1600" i="1" dirty="0">
                        <a:solidFill>
                          <a:srgbClr val="0000FF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23.2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ctr"/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0.52</a:t>
                      </a:r>
                      <a:endParaRPr lang="el-GR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90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150/169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572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 mm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RRP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132/169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 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235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ctr"/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2777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fr-CH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(2450)</a:t>
                      </a:r>
                      <a:r>
                        <a:rPr lang="fr-CH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fr-CH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1427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fr-CH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(1280)</a:t>
                      </a:r>
                      <a:r>
                        <a:rPr lang="fr-CH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fr-CH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1091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814</a:t>
                      </a:r>
                      <a:r>
                        <a:rPr lang="en-US" sz="16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23.8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0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 mm 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 μm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ctr"/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2426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fr-CH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(2450)</a:t>
                      </a:r>
                      <a:r>
                        <a:rPr lang="fr-CH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fr-CH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1357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1089</a:t>
                      </a:r>
                      <a:r>
                        <a:rPr lang="en-US" sz="16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  <a:endParaRPr lang="el-GR" sz="1600" b="0" i="1" u="none" strike="noStrike" dirty="0" smtClean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845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l-GR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25.9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Circular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9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ctr"/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2302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1284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1027</a:t>
                      </a:r>
                      <a:r>
                        <a:rPr lang="en-US" sz="16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  <a:endParaRPr lang="el-GR" sz="1600" b="0" i="1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804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  <a:endParaRPr lang="el-GR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572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 mm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PIT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 μm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ctr"/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2340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fr-CH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(2450)</a:t>
                      </a:r>
                      <a:r>
                        <a:rPr lang="fr-CH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fr-CH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1306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fr-CH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(1280)</a:t>
                      </a:r>
                      <a:r>
                        <a:rPr lang="fr-CH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fr-CH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1047</a:t>
                      </a:r>
                      <a:r>
                        <a:rPr lang="en-US" sz="16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  <a:endParaRPr lang="el-GR" sz="1600" b="0" i="1" u="none" strike="noStrike" dirty="0" smtClean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822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</a:t>
                      </a:r>
                      <a:r>
                        <a:rPr lang="fr-C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  <a:endParaRPr lang="el-GR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638800" y="1295400"/>
            <a:ext cx="914400" cy="4953000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282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r>
              <a:rPr lang="en-GB" b="1" dirty="0" smtClean="0"/>
              <a:t>Procurement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257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50 km RRP + 50 km PIT</a:t>
            </a:r>
          </a:p>
          <a:p>
            <a:r>
              <a:rPr lang="en-GB" dirty="0" smtClean="0"/>
              <a:t>No Market Survey </a:t>
            </a:r>
          </a:p>
          <a:p>
            <a:r>
              <a:rPr lang="en-GB" dirty="0" smtClean="0"/>
              <a:t>IT + Spec Committee: Dec 2015 (very optimistic)</a:t>
            </a:r>
          </a:p>
          <a:p>
            <a:r>
              <a:rPr lang="en-GB" dirty="0" smtClean="0"/>
              <a:t>Offers by </a:t>
            </a:r>
            <a:r>
              <a:rPr lang="en-GB" dirty="0" err="1" smtClean="0"/>
              <a:t>Febr</a:t>
            </a:r>
            <a:r>
              <a:rPr lang="en-GB" dirty="0" smtClean="0"/>
              <a:t> 2015</a:t>
            </a:r>
          </a:p>
          <a:p>
            <a:r>
              <a:rPr lang="en-GB" dirty="0" smtClean="0"/>
              <a:t>No FC (two suppliers, below 700 </a:t>
            </a:r>
            <a:r>
              <a:rPr lang="en-GB" dirty="0" err="1" smtClean="0"/>
              <a:t>kCHF</a:t>
            </a:r>
            <a:r>
              <a:rPr lang="en-GB" dirty="0" smtClean="0"/>
              <a:t>)</a:t>
            </a:r>
          </a:p>
          <a:p>
            <a:r>
              <a:rPr lang="en-GB" dirty="0" smtClean="0"/>
              <a:t>6 months for raw material procurement +  </a:t>
            </a:r>
          </a:p>
          <a:p>
            <a:pPr marL="0" indent="0">
              <a:buNone/>
              <a:tabLst>
                <a:tab pos="354013" algn="l"/>
              </a:tabLst>
            </a:pPr>
            <a:r>
              <a:rPr lang="en-GB" dirty="0"/>
              <a:t>	</a:t>
            </a:r>
            <a:r>
              <a:rPr lang="en-GB" dirty="0" smtClean="0"/>
              <a:t>6 months for production (in // with Hi-</a:t>
            </a:r>
            <a:r>
              <a:rPr lang="en-GB" dirty="0" err="1" smtClean="0"/>
              <a:t>Lumi</a:t>
            </a:r>
            <a:r>
              <a:rPr lang="en-GB" dirty="0"/>
              <a:t> </a:t>
            </a:r>
            <a:r>
              <a:rPr lang="en-GB" dirty="0" smtClean="0"/>
              <a:t>wire)</a:t>
            </a:r>
          </a:p>
          <a:p>
            <a:r>
              <a:rPr lang="en-GB" dirty="0" smtClean="0"/>
              <a:t>Delivery: </a:t>
            </a:r>
            <a:r>
              <a:rPr lang="en-GB" dirty="0" err="1" smtClean="0"/>
              <a:t>Febr</a:t>
            </a:r>
            <a:r>
              <a:rPr lang="en-GB" dirty="0" smtClean="0"/>
              <a:t> 2016 (we can try Dec 2016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Spec and procurement by Bernardo  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13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4594" y="0"/>
            <a:ext cx="52936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b="1" dirty="0" smtClean="0"/>
              <a:t>Nb</a:t>
            </a:r>
            <a:r>
              <a:rPr lang="en-GB" sz="4400" b="1" baseline="-25000" dirty="0" smtClean="0"/>
              <a:t>3</a:t>
            </a:r>
            <a:r>
              <a:rPr lang="en-GB" sz="4400" b="1" dirty="0" smtClean="0"/>
              <a:t>Sn Targets for FCC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r="10100" b="3366"/>
          <a:stretch/>
        </p:blipFill>
        <p:spPr bwMode="auto">
          <a:xfrm>
            <a:off x="620287" y="890588"/>
            <a:ext cx="8058008" cy="54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4811287" y="1170317"/>
            <a:ext cx="0" cy="4163683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090882" y="2907268"/>
            <a:ext cx="1168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FCC Target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81296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509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421019"/>
              </p:ext>
            </p:extLst>
          </p:nvPr>
        </p:nvGraphicFramePr>
        <p:xfrm>
          <a:off x="1066800" y="1295400"/>
          <a:ext cx="71628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19812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2600" dirty="0" smtClean="0">
                          <a:solidFill>
                            <a:schemeClr val="tx1"/>
                          </a:solidFill>
                        </a:rPr>
                        <a:t>Wire diameter</a:t>
                      </a:r>
                      <a:endParaRPr lang="en-GB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600" b="0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  <a:endParaRPr lang="en-GB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 1</a:t>
                      </a:r>
                      <a:endParaRPr lang="en-GB" sz="2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b="1" dirty="0" smtClean="0">
                          <a:solidFill>
                            <a:schemeClr val="tx1"/>
                          </a:solidFill>
                        </a:rPr>
                        <a:t>Non-Cu </a:t>
                      </a:r>
                      <a:r>
                        <a:rPr lang="en-GB" sz="2600" b="1" dirty="0" err="1" smtClean="0">
                          <a:solidFill>
                            <a:schemeClr val="tx1"/>
                          </a:solidFill>
                        </a:rPr>
                        <a:t>Jc</a:t>
                      </a:r>
                      <a:r>
                        <a:rPr lang="en-GB" sz="2600" b="1" dirty="0" smtClean="0">
                          <a:solidFill>
                            <a:schemeClr val="tx1"/>
                          </a:solidFill>
                        </a:rPr>
                        <a:t> (16</a:t>
                      </a:r>
                      <a:r>
                        <a:rPr lang="en-GB" sz="2600" b="1" baseline="0" dirty="0" smtClean="0">
                          <a:solidFill>
                            <a:schemeClr val="tx1"/>
                          </a:solidFill>
                        </a:rPr>
                        <a:t> T, 4.2 K)*</a:t>
                      </a:r>
                    </a:p>
                    <a:p>
                      <a:r>
                        <a:rPr lang="en-GB" sz="2600" b="1" baseline="0" dirty="0" smtClean="0">
                          <a:solidFill>
                            <a:schemeClr val="tx1"/>
                          </a:solidFill>
                        </a:rPr>
                        <a:t>Cu/non-Cu</a:t>
                      </a:r>
                      <a:endParaRPr lang="en-GB" sz="2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solidFill>
                            <a:schemeClr val="tx1"/>
                          </a:solidFill>
                        </a:rPr>
                        <a:t>A/mm</a:t>
                      </a:r>
                      <a:r>
                        <a:rPr lang="en-GB" sz="26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sz="26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buFont typeface="Symbol"/>
                        <a:buChar char="³"/>
                      </a:pPr>
                      <a:r>
                        <a:rPr lang="en-GB" sz="26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1500</a:t>
                      </a:r>
                    </a:p>
                    <a:p>
                      <a:pPr marL="457200" indent="-457200" algn="ctr">
                        <a:buFont typeface="Symbol"/>
                        <a:buChar char="³"/>
                      </a:pPr>
                      <a:r>
                        <a:rPr lang="en-GB" sz="2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2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b="1" strike="sngStrike" dirty="0" smtClean="0">
                          <a:solidFill>
                            <a:schemeClr val="tx1"/>
                          </a:solidFill>
                          <a:sym typeface="Symbol"/>
                        </a:rPr>
                        <a:t>M(1</a:t>
                      </a:r>
                      <a:r>
                        <a:rPr lang="en-GB" sz="2600" b="1" strike="sngStrike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 T, 4.2 K)</a:t>
                      </a:r>
                      <a:endParaRPr lang="en-GB" sz="2600" b="1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strike="sngStrike" dirty="0" err="1" smtClean="0">
                          <a:solidFill>
                            <a:schemeClr val="tx1"/>
                          </a:solidFill>
                        </a:rPr>
                        <a:t>mT</a:t>
                      </a:r>
                      <a:endParaRPr lang="en-GB" sz="26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b="1" strike="sngStrike" dirty="0" smtClean="0">
                          <a:solidFill>
                            <a:schemeClr val="tx1"/>
                          </a:solidFill>
                          <a:sym typeface="Symbol"/>
                        </a:rPr>
                        <a:t> 150</a:t>
                      </a:r>
                      <a:endParaRPr lang="en-GB" sz="2600" b="1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1" strike="sngStrike" dirty="0" smtClean="0">
                          <a:solidFill>
                            <a:schemeClr val="tx1"/>
                          </a:solidFill>
                          <a:sym typeface="Symbol"/>
                        </a:rPr>
                        <a:t>(M) (1</a:t>
                      </a:r>
                      <a:r>
                        <a:rPr lang="en-GB" sz="2600" b="1" strike="sngStrike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 T, 4.2 K)</a:t>
                      </a:r>
                      <a:endParaRPr lang="en-GB" sz="2600" b="1" strike="sng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strike="sngStrike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GB" sz="26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b="1" strike="sngStrike" dirty="0" smtClean="0">
                          <a:solidFill>
                            <a:schemeClr val="tx1"/>
                          </a:solidFill>
                          <a:sym typeface="Symbol"/>
                        </a:rPr>
                        <a:t> 4.5</a:t>
                      </a:r>
                      <a:endParaRPr lang="en-GB" sz="2600" b="1" strike="sng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b="1" dirty="0" err="1" smtClean="0">
                          <a:solidFill>
                            <a:schemeClr val="tx1"/>
                          </a:solidFill>
                        </a:rPr>
                        <a:t>Deff</a:t>
                      </a:r>
                      <a:endParaRPr lang="en-GB" sz="2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solidFill>
                            <a:schemeClr val="tx1"/>
                          </a:solidFill>
                          <a:sym typeface="Symbol"/>
                        </a:rPr>
                        <a:t>m</a:t>
                      </a:r>
                      <a:endParaRPr lang="en-GB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 60 </a:t>
                      </a:r>
                      <a:r>
                        <a:rPr lang="en-GB" sz="2600" b="1" strike="sngStrike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(20)</a:t>
                      </a:r>
                      <a:endParaRPr lang="en-GB" sz="2600" b="1" strike="sngStrik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b="1" dirty="0" smtClean="0">
                          <a:solidFill>
                            <a:schemeClr val="tx1"/>
                          </a:solidFill>
                        </a:rPr>
                        <a:t>RRR</a:t>
                      </a:r>
                      <a:endParaRPr lang="en-GB" sz="2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 150</a:t>
                      </a:r>
                      <a:endParaRPr lang="en-GB" sz="2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b="1" strike="sngStrike" dirty="0" smtClean="0">
                          <a:solidFill>
                            <a:schemeClr val="tx1"/>
                          </a:solidFill>
                        </a:rPr>
                        <a:t>Unit length</a:t>
                      </a:r>
                      <a:endParaRPr lang="en-GB" sz="2600" b="1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strike="sngStrike" dirty="0" smtClean="0">
                          <a:solidFill>
                            <a:schemeClr val="tx1"/>
                          </a:solidFill>
                        </a:rPr>
                        <a:t>km</a:t>
                      </a:r>
                      <a:endParaRPr lang="en-GB" sz="26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b="1" strike="sngStrike" dirty="0" smtClean="0">
                          <a:solidFill>
                            <a:schemeClr val="tx1"/>
                          </a:solidFill>
                          <a:sym typeface="Symbol"/>
                        </a:rPr>
                        <a:t> 5</a:t>
                      </a:r>
                      <a:endParaRPr lang="en-GB" sz="2600" b="1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b="1" strike="sngStrike" dirty="0" smtClean="0">
                          <a:solidFill>
                            <a:schemeClr val="tx1"/>
                          </a:solidFill>
                        </a:rPr>
                        <a:t>Cost</a:t>
                      </a:r>
                      <a:endParaRPr lang="en-GB" sz="2600" b="1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strike="sngStrike" dirty="0" smtClean="0">
                          <a:solidFill>
                            <a:schemeClr val="tx1"/>
                          </a:solidFill>
                        </a:rPr>
                        <a:t>Euro/kA</a:t>
                      </a:r>
                      <a:r>
                        <a:rPr lang="en-GB" sz="2600" strike="sngStrike" baseline="0" dirty="0" smtClean="0">
                          <a:solidFill>
                            <a:schemeClr val="tx1"/>
                          </a:solidFill>
                        </a:rPr>
                        <a:t> m**</a:t>
                      </a:r>
                      <a:endParaRPr lang="en-GB" sz="26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b="1" strike="sngStrike" dirty="0" smtClean="0">
                          <a:solidFill>
                            <a:schemeClr val="tx1"/>
                          </a:solidFill>
                          <a:sym typeface="Symbol"/>
                        </a:rPr>
                        <a:t> 5</a:t>
                      </a:r>
                      <a:endParaRPr lang="en-GB" sz="2600" b="1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400" y="238125"/>
            <a:ext cx="8356600" cy="981075"/>
          </a:xfrm>
        </p:spPr>
        <p:txBody>
          <a:bodyPr>
            <a:noAutofit/>
          </a:bodyPr>
          <a:lstStyle/>
          <a:p>
            <a:r>
              <a:rPr lang="en-US" b="1" dirty="0" smtClean="0"/>
              <a:t>FCC: Nb</a:t>
            </a:r>
            <a:r>
              <a:rPr lang="en-US" b="1" baseline="-25000" dirty="0" smtClean="0"/>
              <a:t>3</a:t>
            </a:r>
            <a:r>
              <a:rPr lang="en-US" b="1" dirty="0" smtClean="0"/>
              <a:t>Sn Development targets</a:t>
            </a:r>
            <a:br>
              <a:rPr lang="en-US" b="1" dirty="0" smtClean="0"/>
            </a:br>
            <a:endParaRPr lang="en-US" b="1" i="1" dirty="0"/>
          </a:p>
        </p:txBody>
      </p:sp>
      <p:sp>
        <p:nvSpPr>
          <p:cNvPr id="9" name="Right Arrow 8"/>
          <p:cNvSpPr/>
          <p:nvPr/>
        </p:nvSpPr>
        <p:spPr>
          <a:xfrm>
            <a:off x="228600" y="17526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228600" y="12954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228600" y="22098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381000" y="36576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381000" y="41910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12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12124" y="152400"/>
            <a:ext cx="8703276" cy="98107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Calibri body"/>
              </a:rPr>
              <a:t>Development program-Nb</a:t>
            </a:r>
            <a:r>
              <a:rPr lang="en-US" sz="4000" b="1" baseline="-25000" dirty="0" smtClean="0">
                <a:latin typeface="Calibri body"/>
              </a:rPr>
              <a:t>3</a:t>
            </a:r>
            <a:r>
              <a:rPr lang="en-US" sz="4000" b="1" dirty="0" smtClean="0">
                <a:latin typeface="Calibri body"/>
              </a:rPr>
              <a:t>Sn wire</a:t>
            </a:r>
            <a:br>
              <a:rPr lang="en-US" sz="4000" b="1" dirty="0" smtClean="0">
                <a:latin typeface="Calibri body"/>
              </a:rPr>
            </a:br>
            <a:endParaRPr lang="en-US" sz="4000" b="1" i="1" dirty="0">
              <a:latin typeface="Calibri body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124" y="1066800"/>
            <a:ext cx="846943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3000" dirty="0" smtClean="0"/>
              <a:t>Four years program</a:t>
            </a:r>
          </a:p>
          <a:p>
            <a:endParaRPr lang="en-GB" sz="26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3000" dirty="0" smtClean="0"/>
              <a:t>Industry: Korea, Russia, Japan, Europe</a:t>
            </a:r>
          </a:p>
          <a:p>
            <a:endParaRPr lang="en-GB" sz="3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3000" dirty="0" smtClean="0"/>
              <a:t>European laboratories for characterization studies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600" dirty="0"/>
          </a:p>
          <a:p>
            <a:r>
              <a:rPr lang="en-GB" sz="3000" dirty="0" smtClean="0"/>
              <a:t>FC Dec 2015: Japan (KEK), Russia</a:t>
            </a:r>
          </a:p>
          <a:p>
            <a:r>
              <a:rPr lang="en-GB" sz="2600" dirty="0"/>
              <a:t>	</a:t>
            </a:r>
            <a:r>
              <a:rPr lang="en-GB" sz="2600" dirty="0" smtClean="0"/>
              <a:t>	</a:t>
            </a:r>
            <a:endParaRPr lang="en-GB" sz="2600" dirty="0"/>
          </a:p>
          <a:p>
            <a:r>
              <a:rPr lang="en-GB" sz="3000" dirty="0" smtClean="0"/>
              <a:t>FC March 2016: Europe (Bruker), Korea – discussions </a:t>
            </a:r>
          </a:p>
          <a:p>
            <a:r>
              <a:rPr lang="en-GB" sz="3000" dirty="0" smtClean="0"/>
              <a:t>started   </a:t>
            </a:r>
          </a:p>
        </p:txBody>
      </p:sp>
    </p:spTree>
    <p:extLst>
      <p:ext uri="{BB962C8B-B14F-4D97-AF65-F5344CB8AC3E}">
        <p14:creationId xmlns:p14="http://schemas.microsoft.com/office/powerpoint/2010/main" val="123388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589</Words>
  <Application>Microsoft Office PowerPoint</Application>
  <PresentationFormat>On-screen Show (4:3)</PresentationFormat>
  <Paragraphs>294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Hi-Luminosity Nb3Sn Summary Table Jc  &amp; Bc2 @ 4.22 K</vt:lpstr>
      <vt:lpstr>Procurement</vt:lpstr>
      <vt:lpstr>PowerPoint Presentation</vt:lpstr>
      <vt:lpstr>FCC: Nb3Sn Development targets </vt:lpstr>
      <vt:lpstr>Development program-Nb3Sn wire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28</cp:revision>
  <dcterms:created xsi:type="dcterms:W3CDTF">2006-08-16T00:00:00Z</dcterms:created>
  <dcterms:modified xsi:type="dcterms:W3CDTF">2015-11-17T23:34:10Z</dcterms:modified>
</cp:coreProperties>
</file>