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368" r:id="rId2"/>
    <p:sldId id="359" r:id="rId3"/>
    <p:sldId id="367" r:id="rId4"/>
    <p:sldId id="366" r:id="rId5"/>
    <p:sldId id="375" r:id="rId6"/>
    <p:sldId id="404" r:id="rId7"/>
    <p:sldId id="376" r:id="rId8"/>
    <p:sldId id="406" r:id="rId9"/>
    <p:sldId id="388" r:id="rId10"/>
    <p:sldId id="393" r:id="rId11"/>
    <p:sldId id="408" r:id="rId12"/>
    <p:sldId id="394" r:id="rId13"/>
    <p:sldId id="395" r:id="rId14"/>
    <p:sldId id="396" r:id="rId15"/>
    <p:sldId id="398" r:id="rId16"/>
    <p:sldId id="397" r:id="rId17"/>
    <p:sldId id="401" r:id="rId18"/>
    <p:sldId id="399" r:id="rId19"/>
    <p:sldId id="407" r:id="rId20"/>
    <p:sldId id="405" r:id="rId21"/>
    <p:sldId id="403" r:id="rId2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41" autoAdjust="0"/>
    <p:restoredTop sz="99336" autoAdjust="0"/>
  </p:normalViewPr>
  <p:slideViewPr>
    <p:cSldViewPr snapToObjects="1">
      <p:cViewPr>
        <p:scale>
          <a:sx n="99" d="100"/>
          <a:sy n="99" d="100"/>
        </p:scale>
        <p:origin x="235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2088" y="-12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pulikow\AppData\Roaming\Microsoft\Excel\Book1%20(version%201).xlsb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572794531715919"/>
          <c:y val="4.0627209259572021E-2"/>
          <c:w val="0.80954194613242125"/>
          <c:h val="0.6404886066350898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Sheet1!$G$90</c:f>
              <c:strCache>
                <c:ptCount val="1"/>
                <c:pt idx="0">
                  <c:v>X Reaction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Sheet1!$F$91:$F$160</c:f>
              <c:numCache>
                <c:formatCode>General</c:formatCode>
                <c:ptCount val="70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0.7</c:v>
                </c:pt>
                <c:pt idx="4">
                  <c:v>1</c:v>
                </c:pt>
                <c:pt idx="5">
                  <c:v>1.2</c:v>
                </c:pt>
                <c:pt idx="6">
                  <c:v>1.27</c:v>
                </c:pt>
                <c:pt idx="7">
                  <c:v>1.34</c:v>
                </c:pt>
                <c:pt idx="8">
                  <c:v>1.4450000000000001</c:v>
                </c:pt>
                <c:pt idx="9">
                  <c:v>1.55</c:v>
                </c:pt>
                <c:pt idx="10">
                  <c:v>1.6051</c:v>
                </c:pt>
                <c:pt idx="11">
                  <c:v>1.6603000000000001</c:v>
                </c:pt>
                <c:pt idx="12">
                  <c:v>1.7428999999999999</c:v>
                </c:pt>
                <c:pt idx="13">
                  <c:v>1.867</c:v>
                </c:pt>
                <c:pt idx="14">
                  <c:v>1.9335</c:v>
                </c:pt>
                <c:pt idx="15">
                  <c:v>2</c:v>
                </c:pt>
                <c:pt idx="16">
                  <c:v>2.2000000000000002</c:v>
                </c:pt>
                <c:pt idx="17">
                  <c:v>2.27</c:v>
                </c:pt>
                <c:pt idx="18">
                  <c:v>2.34</c:v>
                </c:pt>
                <c:pt idx="19">
                  <c:v>2.4449999999999998</c:v>
                </c:pt>
                <c:pt idx="20">
                  <c:v>2.5499999999999998</c:v>
                </c:pt>
                <c:pt idx="21">
                  <c:v>2.7075</c:v>
                </c:pt>
                <c:pt idx="22">
                  <c:v>2.7862</c:v>
                </c:pt>
                <c:pt idx="23">
                  <c:v>2.8650000000000002</c:v>
                </c:pt>
                <c:pt idx="24">
                  <c:v>2.9325000000000001</c:v>
                </c:pt>
                <c:pt idx="25">
                  <c:v>3</c:v>
                </c:pt>
                <c:pt idx="26">
                  <c:v>3.2</c:v>
                </c:pt>
                <c:pt idx="27">
                  <c:v>3.27</c:v>
                </c:pt>
                <c:pt idx="28">
                  <c:v>3.34</c:v>
                </c:pt>
                <c:pt idx="29">
                  <c:v>3.4449999999999998</c:v>
                </c:pt>
                <c:pt idx="30">
                  <c:v>3.6025</c:v>
                </c:pt>
                <c:pt idx="31">
                  <c:v>3.76</c:v>
                </c:pt>
                <c:pt idx="32">
                  <c:v>3.9175</c:v>
                </c:pt>
                <c:pt idx="33">
                  <c:v>4</c:v>
                </c:pt>
                <c:pt idx="34">
                  <c:v>4.2</c:v>
                </c:pt>
                <c:pt idx="35">
                  <c:v>4.4000000000000004</c:v>
                </c:pt>
                <c:pt idx="36">
                  <c:v>4.47</c:v>
                </c:pt>
                <c:pt idx="37">
                  <c:v>4.54</c:v>
                </c:pt>
                <c:pt idx="38">
                  <c:v>4.6449999999999996</c:v>
                </c:pt>
                <c:pt idx="39">
                  <c:v>4.75</c:v>
                </c:pt>
                <c:pt idx="40">
                  <c:v>4.8550000000000004</c:v>
                </c:pt>
                <c:pt idx="41">
                  <c:v>5</c:v>
                </c:pt>
                <c:pt idx="42">
                  <c:v>5.2</c:v>
                </c:pt>
                <c:pt idx="43">
                  <c:v>5.4</c:v>
                </c:pt>
                <c:pt idx="44">
                  <c:v>5.6</c:v>
                </c:pt>
                <c:pt idx="45">
                  <c:v>5.8</c:v>
                </c:pt>
                <c:pt idx="46">
                  <c:v>6</c:v>
                </c:pt>
                <c:pt idx="47">
                  <c:v>6.2</c:v>
                </c:pt>
                <c:pt idx="48">
                  <c:v>6.4</c:v>
                </c:pt>
                <c:pt idx="49">
                  <c:v>6.5</c:v>
                </c:pt>
                <c:pt idx="50">
                  <c:v>6.6</c:v>
                </c:pt>
                <c:pt idx="51">
                  <c:v>6.7</c:v>
                </c:pt>
                <c:pt idx="52">
                  <c:v>6.8</c:v>
                </c:pt>
                <c:pt idx="53">
                  <c:v>6.9</c:v>
                </c:pt>
                <c:pt idx="54">
                  <c:v>7</c:v>
                </c:pt>
                <c:pt idx="55">
                  <c:v>7.2</c:v>
                </c:pt>
                <c:pt idx="56">
                  <c:v>7.4</c:v>
                </c:pt>
                <c:pt idx="57">
                  <c:v>7.6</c:v>
                </c:pt>
                <c:pt idx="58">
                  <c:v>7.7</c:v>
                </c:pt>
                <c:pt idx="59">
                  <c:v>7.8</c:v>
                </c:pt>
                <c:pt idx="60">
                  <c:v>7.95</c:v>
                </c:pt>
                <c:pt idx="61">
                  <c:v>8</c:v>
                </c:pt>
                <c:pt idx="62">
                  <c:v>8.1999999999999993</c:v>
                </c:pt>
                <c:pt idx="63">
                  <c:v>8.3000000000000007</c:v>
                </c:pt>
                <c:pt idx="64">
                  <c:v>8.4</c:v>
                </c:pt>
                <c:pt idx="65">
                  <c:v>8.5</c:v>
                </c:pt>
                <c:pt idx="66">
                  <c:v>8.6</c:v>
                </c:pt>
                <c:pt idx="67">
                  <c:v>8.75</c:v>
                </c:pt>
                <c:pt idx="68">
                  <c:v>8.9</c:v>
                </c:pt>
                <c:pt idx="69">
                  <c:v>9</c:v>
                </c:pt>
              </c:numCache>
            </c:numRef>
          </c:xVal>
          <c:yVal>
            <c:numRef>
              <c:f>Sheet1!$G$91:$G$160</c:f>
              <c:numCache>
                <c:formatCode>0.00</c:formatCode>
                <c:ptCount val="70"/>
                <c:pt idx="0">
                  <c:v>0</c:v>
                </c:pt>
                <c:pt idx="1">
                  <c:v>-1.3012999999999999E-6</c:v>
                </c:pt>
                <c:pt idx="2">
                  <c:v>-2.5393000000000001E-8</c:v>
                </c:pt>
                <c:pt idx="3">
                  <c:v>1.6666000000000001E-6</c:v>
                </c:pt>
                <c:pt idx="4">
                  <c:v>7.0029000000000003E-6</c:v>
                </c:pt>
                <c:pt idx="5">
                  <c:v>-15.305999999999999</c:v>
                </c:pt>
                <c:pt idx="6">
                  <c:v>-20.672999999999998</c:v>
                </c:pt>
                <c:pt idx="7">
                  <c:v>-26.024000000000001</c:v>
                </c:pt>
                <c:pt idx="8">
                  <c:v>-34.06</c:v>
                </c:pt>
                <c:pt idx="9">
                  <c:v>-42.097000000000001</c:v>
                </c:pt>
                <c:pt idx="10">
                  <c:v>-46.316000000000003</c:v>
                </c:pt>
                <c:pt idx="11">
                  <c:v>-50.534999999999997</c:v>
                </c:pt>
                <c:pt idx="12">
                  <c:v>-56.863</c:v>
                </c:pt>
                <c:pt idx="13">
                  <c:v>-66.358000000000004</c:v>
                </c:pt>
                <c:pt idx="14">
                  <c:v>-71.448999999999998</c:v>
                </c:pt>
                <c:pt idx="15">
                  <c:v>-76.540000000000006</c:v>
                </c:pt>
                <c:pt idx="16">
                  <c:v>-89.759</c:v>
                </c:pt>
                <c:pt idx="17">
                  <c:v>-94.072999999999993</c:v>
                </c:pt>
                <c:pt idx="18">
                  <c:v>-98.584999999999994</c:v>
                </c:pt>
                <c:pt idx="19">
                  <c:v>-105.42</c:v>
                </c:pt>
                <c:pt idx="20">
                  <c:v>-112.28</c:v>
                </c:pt>
                <c:pt idx="21">
                  <c:v>-122.15</c:v>
                </c:pt>
                <c:pt idx="22">
                  <c:v>-127.48</c:v>
                </c:pt>
                <c:pt idx="23">
                  <c:v>-132.68</c:v>
                </c:pt>
                <c:pt idx="24">
                  <c:v>-137.29</c:v>
                </c:pt>
                <c:pt idx="25">
                  <c:v>-141.41999999999999</c:v>
                </c:pt>
                <c:pt idx="26">
                  <c:v>-150.06</c:v>
                </c:pt>
                <c:pt idx="27">
                  <c:v>-153.16999999999999</c:v>
                </c:pt>
                <c:pt idx="28">
                  <c:v>-156.19</c:v>
                </c:pt>
                <c:pt idx="29">
                  <c:v>-160.63</c:v>
                </c:pt>
                <c:pt idx="30">
                  <c:v>-167.63</c:v>
                </c:pt>
                <c:pt idx="31">
                  <c:v>-174.36</c:v>
                </c:pt>
                <c:pt idx="32">
                  <c:v>-181.19</c:v>
                </c:pt>
                <c:pt idx="33">
                  <c:v>-184.77</c:v>
                </c:pt>
                <c:pt idx="34">
                  <c:v>-187.84</c:v>
                </c:pt>
                <c:pt idx="35">
                  <c:v>-190.56</c:v>
                </c:pt>
                <c:pt idx="36">
                  <c:v>-192.01</c:v>
                </c:pt>
                <c:pt idx="37">
                  <c:v>-193.04</c:v>
                </c:pt>
                <c:pt idx="38">
                  <c:v>-194.65</c:v>
                </c:pt>
                <c:pt idx="39">
                  <c:v>-196.27</c:v>
                </c:pt>
                <c:pt idx="40">
                  <c:v>-197.79</c:v>
                </c:pt>
                <c:pt idx="41">
                  <c:v>-200.11</c:v>
                </c:pt>
                <c:pt idx="42">
                  <c:v>-197.07</c:v>
                </c:pt>
                <c:pt idx="43">
                  <c:v>-194.28</c:v>
                </c:pt>
                <c:pt idx="44">
                  <c:v>-191.46</c:v>
                </c:pt>
                <c:pt idx="45">
                  <c:v>-188.32</c:v>
                </c:pt>
                <c:pt idx="46">
                  <c:v>-185.14</c:v>
                </c:pt>
                <c:pt idx="47">
                  <c:v>-176.62</c:v>
                </c:pt>
                <c:pt idx="48">
                  <c:v>-167.8</c:v>
                </c:pt>
                <c:pt idx="49">
                  <c:v>-163.41</c:v>
                </c:pt>
                <c:pt idx="50">
                  <c:v>-158.93</c:v>
                </c:pt>
                <c:pt idx="51">
                  <c:v>-154.47</c:v>
                </c:pt>
                <c:pt idx="52">
                  <c:v>-149.88999999999999</c:v>
                </c:pt>
                <c:pt idx="53">
                  <c:v>-145.32</c:v>
                </c:pt>
                <c:pt idx="54">
                  <c:v>-140.78</c:v>
                </c:pt>
                <c:pt idx="55">
                  <c:v>-128.16999999999999</c:v>
                </c:pt>
                <c:pt idx="56">
                  <c:v>-112.85</c:v>
                </c:pt>
                <c:pt idx="57">
                  <c:v>-100.28</c:v>
                </c:pt>
                <c:pt idx="58">
                  <c:v>-95.554000000000002</c:v>
                </c:pt>
                <c:pt idx="59">
                  <c:v>-90.536000000000001</c:v>
                </c:pt>
                <c:pt idx="60">
                  <c:v>-78.965999999999994</c:v>
                </c:pt>
                <c:pt idx="61">
                  <c:v>-76.908000000000001</c:v>
                </c:pt>
                <c:pt idx="62">
                  <c:v>-61.421999999999997</c:v>
                </c:pt>
                <c:pt idx="63">
                  <c:v>-53.457999999999998</c:v>
                </c:pt>
                <c:pt idx="64">
                  <c:v>-46.656999999999996</c:v>
                </c:pt>
                <c:pt idx="65">
                  <c:v>-40.131</c:v>
                </c:pt>
                <c:pt idx="66">
                  <c:v>-30.416</c:v>
                </c:pt>
                <c:pt idx="67">
                  <c:v>-19.475000000000001</c:v>
                </c:pt>
                <c:pt idx="68">
                  <c:v>-7.6261000000000001</c:v>
                </c:pt>
                <c:pt idx="69">
                  <c:v>-1.0972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Sheet1!$H$90</c:f>
              <c:strCache>
                <c:ptCount val="1"/>
                <c:pt idx="0">
                  <c:v>Y Reaction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Sheet1!$F$91:$F$160</c:f>
              <c:numCache>
                <c:formatCode>General</c:formatCode>
                <c:ptCount val="70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0.7</c:v>
                </c:pt>
                <c:pt idx="4">
                  <c:v>1</c:v>
                </c:pt>
                <c:pt idx="5">
                  <c:v>1.2</c:v>
                </c:pt>
                <c:pt idx="6">
                  <c:v>1.27</c:v>
                </c:pt>
                <c:pt idx="7">
                  <c:v>1.34</c:v>
                </c:pt>
                <c:pt idx="8">
                  <c:v>1.4450000000000001</c:v>
                </c:pt>
                <c:pt idx="9">
                  <c:v>1.55</c:v>
                </c:pt>
                <c:pt idx="10">
                  <c:v>1.6051</c:v>
                </c:pt>
                <c:pt idx="11">
                  <c:v>1.6603000000000001</c:v>
                </c:pt>
                <c:pt idx="12">
                  <c:v>1.7428999999999999</c:v>
                </c:pt>
                <c:pt idx="13">
                  <c:v>1.867</c:v>
                </c:pt>
                <c:pt idx="14">
                  <c:v>1.9335</c:v>
                </c:pt>
                <c:pt idx="15">
                  <c:v>2</c:v>
                </c:pt>
                <c:pt idx="16">
                  <c:v>2.2000000000000002</c:v>
                </c:pt>
                <c:pt idx="17">
                  <c:v>2.27</c:v>
                </c:pt>
                <c:pt idx="18">
                  <c:v>2.34</c:v>
                </c:pt>
                <c:pt idx="19">
                  <c:v>2.4449999999999998</c:v>
                </c:pt>
                <c:pt idx="20">
                  <c:v>2.5499999999999998</c:v>
                </c:pt>
                <c:pt idx="21">
                  <c:v>2.7075</c:v>
                </c:pt>
                <c:pt idx="22">
                  <c:v>2.7862</c:v>
                </c:pt>
                <c:pt idx="23">
                  <c:v>2.8650000000000002</c:v>
                </c:pt>
                <c:pt idx="24">
                  <c:v>2.9325000000000001</c:v>
                </c:pt>
                <c:pt idx="25">
                  <c:v>3</c:v>
                </c:pt>
                <c:pt idx="26">
                  <c:v>3.2</c:v>
                </c:pt>
                <c:pt idx="27">
                  <c:v>3.27</c:v>
                </c:pt>
                <c:pt idx="28">
                  <c:v>3.34</c:v>
                </c:pt>
                <c:pt idx="29">
                  <c:v>3.4449999999999998</c:v>
                </c:pt>
                <c:pt idx="30">
                  <c:v>3.6025</c:v>
                </c:pt>
                <c:pt idx="31">
                  <c:v>3.76</c:v>
                </c:pt>
                <c:pt idx="32">
                  <c:v>3.9175</c:v>
                </c:pt>
                <c:pt idx="33">
                  <c:v>4</c:v>
                </c:pt>
                <c:pt idx="34">
                  <c:v>4.2</c:v>
                </c:pt>
                <c:pt idx="35">
                  <c:v>4.4000000000000004</c:v>
                </c:pt>
                <c:pt idx="36">
                  <c:v>4.47</c:v>
                </c:pt>
                <c:pt idx="37">
                  <c:v>4.54</c:v>
                </c:pt>
                <c:pt idx="38">
                  <c:v>4.6449999999999996</c:v>
                </c:pt>
                <c:pt idx="39">
                  <c:v>4.75</c:v>
                </c:pt>
                <c:pt idx="40">
                  <c:v>4.8550000000000004</c:v>
                </c:pt>
                <c:pt idx="41">
                  <c:v>5</c:v>
                </c:pt>
                <c:pt idx="42">
                  <c:v>5.2</c:v>
                </c:pt>
                <c:pt idx="43">
                  <c:v>5.4</c:v>
                </c:pt>
                <c:pt idx="44">
                  <c:v>5.6</c:v>
                </c:pt>
                <c:pt idx="45">
                  <c:v>5.8</c:v>
                </c:pt>
                <c:pt idx="46">
                  <c:v>6</c:v>
                </c:pt>
                <c:pt idx="47">
                  <c:v>6.2</c:v>
                </c:pt>
                <c:pt idx="48">
                  <c:v>6.4</c:v>
                </c:pt>
                <c:pt idx="49">
                  <c:v>6.5</c:v>
                </c:pt>
                <c:pt idx="50">
                  <c:v>6.6</c:v>
                </c:pt>
                <c:pt idx="51">
                  <c:v>6.7</c:v>
                </c:pt>
                <c:pt idx="52">
                  <c:v>6.8</c:v>
                </c:pt>
                <c:pt idx="53">
                  <c:v>6.9</c:v>
                </c:pt>
                <c:pt idx="54">
                  <c:v>7</c:v>
                </c:pt>
                <c:pt idx="55">
                  <c:v>7.2</c:v>
                </c:pt>
                <c:pt idx="56">
                  <c:v>7.4</c:v>
                </c:pt>
                <c:pt idx="57">
                  <c:v>7.6</c:v>
                </c:pt>
                <c:pt idx="58">
                  <c:v>7.7</c:v>
                </c:pt>
                <c:pt idx="59">
                  <c:v>7.8</c:v>
                </c:pt>
                <c:pt idx="60">
                  <c:v>7.95</c:v>
                </c:pt>
                <c:pt idx="61">
                  <c:v>8</c:v>
                </c:pt>
                <c:pt idx="62">
                  <c:v>8.1999999999999993</c:v>
                </c:pt>
                <c:pt idx="63">
                  <c:v>8.3000000000000007</c:v>
                </c:pt>
                <c:pt idx="64">
                  <c:v>8.4</c:v>
                </c:pt>
                <c:pt idx="65">
                  <c:v>8.5</c:v>
                </c:pt>
                <c:pt idx="66">
                  <c:v>8.6</c:v>
                </c:pt>
                <c:pt idx="67">
                  <c:v>8.75</c:v>
                </c:pt>
                <c:pt idx="68">
                  <c:v>8.9</c:v>
                </c:pt>
                <c:pt idx="69">
                  <c:v>9</c:v>
                </c:pt>
              </c:numCache>
            </c:numRef>
          </c:xVal>
          <c:yVal>
            <c:numRef>
              <c:f>Sheet1!$H$91:$H$160</c:f>
              <c:numCache>
                <c:formatCode>0.00</c:formatCode>
                <c:ptCount val="70"/>
                <c:pt idx="0">
                  <c:v>0</c:v>
                </c:pt>
                <c:pt idx="1">
                  <c:v>-40</c:v>
                </c:pt>
                <c:pt idx="2">
                  <c:v>-80</c:v>
                </c:pt>
                <c:pt idx="3">
                  <c:v>-140</c:v>
                </c:pt>
                <c:pt idx="4">
                  <c:v>-200</c:v>
                </c:pt>
                <c:pt idx="5">
                  <c:v>-196.96</c:v>
                </c:pt>
                <c:pt idx="6">
                  <c:v>-195.91</c:v>
                </c:pt>
                <c:pt idx="7">
                  <c:v>-194.83</c:v>
                </c:pt>
                <c:pt idx="8">
                  <c:v>-193.23</c:v>
                </c:pt>
                <c:pt idx="9">
                  <c:v>-191.63</c:v>
                </c:pt>
                <c:pt idx="10">
                  <c:v>-190.79</c:v>
                </c:pt>
                <c:pt idx="11">
                  <c:v>-189.95</c:v>
                </c:pt>
                <c:pt idx="12">
                  <c:v>-188.69</c:v>
                </c:pt>
                <c:pt idx="13">
                  <c:v>-186.8</c:v>
                </c:pt>
                <c:pt idx="14">
                  <c:v>-185.79</c:v>
                </c:pt>
                <c:pt idx="15">
                  <c:v>-184.78</c:v>
                </c:pt>
                <c:pt idx="16">
                  <c:v>-176.04</c:v>
                </c:pt>
                <c:pt idx="17">
                  <c:v>-173.09</c:v>
                </c:pt>
                <c:pt idx="18">
                  <c:v>-170.03</c:v>
                </c:pt>
                <c:pt idx="19">
                  <c:v>-165.48</c:v>
                </c:pt>
                <c:pt idx="20">
                  <c:v>-160.91</c:v>
                </c:pt>
                <c:pt idx="21">
                  <c:v>-154.22999999999999</c:v>
                </c:pt>
                <c:pt idx="22">
                  <c:v>-150.69</c:v>
                </c:pt>
                <c:pt idx="23">
                  <c:v>-147.33000000000001</c:v>
                </c:pt>
                <c:pt idx="24">
                  <c:v>-144.4</c:v>
                </c:pt>
                <c:pt idx="25">
                  <c:v>-141.43</c:v>
                </c:pt>
                <c:pt idx="26">
                  <c:v>-128.47999999999999</c:v>
                </c:pt>
                <c:pt idx="27">
                  <c:v>-123.98</c:v>
                </c:pt>
                <c:pt idx="28">
                  <c:v>-119.41</c:v>
                </c:pt>
                <c:pt idx="29">
                  <c:v>-112.62</c:v>
                </c:pt>
                <c:pt idx="30">
                  <c:v>-102.31</c:v>
                </c:pt>
                <c:pt idx="31">
                  <c:v>-92.134</c:v>
                </c:pt>
                <c:pt idx="32">
                  <c:v>-81.864999999999995</c:v>
                </c:pt>
                <c:pt idx="33">
                  <c:v>-76.53</c:v>
                </c:pt>
                <c:pt idx="34">
                  <c:v>-61.161000000000001</c:v>
                </c:pt>
                <c:pt idx="35">
                  <c:v>-47.481999999999999</c:v>
                </c:pt>
                <c:pt idx="36">
                  <c:v>-40.640999999999998</c:v>
                </c:pt>
                <c:pt idx="37">
                  <c:v>-35.481000000000002</c:v>
                </c:pt>
                <c:pt idx="38">
                  <c:v>-27.21</c:v>
                </c:pt>
                <c:pt idx="39">
                  <c:v>-19.187000000000001</c:v>
                </c:pt>
                <c:pt idx="40">
                  <c:v>-11.303000000000001</c:v>
                </c:pt>
                <c:pt idx="41">
                  <c:v>-0.11609999999999999</c:v>
                </c:pt>
                <c:pt idx="42">
                  <c:v>15.297000000000001</c:v>
                </c:pt>
                <c:pt idx="43">
                  <c:v>30.504000000000001</c:v>
                </c:pt>
                <c:pt idx="44">
                  <c:v>46.079000000000001</c:v>
                </c:pt>
                <c:pt idx="45">
                  <c:v>61.914000000000001</c:v>
                </c:pt>
                <c:pt idx="46">
                  <c:v>76.962000000000003</c:v>
                </c:pt>
                <c:pt idx="47">
                  <c:v>90.584000000000003</c:v>
                </c:pt>
                <c:pt idx="48">
                  <c:v>103.09</c:v>
                </c:pt>
                <c:pt idx="49">
                  <c:v>109.31</c:v>
                </c:pt>
                <c:pt idx="50">
                  <c:v>115.63</c:v>
                </c:pt>
                <c:pt idx="51">
                  <c:v>122.04</c:v>
                </c:pt>
                <c:pt idx="52">
                  <c:v>128.16999999999999</c:v>
                </c:pt>
                <c:pt idx="53">
                  <c:v>134.82</c:v>
                </c:pt>
                <c:pt idx="54">
                  <c:v>140.9</c:v>
                </c:pt>
                <c:pt idx="55">
                  <c:v>149.74</c:v>
                </c:pt>
                <c:pt idx="56">
                  <c:v>154.15</c:v>
                </c:pt>
                <c:pt idx="57">
                  <c:v>162.94</c:v>
                </c:pt>
                <c:pt idx="58">
                  <c:v>170.68</c:v>
                </c:pt>
                <c:pt idx="59">
                  <c:v>177.64</c:v>
                </c:pt>
                <c:pt idx="60">
                  <c:v>180.32</c:v>
                </c:pt>
                <c:pt idx="61">
                  <c:v>185.17</c:v>
                </c:pt>
                <c:pt idx="62">
                  <c:v>188.51</c:v>
                </c:pt>
                <c:pt idx="63">
                  <c:v>189.07</c:v>
                </c:pt>
                <c:pt idx="64">
                  <c:v>192.45</c:v>
                </c:pt>
                <c:pt idx="65">
                  <c:v>195.41</c:v>
                </c:pt>
                <c:pt idx="66">
                  <c:v>192.67</c:v>
                </c:pt>
                <c:pt idx="67">
                  <c:v>196.76</c:v>
                </c:pt>
                <c:pt idx="68">
                  <c:v>197.1</c:v>
                </c:pt>
                <c:pt idx="69">
                  <c:v>199.52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Sheet1!$I$90</c:f>
              <c:strCache>
                <c:ptCount val="1"/>
                <c:pt idx="0">
                  <c:v>Z Reaction</c:v>
                </c:pt>
              </c:strCache>
            </c:strRef>
          </c:tx>
          <c:spPr>
            <a:ln w="1905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Sheet1!$F$91:$F$160</c:f>
              <c:numCache>
                <c:formatCode>General</c:formatCode>
                <c:ptCount val="70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0.7</c:v>
                </c:pt>
                <c:pt idx="4">
                  <c:v>1</c:v>
                </c:pt>
                <c:pt idx="5">
                  <c:v>1.2</c:v>
                </c:pt>
                <c:pt idx="6">
                  <c:v>1.27</c:v>
                </c:pt>
                <c:pt idx="7">
                  <c:v>1.34</c:v>
                </c:pt>
                <c:pt idx="8">
                  <c:v>1.4450000000000001</c:v>
                </c:pt>
                <c:pt idx="9">
                  <c:v>1.55</c:v>
                </c:pt>
                <c:pt idx="10">
                  <c:v>1.6051</c:v>
                </c:pt>
                <c:pt idx="11">
                  <c:v>1.6603000000000001</c:v>
                </c:pt>
                <c:pt idx="12">
                  <c:v>1.7428999999999999</c:v>
                </c:pt>
                <c:pt idx="13">
                  <c:v>1.867</c:v>
                </c:pt>
                <c:pt idx="14">
                  <c:v>1.9335</c:v>
                </c:pt>
                <c:pt idx="15">
                  <c:v>2</c:v>
                </c:pt>
                <c:pt idx="16">
                  <c:v>2.2000000000000002</c:v>
                </c:pt>
                <c:pt idx="17">
                  <c:v>2.27</c:v>
                </c:pt>
                <c:pt idx="18">
                  <c:v>2.34</c:v>
                </c:pt>
                <c:pt idx="19">
                  <c:v>2.4449999999999998</c:v>
                </c:pt>
                <c:pt idx="20">
                  <c:v>2.5499999999999998</c:v>
                </c:pt>
                <c:pt idx="21">
                  <c:v>2.7075</c:v>
                </c:pt>
                <c:pt idx="22">
                  <c:v>2.7862</c:v>
                </c:pt>
                <c:pt idx="23">
                  <c:v>2.8650000000000002</c:v>
                </c:pt>
                <c:pt idx="24">
                  <c:v>2.9325000000000001</c:v>
                </c:pt>
                <c:pt idx="25">
                  <c:v>3</c:v>
                </c:pt>
                <c:pt idx="26">
                  <c:v>3.2</c:v>
                </c:pt>
                <c:pt idx="27">
                  <c:v>3.27</c:v>
                </c:pt>
                <c:pt idx="28">
                  <c:v>3.34</c:v>
                </c:pt>
                <c:pt idx="29">
                  <c:v>3.4449999999999998</c:v>
                </c:pt>
                <c:pt idx="30">
                  <c:v>3.6025</c:v>
                </c:pt>
                <c:pt idx="31">
                  <c:v>3.76</c:v>
                </c:pt>
                <c:pt idx="32">
                  <c:v>3.9175</c:v>
                </c:pt>
                <c:pt idx="33">
                  <c:v>4</c:v>
                </c:pt>
                <c:pt idx="34">
                  <c:v>4.2</c:v>
                </c:pt>
                <c:pt idx="35">
                  <c:v>4.4000000000000004</c:v>
                </c:pt>
                <c:pt idx="36">
                  <c:v>4.47</c:v>
                </c:pt>
                <c:pt idx="37">
                  <c:v>4.54</c:v>
                </c:pt>
                <c:pt idx="38">
                  <c:v>4.6449999999999996</c:v>
                </c:pt>
                <c:pt idx="39">
                  <c:v>4.75</c:v>
                </c:pt>
                <c:pt idx="40">
                  <c:v>4.8550000000000004</c:v>
                </c:pt>
                <c:pt idx="41">
                  <c:v>5</c:v>
                </c:pt>
                <c:pt idx="42">
                  <c:v>5.2</c:v>
                </c:pt>
                <c:pt idx="43">
                  <c:v>5.4</c:v>
                </c:pt>
                <c:pt idx="44">
                  <c:v>5.6</c:v>
                </c:pt>
                <c:pt idx="45">
                  <c:v>5.8</c:v>
                </c:pt>
                <c:pt idx="46">
                  <c:v>6</c:v>
                </c:pt>
                <c:pt idx="47">
                  <c:v>6.2</c:v>
                </c:pt>
                <c:pt idx="48">
                  <c:v>6.4</c:v>
                </c:pt>
                <c:pt idx="49">
                  <c:v>6.5</c:v>
                </c:pt>
                <c:pt idx="50">
                  <c:v>6.6</c:v>
                </c:pt>
                <c:pt idx="51">
                  <c:v>6.7</c:v>
                </c:pt>
                <c:pt idx="52">
                  <c:v>6.8</c:v>
                </c:pt>
                <c:pt idx="53">
                  <c:v>6.9</c:v>
                </c:pt>
                <c:pt idx="54">
                  <c:v>7</c:v>
                </c:pt>
                <c:pt idx="55">
                  <c:v>7.2</c:v>
                </c:pt>
                <c:pt idx="56">
                  <c:v>7.4</c:v>
                </c:pt>
                <c:pt idx="57">
                  <c:v>7.6</c:v>
                </c:pt>
                <c:pt idx="58">
                  <c:v>7.7</c:v>
                </c:pt>
                <c:pt idx="59">
                  <c:v>7.8</c:v>
                </c:pt>
                <c:pt idx="60">
                  <c:v>7.95</c:v>
                </c:pt>
                <c:pt idx="61">
                  <c:v>8</c:v>
                </c:pt>
                <c:pt idx="62">
                  <c:v>8.1999999999999993</c:v>
                </c:pt>
                <c:pt idx="63">
                  <c:v>8.3000000000000007</c:v>
                </c:pt>
                <c:pt idx="64">
                  <c:v>8.4</c:v>
                </c:pt>
                <c:pt idx="65">
                  <c:v>8.5</c:v>
                </c:pt>
                <c:pt idx="66">
                  <c:v>8.6</c:v>
                </c:pt>
                <c:pt idx="67">
                  <c:v>8.75</c:v>
                </c:pt>
                <c:pt idx="68">
                  <c:v>8.9</c:v>
                </c:pt>
                <c:pt idx="69">
                  <c:v>9</c:v>
                </c:pt>
              </c:numCache>
            </c:numRef>
          </c:xVal>
          <c:yVal>
            <c:numRef>
              <c:f>Sheet1!$I$91:$I$160</c:f>
              <c:numCache>
                <c:formatCode>0.00</c:formatCode>
                <c:ptCount val="70"/>
                <c:pt idx="0">
                  <c:v>0</c:v>
                </c:pt>
                <c:pt idx="1">
                  <c:v>2.9380999999999999E-3</c:v>
                </c:pt>
                <c:pt idx="2">
                  <c:v>3.3893999999999999E-3</c:v>
                </c:pt>
                <c:pt idx="3">
                  <c:v>4.2798999999999997E-3</c:v>
                </c:pt>
                <c:pt idx="4">
                  <c:v>4.0889000000000003E-3</c:v>
                </c:pt>
                <c:pt idx="5">
                  <c:v>-0.12687000000000001</c:v>
                </c:pt>
                <c:pt idx="6">
                  <c:v>0.34525</c:v>
                </c:pt>
                <c:pt idx="7">
                  <c:v>0.94382999999999995</c:v>
                </c:pt>
                <c:pt idx="8">
                  <c:v>1.8731</c:v>
                </c:pt>
                <c:pt idx="9">
                  <c:v>2.7454000000000001</c:v>
                </c:pt>
                <c:pt idx="10">
                  <c:v>3.0594999999999999</c:v>
                </c:pt>
                <c:pt idx="11">
                  <c:v>3.4115000000000002</c:v>
                </c:pt>
                <c:pt idx="12">
                  <c:v>3.8885000000000001</c:v>
                </c:pt>
                <c:pt idx="13">
                  <c:v>4.4659000000000004</c:v>
                </c:pt>
                <c:pt idx="14">
                  <c:v>4.7431999999999999</c:v>
                </c:pt>
                <c:pt idx="15">
                  <c:v>4.992</c:v>
                </c:pt>
                <c:pt idx="16">
                  <c:v>5.3112000000000004</c:v>
                </c:pt>
                <c:pt idx="17">
                  <c:v>4.7135999999999996</c:v>
                </c:pt>
                <c:pt idx="18">
                  <c:v>4.2568000000000001</c:v>
                </c:pt>
                <c:pt idx="19">
                  <c:v>3.7917000000000001</c:v>
                </c:pt>
                <c:pt idx="20">
                  <c:v>3.7240000000000002</c:v>
                </c:pt>
                <c:pt idx="21">
                  <c:v>3.5813999999999999</c:v>
                </c:pt>
                <c:pt idx="22">
                  <c:v>3.6000999999999999</c:v>
                </c:pt>
                <c:pt idx="23">
                  <c:v>3.5017999999999998</c:v>
                </c:pt>
                <c:pt idx="24">
                  <c:v>3.4842</c:v>
                </c:pt>
                <c:pt idx="25">
                  <c:v>3.4828000000000001</c:v>
                </c:pt>
                <c:pt idx="26">
                  <c:v>3.2259000000000002</c:v>
                </c:pt>
                <c:pt idx="27">
                  <c:v>3.1309</c:v>
                </c:pt>
                <c:pt idx="28">
                  <c:v>3.0533999999999999</c:v>
                </c:pt>
                <c:pt idx="29">
                  <c:v>2.8075999999999999</c:v>
                </c:pt>
                <c:pt idx="30">
                  <c:v>1.1052999999999999</c:v>
                </c:pt>
                <c:pt idx="31">
                  <c:v>-0.31640000000000001</c:v>
                </c:pt>
                <c:pt idx="32">
                  <c:v>-1.0121</c:v>
                </c:pt>
                <c:pt idx="33">
                  <c:v>-1.2918000000000001</c:v>
                </c:pt>
                <c:pt idx="34">
                  <c:v>-1.5158</c:v>
                </c:pt>
                <c:pt idx="35">
                  <c:v>-0.96236999999999995</c:v>
                </c:pt>
                <c:pt idx="36">
                  <c:v>-1.1532</c:v>
                </c:pt>
                <c:pt idx="37">
                  <c:v>-0.91657</c:v>
                </c:pt>
                <c:pt idx="38">
                  <c:v>-0.86092999999999997</c:v>
                </c:pt>
                <c:pt idx="39">
                  <c:v>-1.1991000000000001</c:v>
                </c:pt>
                <c:pt idx="40">
                  <c:v>-1.6493</c:v>
                </c:pt>
                <c:pt idx="41">
                  <c:v>-2.6385999999999998</c:v>
                </c:pt>
                <c:pt idx="42">
                  <c:v>-5.3202999999999996</c:v>
                </c:pt>
                <c:pt idx="43">
                  <c:v>-10.535</c:v>
                </c:pt>
                <c:pt idx="44">
                  <c:v>-13.677</c:v>
                </c:pt>
                <c:pt idx="45">
                  <c:v>-15.816000000000001</c:v>
                </c:pt>
                <c:pt idx="46">
                  <c:v>-17.366</c:v>
                </c:pt>
                <c:pt idx="47">
                  <c:v>-17.891999999999999</c:v>
                </c:pt>
                <c:pt idx="48">
                  <c:v>-20.175000000000001</c:v>
                </c:pt>
                <c:pt idx="49">
                  <c:v>-21.838999999999999</c:v>
                </c:pt>
                <c:pt idx="50">
                  <c:v>-23.869</c:v>
                </c:pt>
                <c:pt idx="51">
                  <c:v>-26.364000000000001</c:v>
                </c:pt>
                <c:pt idx="52">
                  <c:v>-29.684000000000001</c:v>
                </c:pt>
                <c:pt idx="53">
                  <c:v>-33.070999999999998</c:v>
                </c:pt>
                <c:pt idx="54">
                  <c:v>-36.378</c:v>
                </c:pt>
                <c:pt idx="55">
                  <c:v>-41.113</c:v>
                </c:pt>
                <c:pt idx="56">
                  <c:v>-41.969000000000001</c:v>
                </c:pt>
                <c:pt idx="57">
                  <c:v>-44.637</c:v>
                </c:pt>
                <c:pt idx="58">
                  <c:v>-47.347000000000001</c:v>
                </c:pt>
                <c:pt idx="59">
                  <c:v>-49.134</c:v>
                </c:pt>
                <c:pt idx="60">
                  <c:v>-48.671999999999997</c:v>
                </c:pt>
                <c:pt idx="61">
                  <c:v>-50.238</c:v>
                </c:pt>
                <c:pt idx="62">
                  <c:v>-50.468000000000004</c:v>
                </c:pt>
                <c:pt idx="63">
                  <c:v>-50.097000000000001</c:v>
                </c:pt>
                <c:pt idx="64">
                  <c:v>-51.457000000000001</c:v>
                </c:pt>
                <c:pt idx="65">
                  <c:v>-53.19</c:v>
                </c:pt>
                <c:pt idx="66">
                  <c:v>-54.151000000000003</c:v>
                </c:pt>
                <c:pt idx="67">
                  <c:v>-57.585999999999999</c:v>
                </c:pt>
                <c:pt idx="68">
                  <c:v>-58.420999999999999</c:v>
                </c:pt>
                <c:pt idx="69">
                  <c:v>-59.645000000000003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Sheet1!$M$90</c:f>
              <c:strCache>
                <c:ptCount val="1"/>
                <c:pt idx="0">
                  <c:v>-X Applied Force</c:v>
                </c:pt>
              </c:strCache>
            </c:strRef>
          </c:tx>
          <c:spPr>
            <a:ln w="25400" cap="rnd">
              <a:solidFill>
                <a:schemeClr val="accent4">
                  <a:lumMod val="75000"/>
                </a:schemeClr>
              </a:solidFill>
              <a:prstDash val="lgDash"/>
              <a:round/>
            </a:ln>
            <a:effectLst/>
          </c:spPr>
          <c:marker>
            <c:symbol val="none"/>
          </c:marker>
          <c:xVal>
            <c:numRef>
              <c:f>Sheet1!$L$91:$L$99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Sheet1!$M$91:$M$99</c:f>
              <c:numCache>
                <c:formatCode>0.00</c:formatCode>
                <c:ptCount val="9"/>
                <c:pt idx="0">
                  <c:v>0</c:v>
                </c:pt>
                <c:pt idx="1">
                  <c:v>-76.536686473017951</c:v>
                </c:pt>
                <c:pt idx="2">
                  <c:v>-141.42135623730948</c:v>
                </c:pt>
                <c:pt idx="3">
                  <c:v>-184.77590650225736</c:v>
                </c:pt>
                <c:pt idx="4">
                  <c:v>-200</c:v>
                </c:pt>
                <c:pt idx="5">
                  <c:v>-184.77590650225736</c:v>
                </c:pt>
                <c:pt idx="6">
                  <c:v>-141.42135623730951</c:v>
                </c:pt>
                <c:pt idx="7">
                  <c:v>-76.53668647301798</c:v>
                </c:pt>
                <c:pt idx="8">
                  <c:v>-2.45029690981724E-14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Sheet1!$N$90</c:f>
              <c:strCache>
                <c:ptCount val="1"/>
                <c:pt idx="0">
                  <c:v>-Y Applied Force</c:v>
                </c:pt>
              </c:strCache>
            </c:strRef>
          </c:tx>
          <c:spPr>
            <a:ln w="25400" cap="rnd" cmpd="sng">
              <a:solidFill>
                <a:schemeClr val="accent1">
                  <a:lumMod val="10000"/>
                </a:schemeClr>
              </a:solidFill>
              <a:prstDash val="lgDash"/>
              <a:round/>
            </a:ln>
            <a:effectLst/>
          </c:spPr>
          <c:marker>
            <c:symbol val="none"/>
          </c:marker>
          <c:xVal>
            <c:numRef>
              <c:f>Sheet1!$L$91:$L$99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Sheet1!$N$91:$N$99</c:f>
              <c:numCache>
                <c:formatCode>0.00</c:formatCode>
                <c:ptCount val="9"/>
                <c:pt idx="0">
                  <c:v>-200</c:v>
                </c:pt>
                <c:pt idx="1">
                  <c:v>-184.77590650225736</c:v>
                </c:pt>
                <c:pt idx="2">
                  <c:v>-141.42135623730951</c:v>
                </c:pt>
                <c:pt idx="3">
                  <c:v>-76.536686473017966</c:v>
                </c:pt>
                <c:pt idx="4">
                  <c:v>-1.22514845490862E-14</c:v>
                </c:pt>
                <c:pt idx="5">
                  <c:v>76.536686473017951</c:v>
                </c:pt>
                <c:pt idx="6">
                  <c:v>141.42135623730948</c:v>
                </c:pt>
                <c:pt idx="7">
                  <c:v>184.77590650225736</c:v>
                </c:pt>
                <c:pt idx="8">
                  <c:v>200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0349480"/>
        <c:axId val="290346736"/>
      </c:scatterChart>
      <c:valAx>
        <c:axId val="290349480"/>
        <c:scaling>
          <c:orientation val="minMax"/>
          <c:max val="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 dirty="0" smtClean="0">
                    <a:solidFill>
                      <a:schemeClr val="tx2">
                        <a:lumMod val="75000"/>
                      </a:schemeClr>
                    </a:solidFill>
                  </a:rPr>
                  <a:t>Time [s]</a:t>
                </a:r>
                <a:endParaRPr lang="en-GB" dirty="0">
                  <a:solidFill>
                    <a:schemeClr val="tx2">
                      <a:lumMod val="75000"/>
                    </a:schemeClr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0346736"/>
        <c:crosses val="autoZero"/>
        <c:crossBetween val="midCat"/>
      </c:valAx>
      <c:valAx>
        <c:axId val="290346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 dirty="0" smtClean="0">
                    <a:solidFill>
                      <a:schemeClr val="tx2">
                        <a:lumMod val="75000"/>
                      </a:schemeClr>
                    </a:solidFill>
                  </a:rPr>
                  <a:t>Force</a:t>
                </a:r>
                <a:r>
                  <a:rPr lang="pl-PL" baseline="0" dirty="0" smtClean="0">
                    <a:solidFill>
                      <a:schemeClr val="tx2">
                        <a:lumMod val="75000"/>
                      </a:schemeClr>
                    </a:solidFill>
                  </a:rPr>
                  <a:t> [N]</a:t>
                </a:r>
                <a:endParaRPr lang="en-GB" dirty="0">
                  <a:solidFill>
                    <a:schemeClr val="tx2">
                      <a:lumMod val="75000"/>
                    </a:schemeClr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03494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23432972-0982-40CE-93DA-DC19F0CBE18B}" type="datetimeFigureOut">
              <a:rPr lang="en-GB" smtClean="0"/>
              <a:t>17/11/2015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119542A8-D25A-4E21-8D2E-B08AB315A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859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225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70263-4FFF-4141-B8DA-8FF1A8389231}" type="datetime1">
              <a:rPr lang="en-GB" smtClean="0"/>
              <a:t>17/11/2015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70ED3-22A9-42F9-8A70-4B8890371722}" type="datetime1">
              <a:rPr lang="en-GB" smtClean="0"/>
              <a:t>17/11/2015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61F54-DBC9-4BC3-AAD1-3B113F2121B2}" type="datetime1">
              <a:rPr lang="en-GB" smtClean="0"/>
              <a:t>17/11/2015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2A16B-452F-40CD-829F-18758AE02A04}" type="datetime1">
              <a:rPr lang="en-GB" smtClean="0"/>
              <a:t>17/11/2015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D44E9-1B6D-446D-A931-4FB5E41F0575}" type="datetime1">
              <a:rPr lang="en-GB" smtClean="0"/>
              <a:t>17/11/2015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0FA0-590D-4440-A036-7AD19BD0C447}" type="datetime1">
              <a:rPr lang="en-GB" smtClean="0"/>
              <a:t>17/11/2015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413CA-DAD8-435D-AEDE-0AF527AC4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598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A09D8-7AFD-4645-A861-A16E81ED65D3}" type="datetime1">
              <a:rPr lang="en-GB" smtClean="0"/>
              <a:t>17/11/2015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6A9D7-4BA0-4996-AECB-B04889DFF78C}" type="datetime1">
              <a:rPr lang="en-GB" smtClean="0"/>
              <a:t>17/11/2015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F923A-4267-4423-9E73-8B872AB039A5}" type="datetime1">
              <a:rPr lang="en-GB" smtClean="0"/>
              <a:t>17/11/2015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55951-7BCD-4526-9F0D-E56B71C57011}" type="datetime1">
              <a:rPr lang="en-GB" smtClean="0"/>
              <a:t>17/11/2015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38071-6D24-4DEB-B523-0843D2A97AB7}" type="datetime1">
              <a:rPr lang="en-GB" smtClean="0"/>
              <a:t>17/11/2015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9144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237B5-5177-4CA4-8D98-917B046B760C}" type="datetime1">
              <a:rPr lang="en-GB" smtClean="0"/>
              <a:t>17/11/2015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emf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6.xml"/><Relationship Id="rId6" Type="http://schemas.openxmlformats.org/officeDocument/2006/relationships/chart" Target="../charts/chart1.xml"/><Relationship Id="rId5" Type="http://schemas.openxmlformats.org/officeDocument/2006/relationships/image" Target="../media/image26.png"/><Relationship Id="rId4" Type="http://schemas.openxmlformats.org/officeDocument/2006/relationships/image" Target="../media/image6.png"/><Relationship Id="rId9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251520" y="1278744"/>
            <a:ext cx="8640960" cy="1826363"/>
          </a:xfrm>
          <a:prstGeom prst="rect">
            <a:avLst/>
          </a:prstGeom>
        </p:spPr>
        <p:txBody>
          <a:bodyPr vert="horz" lIns="45720" rIns="45720" anchor="b">
            <a:normAutofit fontScale="75000" lnSpcReduction="2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Wound Conductor Test Facilities</a:t>
            </a:r>
            <a:br>
              <a:rPr lang="en-US" b="1" dirty="0" smtClean="0"/>
            </a:br>
            <a:r>
              <a:rPr lang="en-US" b="1" dirty="0" smtClean="0"/>
              <a:t>(TASK 2)</a:t>
            </a:r>
          </a:p>
          <a:p>
            <a:endParaRPr lang="en-US" dirty="0" smtClean="0"/>
          </a:p>
          <a:p>
            <a:r>
              <a:rPr lang="en-US" i="1" dirty="0" smtClean="0"/>
              <a:t>Status of visits performed at labs</a:t>
            </a:r>
            <a:endParaRPr lang="en-US" dirty="0" smtClean="0"/>
          </a:p>
        </p:txBody>
      </p:sp>
      <p:sp>
        <p:nvSpPr>
          <p:cNvPr id="22" name="Subtitle 2"/>
          <p:cNvSpPr txBox="1">
            <a:spLocks/>
          </p:cNvSpPr>
          <p:nvPr/>
        </p:nvSpPr>
        <p:spPr>
          <a:xfrm>
            <a:off x="2033718" y="3392255"/>
            <a:ext cx="5076564" cy="3663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Friedrich </a:t>
            </a:r>
            <a:r>
              <a:rPr lang="en-US" dirty="0" smtClean="0"/>
              <a:t>Lackner, November 18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  <a:endParaRPr lang="en-US" dirty="0" smtClean="0"/>
          </a:p>
        </p:txBody>
      </p:sp>
      <p:pic>
        <p:nvPicPr>
          <p:cNvPr id="23" name="Picture 3" descr="FCCLogoForWebSit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0" y="249080"/>
            <a:ext cx="7200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600" b="1" cap="all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</a:t>
            </a:r>
            <a:r>
              <a:rPr lang="en-US" sz="1600" b="1" cap="all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circular </a:t>
            </a:r>
            <a:r>
              <a:rPr lang="en-US" sz="1600" b="1" cap="all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collider MAGNETS TECHNOLOGIES</a:t>
            </a:r>
            <a:endParaRPr lang="de-DE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1" y="4567390"/>
            <a:ext cx="864096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CH" dirty="0" smtClean="0"/>
              <a:t>Bernhard </a:t>
            </a:r>
            <a:r>
              <a:rPr lang="fr-CH" dirty="0" err="1"/>
              <a:t>Auchmann</a:t>
            </a:r>
            <a:r>
              <a:rPr lang="fr-CH" dirty="0"/>
              <a:t>, </a:t>
            </a:r>
            <a:r>
              <a:rPr lang="fr-CH" dirty="0" smtClean="0"/>
              <a:t>Amalia </a:t>
            </a:r>
            <a:r>
              <a:rPr lang="fr-CH" dirty="0" err="1"/>
              <a:t>Ballarino</a:t>
            </a:r>
            <a:r>
              <a:rPr lang="fr-CH" dirty="0"/>
              <a:t>, </a:t>
            </a:r>
            <a:r>
              <a:rPr lang="fr-CH" dirty="0" err="1"/>
              <a:t>Emanuala</a:t>
            </a:r>
            <a:r>
              <a:rPr lang="fr-CH" dirty="0"/>
              <a:t> </a:t>
            </a:r>
            <a:r>
              <a:rPr lang="fr-CH" dirty="0" err="1"/>
              <a:t>Barzi</a:t>
            </a:r>
            <a:r>
              <a:rPr lang="fr-CH" dirty="0"/>
              <a:t>, </a:t>
            </a:r>
            <a:r>
              <a:rPr lang="fr-CH" dirty="0" smtClean="0"/>
              <a:t>Johannes </a:t>
            </a:r>
            <a:r>
              <a:rPr lang="fr-CH" dirty="0" err="1"/>
              <a:t>Bernardi</a:t>
            </a:r>
            <a:r>
              <a:rPr lang="fr-CH" dirty="0" smtClean="0"/>
              <a:t>,</a:t>
            </a:r>
            <a:r>
              <a:rPr lang="fr-CH" dirty="0"/>
              <a:t> Thomas Baumgartner, </a:t>
            </a:r>
            <a:r>
              <a:rPr lang="fr-CH" dirty="0" smtClean="0"/>
              <a:t>Luca </a:t>
            </a:r>
            <a:r>
              <a:rPr lang="fr-CH" dirty="0" err="1"/>
              <a:t>Bottura</a:t>
            </a:r>
            <a:r>
              <a:rPr lang="fr-CH" dirty="0"/>
              <a:t>, </a:t>
            </a:r>
            <a:r>
              <a:rPr lang="fr-CH" dirty="0" smtClean="0"/>
              <a:t>Bernardo </a:t>
            </a:r>
            <a:r>
              <a:rPr lang="fr-CH" dirty="0" err="1"/>
              <a:t>Bordini</a:t>
            </a:r>
            <a:r>
              <a:rPr lang="fr-CH" dirty="0"/>
              <a:t>, </a:t>
            </a:r>
            <a:r>
              <a:rPr lang="de-DE" dirty="0"/>
              <a:t>Pierluigi Bruzzone, </a:t>
            </a:r>
            <a:r>
              <a:rPr lang="fr-CH" dirty="0"/>
              <a:t>Shlomo </a:t>
            </a:r>
            <a:r>
              <a:rPr lang="fr-CH" dirty="0" err="1"/>
              <a:t>Caspi</a:t>
            </a:r>
            <a:r>
              <a:rPr lang="fr-CH" dirty="0"/>
              <a:t>, </a:t>
            </a:r>
            <a:r>
              <a:rPr lang="fr-CH" dirty="0" smtClean="0"/>
              <a:t>Michael </a:t>
            </a:r>
            <a:r>
              <a:rPr lang="fr-CH" dirty="0" err="1"/>
              <a:t>Eisterer</a:t>
            </a:r>
            <a:r>
              <a:rPr lang="fr-CH" dirty="0"/>
              <a:t>, </a:t>
            </a:r>
            <a:r>
              <a:rPr lang="fr-CH" dirty="0" err="1" smtClean="0"/>
              <a:t>Jerome</a:t>
            </a:r>
            <a:r>
              <a:rPr lang="fr-CH" dirty="0" smtClean="0"/>
              <a:t> </a:t>
            </a:r>
            <a:r>
              <a:rPr lang="fr-CH" dirty="0" err="1"/>
              <a:t>Fleiter</a:t>
            </a:r>
            <a:r>
              <a:rPr lang="fr-CH" dirty="0"/>
              <a:t>, Carmine </a:t>
            </a:r>
            <a:r>
              <a:rPr lang="fr-CH" dirty="0" err="1"/>
              <a:t>Senatore</a:t>
            </a:r>
            <a:r>
              <a:rPr lang="fr-CH" dirty="0"/>
              <a:t>, </a:t>
            </a:r>
            <a:r>
              <a:rPr lang="fr-CH" dirty="0" smtClean="0"/>
              <a:t>Christian </a:t>
            </a:r>
            <a:r>
              <a:rPr lang="fr-CH" dirty="0" smtClean="0"/>
              <a:t>Scheuerlein, </a:t>
            </a:r>
            <a:r>
              <a:rPr lang="fr-CH" dirty="0"/>
              <a:t>Davide </a:t>
            </a:r>
            <a:r>
              <a:rPr lang="fr-CH" dirty="0" err="1"/>
              <a:t>Tomassini</a:t>
            </a:r>
            <a:r>
              <a:rPr lang="fr-CH" dirty="0" smtClean="0"/>
              <a:t>,</a:t>
            </a:r>
            <a:r>
              <a:rPr lang="de-DE" dirty="0"/>
              <a:t> Davide Uglietti, </a:t>
            </a:r>
            <a:r>
              <a:rPr lang="fr-CH" dirty="0" err="1" smtClean="0"/>
              <a:t>Arjan</a:t>
            </a:r>
            <a:r>
              <a:rPr lang="fr-CH" dirty="0" smtClean="0"/>
              <a:t> </a:t>
            </a:r>
            <a:r>
              <a:rPr lang="fr-CH" dirty="0" err="1"/>
              <a:t>Verweij</a:t>
            </a:r>
            <a:r>
              <a:rPr lang="fr-CH" dirty="0"/>
              <a:t>, </a:t>
            </a:r>
            <a:r>
              <a:rPr lang="fr-CH" dirty="0" err="1" smtClean="0"/>
              <a:t>Gerard</a:t>
            </a:r>
            <a:r>
              <a:rPr lang="fr-CH" dirty="0" smtClean="0"/>
              <a:t> </a:t>
            </a:r>
            <a:r>
              <a:rPr lang="fr-CH" dirty="0" err="1"/>
              <a:t>Willering</a:t>
            </a:r>
            <a:r>
              <a:rPr lang="fr-CH" dirty="0"/>
              <a:t>, </a:t>
            </a:r>
            <a:endParaRPr lang="fr-CH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79512" y="4096179"/>
            <a:ext cx="2663280" cy="471211"/>
          </a:xfrm>
          <a:prstGeom prst="rect">
            <a:avLst/>
          </a:prstGeom>
        </p:spPr>
        <p:txBody>
          <a:bodyPr vert="horz" lIns="45720" rIns="45720" anchor="b">
            <a:normAutofit fontScale="975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/>
              <a:t>Acknowledgements: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4154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4672" y="988792"/>
            <a:ext cx="8717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 smtClean="0">
                <a:solidFill>
                  <a:srgbClr val="000000"/>
                </a:solidFill>
                <a:latin typeface="+mj-lt"/>
              </a:rPr>
              <a:t>2) Samples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can freely contract during cool down for irreversible damage 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 c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haracterisation. Developed for strand measurements but potential to be used for cables.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Measurement in self field at 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77 K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. Adding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cryocooler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would allow to measure below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crit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 of 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Nb</a:t>
            </a:r>
            <a:r>
              <a:rPr lang="en-GB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3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Sn.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51103" t="40052" r="29674" b="25528"/>
          <a:stretch/>
        </p:blipFill>
        <p:spPr>
          <a:xfrm>
            <a:off x="2534581" y="2186351"/>
            <a:ext cx="2664296" cy="298901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3200" dirty="0"/>
              <a:t>I</a:t>
            </a:r>
            <a:r>
              <a:rPr lang="en-US" sz="3200" dirty="0" smtClean="0"/>
              <a:t>rreversible </a:t>
            </a:r>
            <a:r>
              <a:rPr lang="en-US" sz="3200" dirty="0"/>
              <a:t>damage </a:t>
            </a:r>
            <a:r>
              <a:rPr lang="en-US" sz="3200" dirty="0" smtClean="0"/>
              <a:t>characterization</a:t>
            </a:r>
            <a:endParaRPr lang="en-US" sz="3200" dirty="0"/>
          </a:p>
        </p:txBody>
      </p:sp>
      <p:cxnSp>
        <p:nvCxnSpPr>
          <p:cNvPr id="9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3" descr="FCCLogoForWebSit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1" y="5316757"/>
            <a:ext cx="6220757" cy="87716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de-DE" sz="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sz="1600" b="1" dirty="0" smtClean="0"/>
              <a:t>Simultaneous </a:t>
            </a:r>
            <a:r>
              <a:rPr lang="en-GB" sz="1600" b="1" dirty="0"/>
              <a:t>measurement of critical current, stress, strain and lattice distortions in high temperature superconductors</a:t>
            </a:r>
          </a:p>
          <a:p>
            <a:r>
              <a:rPr lang="sv-SE" sz="1100" i="1" dirty="0"/>
              <a:t>C. </a:t>
            </a:r>
            <a:r>
              <a:rPr lang="sv-SE" sz="1100" i="1" dirty="0" smtClean="0"/>
              <a:t>Scheuerlein et al. EUCAS 2015, invited talk</a:t>
            </a:r>
            <a:endParaRPr lang="de-DE" sz="1100" b="1" dirty="0"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48407" y="2251080"/>
            <a:ext cx="3761526" cy="286232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Reversible degradation of Nb</a:t>
            </a:r>
            <a:r>
              <a:rPr lang="en-US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Sn must be studied under operating temperature and field;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Irreversible degradation of conductor could be performed without applied field and below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US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crit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(but above 4.2 K).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Potential for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measurments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under transversal pressure would need development.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29801" t="40052" r="53573" b="25528"/>
          <a:stretch/>
        </p:blipFill>
        <p:spPr>
          <a:xfrm>
            <a:off x="202499" y="2186350"/>
            <a:ext cx="2304256" cy="298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97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340768"/>
            <a:ext cx="4032448" cy="3293518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3200" dirty="0" smtClean="0"/>
              <a:t>Load case in accelerator magnet coils</a:t>
            </a:r>
            <a:endParaRPr lang="en-US" sz="3200" dirty="0"/>
          </a:p>
        </p:txBody>
      </p:sp>
      <p:cxnSp>
        <p:nvCxnSpPr>
          <p:cNvPr id="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3" descr="FCCLogoForWebSit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600" y="1117600"/>
            <a:ext cx="2121750" cy="42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539552" y="4810125"/>
            <a:ext cx="4160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Dominant load case: transversal stress</a:t>
            </a:r>
          </a:p>
          <a:p>
            <a:r>
              <a:rPr lang="en-US" dirty="0" smtClean="0"/>
              <a:t>Typical stresses up to 200 MPa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292080" y="5456456"/>
            <a:ext cx="2920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2-in-1 structure, 11T dipole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63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3200" dirty="0" smtClean="0"/>
              <a:t>Transversal compression wire</a:t>
            </a:r>
            <a:endParaRPr lang="en-US" sz="3200" dirty="0"/>
          </a:p>
        </p:txBody>
      </p:sp>
      <p:cxnSp>
        <p:nvCxnSpPr>
          <p:cNvPr id="7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919718"/>
            <a:ext cx="3161158" cy="28113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1345" y="1030096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rgbClr val="000000"/>
                </a:solidFill>
              </a:rPr>
              <a:t>Developed</a:t>
            </a:r>
            <a:r>
              <a:rPr lang="fr-CH" dirty="0" smtClean="0">
                <a:solidFill>
                  <a:srgbClr val="000000"/>
                </a:solidFill>
              </a:rPr>
              <a:t> by </a:t>
            </a:r>
            <a:r>
              <a:rPr lang="fr-CH" dirty="0" err="1" smtClean="0">
                <a:solidFill>
                  <a:srgbClr val="000000"/>
                </a:solidFill>
              </a:rPr>
              <a:t>University</a:t>
            </a:r>
            <a:r>
              <a:rPr lang="fr-CH" dirty="0" smtClean="0">
                <a:solidFill>
                  <a:srgbClr val="000000"/>
                </a:solidFill>
              </a:rPr>
              <a:t> Geneva </a:t>
            </a:r>
            <a:r>
              <a:rPr lang="fr-CH" dirty="0" err="1" smtClean="0">
                <a:solidFill>
                  <a:srgbClr val="000000"/>
                </a:solidFill>
              </a:rPr>
              <a:t>with</a:t>
            </a:r>
            <a:r>
              <a:rPr lang="fr-CH" dirty="0" smtClean="0">
                <a:solidFill>
                  <a:srgbClr val="000000"/>
                </a:solidFill>
              </a:rPr>
              <a:t> the </a:t>
            </a:r>
            <a:r>
              <a:rPr lang="fr-CH" dirty="0" err="1" smtClean="0">
                <a:solidFill>
                  <a:srgbClr val="000000"/>
                </a:solidFill>
              </a:rPr>
              <a:t>aim</a:t>
            </a:r>
            <a:r>
              <a:rPr lang="fr-CH" dirty="0" smtClean="0">
                <a:solidFill>
                  <a:srgbClr val="000000"/>
                </a:solidFill>
              </a:rPr>
              <a:t> to o compare </a:t>
            </a:r>
            <a:r>
              <a:rPr lang="fr-CH" dirty="0" err="1" smtClean="0">
                <a:solidFill>
                  <a:srgbClr val="000000"/>
                </a:solidFill>
              </a:rPr>
              <a:t>wire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 err="1" smtClean="0">
                <a:solidFill>
                  <a:srgbClr val="000000"/>
                </a:solidFill>
              </a:rPr>
              <a:t>degradation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 err="1" smtClean="0">
                <a:solidFill>
                  <a:srgbClr val="000000"/>
                </a:solidFill>
              </a:rPr>
              <a:t>under</a:t>
            </a:r>
            <a:r>
              <a:rPr lang="fr-CH" dirty="0" smtClean="0">
                <a:solidFill>
                  <a:srgbClr val="000000"/>
                </a:solidFill>
              </a:rPr>
              <a:t> transversal compressive stress.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4974325"/>
            <a:ext cx="4572000" cy="13388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</a:rPr>
              <a:t>Electro-mechanical properties of PIT Nb</a:t>
            </a:r>
            <a:r>
              <a:rPr lang="en-GB" sz="1600" b="1" baseline="-25000" dirty="0">
                <a:latin typeface="Arial" panose="020B0604020202020204" pitchFamily="34" charset="0"/>
              </a:rPr>
              <a:t>3</a:t>
            </a:r>
            <a:r>
              <a:rPr lang="en-GB" sz="1600" b="1" dirty="0">
                <a:latin typeface="Arial" panose="020B0604020202020204" pitchFamily="34" charset="0"/>
              </a:rPr>
              <a:t>Sn</a:t>
            </a:r>
          </a:p>
          <a:p>
            <a:r>
              <a:rPr lang="de-DE" sz="1600" b="1" dirty="0" err="1">
                <a:latin typeface="Arial" panose="020B0604020202020204" pitchFamily="34" charset="0"/>
              </a:rPr>
              <a:t>wires</a:t>
            </a:r>
            <a:r>
              <a:rPr lang="de-DE" sz="1600" b="1" dirty="0"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</a:rPr>
              <a:t>under</a:t>
            </a:r>
            <a:r>
              <a:rPr lang="de-DE" sz="1600" b="1" dirty="0"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</a:rPr>
              <a:t>transverse</a:t>
            </a:r>
            <a:r>
              <a:rPr lang="de-DE" sz="1600" b="1" dirty="0">
                <a:latin typeface="Arial" panose="020B0604020202020204" pitchFamily="34" charset="0"/>
              </a:rPr>
              <a:t> stress: experimental</a:t>
            </a:r>
          </a:p>
          <a:p>
            <a:r>
              <a:rPr lang="de-DE" sz="1600" b="1" dirty="0" err="1">
                <a:latin typeface="Arial" panose="020B0604020202020204" pitchFamily="34" charset="0"/>
              </a:rPr>
              <a:t>results</a:t>
            </a:r>
            <a:r>
              <a:rPr lang="de-DE" sz="1600" b="1" dirty="0"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</a:rPr>
              <a:t>and</a:t>
            </a:r>
            <a:r>
              <a:rPr lang="de-DE" sz="1600" b="1" dirty="0">
                <a:latin typeface="Arial" panose="020B0604020202020204" pitchFamily="34" charset="0"/>
              </a:rPr>
              <a:t> FEM </a:t>
            </a:r>
            <a:r>
              <a:rPr lang="de-DE" sz="1600" b="1" dirty="0" err="1">
                <a:latin typeface="Arial" panose="020B0604020202020204" pitchFamily="34" charset="0"/>
              </a:rPr>
              <a:t>analysis</a:t>
            </a:r>
            <a:endParaRPr lang="de-DE" sz="1600" b="1" dirty="0">
              <a:latin typeface="Arial" panose="020B0604020202020204" pitchFamily="34" charset="0"/>
            </a:endParaRPr>
          </a:p>
          <a:p>
            <a:r>
              <a:rPr lang="it-IT" sz="1100" dirty="0" smtClean="0">
                <a:solidFill>
                  <a:schemeClr val="tx2"/>
                </a:solidFill>
              </a:rPr>
              <a:t>C. Calzolaio, G. Mondonico, A. Ballarino, B. Bordini, L. Bottura,</a:t>
            </a:r>
            <a:endParaRPr lang="it-IT" sz="1100" dirty="0">
              <a:solidFill>
                <a:schemeClr val="tx2"/>
              </a:solidFill>
            </a:endParaRPr>
          </a:p>
          <a:p>
            <a:r>
              <a:rPr lang="de-DE" sz="1100" dirty="0" smtClean="0">
                <a:solidFill>
                  <a:schemeClr val="tx2"/>
                </a:solidFill>
              </a:rPr>
              <a:t>L. </a:t>
            </a:r>
            <a:r>
              <a:rPr lang="de-DE" sz="1100" dirty="0" err="1" smtClean="0">
                <a:solidFill>
                  <a:schemeClr val="tx2"/>
                </a:solidFill>
              </a:rPr>
              <a:t>Oberli</a:t>
            </a:r>
            <a:r>
              <a:rPr lang="de-DE" sz="1100" dirty="0" smtClean="0">
                <a:solidFill>
                  <a:schemeClr val="tx2"/>
                </a:solidFill>
              </a:rPr>
              <a:t> </a:t>
            </a:r>
            <a:r>
              <a:rPr lang="de-DE" sz="1100" dirty="0" err="1">
                <a:solidFill>
                  <a:schemeClr val="tx2"/>
                </a:solidFill>
              </a:rPr>
              <a:t>and</a:t>
            </a:r>
            <a:r>
              <a:rPr lang="de-DE" sz="1100" dirty="0">
                <a:solidFill>
                  <a:schemeClr val="tx2"/>
                </a:solidFill>
              </a:rPr>
              <a:t> </a:t>
            </a:r>
            <a:r>
              <a:rPr lang="de-DE" sz="1100" dirty="0" smtClean="0">
                <a:solidFill>
                  <a:schemeClr val="tx2"/>
                </a:solidFill>
              </a:rPr>
              <a:t>C. Senatore.</a:t>
            </a:r>
          </a:p>
          <a:p>
            <a:endParaRPr lang="de-DE" sz="1100" dirty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24398" y="2301796"/>
            <a:ext cx="48600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 smtClean="0">
                <a:solidFill>
                  <a:srgbClr val="000000"/>
                </a:solidFill>
              </a:rPr>
              <a:t>Constrained in a </a:t>
            </a:r>
            <a:r>
              <a:rPr lang="en-GB" dirty="0">
                <a:solidFill>
                  <a:srgbClr val="000000"/>
                </a:solidFill>
              </a:rPr>
              <a:t>U-shaped </a:t>
            </a:r>
            <a:r>
              <a:rPr lang="en-GB" dirty="0" smtClean="0">
                <a:solidFill>
                  <a:srgbClr val="000000"/>
                </a:solidFill>
              </a:rPr>
              <a:t>groove and is pressed </a:t>
            </a:r>
            <a:r>
              <a:rPr lang="en-GB" dirty="0">
                <a:solidFill>
                  <a:srgbClr val="000000"/>
                </a:solidFill>
              </a:rPr>
              <a:t>by an upper anvil that fits the </a:t>
            </a:r>
            <a:r>
              <a:rPr lang="en-GB" dirty="0" smtClean="0">
                <a:solidFill>
                  <a:srgbClr val="000000"/>
                </a:solidFill>
              </a:rPr>
              <a:t>groove. Confinement </a:t>
            </a:r>
            <a:r>
              <a:rPr lang="en-GB" dirty="0" smtClean="0">
                <a:solidFill>
                  <a:srgbClr val="000000"/>
                </a:solidFill>
              </a:rPr>
              <a:t>within </a:t>
            </a:r>
            <a:r>
              <a:rPr lang="en-GB" dirty="0" smtClean="0">
                <a:solidFill>
                  <a:srgbClr val="000000"/>
                </a:solidFill>
              </a:rPr>
              <a:t>four walls, measuring effects </a:t>
            </a:r>
            <a:r>
              <a:rPr lang="en-GB" dirty="0">
                <a:solidFill>
                  <a:srgbClr val="000000"/>
                </a:solidFill>
              </a:rPr>
              <a:t>of compressive stress on impregnated wires. 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86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endParaRPr lang="en-US" sz="4000" dirty="0"/>
          </a:p>
        </p:txBody>
      </p:sp>
      <p:cxnSp>
        <p:nvCxnSpPr>
          <p:cNvPr id="7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195736" y="2759819"/>
            <a:ext cx="4536504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3200" dirty="0" smtClean="0"/>
              <a:t>Cable tests</a:t>
            </a:r>
            <a:r>
              <a:rPr lang="en-US" sz="3200" dirty="0"/>
              <a:t> </a:t>
            </a:r>
            <a:r>
              <a:rPr lang="en-US" sz="3200" dirty="0" smtClean="0"/>
              <a:t>and facilities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6580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649667"/>
              </p:ext>
            </p:extLst>
          </p:nvPr>
        </p:nvGraphicFramePr>
        <p:xfrm>
          <a:off x="297792" y="764704"/>
          <a:ext cx="8661378" cy="5162792"/>
        </p:xfrm>
        <a:graphic>
          <a:graphicData uri="http://schemas.openxmlformats.org/drawingml/2006/table">
            <a:tbl>
              <a:tblPr firstRow="1" bandCol="1">
                <a:tableStyleId>{616DA210-FB5B-4158-B5E0-FEB733F419BA}</a:tableStyleId>
              </a:tblPr>
              <a:tblGrid>
                <a:gridCol w="1440160"/>
                <a:gridCol w="597218"/>
                <a:gridCol w="1656000"/>
                <a:gridCol w="1656000"/>
                <a:gridCol w="1656000"/>
                <a:gridCol w="1656000"/>
              </a:tblGrid>
              <a:tr h="46731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CERN </a:t>
                      </a:r>
                    </a:p>
                    <a:p>
                      <a:pPr algn="ctr"/>
                      <a:r>
                        <a:rPr lang="en-US" sz="1400" dirty="0" smtClean="0"/>
                        <a:t>FRESCA</a:t>
                      </a:r>
                      <a:endParaRPr lang="en-US" sz="14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EPFL-CRPP</a:t>
                      </a:r>
                    </a:p>
                    <a:p>
                      <a:pPr algn="ctr"/>
                      <a:r>
                        <a:rPr lang="en-US" sz="1400" dirty="0" smtClean="0"/>
                        <a:t>SULTAN</a:t>
                      </a:r>
                      <a:endParaRPr lang="en-US" sz="14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EPFL-CRPP</a:t>
                      </a:r>
                    </a:p>
                    <a:p>
                      <a:pPr algn="ctr"/>
                      <a:r>
                        <a:rPr lang="en-US" sz="1400" dirty="0" smtClean="0"/>
                        <a:t>EDIPO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/>
                        <a:t>TWENTE</a:t>
                      </a:r>
                      <a:endParaRPr lang="en-US" sz="1400" i="1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Current supply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RT-PS or</a:t>
                      </a:r>
                      <a:r>
                        <a:rPr lang="en-US" sz="1200" baseline="0" dirty="0" smtClean="0"/>
                        <a:t> cold transformer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SC transformer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SC transformer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SC transformer</a:t>
                      </a:r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Max.</a:t>
                      </a:r>
                      <a:r>
                        <a:rPr lang="en-US" sz="1200" baseline="0" dirty="0" smtClean="0"/>
                        <a:t> field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(T)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r>
                        <a:rPr lang="en-US" sz="1200" baseline="0" dirty="0" smtClean="0"/>
                        <a:t> (dipole)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 (solenoid)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12.35 (dipole)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15 (solenoid)</a:t>
                      </a:r>
                      <a:endParaRPr lang="en-US" sz="1200" i="1" dirty="0"/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Max. DC current</a:t>
                      </a:r>
                      <a:r>
                        <a:rPr lang="en-US" sz="1200" baseline="0" dirty="0" smtClean="0"/>
                        <a:t> (kA)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kA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~40, being upgraded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45</a:t>
                      </a:r>
                      <a:endParaRPr lang="en-US" sz="1200" i="1" dirty="0"/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Operating Temperature (K)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K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1.8</a:t>
                      </a:r>
                      <a:r>
                        <a:rPr lang="en-US" sz="1200" baseline="0" dirty="0" smtClean="0"/>
                        <a:t> or 4.3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4.5</a:t>
                      </a:r>
                      <a:r>
                        <a:rPr lang="en-US" sz="1200" baseline="0" dirty="0" smtClean="0"/>
                        <a:t> – 10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4.5 - 50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4.3</a:t>
                      </a:r>
                      <a:endParaRPr lang="en-US" sz="1200" i="1" dirty="0"/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Insert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mm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 Ø 70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94 x 142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89</a:t>
                      </a:r>
                      <a:r>
                        <a:rPr lang="en-US" sz="1200" baseline="0" dirty="0" smtClean="0"/>
                        <a:t> x 138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U &amp; helical</a:t>
                      </a:r>
                      <a:endParaRPr lang="en-US" sz="1200" i="1" dirty="0"/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Max. field region length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mm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800 (600 – 1% homogeneity,</a:t>
                      </a:r>
                      <a:r>
                        <a:rPr lang="en-US" sz="1200" i="1" baseline="0" dirty="0" smtClean="0"/>
                        <a:t> 10T)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900 (680 - 0.5%</a:t>
                      </a:r>
                      <a:r>
                        <a:rPr lang="en-US" sz="1200" baseline="0" dirty="0" smtClean="0"/>
                        <a:t> homogeneity, 12.3T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i="1" dirty="0"/>
                    </a:p>
                  </a:txBody>
                  <a:tcPr anchor="ctr"/>
                </a:tc>
              </a:tr>
              <a:tr h="46143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Mechanical constraints (MPa)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MPa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YES at RT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YES at RT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YES at 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i="1" dirty="0"/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Current distr. measurement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NO</a:t>
                      </a:r>
                      <a:endParaRPr lang="en-US" sz="1200" i="1" dirty="0"/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Specific functions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AC field 0.43T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≤10 Hz, 80 channels DAQ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AC field 0.312 T</a:t>
                      </a:r>
                      <a:r>
                        <a:rPr lang="en-US" sz="1200" baseline="0" dirty="0" smtClean="0"/>
                        <a:t> 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f </a:t>
                      </a:r>
                      <a:r>
                        <a:rPr lang="en-US" sz="1200" dirty="0" smtClean="0"/>
                        <a:t>≤ 0.8 Hz, 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i="1" dirty="0"/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Sample mounting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Vertical</a:t>
                      </a:r>
                      <a:r>
                        <a:rPr lang="en-US" sz="1200" baseline="0" dirty="0" smtClean="0"/>
                        <a:t> insert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Vertical</a:t>
                      </a:r>
                      <a:r>
                        <a:rPr lang="en-US" sz="1200" baseline="0" dirty="0" smtClean="0"/>
                        <a:t> insert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Vertical</a:t>
                      </a:r>
                      <a:r>
                        <a:rPr lang="en-US" sz="1200" baseline="0" dirty="0" smtClean="0"/>
                        <a:t> insert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i="1" dirty="0"/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Preparation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Careful preparation,</a:t>
                      </a:r>
                      <a:r>
                        <a:rPr lang="en-US" sz="1200" baseline="0" dirty="0" smtClean="0"/>
                        <a:t> demanding</a:t>
                      </a:r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1136" y="335850"/>
            <a:ext cx="378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Preliminary status, to be updated…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51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306" y="1205406"/>
            <a:ext cx="7510923" cy="319458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-1" y="4990844"/>
            <a:ext cx="5292080" cy="12311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latin typeface="TimesNewRomanPSMT"/>
              </a:rPr>
              <a:t>Critical Current Measurements of High-</a:t>
            </a:r>
            <a:r>
              <a:rPr lang="en-GB" i="1" dirty="0" err="1">
                <a:latin typeface="TimesNewRomanPS-ItalicMT"/>
              </a:rPr>
              <a:t>J</a:t>
            </a:r>
            <a:r>
              <a:rPr lang="en-GB" sz="1200" i="1" dirty="0" err="1">
                <a:latin typeface="TimesNewRomanPS-ItalicMT"/>
              </a:rPr>
              <a:t>c</a:t>
            </a:r>
            <a:r>
              <a:rPr lang="en-GB" sz="1200" i="1" dirty="0">
                <a:latin typeface="TimesNewRomanPS-ItalicMT"/>
              </a:rPr>
              <a:t> </a:t>
            </a:r>
            <a:r>
              <a:rPr lang="en-GB" dirty="0">
                <a:latin typeface="TimesNewRomanPSMT"/>
              </a:rPr>
              <a:t>Nb</a:t>
            </a:r>
            <a:r>
              <a:rPr lang="en-GB" sz="1200" dirty="0">
                <a:latin typeface="TimesNewRomanPSMT"/>
              </a:rPr>
              <a:t>3</a:t>
            </a:r>
            <a:r>
              <a:rPr lang="en-GB" dirty="0">
                <a:latin typeface="TimesNewRomanPSMT"/>
              </a:rPr>
              <a:t>Sn</a:t>
            </a:r>
          </a:p>
          <a:p>
            <a:r>
              <a:rPr lang="en-GB" dirty="0">
                <a:latin typeface="TimesNewRomanPSMT"/>
              </a:rPr>
              <a:t>Rutherford Cables under Transverse Compression</a:t>
            </a:r>
          </a:p>
          <a:p>
            <a:r>
              <a:rPr lang="it-IT" sz="1000" dirty="0">
                <a:latin typeface="TimesNewRomanPSMT"/>
              </a:rPr>
              <a:t>B. Bordini, P. Alknes, A. Ballarino, L. Bottura, L. </a:t>
            </a:r>
            <a:r>
              <a:rPr lang="it-IT" sz="1000" dirty="0" smtClean="0">
                <a:latin typeface="TimesNewRomanPSMT"/>
              </a:rPr>
              <a:t>Oberli, </a:t>
            </a:r>
            <a:r>
              <a:rPr lang="it-IT" sz="1000" dirty="0" smtClean="0">
                <a:latin typeface="TimesNewRomanPSMT"/>
              </a:rPr>
              <a:t>MT23, 2013.</a:t>
            </a:r>
            <a:endParaRPr lang="it-IT" sz="1000" dirty="0" smtClean="0">
              <a:latin typeface="TimesNewRomanPSMT"/>
            </a:endParaRPr>
          </a:p>
          <a:p>
            <a:endParaRPr lang="it-IT" sz="1000" dirty="0">
              <a:latin typeface="TimesNewRomanPSMT"/>
            </a:endParaRPr>
          </a:p>
          <a:p>
            <a:endParaRPr lang="de-DE" dirty="0"/>
          </a:p>
        </p:txBody>
      </p:sp>
      <p:sp>
        <p:nvSpPr>
          <p:cNvPr id="15" name="TextBox 14"/>
          <p:cNvSpPr txBox="1"/>
          <p:nvPr/>
        </p:nvSpPr>
        <p:spPr>
          <a:xfrm>
            <a:off x="198344" y="1150336"/>
            <a:ext cx="3183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000000"/>
                </a:solidFill>
              </a:rPr>
              <a:t>Transversal force: 2 MN/m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>
                <a:solidFill>
                  <a:srgbClr val="000000"/>
                </a:solidFill>
              </a:rPr>
              <a:t>Cable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 err="1" smtClean="0">
                <a:solidFill>
                  <a:srgbClr val="000000"/>
                </a:solidFill>
              </a:rPr>
              <a:t>length</a:t>
            </a:r>
            <a:r>
              <a:rPr lang="fr-CH" dirty="0" smtClean="0">
                <a:solidFill>
                  <a:srgbClr val="000000"/>
                </a:solidFill>
              </a:rPr>
              <a:t>: 1.8 </a:t>
            </a:r>
            <a:r>
              <a:rPr lang="fr-CH" dirty="0" smtClean="0">
                <a:solidFill>
                  <a:srgbClr val="000000"/>
                </a:solidFill>
              </a:rPr>
              <a:t>m</a:t>
            </a:r>
            <a:endParaRPr lang="fr-CH" dirty="0" smtClean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0716" y="3764213"/>
            <a:ext cx="89732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Transversal load </a:t>
            </a:r>
            <a:r>
              <a:rPr lang="el-GR" dirty="0" smtClean="0">
                <a:solidFill>
                  <a:srgbClr val="000000"/>
                </a:solidFill>
              </a:rPr>
              <a:t>ε</a:t>
            </a:r>
            <a:r>
              <a:rPr lang="fr-CH" baseline="-25000" dirty="0" smtClean="0">
                <a:solidFill>
                  <a:srgbClr val="000000"/>
                </a:solidFill>
              </a:rPr>
              <a:t>th</a:t>
            </a:r>
            <a:r>
              <a:rPr lang="en-GB" dirty="0" smtClean="0">
                <a:solidFill>
                  <a:srgbClr val="000000"/>
                </a:solidFill>
              </a:rPr>
              <a:t>: 90 </a:t>
            </a:r>
            <a:r>
              <a:rPr lang="en-GB" dirty="0">
                <a:solidFill>
                  <a:srgbClr val="000000"/>
                </a:solidFill>
              </a:rPr>
              <a:t>MPa to 155 </a:t>
            </a:r>
            <a:r>
              <a:rPr lang="en-GB" dirty="0" smtClean="0">
                <a:solidFill>
                  <a:srgbClr val="000000"/>
                </a:solidFill>
              </a:rPr>
              <a:t>MPa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10 </a:t>
            </a:r>
            <a:r>
              <a:rPr lang="en-GB" dirty="0">
                <a:solidFill>
                  <a:srgbClr val="000000"/>
                </a:solidFill>
              </a:rPr>
              <a:t>mm </a:t>
            </a:r>
            <a:r>
              <a:rPr lang="en-GB" dirty="0" smtClean="0">
                <a:solidFill>
                  <a:srgbClr val="000000"/>
                </a:solidFill>
              </a:rPr>
              <a:t>wide Rutherford 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Fits into the </a:t>
            </a:r>
            <a:r>
              <a:rPr lang="en-US" dirty="0" smtClean="0">
                <a:solidFill>
                  <a:srgbClr val="000000"/>
                </a:solidFill>
              </a:rPr>
              <a:t>Ø</a:t>
            </a:r>
            <a:r>
              <a:rPr lang="en-GB" dirty="0" smtClean="0">
                <a:solidFill>
                  <a:srgbClr val="000000"/>
                </a:solidFill>
              </a:rPr>
              <a:t>70 mm bore of FRESCA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CERN - FRESCA</a:t>
            </a:r>
            <a:endParaRPr lang="en-US" sz="4000" dirty="0"/>
          </a:p>
        </p:txBody>
      </p:sp>
      <p:cxnSp>
        <p:nvCxnSpPr>
          <p:cNvPr id="10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3" descr="FCCLogoForWebSit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38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EPFL - PSI</a:t>
            </a:r>
            <a:endParaRPr lang="en-US" sz="4000" dirty="0"/>
          </a:p>
        </p:txBody>
      </p:sp>
      <p:cxnSp>
        <p:nvCxnSpPr>
          <p:cNvPr id="7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358" y="1163368"/>
            <a:ext cx="2498126" cy="157631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46358" y="2842374"/>
            <a:ext cx="51125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>
                <a:solidFill>
                  <a:srgbClr val="000000"/>
                </a:solidFill>
              </a:rPr>
              <a:t>Electromagnetic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 err="1" smtClean="0">
                <a:solidFill>
                  <a:srgbClr val="000000"/>
                </a:solidFill>
              </a:rPr>
              <a:t>cycling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000000"/>
                </a:solidFill>
              </a:rPr>
              <a:t>Thermal </a:t>
            </a:r>
            <a:r>
              <a:rPr lang="fr-CH" dirty="0" err="1" smtClean="0">
                <a:solidFill>
                  <a:srgbClr val="000000"/>
                </a:solidFill>
              </a:rPr>
              <a:t>cycling</a:t>
            </a:r>
            <a:r>
              <a:rPr lang="fr-CH" dirty="0" smtClean="0">
                <a:solidFill>
                  <a:srgbClr val="000000"/>
                </a:solidFill>
              </a:rPr>
              <a:t> of large CICC </a:t>
            </a:r>
            <a:r>
              <a:rPr lang="fr-CH" dirty="0" err="1" smtClean="0">
                <a:solidFill>
                  <a:srgbClr val="000000"/>
                </a:solidFill>
              </a:rPr>
              <a:t>conductors</a:t>
            </a:r>
            <a:endParaRPr lang="fr-CH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000000"/>
                </a:solidFill>
              </a:rPr>
              <a:t>100% in use for </a:t>
            </a:r>
            <a:r>
              <a:rPr lang="fr-CH" dirty="0" err="1" smtClean="0">
                <a:solidFill>
                  <a:srgbClr val="000000"/>
                </a:solidFill>
              </a:rPr>
              <a:t>testing</a:t>
            </a:r>
            <a:r>
              <a:rPr lang="fr-CH" dirty="0" smtClean="0">
                <a:solidFill>
                  <a:srgbClr val="000000"/>
                </a:solidFill>
              </a:rPr>
              <a:t> of ITER CICC </a:t>
            </a:r>
            <a:r>
              <a:rPr lang="fr-CH" dirty="0" err="1" smtClean="0">
                <a:solidFill>
                  <a:srgbClr val="000000"/>
                </a:solidFill>
              </a:rPr>
              <a:t>foreseen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 err="1" smtClean="0">
                <a:solidFill>
                  <a:srgbClr val="000000"/>
                </a:solidFill>
              </a:rPr>
              <a:t>reduction</a:t>
            </a:r>
            <a:r>
              <a:rPr lang="fr-CH" dirty="0" smtClean="0">
                <a:solidFill>
                  <a:srgbClr val="000000"/>
                </a:solidFill>
              </a:rPr>
              <a:t> in 2016 to 70%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000000"/>
                </a:solidFill>
              </a:rPr>
              <a:t>Up to 10000 cycles to </a:t>
            </a:r>
            <a:r>
              <a:rPr lang="fr-CH" dirty="0" err="1" smtClean="0">
                <a:solidFill>
                  <a:srgbClr val="000000"/>
                </a:solidFill>
              </a:rPr>
              <a:t>investigate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 err="1" smtClean="0">
                <a:solidFill>
                  <a:srgbClr val="000000"/>
                </a:solidFill>
              </a:rPr>
              <a:t>cable</a:t>
            </a:r>
            <a:r>
              <a:rPr lang="en-GB" dirty="0" smtClean="0">
                <a:solidFill>
                  <a:srgbClr val="000000"/>
                </a:solidFill>
              </a:rPr>
              <a:t>  degradation at </a:t>
            </a:r>
            <a:r>
              <a:rPr lang="en-GB" dirty="0">
                <a:solidFill>
                  <a:srgbClr val="000000"/>
                </a:solidFill>
              </a:rPr>
              <a:t>the nominal operating </a:t>
            </a:r>
            <a:r>
              <a:rPr lang="en-GB" dirty="0" smtClean="0">
                <a:solidFill>
                  <a:srgbClr val="000000"/>
                </a:solidFill>
              </a:rPr>
              <a:t>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>
                <a:solidFill>
                  <a:srgbClr val="000000"/>
                </a:solidFill>
              </a:rPr>
              <a:t>Demanding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 err="1" smtClean="0">
                <a:solidFill>
                  <a:srgbClr val="000000"/>
                </a:solidFill>
              </a:rPr>
              <a:t>sample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 err="1" smtClean="0">
                <a:solidFill>
                  <a:srgbClr val="000000"/>
                </a:solidFill>
              </a:rPr>
              <a:t>preparation</a:t>
            </a:r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60595"/>
            <a:ext cx="3240360" cy="48581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0478" y="1163368"/>
            <a:ext cx="1587878" cy="155296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572000" y="5150698"/>
            <a:ext cx="4572000" cy="100027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</a:rPr>
              <a:t>ITER </a:t>
            </a:r>
            <a:r>
              <a:rPr lang="en-US" sz="1600" b="1" dirty="0">
                <a:latin typeface="Arial" panose="020B0604020202020204" pitchFamily="34" charset="0"/>
              </a:rPr>
              <a:t>Conductors from Design, through Specification, Qualification, Production and Test </a:t>
            </a:r>
            <a:endParaRPr lang="en-US" sz="1600" b="1" dirty="0" smtClean="0">
              <a:latin typeface="Arial" panose="020B0604020202020204" pitchFamily="34" charset="0"/>
            </a:endParaRPr>
          </a:p>
          <a:p>
            <a:r>
              <a:rPr lang="en-US" sz="1100" dirty="0" err="1" smtClean="0">
                <a:latin typeface="Arial" panose="020B0604020202020204" pitchFamily="34" charset="0"/>
              </a:rPr>
              <a:t>Pierluigi</a:t>
            </a:r>
            <a:r>
              <a:rPr lang="en-US" sz="1100" dirty="0" smtClean="0">
                <a:latin typeface="Arial" panose="020B0604020202020204" pitchFamily="34" charset="0"/>
              </a:rPr>
              <a:t> </a:t>
            </a:r>
            <a:r>
              <a:rPr lang="en-US" sz="1100" dirty="0" err="1">
                <a:latin typeface="Arial" panose="020B0604020202020204" pitchFamily="34" charset="0"/>
              </a:rPr>
              <a:t>Bruzzone</a:t>
            </a:r>
            <a:r>
              <a:rPr lang="en-US" sz="1100" dirty="0">
                <a:latin typeface="Arial" panose="020B0604020202020204" pitchFamily="34" charset="0"/>
              </a:rPr>
              <a:t> </a:t>
            </a:r>
            <a:r>
              <a:rPr lang="en-US" sz="1100" i="1" dirty="0">
                <a:latin typeface="Arial" panose="020B0604020202020204" pitchFamily="34" charset="0"/>
              </a:rPr>
              <a:t>EPFL-CRPP, </a:t>
            </a:r>
            <a:r>
              <a:rPr lang="en-US" sz="1100" i="1" dirty="0" err="1">
                <a:latin typeface="Arial" panose="020B0604020202020204" pitchFamily="34" charset="0"/>
              </a:rPr>
              <a:t>Villigen</a:t>
            </a:r>
            <a:r>
              <a:rPr lang="en-US" sz="1100" i="1" dirty="0">
                <a:latin typeface="Arial" panose="020B0604020202020204" pitchFamily="34" charset="0"/>
              </a:rPr>
              <a:t>, Switzerland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31569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9464" y="1018239"/>
            <a:ext cx="6160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Times-Roman"/>
              </a:rPr>
              <a:t>FBI </a:t>
            </a:r>
            <a:r>
              <a:rPr lang="en-GB" dirty="0">
                <a:solidFill>
                  <a:srgbClr val="000000"/>
                </a:solidFill>
                <a:latin typeface="Times-Roman"/>
              </a:rPr>
              <a:t>(F force, B magnetic field, I current</a:t>
            </a:r>
            <a:r>
              <a:rPr lang="en-GB" dirty="0" smtClean="0">
                <a:solidFill>
                  <a:srgbClr val="000000"/>
                </a:solidFill>
                <a:latin typeface="Times-Roman"/>
              </a:rPr>
              <a:t>) </a:t>
            </a:r>
          </a:p>
          <a:p>
            <a:r>
              <a:rPr lang="en-GB" dirty="0" smtClean="0">
                <a:solidFill>
                  <a:srgbClr val="000000"/>
                </a:solidFill>
                <a:latin typeface="Times-Roman"/>
              </a:rPr>
              <a:t>Measurement </a:t>
            </a:r>
            <a:r>
              <a:rPr lang="en-GB" dirty="0">
                <a:solidFill>
                  <a:srgbClr val="000000"/>
                </a:solidFill>
                <a:latin typeface="Times-Roman"/>
              </a:rPr>
              <a:t>Facility for High </a:t>
            </a:r>
            <a:r>
              <a:rPr lang="en-GB" dirty="0" smtClean="0">
                <a:solidFill>
                  <a:srgbClr val="000000"/>
                </a:solidFill>
                <a:latin typeface="Times-Roman"/>
              </a:rPr>
              <a:t>Temperature</a:t>
            </a:r>
            <a:endParaRPr lang="en-GB" dirty="0">
              <a:solidFill>
                <a:srgbClr val="000000"/>
              </a:solidFill>
              <a:latin typeface="Times-Roman"/>
            </a:endParaRPr>
          </a:p>
          <a:p>
            <a:r>
              <a:rPr lang="de-DE" dirty="0" err="1">
                <a:solidFill>
                  <a:srgbClr val="000000"/>
                </a:solidFill>
                <a:latin typeface="Times-Roman"/>
              </a:rPr>
              <a:t>Superconducting</a:t>
            </a:r>
            <a:r>
              <a:rPr lang="de-DE" dirty="0">
                <a:solidFill>
                  <a:srgbClr val="000000"/>
                </a:solidFill>
                <a:latin typeface="Times-Roman"/>
              </a:rPr>
              <a:t> Cable Designs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00800" y="4975857"/>
            <a:ext cx="26847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i="1" dirty="0" err="1">
                <a:latin typeface="CMMI10"/>
              </a:rPr>
              <a:t>I</a:t>
            </a:r>
            <a:r>
              <a:rPr lang="de-DE" sz="800" dirty="0" err="1">
                <a:latin typeface="CMR7"/>
              </a:rPr>
              <a:t>max</a:t>
            </a:r>
            <a:r>
              <a:rPr lang="de-DE" sz="800" dirty="0">
                <a:latin typeface="CMR7"/>
              </a:rPr>
              <a:t> </a:t>
            </a:r>
            <a:r>
              <a:rPr lang="de-DE" dirty="0">
                <a:latin typeface="CMR10"/>
              </a:rPr>
              <a:t>=10 </a:t>
            </a:r>
            <a:r>
              <a:rPr lang="de-DE" dirty="0" err="1">
                <a:latin typeface="Times-Roman"/>
              </a:rPr>
              <a:t>kA</a:t>
            </a:r>
            <a:endParaRPr lang="de-DE" dirty="0">
              <a:latin typeface="Times-Roman"/>
            </a:endParaRPr>
          </a:p>
          <a:p>
            <a:pPr algn="ctr"/>
            <a:r>
              <a:rPr lang="de-DE" i="1" dirty="0" err="1">
                <a:latin typeface="CMMI10"/>
              </a:rPr>
              <a:t>B</a:t>
            </a:r>
            <a:r>
              <a:rPr lang="de-DE" sz="800" dirty="0" err="1">
                <a:latin typeface="CMR7"/>
              </a:rPr>
              <a:t>max</a:t>
            </a:r>
            <a:r>
              <a:rPr lang="de-DE" sz="800" dirty="0">
                <a:latin typeface="CMR7"/>
              </a:rPr>
              <a:t> </a:t>
            </a:r>
            <a:r>
              <a:rPr lang="de-DE" dirty="0">
                <a:latin typeface="CMR10"/>
              </a:rPr>
              <a:t>=12 </a:t>
            </a:r>
            <a:r>
              <a:rPr lang="de-DE" dirty="0">
                <a:latin typeface="Times-Roman"/>
              </a:rPr>
              <a:t>T</a:t>
            </a:r>
          </a:p>
          <a:p>
            <a:pPr algn="ctr"/>
            <a:r>
              <a:rPr lang="de-DE" i="1" dirty="0" err="1">
                <a:latin typeface="CMMI10"/>
              </a:rPr>
              <a:t>F</a:t>
            </a:r>
            <a:r>
              <a:rPr lang="de-DE" sz="800" dirty="0" err="1">
                <a:latin typeface="CMR7"/>
              </a:rPr>
              <a:t>max</a:t>
            </a:r>
            <a:r>
              <a:rPr lang="de-DE" sz="800" dirty="0">
                <a:latin typeface="CMR7"/>
              </a:rPr>
              <a:t> </a:t>
            </a:r>
            <a:r>
              <a:rPr lang="de-DE" dirty="0">
                <a:latin typeface="CMR10"/>
              </a:rPr>
              <a:t>=100 </a:t>
            </a:r>
            <a:r>
              <a:rPr lang="de-DE" dirty="0">
                <a:latin typeface="Times-Roman"/>
              </a:rPr>
              <a:t>kN</a:t>
            </a:r>
            <a:r>
              <a:rPr lang="de-DE" i="1" dirty="0">
                <a:latin typeface="CMMI10"/>
              </a:rPr>
              <a:t>.</a:t>
            </a:r>
            <a:endParaRPr lang="de-DE" dirty="0"/>
          </a:p>
        </p:txBody>
      </p:sp>
      <p:sp>
        <p:nvSpPr>
          <p:cNvPr id="10" name="Rectangle 9"/>
          <p:cNvSpPr/>
          <p:nvPr/>
        </p:nvSpPr>
        <p:spPr>
          <a:xfrm>
            <a:off x="0" y="4812912"/>
            <a:ext cx="5292080" cy="143116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latin typeface="Times-Roman"/>
              </a:rPr>
              <a:t>FBI Measurement Facility for High Temperature</a:t>
            </a:r>
          </a:p>
          <a:p>
            <a:r>
              <a:rPr lang="de-DE" dirty="0" err="1">
                <a:latin typeface="Times-Roman"/>
              </a:rPr>
              <a:t>Superconducting</a:t>
            </a:r>
            <a:r>
              <a:rPr lang="de-DE" dirty="0">
                <a:latin typeface="Times-Roman"/>
              </a:rPr>
              <a:t> Cable Designs</a:t>
            </a:r>
          </a:p>
          <a:p>
            <a:r>
              <a:rPr lang="en-GB" sz="1100" dirty="0">
                <a:latin typeface="Times-Roman"/>
              </a:rPr>
              <a:t>C. Bayer, C. Barth, P. V. </a:t>
            </a:r>
            <a:r>
              <a:rPr lang="en-GB" sz="1100" dirty="0" err="1">
                <a:latin typeface="Times-Roman"/>
              </a:rPr>
              <a:t>Gade</a:t>
            </a:r>
            <a:r>
              <a:rPr lang="en-GB" sz="1100" dirty="0">
                <a:latin typeface="Times-Roman"/>
              </a:rPr>
              <a:t>, K.-P. Weiss, and R. </a:t>
            </a:r>
            <a:r>
              <a:rPr lang="en-GB" sz="1100" dirty="0" smtClean="0">
                <a:latin typeface="Times-Roman"/>
              </a:rPr>
              <a:t>Heller</a:t>
            </a:r>
          </a:p>
          <a:p>
            <a:r>
              <a:rPr lang="de-DE" sz="1100" dirty="0"/>
              <a:t>IEEE TRANSACTIONS ON APPLIED SUPERCONDUCTIVITY, VOL. 24, NO. 3, JUNE 2014</a:t>
            </a:r>
          </a:p>
          <a:p>
            <a:endParaRPr lang="de-DE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KIT - FBI</a:t>
            </a:r>
            <a:endParaRPr lang="en-US" sz="4000" dirty="0"/>
          </a:p>
        </p:txBody>
      </p:sp>
      <p:cxnSp>
        <p:nvCxnSpPr>
          <p:cNvPr id="12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2121733"/>
            <a:ext cx="60887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Times-Bold"/>
              </a:rPr>
              <a:t>Critical </a:t>
            </a:r>
            <a:r>
              <a:rPr lang="en-GB" dirty="0">
                <a:solidFill>
                  <a:srgbClr val="000000"/>
                </a:solidFill>
                <a:latin typeface="Times-Bold"/>
              </a:rPr>
              <a:t>current of a </a:t>
            </a:r>
            <a:r>
              <a:rPr lang="en-GB" dirty="0" smtClean="0">
                <a:solidFill>
                  <a:srgbClr val="000000"/>
                </a:solidFill>
                <a:latin typeface="Times-Bold"/>
              </a:rPr>
              <a:t>cable up </a:t>
            </a:r>
            <a:r>
              <a:rPr lang="en-GB" dirty="0">
                <a:solidFill>
                  <a:srgbClr val="000000"/>
                </a:solidFill>
                <a:latin typeface="Times-Bold"/>
              </a:rPr>
              <a:t>to 10 </a:t>
            </a:r>
            <a:r>
              <a:rPr lang="en-GB" dirty="0" smtClean="0">
                <a:solidFill>
                  <a:srgbClr val="000000"/>
                </a:solidFill>
                <a:latin typeface="Times-Bold"/>
              </a:rPr>
              <a:t>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Times-Bold"/>
              </a:rPr>
              <a:t>With </a:t>
            </a:r>
            <a:r>
              <a:rPr lang="en-GB" dirty="0">
                <a:solidFill>
                  <a:srgbClr val="000000"/>
                </a:solidFill>
                <a:latin typeface="Times-Bold"/>
              </a:rPr>
              <a:t>an LTS split coil magnet of 12 T and a </a:t>
            </a:r>
            <a:r>
              <a:rPr lang="en-GB" dirty="0" smtClean="0">
                <a:solidFill>
                  <a:srgbClr val="000000"/>
                </a:solidFill>
                <a:latin typeface="Times-Bold"/>
              </a:rPr>
              <a:t>sample gap </a:t>
            </a:r>
            <a:r>
              <a:rPr lang="en-GB" dirty="0">
                <a:solidFill>
                  <a:srgbClr val="000000"/>
                </a:solidFill>
                <a:latin typeface="Times-Bold"/>
              </a:rPr>
              <a:t>of </a:t>
            </a:r>
            <a:r>
              <a:rPr lang="en-GB" dirty="0">
                <a:solidFill>
                  <a:srgbClr val="000000"/>
                </a:solidFill>
                <a:latin typeface="CMBX9"/>
              </a:rPr>
              <a:t>80 </a:t>
            </a:r>
            <a:r>
              <a:rPr lang="en-GB" i="1" dirty="0">
                <a:solidFill>
                  <a:srgbClr val="000000"/>
                </a:solidFill>
                <a:latin typeface="CMBSY10"/>
              </a:rPr>
              <a:t>× </a:t>
            </a:r>
            <a:r>
              <a:rPr lang="en-GB" dirty="0">
                <a:solidFill>
                  <a:srgbClr val="000000"/>
                </a:solidFill>
                <a:latin typeface="CMBX9"/>
              </a:rPr>
              <a:t>40 </a:t>
            </a:r>
            <a:r>
              <a:rPr lang="en-GB" dirty="0" smtClean="0">
                <a:solidFill>
                  <a:srgbClr val="000000"/>
                </a:solidFill>
                <a:latin typeface="Times-Bold"/>
              </a:rPr>
              <a:t>mm</a:t>
            </a:r>
            <a:r>
              <a:rPr lang="en-GB" baseline="30000" dirty="0" smtClean="0">
                <a:solidFill>
                  <a:srgbClr val="000000"/>
                </a:solidFill>
                <a:latin typeface="Times-Bold"/>
              </a:rPr>
              <a:t>2</a:t>
            </a:r>
            <a:endParaRPr lang="en-GB" dirty="0" smtClean="0">
              <a:solidFill>
                <a:srgbClr val="000000"/>
              </a:solidFill>
              <a:latin typeface="Times-Bol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Times-Bold"/>
              </a:rPr>
              <a:t>Different </a:t>
            </a:r>
            <a:r>
              <a:rPr lang="en-GB" dirty="0">
                <a:solidFill>
                  <a:srgbClr val="000000"/>
                </a:solidFill>
                <a:latin typeface="Times-Bold"/>
              </a:rPr>
              <a:t>HTS cable types can be </a:t>
            </a:r>
            <a:r>
              <a:rPr lang="en-GB" dirty="0" smtClean="0">
                <a:solidFill>
                  <a:srgbClr val="000000"/>
                </a:solidFill>
                <a:latin typeface="Times-Bold"/>
              </a:rPr>
              <a:t>measured</a:t>
            </a:r>
            <a:endParaRPr lang="en-GB" dirty="0">
              <a:solidFill>
                <a:srgbClr val="000000"/>
              </a:solidFill>
              <a:latin typeface="Times-Bol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-Bold"/>
              </a:rPr>
              <a:t>Mechanical forces can be applied up to 100 </a:t>
            </a:r>
            <a:r>
              <a:rPr lang="en-GB" dirty="0" err="1">
                <a:solidFill>
                  <a:srgbClr val="000000"/>
                </a:solidFill>
                <a:latin typeface="Times-Bold"/>
              </a:rPr>
              <a:t>kN</a:t>
            </a:r>
            <a:r>
              <a:rPr lang="en-GB" dirty="0">
                <a:solidFill>
                  <a:srgbClr val="000000"/>
                </a:solidFill>
                <a:latin typeface="Times-Bold"/>
              </a:rPr>
              <a:t> in axial </a:t>
            </a:r>
            <a:r>
              <a:rPr lang="en-GB" dirty="0" smtClean="0">
                <a:solidFill>
                  <a:srgbClr val="000000"/>
                </a:solidFill>
                <a:latin typeface="Times-Bold"/>
              </a:rPr>
              <a:t>direction </a:t>
            </a:r>
            <a:r>
              <a:rPr lang="en-US" dirty="0" smtClean="0">
                <a:solidFill>
                  <a:srgbClr val="000000"/>
                </a:solidFill>
                <a:latin typeface="Times-Bold"/>
              </a:rPr>
              <a:t>of </a:t>
            </a:r>
            <a:r>
              <a:rPr lang="en-US" dirty="0">
                <a:solidFill>
                  <a:srgbClr val="000000"/>
                </a:solidFill>
                <a:latin typeface="Times-Bold"/>
              </a:rPr>
              <a:t>a </a:t>
            </a:r>
            <a:r>
              <a:rPr lang="en-US" dirty="0" smtClean="0">
                <a:solidFill>
                  <a:srgbClr val="000000"/>
                </a:solidFill>
                <a:latin typeface="Times-Bold"/>
              </a:rPr>
              <a:t>cable based on a electromechanical tensile machine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55118" t="13689" r="14957" b="3195"/>
          <a:stretch/>
        </p:blipFill>
        <p:spPr>
          <a:xfrm>
            <a:off x="6516216" y="929702"/>
            <a:ext cx="2538975" cy="3823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FNAL</a:t>
            </a:r>
            <a:endParaRPr lang="en-US" sz="4000" dirty="0"/>
          </a:p>
        </p:txBody>
      </p:sp>
      <p:cxnSp>
        <p:nvCxnSpPr>
          <p:cNvPr id="7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-1" y="5013176"/>
            <a:ext cx="4572000" cy="113877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sz="1600" b="1" dirty="0" smtClean="0">
                <a:latin typeface="+mj-lt"/>
              </a:rPr>
              <a:t>Sensitivity </a:t>
            </a:r>
            <a:r>
              <a:rPr lang="en-GB" sz="1600" b="1" dirty="0">
                <a:latin typeface="+mj-lt"/>
              </a:rPr>
              <a:t>of Nb</a:t>
            </a:r>
            <a:r>
              <a:rPr lang="en-GB" sz="1600" b="1" baseline="-25000" dirty="0">
                <a:latin typeface="+mj-lt"/>
              </a:rPr>
              <a:t>3</a:t>
            </a:r>
            <a:r>
              <a:rPr lang="en-GB" sz="1600" b="1" dirty="0">
                <a:latin typeface="+mj-lt"/>
              </a:rPr>
              <a:t>Sn Rutherford-type cables to transverse pressure </a:t>
            </a:r>
          </a:p>
          <a:p>
            <a:pPr marR="0" algn="just"/>
            <a:r>
              <a:rPr lang="en-US" sz="1200" b="1" dirty="0">
                <a:latin typeface="+mj-lt"/>
              </a:rPr>
              <a:t>E. </a:t>
            </a:r>
            <a:r>
              <a:rPr lang="en-US" sz="1200" b="1" dirty="0" err="1">
                <a:latin typeface="+mj-lt"/>
              </a:rPr>
              <a:t>Barzi</a:t>
            </a:r>
            <a:r>
              <a:rPr lang="en-US" sz="1200" b="1" dirty="0">
                <a:latin typeface="+mj-lt"/>
              </a:rPr>
              <a:t> , T. </a:t>
            </a:r>
            <a:r>
              <a:rPr lang="en-US" sz="1200" b="1" dirty="0" err="1">
                <a:latin typeface="+mj-lt"/>
              </a:rPr>
              <a:t>Wokas</a:t>
            </a:r>
            <a:r>
              <a:rPr lang="en-US" sz="1200" b="1" dirty="0">
                <a:latin typeface="+mj-lt"/>
              </a:rPr>
              <a:t>, and A. V. </a:t>
            </a:r>
            <a:r>
              <a:rPr lang="en-US" sz="1200" b="1" dirty="0" err="1">
                <a:latin typeface="+mj-lt"/>
              </a:rPr>
              <a:t>Zlobin</a:t>
            </a:r>
            <a:r>
              <a:rPr lang="en-US" sz="1200" b="1" dirty="0">
                <a:latin typeface="+mj-lt"/>
              </a:rPr>
              <a:t> </a:t>
            </a:r>
            <a:endParaRPr lang="en-US" sz="1200" dirty="0">
              <a:latin typeface="+mj-lt"/>
            </a:endParaRPr>
          </a:p>
          <a:p>
            <a:pPr marR="0" algn="just"/>
            <a:r>
              <a:rPr lang="en-US" sz="1200" dirty="0">
                <a:latin typeface="+mj-lt"/>
              </a:rPr>
              <a:t>Fermi National Accelerator Laboratory </a:t>
            </a:r>
          </a:p>
          <a:p>
            <a:pPr marR="0" algn="just"/>
            <a:r>
              <a:rPr lang="en-US" sz="1200" dirty="0">
                <a:latin typeface="+mj-lt"/>
              </a:rPr>
              <a:t>Batavia, Illinois 60510, USA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843" y="959645"/>
            <a:ext cx="3528392" cy="91949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3160" y="3167983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Transverse pressure: Hydraulic cylinder 20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Current up to 2000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Operating temperature </a:t>
            </a:r>
            <a:r>
              <a:rPr lang="en-GB" dirty="0">
                <a:solidFill>
                  <a:srgbClr val="000000"/>
                </a:solidFill>
                <a:latin typeface="JFPOOF+TimesNewRoman"/>
              </a:rPr>
              <a:t>4.2 </a:t>
            </a:r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Transverse </a:t>
            </a:r>
            <a:r>
              <a:rPr lang="en-GB" dirty="0">
                <a:solidFill>
                  <a:srgbClr val="000000"/>
                </a:solidFill>
                <a:latin typeface="JFPOOF+TimesNewRoman"/>
              </a:rPr>
              <a:t>magnetic </a:t>
            </a:r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field up to 12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Tests were carried out at pressures up to 200 MPa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14 mm wide Rutherford-type cables, 28 </a:t>
            </a:r>
            <a:r>
              <a:rPr lang="en-GB" dirty="0">
                <a:solidFill>
                  <a:srgbClr val="000000"/>
                </a:solidFill>
                <a:latin typeface="JFPOOF+TimesNewRoman"/>
              </a:rPr>
              <a:t>Nb</a:t>
            </a:r>
            <a:r>
              <a:rPr lang="en-GB" baseline="-25000" dirty="0">
                <a:solidFill>
                  <a:srgbClr val="000000"/>
                </a:solidFill>
                <a:latin typeface="JFPOOF+TimesNewRoman"/>
              </a:rPr>
              <a:t>3</a:t>
            </a:r>
            <a:r>
              <a:rPr lang="en-GB" dirty="0">
                <a:solidFill>
                  <a:srgbClr val="000000"/>
                </a:solidFill>
                <a:latin typeface="JFPOOF+TimesNewRoman"/>
              </a:rPr>
              <a:t>Sn strands 1 mm in diameter</a:t>
            </a:r>
            <a:endParaRPr lang="en-GB" dirty="0" smtClean="0">
              <a:solidFill>
                <a:srgbClr val="000000"/>
              </a:solidFill>
              <a:latin typeface="JFPOOF+TimesNew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9512" y="1045792"/>
            <a:ext cx="53285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JFPOOF+TimesNewRoman"/>
              </a:rPr>
              <a:t>The cable sample (1) </a:t>
            </a:r>
            <a:endParaRPr lang="en-GB" dirty="0" smtClean="0">
              <a:solidFill>
                <a:srgbClr val="000000"/>
              </a:solidFill>
              <a:latin typeface="JFPOOF+TimesNewRoman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Inconel plates</a:t>
            </a:r>
            <a:r>
              <a:rPr lang="en-GB" dirty="0">
                <a:solidFill>
                  <a:srgbClr val="000000"/>
                </a:solidFill>
                <a:latin typeface="JFPOOF+TimesNewRoman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(2)</a:t>
            </a:r>
          </a:p>
          <a:p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Inconel </a:t>
            </a:r>
            <a:r>
              <a:rPr lang="en-GB" dirty="0">
                <a:solidFill>
                  <a:srgbClr val="000000"/>
                </a:solidFill>
                <a:latin typeface="JFPOOF+TimesNewRoman"/>
              </a:rPr>
              <a:t>rod assembly (</a:t>
            </a:r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3) </a:t>
            </a:r>
          </a:p>
          <a:p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Top </a:t>
            </a:r>
            <a:r>
              <a:rPr lang="en-GB" dirty="0">
                <a:solidFill>
                  <a:srgbClr val="000000"/>
                </a:solidFill>
                <a:latin typeface="JFPOOF+TimesNewRoman"/>
              </a:rPr>
              <a:t>plate </a:t>
            </a:r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welded to Inconel tube (4</a:t>
            </a:r>
            <a:r>
              <a:rPr lang="en-GB" dirty="0">
                <a:solidFill>
                  <a:srgbClr val="000000"/>
                </a:solidFill>
                <a:latin typeface="JFPOOF+TimesNewRoman"/>
              </a:rPr>
              <a:t>) </a:t>
            </a:r>
            <a:endParaRPr lang="en-GB" dirty="0" smtClean="0">
              <a:solidFill>
                <a:srgbClr val="000000"/>
              </a:solidFill>
              <a:latin typeface="JFPOOF+TimesNewRoman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Inconel </a:t>
            </a:r>
            <a:r>
              <a:rPr lang="en-GB" dirty="0">
                <a:solidFill>
                  <a:srgbClr val="000000"/>
                </a:solidFill>
                <a:latin typeface="JFPOOF+TimesNewRoman"/>
              </a:rPr>
              <a:t>tube (</a:t>
            </a:r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5) welded </a:t>
            </a:r>
            <a:r>
              <a:rPr lang="en-GB" dirty="0">
                <a:solidFill>
                  <a:srgbClr val="000000"/>
                </a:solidFill>
                <a:latin typeface="JFPOOF+TimesNewRoman"/>
              </a:rPr>
              <a:t>to the top </a:t>
            </a:r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flange</a:t>
            </a:r>
          </a:p>
          <a:p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Copper </a:t>
            </a:r>
            <a:r>
              <a:rPr lang="en-GB" dirty="0">
                <a:solidFill>
                  <a:srgbClr val="000000"/>
                </a:solidFill>
                <a:latin typeface="JFPOOF+TimesNewRoman"/>
              </a:rPr>
              <a:t>leads (</a:t>
            </a:r>
            <a:r>
              <a:rPr lang="en-GB" dirty="0" smtClean="0">
                <a:solidFill>
                  <a:srgbClr val="000000"/>
                </a:solidFill>
                <a:latin typeface="JFPOOF+TimesNewRoman"/>
              </a:rPr>
              <a:t>6) including </a:t>
            </a:r>
            <a:r>
              <a:rPr lang="en-GB" dirty="0">
                <a:solidFill>
                  <a:srgbClr val="000000"/>
                </a:solidFill>
                <a:latin typeface="JFPOOF+TimesNewRoman"/>
              </a:rPr>
              <a:t>a pair of Nb</a:t>
            </a:r>
            <a:r>
              <a:rPr lang="en-GB" baseline="-25000" dirty="0">
                <a:solidFill>
                  <a:srgbClr val="000000"/>
                </a:solidFill>
                <a:latin typeface="JFPOOF+TimesNewRoman"/>
              </a:rPr>
              <a:t>3</a:t>
            </a:r>
            <a:r>
              <a:rPr lang="en-GB" dirty="0">
                <a:solidFill>
                  <a:srgbClr val="000000"/>
                </a:solidFill>
                <a:latin typeface="JFPOOF+TimesNewRoman"/>
              </a:rPr>
              <a:t>Sn strand splices. 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7744" y="2192909"/>
            <a:ext cx="2489056" cy="20785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89451" y="4240472"/>
            <a:ext cx="18373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Sample after impregnation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5355847" y="1847451"/>
            <a:ext cx="8418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Test setup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9886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TWENTE</a:t>
            </a:r>
            <a:endParaRPr lang="en-US" sz="4000" dirty="0"/>
          </a:p>
        </p:txBody>
      </p:sp>
      <p:cxnSp>
        <p:nvCxnSpPr>
          <p:cNvPr id="7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0143" y="1143895"/>
            <a:ext cx="2706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Master Thesis A. </a:t>
            </a:r>
            <a:r>
              <a:rPr lang="en-US" dirty="0" err="1" smtClean="0"/>
              <a:t>Verweij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40157" t="11499" r="33856" b="52230"/>
          <a:stretch/>
        </p:blipFill>
        <p:spPr>
          <a:xfrm rot="20711688">
            <a:off x="524546" y="1070558"/>
            <a:ext cx="1838187" cy="13925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16537" t="16704" r="16527" b="11400"/>
          <a:stretch/>
        </p:blipFill>
        <p:spPr>
          <a:xfrm rot="5400000">
            <a:off x="5012385" y="2143670"/>
            <a:ext cx="4787658" cy="27881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1520" y="3099664"/>
            <a:ext cx="54726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Alternative concept for electromechanical cable characterization:</a:t>
            </a:r>
          </a:p>
          <a:p>
            <a:endParaRPr lang="en-US" dirty="0" smtClean="0"/>
          </a:p>
          <a:p>
            <a:r>
              <a:rPr lang="en-US" dirty="0" smtClean="0"/>
              <a:t>Magnetic press for cable testing, still operational…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80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	Task 2.1 </a:t>
            </a:r>
            <a:endParaRPr lang="en-US" sz="4000" dirty="0"/>
          </a:p>
        </p:txBody>
      </p:sp>
      <p:cxnSp>
        <p:nvCxnSpPr>
          <p:cNvPr id="1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156136" y="1916832"/>
            <a:ext cx="8952732" cy="3259942"/>
          </a:xfrm>
        </p:spPr>
        <p:txBody>
          <a:bodyPr>
            <a:normAutofit fontScale="92500" lnSpcReduction="20000"/>
          </a:bodyPr>
          <a:lstStyle/>
          <a:p>
            <a:pPr marL="36576" lvl="0" indent="0">
              <a:buNone/>
            </a:pPr>
            <a:r>
              <a:rPr lang="fr-CH" sz="1600" b="1" dirty="0" smtClean="0">
                <a:solidFill>
                  <a:srgbClr val="000000"/>
                </a:solidFill>
                <a:latin typeface="+mj-lt"/>
              </a:rPr>
              <a:t>Description</a:t>
            </a:r>
            <a:endParaRPr lang="en-GB" sz="1600" b="1" dirty="0" smtClean="0">
              <a:solidFill>
                <a:srgbClr val="000000"/>
              </a:solidFill>
              <a:latin typeface="+mj-lt"/>
            </a:endParaRPr>
          </a:p>
          <a:p>
            <a:pPr lvl="0"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Review of existing instrumentation and tools presently in use at CERN and at partner institutes to characterize the electromechanical performance of Nb</a:t>
            </a:r>
            <a:r>
              <a:rPr lang="en-US" sz="1600" baseline="-25000" dirty="0">
                <a:solidFill>
                  <a:srgbClr val="000000"/>
                </a:solidFill>
                <a:latin typeface="+mj-lt"/>
              </a:rPr>
              <a:t>3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Sn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cables </a:t>
            </a:r>
          </a:p>
          <a:p>
            <a:pPr marL="36576" lvl="0" indent="0">
              <a:buClrTx/>
              <a:buNone/>
            </a:pPr>
            <a:r>
              <a:rPr lang="en-US" sz="1600" i="1" dirty="0" smtClean="0">
                <a:solidFill>
                  <a:srgbClr val="000000"/>
                </a:solidFill>
                <a:latin typeface="+mj-lt"/>
              </a:rPr>
              <a:t>	</a:t>
            </a:r>
            <a:r>
              <a:rPr lang="en-US" sz="1600" b="1" dirty="0">
                <a:solidFill>
                  <a:srgbClr val="00B050"/>
                </a:solidFill>
                <a:latin typeface="+mj-lt"/>
              </a:rPr>
              <a:t>September 2015:  </a:t>
            </a:r>
            <a:r>
              <a:rPr lang="en-US" sz="1600" b="1" i="1" dirty="0">
                <a:solidFill>
                  <a:srgbClr val="00B050"/>
                </a:solidFill>
                <a:latin typeface="+mj-lt"/>
              </a:rPr>
              <a:t>FNAL, UNIGE, TU-Wien – </a:t>
            </a:r>
            <a:r>
              <a:rPr lang="en-US" sz="1600" b="1" i="1" dirty="0" err="1">
                <a:solidFill>
                  <a:srgbClr val="00B050"/>
                </a:solidFill>
                <a:latin typeface="+mj-lt"/>
              </a:rPr>
              <a:t>Atominstitut</a:t>
            </a:r>
            <a:r>
              <a:rPr lang="en-US" sz="1600" b="1" dirty="0">
                <a:solidFill>
                  <a:srgbClr val="00B050"/>
                </a:solidFill>
                <a:latin typeface="+mj-lt"/>
              </a:rPr>
              <a:t>;</a:t>
            </a:r>
          </a:p>
          <a:p>
            <a:pPr marL="36576" lvl="0" indent="0">
              <a:buClrTx/>
              <a:buNone/>
            </a:pPr>
            <a:r>
              <a:rPr lang="en-US" sz="1600" b="1" dirty="0">
                <a:latin typeface="+mj-lt"/>
              </a:rPr>
              <a:t>	</a:t>
            </a:r>
            <a:r>
              <a:rPr lang="en-US" sz="1600" b="1" dirty="0" smtClean="0">
                <a:latin typeface="+mj-lt"/>
              </a:rPr>
              <a:t>2015 - 2016: </a:t>
            </a:r>
            <a:r>
              <a:rPr lang="en-US" sz="1600" b="1" i="1" dirty="0">
                <a:latin typeface="+mj-lt"/>
              </a:rPr>
              <a:t>TWENTE,</a:t>
            </a:r>
            <a:r>
              <a:rPr lang="en-US" sz="1600" b="1" i="1" dirty="0">
                <a:solidFill>
                  <a:srgbClr val="00B050"/>
                </a:solidFill>
                <a:latin typeface="+mj-lt"/>
              </a:rPr>
              <a:t> PSI, </a:t>
            </a:r>
            <a:r>
              <a:rPr lang="en-US" sz="1600" b="1" i="1" dirty="0" smtClean="0">
                <a:latin typeface="+mj-lt"/>
              </a:rPr>
              <a:t>NHMFL</a:t>
            </a:r>
            <a:r>
              <a:rPr lang="en-US" sz="1600" b="1" i="1" dirty="0">
                <a:latin typeface="+mj-lt"/>
              </a:rPr>
              <a:t>;</a:t>
            </a:r>
            <a:endParaRPr lang="de-DE" sz="1600" b="1" dirty="0">
              <a:latin typeface="+mj-lt"/>
            </a:endParaRPr>
          </a:p>
          <a:p>
            <a:pPr lvl="0">
              <a:buClrTx/>
            </a:pPr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Design and set-up of a tool to characterize the cable wind-ability;</a:t>
            </a:r>
            <a:endParaRPr lang="de-DE" sz="1600" dirty="0" smtClean="0">
              <a:solidFill>
                <a:srgbClr val="000000"/>
              </a:solidFill>
              <a:latin typeface="+mj-lt"/>
            </a:endParaRPr>
          </a:p>
          <a:p>
            <a:pPr>
              <a:buClrTx/>
            </a:pP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Design 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and set-up a tool to test splices under different mechanical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constraints.</a:t>
            </a:r>
          </a:p>
          <a:p>
            <a:pPr marL="36576" indent="0">
              <a:buClrTx/>
              <a:buNone/>
            </a:pPr>
            <a:endParaRPr lang="fr-CH" sz="1600" dirty="0">
              <a:solidFill>
                <a:srgbClr val="000000"/>
              </a:solidFill>
              <a:latin typeface="+mj-lt"/>
            </a:endParaRPr>
          </a:p>
          <a:p>
            <a:pPr marL="36576" lvl="0" indent="0">
              <a:buNone/>
            </a:pPr>
            <a:r>
              <a:rPr lang="fr-CH" sz="1600" b="1" dirty="0" err="1" smtClean="0">
                <a:solidFill>
                  <a:srgbClr val="000000"/>
                </a:solidFill>
                <a:latin typeface="+mj-lt"/>
              </a:rPr>
              <a:t>Deliverables</a:t>
            </a:r>
            <a:endParaRPr lang="en-GB" sz="1600" b="1" dirty="0" smtClean="0">
              <a:solidFill>
                <a:srgbClr val="000000"/>
              </a:solidFill>
              <a:latin typeface="+mj-lt"/>
            </a:endParaRPr>
          </a:p>
          <a:p>
            <a:pPr>
              <a:buClrTx/>
            </a:pPr>
            <a:r>
              <a:rPr lang="en-US" sz="1600" dirty="0">
                <a:solidFill>
                  <a:srgbClr val="00B050"/>
                </a:solidFill>
                <a:latin typeface="+mj-lt"/>
              </a:rPr>
              <a:t>D1: Critical review of existing </a:t>
            </a:r>
            <a:r>
              <a:rPr lang="en-US" sz="1600" dirty="0" smtClean="0">
                <a:solidFill>
                  <a:srgbClr val="00B050"/>
                </a:solidFill>
                <a:latin typeface="+mj-lt"/>
              </a:rPr>
              <a:t>tools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including 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internal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review, </a:t>
            </a:r>
            <a:r>
              <a:rPr lang="en-US" sz="1600" i="1" dirty="0" smtClean="0">
                <a:solidFill>
                  <a:srgbClr val="000000"/>
                </a:solidFill>
                <a:latin typeface="+mj-lt"/>
              </a:rPr>
              <a:t>6 months;</a:t>
            </a:r>
            <a:endParaRPr lang="de-DE" sz="1600" i="1" dirty="0">
              <a:solidFill>
                <a:srgbClr val="000000"/>
              </a:solidFill>
              <a:latin typeface="+mj-lt"/>
            </a:endParaRPr>
          </a:p>
          <a:p>
            <a:pPr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D3: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Procurement/fabrication</a:t>
            </a:r>
            <a:r>
              <a:rPr lang="en-US" sz="1600" dirty="0" smtClean="0">
                <a:solidFill>
                  <a:srgbClr val="00B050"/>
                </a:solidFill>
                <a:latin typeface="+mj-lt"/>
              </a:rPr>
              <a:t>, </a:t>
            </a:r>
            <a:r>
              <a:rPr lang="en-US" sz="1600" dirty="0">
                <a:solidFill>
                  <a:srgbClr val="00B050"/>
                </a:solidFill>
                <a:latin typeface="+mj-lt"/>
              </a:rPr>
              <a:t>instrumentation and splicing methods, </a:t>
            </a:r>
            <a:r>
              <a:rPr lang="en-US" sz="1600" i="1" dirty="0">
                <a:solidFill>
                  <a:srgbClr val="00B050"/>
                </a:solidFill>
                <a:latin typeface="+mj-lt"/>
              </a:rPr>
              <a:t>3 months;</a:t>
            </a:r>
            <a:endParaRPr lang="de-DE" sz="1600" i="1" dirty="0">
              <a:solidFill>
                <a:srgbClr val="00B050"/>
              </a:solidFill>
              <a:latin typeface="+mj-lt"/>
            </a:endParaRPr>
          </a:p>
          <a:p>
            <a:pPr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D2: Proposal tools and test program n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commissioning, </a:t>
            </a:r>
            <a:r>
              <a:rPr lang="en-US" sz="1600" i="1" dirty="0" smtClean="0">
                <a:solidFill>
                  <a:srgbClr val="000000"/>
                </a:solidFill>
                <a:latin typeface="+mj-lt"/>
              </a:rPr>
              <a:t>6 months;</a:t>
            </a:r>
            <a:endParaRPr lang="de-DE" sz="1600" i="1" dirty="0">
              <a:solidFill>
                <a:srgbClr val="000000"/>
              </a:solidFill>
              <a:latin typeface="+mj-lt"/>
            </a:endParaRPr>
          </a:p>
          <a:p>
            <a:pPr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D4: Test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campaigns, </a:t>
            </a:r>
            <a:r>
              <a:rPr lang="en-US" sz="1600" i="1" dirty="0" smtClean="0">
                <a:solidFill>
                  <a:srgbClr val="000000"/>
                </a:solidFill>
                <a:latin typeface="+mj-lt"/>
              </a:rPr>
              <a:t>36 months.</a:t>
            </a:r>
            <a:endParaRPr lang="de-DE" sz="1600" i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908720"/>
            <a:ext cx="86409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Characterization </a:t>
            </a:r>
            <a:r>
              <a:rPr lang="en-US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Cable Processing </a:t>
            </a:r>
            <a:r>
              <a:rPr lang="en-US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Splicing</a:t>
            </a:r>
            <a:endParaRPr lang="de-DE" dirty="0">
              <a:latin typeface="+mj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05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cxnSp>
        <p:nvCxnSpPr>
          <p:cNvPr id="7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987823" y="2852936"/>
            <a:ext cx="3168352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3200" dirty="0" smtClean="0"/>
              <a:t>Cable </a:t>
            </a:r>
            <a:r>
              <a:rPr lang="en-US" sz="3200" dirty="0" err="1" smtClean="0"/>
              <a:t>windability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6182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F. Lackner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413CA-DAD8-435D-AEDE-0AF527AC4CA4}" type="slidenum">
              <a:rPr lang="en-GB" smtClean="0"/>
              <a:t>21</a:t>
            </a:fld>
            <a:endParaRPr lang="en-GB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60" y="1419097"/>
            <a:ext cx="1824424" cy="193274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/>
          <a:srcRect l="30276" t="9194" r="57360" b="67182"/>
          <a:stretch/>
        </p:blipFill>
        <p:spPr>
          <a:xfrm>
            <a:off x="2717878" y="1844137"/>
            <a:ext cx="1512824" cy="1584863"/>
          </a:xfrm>
          <a:prstGeom prst="rect">
            <a:avLst/>
          </a:prstGeom>
        </p:spPr>
      </p:pic>
      <p:sp>
        <p:nvSpPr>
          <p:cNvPr id="32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	</a:t>
            </a:r>
            <a:r>
              <a:rPr lang="en-US" sz="4000" dirty="0"/>
              <a:t>T</a:t>
            </a:r>
            <a:r>
              <a:rPr lang="en-US" sz="4000" dirty="0" smtClean="0"/>
              <a:t>ask 2.1</a:t>
            </a:r>
            <a:endParaRPr lang="en-US" sz="4000" dirty="0"/>
          </a:p>
        </p:txBody>
      </p:sp>
      <p:cxnSp>
        <p:nvCxnSpPr>
          <p:cNvPr id="33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" name="Picture 3" descr="FCCLogoForWebSit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07504" y="936184"/>
            <a:ext cx="7609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Verdana" panose="020B0604030504040204" pitchFamily="34" charset="0"/>
                <a:cs typeface="Times New Roman" panose="02020603050405020304" pitchFamily="18" charset="0"/>
              </a:rPr>
              <a:t>Mechanical characterization for winding process “wind-ability</a:t>
            </a:r>
            <a:r>
              <a:rPr lang="en-US" dirty="0" smtClean="0">
                <a:latin typeface="Verdana" panose="020B0604030504040204" pitchFamily="34" charset="0"/>
                <a:cs typeface="Times New Roman" panose="02020603050405020304" pitchFamily="18" charset="0"/>
              </a:rPr>
              <a:t>”:</a:t>
            </a:r>
            <a:endParaRPr lang="de-DE" dirty="0"/>
          </a:p>
        </p:txBody>
      </p:sp>
      <p:sp>
        <p:nvSpPr>
          <p:cNvPr id="36" name="TextBox 35"/>
          <p:cNvSpPr txBox="1"/>
          <p:nvPr/>
        </p:nvSpPr>
        <p:spPr>
          <a:xfrm>
            <a:off x="2110658" y="1433334"/>
            <a:ext cx="3151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Tensile</a:t>
            </a:r>
            <a:r>
              <a:rPr lang="fr-CH" sz="1400" dirty="0" smtClean="0"/>
              <a:t> test </a:t>
            </a:r>
            <a:r>
              <a:rPr lang="fr-CH" sz="1400" dirty="0" err="1" smtClean="0"/>
              <a:t>conducted</a:t>
            </a:r>
            <a:r>
              <a:rPr lang="fr-CH" sz="1400" dirty="0" smtClean="0"/>
              <a:t> </a:t>
            </a:r>
            <a:r>
              <a:rPr lang="fr-CH" sz="1400" dirty="0" err="1" smtClean="0"/>
              <a:t>with</a:t>
            </a:r>
            <a:r>
              <a:rPr lang="fr-CH" sz="1400" dirty="0" smtClean="0"/>
              <a:t> EN-MME</a:t>
            </a:r>
            <a:endParaRPr lang="de-DE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2384179" y="3401372"/>
            <a:ext cx="2069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smtClean="0"/>
              <a:t>New </a:t>
            </a:r>
            <a:r>
              <a:rPr lang="fr-CH" sz="1200" dirty="0" err="1" smtClean="0"/>
              <a:t>clamping</a:t>
            </a:r>
            <a:r>
              <a:rPr lang="fr-CH" sz="1200" dirty="0" smtClean="0"/>
              <a:t> </a:t>
            </a:r>
            <a:r>
              <a:rPr lang="fr-CH" sz="1200" dirty="0" err="1" smtClean="0"/>
              <a:t>tool</a:t>
            </a:r>
            <a:r>
              <a:rPr lang="fr-CH" sz="1200" dirty="0" smtClean="0"/>
              <a:t>, </a:t>
            </a:r>
            <a:r>
              <a:rPr lang="fr-CH" sz="1200" dirty="0" err="1" smtClean="0"/>
              <a:t>specific</a:t>
            </a:r>
            <a:r>
              <a:rPr lang="fr-CH" sz="1200" dirty="0" smtClean="0"/>
              <a:t> for 11T </a:t>
            </a:r>
            <a:r>
              <a:rPr lang="fr-CH" sz="1200" dirty="0" err="1" smtClean="0"/>
              <a:t>cable</a:t>
            </a:r>
            <a:r>
              <a:rPr lang="fr-CH" sz="1200" dirty="0" smtClean="0"/>
              <a:t> </a:t>
            </a:r>
            <a:r>
              <a:rPr lang="fr-CH" sz="1200" dirty="0" err="1" smtClean="0"/>
              <a:t>geometry</a:t>
            </a:r>
            <a:endParaRPr lang="de-DE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180401" y="3490364"/>
            <a:ext cx="2053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Preparation</a:t>
            </a:r>
            <a:r>
              <a:rPr lang="fr-CH" sz="1200" dirty="0" smtClean="0"/>
              <a:t> of test </a:t>
            </a:r>
            <a:r>
              <a:rPr lang="fr-CH" sz="1200" dirty="0" err="1" smtClean="0"/>
              <a:t>samples</a:t>
            </a:r>
            <a:endParaRPr lang="de-DE" sz="1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l="21368" r="33659" b="51243"/>
          <a:stretch/>
        </p:blipFill>
        <p:spPr>
          <a:xfrm>
            <a:off x="2590785" y="4103426"/>
            <a:ext cx="2139151" cy="1672105"/>
          </a:xfrm>
          <a:prstGeom prst="rect">
            <a:avLst/>
          </a:prstGeom>
        </p:spPr>
      </p:pic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9988731"/>
              </p:ext>
            </p:extLst>
          </p:nvPr>
        </p:nvGraphicFramePr>
        <p:xfrm>
          <a:off x="4926696" y="1370033"/>
          <a:ext cx="3884926" cy="3385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155939" y="3905887"/>
            <a:ext cx="2326233" cy="2046323"/>
            <a:chOff x="0" y="1083303"/>
            <a:chExt cx="4318001" cy="3798426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1083303"/>
              <a:ext cx="4318000" cy="1515731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2623322"/>
              <a:ext cx="4318000" cy="1146588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" y="3752126"/>
              <a:ext cx="4318000" cy="1129603"/>
            </a:xfrm>
            <a:prstGeom prst="rect">
              <a:avLst/>
            </a:prstGeom>
          </p:spPr>
        </p:pic>
        <p:sp>
          <p:nvSpPr>
            <p:cNvPr id="24" name="TextBox 6"/>
            <p:cNvSpPr txBox="1"/>
            <p:nvPr/>
          </p:nvSpPr>
          <p:spPr>
            <a:xfrm>
              <a:off x="2159000" y="1841168"/>
              <a:ext cx="8980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2000" dirty="0" smtClean="0">
                  <a:latin typeface="+mj-lt"/>
                  <a:ea typeface="+mj-ea"/>
                  <a:cs typeface="+mj-cs"/>
                </a:rPr>
                <a:t>X-axis</a:t>
              </a:r>
              <a:endParaRPr lang="en-GB" sz="2000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25" name="TextBox 10"/>
            <p:cNvSpPr txBox="1"/>
            <p:nvPr/>
          </p:nvSpPr>
          <p:spPr>
            <a:xfrm>
              <a:off x="2159000" y="3001878"/>
              <a:ext cx="8744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2000" dirty="0" smtClean="0">
                  <a:latin typeface="+mj-lt"/>
                  <a:ea typeface="+mj-ea"/>
                  <a:cs typeface="+mj-cs"/>
                </a:rPr>
                <a:t>Y-axis</a:t>
              </a:r>
              <a:endParaRPr lang="en-GB" sz="2000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26" name="TextBox 11"/>
            <p:cNvSpPr txBox="1"/>
            <p:nvPr/>
          </p:nvSpPr>
          <p:spPr>
            <a:xfrm>
              <a:off x="2158999" y="4142785"/>
              <a:ext cx="8835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2000" dirty="0" smtClean="0">
                  <a:latin typeface="+mj-lt"/>
                  <a:ea typeface="+mj-ea"/>
                  <a:cs typeface="+mj-cs"/>
                </a:rPr>
                <a:t>Z-axis</a:t>
              </a:r>
              <a:endParaRPr lang="en-GB" sz="2000" dirty="0"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932500" y="4955750"/>
            <a:ext cx="42115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Work ongoing by </a:t>
            </a:r>
            <a:r>
              <a:rPr lang="en-US" dirty="0" err="1" smtClean="0"/>
              <a:t>Dariusz</a:t>
            </a:r>
            <a:r>
              <a:rPr lang="en-US" dirty="0" smtClean="0"/>
              <a:t> </a:t>
            </a:r>
            <a:r>
              <a:rPr lang="en-US" dirty="0" err="1" smtClean="0"/>
              <a:t>Pulikowski</a:t>
            </a:r>
            <a:r>
              <a:rPr lang="en-US" dirty="0" smtClean="0"/>
              <a:t> (PhD student Poland - CERN)</a:t>
            </a:r>
          </a:p>
          <a:p>
            <a:r>
              <a:rPr lang="en-US" dirty="0" smtClean="0"/>
              <a:t>Presentation on status on Friday, Nov. 20</a:t>
            </a:r>
            <a:r>
              <a:rPr lang="en-US" baseline="30000" dirty="0" smtClean="0"/>
              <a:t>th</a:t>
            </a:r>
            <a:r>
              <a:rPr lang="en-US" dirty="0" smtClean="0"/>
              <a:t>, meeting room bldg. 180.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14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	</a:t>
            </a:r>
            <a:r>
              <a:rPr lang="en-US" sz="4000" dirty="0"/>
              <a:t>T</a:t>
            </a:r>
            <a:r>
              <a:rPr lang="en-US" sz="4000" dirty="0" smtClean="0"/>
              <a:t>ask 2.2</a:t>
            </a:r>
            <a:endParaRPr lang="en-US" sz="4000" dirty="0"/>
          </a:p>
        </p:txBody>
      </p:sp>
      <p:cxnSp>
        <p:nvCxnSpPr>
          <p:cNvPr id="1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95634" y="1196752"/>
            <a:ext cx="8952732" cy="4968552"/>
          </a:xfrm>
        </p:spPr>
        <p:txBody>
          <a:bodyPr>
            <a:noAutofit/>
          </a:bodyPr>
          <a:lstStyle/>
          <a:p>
            <a:pPr marL="36576" lvl="0" indent="0">
              <a:buNone/>
            </a:pPr>
            <a:r>
              <a:rPr lang="fr-CH" sz="1600" b="1" dirty="0" smtClean="0">
                <a:solidFill>
                  <a:srgbClr val="000000"/>
                </a:solidFill>
                <a:latin typeface="+mj-lt"/>
              </a:rPr>
              <a:t>Description</a:t>
            </a:r>
            <a:endParaRPr lang="en-GB" sz="1600" b="1" dirty="0" smtClean="0">
              <a:solidFill>
                <a:srgbClr val="000000"/>
              </a:solidFill>
              <a:latin typeface="+mj-lt"/>
            </a:endParaRPr>
          </a:p>
          <a:p>
            <a:pPr lvl="0">
              <a:buClrTx/>
            </a:pPr>
            <a:r>
              <a:rPr lang="en-US" sz="1600" dirty="0">
                <a:solidFill>
                  <a:srgbClr val="00B050"/>
                </a:solidFill>
                <a:latin typeface="+mj-lt"/>
              </a:rPr>
              <a:t>Review of existing instrumentation and tools presently in use at CERN and at partner institutes to characterize the electromechanical performance of Nb</a:t>
            </a:r>
            <a:r>
              <a:rPr lang="en-US" sz="1600" baseline="-25000" dirty="0">
                <a:solidFill>
                  <a:srgbClr val="00B050"/>
                </a:solidFill>
                <a:latin typeface="+mj-lt"/>
              </a:rPr>
              <a:t>3</a:t>
            </a:r>
            <a:r>
              <a:rPr lang="en-US" sz="1600" dirty="0">
                <a:solidFill>
                  <a:srgbClr val="00B050"/>
                </a:solidFill>
                <a:latin typeface="+mj-lt"/>
              </a:rPr>
              <a:t>Sn superconductors;</a:t>
            </a:r>
            <a:endParaRPr lang="de-DE" sz="1600" dirty="0">
              <a:solidFill>
                <a:srgbClr val="00B050"/>
              </a:solidFill>
              <a:latin typeface="+mj-lt"/>
            </a:endParaRPr>
          </a:p>
          <a:p>
            <a:pPr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Enhancement of an existing tool or design and manufacture of a new tool capable of exploring the electromechanical behavior of impregnated wound conductors as a function of different parameters, in  particular the superconductor itself, the insulation schemes, the heat treatment, the impregnation, the role and possible transformation of the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binder. 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It is important that the tool allows to explore different configurations (different samples and different testing conditions, load, magnetic field, current) with a short lead time;</a:t>
            </a:r>
            <a:endParaRPr lang="de-DE" sz="1600" dirty="0">
              <a:solidFill>
                <a:srgbClr val="000000"/>
              </a:solidFill>
              <a:latin typeface="+mj-lt"/>
            </a:endParaRPr>
          </a:p>
          <a:p>
            <a:pPr lvl="0"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Organize an internal review of the selected proposal as well as of the relevant test program;</a:t>
            </a:r>
            <a:endParaRPr lang="de-DE" sz="1600" dirty="0">
              <a:solidFill>
                <a:srgbClr val="000000"/>
              </a:solidFill>
              <a:latin typeface="+mj-lt"/>
            </a:endParaRPr>
          </a:p>
          <a:p>
            <a:pPr lvl="0">
              <a:buClrTx/>
            </a:pPr>
            <a:r>
              <a:rPr lang="en-US" sz="1600" dirty="0">
                <a:solidFill>
                  <a:srgbClr val="00B050"/>
                </a:solidFill>
                <a:latin typeface="+mj-lt"/>
              </a:rPr>
              <a:t>The work also includes, where needed, the setting up of tailored instrumentation tools in particular to provide an accurate characterization of the structural conditions of the sample;</a:t>
            </a:r>
            <a:endParaRPr lang="de-DE" sz="1600" dirty="0">
              <a:solidFill>
                <a:srgbClr val="00B050"/>
              </a:solidFill>
              <a:latin typeface="+mj-lt"/>
            </a:endParaRPr>
          </a:p>
          <a:p>
            <a:pPr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Perform the tests and analyze the relevant results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36576" indent="0">
              <a:buNone/>
            </a:pPr>
            <a:r>
              <a:rPr lang="en-US" sz="1600" b="1" dirty="0" smtClean="0">
                <a:solidFill>
                  <a:srgbClr val="000000"/>
                </a:solidFill>
                <a:latin typeface="+mj-lt"/>
              </a:rPr>
              <a:t>Deliverables</a:t>
            </a:r>
          </a:p>
          <a:p>
            <a:pPr>
              <a:spcAft>
                <a:spcPts val="0"/>
              </a:spcAft>
              <a:buClrTx/>
            </a:pPr>
            <a:r>
              <a:rPr lang="en-US" sz="1600" dirty="0">
                <a:solidFill>
                  <a:srgbClr val="00B050"/>
                </a:solidFill>
                <a:latin typeface="+mj-lt"/>
              </a:rPr>
              <a:t>D1: Critical review of existing tools, 6 months;</a:t>
            </a:r>
            <a:endParaRPr lang="de-DE" sz="1600" dirty="0">
              <a:solidFill>
                <a:srgbClr val="00B050"/>
              </a:solidFill>
              <a:latin typeface="+mj-lt"/>
            </a:endParaRPr>
          </a:p>
          <a:p>
            <a:pPr>
              <a:spcAft>
                <a:spcPts val="0"/>
              </a:spcAft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D2: Proposal of tools and test program, including internal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review, </a:t>
            </a:r>
            <a:r>
              <a:rPr lang="en-US" sz="1600" i="1" dirty="0" smtClean="0">
                <a:solidFill>
                  <a:srgbClr val="000000"/>
                </a:solidFill>
                <a:latin typeface="+mj-lt"/>
              </a:rPr>
              <a:t>6 months</a:t>
            </a:r>
            <a:r>
              <a:rPr lang="en-US" sz="1600" i="1" dirty="0">
                <a:solidFill>
                  <a:srgbClr val="000000"/>
                </a:solidFill>
                <a:latin typeface="+mj-lt"/>
              </a:rPr>
              <a:t>;</a:t>
            </a:r>
            <a:endParaRPr lang="de-DE" sz="1600" dirty="0">
              <a:solidFill>
                <a:srgbClr val="000000"/>
              </a:solidFill>
              <a:latin typeface="+mj-lt"/>
            </a:endParaRPr>
          </a:p>
          <a:p>
            <a:pPr>
              <a:spcAft>
                <a:spcPts val="0"/>
              </a:spcAft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D3: Procurement/fabrication,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commissioning, </a:t>
            </a:r>
            <a:r>
              <a:rPr lang="en-US" sz="1600" i="1" dirty="0" smtClean="0">
                <a:solidFill>
                  <a:srgbClr val="000000"/>
                </a:solidFill>
                <a:latin typeface="+mj-lt"/>
              </a:rPr>
              <a:t>18 </a:t>
            </a:r>
            <a:r>
              <a:rPr lang="en-US" sz="1600" i="1" dirty="0">
                <a:solidFill>
                  <a:srgbClr val="000000"/>
                </a:solidFill>
                <a:latin typeface="+mj-lt"/>
              </a:rPr>
              <a:t>months;</a:t>
            </a:r>
            <a:endParaRPr lang="de-DE" sz="1600" dirty="0">
              <a:solidFill>
                <a:srgbClr val="000000"/>
              </a:solidFill>
              <a:latin typeface="+mj-lt"/>
            </a:endParaRPr>
          </a:p>
          <a:p>
            <a:pPr>
              <a:spcAft>
                <a:spcPts val="0"/>
              </a:spcAft>
              <a:buClrTx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D4: Test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campaigns, </a:t>
            </a:r>
            <a:r>
              <a:rPr lang="en-US" sz="1600" i="1" dirty="0" smtClean="0">
                <a:solidFill>
                  <a:srgbClr val="000000"/>
                </a:solidFill>
                <a:latin typeface="+mj-lt"/>
              </a:rPr>
              <a:t>24 </a:t>
            </a:r>
            <a:r>
              <a:rPr lang="en-US" sz="1600" i="1" dirty="0">
                <a:solidFill>
                  <a:srgbClr val="000000"/>
                </a:solidFill>
                <a:latin typeface="+mj-lt"/>
              </a:rPr>
              <a:t>months;</a:t>
            </a:r>
            <a:endParaRPr lang="de-DE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881280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Impregnated wound conductor insert</a:t>
            </a:r>
            <a:endParaRPr lang="de-DE" dirty="0"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68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	CERN contributors to task 2</a:t>
            </a:r>
            <a:endParaRPr lang="en-US" sz="4000" dirty="0"/>
          </a:p>
        </p:txBody>
      </p:sp>
      <p:cxnSp>
        <p:nvCxnSpPr>
          <p:cNvPr id="1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360196"/>
              </p:ext>
            </p:extLst>
          </p:nvPr>
        </p:nvGraphicFramePr>
        <p:xfrm>
          <a:off x="506219" y="1304762"/>
          <a:ext cx="8136904" cy="4248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44"/>
                <a:gridCol w="5940660"/>
              </a:tblGrid>
              <a:tr h="386225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0000"/>
                          </a:solidFill>
                        </a:rPr>
                        <a:t>Person/Section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0000"/>
                          </a:solidFill>
                        </a:rPr>
                        <a:t>Task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86225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TE-MSC-LMF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86225">
                <a:tc>
                  <a:txBody>
                    <a:bodyPr/>
                    <a:lstStyle/>
                    <a:p>
                      <a:pPr lvl="0" algn="ctr"/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F. Lackner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Coordination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86225">
                <a:tc>
                  <a:txBody>
                    <a:bodyPr/>
                    <a:lstStyle/>
                    <a:p>
                      <a:pPr lvl="0" algn="ctr"/>
                      <a:r>
                        <a:rPr lang="en-GB" sz="1600" i="1" dirty="0" smtClean="0"/>
                        <a:t>S. </a:t>
                      </a:r>
                      <a:r>
                        <a:rPr lang="en-GB" sz="1600" i="1" dirty="0" err="1" smtClean="0"/>
                        <a:t>Triquet</a:t>
                      </a:r>
                      <a:endParaRPr lang="en-GB" sz="160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baseline="0" smtClean="0"/>
                        <a:t>Tooling</a:t>
                      </a:r>
                      <a:endParaRPr lang="en-GB" i="1" dirty="0"/>
                    </a:p>
                  </a:txBody>
                  <a:tcPr/>
                </a:tc>
              </a:tr>
              <a:tr h="386225">
                <a:tc>
                  <a:txBody>
                    <a:bodyPr/>
                    <a:lstStyle/>
                    <a:p>
                      <a:pPr lvl="0" algn="ctr"/>
                      <a:r>
                        <a:rPr lang="en-GB" sz="1600" i="1" smtClean="0"/>
                        <a:t>E. Grospelier</a:t>
                      </a:r>
                      <a:endParaRPr lang="en-GB" sz="160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baseline="0" dirty="0" smtClean="0"/>
                        <a:t>Tooling &amp; design (will leave LMF in 2016)</a:t>
                      </a:r>
                      <a:endParaRPr lang="en-GB" i="1" dirty="0"/>
                    </a:p>
                  </a:txBody>
                  <a:tcPr/>
                </a:tc>
              </a:tr>
              <a:tr h="386225">
                <a:tc>
                  <a:txBody>
                    <a:bodyPr/>
                    <a:lstStyle/>
                    <a:p>
                      <a:pPr lvl="0" algn="ctr"/>
                      <a:r>
                        <a:rPr lang="en-GB" sz="1600" i="1" dirty="0" smtClean="0"/>
                        <a:t>N. </a:t>
                      </a:r>
                      <a:r>
                        <a:rPr lang="en-GB" sz="1600" i="1" dirty="0" err="1" smtClean="0"/>
                        <a:t>Dalexandro</a:t>
                      </a:r>
                      <a:endParaRPr lang="en-GB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smtClean="0"/>
                        <a:t>Splicing</a:t>
                      </a:r>
                      <a:endParaRPr lang="en-GB" i="1" dirty="0"/>
                    </a:p>
                  </a:txBody>
                  <a:tcPr/>
                </a:tc>
              </a:tr>
              <a:tr h="386225">
                <a:tc>
                  <a:txBody>
                    <a:bodyPr/>
                    <a:lstStyle/>
                    <a:p>
                      <a:pPr lvl="0" algn="ctr"/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D. Pulikowski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PhD student, </a:t>
                      </a:r>
                      <a:r>
                        <a:rPr lang="en-GB" dirty="0" err="1" smtClean="0">
                          <a:solidFill>
                            <a:srgbClr val="00B050"/>
                          </a:solidFill>
                        </a:rPr>
                        <a:t>windability</a:t>
                      </a:r>
                      <a:r>
                        <a:rPr lang="en-GB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GB" baseline="0" dirty="0" smtClean="0">
                          <a:solidFill>
                            <a:srgbClr val="00B050"/>
                          </a:solidFill>
                        </a:rPr>
                        <a:t>+ instrumentation aspects</a:t>
                      </a: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86225">
                <a:tc>
                  <a:txBody>
                    <a:bodyPr/>
                    <a:lstStyle/>
                    <a:p>
                      <a:pPr lvl="0" algn="ctr"/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P. </a:t>
                      </a:r>
                      <a:r>
                        <a:rPr lang="en-GB" sz="1600" dirty="0" err="1" smtClean="0">
                          <a:solidFill>
                            <a:srgbClr val="00B050"/>
                          </a:solidFill>
                        </a:rPr>
                        <a:t>Ebermann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PhD student (November 1</a:t>
                      </a:r>
                      <a:r>
                        <a:rPr lang="en-GB" baseline="30000" dirty="0" smtClean="0">
                          <a:solidFill>
                            <a:srgbClr val="00B050"/>
                          </a:solidFill>
                        </a:rPr>
                        <a:t>st</a:t>
                      </a: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), complementary test setup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86225">
                <a:tc>
                  <a:txBody>
                    <a:bodyPr/>
                    <a:lstStyle/>
                    <a:p>
                      <a:pPr lvl="0" algn="ctr"/>
                      <a:r>
                        <a:rPr lang="en-GB" sz="1600" i="1" dirty="0" smtClean="0"/>
                        <a:t>Fellow 1 +</a:t>
                      </a:r>
                      <a:r>
                        <a:rPr lang="en-GB" sz="1600" i="1" baseline="0" dirty="0" smtClean="0"/>
                        <a:t> 2</a:t>
                      </a:r>
                      <a:endParaRPr lang="en-GB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smtClean="0"/>
                        <a:t>To be hired,</a:t>
                      </a:r>
                      <a:r>
                        <a:rPr lang="en-GB" i="1" baseline="0" dirty="0" smtClean="0"/>
                        <a:t> testing + instrumentation + splicing</a:t>
                      </a:r>
                      <a:endParaRPr lang="en-GB" i="1" dirty="0"/>
                    </a:p>
                  </a:txBody>
                  <a:tcPr/>
                </a:tc>
              </a:tr>
              <a:tr h="386225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TE-MSC-SCD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 smtClean="0"/>
                    </a:p>
                  </a:txBody>
                  <a:tcPr/>
                </a:tc>
              </a:tr>
              <a:tr h="386225">
                <a:tc>
                  <a:txBody>
                    <a:bodyPr/>
                    <a:lstStyle/>
                    <a:p>
                      <a:r>
                        <a:rPr lang="en-GB" b="1" i="0" dirty="0" smtClean="0"/>
                        <a:t>EN-MME</a:t>
                      </a:r>
                      <a:endParaRPr lang="en-GB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i="0" dirty="0" smtClean="0"/>
                        <a:t>Contributions to test</a:t>
                      </a:r>
                      <a:r>
                        <a:rPr lang="en-GB" b="0" i="0" baseline="0" dirty="0" smtClean="0"/>
                        <a:t> campaigns</a:t>
                      </a:r>
                      <a:endParaRPr lang="en-GB" b="0" i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81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7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041335"/>
              </p:ext>
            </p:extLst>
          </p:nvPr>
        </p:nvGraphicFramePr>
        <p:xfrm>
          <a:off x="944949" y="1364573"/>
          <a:ext cx="7213776" cy="445008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2404592"/>
                <a:gridCol w="2404592"/>
                <a:gridCol w="2404592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Visits</a:t>
                      </a:r>
                      <a:endParaRPr lang="de-DE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Date</a:t>
                      </a:r>
                      <a:endParaRPr lang="de-DE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Persons</a:t>
                      </a:r>
                      <a:endParaRPr lang="de-DE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163</a:t>
                      </a:r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rgbClr val="00B050"/>
                          </a:solidFill>
                        </a:rPr>
                        <a:t>Aug</a:t>
                      </a:r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.</a:t>
                      </a:r>
                      <a:r>
                        <a:rPr lang="fr-CH" baseline="0" dirty="0" smtClean="0">
                          <a:solidFill>
                            <a:srgbClr val="00B050"/>
                          </a:solidFill>
                        </a:rPr>
                        <a:t> 2015</a:t>
                      </a:r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J. </a:t>
                      </a:r>
                      <a:r>
                        <a:rPr lang="fr-CH" dirty="0" err="1" smtClean="0">
                          <a:solidFill>
                            <a:srgbClr val="00B050"/>
                          </a:solidFill>
                        </a:rPr>
                        <a:t>Fleiter</a:t>
                      </a:r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UNIGE</a:t>
                      </a:r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Sept.</a:t>
                      </a:r>
                      <a:r>
                        <a:rPr lang="fr-CH" baseline="0" dirty="0" smtClean="0">
                          <a:solidFill>
                            <a:srgbClr val="00B050"/>
                          </a:solidFill>
                        </a:rPr>
                        <a:t>2015</a:t>
                      </a:r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C. Senatore</a:t>
                      </a:r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FNAL</a:t>
                      </a:r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Sept.</a:t>
                      </a:r>
                      <a:r>
                        <a:rPr lang="fr-CH" baseline="0" dirty="0" smtClean="0">
                          <a:solidFill>
                            <a:srgbClr val="00B050"/>
                          </a:solidFill>
                        </a:rPr>
                        <a:t>2015</a:t>
                      </a:r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11T collaboration</a:t>
                      </a:r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MT24</a:t>
                      </a:r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Oct.</a:t>
                      </a:r>
                      <a:r>
                        <a:rPr lang="fr-CH" baseline="0" dirty="0" smtClean="0">
                          <a:solidFill>
                            <a:srgbClr val="00B050"/>
                          </a:solidFill>
                        </a:rPr>
                        <a:t>2015</a:t>
                      </a:r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PSI</a:t>
                      </a:r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Oct.</a:t>
                      </a:r>
                      <a:r>
                        <a:rPr lang="fr-CH" baseline="0" dirty="0" smtClean="0">
                          <a:solidFill>
                            <a:srgbClr val="00B050"/>
                          </a:solidFill>
                        </a:rPr>
                        <a:t>2015</a:t>
                      </a:r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P.</a:t>
                      </a:r>
                      <a:r>
                        <a:rPr lang="fr-CH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CH" dirty="0" err="1" smtClean="0">
                          <a:solidFill>
                            <a:srgbClr val="00B050"/>
                          </a:solidFill>
                        </a:rPr>
                        <a:t>Bruzzone</a:t>
                      </a:r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AIT</a:t>
                      </a:r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Oct.</a:t>
                      </a:r>
                      <a:r>
                        <a:rPr lang="fr-CH" baseline="0" dirty="0" smtClean="0">
                          <a:solidFill>
                            <a:srgbClr val="00B050"/>
                          </a:solidFill>
                        </a:rPr>
                        <a:t>2015</a:t>
                      </a:r>
                      <a:endParaRPr lang="de-DE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B050"/>
                          </a:solidFill>
                        </a:rPr>
                        <a:t>M. Eisterer</a:t>
                      </a:r>
                      <a:endParaRPr lang="de-D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i="1" dirty="0" smtClean="0">
                          <a:solidFill>
                            <a:srgbClr val="00B050"/>
                          </a:solidFill>
                        </a:rPr>
                        <a:t>USTEM</a:t>
                      </a:r>
                      <a:endParaRPr lang="de-DE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i="1" dirty="0" smtClean="0">
                          <a:solidFill>
                            <a:srgbClr val="00B050"/>
                          </a:solidFill>
                        </a:rPr>
                        <a:t>Oct.</a:t>
                      </a:r>
                      <a:r>
                        <a:rPr lang="fr-CH" i="1" baseline="0" dirty="0" smtClean="0">
                          <a:solidFill>
                            <a:srgbClr val="00B050"/>
                          </a:solidFill>
                        </a:rPr>
                        <a:t>2015</a:t>
                      </a:r>
                      <a:endParaRPr lang="de-DE" i="1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i="1" dirty="0" smtClean="0">
                          <a:solidFill>
                            <a:srgbClr val="00B050"/>
                          </a:solidFill>
                        </a:rPr>
                        <a:t>J. Bernardi</a:t>
                      </a:r>
                      <a:endParaRPr lang="de-DE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i="1" dirty="0" err="1" smtClean="0">
                          <a:solidFill>
                            <a:srgbClr val="00B050"/>
                          </a:solidFill>
                        </a:rPr>
                        <a:t>AuM</a:t>
                      </a:r>
                      <a:endParaRPr lang="de-DE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i="1" dirty="0" smtClean="0">
                          <a:solidFill>
                            <a:srgbClr val="00B050"/>
                          </a:solidFill>
                        </a:rPr>
                        <a:t>Oct.</a:t>
                      </a:r>
                      <a:r>
                        <a:rPr lang="fr-CH" i="1" baseline="0" dirty="0" smtClean="0">
                          <a:solidFill>
                            <a:srgbClr val="00B050"/>
                          </a:solidFill>
                        </a:rPr>
                        <a:t>2015</a:t>
                      </a:r>
                      <a:endParaRPr lang="de-DE" i="1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i="1" dirty="0" smtClean="0">
                          <a:solidFill>
                            <a:srgbClr val="00B050"/>
                          </a:solidFill>
                        </a:rPr>
                        <a:t>N.</a:t>
                      </a:r>
                      <a:r>
                        <a:rPr lang="fr-CH" i="1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CH" i="1" dirty="0" err="1" smtClean="0">
                          <a:solidFill>
                            <a:srgbClr val="00B050"/>
                          </a:solidFill>
                        </a:rPr>
                        <a:t>Durakbasa</a:t>
                      </a:r>
                      <a:endParaRPr lang="de-DE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i="1" dirty="0" smtClean="0"/>
                        <a:t>TWENTE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i="1" dirty="0" err="1" smtClean="0"/>
                        <a:t>Contacted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i="1" dirty="0" smtClean="0"/>
                        <a:t>M. </a:t>
                      </a:r>
                      <a:r>
                        <a:rPr lang="fr-CH" i="1" dirty="0" err="1" smtClean="0"/>
                        <a:t>Dhalle</a:t>
                      </a:r>
                      <a:endParaRPr lang="de-DE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NHMFL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?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59231" y="187524"/>
            <a:ext cx="2751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Overview on visits: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0899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endParaRPr lang="en-US" sz="4000" dirty="0"/>
          </a:p>
        </p:txBody>
      </p:sp>
      <p:cxnSp>
        <p:nvCxnSpPr>
          <p:cNvPr id="7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303748" y="2759819"/>
            <a:ext cx="4536504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3200" dirty="0" smtClean="0"/>
              <a:t>Wire</a:t>
            </a:r>
            <a:r>
              <a:rPr lang="en-US" sz="3200" dirty="0" smtClean="0"/>
              <a:t> tests</a:t>
            </a:r>
            <a:r>
              <a:rPr lang="en-US" sz="3200" dirty="0"/>
              <a:t> </a:t>
            </a:r>
            <a:r>
              <a:rPr lang="en-US" sz="3200" dirty="0" smtClean="0"/>
              <a:t>and facilities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7357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l="5594" t="9664" r="7562" b="15165"/>
          <a:stretch/>
        </p:blipFill>
        <p:spPr>
          <a:xfrm>
            <a:off x="736934" y="2335373"/>
            <a:ext cx="4446036" cy="210998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3200" dirty="0" smtClean="0"/>
              <a:t>Uniaxial tensile and compression</a:t>
            </a:r>
            <a:endParaRPr lang="en-US" sz="3200" dirty="0"/>
          </a:p>
        </p:txBody>
      </p:sp>
      <p:cxnSp>
        <p:nvCxnSpPr>
          <p:cNvPr id="7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3" descr="FCCLogoForWebSit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60072" y="923595"/>
            <a:ext cx="57520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+mj-lt"/>
              </a:rPr>
              <a:t>1) </a:t>
            </a:r>
            <a:r>
              <a:rPr lang="en-GB" sz="2000" dirty="0" smtClean="0">
                <a:solidFill>
                  <a:srgbClr val="000000"/>
                </a:solidFill>
                <a:latin typeface="+mj-lt"/>
              </a:rPr>
              <a:t>Samples 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are soldered onto a sample </a:t>
            </a:r>
            <a:r>
              <a:rPr lang="en-GB" sz="2000" dirty="0" smtClean="0">
                <a:solidFill>
                  <a:srgbClr val="000000"/>
                </a:solidFill>
                <a:latin typeface="+mj-lt"/>
              </a:rPr>
              <a:t>holder:</a:t>
            </a:r>
            <a:endParaRPr lang="en-GB" sz="2000" dirty="0">
              <a:solidFill>
                <a:srgbClr val="000000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So-called </a:t>
            </a:r>
            <a:r>
              <a:rPr lang="en-GB" sz="1600" dirty="0">
                <a:solidFill>
                  <a:srgbClr val="000000"/>
                </a:solidFill>
                <a:latin typeface="+mj-lt"/>
              </a:rPr>
              <a:t>Walters spring, e.g. used at </a:t>
            </a:r>
            <a:endParaRPr lang="en-GB" sz="1600" dirty="0" smtClean="0">
              <a:solidFill>
                <a:srgbClr val="000000"/>
              </a:solidFill>
              <a:latin typeface="+mj-lt"/>
            </a:endParaRPr>
          </a:p>
          <a:p>
            <a:r>
              <a:rPr lang="en-GB" sz="1600" dirty="0">
                <a:solidFill>
                  <a:srgbClr val="000000"/>
                </a:solidFill>
                <a:latin typeface="+mj-lt"/>
              </a:rPr>
              <a:t>	</a:t>
            </a:r>
            <a:r>
              <a:rPr lang="en-GB" sz="1600" dirty="0" smtClean="0">
                <a:solidFill>
                  <a:srgbClr val="FF0000"/>
                </a:solidFill>
                <a:latin typeface="+mj-lt"/>
              </a:rPr>
              <a:t>NIST, University </a:t>
            </a:r>
            <a:r>
              <a:rPr lang="en-GB" sz="1600" dirty="0" smtClean="0">
                <a:solidFill>
                  <a:srgbClr val="FF0000"/>
                </a:solidFill>
                <a:latin typeface="+mj-lt"/>
              </a:rPr>
              <a:t>of </a:t>
            </a:r>
            <a:r>
              <a:rPr lang="en-GB" sz="1600" dirty="0">
                <a:solidFill>
                  <a:srgbClr val="FF0000"/>
                </a:solidFill>
                <a:latin typeface="+mj-lt"/>
              </a:rPr>
              <a:t>G</a:t>
            </a:r>
            <a:r>
              <a:rPr lang="en-GB" sz="1600" dirty="0" smtClean="0">
                <a:solidFill>
                  <a:srgbClr val="FF0000"/>
                </a:solidFill>
                <a:latin typeface="+mj-lt"/>
              </a:rPr>
              <a:t>eneva</a:t>
            </a:r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Bending </a:t>
            </a:r>
            <a:r>
              <a:rPr lang="en-GB" sz="1600" dirty="0">
                <a:solidFill>
                  <a:srgbClr val="000000"/>
                </a:solidFill>
                <a:latin typeface="+mj-lt"/>
              </a:rPr>
              <a:t>spring (so-called Pacman), e.g. used at </a:t>
            </a:r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	</a:t>
            </a:r>
            <a:r>
              <a:rPr lang="en-GB" sz="1600" dirty="0" smtClean="0">
                <a:solidFill>
                  <a:srgbClr val="FF0000"/>
                </a:solidFill>
                <a:latin typeface="+mj-lt"/>
              </a:rPr>
              <a:t>University </a:t>
            </a:r>
            <a:r>
              <a:rPr lang="en-GB" sz="1600" dirty="0" smtClean="0">
                <a:solidFill>
                  <a:srgbClr val="FF0000"/>
                </a:solidFill>
                <a:latin typeface="+mj-lt"/>
              </a:rPr>
              <a:t>of </a:t>
            </a:r>
            <a:r>
              <a:rPr lang="en-GB" sz="1600" dirty="0" err="1" smtClean="0">
                <a:solidFill>
                  <a:srgbClr val="FF0000"/>
                </a:solidFill>
                <a:latin typeface="+mj-lt"/>
              </a:rPr>
              <a:t>Twente</a:t>
            </a:r>
            <a:r>
              <a:rPr lang="en-GB" sz="1600" dirty="0">
                <a:solidFill>
                  <a:srgbClr val="000000"/>
                </a:solidFill>
                <a:latin typeface="+mj-lt"/>
              </a:rPr>
              <a:t>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1" y="4725296"/>
            <a:ext cx="5748747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</a:rPr>
              <a:t>A device to investigate the axial strain dependence of the critical </a:t>
            </a:r>
            <a:r>
              <a:rPr lang="en-GB" sz="1600" b="1" dirty="0" smtClean="0">
                <a:latin typeface="Arial" panose="020B0604020202020204" pitchFamily="34" charset="0"/>
              </a:rPr>
              <a:t>current </a:t>
            </a:r>
            <a:r>
              <a:rPr lang="de-DE" sz="1600" b="1" dirty="0" err="1" smtClean="0">
                <a:latin typeface="Arial" panose="020B0604020202020204" pitchFamily="34" charset="0"/>
              </a:rPr>
              <a:t>density</a:t>
            </a:r>
            <a:r>
              <a:rPr lang="de-DE" sz="1600" b="1" dirty="0" smtClean="0">
                <a:latin typeface="Arial" panose="020B0604020202020204" pitchFamily="34" charset="0"/>
              </a:rPr>
              <a:t> </a:t>
            </a:r>
            <a:r>
              <a:rPr lang="de-DE" sz="1600" b="1" dirty="0">
                <a:latin typeface="Arial" panose="020B0604020202020204" pitchFamily="34" charset="0"/>
              </a:rPr>
              <a:t>in </a:t>
            </a:r>
            <a:r>
              <a:rPr lang="de-DE" sz="1600" b="1" dirty="0" err="1" smtClean="0">
                <a:latin typeface="Arial" panose="020B0604020202020204" pitchFamily="34" charset="0"/>
              </a:rPr>
              <a:t>superconductors</a:t>
            </a:r>
            <a:endParaRPr lang="de-DE" sz="1600" b="1" dirty="0" smtClean="0">
              <a:latin typeface="Arial" panose="020B0604020202020204" pitchFamily="34" charset="0"/>
            </a:endParaRPr>
          </a:p>
          <a:p>
            <a:endParaRPr lang="de-DE" sz="1600" b="1" dirty="0">
              <a:latin typeface="Arial" panose="020B0604020202020204" pitchFamily="34" charset="0"/>
            </a:endParaRPr>
          </a:p>
          <a:p>
            <a:r>
              <a:rPr lang="nl-NL" sz="1100" dirty="0"/>
              <a:t>A. Godeke,a) M. Dhalle, A. Morelli, L. Stobbelaar, H. van Weeren, H. J. N. van Eck,</a:t>
            </a:r>
          </a:p>
          <a:p>
            <a:r>
              <a:rPr lang="nl-NL" sz="1100" dirty="0"/>
              <a:t>W. Abbas, A. Nijhuis, A. den Ouden, and B. ten Haken</a:t>
            </a:r>
          </a:p>
          <a:p>
            <a:r>
              <a:rPr lang="en-GB" sz="1000" i="1" dirty="0">
                <a:latin typeface="Times New Roman" panose="02020603050405020304" pitchFamily="18" charset="0"/>
              </a:rPr>
              <a:t>Low Temperature Division, Faculty of Science and Technology, University of </a:t>
            </a:r>
            <a:r>
              <a:rPr lang="en-GB" sz="1000" i="1" dirty="0" err="1">
                <a:latin typeface="Times New Roman" panose="02020603050405020304" pitchFamily="18" charset="0"/>
              </a:rPr>
              <a:t>Twente</a:t>
            </a:r>
            <a:r>
              <a:rPr lang="en-GB" sz="1000" i="1" dirty="0">
                <a:latin typeface="Times New Roman" panose="02020603050405020304" pitchFamily="18" charset="0"/>
              </a:rPr>
              <a:t>, P.O. Box 217,</a:t>
            </a:r>
          </a:p>
          <a:p>
            <a:r>
              <a:rPr lang="en-GB" sz="1000" i="1" dirty="0">
                <a:latin typeface="Times New Roman" panose="02020603050405020304" pitchFamily="18" charset="0"/>
              </a:rPr>
              <a:t>7500 AE, </a:t>
            </a:r>
            <a:r>
              <a:rPr lang="en-GB" sz="1000" i="1" dirty="0" err="1">
                <a:latin typeface="Times New Roman" panose="02020603050405020304" pitchFamily="18" charset="0"/>
              </a:rPr>
              <a:t>Enschede</a:t>
            </a:r>
            <a:r>
              <a:rPr lang="en-GB" sz="1000" i="1" dirty="0">
                <a:latin typeface="Times New Roman" panose="02020603050405020304" pitchFamily="18" charset="0"/>
              </a:rPr>
              <a:t>, The Netherlands</a:t>
            </a:r>
            <a:endParaRPr lang="de-DE" sz="105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l="20199" t="16206" r="50393" b="2437"/>
          <a:stretch/>
        </p:blipFill>
        <p:spPr>
          <a:xfrm>
            <a:off x="6007643" y="923595"/>
            <a:ext cx="2970192" cy="5148334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97561" y="4390429"/>
            <a:ext cx="590013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50" dirty="0"/>
              <a:t>Finite </a:t>
            </a:r>
            <a:r>
              <a:rPr lang="de-DE" sz="1050" dirty="0" err="1" smtClean="0"/>
              <a:t>element</a:t>
            </a:r>
            <a:r>
              <a:rPr lang="de-DE" sz="1050" dirty="0" smtClean="0"/>
              <a:t> </a:t>
            </a:r>
            <a:r>
              <a:rPr lang="en-GB" sz="1050" dirty="0" smtClean="0"/>
              <a:t>simulations </a:t>
            </a:r>
            <a:r>
              <a:rPr lang="en-GB" sz="1050" dirty="0"/>
              <a:t>on the practical </a:t>
            </a:r>
            <a:r>
              <a:rPr lang="en-GB" sz="1050" dirty="0" smtClean="0"/>
              <a:t>planar shape </a:t>
            </a:r>
            <a:r>
              <a:rPr lang="en-GB" sz="1050" dirty="0"/>
              <a:t>of the Pacman (a) and on a </a:t>
            </a:r>
            <a:r>
              <a:rPr lang="en-GB" sz="1050" dirty="0" smtClean="0"/>
              <a:t>U </a:t>
            </a:r>
            <a:r>
              <a:rPr lang="de-DE" sz="1050" dirty="0" smtClean="0"/>
              <a:t>spring </a:t>
            </a:r>
            <a:r>
              <a:rPr lang="de-DE" sz="1050" dirty="0"/>
              <a:t>(b</a:t>
            </a:r>
            <a:r>
              <a:rPr lang="de-DE" sz="1050" dirty="0" smtClean="0"/>
              <a:t>)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171448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3200" dirty="0" smtClean="0"/>
              <a:t>Uniaxial tensile and compression</a:t>
            </a:r>
            <a:endParaRPr lang="en-US" sz="3200" dirty="0"/>
          </a:p>
        </p:txBody>
      </p:sp>
      <p:cxnSp>
        <p:nvCxnSpPr>
          <p:cNvPr id="7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9838" t="19499" r="52362" b="22404"/>
          <a:stretch/>
        </p:blipFill>
        <p:spPr>
          <a:xfrm>
            <a:off x="495537" y="1183413"/>
            <a:ext cx="3277119" cy="273093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15670" y="3914345"/>
            <a:ext cx="31910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+mj-lt"/>
                <a:ea typeface="SimSun-ExtB" panose="02010609060101010101" pitchFamily="49" charset="-122"/>
              </a:rPr>
              <a:t>Walters Spring Probe. Courtesy of the </a:t>
            </a:r>
            <a:r>
              <a:rPr lang="en-GB" sz="1400" dirty="0" smtClean="0">
                <a:latin typeface="+mj-lt"/>
                <a:ea typeface="SimSun-ExtB" panose="02010609060101010101" pitchFamily="49" charset="-122"/>
              </a:rPr>
              <a:t>Applied Superconductivity </a:t>
            </a:r>
            <a:r>
              <a:rPr lang="en-GB" sz="1400" dirty="0">
                <a:latin typeface="+mj-lt"/>
                <a:ea typeface="SimSun-ExtB" panose="02010609060101010101" pitchFamily="49" charset="-122"/>
              </a:rPr>
              <a:t>Group of the University of </a:t>
            </a:r>
            <a:r>
              <a:rPr lang="en-GB" sz="1400" dirty="0" smtClean="0">
                <a:latin typeface="+mj-lt"/>
                <a:ea typeface="SimSun-ExtB" panose="02010609060101010101" pitchFamily="49" charset="-122"/>
              </a:rPr>
              <a:t>Geneva.</a:t>
            </a:r>
            <a:endParaRPr lang="en-US" sz="1400" dirty="0">
              <a:latin typeface="+mj-lt"/>
              <a:ea typeface="SimSun-ExtB" panose="02010609060101010101" pitchFamily="49" charset="-12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5013176"/>
            <a:ext cx="4572000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GB" sz="1600" b="1" dirty="0" smtClean="0">
                <a:latin typeface="+mj-lt"/>
              </a:rPr>
              <a:t>Long </a:t>
            </a:r>
            <a:r>
              <a:rPr lang="en-GB" sz="1600" b="1" dirty="0">
                <a:latin typeface="+mj-lt"/>
              </a:rPr>
              <a:t>sample high sensitivity critical current measurements under strain</a:t>
            </a:r>
            <a:r>
              <a:rPr lang="en-GB" sz="1600" b="1" dirty="0" smtClean="0">
                <a:latin typeface="+mj-lt"/>
              </a:rPr>
              <a:t>,</a:t>
            </a:r>
            <a:r>
              <a:rPr lang="en-GB" sz="1600" dirty="0">
                <a:latin typeface="+mj-lt"/>
              </a:rPr>
              <a:t> </a:t>
            </a:r>
            <a:endParaRPr lang="en-GB" sz="1600" dirty="0" smtClean="0">
              <a:latin typeface="+mj-lt"/>
            </a:endParaRPr>
          </a:p>
          <a:p>
            <a:pPr algn="just"/>
            <a:r>
              <a:rPr lang="en-GB" sz="1100" dirty="0" smtClean="0">
                <a:latin typeface="+mj-lt"/>
              </a:rPr>
              <a:t>C</a:t>
            </a:r>
            <a:r>
              <a:rPr lang="en-GB" sz="1100" dirty="0">
                <a:latin typeface="+mj-lt"/>
              </a:rPr>
              <a:t>. R. Walters, I. M. Davidson, and G. E. Tuck</a:t>
            </a:r>
            <a:endParaRPr lang="en-GB" sz="1100" b="1" dirty="0" smtClean="0">
              <a:latin typeface="+mj-lt"/>
            </a:endParaRPr>
          </a:p>
          <a:p>
            <a:pPr algn="just"/>
            <a:r>
              <a:rPr lang="en-GB" sz="1100" i="1" dirty="0" smtClean="0">
                <a:latin typeface="+mj-lt"/>
              </a:rPr>
              <a:t>Cryogenics</a:t>
            </a:r>
            <a:r>
              <a:rPr lang="en-GB" sz="1100" dirty="0">
                <a:latin typeface="+mj-lt"/>
              </a:rPr>
              <a:t>, vol. </a:t>
            </a:r>
            <a:r>
              <a:rPr lang="de-DE" sz="1100" dirty="0">
                <a:latin typeface="+mj-lt"/>
              </a:rPr>
              <a:t>26, pp. 406–412, Jul. 1986</a:t>
            </a:r>
            <a:r>
              <a:rPr lang="de-DE" sz="1100" dirty="0" smtClean="0">
                <a:latin typeface="+mj-lt"/>
              </a:rPr>
              <a:t>.</a:t>
            </a:r>
          </a:p>
          <a:p>
            <a:pPr algn="just"/>
            <a:endParaRPr lang="de-DE" dirty="0"/>
          </a:p>
        </p:txBody>
      </p:sp>
      <p:sp>
        <p:nvSpPr>
          <p:cNvPr id="12" name="Rectangle 11"/>
          <p:cNvSpPr/>
          <p:nvPr/>
        </p:nvSpPr>
        <p:spPr>
          <a:xfrm>
            <a:off x="4603874" y="1080570"/>
            <a:ext cx="45082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NimbusRomNo9L-Regu"/>
              </a:rPr>
              <a:t>Spring materials: </a:t>
            </a:r>
          </a:p>
          <a:p>
            <a:endParaRPr lang="en-GB" dirty="0" smtClean="0">
              <a:solidFill>
                <a:srgbClr val="000000"/>
              </a:solidFill>
              <a:latin typeface="NimbusRomNo9L-Reg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0000"/>
                </a:solidFill>
                <a:latin typeface="NimbusRomNo9L-Regu"/>
              </a:rPr>
              <a:t>Ti</a:t>
            </a:r>
            <a:r>
              <a:rPr lang="en-GB" dirty="0" smtClean="0">
                <a:solidFill>
                  <a:srgbClr val="000000"/>
                </a:solidFill>
                <a:latin typeface="NimbusRomNo9L-Regu"/>
              </a:rPr>
              <a:t>–6Al–4V </a:t>
            </a:r>
            <a:r>
              <a:rPr lang="en-GB" dirty="0">
                <a:solidFill>
                  <a:srgbClr val="000000"/>
                </a:solidFill>
                <a:latin typeface="NimbusRomNo9L-Regu"/>
              </a:rPr>
              <a:t>with an upper elastic </a:t>
            </a:r>
            <a:r>
              <a:rPr lang="en-GB" dirty="0" smtClean="0">
                <a:solidFill>
                  <a:srgbClr val="000000"/>
                </a:solidFill>
                <a:latin typeface="NimbusRomNo9L-Regu"/>
              </a:rPr>
              <a:t>strain limit </a:t>
            </a:r>
            <a:r>
              <a:rPr lang="en-GB" dirty="0">
                <a:solidFill>
                  <a:srgbClr val="000000"/>
                </a:solidFill>
                <a:latin typeface="NimbusRomNo9L-Regu"/>
              </a:rPr>
              <a:t>at 4.2 K of </a:t>
            </a:r>
            <a:r>
              <a:rPr lang="en-GB" dirty="0" smtClean="0">
                <a:solidFill>
                  <a:srgbClr val="000000"/>
                </a:solidFill>
                <a:latin typeface="NimbusRomNo9L-Regu"/>
              </a:rPr>
              <a:t>1.3%.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NimbusRomNo9L-Regu"/>
              </a:rPr>
              <a:t>Cu–2Be </a:t>
            </a:r>
            <a:r>
              <a:rPr lang="en-GB" dirty="0">
                <a:solidFill>
                  <a:srgbClr val="000000"/>
                </a:solidFill>
                <a:latin typeface="NimbusRomNo9L-Regu"/>
              </a:rPr>
              <a:t>(UNS C17200</a:t>
            </a:r>
            <a:r>
              <a:rPr lang="en-GB" dirty="0" smtClean="0">
                <a:solidFill>
                  <a:srgbClr val="000000"/>
                </a:solidFill>
                <a:latin typeface="NimbusRomNo9L-Regu"/>
              </a:rPr>
              <a:t>) </a:t>
            </a:r>
            <a:r>
              <a:rPr lang="en-US" dirty="0" smtClean="0">
                <a:solidFill>
                  <a:srgbClr val="000000"/>
                </a:solidFill>
                <a:latin typeface="NimbusRomNo9L-Regu"/>
              </a:rPr>
              <a:t>with </a:t>
            </a:r>
            <a:r>
              <a:rPr lang="en-US" dirty="0">
                <a:solidFill>
                  <a:srgbClr val="000000"/>
                </a:solidFill>
                <a:latin typeface="NimbusRomNo9L-Regu"/>
              </a:rPr>
              <a:t>1.0</a:t>
            </a:r>
            <a:r>
              <a:rPr lang="en-US" dirty="0" smtClean="0">
                <a:solidFill>
                  <a:srgbClr val="000000"/>
                </a:solidFill>
                <a:latin typeface="NimbusRomNo9L-Regu"/>
              </a:rPr>
              <a:t>% </a:t>
            </a:r>
            <a:r>
              <a:rPr lang="en-GB" dirty="0">
                <a:solidFill>
                  <a:srgbClr val="000000"/>
                </a:solidFill>
                <a:latin typeface="NimbusRomNo9L-Regu"/>
              </a:rPr>
              <a:t>upper elastic </a:t>
            </a:r>
            <a:r>
              <a:rPr lang="en-GB" dirty="0" smtClean="0">
                <a:solidFill>
                  <a:srgbClr val="000000"/>
                </a:solidFill>
                <a:latin typeface="NimbusRomNo9L-Regu"/>
              </a:rPr>
              <a:t>strain limit </a:t>
            </a:r>
            <a:r>
              <a:rPr lang="en-GB" dirty="0">
                <a:solidFill>
                  <a:srgbClr val="000000"/>
                </a:solidFill>
                <a:latin typeface="NimbusRomNo9L-Regu"/>
              </a:rPr>
              <a:t>at 4.2 </a:t>
            </a:r>
            <a:r>
              <a:rPr lang="en-GB" dirty="0" smtClean="0">
                <a:solidFill>
                  <a:srgbClr val="000000"/>
                </a:solidFill>
                <a:latin typeface="NimbusRomNo9L-Regu"/>
              </a:rPr>
              <a:t>K</a:t>
            </a:r>
            <a:r>
              <a:rPr lang="en-US" dirty="0" smtClean="0">
                <a:solidFill>
                  <a:srgbClr val="000000"/>
                </a:solidFill>
                <a:latin typeface="NimbusRomNo9L-Regu"/>
              </a:rPr>
              <a:t>.</a:t>
            </a:r>
          </a:p>
          <a:p>
            <a:endParaRPr lang="en-US" dirty="0" smtClean="0">
              <a:solidFill>
                <a:srgbClr val="000000"/>
              </a:solidFill>
              <a:latin typeface="NimbusRomNo9L-Regu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NimbusRomNo9L-Regu"/>
              </a:rPr>
              <a:t>The magnetic field is applied in parallel to the spring axis.</a:t>
            </a:r>
          </a:p>
          <a:p>
            <a:r>
              <a:rPr lang="en-US" dirty="0" smtClean="0">
                <a:solidFill>
                  <a:srgbClr val="000000"/>
                </a:solidFill>
                <a:latin typeface="NimbusRomNo9L-Regu"/>
              </a:rPr>
              <a:t>Rotation angle and elastic strain is computed by FEA and compared with the</a:t>
            </a:r>
          </a:p>
          <a:p>
            <a:r>
              <a:rPr lang="en-US" dirty="0" smtClean="0">
                <a:solidFill>
                  <a:srgbClr val="000000"/>
                </a:solidFill>
                <a:latin typeface="NimbusRomNo9L-Regu"/>
              </a:rPr>
              <a:t>readings of the strain measurement.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72000" y="5013176"/>
            <a:ext cx="4572000" cy="116955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sz="1600" b="1" dirty="0">
                <a:latin typeface="+mj-lt"/>
              </a:rPr>
              <a:t>Toward </a:t>
            </a:r>
            <a:r>
              <a:rPr lang="en-GB" sz="1600" b="1" dirty="0">
                <a:latin typeface="+mj-lt"/>
              </a:rPr>
              <a:t>a standard for critical current</a:t>
            </a:r>
          </a:p>
          <a:p>
            <a:r>
              <a:rPr lang="en-GB" sz="1600" b="1" dirty="0">
                <a:latin typeface="+mj-lt"/>
              </a:rPr>
              <a:t>versus axial strain measurements of</a:t>
            </a:r>
          </a:p>
          <a:p>
            <a:r>
              <a:rPr lang="en-US" sz="1600" b="1" dirty="0">
                <a:latin typeface="+mj-lt"/>
              </a:rPr>
              <a:t>Nb</a:t>
            </a:r>
            <a:r>
              <a:rPr lang="en-US" sz="1600" b="1" baseline="-25000" dirty="0">
                <a:latin typeface="+mj-lt"/>
              </a:rPr>
              <a:t>3</a:t>
            </a:r>
            <a:r>
              <a:rPr lang="en-US" sz="1600" b="1" dirty="0">
                <a:latin typeface="+mj-lt"/>
              </a:rPr>
              <a:t>Sn</a:t>
            </a:r>
          </a:p>
          <a:p>
            <a:pPr algn="just"/>
            <a:r>
              <a:rPr lang="en-US" sz="1100" dirty="0">
                <a:latin typeface="+mj-lt"/>
              </a:rPr>
              <a:t>B. </a:t>
            </a:r>
            <a:r>
              <a:rPr lang="en-US" sz="1100" dirty="0" err="1">
                <a:latin typeface="+mj-lt"/>
              </a:rPr>
              <a:t>Seeber</a:t>
            </a:r>
            <a:r>
              <a:rPr lang="en-US" sz="1100" dirty="0">
                <a:latin typeface="+mj-lt"/>
              </a:rPr>
              <a:t>, G. </a:t>
            </a:r>
            <a:r>
              <a:rPr lang="en-US" sz="1100" dirty="0" err="1">
                <a:latin typeface="+mj-lt"/>
              </a:rPr>
              <a:t>Mondonico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>
                <a:latin typeface="+mj-lt"/>
              </a:rPr>
              <a:t>and C. </a:t>
            </a:r>
            <a:r>
              <a:rPr lang="en-US" sz="1100" dirty="0" err="1">
                <a:latin typeface="+mj-lt"/>
              </a:rPr>
              <a:t>Senatore</a:t>
            </a:r>
            <a:endParaRPr lang="en-US" sz="1100" dirty="0">
              <a:latin typeface="+mj-lt"/>
            </a:endParaRPr>
          </a:p>
          <a:p>
            <a:pPr algn="just"/>
            <a:r>
              <a:rPr lang="fr-FR" sz="1100" dirty="0" err="1">
                <a:latin typeface="+mj-lt"/>
              </a:rPr>
              <a:t>Supercond</a:t>
            </a:r>
            <a:r>
              <a:rPr lang="fr-FR" sz="1100" dirty="0">
                <a:latin typeface="+mj-lt"/>
              </a:rPr>
              <a:t>. </a:t>
            </a:r>
            <a:r>
              <a:rPr lang="fr-FR" sz="1100" dirty="0" err="1">
                <a:latin typeface="+mj-lt"/>
              </a:rPr>
              <a:t>Sci</a:t>
            </a:r>
            <a:r>
              <a:rPr lang="fr-FR" sz="1100" dirty="0">
                <a:latin typeface="+mj-lt"/>
              </a:rPr>
              <a:t>. </a:t>
            </a:r>
            <a:r>
              <a:rPr lang="fr-FR" sz="1100" dirty="0" err="1">
                <a:latin typeface="+mj-lt"/>
              </a:rPr>
              <a:t>Technol</a:t>
            </a:r>
            <a:r>
              <a:rPr lang="fr-FR" sz="1100" dirty="0">
                <a:latin typeface="+mj-lt"/>
              </a:rPr>
              <a:t>. 25 (2012</a:t>
            </a:r>
            <a:r>
              <a:rPr lang="fr-FR" sz="1100" dirty="0">
                <a:latin typeface="+mj-lt"/>
              </a:rPr>
              <a:t>)</a:t>
            </a:r>
            <a:endParaRPr lang="fr-FR" sz="1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07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F. Lackner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8235" t="8696" r="11181" b="8696"/>
          <a:stretch/>
        </p:blipFill>
        <p:spPr>
          <a:xfrm>
            <a:off x="242441" y="1556792"/>
            <a:ext cx="2602632" cy="440445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110430" y="3584712"/>
            <a:ext cx="6038328" cy="25699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sz="1600" b="1" dirty="0" err="1" smtClean="0">
                <a:latin typeface="Arial" panose="020B0604020202020204" pitchFamily="34" charset="0"/>
              </a:rPr>
              <a:t>Strain</a:t>
            </a:r>
            <a:r>
              <a:rPr lang="de-DE" sz="1600" b="1" dirty="0" smtClean="0"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</a:rPr>
              <a:t>and</a:t>
            </a:r>
            <a:r>
              <a:rPr lang="de-DE" sz="1600" b="1" dirty="0"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</a:rPr>
              <a:t>Magnetic</a:t>
            </a:r>
            <a:r>
              <a:rPr lang="de-DE" sz="1600" b="1" dirty="0">
                <a:latin typeface="Arial" panose="020B0604020202020204" pitchFamily="34" charset="0"/>
              </a:rPr>
              <a:t>-Field </a:t>
            </a:r>
            <a:r>
              <a:rPr lang="de-DE" sz="1600" b="1" dirty="0" err="1">
                <a:latin typeface="Arial" panose="020B0604020202020204" pitchFamily="34" charset="0"/>
              </a:rPr>
              <a:t>Characterization</a:t>
            </a:r>
            <a:r>
              <a:rPr lang="de-DE" sz="1600" b="1" dirty="0"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</a:rPr>
              <a:t>of</a:t>
            </a:r>
            <a:r>
              <a:rPr lang="de-DE" sz="1600" b="1" dirty="0">
                <a:latin typeface="Arial" panose="020B0604020202020204" pitchFamily="34" charset="0"/>
              </a:rPr>
              <a:t> a Bronze-Route ITER </a:t>
            </a:r>
            <a:r>
              <a:rPr lang="de-DE" sz="1600" b="1" dirty="0" err="1">
                <a:latin typeface="Arial" panose="020B0604020202020204" pitchFamily="34" charset="0"/>
              </a:rPr>
              <a:t>Wire</a:t>
            </a:r>
            <a:r>
              <a:rPr lang="de-DE" sz="1600" b="1" dirty="0">
                <a:latin typeface="Arial" panose="020B0604020202020204" pitchFamily="34" charset="0"/>
              </a:rPr>
              <a:t>: Benchmarking </a:t>
            </a:r>
            <a:r>
              <a:rPr lang="de-DE" sz="1600" b="1" dirty="0" err="1">
                <a:latin typeface="Arial" panose="020B0604020202020204" pitchFamily="34" charset="0"/>
              </a:rPr>
              <a:t>of</a:t>
            </a:r>
            <a:r>
              <a:rPr lang="de-DE" sz="1600" b="1" dirty="0"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</a:rPr>
              <a:t>Strain</a:t>
            </a:r>
            <a:r>
              <a:rPr lang="de-DE" sz="1600" b="1" dirty="0">
                <a:latin typeface="Arial" panose="020B0604020202020204" pitchFamily="34" charset="0"/>
              </a:rPr>
              <a:t> Measurement </a:t>
            </a:r>
            <a:r>
              <a:rPr lang="de-DE" sz="1600" b="1" dirty="0" err="1">
                <a:latin typeface="Arial" panose="020B0604020202020204" pitchFamily="34" charset="0"/>
              </a:rPr>
              <a:t>Facilities</a:t>
            </a:r>
            <a:r>
              <a:rPr lang="de-DE" sz="1600" b="1" dirty="0">
                <a:latin typeface="Arial" panose="020B0604020202020204" pitchFamily="34" charset="0"/>
              </a:rPr>
              <a:t> at NIST </a:t>
            </a:r>
            <a:r>
              <a:rPr lang="de-DE" sz="1600" b="1" dirty="0" err="1">
                <a:latin typeface="Arial" panose="020B0604020202020204" pitchFamily="34" charset="0"/>
              </a:rPr>
              <a:t>and</a:t>
            </a:r>
            <a:r>
              <a:rPr lang="de-DE" sz="1600" b="1" dirty="0">
                <a:latin typeface="Arial" panose="020B0604020202020204" pitchFamily="34" charset="0"/>
              </a:rPr>
              <a:t> University </a:t>
            </a:r>
            <a:r>
              <a:rPr lang="de-DE" sz="1600" b="1" dirty="0" err="1">
                <a:latin typeface="Arial" panose="020B0604020202020204" pitchFamily="34" charset="0"/>
              </a:rPr>
              <a:t>of</a:t>
            </a:r>
            <a:r>
              <a:rPr lang="de-DE" sz="1600" b="1" dirty="0">
                <a:latin typeface="Arial" panose="020B0604020202020204" pitchFamily="34" charset="0"/>
              </a:rPr>
              <a:t> Twente”, IEEE Trans. </a:t>
            </a:r>
            <a:r>
              <a:rPr lang="de-DE" sz="1600" b="1" dirty="0" err="1">
                <a:latin typeface="Arial" panose="020B0604020202020204" pitchFamily="34" charset="0"/>
              </a:rPr>
              <a:t>Appl</a:t>
            </a:r>
            <a:r>
              <a:rPr lang="de-DE" sz="1600" b="1" dirty="0">
                <a:latin typeface="Arial" panose="020B0604020202020204" pitchFamily="34" charset="0"/>
              </a:rPr>
              <a:t>. </a:t>
            </a:r>
            <a:r>
              <a:rPr lang="de-DE" sz="1600" b="1" dirty="0" err="1">
                <a:latin typeface="Arial" panose="020B0604020202020204" pitchFamily="34" charset="0"/>
              </a:rPr>
              <a:t>Supercond</a:t>
            </a:r>
            <a:r>
              <a:rPr lang="de-DE" sz="1600" b="1" dirty="0">
                <a:latin typeface="Arial" panose="020B0604020202020204" pitchFamily="34" charset="0"/>
              </a:rPr>
              <a:t>. 22(3), (2012) </a:t>
            </a:r>
          </a:p>
          <a:p>
            <a:r>
              <a:rPr lang="de-DE" sz="1100" dirty="0">
                <a:latin typeface="Arial" panose="020B0604020202020204" pitchFamily="34" charset="0"/>
              </a:rPr>
              <a:t>N. </a:t>
            </a:r>
            <a:r>
              <a:rPr lang="de-DE" sz="1100" dirty="0" err="1">
                <a:latin typeface="Arial" panose="020B0604020202020204" pitchFamily="34" charset="0"/>
              </a:rPr>
              <a:t>Cheggour</a:t>
            </a:r>
            <a:r>
              <a:rPr lang="de-DE" sz="1100" dirty="0">
                <a:latin typeface="Arial" panose="020B0604020202020204" pitchFamily="34" charset="0"/>
              </a:rPr>
              <a:t>, A. </a:t>
            </a:r>
            <a:r>
              <a:rPr lang="de-DE" sz="1100" dirty="0" err="1">
                <a:latin typeface="Arial" panose="020B0604020202020204" pitchFamily="34" charset="0"/>
              </a:rPr>
              <a:t>Nijhuis</a:t>
            </a:r>
            <a:r>
              <a:rPr lang="de-DE" sz="1100" dirty="0">
                <a:latin typeface="Arial" panose="020B0604020202020204" pitchFamily="34" charset="0"/>
              </a:rPr>
              <a:t>, H. J. G. </a:t>
            </a:r>
            <a:r>
              <a:rPr lang="de-DE" sz="1100" dirty="0" err="1">
                <a:latin typeface="Arial" panose="020B0604020202020204" pitchFamily="34" charset="0"/>
              </a:rPr>
              <a:t>Krooshoop</a:t>
            </a:r>
            <a:r>
              <a:rPr lang="de-DE" sz="1100" dirty="0">
                <a:latin typeface="Arial" panose="020B0604020202020204" pitchFamily="34" charset="0"/>
              </a:rPr>
              <a:t>, X. F. </a:t>
            </a:r>
            <a:r>
              <a:rPr lang="de-DE" sz="1100" dirty="0" err="1">
                <a:latin typeface="Arial" panose="020B0604020202020204" pitchFamily="34" charset="0"/>
              </a:rPr>
              <a:t>Lu</a:t>
            </a:r>
            <a:r>
              <a:rPr lang="de-DE" sz="1100" dirty="0">
                <a:latin typeface="Arial" panose="020B0604020202020204" pitchFamily="34" charset="0"/>
              </a:rPr>
              <a:t>, J. Splett, T. C. Stauffer, L. F. Goodrich, M. C. Jewell, A. </a:t>
            </a:r>
            <a:r>
              <a:rPr lang="de-DE" sz="1100" dirty="0" err="1">
                <a:latin typeface="Arial" panose="020B0604020202020204" pitchFamily="34" charset="0"/>
              </a:rPr>
              <a:t>Devred</a:t>
            </a:r>
            <a:r>
              <a:rPr lang="de-DE" sz="1100" dirty="0">
                <a:latin typeface="Arial" panose="020B0604020202020204" pitchFamily="34" charset="0"/>
              </a:rPr>
              <a:t>, Y. </a:t>
            </a:r>
            <a:r>
              <a:rPr lang="de-DE" sz="1100" dirty="0" err="1">
                <a:latin typeface="Arial" panose="020B0604020202020204" pitchFamily="34" charset="0"/>
              </a:rPr>
              <a:t>Nabara</a:t>
            </a:r>
            <a:r>
              <a:rPr lang="de-DE" sz="1100" dirty="0">
                <a:latin typeface="Arial" panose="020B0604020202020204" pitchFamily="34" charset="0"/>
              </a:rPr>
              <a:t>, </a:t>
            </a:r>
            <a:endParaRPr lang="en-GB" sz="1100" b="1" dirty="0">
              <a:latin typeface="Arial" panose="020B0604020202020204" pitchFamily="34" charset="0"/>
            </a:endParaRPr>
          </a:p>
          <a:p>
            <a:endParaRPr lang="en-GB" sz="1600" b="1" dirty="0" smtClean="0">
              <a:latin typeface="Arial" panose="020B0604020202020204" pitchFamily="34" charset="0"/>
            </a:endParaRPr>
          </a:p>
          <a:p>
            <a:endParaRPr lang="en-GB" sz="1600" b="1" dirty="0">
              <a:latin typeface="Arial" panose="020B0604020202020204" pitchFamily="34" charset="0"/>
            </a:endParaRPr>
          </a:p>
          <a:p>
            <a:r>
              <a:rPr lang="en-GB" sz="1600" b="1" dirty="0">
                <a:latin typeface="Arial" panose="020B0604020202020204" pitchFamily="34" charset="0"/>
              </a:rPr>
              <a:t>Strain Dependence of Critical Current in Bi2212</a:t>
            </a:r>
          </a:p>
          <a:p>
            <a:r>
              <a:rPr lang="en-GB" sz="1600" b="1" dirty="0">
                <a:latin typeface="Arial" panose="020B0604020202020204" pitchFamily="34" charset="0"/>
              </a:rPr>
              <a:t>W &amp; R Wires Under Magnetic Field Up to 30 T</a:t>
            </a:r>
          </a:p>
          <a:p>
            <a:r>
              <a:rPr lang="en-GB" sz="1100" dirty="0">
                <a:latin typeface="Arial" panose="020B0604020202020204" pitchFamily="34" charset="0"/>
              </a:rPr>
              <a:t>M. Sugano, K. Itoh, and T. Kiyoshi, IEEE Trans. Appl. </a:t>
            </a:r>
            <a:r>
              <a:rPr lang="en-GB" sz="1100" dirty="0" err="1">
                <a:latin typeface="Arial" panose="020B0604020202020204" pitchFamily="34" charset="0"/>
              </a:rPr>
              <a:t>Supercond</a:t>
            </a:r>
            <a:r>
              <a:rPr lang="en-GB" sz="1100" dirty="0">
                <a:latin typeface="Arial" panose="020B0604020202020204" pitchFamily="34" charset="0"/>
              </a:rPr>
              <a:t>. 16(2), (2006) </a:t>
            </a:r>
            <a:endParaRPr lang="de-DE" sz="1100" dirty="0">
              <a:latin typeface="Arial" panose="020B060402020202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3200" dirty="0" smtClean="0"/>
              <a:t>Uniaxial tensile and compression</a:t>
            </a:r>
            <a:endParaRPr lang="en-US" sz="3200" dirty="0"/>
          </a:p>
        </p:txBody>
      </p:sp>
      <p:cxnSp>
        <p:nvCxnSpPr>
          <p:cNvPr id="11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3" descr="FCCLogoForWebSit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235" y="136216"/>
            <a:ext cx="1342994" cy="56428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4392" y="1035647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Comparison of the </a:t>
            </a:r>
            <a:r>
              <a:rPr lang="en-GB" i="1" dirty="0" err="1">
                <a:solidFill>
                  <a:srgbClr val="000000"/>
                </a:solidFill>
                <a:latin typeface="Calibri" panose="020F0502020204030204" pitchFamily="34" charset="0"/>
              </a:rPr>
              <a:t>ε</a:t>
            </a:r>
            <a:r>
              <a:rPr lang="en-GB" sz="12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max</a:t>
            </a:r>
            <a:r>
              <a:rPr lang="en-GB" sz="12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values measured with Walters spring and 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Pacman: </a:t>
            </a:r>
            <a:endParaRPr lang="de-DE" dirty="0"/>
          </a:p>
        </p:txBody>
      </p:sp>
      <p:sp>
        <p:nvSpPr>
          <p:cNvPr id="14" name="Rectangle 13"/>
          <p:cNvSpPr/>
          <p:nvPr/>
        </p:nvSpPr>
        <p:spPr>
          <a:xfrm>
            <a:off x="3110430" y="1661611"/>
            <a:ext cx="5819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Thermal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contraction from 456 to 4.2 K is ΔL/L=-0.30 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and</a:t>
            </a:r>
          </a:p>
          <a:p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ΔL/L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=-0.61 for Ti-6Al-4V and Cu-2wt.%Be, 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respectively. 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28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746</TotalTime>
  <Words>1895</Words>
  <Application>Microsoft Office PowerPoint</Application>
  <PresentationFormat>On-screen Show (4:3)</PresentationFormat>
  <Paragraphs>322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8" baseType="lpstr">
      <vt:lpstr>SimSun-ExtB</vt:lpstr>
      <vt:lpstr>Arial</vt:lpstr>
      <vt:lpstr>Calibri</vt:lpstr>
      <vt:lpstr>CMBSY10</vt:lpstr>
      <vt:lpstr>CMBX9</vt:lpstr>
      <vt:lpstr>CMMI10</vt:lpstr>
      <vt:lpstr>CMR10</vt:lpstr>
      <vt:lpstr>CMR7</vt:lpstr>
      <vt:lpstr>JFPOOF+TimesNewRoman</vt:lpstr>
      <vt:lpstr>NimbusRomNo9L-Regu</vt:lpstr>
      <vt:lpstr>Times New Roman</vt:lpstr>
      <vt:lpstr>Times-Bold</vt:lpstr>
      <vt:lpstr>TimesNewRomanPS-ItalicMT</vt:lpstr>
      <vt:lpstr>TimesNewRomanPSMT</vt:lpstr>
      <vt:lpstr>Times-Roman</vt:lpstr>
      <vt:lpstr>Verdana</vt:lpstr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Friedrich Lackner</cp:lastModifiedBy>
  <cp:revision>730</cp:revision>
  <cp:lastPrinted>2015-06-29T08:38:28Z</cp:lastPrinted>
  <dcterms:created xsi:type="dcterms:W3CDTF">2012-11-30T11:04:26Z</dcterms:created>
  <dcterms:modified xsi:type="dcterms:W3CDTF">2015-11-18T07:57:15Z</dcterms:modified>
</cp:coreProperties>
</file>