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80" r:id="rId2"/>
    <p:sldId id="292" r:id="rId3"/>
    <p:sldId id="290" r:id="rId4"/>
    <p:sldId id="282" r:id="rId5"/>
    <p:sldId id="291" r:id="rId6"/>
    <p:sldId id="293" r:id="rId7"/>
    <p:sldId id="294" r:id="rId8"/>
    <p:sldId id="295" r:id="rId9"/>
    <p:sldId id="296" r:id="rId10"/>
    <p:sldId id="297" r:id="rId11"/>
    <p:sldId id="306" r:id="rId12"/>
    <p:sldId id="267" r:id="rId13"/>
    <p:sldId id="270" r:id="rId14"/>
    <p:sldId id="274" r:id="rId15"/>
    <p:sldId id="264" r:id="rId16"/>
    <p:sldId id="273" r:id="rId17"/>
    <p:sldId id="266" r:id="rId18"/>
    <p:sldId id="299" r:id="rId19"/>
    <p:sldId id="303" r:id="rId20"/>
    <p:sldId id="304" r:id="rId21"/>
    <p:sldId id="305" r:id="rId22"/>
    <p:sldId id="300" r:id="rId23"/>
    <p:sldId id="271" r:id="rId24"/>
    <p:sldId id="26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90" autoAdjust="0"/>
    <p:restoredTop sz="94660"/>
  </p:normalViewPr>
  <p:slideViewPr>
    <p:cSldViewPr snapToGrid="0">
      <p:cViewPr varScale="1">
        <p:scale>
          <a:sx n="137" d="100"/>
          <a:sy n="137" d="100"/>
        </p:scale>
        <p:origin x="18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C340-0538-44D2-BFCE-4509CE62F8CC}" type="datetimeFigureOut">
              <a:rPr lang="en-GB" smtClean="0"/>
              <a:t>27/10/2015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DAD8E7-4911-403D-8597-B8B6AD0812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8174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ACDD1B-B125-46B2-A57C-9F877939B260}" type="slidenum">
              <a:rPr lang="da-DK" smtClean="0"/>
              <a:pPr>
                <a:defRPr/>
              </a:pPr>
              <a:t>1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822886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AD8E7-4911-403D-8597-B8B6AD08120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08959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AD8E7-4911-403D-8597-B8B6AD08120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5664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26/10/2015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ALFA in FWD workshop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6938-693D-4805-8CA3-784699B044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121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26/10/2015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ALFA in FWD workshop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6938-693D-4805-8CA3-784699B044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1369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26/10/2015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ALFA in FWD workshop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6938-693D-4805-8CA3-784699B044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4261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26/10/2015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ALFA in FWD workshop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6938-693D-4805-8CA3-784699B044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1836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26/10/2015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ALFA in FWD workshop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6938-693D-4805-8CA3-784699B044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858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26/10/2015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ALFA in FWD workshop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6938-693D-4805-8CA3-784699B044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8065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26/10/2015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ALFA in FWD workshop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6938-693D-4805-8CA3-784699B044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6964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26/10/2015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ALFA in FWD workshop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6938-693D-4805-8CA3-784699B044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725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26/10/2015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ALFA in FWD workshop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6938-693D-4805-8CA3-784699B044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9973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26/10/2015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ALFA in FWD workshop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6938-693D-4805-8CA3-784699B044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6504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26/10/2015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ALFA in FWD workshop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6938-693D-4805-8CA3-784699B044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6510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26/10/2015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ALFA in FWD workshop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086938-693D-4805-8CA3-784699B044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2804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microsoft.com/office/2007/relationships/hdphoto" Target="../media/hdphoto2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11" Type="http://schemas.openxmlformats.org/officeDocument/2006/relationships/image" Target="../media/image8.wmf"/><Relationship Id="rId5" Type="http://schemas.openxmlformats.org/officeDocument/2006/relationships/oleObject" Target="../embeddings/oleObject1.bin"/><Relationship Id="rId10" Type="http://schemas.openxmlformats.org/officeDocument/2006/relationships/oleObject" Target="../embeddings/oleObject2.bin"/><Relationship Id="rId4" Type="http://schemas.openxmlformats.org/officeDocument/2006/relationships/image" Target="../media/image9.wmf"/><Relationship Id="rId9" Type="http://schemas.openxmlformats.org/officeDocument/2006/relationships/image" Target="../media/image12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D:\CERN temp\Billeder\LS1 station work\End of beampipe photoes and movies\Station A7R1 in B187\DSCN493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56014" y="-95702"/>
            <a:ext cx="9251632" cy="7005320"/>
          </a:xfrm>
          <a:prstGeom prst="rect">
            <a:avLst/>
          </a:prstGeom>
          <a:noFill/>
          <a:scene3d>
            <a:camera prst="orthographicFront">
              <a:rot lat="0" lon="0" rev="2157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https://atlas-trigconf.cern.ch/bunchgroups/graphics/plots/bunchgroupset_1339.png"/>
          <p:cNvSpPr>
            <a:spLocks noChangeAspect="1" noChangeArrowheads="1"/>
          </p:cNvSpPr>
          <p:nvPr/>
        </p:nvSpPr>
        <p:spPr bwMode="auto">
          <a:xfrm>
            <a:off x="63500" y="-136525"/>
            <a:ext cx="49930050" cy="2468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6" name="Picture 2" descr="D:\CERN temp\Commisioning\2015\90 m runs\4499\0330\elastic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48123" y1="96859" x2="50171" y2="98953"/>
                        <a14:foregroundMark x1="80887" y1="97382" x2="80887" y2="97382"/>
                        <a14:foregroundMark x1="82253" y1="96859" x2="84983" y2="94241"/>
                        <a14:foregroundMark x1="86007" y1="92670" x2="90444" y2="85864"/>
                        <a14:foregroundMark x1="69966" y1="98953" x2="80546" y2="98953"/>
                        <a14:foregroundMark x1="69966" y1="98953" x2="80546" y2="98953"/>
                        <a14:foregroundMark x1="75085" y1="98953" x2="75085" y2="99476"/>
                        <a14:foregroundMark x1="84642" y1="95288" x2="81570" y2="98953"/>
                        <a14:foregroundMark x1="82594" y1="97382" x2="85666" y2="92147"/>
                        <a14:foregroundMark x1="24232" y1="99476" x2="33447" y2="99476"/>
                        <a14:foregroundMark x1="16724" y1="97382" x2="18771" y2="99476"/>
                        <a14:foregroundMark x1="22184" y1="98429" x2="40273" y2="98953"/>
                        <a14:foregroundMark x1="45051" y1="26702" x2="44710" y2="3350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42888" y="908720"/>
            <a:ext cx="2880320" cy="203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D:\CERN temp\Commisioning\2015\90 m runs\4499\0330\elastic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947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37416" y="3887768"/>
            <a:ext cx="3091264" cy="2167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1728" y="22127"/>
            <a:ext cx="88243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ATLAS/ALFA operation at </a:t>
            </a:r>
            <a:r>
              <a:rPr lang="el-GR" sz="4800" b="1" dirty="0" smtClean="0">
                <a:solidFill>
                  <a:schemeClr val="bg1"/>
                </a:solidFill>
              </a:rPr>
              <a:t>β</a:t>
            </a:r>
            <a:r>
              <a:rPr lang="en-US" sz="4800" b="1" dirty="0" smtClean="0">
                <a:solidFill>
                  <a:schemeClr val="bg1"/>
                </a:solidFill>
              </a:rPr>
              <a:t>*=90m </a:t>
            </a:r>
            <a:endParaRPr lang="en-GB" sz="48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5494" y="782341"/>
            <a:ext cx="36439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K. Hiller on behalf of ATLAS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37113" y="6043825"/>
            <a:ext cx="27410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 Photos  S. </a:t>
            </a:r>
            <a:r>
              <a:rPr lang="en-US" sz="2400" b="1" dirty="0" err="1" smtClean="0">
                <a:solidFill>
                  <a:schemeClr val="bg1"/>
                </a:solidFill>
              </a:rPr>
              <a:t>Jakobsen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26/10/2015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ALFA in FWD workshop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6938-693D-4805-8CA3-784699B044D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390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27384"/>
            <a:ext cx="9144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2150355" y="60014"/>
            <a:ext cx="48236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bg2"/>
                </a:solidFill>
              </a:rPr>
              <a:t>Day#3-6: diffraction</a:t>
            </a:r>
            <a:endParaRPr lang="de-DE" sz="4400" b="1" dirty="0">
              <a:solidFill>
                <a:schemeClr val="bg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9083" y="957948"/>
            <a:ext cx="769851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Due to ALFA dead time min bunch spacing 100 </a:t>
            </a:r>
            <a:r>
              <a:rPr lang="en-US" dirty="0" err="1" smtClean="0">
                <a:solidFill>
                  <a:srgbClr val="002060"/>
                </a:solidFill>
              </a:rPr>
              <a:t>nsec</a:t>
            </a:r>
            <a:r>
              <a:rPr lang="en-US" dirty="0" smtClean="0">
                <a:solidFill>
                  <a:srgbClr val="002060"/>
                </a:solidFill>
              </a:rPr>
              <a:t>, allows max 700 bunches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Unusual filling scheme, never before tested 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Strategy for intensity ramp: 50 </a:t>
            </a:r>
            <a:r>
              <a:rPr lang="en-US" dirty="0" smtClean="0">
                <a:solidFill>
                  <a:srgbClr val="002060"/>
                </a:solidFill>
                <a:sym typeface="Wingdings" panose="05000000000000000000" pitchFamily="2" charset="2"/>
              </a:rPr>
              <a:t> 250  700 bunches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sym typeface="Wingdings" panose="05000000000000000000" pitchFamily="2" charset="2"/>
              </a:rPr>
              <a:t>Move all Roman Pots to 10 </a:t>
            </a:r>
            <a:r>
              <a:rPr lang="en-US" dirty="0" err="1" smtClean="0">
                <a:solidFill>
                  <a:srgbClr val="002060"/>
                </a:solidFill>
              </a:rPr>
              <a:t>σ</a:t>
            </a:r>
            <a:r>
              <a:rPr lang="en-US" baseline="-25000" dirty="0" err="1" smtClean="0">
                <a:solidFill>
                  <a:srgbClr val="002060"/>
                </a:solidFill>
              </a:rPr>
              <a:t>nominal</a:t>
            </a:r>
            <a:r>
              <a:rPr lang="en-US" baseline="-25000" dirty="0" smtClean="0">
                <a:solidFill>
                  <a:srgbClr val="002060"/>
                </a:solidFill>
              </a:rPr>
              <a:t>     </a:t>
            </a:r>
            <a:r>
              <a:rPr lang="en-US" dirty="0" smtClean="0">
                <a:solidFill>
                  <a:srgbClr val="002060"/>
                </a:solidFill>
              </a:rPr>
              <a:t>(5-7 mm)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Example: Online plots for </a:t>
            </a:r>
            <a:r>
              <a:rPr lang="en-US" dirty="0" smtClean="0">
                <a:solidFill>
                  <a:srgbClr val="FF0000"/>
                </a:solidFill>
              </a:rPr>
              <a:t>single diffractive events </a:t>
            </a:r>
            <a:r>
              <a:rPr lang="en-US" dirty="0" smtClean="0">
                <a:solidFill>
                  <a:srgbClr val="002060"/>
                </a:solidFill>
              </a:rPr>
              <a:t>combining ALFA &amp; MBTS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7" name="Picture 2" descr="D:\CERN temp\Commisioning\2015\90 m runs\4499\0300\singleDiffMbt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5422" y="2475243"/>
            <a:ext cx="7641553" cy="2728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45005" y="5280821"/>
            <a:ext cx="53431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Integrating over all 7 fills: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LHC delivered: </a:t>
            </a:r>
            <a:r>
              <a:rPr lang="en-US" dirty="0" smtClean="0">
                <a:solidFill>
                  <a:srgbClr val="002060"/>
                </a:solidFill>
              </a:rPr>
              <a:t>735 nb-1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ATLAS+ALFA </a:t>
            </a:r>
            <a:r>
              <a:rPr lang="en-US" dirty="0">
                <a:solidFill>
                  <a:srgbClr val="002060"/>
                </a:solidFill>
              </a:rPr>
              <a:t>in position recorded: </a:t>
            </a:r>
            <a:r>
              <a:rPr lang="en-US" dirty="0" smtClean="0">
                <a:solidFill>
                  <a:srgbClr val="002060"/>
                </a:solidFill>
              </a:rPr>
              <a:t>652 nb-1</a:t>
            </a:r>
            <a:endParaRPr lang="en-US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ATLAS+ALFA optimal: </a:t>
            </a:r>
            <a:r>
              <a:rPr lang="en-US" dirty="0" smtClean="0">
                <a:solidFill>
                  <a:srgbClr val="002060"/>
                </a:solidFill>
              </a:rPr>
              <a:t> ~600 nb-1  </a:t>
            </a:r>
            <a:r>
              <a:rPr lang="en-US" dirty="0">
                <a:solidFill>
                  <a:srgbClr val="002060"/>
                </a:solidFill>
              </a:rPr>
              <a:t>(~82 % efficiency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26/10/2015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ALFA in FWD workshop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6938-693D-4805-8CA3-784699B044D5}" type="slidenum">
              <a:rPr lang="en-GB" smtClean="0"/>
              <a:t>10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7738719" y="5243684"/>
            <a:ext cx="851195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002060"/>
                </a:solidFill>
              </a:rPr>
              <a:t>K.Korcyl</a:t>
            </a:r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1337481" y="3077570"/>
            <a:ext cx="511791" cy="147395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7174174" y="3121069"/>
            <a:ext cx="511791" cy="147395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5286234" y="3121069"/>
            <a:ext cx="488578" cy="147395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3274321" y="3077570"/>
            <a:ext cx="511791" cy="147395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034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26/10/2015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ALFA in FWD workshop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6938-693D-4805-8CA3-784699B044D5}" type="slidenum">
              <a:rPr lang="en-GB" smtClean="0"/>
              <a:t>11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3" t="21018" r="6344" b="11401"/>
          <a:stretch/>
        </p:blipFill>
        <p:spPr>
          <a:xfrm>
            <a:off x="0" y="2285996"/>
            <a:ext cx="9145448" cy="404734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-27384"/>
            <a:ext cx="9144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Box 6"/>
          <p:cNvSpPr txBox="1"/>
          <p:nvPr/>
        </p:nvSpPr>
        <p:spPr>
          <a:xfrm>
            <a:off x="2030435" y="60014"/>
            <a:ext cx="51020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bg2"/>
                </a:solidFill>
              </a:rPr>
              <a:t>Online distance plots</a:t>
            </a:r>
            <a:endParaRPr lang="de-DE" sz="4400" b="1" dirty="0">
              <a:solidFill>
                <a:schemeClr val="bg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9805" y="1034322"/>
            <a:ext cx="85981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The precise distance of upper and lower detectors is a key ingredient for the alignment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Online plots could be used for a first estimates, during data taking it is a quality check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Shown is the distance for the diffractive fill 4510, with Roman Pots at 10 </a:t>
            </a:r>
            <a:r>
              <a:rPr lang="el-GR" dirty="0" smtClean="0">
                <a:solidFill>
                  <a:srgbClr val="002060"/>
                </a:solidFill>
              </a:rPr>
              <a:t>σ</a:t>
            </a:r>
            <a:r>
              <a:rPr lang="en-US" baseline="-25000" dirty="0" smtClean="0">
                <a:solidFill>
                  <a:srgbClr val="002060"/>
                </a:solidFill>
              </a:rPr>
              <a:t>nominal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28439" y="4294677"/>
            <a:ext cx="434810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             Left </a:t>
            </a:r>
            <a:r>
              <a:rPr lang="en-US" sz="1600" dirty="0" smtClean="0"/>
              <a:t>                       </a:t>
            </a:r>
            <a:r>
              <a:rPr lang="en-US" sz="1600" b="1" dirty="0" smtClean="0"/>
              <a:t>B7L1 </a:t>
            </a:r>
            <a:r>
              <a:rPr lang="en-US" sz="1600" b="1" dirty="0" smtClean="0">
                <a:solidFill>
                  <a:srgbClr val="0070C0"/>
                </a:solidFill>
              </a:rPr>
              <a:t>  </a:t>
            </a:r>
            <a:r>
              <a:rPr lang="en-US" sz="1600" dirty="0" smtClean="0"/>
              <a:t>              </a:t>
            </a:r>
            <a:r>
              <a:rPr lang="en-US" sz="1400" dirty="0" smtClean="0"/>
              <a:t>Right     </a:t>
            </a:r>
            <a:r>
              <a:rPr lang="en-US" sz="1600" dirty="0" smtClean="0"/>
              <a:t>        </a:t>
            </a:r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4720944" y="2251846"/>
            <a:ext cx="434810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             Left </a:t>
            </a:r>
            <a:r>
              <a:rPr lang="en-US" sz="1600" dirty="0" smtClean="0"/>
              <a:t>                       </a:t>
            </a:r>
            <a:r>
              <a:rPr lang="en-US" sz="1600" b="1" dirty="0" smtClean="0"/>
              <a:t>A7R1 </a:t>
            </a:r>
            <a:r>
              <a:rPr lang="en-US" sz="1600" b="1" dirty="0" smtClean="0">
                <a:solidFill>
                  <a:srgbClr val="0070C0"/>
                </a:solidFill>
              </a:rPr>
              <a:t>  </a:t>
            </a:r>
            <a:r>
              <a:rPr lang="en-US" sz="1600" dirty="0" smtClean="0"/>
              <a:t>              </a:t>
            </a:r>
            <a:r>
              <a:rPr lang="en-US" sz="1400" dirty="0" smtClean="0"/>
              <a:t>Right</a:t>
            </a:r>
            <a:r>
              <a:rPr lang="en-US" sz="1600" dirty="0" smtClean="0"/>
              <a:t>             </a:t>
            </a:r>
            <a:endParaRPr lang="en-GB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111470" y="2250920"/>
            <a:ext cx="434810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                  Left                      </a:t>
            </a:r>
            <a:r>
              <a:rPr lang="en-US" sz="1600" b="1" dirty="0" smtClean="0"/>
              <a:t>B7R1 </a:t>
            </a:r>
            <a:r>
              <a:rPr lang="en-US" sz="1600" b="1" dirty="0" smtClean="0">
                <a:solidFill>
                  <a:srgbClr val="0070C0"/>
                </a:solidFill>
              </a:rPr>
              <a:t>  </a:t>
            </a:r>
            <a:r>
              <a:rPr lang="en-US" sz="1600" dirty="0" smtClean="0"/>
              <a:t>             </a:t>
            </a:r>
            <a:r>
              <a:rPr lang="en-US" sz="1400" dirty="0" smtClean="0"/>
              <a:t>Right    </a:t>
            </a:r>
            <a:r>
              <a:rPr lang="en-US" sz="1600" dirty="0" smtClean="0"/>
              <a:t>         </a:t>
            </a:r>
            <a:endParaRPr lang="en-GB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118009" y="4286655"/>
            <a:ext cx="434810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            </a:t>
            </a:r>
            <a:r>
              <a:rPr lang="en-US" sz="1400" dirty="0" smtClean="0"/>
              <a:t>Left  </a:t>
            </a:r>
            <a:r>
              <a:rPr lang="en-US" sz="1600" dirty="0" smtClean="0"/>
              <a:t>                   </a:t>
            </a:r>
            <a:r>
              <a:rPr lang="en-US" sz="1600" b="1" dirty="0"/>
              <a:t>A</a:t>
            </a:r>
            <a:r>
              <a:rPr lang="en-US" sz="1600" b="1" dirty="0" smtClean="0"/>
              <a:t>7L1 </a:t>
            </a:r>
            <a:r>
              <a:rPr lang="en-US" sz="1600" b="1" dirty="0" smtClean="0">
                <a:solidFill>
                  <a:srgbClr val="0070C0"/>
                </a:solidFill>
              </a:rPr>
              <a:t>  </a:t>
            </a:r>
            <a:r>
              <a:rPr lang="en-US" sz="1600" dirty="0" smtClean="0"/>
              <a:t>              </a:t>
            </a:r>
            <a:r>
              <a:rPr lang="en-US" sz="1400" dirty="0" smtClean="0"/>
              <a:t>Right </a:t>
            </a:r>
            <a:r>
              <a:rPr lang="en-US" sz="1600" dirty="0" smtClean="0"/>
              <a:t>            </a:t>
            </a:r>
            <a:endParaRPr lang="en-GB" sz="1600" dirty="0"/>
          </a:p>
        </p:txBody>
      </p:sp>
      <p:sp>
        <p:nvSpPr>
          <p:cNvPr id="13" name="Rectangle 12"/>
          <p:cNvSpPr/>
          <p:nvPr/>
        </p:nvSpPr>
        <p:spPr>
          <a:xfrm>
            <a:off x="4631727" y="2285995"/>
            <a:ext cx="4437321" cy="2008681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4639223" y="4360301"/>
            <a:ext cx="4437321" cy="2008681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62717" y="4354984"/>
            <a:ext cx="4437321" cy="2008681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62718" y="2285995"/>
            <a:ext cx="4437321" cy="2008681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3" y="1962553"/>
            <a:ext cx="13958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B050"/>
                </a:solidFill>
              </a:rPr>
              <a:t>Outer stations</a:t>
            </a:r>
            <a:endParaRPr lang="en-GB" sz="1600" b="1" dirty="0">
              <a:solidFill>
                <a:srgbClr val="00B05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11978" y="1957558"/>
            <a:ext cx="1353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B0F0"/>
                </a:solidFill>
              </a:rPr>
              <a:t>Inner stations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63221" y="5598708"/>
            <a:ext cx="1253292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002060"/>
                </a:solidFill>
              </a:rPr>
              <a:t>S.Mortensen</a:t>
            </a:r>
            <a:endParaRPr lang="en-GB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46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7" t="17462" r="1190" b="12804"/>
          <a:stretch/>
        </p:blipFill>
        <p:spPr>
          <a:xfrm>
            <a:off x="2491206" y="1041485"/>
            <a:ext cx="6495143" cy="265392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2" t="17462" r="1588" b="12804"/>
          <a:stretch/>
        </p:blipFill>
        <p:spPr>
          <a:xfrm>
            <a:off x="2491207" y="3961968"/>
            <a:ext cx="6495143" cy="268277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0" y="-27384"/>
            <a:ext cx="9144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Box 8"/>
          <p:cNvSpPr txBox="1"/>
          <p:nvPr/>
        </p:nvSpPr>
        <p:spPr>
          <a:xfrm>
            <a:off x="3064755" y="60014"/>
            <a:ext cx="303525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bg2"/>
                </a:solidFill>
              </a:rPr>
              <a:t>Data quality</a:t>
            </a:r>
            <a:endParaRPr lang="de-DE" sz="4400" b="1" dirty="0">
              <a:solidFill>
                <a:schemeClr val="bg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259" y="1010173"/>
            <a:ext cx="2440796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dirty="0">
                <a:solidFill>
                  <a:srgbClr val="002060"/>
                </a:solidFill>
              </a:rPr>
              <a:t>I</a:t>
            </a:r>
            <a:r>
              <a:rPr lang="en-US" b="1" dirty="0" smtClean="0">
                <a:solidFill>
                  <a:srgbClr val="002060"/>
                </a:solidFill>
              </a:rPr>
              <a:t>n short: very good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All MAPMTs alive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     (2holes hardware)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Good tracking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   quality indicated </a:t>
            </a: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   by peak at 20 layers </a:t>
            </a: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   (peak at 0: other </a:t>
            </a: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    detector triggers)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Failures: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5 single </a:t>
            </a: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   event upsets due to </a:t>
            </a: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   radiation</a:t>
            </a: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   (FE not rad-hard)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   - 2 PMF/layer lost</a:t>
            </a: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   - 2 trigger PMF lost</a:t>
            </a: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   - 1 motherboard lost 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26/10/2015</a:t>
            </a:r>
            <a:endParaRPr lang="en-GB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ALFA in FWD workshop</a:t>
            </a:r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6938-693D-4805-8CA3-784699B044D5}" type="slidenum">
              <a:rPr lang="en-GB" smtClean="0"/>
              <a:t>12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8128459" y="3669720"/>
            <a:ext cx="851195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002060"/>
                </a:solidFill>
              </a:rPr>
              <a:t>K.Korcyl</a:t>
            </a:r>
            <a:endParaRPr lang="en-GB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505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" t="31790" r="787" b="16502"/>
          <a:stretch/>
        </p:blipFill>
        <p:spPr>
          <a:xfrm>
            <a:off x="3028950" y="1190876"/>
            <a:ext cx="5970349" cy="2279993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" t="31862" r="952" b="16938"/>
          <a:stretch/>
        </p:blipFill>
        <p:spPr>
          <a:xfrm>
            <a:off x="3028950" y="4061263"/>
            <a:ext cx="6017543" cy="2282684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7097499" y="945685"/>
            <a:ext cx="1893403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before data taking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080241" y="3699779"/>
            <a:ext cx="1935402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 end of data taking</a:t>
            </a: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58" t="9422" r="15873" b="68137"/>
          <a:stretch/>
        </p:blipFill>
        <p:spPr>
          <a:xfrm>
            <a:off x="385794" y="3221162"/>
            <a:ext cx="2300256" cy="1107134"/>
          </a:xfrm>
          <a:prstGeom prst="rect">
            <a:avLst/>
          </a:prstGeom>
        </p:spPr>
      </p:pic>
      <p:cxnSp>
        <p:nvCxnSpPr>
          <p:cNvPr id="34" name="Straight Connector 33"/>
          <p:cNvCxnSpPr/>
          <p:nvPr/>
        </p:nvCxnSpPr>
        <p:spPr>
          <a:xfrm>
            <a:off x="3783014" y="1564096"/>
            <a:ext cx="87616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6803655" y="1447269"/>
            <a:ext cx="87616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3790274" y="2611149"/>
            <a:ext cx="87616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6831732" y="2508836"/>
            <a:ext cx="87616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797767" y="4365353"/>
            <a:ext cx="87616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6831732" y="4429716"/>
            <a:ext cx="87616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6861712" y="5448930"/>
            <a:ext cx="87616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3835482" y="5564568"/>
            <a:ext cx="87616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4938657" y="5480824"/>
            <a:ext cx="794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~ 1.5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926041" y="4424657"/>
            <a:ext cx="794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~ 2.5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909299" y="2633007"/>
            <a:ext cx="9524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~ 1.6  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998615" y="5480824"/>
            <a:ext cx="794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~ 1.6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989221" y="4414852"/>
            <a:ext cx="794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~ 2.0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886664" y="2677493"/>
            <a:ext cx="9454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~ 1.6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863706" y="1565098"/>
            <a:ext cx="9909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~ 1.8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0" y="-27384"/>
            <a:ext cx="9144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TextBox 25"/>
          <p:cNvSpPr txBox="1"/>
          <p:nvPr/>
        </p:nvSpPr>
        <p:spPr>
          <a:xfrm>
            <a:off x="1373844" y="60014"/>
            <a:ext cx="639386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bg2"/>
                </a:solidFill>
              </a:rPr>
              <a:t>Emittance in elastic part#2</a:t>
            </a:r>
            <a:endParaRPr lang="de-DE" sz="4400" b="1" dirty="0">
              <a:solidFill>
                <a:schemeClr val="bg2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26/10/2015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ALFA in FWD workshop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6938-693D-4805-8CA3-784699B044D5}" type="slidenum">
              <a:rPr lang="en-GB" smtClean="0"/>
              <a:t>13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149905" y="1146749"/>
            <a:ext cx="2701573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Emittance sets the overall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scale of the t-resolution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Two types of feedback: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w</a:t>
            </a:r>
            <a:r>
              <a:rPr lang="en-US" dirty="0" smtClean="0">
                <a:solidFill>
                  <a:srgbClr val="002060"/>
                </a:solidFill>
              </a:rPr>
              <a:t>ire scans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s</a:t>
            </a:r>
            <a:r>
              <a:rPr lang="en-US" dirty="0" smtClean="0">
                <a:solidFill>
                  <a:srgbClr val="002060"/>
                </a:solidFill>
              </a:rPr>
              <a:t>ynchrotron radiation</a:t>
            </a: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    = BSRT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Many measurements done</a:t>
            </a:r>
          </a:p>
          <a:p>
            <a:r>
              <a:rPr lang="en-US" dirty="0">
                <a:solidFill>
                  <a:srgbClr val="002060"/>
                </a:solidFill>
              </a:rPr>
              <a:t>i</a:t>
            </a:r>
            <a:r>
              <a:rPr lang="en-US" dirty="0" smtClean="0">
                <a:solidFill>
                  <a:srgbClr val="002060"/>
                </a:solidFill>
              </a:rPr>
              <a:t>n all stages of the run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Typical values ~ 2 </a:t>
            </a:r>
            <a:r>
              <a:rPr lang="el-GR" dirty="0" smtClean="0">
                <a:solidFill>
                  <a:srgbClr val="002060"/>
                </a:solidFill>
              </a:rPr>
              <a:t>μ</a:t>
            </a:r>
            <a:r>
              <a:rPr lang="en-US" dirty="0" smtClean="0">
                <a:solidFill>
                  <a:srgbClr val="002060"/>
                </a:solidFill>
              </a:rPr>
              <a:t>rad,</a:t>
            </a:r>
          </a:p>
          <a:p>
            <a:r>
              <a:rPr lang="en-US" dirty="0">
                <a:solidFill>
                  <a:srgbClr val="002060"/>
                </a:solidFill>
              </a:rPr>
              <a:t>g</a:t>
            </a:r>
            <a:r>
              <a:rPr lang="en-US" dirty="0" smtClean="0">
                <a:solidFill>
                  <a:srgbClr val="002060"/>
                </a:solidFill>
              </a:rPr>
              <a:t>rowth a few 0.1 </a:t>
            </a:r>
            <a:r>
              <a:rPr lang="el-GR" dirty="0">
                <a:solidFill>
                  <a:srgbClr val="002060"/>
                </a:solidFill>
              </a:rPr>
              <a:t>μ</a:t>
            </a:r>
            <a:r>
              <a:rPr lang="en-US" dirty="0" smtClean="0">
                <a:solidFill>
                  <a:srgbClr val="002060"/>
                </a:solidFill>
              </a:rPr>
              <a:t>rad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889314" y="1541225"/>
            <a:ext cx="9524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~ 2.2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79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" y="1190183"/>
            <a:ext cx="6233886" cy="24237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925" y="3870271"/>
            <a:ext cx="6219371" cy="241277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113189" y="5365991"/>
            <a:ext cx="15943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Typical values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3-4 </a:t>
            </a:r>
            <a:r>
              <a:rPr lang="en-US" dirty="0" err="1" smtClean="0">
                <a:solidFill>
                  <a:srgbClr val="002060"/>
                </a:solidFill>
              </a:rPr>
              <a:t>μrad</a:t>
            </a:r>
            <a:r>
              <a:rPr lang="en-US" dirty="0" smtClean="0">
                <a:solidFill>
                  <a:srgbClr val="002060"/>
                </a:solidFill>
              </a:rPr>
              <a:t>,</a:t>
            </a:r>
          </a:p>
          <a:p>
            <a:r>
              <a:rPr lang="en-US" dirty="0">
                <a:solidFill>
                  <a:srgbClr val="002060"/>
                </a:solidFill>
              </a:rPr>
              <a:t>g</a:t>
            </a:r>
            <a:r>
              <a:rPr lang="en-US" dirty="0" smtClean="0">
                <a:solidFill>
                  <a:srgbClr val="002060"/>
                </a:solidFill>
              </a:rPr>
              <a:t>rowth is small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-27384"/>
            <a:ext cx="9144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Box 9"/>
          <p:cNvSpPr txBox="1"/>
          <p:nvPr/>
        </p:nvSpPr>
        <p:spPr>
          <a:xfrm>
            <a:off x="1214190" y="60014"/>
            <a:ext cx="68987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bg2"/>
                </a:solidFill>
              </a:rPr>
              <a:t>Emittance in diffractive fill#5</a:t>
            </a:r>
            <a:endParaRPr lang="de-DE" sz="4400" b="1" dirty="0">
              <a:solidFill>
                <a:schemeClr val="bg2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26/10/2015</a:t>
            </a:r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ALFA in FWD workshop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6938-693D-4805-8CA3-784699B044D5}" type="slidenum">
              <a:rPr lang="en-GB" smtClean="0"/>
              <a:t>14</a:t>
            </a:fld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5793361" y="938190"/>
            <a:ext cx="1893403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before data taking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21068" y="3639819"/>
            <a:ext cx="1935402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 end of data taking</a:t>
            </a: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230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0" y="3637497"/>
            <a:ext cx="9138060" cy="231090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7263" y="6103261"/>
            <a:ext cx="9136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Monday 8</a:t>
            </a:r>
            <a:r>
              <a:rPr lang="en-US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:00                                                                                                                          Sunday 12:00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1553028" y="6045611"/>
            <a:ext cx="6066972" cy="484632"/>
          </a:xfrm>
          <a:prstGeom prst="righ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2"/>
              </a:solidFill>
            </a:endParaRPr>
          </a:p>
        </p:txBody>
      </p:sp>
      <p:sp>
        <p:nvSpPr>
          <p:cNvPr id="12" name="Rounded Rectangular Callout 11"/>
          <p:cNvSpPr/>
          <p:nvPr/>
        </p:nvSpPr>
        <p:spPr>
          <a:xfrm>
            <a:off x="68787" y="1028530"/>
            <a:ext cx="914400" cy="612648"/>
          </a:xfrm>
          <a:prstGeom prst="wedgeRoundRectCallout">
            <a:avLst>
              <a:gd name="adj1" fmla="val -39087"/>
              <a:gd name="adj2" fmla="val 435634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166924" y="1068325"/>
            <a:ext cx="6856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Optics </a:t>
            </a:r>
          </a:p>
          <a:p>
            <a:r>
              <a:rPr lang="en-US" sz="1400" dirty="0" smtClean="0"/>
              <a:t>Fill#2</a:t>
            </a:r>
            <a:endParaRPr lang="en-GB" sz="1400" dirty="0"/>
          </a:p>
        </p:txBody>
      </p:sp>
      <p:sp>
        <p:nvSpPr>
          <p:cNvPr id="14" name="Rounded Rectangular Callout 13"/>
          <p:cNvSpPr/>
          <p:nvPr/>
        </p:nvSpPr>
        <p:spPr>
          <a:xfrm>
            <a:off x="642106" y="1770745"/>
            <a:ext cx="914400" cy="612648"/>
          </a:xfrm>
          <a:prstGeom prst="wedgeRoundRectCallout">
            <a:avLst>
              <a:gd name="adj1" fmla="val -39087"/>
              <a:gd name="adj2" fmla="val 278089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657285" y="1815459"/>
            <a:ext cx="9648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Scraping &amp;</a:t>
            </a:r>
          </a:p>
          <a:p>
            <a:r>
              <a:rPr lang="en-US" sz="1400" dirty="0" smtClean="0"/>
              <a:t>Elastics#1</a:t>
            </a:r>
            <a:endParaRPr lang="en-GB" sz="1400" dirty="0"/>
          </a:p>
        </p:txBody>
      </p:sp>
      <p:sp>
        <p:nvSpPr>
          <p:cNvPr id="16" name="Rounded Rectangular Callout 15"/>
          <p:cNvSpPr/>
          <p:nvPr/>
        </p:nvSpPr>
        <p:spPr>
          <a:xfrm>
            <a:off x="1647371" y="1782692"/>
            <a:ext cx="914400" cy="612648"/>
          </a:xfrm>
          <a:prstGeom prst="wedgeRoundRectCallout">
            <a:avLst>
              <a:gd name="adj1" fmla="val -31150"/>
              <a:gd name="adj2" fmla="val 266243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1683660" y="1824584"/>
            <a:ext cx="8992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Elastics#2</a:t>
            </a:r>
          </a:p>
          <a:p>
            <a:r>
              <a:rPr lang="en-US" sz="1400" dirty="0" smtClean="0"/>
              <a:t>Xing = 0</a:t>
            </a:r>
            <a:endParaRPr lang="en-GB" sz="1400" dirty="0"/>
          </a:p>
        </p:txBody>
      </p:sp>
      <p:sp>
        <p:nvSpPr>
          <p:cNvPr id="20" name="Rounded Rectangular Callout 19"/>
          <p:cNvSpPr/>
          <p:nvPr/>
        </p:nvSpPr>
        <p:spPr>
          <a:xfrm>
            <a:off x="2082803" y="2467432"/>
            <a:ext cx="914400" cy="612648"/>
          </a:xfrm>
          <a:prstGeom prst="wedgeRoundRectCallout">
            <a:avLst>
              <a:gd name="adj1" fmla="val -47023"/>
              <a:gd name="adj2" fmla="val 160818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2082805" y="2501552"/>
            <a:ext cx="9291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Loss maps</a:t>
            </a:r>
          </a:p>
          <a:p>
            <a:r>
              <a:rPr lang="en-US" sz="1400" dirty="0" smtClean="0"/>
              <a:t>10 sigma</a:t>
            </a:r>
            <a:endParaRPr lang="en-GB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2212772" y="4441371"/>
            <a:ext cx="15684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Magnet access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&amp; recovery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23" name="Rounded Rectangular Callout 22"/>
          <p:cNvSpPr/>
          <p:nvPr/>
        </p:nvSpPr>
        <p:spPr>
          <a:xfrm>
            <a:off x="3316516" y="1764660"/>
            <a:ext cx="914400" cy="612648"/>
          </a:xfrm>
          <a:prstGeom prst="wedgeRoundRectCallout">
            <a:avLst>
              <a:gd name="adj1" fmla="val 16469"/>
              <a:gd name="adj2" fmla="val 270981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3302006" y="1799771"/>
            <a:ext cx="9774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Diffractive </a:t>
            </a:r>
          </a:p>
          <a:p>
            <a:r>
              <a:rPr lang="en-US" sz="1400" dirty="0" smtClean="0"/>
              <a:t>Fill  54b</a:t>
            </a:r>
            <a:endParaRPr lang="en-GB" sz="1400" dirty="0"/>
          </a:p>
        </p:txBody>
      </p:sp>
      <p:sp>
        <p:nvSpPr>
          <p:cNvPr id="25" name="Rounded Rectangular Callout 24"/>
          <p:cNvSpPr/>
          <p:nvPr/>
        </p:nvSpPr>
        <p:spPr>
          <a:xfrm>
            <a:off x="4274454" y="1756232"/>
            <a:ext cx="914400" cy="612648"/>
          </a:xfrm>
          <a:prstGeom prst="wedgeRoundRectCallout">
            <a:avLst>
              <a:gd name="adj1" fmla="val -31944"/>
              <a:gd name="adj2" fmla="val 266243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4245433" y="1799774"/>
            <a:ext cx="9774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Diffractive </a:t>
            </a:r>
          </a:p>
          <a:p>
            <a:r>
              <a:rPr lang="en-US" sz="1400" dirty="0" smtClean="0"/>
              <a:t>Fill  252b</a:t>
            </a:r>
            <a:endParaRPr lang="en-GB" sz="1400" dirty="0"/>
          </a:p>
        </p:txBody>
      </p:sp>
      <p:sp>
        <p:nvSpPr>
          <p:cNvPr id="27" name="Rounded Rectangle 26"/>
          <p:cNvSpPr/>
          <p:nvPr/>
        </p:nvSpPr>
        <p:spPr>
          <a:xfrm>
            <a:off x="5253094" y="1748975"/>
            <a:ext cx="3636905" cy="61264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5820230" y="1879605"/>
            <a:ext cx="24639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5 diffractive with Fills  685b</a:t>
            </a:r>
            <a:endParaRPr lang="en-GB" sz="1600" dirty="0"/>
          </a:p>
        </p:txBody>
      </p:sp>
      <p:sp>
        <p:nvSpPr>
          <p:cNvPr id="29" name="Rectangle 28"/>
          <p:cNvSpPr/>
          <p:nvPr/>
        </p:nvSpPr>
        <p:spPr>
          <a:xfrm>
            <a:off x="0" y="-27384"/>
            <a:ext cx="9144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TextBox 29"/>
          <p:cNvSpPr txBox="1"/>
          <p:nvPr/>
        </p:nvSpPr>
        <p:spPr>
          <a:xfrm>
            <a:off x="2022940" y="60014"/>
            <a:ext cx="51187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bg2"/>
                </a:solidFill>
              </a:rPr>
              <a:t>Time line all 90m fills</a:t>
            </a:r>
            <a:endParaRPr lang="de-DE" sz="4400" b="1" dirty="0">
              <a:solidFill>
                <a:schemeClr val="bg2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73253" y="4441370"/>
            <a:ext cx="10939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RF trips</a:t>
            </a:r>
          </a:p>
          <a:p>
            <a:r>
              <a:rPr lang="en-US" dirty="0" err="1" smtClean="0">
                <a:solidFill>
                  <a:srgbClr val="002060"/>
                </a:solidFill>
              </a:rPr>
              <a:t>Cryo</a:t>
            </a:r>
            <a:r>
              <a:rPr lang="en-US" dirty="0" smtClean="0">
                <a:solidFill>
                  <a:srgbClr val="002060"/>
                </a:solidFill>
              </a:rPr>
              <a:t> fault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26/10/2015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ALFA in FWD workshop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6938-693D-4805-8CA3-784699B044D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25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340" r="11208"/>
          <a:stretch/>
        </p:blipFill>
        <p:spPr>
          <a:xfrm>
            <a:off x="0" y="1209382"/>
            <a:ext cx="9144000" cy="494302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-27384"/>
            <a:ext cx="9144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Box 6"/>
          <p:cNvSpPr txBox="1"/>
          <p:nvPr/>
        </p:nvSpPr>
        <p:spPr>
          <a:xfrm>
            <a:off x="653875" y="60014"/>
            <a:ext cx="787061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bg2"/>
                </a:solidFill>
              </a:rPr>
              <a:t>Luminosity profile diffractive fills</a:t>
            </a:r>
            <a:endParaRPr lang="de-DE" sz="4400" b="1" dirty="0">
              <a:solidFill>
                <a:schemeClr val="bg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58571" y="2544703"/>
            <a:ext cx="22413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F0"/>
                </a:solidFill>
              </a:rPr>
              <a:t># Colliding bunches</a:t>
            </a:r>
            <a:endParaRPr lang="en-GB" sz="2000" b="1" dirty="0">
              <a:solidFill>
                <a:srgbClr val="00B0F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78626" y="470263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42</a:t>
            </a:r>
            <a:endParaRPr lang="en-GB" b="1" dirty="0">
              <a:solidFill>
                <a:srgbClr val="00B0F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01001" y="4179279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240</a:t>
            </a:r>
            <a:endParaRPr lang="en-GB" b="1" dirty="0">
              <a:solidFill>
                <a:srgbClr val="00B0F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23479" y="337738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671</a:t>
            </a:r>
            <a:endParaRPr lang="en-GB" b="1" dirty="0">
              <a:solidFill>
                <a:srgbClr val="00B0F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75207" y="2673437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671</a:t>
            </a:r>
            <a:endParaRPr lang="en-GB" b="1" dirty="0">
              <a:solidFill>
                <a:srgbClr val="00B0F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71471" y="3120191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671</a:t>
            </a:r>
            <a:endParaRPr lang="en-GB" b="1" dirty="0">
              <a:solidFill>
                <a:srgbClr val="00B0F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48015" y="3345114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671</a:t>
            </a:r>
            <a:endParaRPr lang="en-GB" b="1" dirty="0">
              <a:solidFill>
                <a:srgbClr val="00B0F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12679" y="2954879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671</a:t>
            </a:r>
            <a:endParaRPr lang="en-GB" b="1" dirty="0">
              <a:solidFill>
                <a:srgbClr val="00B0F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399973" y="4629443"/>
            <a:ext cx="15840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Magnet access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&amp; recovery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18547" y="5650457"/>
            <a:ext cx="7776552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Typical duration 2-4 hours per fill, longest fill ~ 9 hours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In total about 34 hours of data taking in a period of 6 days + 6 hours                  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26/10/2015</a:t>
            </a:r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ALFA in FWD workshop</a:t>
            </a:r>
            <a:endParaRPr lang="en-GB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6938-693D-4805-8CA3-784699B044D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729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4604387"/>
              </p:ext>
            </p:extLst>
          </p:nvPr>
        </p:nvGraphicFramePr>
        <p:xfrm>
          <a:off x="965952" y="1182912"/>
          <a:ext cx="7228906" cy="39747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8818"/>
                <a:gridCol w="1030605"/>
                <a:gridCol w="1063308"/>
                <a:gridCol w="870268"/>
                <a:gridCol w="1067118"/>
                <a:gridCol w="1196721"/>
                <a:gridCol w="1302068"/>
              </a:tblGrid>
              <a:tr h="641251">
                <a:tc>
                  <a:txBody>
                    <a:bodyPr/>
                    <a:lstStyle/>
                    <a:p>
                      <a:r>
                        <a:rPr lang="en-US" dirty="0" smtClean="0"/>
                        <a:t>Fill #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Bunches</a:t>
                      </a:r>
                    </a:p>
                    <a:p>
                      <a:r>
                        <a:rPr lang="en-US" dirty="0" smtClean="0"/>
                        <a:t>colliding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Stable*) </a:t>
                      </a:r>
                    </a:p>
                    <a:p>
                      <a:r>
                        <a:rPr lang="en-US" dirty="0" smtClean="0"/>
                        <a:t>beam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Peak </a:t>
                      </a:r>
                    </a:p>
                    <a:p>
                      <a:r>
                        <a:rPr lang="en-US" dirty="0" err="1" smtClean="0"/>
                        <a:t>lumi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Int. </a:t>
                      </a:r>
                      <a:r>
                        <a:rPr lang="en-US" dirty="0" err="1" smtClean="0"/>
                        <a:t>lumi</a:t>
                      </a:r>
                      <a:endParaRPr lang="en-US" dirty="0" smtClean="0"/>
                    </a:p>
                    <a:p>
                      <a:pPr algn="l"/>
                      <a:r>
                        <a:rPr lang="en-US" dirty="0" smtClean="0"/>
                        <a:t>[nb-1]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Physics </a:t>
                      </a:r>
                    </a:p>
                    <a:p>
                      <a:r>
                        <a:rPr lang="en-US" dirty="0" smtClean="0"/>
                        <a:t>goal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Dump</a:t>
                      </a:r>
                      <a:endParaRPr lang="en-GB" dirty="0"/>
                    </a:p>
                  </a:txBody>
                  <a:tcPr/>
                </a:tc>
              </a:tr>
              <a:tr h="366429">
                <a:tc>
                  <a:txBody>
                    <a:bodyPr/>
                    <a:lstStyle/>
                    <a:p>
                      <a:r>
                        <a:rPr lang="en-US" dirty="0" smtClean="0"/>
                        <a:t>4489</a:t>
                      </a:r>
                      <a:endParaRPr lang="en-GB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GB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1h55</a:t>
                      </a:r>
                      <a:endParaRPr lang="en-GB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3.0e28</a:t>
                      </a:r>
                      <a:endParaRPr lang="en-GB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202 </a:t>
                      </a:r>
                      <a:r>
                        <a:rPr lang="el-GR" dirty="0" smtClean="0"/>
                        <a:t>μ</a:t>
                      </a:r>
                      <a:r>
                        <a:rPr lang="en-US" dirty="0" smtClean="0"/>
                        <a:t>b-1</a:t>
                      </a:r>
                      <a:endParaRPr lang="en-GB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elastics</a:t>
                      </a:r>
                      <a:endParaRPr lang="en-GB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PC</a:t>
                      </a:r>
                      <a:r>
                        <a:rPr lang="en-US" baseline="0" dirty="0" smtClean="0"/>
                        <a:t> fault</a:t>
                      </a:r>
                      <a:endParaRPr lang="en-GB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66429">
                <a:tc>
                  <a:txBody>
                    <a:bodyPr/>
                    <a:lstStyle/>
                    <a:p>
                      <a:r>
                        <a:rPr lang="en-US" dirty="0" smtClean="0"/>
                        <a:t>4491</a:t>
                      </a:r>
                      <a:endParaRPr lang="en-GB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GB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4h17</a:t>
                      </a:r>
                      <a:endParaRPr lang="en-GB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4.0e28</a:t>
                      </a:r>
                      <a:endParaRPr lang="en-GB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545 </a:t>
                      </a:r>
                      <a:r>
                        <a:rPr lang="el-GR" dirty="0" smtClean="0"/>
                        <a:t>μ</a:t>
                      </a:r>
                      <a:r>
                        <a:rPr lang="en-US" dirty="0" smtClean="0"/>
                        <a:t>b-1</a:t>
                      </a:r>
                      <a:endParaRPr lang="en-GB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elastics</a:t>
                      </a:r>
                      <a:endParaRPr lang="en-GB" dirty="0" smtClean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 dump</a:t>
                      </a:r>
                      <a:endParaRPr lang="en-GB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1518">
                <a:tc>
                  <a:txBody>
                    <a:bodyPr/>
                    <a:lstStyle/>
                    <a:p>
                      <a:r>
                        <a:rPr lang="en-US" dirty="0" smtClean="0"/>
                        <a:t>4495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3h32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1.1e30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diffraction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</a:t>
                      </a:r>
                      <a:r>
                        <a:rPr lang="en-US" baseline="0" dirty="0" smtClean="0"/>
                        <a:t> dump</a:t>
                      </a:r>
                      <a:endParaRPr lang="en-GB" dirty="0"/>
                    </a:p>
                  </a:txBody>
                  <a:tcPr/>
                </a:tc>
              </a:tr>
              <a:tr h="371518">
                <a:tc>
                  <a:txBody>
                    <a:bodyPr/>
                    <a:lstStyle/>
                    <a:p>
                      <a:r>
                        <a:rPr lang="en-US" dirty="0" smtClean="0"/>
                        <a:t>4496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2h39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4.2e30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diffraction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 dump</a:t>
                      </a:r>
                      <a:endParaRPr lang="en-GB" dirty="0"/>
                    </a:p>
                  </a:txBody>
                  <a:tcPr/>
                </a:tc>
              </a:tr>
              <a:tr h="371518">
                <a:tc>
                  <a:txBody>
                    <a:bodyPr/>
                    <a:lstStyle/>
                    <a:p>
                      <a:r>
                        <a:rPr lang="en-US" dirty="0" smtClean="0"/>
                        <a:t>4499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671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4h12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7.7e30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diffraction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Cryo</a:t>
                      </a:r>
                      <a:r>
                        <a:rPr lang="en-US" dirty="0" smtClean="0"/>
                        <a:t> PLC </a:t>
                      </a:r>
                      <a:endParaRPr lang="en-GB" dirty="0"/>
                    </a:p>
                  </a:txBody>
                  <a:tcPr/>
                </a:tc>
              </a:tr>
              <a:tr h="371518">
                <a:tc>
                  <a:txBody>
                    <a:bodyPr/>
                    <a:lstStyle/>
                    <a:p>
                      <a:r>
                        <a:rPr lang="en-US" dirty="0" smtClean="0"/>
                        <a:t>4505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671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2h40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1.2e31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diffraction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QPS</a:t>
                      </a:r>
                      <a:endParaRPr lang="en-GB" dirty="0"/>
                    </a:p>
                  </a:txBody>
                  <a:tcPr/>
                </a:tc>
              </a:tr>
              <a:tr h="371518">
                <a:tc>
                  <a:txBody>
                    <a:bodyPr/>
                    <a:lstStyle/>
                    <a:p>
                      <a:r>
                        <a:rPr lang="en-US" dirty="0" smtClean="0"/>
                        <a:t>4509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671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8h47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9.4e30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diffraction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 smtClean="0"/>
                        <a:t>QPS</a:t>
                      </a:r>
                      <a:endParaRPr lang="en-GB" dirty="0" smtClean="0"/>
                    </a:p>
                  </a:txBody>
                  <a:tcPr/>
                </a:tc>
              </a:tr>
              <a:tr h="371518">
                <a:tc>
                  <a:txBody>
                    <a:bodyPr/>
                    <a:lstStyle/>
                    <a:p>
                      <a:r>
                        <a:rPr lang="en-US" dirty="0" smtClean="0"/>
                        <a:t>4510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671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3h15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7.8e30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diffraction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EE spurious</a:t>
                      </a:r>
                      <a:endParaRPr lang="en-GB" dirty="0"/>
                    </a:p>
                  </a:txBody>
                  <a:tcPr/>
                </a:tc>
              </a:tr>
              <a:tr h="371518">
                <a:tc>
                  <a:txBody>
                    <a:bodyPr/>
                    <a:lstStyle/>
                    <a:p>
                      <a:r>
                        <a:rPr lang="en-US" dirty="0" smtClean="0"/>
                        <a:t>4511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671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3h33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1.0e31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diffraction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 dump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28914" y="5152579"/>
            <a:ext cx="30173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*) for elastics “quiet beams”, RPs close </a:t>
            </a:r>
            <a:endParaRPr lang="en-GB" sz="1400" dirty="0"/>
          </a:p>
        </p:txBody>
      </p:sp>
      <p:sp>
        <p:nvSpPr>
          <p:cNvPr id="2" name="TextBox 1"/>
          <p:cNvSpPr txBox="1"/>
          <p:nvPr/>
        </p:nvSpPr>
        <p:spPr>
          <a:xfrm>
            <a:off x="969103" y="5459238"/>
            <a:ext cx="62063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Integrated luminosity with ATLAS ready: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Elastic fills 747 </a:t>
            </a:r>
            <a:r>
              <a:rPr lang="el-GR" dirty="0" smtClean="0">
                <a:solidFill>
                  <a:srgbClr val="002060"/>
                </a:solidFill>
              </a:rPr>
              <a:t>μ</a:t>
            </a:r>
            <a:r>
              <a:rPr lang="en-US" dirty="0" smtClean="0">
                <a:solidFill>
                  <a:srgbClr val="002060"/>
                </a:solidFill>
              </a:rPr>
              <a:t>b-1</a:t>
            </a:r>
            <a:endParaRPr lang="en-GB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Diffractive fills: 735 nb-1, ALFA IN 652 nb-1  (efficiency ~ 89%)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-27384"/>
            <a:ext cx="9144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Box 6"/>
          <p:cNvSpPr txBox="1"/>
          <p:nvPr/>
        </p:nvSpPr>
        <p:spPr>
          <a:xfrm>
            <a:off x="1930177" y="60014"/>
            <a:ext cx="527279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bg2"/>
                </a:solidFill>
              </a:rPr>
              <a:t>Summary of good fills</a:t>
            </a:r>
            <a:endParaRPr lang="de-DE" sz="4400" b="1" dirty="0">
              <a:solidFill>
                <a:schemeClr val="bg2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26/10/2015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ALFA in FWD workshop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6938-693D-4805-8CA3-784699B044D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07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99869" y="2727284"/>
            <a:ext cx="477079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>
                <a:solidFill>
                  <a:srgbClr val="002060"/>
                </a:solidFill>
              </a:rPr>
              <a:t>Physics prospects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26/10/2015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ALFA in FWD workshop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6938-693D-4805-8CA3-784699B044D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5818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26/10/2015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ALFA in FWD workshop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6938-693D-4805-8CA3-784699B044D5}" type="slidenum">
              <a:rPr lang="en-GB" smtClean="0"/>
              <a:t>19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-27384"/>
            <a:ext cx="9144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Box 5"/>
          <p:cNvSpPr txBox="1"/>
          <p:nvPr/>
        </p:nvSpPr>
        <p:spPr>
          <a:xfrm>
            <a:off x="1592902" y="60014"/>
            <a:ext cx="595323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bg2"/>
                </a:solidFill>
              </a:rPr>
              <a:t>Standard analysis 13 </a:t>
            </a:r>
            <a:r>
              <a:rPr lang="en-US" sz="4400" b="1" dirty="0" err="1" smtClean="0">
                <a:solidFill>
                  <a:schemeClr val="bg2"/>
                </a:solidFill>
              </a:rPr>
              <a:t>TeV</a:t>
            </a:r>
            <a:endParaRPr lang="de-DE" sz="4400" b="1" dirty="0">
              <a:solidFill>
                <a:schemeClr val="bg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3598" y="1248675"/>
            <a:ext cx="4442306" cy="507831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E</a:t>
            </a:r>
            <a:r>
              <a:rPr lang="en-US" b="1" dirty="0" smtClean="0">
                <a:solidFill>
                  <a:srgbClr val="002060"/>
                </a:solidFill>
              </a:rPr>
              <a:t>lastic &amp; total cross section via optical 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theorem: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Conditions evolution Run1 </a:t>
            </a:r>
            <a:r>
              <a:rPr lang="en-US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 Run2:</a:t>
            </a:r>
            <a:endParaRPr lang="en-US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D</a:t>
            </a:r>
            <a:r>
              <a:rPr lang="en-US" dirty="0" smtClean="0">
                <a:solidFill>
                  <a:srgbClr val="002060"/>
                </a:solidFill>
              </a:rPr>
              <a:t>istance </a:t>
            </a:r>
            <a:r>
              <a:rPr lang="en-US" dirty="0" smtClean="0">
                <a:solidFill>
                  <a:srgbClr val="002060"/>
                </a:solidFill>
                <a:sym typeface="Wingdings" panose="05000000000000000000" pitchFamily="2" charset="2"/>
              </a:rPr>
              <a:t> 6.5/9.5  5.5 </a:t>
            </a:r>
            <a:r>
              <a:rPr lang="el-GR" dirty="0" smtClean="0">
                <a:solidFill>
                  <a:srgbClr val="002060"/>
                </a:solidFill>
                <a:sym typeface="Wingdings" panose="05000000000000000000" pitchFamily="2" charset="2"/>
              </a:rPr>
              <a:t>σ</a:t>
            </a:r>
            <a:r>
              <a:rPr lang="en-US" baseline="-25000" dirty="0" smtClean="0">
                <a:solidFill>
                  <a:srgbClr val="002060"/>
                </a:solidFill>
                <a:sym typeface="Wingdings" panose="05000000000000000000" pitchFamily="2" charset="2"/>
              </a:rPr>
              <a:t>nominal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sym typeface="Wingdings" panose="05000000000000000000" pitchFamily="2" charset="2"/>
              </a:rPr>
              <a:t>E</a:t>
            </a:r>
            <a:r>
              <a:rPr lang="en-US" dirty="0" smtClean="0">
                <a:solidFill>
                  <a:srgbClr val="002060"/>
                </a:solidFill>
                <a:sym typeface="Wingdings" panose="05000000000000000000" pitchFamily="2" charset="2"/>
              </a:rPr>
              <a:t>mittance H/V </a:t>
            </a:r>
            <a:r>
              <a:rPr lang="en-US" dirty="0" smtClean="0">
                <a:solidFill>
                  <a:srgbClr val="002060"/>
                </a:solidFill>
              </a:rPr>
              <a:t> 2-4/2 </a:t>
            </a:r>
            <a:r>
              <a:rPr lang="en-US" dirty="0" smtClean="0">
                <a:solidFill>
                  <a:srgbClr val="002060"/>
                </a:solidFill>
                <a:sym typeface="Wingdings" panose="05000000000000000000" pitchFamily="2" charset="2"/>
              </a:rPr>
              <a:t> 2-2.5/1.5 </a:t>
            </a:r>
            <a:r>
              <a:rPr lang="el-GR" dirty="0" smtClean="0">
                <a:solidFill>
                  <a:srgbClr val="002060"/>
                </a:solidFill>
                <a:sym typeface="Wingdings" panose="05000000000000000000" pitchFamily="2" charset="2"/>
              </a:rPr>
              <a:t>μ</a:t>
            </a:r>
            <a:r>
              <a:rPr lang="en-US" dirty="0" smtClean="0">
                <a:solidFill>
                  <a:srgbClr val="002060"/>
                </a:solidFill>
                <a:sym typeface="Wingdings" panose="05000000000000000000" pitchFamily="2" charset="2"/>
              </a:rPr>
              <a:t>rad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sym typeface="Wingdings" panose="05000000000000000000" pitchFamily="2" charset="2"/>
              </a:rPr>
              <a:t>A</a:t>
            </a:r>
            <a:r>
              <a:rPr lang="en-US" dirty="0" smtClean="0">
                <a:solidFill>
                  <a:srgbClr val="002060"/>
                </a:solidFill>
                <a:sym typeface="Wingdings" panose="05000000000000000000" pitchFamily="2" charset="2"/>
              </a:rPr>
              <a:t>t 5.5</a:t>
            </a:r>
            <a:r>
              <a:rPr lang="el-GR" dirty="0" smtClean="0">
                <a:solidFill>
                  <a:srgbClr val="002060"/>
                </a:solidFill>
                <a:sym typeface="Wingdings" panose="05000000000000000000" pitchFamily="2" charset="2"/>
              </a:rPr>
              <a:t>σ</a:t>
            </a:r>
            <a:r>
              <a:rPr lang="en-US" dirty="0" smtClean="0">
                <a:solidFill>
                  <a:srgbClr val="002060"/>
                </a:solidFill>
                <a:sym typeface="Wingdings" panose="05000000000000000000" pitchFamily="2" charset="2"/>
              </a:rPr>
              <a:t>  </a:t>
            </a:r>
            <a:r>
              <a:rPr lang="en-US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t</a:t>
            </a:r>
            <a:r>
              <a:rPr lang="en-US" baseline="-25000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min</a:t>
            </a:r>
            <a:r>
              <a:rPr lang="en-US" dirty="0" smtClean="0">
                <a:solidFill>
                  <a:srgbClr val="002060"/>
                </a:solidFill>
                <a:sym typeface="Wingdings" panose="05000000000000000000" pitchFamily="2" charset="2"/>
              </a:rPr>
              <a:t> ~ 0.01 GeV2 for acceptance </a:t>
            </a:r>
          </a:p>
          <a:p>
            <a:r>
              <a:rPr lang="en-US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en-US" dirty="0" smtClean="0">
                <a:solidFill>
                  <a:srgbClr val="002060"/>
                </a:solidFill>
                <a:sym typeface="Wingdings" panose="05000000000000000000" pitchFamily="2" charset="2"/>
              </a:rPr>
              <a:t>     &gt; 10%, similar as for 7/8 </a:t>
            </a:r>
            <a:r>
              <a:rPr lang="en-US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TeV</a:t>
            </a:r>
            <a:r>
              <a:rPr lang="en-US" dirty="0" smtClean="0">
                <a:solidFill>
                  <a:srgbClr val="002060"/>
                </a:solidFill>
                <a:sym typeface="Wingdings" panose="05000000000000000000" pitchFamily="2" charset="2"/>
              </a:rPr>
              <a:t>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r>
              <a:rPr lang="en-US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Precision: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sym typeface="Wingdings" panose="05000000000000000000" pitchFamily="2" charset="2"/>
              </a:rPr>
              <a:t>A</a:t>
            </a:r>
            <a:r>
              <a:rPr lang="en-US" dirty="0" smtClean="0">
                <a:solidFill>
                  <a:srgbClr val="002060"/>
                </a:solidFill>
                <a:sym typeface="Wingdings" panose="05000000000000000000" pitchFamily="2" charset="2"/>
              </a:rPr>
              <a:t>t 7TeV luminosity dominant contribution:</a:t>
            </a:r>
          </a:p>
          <a:p>
            <a:r>
              <a:rPr lang="en-US" dirty="0" smtClean="0">
                <a:solidFill>
                  <a:srgbClr val="002060"/>
                </a:solidFill>
                <a:sym typeface="Wingdings" panose="05000000000000000000" pitchFamily="2" charset="2"/>
              </a:rPr>
              <a:t>     </a:t>
            </a:r>
            <a:r>
              <a:rPr lang="el-GR" dirty="0" smtClean="0">
                <a:solidFill>
                  <a:srgbClr val="002060"/>
                </a:solidFill>
                <a:sym typeface="Wingdings" panose="05000000000000000000" pitchFamily="2" charset="2"/>
              </a:rPr>
              <a:t>Δ</a:t>
            </a:r>
            <a:r>
              <a:rPr lang="en-US" dirty="0" smtClean="0">
                <a:solidFill>
                  <a:srgbClr val="002060"/>
                </a:solidFill>
                <a:sym typeface="Wingdings" panose="05000000000000000000" pitchFamily="2" charset="2"/>
              </a:rPr>
              <a:t>L/L = 2.4%  </a:t>
            </a:r>
            <a:r>
              <a:rPr lang="el-GR" dirty="0" smtClean="0">
                <a:solidFill>
                  <a:srgbClr val="002060"/>
                </a:solidFill>
                <a:sym typeface="Wingdings" panose="05000000000000000000" pitchFamily="2" charset="2"/>
              </a:rPr>
              <a:t>Δσ</a:t>
            </a:r>
            <a:r>
              <a:rPr lang="en-US" baseline="-25000" dirty="0" smtClean="0">
                <a:solidFill>
                  <a:srgbClr val="002060"/>
                </a:solidFill>
                <a:sym typeface="Wingdings" panose="05000000000000000000" pitchFamily="2" charset="2"/>
              </a:rPr>
              <a:t>el</a:t>
            </a:r>
            <a:r>
              <a:rPr lang="en-US" dirty="0" smtClean="0">
                <a:solidFill>
                  <a:srgbClr val="002060"/>
                </a:solidFill>
                <a:sym typeface="Wingdings" panose="05000000000000000000" pitchFamily="2" charset="2"/>
              </a:rPr>
              <a:t>/</a:t>
            </a:r>
            <a:r>
              <a:rPr lang="el-GR" dirty="0" smtClean="0">
                <a:solidFill>
                  <a:srgbClr val="002060"/>
                </a:solidFill>
                <a:sym typeface="Wingdings" panose="05000000000000000000" pitchFamily="2" charset="2"/>
              </a:rPr>
              <a:t>σ</a:t>
            </a:r>
            <a:r>
              <a:rPr lang="en-US" baseline="-25000" dirty="0">
                <a:solidFill>
                  <a:srgbClr val="002060"/>
                </a:solidFill>
                <a:sym typeface="Wingdings" panose="05000000000000000000" pitchFamily="2" charset="2"/>
              </a:rPr>
              <a:t>el</a:t>
            </a:r>
            <a:r>
              <a:rPr lang="en-US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en-US" dirty="0" smtClean="0">
                <a:solidFill>
                  <a:srgbClr val="002060"/>
                </a:solidFill>
                <a:sym typeface="Wingdings" panose="05000000000000000000" pitchFamily="2" charset="2"/>
              </a:rPr>
              <a:t>= 2.5%, </a:t>
            </a:r>
            <a:r>
              <a:rPr lang="el-GR" dirty="0" smtClean="0">
                <a:solidFill>
                  <a:srgbClr val="002060"/>
                </a:solidFill>
                <a:sym typeface="Wingdings" panose="05000000000000000000" pitchFamily="2" charset="2"/>
              </a:rPr>
              <a:t>σ</a:t>
            </a:r>
            <a:r>
              <a:rPr lang="en-US" baseline="-25000" dirty="0" smtClean="0">
                <a:solidFill>
                  <a:srgbClr val="002060"/>
                </a:solidFill>
                <a:sym typeface="Wingdings" panose="05000000000000000000" pitchFamily="2" charset="2"/>
              </a:rPr>
              <a:t>tot</a:t>
            </a:r>
            <a:r>
              <a:rPr lang="en-US" dirty="0" smtClean="0">
                <a:solidFill>
                  <a:srgbClr val="002060"/>
                </a:solidFill>
                <a:sym typeface="Wingdings" panose="05000000000000000000" pitchFamily="2" charset="2"/>
              </a:rPr>
              <a:t> = 1.4%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sym typeface="Wingdings" panose="05000000000000000000" pitchFamily="2" charset="2"/>
              </a:rPr>
              <a:t>L</a:t>
            </a:r>
            <a:r>
              <a:rPr lang="en-US" dirty="0" smtClean="0">
                <a:solidFill>
                  <a:srgbClr val="002060"/>
                </a:solidFill>
                <a:sym typeface="Wingdings" panose="05000000000000000000" pitchFamily="2" charset="2"/>
              </a:rPr>
              <a:t>uminosity for 13 </a:t>
            </a:r>
            <a:r>
              <a:rPr lang="en-US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TeV</a:t>
            </a:r>
            <a:r>
              <a:rPr lang="en-US" dirty="0" smtClean="0">
                <a:solidFill>
                  <a:srgbClr val="002060"/>
                </a:solidFill>
                <a:sym typeface="Wingdings" panose="05000000000000000000" pitchFamily="2" charset="2"/>
              </a:rPr>
              <a:t> data pending, but </a:t>
            </a:r>
          </a:p>
          <a:p>
            <a:r>
              <a:rPr lang="en-US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en-US" dirty="0" smtClean="0">
                <a:solidFill>
                  <a:srgbClr val="002060"/>
                </a:solidFill>
                <a:sym typeface="Wingdings" panose="05000000000000000000" pitchFamily="2" charset="2"/>
              </a:rPr>
              <a:t>    probably again the dominant value …</a:t>
            </a:r>
            <a:endParaRPr lang="en-US" dirty="0">
              <a:solidFill>
                <a:srgbClr val="002060"/>
              </a:solidFill>
              <a:sym typeface="Wingdings" panose="05000000000000000000" pitchFamily="2" charset="2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/>
          <a:srcRect l="744" b="2271"/>
          <a:stretch/>
        </p:blipFill>
        <p:spPr>
          <a:xfrm>
            <a:off x="4675160" y="881920"/>
            <a:ext cx="4344860" cy="30455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6200000">
            <a:off x="3961965" y="1725529"/>
            <a:ext cx="173477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         </a:t>
            </a:r>
            <a:r>
              <a:rPr lang="en-US" sz="1400" i="1" dirty="0" err="1" smtClean="0"/>
              <a:t>t_min</a:t>
            </a:r>
            <a:r>
              <a:rPr lang="en-US" sz="1400" i="1" dirty="0" smtClean="0"/>
              <a:t>                   </a:t>
            </a:r>
            <a:endParaRPr lang="en-GB" sz="14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5597030" y="1821555"/>
            <a:ext cx="1889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Acceptance &gt; 10%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7212" y="1950786"/>
            <a:ext cx="2444652" cy="716098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7240242" y="3118145"/>
            <a:ext cx="14516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Distance / </a:t>
            </a:r>
            <a:r>
              <a:rPr lang="el-GR" sz="1400" dirty="0" smtClean="0"/>
              <a:t>σ</a:t>
            </a:r>
            <a:r>
              <a:rPr lang="en-US" sz="1400" baseline="-25000" dirty="0" smtClean="0"/>
              <a:t>nominal</a:t>
            </a:r>
            <a:endParaRPr lang="en-GB" sz="1400" baseline="-250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2734" y="3623481"/>
            <a:ext cx="4006551" cy="317348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058282" y="5398454"/>
            <a:ext cx="961738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002060"/>
                </a:solidFill>
              </a:rPr>
              <a:t>H.Stenzel</a:t>
            </a:r>
            <a:endParaRPr lang="en-GB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91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26677" y="1293559"/>
            <a:ext cx="5855193" cy="32624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002060"/>
                </a:solidFill>
              </a:rPr>
              <a:t>Outline of the talk: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2060"/>
                </a:solidFill>
              </a:rPr>
              <a:t>Reminder about detector &amp; physics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00206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2060"/>
                </a:solidFill>
              </a:rPr>
              <a:t>6 days of </a:t>
            </a:r>
            <a:r>
              <a:rPr lang="el-GR" sz="2800" dirty="0" smtClean="0">
                <a:solidFill>
                  <a:srgbClr val="002060"/>
                </a:solidFill>
              </a:rPr>
              <a:t>β</a:t>
            </a:r>
            <a:r>
              <a:rPr lang="en-US" sz="2800" dirty="0" smtClean="0">
                <a:solidFill>
                  <a:srgbClr val="002060"/>
                </a:solidFill>
              </a:rPr>
              <a:t>* = 90m running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00206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2060"/>
                </a:solidFill>
              </a:rPr>
              <a:t>Physics prospects  </a:t>
            </a:r>
            <a:endParaRPr lang="en-GB" sz="2800" dirty="0">
              <a:solidFill>
                <a:srgbClr val="00206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26/10/2015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ALFA in FWD workshop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6938-693D-4805-8CA3-784699B044D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5310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26/10/2015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ALFA in FWD workshop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6938-693D-4805-8CA3-784699B044D5}" type="slidenum">
              <a:rPr lang="en-GB" smtClean="0"/>
              <a:t>20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-27384"/>
            <a:ext cx="9144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Box 5"/>
          <p:cNvSpPr txBox="1"/>
          <p:nvPr/>
        </p:nvSpPr>
        <p:spPr>
          <a:xfrm>
            <a:off x="2199999" y="60014"/>
            <a:ext cx="471244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bg2"/>
                </a:solidFill>
              </a:rPr>
              <a:t>Alternatives for </a:t>
            </a:r>
            <a:r>
              <a:rPr lang="el-GR" sz="4400" b="1" dirty="0" smtClean="0">
                <a:solidFill>
                  <a:schemeClr val="bg2"/>
                </a:solidFill>
              </a:rPr>
              <a:t>σ</a:t>
            </a:r>
            <a:r>
              <a:rPr lang="en-US" sz="4400" b="1" baseline="-25000" dirty="0" smtClean="0">
                <a:solidFill>
                  <a:schemeClr val="bg2"/>
                </a:solidFill>
              </a:rPr>
              <a:t>tot</a:t>
            </a:r>
            <a:endParaRPr lang="de-DE" sz="4400" b="1" baseline="-25000" dirty="0">
              <a:solidFill>
                <a:schemeClr val="bg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7994" y="1064555"/>
            <a:ext cx="8762655" cy="563231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rgbClr val="002060"/>
                </a:solidFill>
              </a:rPr>
              <a:t>Adding elastic and inelastic cross sections  </a:t>
            </a:r>
            <a:r>
              <a:rPr lang="en-US" dirty="0" smtClean="0">
                <a:solidFill>
                  <a:srgbClr val="002060"/>
                </a:solidFill>
              </a:rPr>
              <a:t>(</a:t>
            </a:r>
            <a:r>
              <a:rPr lang="el-GR" dirty="0" smtClean="0">
                <a:solidFill>
                  <a:srgbClr val="002060"/>
                </a:solidFill>
              </a:rPr>
              <a:t>ρ</a:t>
            </a:r>
            <a:r>
              <a:rPr lang="en-US" dirty="0" smtClean="0">
                <a:solidFill>
                  <a:srgbClr val="002060"/>
                </a:solidFill>
              </a:rPr>
              <a:t>-independent method):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C</a:t>
            </a:r>
            <a:r>
              <a:rPr lang="en-US" dirty="0" smtClean="0">
                <a:solidFill>
                  <a:srgbClr val="002060"/>
                </a:solidFill>
              </a:rPr>
              <a:t>an be done with two independent measurements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MBTS 13 </a:t>
            </a:r>
            <a:r>
              <a:rPr lang="en-US" dirty="0" err="1" smtClean="0">
                <a:solidFill>
                  <a:srgbClr val="002060"/>
                </a:solidFill>
              </a:rPr>
              <a:t>TeV</a:t>
            </a:r>
            <a:r>
              <a:rPr lang="en-US" dirty="0" smtClean="0">
                <a:solidFill>
                  <a:srgbClr val="002060"/>
                </a:solidFill>
              </a:rPr>
              <a:t>:  </a:t>
            </a:r>
            <a:r>
              <a:rPr lang="el-GR" dirty="0" smtClean="0">
                <a:solidFill>
                  <a:srgbClr val="002060"/>
                </a:solidFill>
              </a:rPr>
              <a:t>σ</a:t>
            </a:r>
            <a:r>
              <a:rPr lang="en-US" baseline="-25000" dirty="0" err="1" smtClean="0">
                <a:solidFill>
                  <a:srgbClr val="002060"/>
                </a:solidFill>
              </a:rPr>
              <a:t>inel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= </a:t>
            </a:r>
            <a:r>
              <a:rPr lang="en-US" dirty="0">
                <a:solidFill>
                  <a:srgbClr val="002060"/>
                </a:solidFill>
              </a:rPr>
              <a:t>73.1 ±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0.9 (</a:t>
            </a:r>
            <a:r>
              <a:rPr lang="en-US" dirty="0" err="1">
                <a:solidFill>
                  <a:srgbClr val="002060"/>
                </a:solidFill>
              </a:rPr>
              <a:t>exp</a:t>
            </a:r>
            <a:r>
              <a:rPr lang="en-US" dirty="0">
                <a:solidFill>
                  <a:srgbClr val="002060"/>
                </a:solidFill>
              </a:rPr>
              <a:t>) ± </a:t>
            </a:r>
            <a:r>
              <a:rPr lang="en-US" dirty="0" smtClean="0">
                <a:solidFill>
                  <a:srgbClr val="002060"/>
                </a:solidFill>
              </a:rPr>
              <a:t>6.6 </a:t>
            </a:r>
            <a:r>
              <a:rPr lang="en-US" dirty="0">
                <a:solidFill>
                  <a:srgbClr val="002060"/>
                </a:solidFill>
              </a:rPr>
              <a:t>(</a:t>
            </a:r>
            <a:r>
              <a:rPr lang="en-US" dirty="0" err="1">
                <a:solidFill>
                  <a:srgbClr val="002060"/>
                </a:solidFill>
              </a:rPr>
              <a:t>lum</a:t>
            </a:r>
            <a:r>
              <a:rPr lang="en-US" dirty="0">
                <a:solidFill>
                  <a:srgbClr val="002060"/>
                </a:solidFill>
              </a:rPr>
              <a:t>) ± </a:t>
            </a:r>
            <a:r>
              <a:rPr lang="en-US" dirty="0" smtClean="0">
                <a:solidFill>
                  <a:srgbClr val="002060"/>
                </a:solidFill>
              </a:rPr>
              <a:t>3.8 </a:t>
            </a:r>
            <a:r>
              <a:rPr lang="en-US" dirty="0">
                <a:solidFill>
                  <a:srgbClr val="002060"/>
                </a:solidFill>
              </a:rPr>
              <a:t>(</a:t>
            </a:r>
            <a:r>
              <a:rPr lang="en-US" dirty="0" err="1">
                <a:solidFill>
                  <a:srgbClr val="002060"/>
                </a:solidFill>
              </a:rPr>
              <a:t>extr</a:t>
            </a:r>
            <a:r>
              <a:rPr lang="en-US" dirty="0">
                <a:solidFill>
                  <a:srgbClr val="002060"/>
                </a:solidFill>
              </a:rPr>
              <a:t>) </a:t>
            </a:r>
            <a:r>
              <a:rPr lang="en-US" dirty="0" err="1" smtClean="0">
                <a:solidFill>
                  <a:srgbClr val="002060"/>
                </a:solidFill>
              </a:rPr>
              <a:t>mb</a:t>
            </a:r>
            <a:r>
              <a:rPr lang="en-US" dirty="0" smtClean="0">
                <a:solidFill>
                  <a:srgbClr val="002060"/>
                </a:solidFill>
              </a:rPr>
              <a:t>  </a:t>
            </a: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   (</a:t>
            </a:r>
            <a:r>
              <a:rPr lang="en-US" dirty="0" smtClean="0">
                <a:solidFill>
                  <a:srgbClr val="002060"/>
                </a:solidFill>
                <a:sym typeface="Wingdings" panose="05000000000000000000" pitchFamily="2" charset="2"/>
              </a:rPr>
              <a:t> MBTS talk tomorrow B.D. </a:t>
            </a:r>
            <a:r>
              <a:rPr lang="en-US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Axen</a:t>
            </a:r>
            <a:r>
              <a:rPr lang="en-US" dirty="0" smtClean="0">
                <a:solidFill>
                  <a:srgbClr val="002060"/>
                </a:solidFill>
                <a:sym typeface="Wingdings" panose="05000000000000000000" pitchFamily="2" charset="2"/>
              </a:rPr>
              <a:t>)</a:t>
            </a:r>
            <a:endParaRPr lang="en-US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A</a:t>
            </a:r>
            <a:r>
              <a:rPr lang="en-US" dirty="0" smtClean="0">
                <a:solidFill>
                  <a:srgbClr val="002060"/>
                </a:solidFill>
              </a:rPr>
              <a:t>n error estimate based on ALFA elastic result  </a:t>
            </a:r>
            <a:r>
              <a:rPr lang="el-GR" dirty="0" smtClean="0">
                <a:solidFill>
                  <a:srgbClr val="002060"/>
                </a:solidFill>
              </a:rPr>
              <a:t>σ</a:t>
            </a:r>
            <a:r>
              <a:rPr lang="en-US" baseline="-25000" dirty="0">
                <a:solidFill>
                  <a:srgbClr val="002060"/>
                </a:solidFill>
              </a:rPr>
              <a:t>el</a:t>
            </a:r>
            <a:r>
              <a:rPr lang="en-US" dirty="0">
                <a:solidFill>
                  <a:srgbClr val="002060"/>
                </a:solidFill>
              </a:rPr>
              <a:t>(7TeV) = 24.0 ± 0.6 </a:t>
            </a:r>
            <a:r>
              <a:rPr lang="en-US" dirty="0" err="1" smtClean="0">
                <a:solidFill>
                  <a:srgbClr val="002060"/>
                </a:solidFill>
              </a:rPr>
              <a:t>mb</a:t>
            </a:r>
            <a:r>
              <a:rPr lang="en-US" dirty="0" smtClean="0">
                <a:solidFill>
                  <a:srgbClr val="002060"/>
                </a:solidFill>
              </a:rPr>
              <a:t>   </a:t>
            </a: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    and MBTS inelastic gives</a:t>
            </a:r>
            <a:r>
              <a:rPr lang="en-US" b="1" dirty="0" smtClean="0">
                <a:solidFill>
                  <a:srgbClr val="002060"/>
                </a:solidFill>
              </a:rPr>
              <a:t>:   </a:t>
            </a:r>
            <a:r>
              <a:rPr lang="el-GR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Δ</a:t>
            </a:r>
            <a:r>
              <a:rPr lang="el-GR" b="1" dirty="0" smtClean="0">
                <a:solidFill>
                  <a:srgbClr val="002060"/>
                </a:solidFill>
              </a:rPr>
              <a:t>σ</a:t>
            </a:r>
            <a:r>
              <a:rPr lang="en-US" b="1" baseline="-25000" dirty="0" smtClean="0">
                <a:solidFill>
                  <a:srgbClr val="002060"/>
                </a:solidFill>
              </a:rPr>
              <a:t>tot</a:t>
            </a:r>
            <a:r>
              <a:rPr lang="en-US" b="1" dirty="0" smtClean="0">
                <a:solidFill>
                  <a:srgbClr val="002060"/>
                </a:solidFill>
              </a:rPr>
              <a:t>/</a:t>
            </a:r>
            <a:r>
              <a:rPr lang="el-GR" b="1" dirty="0" smtClean="0">
                <a:solidFill>
                  <a:srgbClr val="002060"/>
                </a:solidFill>
              </a:rPr>
              <a:t>σ</a:t>
            </a:r>
            <a:r>
              <a:rPr lang="en-US" b="1" baseline="-25000" dirty="0">
                <a:solidFill>
                  <a:srgbClr val="002060"/>
                </a:solidFill>
              </a:rPr>
              <a:t>tot</a:t>
            </a:r>
            <a:r>
              <a:rPr lang="en-US" b="1" dirty="0">
                <a:solidFill>
                  <a:srgbClr val="002060"/>
                </a:solidFill>
              </a:rPr>
              <a:t> ~</a:t>
            </a:r>
            <a:r>
              <a:rPr lang="en-US" b="1" dirty="0" smtClean="0">
                <a:solidFill>
                  <a:srgbClr val="002060"/>
                </a:solidFill>
              </a:rPr>
              <a:t> 8%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I</a:t>
            </a:r>
            <a:r>
              <a:rPr lang="en-US" dirty="0" smtClean="0">
                <a:solidFill>
                  <a:srgbClr val="002060"/>
                </a:solidFill>
              </a:rPr>
              <a:t>n case of 2% luminosity error it will be reduced to:</a:t>
            </a:r>
            <a:r>
              <a:rPr lang="en-US" dirty="0" smtClean="0">
                <a:solidFill>
                  <a:srgbClr val="002060"/>
                </a:solidFill>
                <a:sym typeface="Wingdings" panose="05000000000000000000" pitchFamily="2" charset="2"/>
              </a:rPr>
              <a:t>  </a:t>
            </a:r>
            <a:r>
              <a:rPr lang="el-GR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Δ</a:t>
            </a:r>
            <a:r>
              <a:rPr lang="el-GR" b="1" dirty="0" smtClean="0">
                <a:solidFill>
                  <a:srgbClr val="002060"/>
                </a:solidFill>
              </a:rPr>
              <a:t>σ</a:t>
            </a:r>
            <a:r>
              <a:rPr lang="en-US" b="1" baseline="-25000" dirty="0" smtClean="0">
                <a:solidFill>
                  <a:srgbClr val="002060"/>
                </a:solidFill>
              </a:rPr>
              <a:t>tot</a:t>
            </a:r>
            <a:r>
              <a:rPr lang="en-US" b="1" dirty="0" smtClean="0">
                <a:solidFill>
                  <a:srgbClr val="002060"/>
                </a:solidFill>
              </a:rPr>
              <a:t>/</a:t>
            </a:r>
            <a:r>
              <a:rPr lang="el-GR" b="1" dirty="0" smtClean="0">
                <a:solidFill>
                  <a:srgbClr val="002060"/>
                </a:solidFill>
              </a:rPr>
              <a:t>σ</a:t>
            </a:r>
            <a:r>
              <a:rPr lang="en-US" b="1" baseline="-25000" dirty="0">
                <a:solidFill>
                  <a:srgbClr val="002060"/>
                </a:solidFill>
              </a:rPr>
              <a:t>tot</a:t>
            </a:r>
            <a:r>
              <a:rPr lang="en-US" b="1" dirty="0">
                <a:solidFill>
                  <a:srgbClr val="002060"/>
                </a:solidFill>
              </a:rPr>
              <a:t> ~ 5</a:t>
            </a:r>
            <a:r>
              <a:rPr lang="en-US" b="1" dirty="0" smtClean="0">
                <a:solidFill>
                  <a:srgbClr val="002060"/>
                </a:solidFill>
              </a:rPr>
              <a:t>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D</a:t>
            </a:r>
            <a:r>
              <a:rPr lang="en-US" dirty="0" smtClean="0">
                <a:solidFill>
                  <a:srgbClr val="002060"/>
                </a:solidFill>
              </a:rPr>
              <a:t>ominant contribution is the uncertainty for extrapolation beyond </a:t>
            </a:r>
            <a:r>
              <a:rPr lang="el-GR" dirty="0" smtClean="0">
                <a:solidFill>
                  <a:srgbClr val="002060"/>
                </a:solidFill>
              </a:rPr>
              <a:t>ξ</a:t>
            </a:r>
            <a:r>
              <a:rPr lang="en-US" dirty="0" smtClean="0">
                <a:solidFill>
                  <a:srgbClr val="002060"/>
                </a:solidFill>
              </a:rPr>
              <a:t> &lt; 10E-6</a:t>
            </a:r>
            <a:endParaRPr lang="en-US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2.   Combining elastic and inelastic rates </a:t>
            </a:r>
            <a:r>
              <a:rPr lang="en-US" dirty="0" smtClean="0">
                <a:solidFill>
                  <a:srgbClr val="002060"/>
                </a:solidFill>
              </a:rPr>
              <a:t>(luminosity-independent method):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All MBTS-triggers enabled to measure elastic and inelastic rate at the same time</a:t>
            </a:r>
            <a:endParaRPr lang="en-US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F</a:t>
            </a:r>
            <a:r>
              <a:rPr lang="en-US" dirty="0" smtClean="0">
                <a:solidFill>
                  <a:srgbClr val="002060"/>
                </a:solidFill>
              </a:rPr>
              <a:t>or 7 </a:t>
            </a:r>
            <a:r>
              <a:rPr lang="en-US" dirty="0" err="1" smtClean="0">
                <a:solidFill>
                  <a:srgbClr val="002060"/>
                </a:solidFill>
              </a:rPr>
              <a:t>TeV</a:t>
            </a:r>
            <a:r>
              <a:rPr lang="en-US" dirty="0" smtClean="0">
                <a:solidFill>
                  <a:srgbClr val="002060"/>
                </a:solidFill>
              </a:rPr>
              <a:t>  the contributions from the optical point and the elastic rate are &lt; 1%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N</a:t>
            </a:r>
            <a:r>
              <a:rPr lang="en-US" dirty="0" smtClean="0">
                <a:solidFill>
                  <a:srgbClr val="002060"/>
                </a:solidFill>
              </a:rPr>
              <a:t>eglecting these errors </a:t>
            </a:r>
            <a:r>
              <a:rPr lang="en-US" dirty="0">
                <a:solidFill>
                  <a:srgbClr val="002060"/>
                </a:solidFill>
              </a:rPr>
              <a:t>t</a:t>
            </a:r>
            <a:r>
              <a:rPr lang="en-US" dirty="0" smtClean="0">
                <a:solidFill>
                  <a:srgbClr val="002060"/>
                </a:solidFill>
              </a:rPr>
              <a:t>he dominant uncertainty is due to the inelastic rate </a:t>
            </a:r>
            <a:r>
              <a:rPr lang="el-GR" dirty="0">
                <a:solidFill>
                  <a:srgbClr val="002060"/>
                </a:solidFill>
              </a:rPr>
              <a:t>ξ</a:t>
            </a:r>
            <a:r>
              <a:rPr lang="en-US" dirty="0">
                <a:solidFill>
                  <a:srgbClr val="002060"/>
                </a:solidFill>
              </a:rPr>
              <a:t> &lt; </a:t>
            </a:r>
            <a:r>
              <a:rPr lang="en-US" dirty="0" smtClean="0">
                <a:solidFill>
                  <a:srgbClr val="002060"/>
                </a:solidFill>
              </a:rPr>
              <a:t>10E-6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U</a:t>
            </a:r>
            <a:r>
              <a:rPr lang="en-US" dirty="0" smtClean="0">
                <a:solidFill>
                  <a:srgbClr val="002060"/>
                </a:solidFill>
              </a:rPr>
              <a:t>sing above quoted MBTS results one obtains: </a:t>
            </a:r>
            <a:r>
              <a:rPr lang="el-GR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Δ</a:t>
            </a:r>
            <a:r>
              <a:rPr lang="el-GR" b="1" dirty="0" smtClean="0">
                <a:solidFill>
                  <a:srgbClr val="002060"/>
                </a:solidFill>
              </a:rPr>
              <a:t>σ</a:t>
            </a:r>
            <a:r>
              <a:rPr lang="en-US" b="1" baseline="-25000" dirty="0" smtClean="0">
                <a:solidFill>
                  <a:srgbClr val="002060"/>
                </a:solidFill>
              </a:rPr>
              <a:t>tot</a:t>
            </a:r>
            <a:r>
              <a:rPr lang="en-US" b="1" dirty="0" smtClean="0">
                <a:solidFill>
                  <a:srgbClr val="002060"/>
                </a:solidFill>
              </a:rPr>
              <a:t>/</a:t>
            </a:r>
            <a:r>
              <a:rPr lang="el-GR" b="1" dirty="0" smtClean="0">
                <a:solidFill>
                  <a:srgbClr val="002060"/>
                </a:solidFill>
              </a:rPr>
              <a:t>σ</a:t>
            </a:r>
            <a:r>
              <a:rPr lang="en-US" b="1" baseline="-25000" dirty="0" smtClean="0">
                <a:solidFill>
                  <a:srgbClr val="002060"/>
                </a:solidFill>
              </a:rPr>
              <a:t>tot</a:t>
            </a:r>
            <a:r>
              <a:rPr lang="en-US" b="1" dirty="0" smtClean="0">
                <a:solidFill>
                  <a:srgbClr val="002060"/>
                </a:solidFill>
              </a:rPr>
              <a:t> = </a:t>
            </a:r>
            <a:r>
              <a:rPr lang="en-US" b="1" dirty="0">
                <a:solidFill>
                  <a:srgbClr val="002060"/>
                </a:solidFill>
              </a:rPr>
              <a:t>~ </a:t>
            </a:r>
            <a:r>
              <a:rPr lang="en-US" b="1" dirty="0" smtClean="0">
                <a:solidFill>
                  <a:srgbClr val="002060"/>
                </a:solidFill>
              </a:rPr>
              <a:t>4%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Bottom line: </a:t>
            </a:r>
            <a:r>
              <a:rPr lang="en-US" dirty="0" smtClean="0">
                <a:solidFill>
                  <a:srgbClr val="002060"/>
                </a:solidFill>
              </a:rPr>
              <a:t>the luminosity-dependent method gives by far the most precise result, 1.4%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for 7 </a:t>
            </a:r>
            <a:r>
              <a:rPr lang="en-US" dirty="0" err="1" smtClean="0">
                <a:solidFill>
                  <a:srgbClr val="002060"/>
                </a:solidFill>
              </a:rPr>
              <a:t>TeV</a:t>
            </a:r>
            <a:r>
              <a:rPr lang="en-US" dirty="0" smtClean="0">
                <a:solidFill>
                  <a:srgbClr val="002060"/>
                </a:solidFill>
              </a:rPr>
              <a:t>, but alternative approaches are useful as long as precise luminosity is unknown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6963" y="3943530"/>
            <a:ext cx="2645773" cy="728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522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26/10/2015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ALFA in FWD workshop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6938-693D-4805-8CA3-784699B044D5}" type="slidenum">
              <a:rPr lang="en-GB" smtClean="0"/>
              <a:t>21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-27384"/>
            <a:ext cx="9144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Box 5"/>
          <p:cNvSpPr txBox="1"/>
          <p:nvPr/>
        </p:nvSpPr>
        <p:spPr>
          <a:xfrm>
            <a:off x="3369236" y="60014"/>
            <a:ext cx="24201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bg2"/>
                </a:solidFill>
              </a:rPr>
              <a:t>Summary</a:t>
            </a:r>
            <a:endParaRPr lang="de-DE" sz="4400" b="1" dirty="0">
              <a:solidFill>
                <a:schemeClr val="bg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9588" y="1221700"/>
            <a:ext cx="8228278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Data taking: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ALFA/ATLAS had a very good 90m campaign w/o major hardware failures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More luminosity collected compared to Run1: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elastics runs      7/8 </a:t>
            </a:r>
            <a:r>
              <a:rPr lang="en-US" dirty="0" err="1" smtClean="0">
                <a:solidFill>
                  <a:srgbClr val="002060"/>
                </a:solidFill>
              </a:rPr>
              <a:t>TeV</a:t>
            </a:r>
            <a:r>
              <a:rPr lang="en-US" dirty="0" smtClean="0">
                <a:solidFill>
                  <a:srgbClr val="002060"/>
                </a:solidFill>
              </a:rPr>
              <a:t>:  80/500 </a:t>
            </a:r>
            <a:r>
              <a:rPr lang="el-GR" dirty="0" smtClean="0">
                <a:solidFill>
                  <a:srgbClr val="002060"/>
                </a:solidFill>
              </a:rPr>
              <a:t>μ</a:t>
            </a:r>
            <a:r>
              <a:rPr lang="en-US" dirty="0" smtClean="0">
                <a:solidFill>
                  <a:srgbClr val="002060"/>
                </a:solidFill>
              </a:rPr>
              <a:t>b-1   </a:t>
            </a:r>
            <a:r>
              <a:rPr lang="en-US" dirty="0" smtClean="0">
                <a:solidFill>
                  <a:srgbClr val="002060"/>
                </a:solidFill>
                <a:sym typeface="Wingdings" panose="05000000000000000000" pitchFamily="2" charset="2"/>
              </a:rPr>
              <a:t></a:t>
            </a:r>
            <a:r>
              <a:rPr lang="en-US" dirty="0" smtClean="0">
                <a:solidFill>
                  <a:srgbClr val="002060"/>
                </a:solidFill>
              </a:rPr>
              <a:t>  13 </a:t>
            </a:r>
            <a:r>
              <a:rPr lang="en-US" dirty="0" err="1" smtClean="0">
                <a:solidFill>
                  <a:srgbClr val="002060"/>
                </a:solidFill>
              </a:rPr>
              <a:t>TeV</a:t>
            </a:r>
            <a:r>
              <a:rPr lang="en-US" dirty="0" smtClean="0">
                <a:solidFill>
                  <a:srgbClr val="002060"/>
                </a:solidFill>
              </a:rPr>
              <a:t>: 650</a:t>
            </a:r>
            <a:r>
              <a:rPr lang="el-GR" dirty="0" smtClean="0">
                <a:solidFill>
                  <a:srgbClr val="002060"/>
                </a:solidFill>
              </a:rPr>
              <a:t>μ</a:t>
            </a:r>
            <a:r>
              <a:rPr lang="en-US" dirty="0" smtClean="0">
                <a:solidFill>
                  <a:srgbClr val="002060"/>
                </a:solidFill>
              </a:rPr>
              <a:t>b-1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diffractive runs 7/8 </a:t>
            </a:r>
            <a:r>
              <a:rPr lang="en-US" dirty="0" err="1" smtClean="0">
                <a:solidFill>
                  <a:srgbClr val="002060"/>
                </a:solidFill>
              </a:rPr>
              <a:t>TeV</a:t>
            </a:r>
            <a:r>
              <a:rPr lang="en-US" dirty="0" smtClean="0">
                <a:solidFill>
                  <a:srgbClr val="002060"/>
                </a:solidFill>
              </a:rPr>
              <a:t>:  0.1/37nb-1 </a:t>
            </a:r>
            <a:r>
              <a:rPr lang="en-US" dirty="0" smtClean="0">
                <a:solidFill>
                  <a:srgbClr val="002060"/>
                </a:solidFill>
                <a:sym typeface="Wingdings" panose="05000000000000000000" pitchFamily="2" charset="2"/>
              </a:rPr>
              <a:t> 650 nb-1</a:t>
            </a:r>
            <a:endParaRPr lang="en-US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Also other parameters, distance and emittance, slightly better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sym typeface="Wingdings" panose="05000000000000000000" pitchFamily="2" charset="2"/>
              </a:rPr>
              <a:t>All the time shifter in CCC to react quickly on changing conditions 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Physics prospects: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Good chance to get </a:t>
            </a:r>
            <a:r>
              <a:rPr lang="en-US" dirty="0" err="1" smtClean="0">
                <a:solidFill>
                  <a:srgbClr val="002060"/>
                </a:solidFill>
              </a:rPr>
              <a:t>t</a:t>
            </a:r>
            <a:r>
              <a:rPr lang="en-US" baseline="-25000" dirty="0" err="1" smtClean="0">
                <a:solidFill>
                  <a:srgbClr val="002060"/>
                </a:solidFill>
              </a:rPr>
              <a:t>min</a:t>
            </a:r>
            <a:r>
              <a:rPr lang="en-US" dirty="0" smtClean="0">
                <a:solidFill>
                  <a:srgbClr val="002060"/>
                </a:solidFill>
              </a:rPr>
              <a:t> for fits of nuclear term around 0.01 GeV2, as for 7 </a:t>
            </a:r>
            <a:r>
              <a:rPr lang="en-US" dirty="0" err="1" smtClean="0">
                <a:solidFill>
                  <a:srgbClr val="002060"/>
                </a:solidFill>
              </a:rPr>
              <a:t>TeV</a:t>
            </a:r>
            <a:endParaRPr lang="en-US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Start with analysis of 13 </a:t>
            </a:r>
            <a:r>
              <a:rPr lang="en-US" dirty="0" err="1" smtClean="0">
                <a:solidFill>
                  <a:srgbClr val="002060"/>
                </a:solidFill>
              </a:rPr>
              <a:t>TeV</a:t>
            </a:r>
            <a:r>
              <a:rPr lang="en-US" dirty="0" smtClean="0">
                <a:solidFill>
                  <a:srgbClr val="002060"/>
                </a:solidFill>
              </a:rPr>
              <a:t> data as soon as 8 </a:t>
            </a:r>
            <a:r>
              <a:rPr lang="en-US" dirty="0" err="1" smtClean="0">
                <a:solidFill>
                  <a:srgbClr val="002060"/>
                </a:solidFill>
              </a:rPr>
              <a:t>TeV</a:t>
            </a:r>
            <a:r>
              <a:rPr lang="en-US" dirty="0" smtClean="0">
                <a:solidFill>
                  <a:srgbClr val="002060"/>
                </a:solidFill>
              </a:rPr>
              <a:t> analysis finished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In parallel a young investigator group take care for 8 </a:t>
            </a:r>
            <a:r>
              <a:rPr lang="en-US" dirty="0" err="1" smtClean="0">
                <a:solidFill>
                  <a:srgbClr val="002060"/>
                </a:solidFill>
              </a:rPr>
              <a:t>TeV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/ </a:t>
            </a:r>
            <a:r>
              <a:rPr lang="el-GR" dirty="0" smtClean="0">
                <a:solidFill>
                  <a:srgbClr val="002060"/>
                </a:solidFill>
              </a:rPr>
              <a:t>β</a:t>
            </a:r>
            <a:r>
              <a:rPr lang="en-US" dirty="0" smtClean="0">
                <a:solidFill>
                  <a:srgbClr val="002060"/>
                </a:solidFill>
              </a:rPr>
              <a:t>* = 1km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D</a:t>
            </a:r>
            <a:r>
              <a:rPr lang="en-US" dirty="0" smtClean="0">
                <a:solidFill>
                  <a:srgbClr val="002060"/>
                </a:solidFill>
              </a:rPr>
              <a:t>iffractive analyses: we expect soon to finish exclusive pion production at 7/8 </a:t>
            </a:r>
            <a:r>
              <a:rPr lang="en-US" dirty="0" err="1" smtClean="0">
                <a:solidFill>
                  <a:srgbClr val="002060"/>
                </a:solidFill>
              </a:rPr>
              <a:t>TeV</a:t>
            </a:r>
            <a:endParaRPr lang="en-US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For 13 </a:t>
            </a:r>
            <a:r>
              <a:rPr lang="en-US" dirty="0" err="1" smtClean="0">
                <a:solidFill>
                  <a:srgbClr val="002060"/>
                </a:solidFill>
              </a:rPr>
              <a:t>TeV</a:t>
            </a:r>
            <a:r>
              <a:rPr lang="en-US" dirty="0" smtClean="0">
                <a:solidFill>
                  <a:srgbClr val="002060"/>
                </a:solidFill>
              </a:rPr>
              <a:t> diffractive data the spectrum of analysis topics is much wider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In YETS the magnet cables for Q4 will be installed to allow more phase space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    for optics to achieve </a:t>
            </a:r>
            <a:r>
              <a:rPr lang="el-GR" dirty="0" smtClean="0">
                <a:solidFill>
                  <a:srgbClr val="002060"/>
                </a:solidFill>
              </a:rPr>
              <a:t>β</a:t>
            </a:r>
            <a:r>
              <a:rPr lang="en-US" dirty="0">
                <a:solidFill>
                  <a:srgbClr val="002060"/>
                </a:solidFill>
              </a:rPr>
              <a:t>* </a:t>
            </a:r>
            <a:r>
              <a:rPr lang="en-US" dirty="0" smtClean="0">
                <a:solidFill>
                  <a:srgbClr val="002060"/>
                </a:solidFill>
              </a:rPr>
              <a:t>&gt;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2 km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The plan for 2016 is commissioning and data taking with </a:t>
            </a:r>
            <a:r>
              <a:rPr lang="el-GR" dirty="0">
                <a:solidFill>
                  <a:srgbClr val="002060"/>
                </a:solidFill>
              </a:rPr>
              <a:t>β</a:t>
            </a:r>
            <a:r>
              <a:rPr lang="en-US" dirty="0">
                <a:solidFill>
                  <a:srgbClr val="002060"/>
                </a:solidFill>
              </a:rPr>
              <a:t>* &gt; </a:t>
            </a:r>
            <a:r>
              <a:rPr lang="en-US" dirty="0" smtClean="0">
                <a:solidFill>
                  <a:srgbClr val="002060"/>
                </a:solidFill>
              </a:rPr>
              <a:t>2 km </a:t>
            </a: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10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76980" y="3027084"/>
            <a:ext cx="361079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>
                <a:solidFill>
                  <a:srgbClr val="002060"/>
                </a:solidFill>
              </a:rPr>
              <a:t>Backup slides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26/10/2015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ALFA in FWD workshop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6938-693D-4805-8CA3-784699B044D5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5517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5" t="31862" r="1031" b="16829"/>
          <a:stretch/>
        </p:blipFill>
        <p:spPr>
          <a:xfrm>
            <a:off x="464456" y="835777"/>
            <a:ext cx="7329714" cy="278860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" t="31862" r="873" b="16829"/>
          <a:stretch/>
        </p:blipFill>
        <p:spPr>
          <a:xfrm>
            <a:off x="464457" y="3828080"/>
            <a:ext cx="7329714" cy="27863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924800" y="1930400"/>
            <a:ext cx="8031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Before</a:t>
            </a:r>
          </a:p>
          <a:p>
            <a:r>
              <a:rPr lang="en-US" dirty="0" smtClean="0"/>
              <a:t>Data </a:t>
            </a:r>
          </a:p>
          <a:p>
            <a:r>
              <a:rPr lang="en-US" dirty="0" smtClean="0"/>
              <a:t>taking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939317" y="4753417"/>
            <a:ext cx="7573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  <a:r>
              <a:rPr lang="en-US" dirty="0" smtClean="0"/>
              <a:t>fter</a:t>
            </a:r>
          </a:p>
          <a:p>
            <a:r>
              <a:rPr lang="en-US" dirty="0" smtClean="0"/>
              <a:t>Data </a:t>
            </a:r>
          </a:p>
          <a:p>
            <a:r>
              <a:rPr lang="en-US" dirty="0" smtClean="0"/>
              <a:t>taking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26/10/2015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ALFA in FWD workshop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6938-693D-4805-8CA3-784699B044D5}" type="slidenum">
              <a:rPr lang="en-GB" smtClean="0"/>
              <a:t>23</a:t>
            </a:fld>
            <a:endParaRPr lang="en-GB"/>
          </a:p>
        </p:txBody>
      </p:sp>
      <p:sp>
        <p:nvSpPr>
          <p:cNvPr id="10" name="TextBox 9"/>
          <p:cNvSpPr txBox="1"/>
          <p:nvPr/>
        </p:nvSpPr>
        <p:spPr>
          <a:xfrm rot="19087014">
            <a:off x="861939" y="3260370"/>
            <a:ext cx="6473824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</a:rPr>
              <a:t>LHC can deliver emittance ~ 1 </a:t>
            </a:r>
            <a:r>
              <a:rPr lang="el-GR" sz="3200" dirty="0" smtClean="0">
                <a:solidFill>
                  <a:schemeClr val="accent2">
                    <a:lumMod val="50000"/>
                  </a:schemeClr>
                </a:solidFill>
              </a:rPr>
              <a:t>μ</a:t>
            </a: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</a:rPr>
              <a:t>rad !!!</a:t>
            </a:r>
            <a:endParaRPr lang="en-GB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-27384"/>
            <a:ext cx="9144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Box 11"/>
          <p:cNvSpPr txBox="1"/>
          <p:nvPr/>
        </p:nvSpPr>
        <p:spPr>
          <a:xfrm>
            <a:off x="577112" y="60014"/>
            <a:ext cx="80144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bg2"/>
                </a:solidFill>
              </a:rPr>
              <a:t>Emittance in diffractive fill#1/54b</a:t>
            </a:r>
            <a:endParaRPr lang="de-DE" sz="44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63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44" t="34266" r="1109" b="19558"/>
          <a:stretch/>
        </p:blipFill>
        <p:spPr>
          <a:xfrm>
            <a:off x="456577" y="1191306"/>
            <a:ext cx="2068286" cy="214358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32" t="34158" r="1111" b="19667"/>
          <a:stretch/>
        </p:blipFill>
        <p:spPr>
          <a:xfrm>
            <a:off x="2521406" y="1181703"/>
            <a:ext cx="2087637" cy="21531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11" t="34158" r="1032" b="19667"/>
          <a:stretch/>
        </p:blipFill>
        <p:spPr>
          <a:xfrm>
            <a:off x="4594461" y="1180822"/>
            <a:ext cx="2088490" cy="21540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37" t="34266" r="1111" b="19666"/>
          <a:stretch/>
        </p:blipFill>
        <p:spPr>
          <a:xfrm>
            <a:off x="6659298" y="1188444"/>
            <a:ext cx="2071137" cy="21363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90" t="34158" r="1111" b="19342"/>
          <a:stretch/>
        </p:blipFill>
        <p:spPr>
          <a:xfrm>
            <a:off x="478978" y="3883981"/>
            <a:ext cx="2071456" cy="21619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90" t="34158" r="1111" b="19559"/>
          <a:stretch/>
        </p:blipFill>
        <p:spPr>
          <a:xfrm>
            <a:off x="2528650" y="3883981"/>
            <a:ext cx="2083160" cy="216405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32" t="34158" r="1032" b="19667"/>
          <a:stretch/>
        </p:blipFill>
        <p:spPr>
          <a:xfrm>
            <a:off x="4551634" y="3883981"/>
            <a:ext cx="2101200" cy="216195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11" t="34266" r="1032" b="19342"/>
          <a:stretch/>
        </p:blipFill>
        <p:spPr>
          <a:xfrm>
            <a:off x="6613010" y="3883981"/>
            <a:ext cx="2088304" cy="2163967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1378857" y="1719943"/>
            <a:ext cx="1001486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447134" y="1748974"/>
            <a:ext cx="1001486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529926" y="1792519"/>
            <a:ext cx="1001486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612742" y="1625600"/>
            <a:ext cx="1001486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393368" y="2155374"/>
            <a:ext cx="9076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~ 2.4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12742" y="2138423"/>
            <a:ext cx="9076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~ 1.4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78061" y="2142607"/>
            <a:ext cx="9076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~ 2.2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454387" y="2148116"/>
            <a:ext cx="9076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~ 1.7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26973" y="809290"/>
            <a:ext cx="5758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Wire scans just before physics data taking – beam1 , beam2</a:t>
            </a:r>
            <a:endParaRPr lang="en-GB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7547905" y="4347034"/>
            <a:ext cx="1001486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507089" y="4513948"/>
            <a:ext cx="1001486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3476162" y="4528462"/>
            <a:ext cx="1001486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407885" y="4434120"/>
            <a:ext cx="1001486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547905" y="4796979"/>
            <a:ext cx="9076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~ 1.5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507089" y="4796979"/>
            <a:ext cx="9076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~ 2.4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483415" y="4796979"/>
            <a:ext cx="9076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~ 1.8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396764" y="4796979"/>
            <a:ext cx="9076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~ 2.8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756004" y="3500254"/>
            <a:ext cx="6363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Wire scans just before end of physics data taking – beam1 , beam2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1095827" y="6136279"/>
            <a:ext cx="6548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sym typeface="Wingdings" panose="05000000000000000000" pitchFamily="2" charset="2"/>
              </a:rPr>
              <a:t> Typical emittance ~ 2 </a:t>
            </a:r>
            <a:r>
              <a:rPr lang="en-US" dirty="0" err="1">
                <a:solidFill>
                  <a:srgbClr val="002060"/>
                </a:solidFill>
                <a:sym typeface="Wingdings" panose="05000000000000000000" pitchFamily="2" charset="2"/>
              </a:rPr>
              <a:t>μ</a:t>
            </a:r>
            <a:r>
              <a:rPr lang="en-US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rad</a:t>
            </a:r>
            <a:r>
              <a:rPr lang="en-US" dirty="0" smtClean="0">
                <a:solidFill>
                  <a:srgbClr val="002060"/>
                </a:solidFill>
                <a:sym typeface="Wingdings" panose="05000000000000000000" pitchFamily="2" charset="2"/>
              </a:rPr>
              <a:t>, growth after 2 hours ~ a few 0.1 </a:t>
            </a:r>
            <a:r>
              <a:rPr lang="en-US" dirty="0" err="1">
                <a:solidFill>
                  <a:srgbClr val="002060"/>
                </a:solidFill>
                <a:sym typeface="Wingdings" panose="05000000000000000000" pitchFamily="2" charset="2"/>
              </a:rPr>
              <a:t>μ</a:t>
            </a:r>
            <a:r>
              <a:rPr lang="en-US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rad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26/10/2015</a:t>
            </a:r>
            <a:endParaRPr lang="en-GB"/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ALFA in FWD workshop</a:t>
            </a:r>
            <a:endParaRPr lang="en-GB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6938-693D-4805-8CA3-784699B044D5}" type="slidenum">
              <a:rPr lang="en-GB" smtClean="0"/>
              <a:t>24</a:t>
            </a:fld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0" y="-27384"/>
            <a:ext cx="9144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TextBox 33"/>
          <p:cNvSpPr txBox="1"/>
          <p:nvPr/>
        </p:nvSpPr>
        <p:spPr>
          <a:xfrm>
            <a:off x="1281647" y="60014"/>
            <a:ext cx="661828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bg2"/>
                </a:solidFill>
              </a:rPr>
              <a:t>Emittance in elastics part#1</a:t>
            </a:r>
            <a:endParaRPr lang="de-DE" sz="44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24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27384"/>
            <a:ext cx="9144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2382038" y="67271"/>
            <a:ext cx="444057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bg2"/>
                </a:solidFill>
              </a:rPr>
              <a:t>The ALFA detector</a:t>
            </a:r>
            <a:endParaRPr lang="de-DE" sz="4400" b="1" dirty="0">
              <a:solidFill>
                <a:schemeClr val="bg2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240228"/>
            <a:ext cx="7225748" cy="1519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4572000" y="2111982"/>
            <a:ext cx="936104" cy="72008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3635896" y="1967966"/>
            <a:ext cx="864096" cy="144016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755576" y="1967966"/>
            <a:ext cx="2880320" cy="0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5508104" y="2183990"/>
            <a:ext cx="2808312" cy="0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SJ26308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578" y="3052961"/>
            <a:ext cx="2477543" cy="330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P522449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37" t="16220" r="24414" b="6775"/>
          <a:stretch/>
        </p:blipFill>
        <p:spPr bwMode="auto">
          <a:xfrm>
            <a:off x="6065738" y="3052961"/>
            <a:ext cx="2673572" cy="3324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149122" y="3272048"/>
            <a:ext cx="2716513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  2 x 2 stations </a:t>
            </a: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     ~ 240 m from ATLAS  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 8 fiber detectors with</a:t>
            </a: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    2 x 10 layers of 0.5 mm</a:t>
            </a: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    quadratic fibers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M</a:t>
            </a:r>
            <a:r>
              <a:rPr lang="en-US" dirty="0" smtClean="0">
                <a:solidFill>
                  <a:srgbClr val="002060"/>
                </a:solidFill>
              </a:rPr>
              <a:t>ovable in vertical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   direction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Resolution ~ 35 </a:t>
            </a:r>
            <a:r>
              <a:rPr lang="el-GR" dirty="0" smtClean="0">
                <a:solidFill>
                  <a:srgbClr val="002060"/>
                </a:solidFill>
              </a:rPr>
              <a:t>μ</a:t>
            </a:r>
            <a:r>
              <a:rPr lang="en-US" dirty="0" smtClean="0">
                <a:solidFill>
                  <a:srgbClr val="002060"/>
                </a:solidFill>
              </a:rPr>
              <a:t>m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79224" y="1380406"/>
            <a:ext cx="96051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ATLAS</a:t>
            </a:r>
            <a:endParaRPr lang="en-GB" sz="2400" b="1" dirty="0">
              <a:solidFill>
                <a:srgbClr val="002060"/>
              </a:solidFill>
            </a:endParaRP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26/10/2015</a:t>
            </a:r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ALFA in FWD workshop</a:t>
            </a:r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6938-693D-4805-8CA3-784699B044D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961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11697" y="1441425"/>
            <a:ext cx="3691780" cy="4524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In dependence on t-range two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options: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pPr marL="342900" indent="-342900"/>
            <a:r>
              <a:rPr lang="en-US" dirty="0" smtClean="0">
                <a:solidFill>
                  <a:srgbClr val="002060"/>
                </a:solidFill>
              </a:rPr>
              <a:t>1. Only nuclear scattering and  </a:t>
            </a:r>
          </a:p>
          <a:p>
            <a:pPr marL="342900" indent="-342900"/>
            <a:r>
              <a:rPr lang="en-US" dirty="0" smtClean="0">
                <a:solidFill>
                  <a:srgbClr val="002060"/>
                </a:solidFill>
              </a:rPr>
              <a:t>    luminosity from ATLAS </a:t>
            </a:r>
            <a:r>
              <a:rPr lang="en-US" dirty="0" smtClean="0">
                <a:solidFill>
                  <a:srgbClr val="002060"/>
                </a:solidFill>
                <a:sym typeface="Wingdings" pitchFamily="2" charset="2"/>
              </a:rPr>
              <a:t> </a:t>
            </a:r>
            <a:r>
              <a:rPr lang="el-GR" dirty="0" smtClean="0">
                <a:solidFill>
                  <a:srgbClr val="002060"/>
                </a:solidFill>
                <a:sym typeface="Wingdings" pitchFamily="2" charset="2"/>
              </a:rPr>
              <a:t>σ</a:t>
            </a:r>
            <a:r>
              <a:rPr lang="en-US" b="1" baseline="-25000" dirty="0" smtClean="0">
                <a:solidFill>
                  <a:srgbClr val="002060"/>
                </a:solidFill>
                <a:sym typeface="Wingdings" pitchFamily="2" charset="2"/>
              </a:rPr>
              <a:t>tot </a:t>
            </a:r>
            <a:endParaRPr lang="en-US" b="1" baseline="-25000" dirty="0" smtClean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2. Coulomb + nuclear scattering: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   </a:t>
            </a:r>
            <a:r>
              <a:rPr lang="en-US" dirty="0" smtClean="0">
                <a:solidFill>
                  <a:srgbClr val="002060"/>
                </a:solidFill>
                <a:sym typeface="Wingdings" panose="05000000000000000000" pitchFamily="2" charset="2"/>
              </a:rPr>
              <a:t> </a:t>
            </a:r>
            <a:r>
              <a:rPr lang="en-US" dirty="0" smtClean="0">
                <a:solidFill>
                  <a:srgbClr val="002060"/>
                </a:solidFill>
              </a:rPr>
              <a:t>Luminosity and </a:t>
            </a:r>
            <a:r>
              <a:rPr lang="el-GR" dirty="0" smtClean="0">
                <a:solidFill>
                  <a:srgbClr val="002060"/>
                </a:solidFill>
                <a:sym typeface="Wingdings" pitchFamily="2" charset="2"/>
              </a:rPr>
              <a:t>σ</a:t>
            </a:r>
            <a:r>
              <a:rPr lang="en-US" b="1" baseline="-25000" dirty="0" smtClean="0">
                <a:solidFill>
                  <a:srgbClr val="002060"/>
                </a:solidFill>
                <a:sym typeface="Wingdings" pitchFamily="2" charset="2"/>
              </a:rPr>
              <a:t>tot </a:t>
            </a:r>
            <a:endParaRPr lang="en-US" dirty="0" smtClean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Key parameter</a:t>
            </a:r>
            <a:r>
              <a:rPr lang="en-US" dirty="0" smtClean="0">
                <a:solidFill>
                  <a:srgbClr val="002060"/>
                </a:solidFill>
              </a:rPr>
              <a:t>: small </a:t>
            </a:r>
            <a:r>
              <a:rPr lang="en-US" i="1" dirty="0" err="1" smtClean="0">
                <a:solidFill>
                  <a:srgbClr val="002060"/>
                </a:solidFill>
              </a:rPr>
              <a:t>t</a:t>
            </a:r>
            <a:r>
              <a:rPr lang="en-US" i="1" baseline="-25000" dirty="0" err="1" smtClean="0">
                <a:solidFill>
                  <a:srgbClr val="002060"/>
                </a:solidFill>
              </a:rPr>
              <a:t>min</a:t>
            </a:r>
            <a:r>
              <a:rPr lang="en-US" dirty="0" smtClean="0">
                <a:solidFill>
                  <a:srgbClr val="002060"/>
                </a:solidFill>
              </a:rPr>
              <a:t> requires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small emittance </a:t>
            </a:r>
            <a:r>
              <a:rPr lang="el-GR" i="1" dirty="0" smtClean="0">
                <a:solidFill>
                  <a:srgbClr val="002060"/>
                </a:solidFill>
              </a:rPr>
              <a:t>ε</a:t>
            </a:r>
            <a:r>
              <a:rPr lang="en-US" i="1" baseline="-25000" dirty="0" smtClean="0">
                <a:solidFill>
                  <a:srgbClr val="002060"/>
                </a:solidFill>
              </a:rPr>
              <a:t>N</a:t>
            </a:r>
            <a:r>
              <a:rPr lang="en-US" i="1" dirty="0" smtClean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, close distance </a:t>
            </a:r>
            <a:r>
              <a:rPr lang="en-US" i="1" dirty="0" smtClean="0">
                <a:solidFill>
                  <a:srgbClr val="002060"/>
                </a:solidFill>
              </a:rPr>
              <a:t>N</a:t>
            </a:r>
            <a:r>
              <a:rPr lang="el-GR" i="1" baseline="-25000" dirty="0" smtClean="0">
                <a:solidFill>
                  <a:srgbClr val="002060"/>
                </a:solidFill>
              </a:rPr>
              <a:t>σ</a:t>
            </a:r>
            <a:endParaRPr lang="en-US" i="1" baseline="-25000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and large </a:t>
            </a:r>
            <a:r>
              <a:rPr lang="de-DE" dirty="0">
                <a:solidFill>
                  <a:srgbClr val="002060"/>
                </a:solidFill>
              </a:rPr>
              <a:t>β* </a:t>
            </a:r>
            <a:endParaRPr lang="en-US" baseline="-25000" dirty="0" smtClean="0">
              <a:solidFill>
                <a:srgbClr val="00206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412776"/>
            <a:ext cx="5085184" cy="5085184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schemeClr val="tx2"/>
                </a:solidFill>
              </a:rPr>
              <a:t>26/10/2015</a:t>
            </a:r>
            <a:endParaRPr lang="de-DE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schemeClr val="tx2"/>
                </a:solidFill>
              </a:rPr>
              <a:t>ALFA in FWD workshop</a:t>
            </a:r>
            <a:endParaRPr lang="de-DE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64558-3E21-4CCC-AEA4-637690FCB266}" type="slidenum">
              <a:rPr lang="de-DE" smtClean="0">
                <a:solidFill>
                  <a:schemeClr val="tx2"/>
                </a:solidFill>
              </a:rPr>
              <a:t>4</a:t>
            </a:fld>
            <a:endParaRPr lang="de-DE">
              <a:solidFill>
                <a:schemeClr val="tx2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-27384"/>
            <a:ext cx="9144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Box 5"/>
          <p:cNvSpPr txBox="1"/>
          <p:nvPr/>
        </p:nvSpPr>
        <p:spPr>
          <a:xfrm>
            <a:off x="824492" y="67271"/>
            <a:ext cx="75144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bg2"/>
                </a:solidFill>
              </a:rPr>
              <a:t>ALFA physics – elastics program</a:t>
            </a:r>
            <a:endParaRPr lang="de-DE" sz="4400" b="1" dirty="0">
              <a:solidFill>
                <a:schemeClr val="bg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8356" y="968932"/>
            <a:ext cx="8317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M</a:t>
            </a:r>
            <a:r>
              <a:rPr lang="en-US" b="1" dirty="0" smtClean="0">
                <a:solidFill>
                  <a:srgbClr val="002060"/>
                </a:solidFill>
              </a:rPr>
              <a:t>easurement of luminosity and total cross section by elastic scattering at very low t  </a:t>
            </a:r>
            <a:endParaRPr lang="de-DE" b="1" dirty="0">
              <a:solidFill>
                <a:srgbClr val="002060"/>
              </a:solidFill>
            </a:endParaRPr>
          </a:p>
        </p:txBody>
      </p:sp>
      <p:graphicFrame>
        <p:nvGraphicFramePr>
          <p:cNvPr id="1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624289"/>
              </p:ext>
            </p:extLst>
          </p:nvPr>
        </p:nvGraphicFramePr>
        <p:xfrm>
          <a:off x="677684" y="2994138"/>
          <a:ext cx="2527300" cy="469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2" name="Formel" r:id="rId5" imgW="2019300" imgH="457200" progId="Equation.3">
                  <p:embed/>
                </p:oleObj>
              </mc:Choice>
              <mc:Fallback>
                <p:oleObj name="Formel" r:id="rId5" imgW="20193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7684" y="2994138"/>
                        <a:ext cx="2527300" cy="469675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2534" y="4291765"/>
            <a:ext cx="3457004" cy="513812"/>
          </a:xfrm>
          <a:prstGeom prst="rect">
            <a:avLst/>
          </a:prstGeom>
          <a:solidFill>
            <a:srgbClr val="00B0F0"/>
          </a:solidFill>
          <a:ln w="19050">
            <a:solidFill>
              <a:schemeClr val="tx2"/>
            </a:solidFill>
            <a:miter lim="800000"/>
            <a:headEnd/>
            <a:tailEnd/>
          </a:ln>
        </p:spPr>
      </p:pic>
      <p:cxnSp>
        <p:nvCxnSpPr>
          <p:cNvPr id="15" name="Straight Arrow Connector 14"/>
          <p:cNvCxnSpPr/>
          <p:nvPr/>
        </p:nvCxnSpPr>
        <p:spPr>
          <a:xfrm flipH="1">
            <a:off x="4644008" y="2132856"/>
            <a:ext cx="648072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292080" y="1916832"/>
            <a:ext cx="2089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Steep Coulomb part</a:t>
            </a:r>
            <a:endParaRPr lang="de-DE" b="1" dirty="0">
              <a:solidFill>
                <a:schemeClr val="tx2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412776"/>
            <a:ext cx="5085184" cy="5085184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412776"/>
            <a:ext cx="5085184" cy="5085184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20" name="Rounded Rectangular Callout 19"/>
          <p:cNvSpPr/>
          <p:nvPr/>
        </p:nvSpPr>
        <p:spPr>
          <a:xfrm>
            <a:off x="5183825" y="1422068"/>
            <a:ext cx="2844316" cy="864096"/>
          </a:xfrm>
          <a:prstGeom prst="wedgeRoundRectCallout">
            <a:avLst>
              <a:gd name="adj1" fmla="val -57068"/>
              <a:gd name="adj2" fmla="val 107143"/>
              <a:gd name="adj3" fmla="val 16667"/>
            </a:avLst>
          </a:prstGeom>
          <a:solidFill>
            <a:schemeClr val="bg2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extBox 20"/>
          <p:cNvSpPr txBox="1"/>
          <p:nvPr/>
        </p:nvSpPr>
        <p:spPr>
          <a:xfrm>
            <a:off x="5339992" y="1561582"/>
            <a:ext cx="25240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To access this region:</a:t>
            </a:r>
          </a:p>
          <a:p>
            <a:r>
              <a:rPr lang="en-US" sz="1600" dirty="0" smtClean="0">
                <a:solidFill>
                  <a:schemeClr val="tx2"/>
                </a:solidFill>
              </a:rPr>
              <a:t> </a:t>
            </a:r>
            <a:r>
              <a:rPr lang="de-DE" sz="1600" dirty="0" smtClean="0">
                <a:solidFill>
                  <a:schemeClr val="tx2"/>
                </a:solidFill>
                <a:latin typeface="Calibri"/>
              </a:rPr>
              <a:t>β* &gt; 2km, </a:t>
            </a:r>
            <a:r>
              <a:rPr lang="el-GR" sz="1600" dirty="0" smtClean="0">
                <a:solidFill>
                  <a:schemeClr val="tx2"/>
                </a:solidFill>
                <a:latin typeface="Calibri"/>
              </a:rPr>
              <a:t>ε</a:t>
            </a:r>
            <a:r>
              <a:rPr lang="en-US" sz="1600" dirty="0" smtClean="0">
                <a:solidFill>
                  <a:schemeClr val="tx2"/>
                </a:solidFill>
                <a:latin typeface="Calibri"/>
              </a:rPr>
              <a:t> &lt; 2 </a:t>
            </a:r>
            <a:r>
              <a:rPr lang="el-GR" sz="1600" dirty="0" smtClean="0">
                <a:solidFill>
                  <a:schemeClr val="tx2"/>
                </a:solidFill>
                <a:latin typeface="Calibri"/>
              </a:rPr>
              <a:t>μ</a:t>
            </a:r>
            <a:r>
              <a:rPr lang="en-US" sz="1600" dirty="0" smtClean="0">
                <a:solidFill>
                  <a:schemeClr val="tx2"/>
                </a:solidFill>
                <a:latin typeface="Calibri"/>
              </a:rPr>
              <a:t>rad, N</a:t>
            </a:r>
            <a:r>
              <a:rPr lang="el-GR" sz="1600" baseline="-25000" dirty="0" smtClean="0">
                <a:solidFill>
                  <a:schemeClr val="tx2"/>
                </a:solidFill>
                <a:latin typeface="Calibri"/>
              </a:rPr>
              <a:t>σ</a:t>
            </a:r>
            <a:r>
              <a:rPr lang="en-US" sz="1600" dirty="0" smtClean="0">
                <a:solidFill>
                  <a:schemeClr val="tx2"/>
                </a:solidFill>
                <a:latin typeface="Calibri"/>
              </a:rPr>
              <a:t> &lt; 5</a:t>
            </a:r>
            <a:endParaRPr lang="en-US" sz="1600" dirty="0" smtClean="0">
              <a:solidFill>
                <a:schemeClr val="tx2"/>
              </a:solidFill>
            </a:endParaRPr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2543808"/>
              </p:ext>
            </p:extLst>
          </p:nvPr>
        </p:nvGraphicFramePr>
        <p:xfrm>
          <a:off x="2073273" y="5744518"/>
          <a:ext cx="1512143" cy="5571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3" name="Equation" r:id="rId10" imgW="1206360" imgH="444240" progId="Equation.3">
                  <p:embed/>
                </p:oleObj>
              </mc:Choice>
              <mc:Fallback>
                <p:oleObj name="Equation" r:id="rId10" imgW="120636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3273" y="5744518"/>
                        <a:ext cx="1512143" cy="557184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chemeClr val="tx2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54943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 animBg="1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27384"/>
            <a:ext cx="9144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1509754" y="67271"/>
            <a:ext cx="612020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bg2"/>
                </a:solidFill>
              </a:rPr>
              <a:t>ALFA physics – diffraction</a:t>
            </a:r>
            <a:endParaRPr lang="de-DE" sz="4400" b="1" dirty="0">
              <a:solidFill>
                <a:schemeClr val="bg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813" y="2135273"/>
            <a:ext cx="7823686" cy="289659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9805" y="1132116"/>
            <a:ext cx="82605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Different beam optics allows access to different kinematic regions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Many diffractive triggers ALFA + MBTS / LUCID / ID / </a:t>
            </a:r>
            <a:r>
              <a:rPr lang="en-US" dirty="0">
                <a:solidFill>
                  <a:srgbClr val="002060"/>
                </a:solidFill>
              </a:rPr>
              <a:t>c</a:t>
            </a:r>
            <a:r>
              <a:rPr lang="en-US" dirty="0" smtClean="0">
                <a:solidFill>
                  <a:srgbClr val="002060"/>
                </a:solidFill>
              </a:rPr>
              <a:t>alorimeters in the menu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Contrary to standard</a:t>
            </a:r>
            <a:r>
              <a:rPr lang="el-GR" dirty="0">
                <a:solidFill>
                  <a:srgbClr val="002060"/>
                </a:solidFill>
              </a:rPr>
              <a:t> β</a:t>
            </a:r>
            <a:r>
              <a:rPr lang="en-US" dirty="0">
                <a:solidFill>
                  <a:srgbClr val="002060"/>
                </a:solidFill>
              </a:rPr>
              <a:t>* = </a:t>
            </a:r>
            <a:r>
              <a:rPr lang="en-US" dirty="0" smtClean="0">
                <a:solidFill>
                  <a:srgbClr val="002060"/>
                </a:solidFill>
              </a:rPr>
              <a:t>0.55 </a:t>
            </a:r>
            <a:r>
              <a:rPr lang="en-US" dirty="0">
                <a:solidFill>
                  <a:srgbClr val="002060"/>
                </a:solidFill>
              </a:rPr>
              <a:t>m </a:t>
            </a:r>
            <a:r>
              <a:rPr lang="en-US" dirty="0" smtClean="0">
                <a:solidFill>
                  <a:srgbClr val="002060"/>
                </a:solidFill>
              </a:rPr>
              <a:t>collision optics,  </a:t>
            </a:r>
            <a:r>
              <a:rPr lang="el-GR" dirty="0" smtClean="0">
                <a:solidFill>
                  <a:srgbClr val="002060"/>
                </a:solidFill>
              </a:rPr>
              <a:t>β</a:t>
            </a:r>
            <a:r>
              <a:rPr lang="en-US" dirty="0" smtClean="0">
                <a:solidFill>
                  <a:srgbClr val="002060"/>
                </a:solidFill>
              </a:rPr>
              <a:t>* = 90 m covers the full </a:t>
            </a:r>
            <a:r>
              <a:rPr lang="el-GR" dirty="0" smtClean="0">
                <a:solidFill>
                  <a:srgbClr val="002060"/>
                </a:solidFill>
              </a:rPr>
              <a:t>ξ</a:t>
            </a:r>
            <a:r>
              <a:rPr lang="en-US" dirty="0" smtClean="0">
                <a:solidFill>
                  <a:srgbClr val="002060"/>
                </a:solidFill>
              </a:rPr>
              <a:t>-range 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77880" y="4932823"/>
            <a:ext cx="758329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Potential analysis topics: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Inclusive single diffraction: cross section, </a:t>
            </a:r>
            <a:r>
              <a:rPr lang="el-GR" dirty="0" smtClean="0">
                <a:solidFill>
                  <a:srgbClr val="002060"/>
                </a:solidFill>
              </a:rPr>
              <a:t>ξ</a:t>
            </a:r>
            <a:r>
              <a:rPr lang="en-US" dirty="0" smtClean="0">
                <a:solidFill>
                  <a:srgbClr val="002060"/>
                </a:solidFill>
              </a:rPr>
              <a:t> / t – spectra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Inclusive central production: ….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Central exclusive production: double </a:t>
            </a:r>
            <a:r>
              <a:rPr lang="en-US" dirty="0" err="1" smtClean="0">
                <a:solidFill>
                  <a:srgbClr val="002060"/>
                </a:solidFill>
              </a:rPr>
              <a:t>Pomeron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/ photon-</a:t>
            </a:r>
            <a:r>
              <a:rPr lang="en-US" dirty="0" err="1" smtClean="0">
                <a:solidFill>
                  <a:srgbClr val="002060"/>
                </a:solidFill>
              </a:rPr>
              <a:t>Pomeron</a:t>
            </a:r>
            <a:r>
              <a:rPr lang="en-US" dirty="0" smtClean="0">
                <a:solidFill>
                  <a:srgbClr val="002060"/>
                </a:solidFill>
              </a:rPr>
              <a:t> processes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Hard diffraction with jets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26/10/2015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ALFA in FWD workshop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6938-693D-4805-8CA3-784699B044D5}" type="slidenum">
              <a:rPr lang="en-GB" smtClean="0"/>
              <a:t>5</a:t>
            </a:fld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877879" y="3118513"/>
            <a:ext cx="575607" cy="822773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6045959" y="2756849"/>
            <a:ext cx="595952" cy="1705970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1509754" y="3473355"/>
            <a:ext cx="4461142" cy="6824"/>
          </a:xfrm>
          <a:prstGeom prst="straightConnector1">
            <a:avLst/>
          </a:prstGeom>
          <a:ln w="57150">
            <a:solidFill>
              <a:srgbClr val="00B0F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840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8988" y="3027572"/>
            <a:ext cx="679327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>
                <a:solidFill>
                  <a:srgbClr val="002060"/>
                </a:solidFill>
              </a:rPr>
              <a:t>6 days of </a:t>
            </a:r>
            <a:r>
              <a:rPr lang="el-GR" sz="4800" b="1" dirty="0">
                <a:solidFill>
                  <a:srgbClr val="002060"/>
                </a:solidFill>
              </a:rPr>
              <a:t>β</a:t>
            </a:r>
            <a:r>
              <a:rPr lang="en-US" sz="4800" b="1" dirty="0" smtClean="0">
                <a:solidFill>
                  <a:srgbClr val="002060"/>
                </a:solidFill>
              </a:rPr>
              <a:t>*=90m </a:t>
            </a:r>
            <a:r>
              <a:rPr lang="en-US" sz="4800" b="1" dirty="0">
                <a:solidFill>
                  <a:srgbClr val="002060"/>
                </a:solidFill>
              </a:rPr>
              <a:t>running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26/10/2015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ALFA in FWD workshop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6938-693D-4805-8CA3-784699B044D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924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27384"/>
            <a:ext cx="9144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938419" y="67271"/>
            <a:ext cx="726089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bg2"/>
                </a:solidFill>
              </a:rPr>
              <a:t>Day#1: beam based alignment</a:t>
            </a:r>
            <a:endParaRPr lang="de-DE" sz="4400" b="1" dirty="0">
              <a:solidFill>
                <a:schemeClr val="bg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0597" y="1092569"/>
            <a:ext cx="86392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Touch the beam edge with the Roman Pots to measure the center of the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Necessary for machine protection, if detectors for physics are closest to the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These positions violate the collimator hierarchy and are only allowed for low intensities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528994" y="2111472"/>
            <a:ext cx="3096344" cy="357188"/>
          </a:xfrm>
          <a:prstGeom prst="rect">
            <a:avLst/>
          </a:prstGeom>
        </p:spPr>
        <p:txBody>
          <a:bodyPr anchor="ctr"/>
          <a:lstStyle/>
          <a:p>
            <a:pPr algn="ctr">
              <a:tabLst>
                <a:tab pos="446088" algn="l"/>
              </a:tabLst>
              <a:defRPr/>
            </a:pPr>
            <a:r>
              <a:rPr lang="en-US" b="1" dirty="0" smtClean="0">
                <a:solidFill>
                  <a:srgbClr val="002060"/>
                </a:solidFill>
              </a:rPr>
              <a:t>ALFA position and BLM signal</a:t>
            </a:r>
            <a:endParaRPr lang="en-US" b="1" dirty="0">
              <a:solidFill>
                <a:srgbClr val="002060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8994" y="2525336"/>
            <a:ext cx="3096344" cy="3313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3831387" y="2122838"/>
            <a:ext cx="5011067" cy="357188"/>
          </a:xfrm>
          <a:prstGeom prst="rect">
            <a:avLst/>
          </a:prstGeom>
        </p:spPr>
        <p:txBody>
          <a:bodyPr anchor="ctr"/>
          <a:lstStyle/>
          <a:p>
            <a:pPr algn="ctr">
              <a:tabLst>
                <a:tab pos="446088" algn="l"/>
              </a:tabLst>
              <a:defRPr/>
            </a:pPr>
            <a:r>
              <a:rPr lang="en-US" b="1" dirty="0" smtClean="0">
                <a:solidFill>
                  <a:srgbClr val="002060"/>
                </a:solidFill>
              </a:rPr>
              <a:t>ALFA detector trigger rates during alignment</a:t>
            </a:r>
            <a:endParaRPr lang="en-US" b="1" dirty="0">
              <a:solidFill>
                <a:srgbClr val="002060"/>
              </a:solidFill>
            </a:endParaRPr>
          </a:p>
        </p:txBody>
      </p:sp>
      <p:pic>
        <p:nvPicPr>
          <p:cNvPr id="10" name="Picture 2" descr="D:\CERN temp\Commisioning\2015\90 m runs\4488\All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39" t="3576" r="2106" b="1175"/>
          <a:stretch/>
        </p:blipFill>
        <p:spPr bwMode="auto">
          <a:xfrm>
            <a:off x="3804037" y="2616295"/>
            <a:ext cx="5118951" cy="3402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88336" y="5975815"/>
            <a:ext cx="2845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All done after ~ 2.5 hours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26/10/2015</a:t>
            </a:r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ALFA in FWD workshop</a:t>
            </a:r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6938-693D-4805-8CA3-784699B044D5}" type="slidenum">
              <a:rPr lang="en-GB" smtClean="0"/>
              <a:t>7</a:t>
            </a:fld>
            <a:endParaRPr lang="en-GB"/>
          </a:p>
        </p:txBody>
      </p:sp>
      <p:sp>
        <p:nvSpPr>
          <p:cNvPr id="16" name="Tekstboks 29"/>
          <p:cNvSpPr txBox="1"/>
          <p:nvPr/>
        </p:nvSpPr>
        <p:spPr>
          <a:xfrm rot="16200000">
            <a:off x="5253819" y="3546832"/>
            <a:ext cx="9147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00FF"/>
                </a:solidFill>
              </a:rPr>
              <a:t>A7R1U.B1</a:t>
            </a:r>
            <a:endParaRPr lang="en-US" sz="1200" b="1" dirty="0">
              <a:solidFill>
                <a:srgbClr val="0000FF"/>
              </a:solidFill>
            </a:endParaRPr>
          </a:p>
        </p:txBody>
      </p:sp>
      <p:sp>
        <p:nvSpPr>
          <p:cNvPr id="17" name="Tekstboks 31"/>
          <p:cNvSpPr txBox="1"/>
          <p:nvPr/>
        </p:nvSpPr>
        <p:spPr>
          <a:xfrm rot="16200000">
            <a:off x="5791718" y="3559802"/>
            <a:ext cx="8438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00FF"/>
                </a:solidFill>
              </a:rPr>
              <a:t>A7R1L.B1</a:t>
            </a:r>
            <a:endParaRPr lang="en-US" sz="1200" b="1" dirty="0">
              <a:solidFill>
                <a:srgbClr val="0000FF"/>
              </a:solidFill>
            </a:endParaRPr>
          </a:p>
        </p:txBody>
      </p:sp>
      <p:sp>
        <p:nvSpPr>
          <p:cNvPr id="18" name="Tekstboks 32"/>
          <p:cNvSpPr txBox="1"/>
          <p:nvPr/>
        </p:nvSpPr>
        <p:spPr>
          <a:xfrm rot="16200000">
            <a:off x="4003784" y="3513439"/>
            <a:ext cx="9665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00FF"/>
                </a:solidFill>
              </a:rPr>
              <a:t>B7R1U.B1</a:t>
            </a:r>
            <a:endParaRPr lang="en-US" sz="1200" b="1" dirty="0">
              <a:solidFill>
                <a:srgbClr val="0000FF"/>
              </a:solidFill>
            </a:endParaRPr>
          </a:p>
        </p:txBody>
      </p:sp>
      <p:sp>
        <p:nvSpPr>
          <p:cNvPr id="19" name="Tekstboks 34"/>
          <p:cNvSpPr txBox="1"/>
          <p:nvPr/>
        </p:nvSpPr>
        <p:spPr>
          <a:xfrm rot="16200000">
            <a:off x="4693305" y="3563994"/>
            <a:ext cx="8355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00FF"/>
                </a:solidFill>
              </a:rPr>
              <a:t>B7R1L.B1</a:t>
            </a:r>
            <a:endParaRPr lang="en-US" sz="1200" b="1" dirty="0">
              <a:solidFill>
                <a:srgbClr val="0000FF"/>
              </a:solidFill>
            </a:endParaRPr>
          </a:p>
        </p:txBody>
      </p:sp>
      <p:sp>
        <p:nvSpPr>
          <p:cNvPr id="20" name="Tekstboks 41"/>
          <p:cNvSpPr txBox="1"/>
          <p:nvPr/>
        </p:nvSpPr>
        <p:spPr>
          <a:xfrm rot="16200000">
            <a:off x="7754500" y="3562487"/>
            <a:ext cx="8596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A7L1U.B2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21" name="Tekstboks 42"/>
          <p:cNvSpPr txBox="1"/>
          <p:nvPr/>
        </p:nvSpPr>
        <p:spPr>
          <a:xfrm rot="16200000">
            <a:off x="8232585" y="3563215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A7L1L.B2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22" name="Tekstboks 43"/>
          <p:cNvSpPr txBox="1"/>
          <p:nvPr/>
        </p:nvSpPr>
        <p:spPr>
          <a:xfrm rot="16200000">
            <a:off x="6895573" y="3578984"/>
            <a:ext cx="8355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B7L1U.B2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23" name="Tekstboks 44"/>
          <p:cNvSpPr txBox="1"/>
          <p:nvPr/>
        </p:nvSpPr>
        <p:spPr>
          <a:xfrm rot="16200000">
            <a:off x="7236666" y="3541509"/>
            <a:ext cx="8355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B7L1L.B2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770431" y="2648549"/>
            <a:ext cx="1087542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002060"/>
                </a:solidFill>
              </a:rPr>
              <a:t>S.Jakobsen</a:t>
            </a:r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376470" y="5307609"/>
            <a:ext cx="1128899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002060"/>
                </a:solidFill>
              </a:rPr>
              <a:t>P.Fassnacht</a:t>
            </a:r>
            <a:endParaRPr lang="en-GB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707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27384"/>
            <a:ext cx="9144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1896360" y="67271"/>
            <a:ext cx="53105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bg2"/>
                </a:solidFill>
              </a:rPr>
              <a:t>Day#2: elastics part#1</a:t>
            </a:r>
            <a:endParaRPr lang="de-DE" sz="4400" b="1" dirty="0">
              <a:solidFill>
                <a:schemeClr val="bg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5227" y="1043580"/>
            <a:ext cx="86091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tabLst>
                <a:tab pos="446088" algn="l"/>
              </a:tabLst>
              <a:defRPr/>
            </a:pPr>
            <a:r>
              <a:rPr lang="en-US" dirty="0">
                <a:solidFill>
                  <a:srgbClr val="002060"/>
                </a:solidFill>
              </a:rPr>
              <a:t>After the alignment the Roman Pots where moved to 4.5 </a:t>
            </a:r>
            <a:r>
              <a:rPr lang="en-US" dirty="0" err="1" smtClean="0">
                <a:solidFill>
                  <a:srgbClr val="002060"/>
                </a:solidFill>
              </a:rPr>
              <a:t>σ</a:t>
            </a:r>
            <a:r>
              <a:rPr lang="en-US" baseline="-25000" dirty="0" err="1" smtClean="0">
                <a:solidFill>
                  <a:srgbClr val="002060"/>
                </a:solidFill>
              </a:rPr>
              <a:t>nominal</a:t>
            </a:r>
            <a:endParaRPr lang="en-US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tabLst>
                <a:tab pos="446088" algn="l"/>
              </a:tabLst>
              <a:defRPr/>
            </a:pPr>
            <a:r>
              <a:rPr lang="en-US" dirty="0">
                <a:solidFill>
                  <a:srgbClr val="002060"/>
                </a:solidFill>
              </a:rPr>
              <a:t>B</a:t>
            </a:r>
            <a:r>
              <a:rPr lang="en-US" dirty="0" smtClean="0">
                <a:solidFill>
                  <a:srgbClr val="002060"/>
                </a:solidFill>
              </a:rPr>
              <a:t>ut </a:t>
            </a:r>
            <a:r>
              <a:rPr lang="en-US" dirty="0">
                <a:solidFill>
                  <a:srgbClr val="002060"/>
                </a:solidFill>
              </a:rPr>
              <a:t>the background was too high, so </a:t>
            </a:r>
            <a:r>
              <a:rPr lang="en-US" dirty="0" smtClean="0">
                <a:solidFill>
                  <a:srgbClr val="002060"/>
                </a:solidFill>
              </a:rPr>
              <a:t>the Roman </a:t>
            </a:r>
            <a:r>
              <a:rPr lang="en-US" dirty="0">
                <a:solidFill>
                  <a:srgbClr val="002060"/>
                </a:solidFill>
              </a:rPr>
              <a:t>Pots were moved out to 5.5 </a:t>
            </a:r>
            <a:r>
              <a:rPr lang="en-US" dirty="0" err="1" smtClean="0">
                <a:solidFill>
                  <a:srgbClr val="002060"/>
                </a:solidFill>
              </a:rPr>
              <a:t>σ</a:t>
            </a:r>
            <a:r>
              <a:rPr lang="en-US" baseline="-25000" dirty="0" err="1" smtClean="0">
                <a:solidFill>
                  <a:srgbClr val="002060"/>
                </a:solidFill>
              </a:rPr>
              <a:t>nominal</a:t>
            </a:r>
            <a:endParaRPr lang="en-US" baseline="-250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tabLst>
                <a:tab pos="446088" algn="l"/>
              </a:tabLst>
              <a:defRPr/>
            </a:pPr>
            <a:r>
              <a:rPr lang="en-US" dirty="0" smtClean="0">
                <a:solidFill>
                  <a:srgbClr val="002060"/>
                </a:solidFill>
              </a:rPr>
              <a:t>Detectors at 3 – 4 mm distance to the beam center, ~ 600 </a:t>
            </a:r>
            <a:r>
              <a:rPr lang="el-GR" dirty="0" smtClean="0">
                <a:solidFill>
                  <a:srgbClr val="002060"/>
                </a:solidFill>
              </a:rPr>
              <a:t>μ</a:t>
            </a:r>
            <a:r>
              <a:rPr lang="en-US" dirty="0" smtClean="0">
                <a:solidFill>
                  <a:srgbClr val="002060"/>
                </a:solidFill>
              </a:rPr>
              <a:t>m to the beam edge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446088" algn="l"/>
              </a:tabLst>
              <a:defRPr/>
            </a:pPr>
            <a:r>
              <a:rPr lang="en-US" dirty="0" smtClean="0">
                <a:solidFill>
                  <a:srgbClr val="002060"/>
                </a:solidFill>
              </a:rPr>
              <a:t>For luminosity cross check by vertex counting IBL was included in readout</a:t>
            </a:r>
          </a:p>
        </p:txBody>
      </p:sp>
      <p:pic>
        <p:nvPicPr>
          <p:cNvPr id="7" name="Picture 2" descr="D:\CERN temp\Commisioning\2015\90 m runs\4491\Detecors in position for elastics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84514" y="2302256"/>
            <a:ext cx="6848638" cy="2930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71237" y="5419636"/>
            <a:ext cx="77540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After about 2 hours beam was dumped by machine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Collected: 17 million physics,  6.5 million elastic, 45 million calibration triggers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Caveat: crossing angle 50 </a:t>
            </a:r>
            <a:r>
              <a:rPr lang="el-GR" dirty="0" smtClean="0">
                <a:solidFill>
                  <a:srgbClr val="002060"/>
                </a:solidFill>
              </a:rPr>
              <a:t>μ</a:t>
            </a:r>
            <a:r>
              <a:rPr lang="en-US" dirty="0" smtClean="0">
                <a:solidFill>
                  <a:srgbClr val="002060"/>
                </a:solidFill>
              </a:rPr>
              <a:t>rad not removed, alternative sample …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26/10/2015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ALFA in FWD workshop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6938-693D-4805-8CA3-784699B044D5}" type="slidenum">
              <a:rPr lang="en-GB" smtClean="0"/>
              <a:t>8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7236551" y="5191219"/>
            <a:ext cx="890565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002060"/>
                </a:solidFill>
              </a:rPr>
              <a:t>L.Seabra</a:t>
            </a:r>
            <a:endParaRPr lang="en-GB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89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27384"/>
            <a:ext cx="9144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1896360" y="67271"/>
            <a:ext cx="53105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bg2"/>
                </a:solidFill>
              </a:rPr>
              <a:t>Day#2: elastics part#2</a:t>
            </a:r>
            <a:endParaRPr lang="de-DE" sz="4400" b="1" dirty="0">
              <a:solidFill>
                <a:schemeClr val="bg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9256" y="1045034"/>
            <a:ext cx="75598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Refill LHC with 3 bunches ~ 8E10 plus up to 10 pilot bunches ~ 1E10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Move the Roman Pots again to 5.5</a:t>
            </a:r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σ</a:t>
            </a:r>
            <a:r>
              <a:rPr lang="en-US" baseline="-25000" dirty="0" err="1">
                <a:solidFill>
                  <a:srgbClr val="002060"/>
                </a:solidFill>
              </a:rPr>
              <a:t>nominal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Follow data recording by farm processing for various groups of trigger items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Now w/o IBL in readout to allow higher trigger and storage rates</a:t>
            </a:r>
          </a:p>
        </p:txBody>
      </p:sp>
      <p:pic>
        <p:nvPicPr>
          <p:cNvPr id="9" name="Picture 2" descr="D:\CERN temp\Commisioning\2015\90 m runs\4491\Hist at 2343\elast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32" t="12301" b="3126"/>
          <a:stretch/>
        </p:blipFill>
        <p:spPr bwMode="auto">
          <a:xfrm>
            <a:off x="986972" y="2315067"/>
            <a:ext cx="6982772" cy="3028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32969" y="5314730"/>
            <a:ext cx="797859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After about 4.5 hours beam was dumped by operator !!!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Collected: 40 million physics,  11 million elastic, 450 million calibration triggers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Data w/o crossing angle for standard elastics analysis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Qualification </a:t>
            </a:r>
            <a:r>
              <a:rPr lang="en-US" dirty="0">
                <a:solidFill>
                  <a:srgbClr val="002060"/>
                </a:solidFill>
              </a:rPr>
              <a:t>by loss map tests </a:t>
            </a:r>
            <a:r>
              <a:rPr lang="en-US" dirty="0" smtClean="0">
                <a:solidFill>
                  <a:srgbClr val="002060"/>
                </a:solidFill>
              </a:rPr>
              <a:t>for Roman Pots at 10 </a:t>
            </a:r>
            <a:r>
              <a:rPr lang="el-GR" dirty="0" smtClean="0">
                <a:solidFill>
                  <a:srgbClr val="002060"/>
                </a:solidFill>
              </a:rPr>
              <a:t>σ</a:t>
            </a:r>
            <a:r>
              <a:rPr lang="en-US" dirty="0" smtClean="0">
                <a:solidFill>
                  <a:srgbClr val="002060"/>
                </a:solidFill>
              </a:rPr>
              <a:t> successful, originally 12 </a:t>
            </a:r>
            <a:r>
              <a:rPr lang="el-GR" dirty="0" smtClean="0">
                <a:solidFill>
                  <a:srgbClr val="002060"/>
                </a:solidFill>
              </a:rPr>
              <a:t>σ</a:t>
            </a:r>
            <a:endParaRPr lang="en-US" dirty="0" smtClean="0">
              <a:solidFill>
                <a:srgbClr val="002060"/>
              </a:solidFill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26/10/2015</a:t>
            </a:r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ALFA in FWD workshop</a:t>
            </a:r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6938-693D-4805-8CA3-784699B044D5}" type="slidenum">
              <a:rPr lang="en-GB" smtClean="0"/>
              <a:t>9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7161601" y="5266169"/>
            <a:ext cx="851195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002060"/>
                </a:solidFill>
              </a:rPr>
              <a:t>K.Korcyl</a:t>
            </a:r>
            <a:endParaRPr lang="en-GB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34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8913</TotalTime>
  <Words>1826</Words>
  <Application>Microsoft Office PowerPoint</Application>
  <PresentationFormat>On-screen Show (4:3)</PresentationFormat>
  <Paragraphs>439</Paragraphs>
  <Slides>24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Calibri</vt:lpstr>
      <vt:lpstr>Calibri Light</vt:lpstr>
      <vt:lpstr>Courier New</vt:lpstr>
      <vt:lpstr>Wingdings</vt:lpstr>
      <vt:lpstr>Office Theme</vt:lpstr>
      <vt:lpstr>Formel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Karlheinz Hiller</dc:creator>
  <cp:lastModifiedBy>Karlheinz Hiller</cp:lastModifiedBy>
  <cp:revision>182</cp:revision>
  <dcterms:created xsi:type="dcterms:W3CDTF">2015-10-15T10:22:33Z</dcterms:created>
  <dcterms:modified xsi:type="dcterms:W3CDTF">2015-10-27T07:25:08Z</dcterms:modified>
</cp:coreProperties>
</file>