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  <p:sldMasterId id="2147483664" r:id="rId3"/>
    <p:sldMasterId id="2147483668" r:id="rId4"/>
    <p:sldMasterId id="2147483670" r:id="rId5"/>
  </p:sldMasterIdLst>
  <p:notesMasterIdLst>
    <p:notesMasterId r:id="rId20"/>
  </p:notesMasterIdLst>
  <p:sldIdLst>
    <p:sldId id="256" r:id="rId6"/>
    <p:sldId id="257" r:id="rId7"/>
    <p:sldId id="259" r:id="rId8"/>
    <p:sldId id="260" r:id="rId9"/>
    <p:sldId id="261" r:id="rId10"/>
    <p:sldId id="262" r:id="rId11"/>
    <p:sldId id="264" r:id="rId12"/>
    <p:sldId id="263" r:id="rId13"/>
    <p:sldId id="265" r:id="rId14"/>
    <p:sldId id="268" r:id="rId15"/>
    <p:sldId id="266" r:id="rId16"/>
    <p:sldId id="270" r:id="rId17"/>
    <p:sldId id="271" r:id="rId18"/>
    <p:sldId id="274" r:id="rId19"/>
  </p:sldIdLst>
  <p:sldSz cx="12195175" cy="6859588"/>
  <p:notesSz cx="6858000" cy="9144000"/>
  <p:defaultTextStyle>
    <a:defPPr>
      <a:defRPr lang="pl-PL"/>
    </a:defPPr>
    <a:lvl1pPr marL="0" algn="l" defTabSz="1216031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8019" algn="l" defTabSz="1216031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6031" algn="l" defTabSz="1216031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4049" algn="l" defTabSz="1216031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2064" algn="l" defTabSz="1216031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0081" algn="l" defTabSz="1216031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48095" algn="l" defTabSz="1216031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56112" algn="l" defTabSz="1216031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64128" algn="l" defTabSz="1216031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390" y="-186"/>
      </p:cViewPr>
      <p:guideLst>
        <p:guide orient="horz" pos="2161"/>
        <p:guide pos="384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5DBD8A-B207-4144-ABDB-BC54D6E5D986}" type="datetimeFigureOut">
              <a:rPr lang="pl-PL" smtClean="0"/>
              <a:pPr/>
              <a:t>2015-10-28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6D68B4-9080-48B1-9425-4929127594C6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121603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8019" algn="l" defTabSz="121603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6031" algn="l" defTabSz="121603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4049" algn="l" defTabSz="121603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2064" algn="l" defTabSz="121603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0081" algn="l" defTabSz="121603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48095" algn="l" defTabSz="121603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56112" algn="l" defTabSz="121603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64128" algn="l" defTabSz="121603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6D68B4-9080-48B1-9425-4929127594C6}" type="slidenum">
              <a:rPr lang="pl-PL" smtClean="0"/>
              <a:pPr/>
              <a:t>4</a:t>
            </a:fld>
            <a:endParaRPr lang="pl-P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D17B04-9A4D-4A14-886D-C17E561E5B82}" type="slidenum">
              <a:rPr lang="pl-PL" smtClean="0"/>
              <a:pPr/>
              <a:t>5</a:t>
            </a:fld>
            <a:endParaRPr lang="pl-P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D17B04-9A4D-4A14-886D-C17E561E5B82}" type="slidenum">
              <a:rPr lang="pl-PL" smtClean="0"/>
              <a:pPr/>
              <a:t>6</a:t>
            </a:fld>
            <a:endParaRPr lang="pl-P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D17B04-9A4D-4A14-886D-C17E561E5B82}" type="slidenum">
              <a:rPr lang="pl-PL" smtClean="0"/>
              <a:pPr/>
              <a:t>9</a:t>
            </a:fld>
            <a:endParaRPr lang="pl-P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5428EF-3833-4F80-85D8-036BF47DA342}" type="slidenum">
              <a:rPr lang="en-GB" smtClean="0">
                <a:solidFill>
                  <a:prstClr val="black"/>
                </a:solidFill>
              </a:rPr>
              <a:pPr/>
              <a:t>10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905080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5428EF-3833-4F80-85D8-036BF47DA342}" type="slidenum">
              <a:rPr lang="en-GB" smtClean="0">
                <a:solidFill>
                  <a:prstClr val="black"/>
                </a:solidFill>
              </a:rPr>
              <a:pPr/>
              <a:t>11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413178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5428EF-3833-4F80-85D8-036BF47DA342}" type="slidenum">
              <a:rPr lang="en-GB" smtClean="0">
                <a:solidFill>
                  <a:prstClr val="black"/>
                </a:solidFill>
              </a:rPr>
              <a:pPr/>
              <a:t>12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714586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5428EF-3833-4F80-85D8-036BF47DA342}" type="slidenum">
              <a:rPr lang="en-GB" smtClean="0">
                <a:solidFill>
                  <a:prstClr val="black"/>
                </a:solidFill>
              </a:rPr>
              <a:pPr/>
              <a:t>13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464747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5428EF-3833-4F80-85D8-036BF47DA342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629063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914638" y="2130919"/>
            <a:ext cx="10365899" cy="1470366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829276" y="3887100"/>
            <a:ext cx="8536623" cy="17530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80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6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40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20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00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480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56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641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10/28/2015</a:t>
            </a:r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AFP trigger, DAQ and DCS                             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BD684-48FE-43CE-BF1F-BE3C26A91AB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10/28/2015</a:t>
            </a:r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AFP trigger, DAQ and DCS                             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BD684-48FE-43CE-BF1F-BE3C26A91AB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841502" y="274702"/>
            <a:ext cx="2743914" cy="5852880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609759" y="274702"/>
            <a:ext cx="8028490" cy="5852880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10/28/2015</a:t>
            </a:r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AFP trigger, DAQ and DCS                             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BD684-48FE-43CE-BF1F-BE3C26A91AB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GB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GB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>
                <a:solidFill>
                  <a:prstClr val="black">
                    <a:tint val="75000"/>
                  </a:prstClr>
                </a:solidFill>
              </a:rPr>
              <a:t>10/28/2015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AFP trigger, DAQ and DCS                             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946EB-76D0-4877-93D4-DC242752AE8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053494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GB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GB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>
                <a:solidFill>
                  <a:prstClr val="black">
                    <a:tint val="75000"/>
                  </a:prstClr>
                </a:solidFill>
              </a:rPr>
              <a:t>10/28/2015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AFP trigger, DAQ and DCS                             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946EB-76D0-4877-93D4-DC242752AE8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053494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GB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GB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>
                <a:solidFill>
                  <a:prstClr val="black">
                    <a:tint val="75000"/>
                  </a:prstClr>
                </a:solidFill>
              </a:rPr>
              <a:t>10/28/2015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AFP trigger, DAQ and DCS                             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946EB-76D0-4877-93D4-DC242752AE8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053494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GB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GB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>
                <a:solidFill>
                  <a:prstClr val="black">
                    <a:tint val="75000"/>
                  </a:prstClr>
                </a:solidFill>
              </a:rPr>
              <a:t>10/28/2015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AFP trigger, DAQ and DCS                             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946EB-76D0-4877-93D4-DC242752AE8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05349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10/28/2015</a:t>
            </a:r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AFP trigger, DAQ and DCS                             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BD684-48FE-43CE-BF1F-BE3C26A91AB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963363" y="4407922"/>
            <a:ext cx="10365899" cy="1362390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963363" y="2907414"/>
            <a:ext cx="10365899" cy="1500534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8019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6031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404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206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008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4809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5611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6412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10/28/2015</a:t>
            </a:r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AFP trigger, DAQ and DCS                             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BD684-48FE-43CE-BF1F-BE3C26A91AB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609759" y="1600600"/>
            <a:ext cx="5386202" cy="4527011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99214" y="1600600"/>
            <a:ext cx="5386202" cy="4527011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10/28/2015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AFP trigger, DAQ and DCS                             </a:t>
            </a: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BD684-48FE-43CE-BF1F-BE3C26A91AB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09759" y="1535497"/>
            <a:ext cx="5388320" cy="639911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8019" indent="0">
              <a:buNone/>
              <a:defRPr sz="2700" b="1"/>
            </a:lvl2pPr>
            <a:lvl3pPr marL="1216031" indent="0">
              <a:buNone/>
              <a:defRPr sz="2400" b="1"/>
            </a:lvl3pPr>
            <a:lvl4pPr marL="1824049" indent="0">
              <a:buNone/>
              <a:defRPr sz="2100" b="1"/>
            </a:lvl4pPr>
            <a:lvl5pPr marL="2432064" indent="0">
              <a:buNone/>
              <a:defRPr sz="2100" b="1"/>
            </a:lvl5pPr>
            <a:lvl6pPr marL="3040081" indent="0">
              <a:buNone/>
              <a:defRPr sz="2100" b="1"/>
            </a:lvl6pPr>
            <a:lvl7pPr marL="3648095" indent="0">
              <a:buNone/>
              <a:defRPr sz="2100" b="1"/>
            </a:lvl7pPr>
            <a:lvl8pPr marL="4256112" indent="0">
              <a:buNone/>
              <a:defRPr sz="2100" b="1"/>
            </a:lvl8pPr>
            <a:lvl9pPr marL="4864128" indent="0">
              <a:buNone/>
              <a:defRPr sz="21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09759" y="2175406"/>
            <a:ext cx="5388320" cy="39522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94981" y="1535497"/>
            <a:ext cx="5390437" cy="639911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8019" indent="0">
              <a:buNone/>
              <a:defRPr sz="2700" b="1"/>
            </a:lvl2pPr>
            <a:lvl3pPr marL="1216031" indent="0">
              <a:buNone/>
              <a:defRPr sz="2400" b="1"/>
            </a:lvl3pPr>
            <a:lvl4pPr marL="1824049" indent="0">
              <a:buNone/>
              <a:defRPr sz="2100" b="1"/>
            </a:lvl4pPr>
            <a:lvl5pPr marL="2432064" indent="0">
              <a:buNone/>
              <a:defRPr sz="2100" b="1"/>
            </a:lvl5pPr>
            <a:lvl6pPr marL="3040081" indent="0">
              <a:buNone/>
              <a:defRPr sz="2100" b="1"/>
            </a:lvl6pPr>
            <a:lvl7pPr marL="3648095" indent="0">
              <a:buNone/>
              <a:defRPr sz="2100" b="1"/>
            </a:lvl7pPr>
            <a:lvl8pPr marL="4256112" indent="0">
              <a:buNone/>
              <a:defRPr sz="2100" b="1"/>
            </a:lvl8pPr>
            <a:lvl9pPr marL="4864128" indent="0">
              <a:buNone/>
              <a:defRPr sz="21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94981" y="2175406"/>
            <a:ext cx="5390437" cy="39522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10/28/2015</a:t>
            </a:r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AFP trigger, DAQ and DCS                             </a:t>
            </a:r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BD684-48FE-43CE-BF1F-BE3C26A91AB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10/28/2015</a:t>
            </a:r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AFP trigger, DAQ and DCS                             </a:t>
            </a:r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BD684-48FE-43CE-BF1F-BE3C26A91AB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10/28/2015</a:t>
            </a:r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AFP trigger, DAQ and DCS                             </a:t>
            </a:r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BD684-48FE-43CE-BF1F-BE3C26A91AB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09789" y="273140"/>
            <a:ext cx="4012129" cy="116232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768002" y="273114"/>
            <a:ext cx="6817442" cy="5854469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09789" y="1435462"/>
            <a:ext cx="4012129" cy="4692149"/>
          </a:xfrm>
        </p:spPr>
        <p:txBody>
          <a:bodyPr/>
          <a:lstStyle>
            <a:lvl1pPr marL="0" indent="0">
              <a:buNone/>
              <a:defRPr sz="1900"/>
            </a:lvl1pPr>
            <a:lvl2pPr marL="608019" indent="0">
              <a:buNone/>
              <a:defRPr sz="1600"/>
            </a:lvl2pPr>
            <a:lvl3pPr marL="1216031" indent="0">
              <a:buNone/>
              <a:defRPr sz="1300"/>
            </a:lvl3pPr>
            <a:lvl4pPr marL="1824049" indent="0">
              <a:buNone/>
              <a:defRPr sz="1200"/>
            </a:lvl4pPr>
            <a:lvl5pPr marL="2432064" indent="0">
              <a:buNone/>
              <a:defRPr sz="1200"/>
            </a:lvl5pPr>
            <a:lvl6pPr marL="3040081" indent="0">
              <a:buNone/>
              <a:defRPr sz="1200"/>
            </a:lvl6pPr>
            <a:lvl7pPr marL="3648095" indent="0">
              <a:buNone/>
              <a:defRPr sz="1200"/>
            </a:lvl7pPr>
            <a:lvl8pPr marL="4256112" indent="0">
              <a:buNone/>
              <a:defRPr sz="1200"/>
            </a:lvl8pPr>
            <a:lvl9pPr marL="4864128" indent="0">
              <a:buNone/>
              <a:defRPr sz="12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10/28/2015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AFP trigger, DAQ and DCS                             </a:t>
            </a: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BD684-48FE-43CE-BF1F-BE3C26A91AB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390340" y="4801712"/>
            <a:ext cx="7317105" cy="56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2390340" y="612944"/>
            <a:ext cx="7317105" cy="4115753"/>
          </a:xfrm>
        </p:spPr>
        <p:txBody>
          <a:bodyPr/>
          <a:lstStyle>
            <a:lvl1pPr marL="0" indent="0">
              <a:buNone/>
              <a:defRPr sz="4300"/>
            </a:lvl1pPr>
            <a:lvl2pPr marL="608019" indent="0">
              <a:buNone/>
              <a:defRPr sz="3700"/>
            </a:lvl2pPr>
            <a:lvl3pPr marL="1216031" indent="0">
              <a:buNone/>
              <a:defRPr sz="3200"/>
            </a:lvl3pPr>
            <a:lvl4pPr marL="1824049" indent="0">
              <a:buNone/>
              <a:defRPr sz="2700"/>
            </a:lvl4pPr>
            <a:lvl5pPr marL="2432064" indent="0">
              <a:buNone/>
              <a:defRPr sz="2700"/>
            </a:lvl5pPr>
            <a:lvl6pPr marL="3040081" indent="0">
              <a:buNone/>
              <a:defRPr sz="2700"/>
            </a:lvl6pPr>
            <a:lvl7pPr marL="3648095" indent="0">
              <a:buNone/>
              <a:defRPr sz="2700"/>
            </a:lvl7pPr>
            <a:lvl8pPr marL="4256112" indent="0">
              <a:buNone/>
              <a:defRPr sz="2700"/>
            </a:lvl8pPr>
            <a:lvl9pPr marL="4864128" indent="0">
              <a:buNone/>
              <a:defRPr sz="27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2390340" y="5368609"/>
            <a:ext cx="7317105" cy="805049"/>
          </a:xfrm>
        </p:spPr>
        <p:txBody>
          <a:bodyPr/>
          <a:lstStyle>
            <a:lvl1pPr marL="0" indent="0">
              <a:buNone/>
              <a:defRPr sz="1900"/>
            </a:lvl1pPr>
            <a:lvl2pPr marL="608019" indent="0">
              <a:buNone/>
              <a:defRPr sz="1600"/>
            </a:lvl2pPr>
            <a:lvl3pPr marL="1216031" indent="0">
              <a:buNone/>
              <a:defRPr sz="1300"/>
            </a:lvl3pPr>
            <a:lvl4pPr marL="1824049" indent="0">
              <a:buNone/>
              <a:defRPr sz="1200"/>
            </a:lvl4pPr>
            <a:lvl5pPr marL="2432064" indent="0">
              <a:buNone/>
              <a:defRPr sz="1200"/>
            </a:lvl5pPr>
            <a:lvl6pPr marL="3040081" indent="0">
              <a:buNone/>
              <a:defRPr sz="1200"/>
            </a:lvl6pPr>
            <a:lvl7pPr marL="3648095" indent="0">
              <a:buNone/>
              <a:defRPr sz="1200"/>
            </a:lvl7pPr>
            <a:lvl8pPr marL="4256112" indent="0">
              <a:buNone/>
              <a:defRPr sz="1200"/>
            </a:lvl8pPr>
            <a:lvl9pPr marL="4864128" indent="0">
              <a:buNone/>
              <a:defRPr sz="12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10/28/2015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AFP trigger, DAQ and DCS                             </a:t>
            </a: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BD684-48FE-43CE-BF1F-BE3C26A91AB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4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609759" y="274702"/>
            <a:ext cx="10975658" cy="1143265"/>
          </a:xfrm>
          <a:prstGeom prst="rect">
            <a:avLst/>
          </a:prstGeom>
        </p:spPr>
        <p:txBody>
          <a:bodyPr vert="horz" lIns="121586" tIns="60804" rIns="121586" bIns="60804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09759" y="1600600"/>
            <a:ext cx="10975658" cy="4527011"/>
          </a:xfrm>
          <a:prstGeom prst="rect">
            <a:avLst/>
          </a:prstGeom>
        </p:spPr>
        <p:txBody>
          <a:bodyPr vert="horz" lIns="121586" tIns="60804" rIns="121586" bIns="60804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609787" y="6357822"/>
            <a:ext cx="2845541" cy="365210"/>
          </a:xfrm>
          <a:prstGeom prst="rect">
            <a:avLst/>
          </a:prstGeom>
        </p:spPr>
        <p:txBody>
          <a:bodyPr vert="horz" lIns="121586" tIns="60804" rIns="121586" bIns="60804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l-PL" smtClean="0"/>
              <a:t>10/28/2015</a:t>
            </a:r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166685" y="6357822"/>
            <a:ext cx="3861805" cy="365210"/>
          </a:xfrm>
          <a:prstGeom prst="rect">
            <a:avLst/>
          </a:prstGeom>
        </p:spPr>
        <p:txBody>
          <a:bodyPr vert="horz" lIns="121586" tIns="60804" rIns="121586" bIns="60804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AFP trigger, DAQ and DCS                             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739875" y="6357822"/>
            <a:ext cx="2845541" cy="365210"/>
          </a:xfrm>
          <a:prstGeom prst="rect">
            <a:avLst/>
          </a:prstGeom>
        </p:spPr>
        <p:txBody>
          <a:bodyPr vert="horz" lIns="121586" tIns="60804" rIns="121586" bIns="60804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EBD684-48FE-43CE-BF1F-BE3C26A91AB3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1216031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003" indent="-456003" algn="l" defTabSz="1216031" rtl="0" eaLnBrk="1" latinLnBrk="0" hangingPunct="1">
        <a:spcBef>
          <a:spcPct val="20000"/>
        </a:spcBef>
        <a:buFont typeface="Arial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88029" indent="-380012" algn="l" defTabSz="1216031" rtl="0" eaLnBrk="1" latinLnBrk="0" hangingPunct="1">
        <a:spcBef>
          <a:spcPct val="20000"/>
        </a:spcBef>
        <a:buFont typeface="Arial" pitchFamily="34" charset="0"/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0040" indent="-304021" algn="l" defTabSz="1216031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28057" indent="-304021" algn="l" defTabSz="1216031" rtl="0" eaLnBrk="1" latinLnBrk="0" hangingPunct="1">
        <a:spcBef>
          <a:spcPct val="20000"/>
        </a:spcBef>
        <a:buFont typeface="Arial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36071" indent="-304021" algn="l" defTabSz="1216031" rtl="0" eaLnBrk="1" latinLnBrk="0" hangingPunct="1">
        <a:spcBef>
          <a:spcPct val="20000"/>
        </a:spcBef>
        <a:buFont typeface="Arial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44086" indent="-304021" algn="l" defTabSz="1216031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52103" indent="-304021" algn="l" defTabSz="1216031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60118" indent="-304021" algn="l" defTabSz="1216031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68135" indent="-304021" algn="l" defTabSz="1216031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1216031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8019" algn="l" defTabSz="1216031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6031" algn="l" defTabSz="1216031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4049" algn="l" defTabSz="1216031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2064" algn="l" defTabSz="1216031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0081" algn="l" defTabSz="1216031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48095" algn="l" defTabSz="1216031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56112" algn="l" defTabSz="1216031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64128" algn="l" defTabSz="1216031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838419" y="365210"/>
            <a:ext cx="10518338" cy="1325870"/>
          </a:xfrm>
          <a:prstGeom prst="rect">
            <a:avLst/>
          </a:prstGeom>
        </p:spPr>
        <p:txBody>
          <a:bodyPr vert="horz" lIns="91206" tIns="45589" rIns="91206" bIns="45589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en-GB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419" y="1826048"/>
            <a:ext cx="10518338" cy="4352346"/>
          </a:xfrm>
          <a:prstGeom prst="rect">
            <a:avLst/>
          </a:prstGeom>
        </p:spPr>
        <p:txBody>
          <a:bodyPr vert="horz" lIns="91206" tIns="45589" rIns="91206" bIns="45589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GB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418" y="6357822"/>
            <a:ext cx="2743914" cy="365210"/>
          </a:xfrm>
          <a:prstGeom prst="rect">
            <a:avLst/>
          </a:prstGeom>
        </p:spPr>
        <p:txBody>
          <a:bodyPr vert="horz" lIns="91206" tIns="45589" rIns="91206" bIns="45589" rtlCol="0" anchor="ctr"/>
          <a:lstStyle>
            <a:lvl1pPr algn="l" defTabSz="912027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l-PL" smtClean="0">
                <a:solidFill>
                  <a:prstClr val="black">
                    <a:tint val="75000"/>
                  </a:prstClr>
                </a:solidFill>
              </a:rPr>
              <a:t>10/28/2015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9652" y="6357822"/>
            <a:ext cx="4115872" cy="365210"/>
          </a:xfrm>
          <a:prstGeom prst="rect">
            <a:avLst/>
          </a:prstGeom>
        </p:spPr>
        <p:txBody>
          <a:bodyPr vert="horz" lIns="91206" tIns="45589" rIns="91206" bIns="45589" rtlCol="0" anchor="ctr"/>
          <a:lstStyle>
            <a:lvl1pPr algn="ctr" defTabSz="912027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AFP trigger, DAQ and DCS                             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2843" y="6357822"/>
            <a:ext cx="2743914" cy="365210"/>
          </a:xfrm>
          <a:prstGeom prst="rect">
            <a:avLst/>
          </a:prstGeom>
        </p:spPr>
        <p:txBody>
          <a:bodyPr vert="horz" lIns="91206" tIns="45589" rIns="91206" bIns="45589" rtlCol="0" anchor="ctr"/>
          <a:lstStyle>
            <a:lvl1pPr algn="r" defTabSz="912027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1946EB-76D0-4877-93D4-DC242752AE8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37359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hdr="0"/>
  <p:txStyles>
    <p:titleStyle>
      <a:lvl1pPr algn="l" defTabSz="91202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016" indent="-228016" algn="l" defTabSz="91202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4019" indent="-228016" algn="l" defTabSz="91202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0027" indent="-228016" algn="l" defTabSz="91202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6042" indent="-228016" algn="l" defTabSz="91202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2052" indent="-228016" algn="l" defTabSz="91202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08069" indent="-228016" algn="l" defTabSz="91202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64078" indent="-228016" algn="l" defTabSz="91202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0090" indent="-228016" algn="l" defTabSz="91202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76101" indent="-228016" algn="l" defTabSz="91202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202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003" algn="l" defTabSz="91202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2027" algn="l" defTabSz="91202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8038" algn="l" defTabSz="91202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4049" algn="l" defTabSz="91202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0060" algn="l" defTabSz="91202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6071" algn="l" defTabSz="91202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2085" algn="l" defTabSz="91202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48095" algn="l" defTabSz="91202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838419" y="365210"/>
            <a:ext cx="10518338" cy="1325870"/>
          </a:xfrm>
          <a:prstGeom prst="rect">
            <a:avLst/>
          </a:prstGeom>
        </p:spPr>
        <p:txBody>
          <a:bodyPr vert="horz" lIns="91215" tIns="45594" rIns="91215" bIns="45594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en-GB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419" y="1826048"/>
            <a:ext cx="10518338" cy="4352346"/>
          </a:xfrm>
          <a:prstGeom prst="rect">
            <a:avLst/>
          </a:prstGeom>
        </p:spPr>
        <p:txBody>
          <a:bodyPr vert="horz" lIns="91215" tIns="45594" rIns="91215" bIns="45594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GB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418" y="6357822"/>
            <a:ext cx="2743914" cy="365210"/>
          </a:xfrm>
          <a:prstGeom prst="rect">
            <a:avLst/>
          </a:prstGeom>
        </p:spPr>
        <p:txBody>
          <a:bodyPr vert="horz" lIns="91215" tIns="45594" rIns="91215" bIns="45594" rtlCol="0" anchor="ctr"/>
          <a:lstStyle>
            <a:lvl1pPr algn="l" defTabSz="912119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l-PL" smtClean="0">
                <a:solidFill>
                  <a:prstClr val="black">
                    <a:tint val="75000"/>
                  </a:prstClr>
                </a:solidFill>
              </a:rPr>
              <a:t>10/28/2015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9652" y="6357822"/>
            <a:ext cx="4115872" cy="365210"/>
          </a:xfrm>
          <a:prstGeom prst="rect">
            <a:avLst/>
          </a:prstGeom>
        </p:spPr>
        <p:txBody>
          <a:bodyPr vert="horz" lIns="91215" tIns="45594" rIns="91215" bIns="45594" rtlCol="0" anchor="ctr"/>
          <a:lstStyle>
            <a:lvl1pPr algn="ctr" defTabSz="912119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AFP trigger, DAQ and DCS                             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2843" y="6357822"/>
            <a:ext cx="2743914" cy="365210"/>
          </a:xfrm>
          <a:prstGeom prst="rect">
            <a:avLst/>
          </a:prstGeom>
        </p:spPr>
        <p:txBody>
          <a:bodyPr vert="horz" lIns="91215" tIns="45594" rIns="91215" bIns="45594" rtlCol="0" anchor="ctr"/>
          <a:lstStyle>
            <a:lvl1pPr algn="r" defTabSz="912119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1946EB-76D0-4877-93D4-DC242752AE8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37359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hf hdr="0"/>
  <p:txStyles>
    <p:titleStyle>
      <a:lvl1pPr algn="l" defTabSz="912119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038" indent="-228038" algn="l" defTabSz="91211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4087" indent="-228038" algn="l" defTabSz="91211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0141" indent="-228038" algn="l" defTabSz="91211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6202" indent="-228038" algn="l" defTabSz="91211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2258" indent="-228038" algn="l" defTabSz="91211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08319" indent="-228038" algn="l" defTabSz="91211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64374" indent="-228038" algn="l" defTabSz="91211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0432" indent="-228038" algn="l" defTabSz="91211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76489" indent="-228038" algn="l" defTabSz="91211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21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049" algn="l" defTabSz="9121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2119" algn="l" defTabSz="9121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8174" algn="l" defTabSz="9121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4231" algn="l" defTabSz="9121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0288" algn="l" defTabSz="9121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6345" algn="l" defTabSz="9121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2405" algn="l" defTabSz="9121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48461" algn="l" defTabSz="91211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838419" y="365210"/>
            <a:ext cx="10518338" cy="1325870"/>
          </a:xfrm>
          <a:prstGeom prst="rect">
            <a:avLst/>
          </a:prstGeom>
        </p:spPr>
        <p:txBody>
          <a:bodyPr vert="horz" lIns="91260" tIns="45619" rIns="91260" bIns="45619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en-GB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419" y="1826048"/>
            <a:ext cx="10518338" cy="4352346"/>
          </a:xfrm>
          <a:prstGeom prst="rect">
            <a:avLst/>
          </a:prstGeom>
        </p:spPr>
        <p:txBody>
          <a:bodyPr vert="horz" lIns="91260" tIns="45619" rIns="91260" bIns="45619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GB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418" y="6357822"/>
            <a:ext cx="2743914" cy="365210"/>
          </a:xfrm>
          <a:prstGeom prst="rect">
            <a:avLst/>
          </a:prstGeom>
        </p:spPr>
        <p:txBody>
          <a:bodyPr vert="horz" lIns="91260" tIns="45619" rIns="91260" bIns="45619" rtlCol="0" anchor="ctr"/>
          <a:lstStyle>
            <a:lvl1pPr algn="l" defTabSz="912579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l-PL" smtClean="0">
                <a:solidFill>
                  <a:prstClr val="black">
                    <a:tint val="75000"/>
                  </a:prstClr>
                </a:solidFill>
              </a:rPr>
              <a:t>10/28/2015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9652" y="6357822"/>
            <a:ext cx="4115872" cy="365210"/>
          </a:xfrm>
          <a:prstGeom prst="rect">
            <a:avLst/>
          </a:prstGeom>
        </p:spPr>
        <p:txBody>
          <a:bodyPr vert="horz" lIns="91260" tIns="45619" rIns="91260" bIns="45619" rtlCol="0" anchor="ctr"/>
          <a:lstStyle>
            <a:lvl1pPr algn="ctr" defTabSz="912579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AFP trigger, DAQ and DCS                             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2843" y="6357822"/>
            <a:ext cx="2743914" cy="365210"/>
          </a:xfrm>
          <a:prstGeom prst="rect">
            <a:avLst/>
          </a:prstGeom>
        </p:spPr>
        <p:txBody>
          <a:bodyPr vert="horz" lIns="91260" tIns="45619" rIns="91260" bIns="45619" rtlCol="0" anchor="ctr"/>
          <a:lstStyle>
            <a:lvl1pPr algn="r" defTabSz="912579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1946EB-76D0-4877-93D4-DC242752AE8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37359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hf hdr="0"/>
  <p:txStyles>
    <p:titleStyle>
      <a:lvl1pPr algn="l" defTabSz="912579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148" indent="-228148" algn="l" defTabSz="91257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4427" indent="-228148" algn="l" defTabSz="91257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0711" indent="-228148" algn="l" defTabSz="91257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02" indent="-228148" algn="l" defTabSz="91257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3287" indent="-228148" algn="l" defTabSz="91257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09574" indent="-228148" algn="l" defTabSz="91257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65857" indent="-228148" algn="l" defTabSz="91257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2144" indent="-228148" algn="l" defTabSz="91257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78430" indent="-228148" algn="l" defTabSz="91257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257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279" algn="l" defTabSz="91257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2579" algn="l" defTabSz="91257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8858" algn="l" defTabSz="91257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5142" algn="l" defTabSz="91257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1428" algn="l" defTabSz="91257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7715" algn="l" defTabSz="91257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4003" algn="l" defTabSz="91257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0286" algn="l" defTabSz="91257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838419" y="365210"/>
            <a:ext cx="10518338" cy="1325870"/>
          </a:xfrm>
          <a:prstGeom prst="rect">
            <a:avLst/>
          </a:prstGeom>
        </p:spPr>
        <p:txBody>
          <a:bodyPr vert="horz" lIns="91296" tIns="45639" rIns="91296" bIns="45639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en-GB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419" y="1826048"/>
            <a:ext cx="10518338" cy="4352346"/>
          </a:xfrm>
          <a:prstGeom prst="rect">
            <a:avLst/>
          </a:prstGeom>
        </p:spPr>
        <p:txBody>
          <a:bodyPr vert="horz" lIns="91296" tIns="45639" rIns="91296" bIns="45639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GB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418" y="6357822"/>
            <a:ext cx="2743914" cy="365210"/>
          </a:xfrm>
          <a:prstGeom prst="rect">
            <a:avLst/>
          </a:prstGeom>
        </p:spPr>
        <p:txBody>
          <a:bodyPr vert="horz" lIns="91296" tIns="45639" rIns="91296" bIns="45639" rtlCol="0" anchor="ctr"/>
          <a:lstStyle>
            <a:lvl1pPr algn="l" defTabSz="912945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l-PL" smtClean="0">
                <a:solidFill>
                  <a:prstClr val="black">
                    <a:tint val="75000"/>
                  </a:prstClr>
                </a:solidFill>
              </a:rPr>
              <a:t>10/28/2015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9652" y="6357822"/>
            <a:ext cx="4115872" cy="365210"/>
          </a:xfrm>
          <a:prstGeom prst="rect">
            <a:avLst/>
          </a:prstGeom>
        </p:spPr>
        <p:txBody>
          <a:bodyPr vert="horz" lIns="91296" tIns="45639" rIns="91296" bIns="45639" rtlCol="0" anchor="ctr"/>
          <a:lstStyle>
            <a:lvl1pPr algn="ctr" defTabSz="912945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AFP trigger, DAQ and DCS                             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2843" y="6357822"/>
            <a:ext cx="2743914" cy="365210"/>
          </a:xfrm>
          <a:prstGeom prst="rect">
            <a:avLst/>
          </a:prstGeom>
        </p:spPr>
        <p:txBody>
          <a:bodyPr vert="horz" lIns="91296" tIns="45639" rIns="91296" bIns="45639" rtlCol="0" anchor="ctr"/>
          <a:lstStyle>
            <a:lvl1pPr algn="r" defTabSz="912945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1946EB-76D0-4877-93D4-DC242752AE8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37359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hf hdr="0"/>
  <p:txStyles>
    <p:titleStyle>
      <a:lvl1pPr algn="l" defTabSz="912945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236" indent="-228236" algn="l" defTabSz="912945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4699" indent="-228236" algn="l" defTabSz="91294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167" indent="-228236" algn="l" defTabSz="91294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642" indent="-228236" algn="l" defTabSz="91294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4107" indent="-228236" algn="l" defTabSz="91294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0578" indent="-228236" algn="l" defTabSz="91294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67045" indent="-228236" algn="l" defTabSz="91294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3516" indent="-228236" algn="l" defTabSz="91294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79982" indent="-228236" algn="l" defTabSz="91294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294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463" algn="l" defTabSz="91294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2945" algn="l" defTabSz="91294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9406" algn="l" defTabSz="91294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5874" algn="l" defTabSz="91294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2343" algn="l" defTabSz="91294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8811" algn="l" defTabSz="91294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5280" algn="l" defTabSz="91294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1747" algn="l" defTabSz="91294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AFP Trigger DAQ and DCS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Krzysztof </a:t>
            </a:r>
            <a:r>
              <a:rPr lang="en-US" dirty="0" err="1" smtClean="0"/>
              <a:t>Korcyl</a:t>
            </a:r>
            <a:r>
              <a:rPr lang="en-US" dirty="0" smtClean="0"/>
              <a:t> </a:t>
            </a:r>
          </a:p>
          <a:p>
            <a:r>
              <a:rPr lang="en-US" dirty="0" smtClean="0"/>
              <a:t>Institute of Nuclear Physics  - </a:t>
            </a:r>
            <a:r>
              <a:rPr lang="en-US" dirty="0" smtClean="0"/>
              <a:t>Cracow</a:t>
            </a:r>
          </a:p>
          <a:p>
            <a:endParaRPr lang="en-US" dirty="0" smtClean="0"/>
          </a:p>
          <a:p>
            <a:r>
              <a:rPr lang="en-US" dirty="0" smtClean="0"/>
              <a:t>o</a:t>
            </a:r>
            <a:r>
              <a:rPr lang="en-US" dirty="0" smtClean="0"/>
              <a:t>n behalf of TDAQ and DCS subsystems</a:t>
            </a:r>
            <a:endParaRPr lang="pl-PL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Obraz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08549" y="979679"/>
            <a:ext cx="9175419" cy="5161024"/>
          </a:xfrm>
          <a:prstGeom prst="rect">
            <a:avLst/>
          </a:prstGeom>
        </p:spPr>
      </p:pic>
      <p:sp>
        <p:nvSpPr>
          <p:cNvPr id="7" name="pole tekstowe 6"/>
          <p:cNvSpPr txBox="1"/>
          <p:nvPr/>
        </p:nvSpPr>
        <p:spPr>
          <a:xfrm>
            <a:off x="470831" y="123262"/>
            <a:ext cx="10921891" cy="584511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lIns="91206" tIns="45589" rIns="91206" bIns="45589" rtlCol="0">
            <a:spAutoFit/>
          </a:bodyPr>
          <a:lstStyle/>
          <a:p>
            <a:pPr algn="ctr" defTabSz="912027"/>
            <a:r>
              <a:rPr lang="en-US" sz="3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DCS: o</a:t>
            </a:r>
            <a:r>
              <a:rPr lang="pl-PL" sz="3200" dirty="0" err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verview</a:t>
            </a:r>
            <a:r>
              <a:rPr lang="pl-PL" sz="3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pl-PL" sz="3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AFP </a:t>
            </a:r>
            <a:r>
              <a:rPr lang="pl-PL" sz="3200" dirty="0" err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Final</a:t>
            </a:r>
            <a:r>
              <a:rPr lang="pl-PL" sz="3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Hardware </a:t>
            </a:r>
            <a:r>
              <a:rPr lang="pl-PL" sz="3200" dirty="0" err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Structure</a:t>
            </a:r>
            <a:r>
              <a:rPr lang="pl-PL" sz="3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pl-PL" sz="3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endParaRPr lang="en-GB" sz="32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pole tekstowe 7"/>
          <p:cNvSpPr txBox="1"/>
          <p:nvPr/>
        </p:nvSpPr>
        <p:spPr>
          <a:xfrm>
            <a:off x="13675" y="999822"/>
            <a:ext cx="3006110" cy="3232402"/>
          </a:xfrm>
          <a:prstGeom prst="rect">
            <a:avLst/>
          </a:prstGeom>
          <a:noFill/>
        </p:spPr>
        <p:txBody>
          <a:bodyPr wrap="square" lIns="91206" tIns="45589" rIns="91206" bIns="45589" rtlCol="0">
            <a:spAutoFit/>
          </a:bodyPr>
          <a:lstStyle/>
          <a:p>
            <a:pPr defTabSz="912027"/>
            <a:r>
              <a:rPr lang="pl-PL" sz="1800" u="sng" dirty="0">
                <a:solidFill>
                  <a:srgbClr val="4472C4">
                    <a:lumMod val="50000"/>
                  </a:srgbClr>
                </a:solidFill>
              </a:rPr>
              <a:t>Hardware for </a:t>
            </a:r>
            <a:r>
              <a:rPr lang="pl-PL" sz="1800" u="sng" dirty="0" err="1">
                <a:solidFill>
                  <a:srgbClr val="4472C4">
                    <a:lumMod val="50000"/>
                  </a:srgbClr>
                </a:solidFill>
              </a:rPr>
              <a:t>both</a:t>
            </a:r>
            <a:r>
              <a:rPr lang="pl-PL" sz="1800" u="sng" dirty="0">
                <a:solidFill>
                  <a:srgbClr val="4472C4">
                    <a:lumMod val="50000"/>
                  </a:srgbClr>
                </a:solidFill>
              </a:rPr>
              <a:t> </a:t>
            </a:r>
            <a:r>
              <a:rPr lang="pl-PL" sz="1800" u="sng" dirty="0" err="1">
                <a:solidFill>
                  <a:srgbClr val="4472C4">
                    <a:lumMod val="50000"/>
                  </a:srgbClr>
                </a:solidFill>
              </a:rPr>
              <a:t>arms</a:t>
            </a:r>
            <a:r>
              <a:rPr lang="pl-PL" sz="1800" u="sng" dirty="0">
                <a:solidFill>
                  <a:srgbClr val="4472C4">
                    <a:lumMod val="50000"/>
                  </a:srgbClr>
                </a:solidFill>
              </a:rPr>
              <a:t>:</a:t>
            </a:r>
          </a:p>
          <a:p>
            <a:pPr defTabSz="912027"/>
            <a:r>
              <a:rPr lang="pl-PL" sz="1000" u="sng" dirty="0">
                <a:solidFill>
                  <a:srgbClr val="4472C4">
                    <a:lumMod val="50000"/>
                  </a:srgbClr>
                </a:solidFill>
              </a:rPr>
              <a:t> </a:t>
            </a:r>
          </a:p>
          <a:p>
            <a:pPr defTabSz="912027"/>
            <a:r>
              <a:rPr lang="pl-PL" sz="1600" b="1" dirty="0">
                <a:solidFill>
                  <a:srgbClr val="4472C4">
                    <a:lumMod val="50000"/>
                  </a:srgbClr>
                </a:solidFill>
              </a:rPr>
              <a:t>HV</a:t>
            </a:r>
            <a:r>
              <a:rPr lang="pl-PL" sz="1600" dirty="0">
                <a:solidFill>
                  <a:srgbClr val="4472C4">
                    <a:lumMod val="50000"/>
                  </a:srgbClr>
                </a:solidFill>
              </a:rPr>
              <a:t> - ISEG </a:t>
            </a:r>
            <a:r>
              <a:rPr lang="pl-PL" sz="1600" dirty="0" err="1">
                <a:solidFill>
                  <a:srgbClr val="4472C4">
                    <a:lumMod val="50000"/>
                  </a:srgbClr>
                </a:solidFill>
              </a:rPr>
              <a:t>crate</a:t>
            </a:r>
            <a:r>
              <a:rPr lang="pl-PL" sz="1600" dirty="0">
                <a:solidFill>
                  <a:srgbClr val="4472C4">
                    <a:lumMod val="50000"/>
                  </a:srgbClr>
                </a:solidFill>
              </a:rPr>
              <a:t> with 2 </a:t>
            </a:r>
            <a:r>
              <a:rPr lang="pl-PL" sz="1600" dirty="0" err="1">
                <a:solidFill>
                  <a:srgbClr val="4472C4">
                    <a:lumMod val="50000"/>
                  </a:srgbClr>
                </a:solidFill>
              </a:rPr>
              <a:t>modules</a:t>
            </a:r>
            <a:endParaRPr lang="pl-PL" sz="1600" dirty="0">
              <a:solidFill>
                <a:srgbClr val="4472C4">
                  <a:lumMod val="50000"/>
                </a:srgbClr>
              </a:solidFill>
            </a:endParaRPr>
          </a:p>
          <a:p>
            <a:pPr defTabSz="912027"/>
            <a:r>
              <a:rPr lang="pl-PL" sz="1600" b="1" dirty="0">
                <a:solidFill>
                  <a:srgbClr val="4472C4">
                    <a:lumMod val="50000"/>
                  </a:srgbClr>
                </a:solidFill>
              </a:rPr>
              <a:t>LV</a:t>
            </a:r>
            <a:r>
              <a:rPr lang="pl-PL" sz="1600" dirty="0">
                <a:solidFill>
                  <a:srgbClr val="4472C4">
                    <a:lumMod val="50000"/>
                  </a:srgbClr>
                </a:solidFill>
              </a:rPr>
              <a:t> – 2 Wiener PL512 + 2 LVPP4 </a:t>
            </a:r>
          </a:p>
          <a:p>
            <a:pPr defTabSz="912027"/>
            <a:r>
              <a:rPr lang="pl-PL" sz="1600" b="1" dirty="0">
                <a:solidFill>
                  <a:srgbClr val="4472C4">
                    <a:lumMod val="50000"/>
                  </a:srgbClr>
                </a:solidFill>
              </a:rPr>
              <a:t>SC-OL</a:t>
            </a:r>
            <a:r>
              <a:rPr lang="pl-PL" sz="1600" dirty="0">
                <a:solidFill>
                  <a:srgbClr val="4472C4">
                    <a:lumMod val="50000"/>
                  </a:srgbClr>
                </a:solidFill>
              </a:rPr>
              <a:t> – 1 </a:t>
            </a:r>
            <a:r>
              <a:rPr lang="pl-PL" sz="1600" dirty="0" err="1">
                <a:solidFill>
                  <a:srgbClr val="4472C4">
                    <a:lumMod val="50000"/>
                  </a:srgbClr>
                </a:solidFill>
              </a:rPr>
              <a:t>block</a:t>
            </a:r>
            <a:r>
              <a:rPr lang="pl-PL" sz="1600" dirty="0">
                <a:solidFill>
                  <a:srgbClr val="4472C4">
                    <a:lumMod val="50000"/>
                  </a:srgbClr>
                </a:solidFill>
              </a:rPr>
              <a:t> </a:t>
            </a:r>
          </a:p>
          <a:p>
            <a:pPr defTabSz="912027"/>
            <a:r>
              <a:rPr lang="pl-PL" sz="1600" b="1" dirty="0">
                <a:solidFill>
                  <a:srgbClr val="4472C4">
                    <a:lumMod val="50000"/>
                  </a:srgbClr>
                </a:solidFill>
              </a:rPr>
              <a:t>IMC</a:t>
            </a:r>
            <a:r>
              <a:rPr lang="pl-PL" sz="1600" dirty="0">
                <a:solidFill>
                  <a:srgbClr val="4472C4">
                    <a:lumMod val="50000"/>
                  </a:srgbClr>
                </a:solidFill>
              </a:rPr>
              <a:t> – 1 </a:t>
            </a:r>
            <a:r>
              <a:rPr lang="pl-PL" sz="1600" dirty="0" err="1">
                <a:solidFill>
                  <a:srgbClr val="4472C4">
                    <a:lumMod val="50000"/>
                  </a:srgbClr>
                </a:solidFill>
              </a:rPr>
              <a:t>crate</a:t>
            </a:r>
            <a:endParaRPr lang="pl-PL" sz="1600" dirty="0">
              <a:solidFill>
                <a:srgbClr val="4472C4">
                  <a:lumMod val="50000"/>
                </a:srgbClr>
              </a:solidFill>
            </a:endParaRPr>
          </a:p>
          <a:p>
            <a:pPr defTabSz="912027"/>
            <a:r>
              <a:rPr lang="pl-PL" sz="1600" i="1" dirty="0">
                <a:solidFill>
                  <a:srgbClr val="4472C4">
                    <a:lumMod val="50000"/>
                  </a:srgbClr>
                </a:solidFill>
              </a:rPr>
              <a:t>            in </a:t>
            </a:r>
            <a:r>
              <a:rPr lang="pl-PL" sz="1600" i="1" dirty="0" err="1">
                <a:solidFill>
                  <a:srgbClr val="4472C4">
                    <a:lumMod val="50000"/>
                  </a:srgbClr>
                </a:solidFill>
              </a:rPr>
              <a:t>total</a:t>
            </a:r>
            <a:r>
              <a:rPr lang="pl-PL" sz="1600" i="1" dirty="0">
                <a:solidFill>
                  <a:srgbClr val="4472C4">
                    <a:lumMod val="50000"/>
                  </a:srgbClr>
                </a:solidFill>
              </a:rPr>
              <a:t> 15 </a:t>
            </a:r>
            <a:r>
              <a:rPr lang="pl-PL" sz="1600" i="1" dirty="0" err="1">
                <a:solidFill>
                  <a:srgbClr val="4472C4">
                    <a:lumMod val="50000"/>
                  </a:srgbClr>
                </a:solidFill>
              </a:rPr>
              <a:t>ELMB’s</a:t>
            </a:r>
            <a:endParaRPr lang="pl-PL" sz="1600" i="1" dirty="0">
              <a:solidFill>
                <a:srgbClr val="4472C4">
                  <a:lumMod val="50000"/>
                </a:srgbClr>
              </a:solidFill>
            </a:endParaRPr>
          </a:p>
          <a:p>
            <a:pPr defTabSz="912027"/>
            <a:r>
              <a:rPr lang="pl-PL" sz="1600" b="1" dirty="0" err="1">
                <a:solidFill>
                  <a:srgbClr val="4472C4">
                    <a:lumMod val="50000"/>
                  </a:srgbClr>
                </a:solidFill>
              </a:rPr>
              <a:t>Vacuum</a:t>
            </a:r>
            <a:r>
              <a:rPr lang="pl-PL" sz="1600" b="1" dirty="0">
                <a:solidFill>
                  <a:srgbClr val="4472C4">
                    <a:lumMod val="50000"/>
                  </a:srgbClr>
                </a:solidFill>
              </a:rPr>
              <a:t> and </a:t>
            </a:r>
            <a:r>
              <a:rPr lang="pl-PL" sz="1600" b="1" dirty="0" err="1">
                <a:solidFill>
                  <a:srgbClr val="4472C4">
                    <a:lumMod val="50000"/>
                  </a:srgbClr>
                </a:solidFill>
              </a:rPr>
              <a:t>Cooling</a:t>
            </a:r>
            <a:r>
              <a:rPr lang="pl-PL" sz="1600" b="1" dirty="0">
                <a:solidFill>
                  <a:srgbClr val="4472C4">
                    <a:lumMod val="50000"/>
                  </a:srgbClr>
                </a:solidFill>
              </a:rPr>
              <a:t> </a:t>
            </a:r>
            <a:r>
              <a:rPr lang="pl-PL" sz="1600" dirty="0">
                <a:solidFill>
                  <a:srgbClr val="4472C4">
                    <a:lumMod val="50000"/>
                  </a:srgbClr>
                </a:solidFill>
              </a:rPr>
              <a:t>– PLC </a:t>
            </a:r>
            <a:r>
              <a:rPr lang="pl-PL" sz="1600" dirty="0" err="1">
                <a:solidFill>
                  <a:srgbClr val="4472C4">
                    <a:lumMod val="50000"/>
                  </a:srgbClr>
                </a:solidFill>
              </a:rPr>
              <a:t>Controlled</a:t>
            </a:r>
            <a:endParaRPr lang="pl-PL" sz="1600" dirty="0">
              <a:solidFill>
                <a:srgbClr val="4472C4">
                  <a:lumMod val="50000"/>
                </a:srgbClr>
              </a:solidFill>
            </a:endParaRPr>
          </a:p>
          <a:p>
            <a:pPr defTabSz="912027"/>
            <a:r>
              <a:rPr lang="pl-PL" sz="1600" b="1" dirty="0" err="1">
                <a:solidFill>
                  <a:srgbClr val="4472C4">
                    <a:lumMod val="50000"/>
                  </a:srgbClr>
                </a:solidFill>
              </a:rPr>
              <a:t>Positioning</a:t>
            </a:r>
            <a:r>
              <a:rPr lang="pl-PL" sz="1600" dirty="0">
                <a:solidFill>
                  <a:srgbClr val="4472C4">
                    <a:lumMod val="50000"/>
                  </a:srgbClr>
                </a:solidFill>
              </a:rPr>
              <a:t> – </a:t>
            </a:r>
            <a:r>
              <a:rPr lang="pl-PL" sz="1600" dirty="0" err="1">
                <a:solidFill>
                  <a:srgbClr val="4472C4">
                    <a:lumMod val="50000"/>
                  </a:srgbClr>
                </a:solidFill>
              </a:rPr>
              <a:t>similar</a:t>
            </a:r>
            <a:r>
              <a:rPr lang="pl-PL" sz="1600" dirty="0">
                <a:solidFill>
                  <a:srgbClr val="4472C4">
                    <a:lumMod val="50000"/>
                  </a:srgbClr>
                </a:solidFill>
              </a:rPr>
              <a:t> to  TOTEM and ALFA</a:t>
            </a:r>
          </a:p>
          <a:p>
            <a:pPr defTabSz="912027"/>
            <a:r>
              <a:rPr lang="pl-PL" sz="1600" b="1" dirty="0">
                <a:solidFill>
                  <a:srgbClr val="4472C4">
                    <a:lumMod val="50000"/>
                  </a:srgbClr>
                </a:solidFill>
              </a:rPr>
              <a:t>DAQ</a:t>
            </a:r>
            <a:r>
              <a:rPr lang="pl-PL" sz="1600" dirty="0">
                <a:solidFill>
                  <a:srgbClr val="4472C4">
                    <a:lumMod val="50000"/>
                  </a:srgbClr>
                </a:solidFill>
              </a:rPr>
              <a:t>:  </a:t>
            </a:r>
            <a:r>
              <a:rPr lang="pl-PL" sz="1600" dirty="0" err="1">
                <a:solidFill>
                  <a:srgbClr val="4472C4">
                    <a:lumMod val="50000"/>
                  </a:srgbClr>
                </a:solidFill>
              </a:rPr>
              <a:t>final</a:t>
            </a:r>
            <a:r>
              <a:rPr lang="pl-PL" sz="1600" dirty="0">
                <a:solidFill>
                  <a:srgbClr val="4472C4">
                    <a:lumMod val="50000"/>
                  </a:srgbClr>
                </a:solidFill>
              </a:rPr>
              <a:t> – ATCA RCE</a:t>
            </a:r>
          </a:p>
          <a:p>
            <a:pPr defTabSz="912027"/>
            <a:r>
              <a:rPr lang="pl-PL" sz="1600" dirty="0">
                <a:solidFill>
                  <a:srgbClr val="4472C4">
                    <a:lumMod val="50000"/>
                  </a:srgbClr>
                </a:solidFill>
              </a:rPr>
              <a:t>            AF0+2 – HSIO RCE</a:t>
            </a:r>
          </a:p>
        </p:txBody>
      </p:sp>
      <p:sp>
        <p:nvSpPr>
          <p:cNvPr id="5" name="Nawias klamrowy zamykający 4"/>
          <p:cNvSpPr/>
          <p:nvPr/>
        </p:nvSpPr>
        <p:spPr>
          <a:xfrm>
            <a:off x="2559823" y="1339578"/>
            <a:ext cx="439026" cy="2999927"/>
          </a:xfrm>
          <a:prstGeom prst="rightBrace">
            <a:avLst>
              <a:gd name="adj1" fmla="val 47222"/>
              <a:gd name="adj2" fmla="val 37805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206" tIns="45589" rIns="91206" bIns="45589" rtlCol="0" anchor="ctr"/>
          <a:lstStyle/>
          <a:p>
            <a:pPr algn="ctr" defTabSz="912027"/>
            <a:endParaRPr lang="en-GB" sz="1800" dirty="0">
              <a:solidFill>
                <a:prstClr val="black"/>
              </a:solidFill>
            </a:endParaRPr>
          </a:p>
        </p:txBody>
      </p:sp>
      <p:sp>
        <p:nvSpPr>
          <p:cNvPr id="10" name="pole tekstowe 9"/>
          <p:cNvSpPr txBox="1"/>
          <p:nvPr/>
        </p:nvSpPr>
        <p:spPr>
          <a:xfrm>
            <a:off x="201220" y="4770702"/>
            <a:ext cx="2707329" cy="1292961"/>
          </a:xfrm>
          <a:prstGeom prst="rect">
            <a:avLst/>
          </a:prstGeom>
          <a:noFill/>
        </p:spPr>
        <p:txBody>
          <a:bodyPr wrap="square" lIns="91206" tIns="45589" rIns="91206" bIns="45589" rtlCol="0">
            <a:spAutoFit/>
          </a:bodyPr>
          <a:lstStyle/>
          <a:p>
            <a:pPr defTabSz="912027"/>
            <a:r>
              <a:rPr lang="pl-PL" sz="1800" u="sng" dirty="0">
                <a:solidFill>
                  <a:srgbClr val="4472C4">
                    <a:lumMod val="50000"/>
                  </a:srgbClr>
                </a:solidFill>
              </a:rPr>
              <a:t>Hardware for 1 </a:t>
            </a:r>
            <a:r>
              <a:rPr lang="pl-PL" sz="1800" u="sng" dirty="0" err="1">
                <a:solidFill>
                  <a:srgbClr val="4472C4">
                    <a:lumMod val="50000"/>
                  </a:srgbClr>
                </a:solidFill>
              </a:rPr>
              <a:t>arm</a:t>
            </a:r>
            <a:endParaRPr lang="pl-PL" sz="1800" u="sng" dirty="0">
              <a:solidFill>
                <a:srgbClr val="4472C4">
                  <a:lumMod val="50000"/>
                </a:srgbClr>
              </a:solidFill>
            </a:endParaRPr>
          </a:p>
          <a:p>
            <a:pPr defTabSz="912027"/>
            <a:endParaRPr lang="pl-PL" sz="1000" u="sng" dirty="0">
              <a:solidFill>
                <a:srgbClr val="4472C4">
                  <a:lumMod val="50000"/>
                </a:srgbClr>
              </a:solidFill>
            </a:endParaRPr>
          </a:p>
          <a:p>
            <a:pPr defTabSz="912027"/>
            <a:r>
              <a:rPr lang="pl-PL" sz="1600" dirty="0">
                <a:solidFill>
                  <a:srgbClr val="4472C4">
                    <a:lumMod val="50000"/>
                  </a:srgbClr>
                </a:solidFill>
              </a:rPr>
              <a:t>1 </a:t>
            </a:r>
            <a:r>
              <a:rPr lang="pl-PL" sz="1600" dirty="0" err="1">
                <a:solidFill>
                  <a:srgbClr val="4472C4">
                    <a:lumMod val="50000"/>
                  </a:srgbClr>
                </a:solidFill>
              </a:rPr>
              <a:t>optobard</a:t>
            </a:r>
            <a:endParaRPr lang="pl-PL" sz="1600" dirty="0">
              <a:solidFill>
                <a:srgbClr val="4472C4">
                  <a:lumMod val="50000"/>
                </a:srgbClr>
              </a:solidFill>
            </a:endParaRPr>
          </a:p>
          <a:p>
            <a:pPr defTabSz="912027"/>
            <a:r>
              <a:rPr lang="pl-PL" sz="1600" dirty="0">
                <a:solidFill>
                  <a:srgbClr val="4472C4">
                    <a:lumMod val="50000"/>
                  </a:srgbClr>
                </a:solidFill>
              </a:rPr>
              <a:t>1 </a:t>
            </a:r>
            <a:r>
              <a:rPr lang="pl-PL" sz="1600" dirty="0" err="1">
                <a:solidFill>
                  <a:srgbClr val="4472C4">
                    <a:lumMod val="50000"/>
                  </a:srgbClr>
                </a:solidFill>
              </a:rPr>
              <a:t>Vreg</a:t>
            </a:r>
            <a:r>
              <a:rPr lang="pl-PL" sz="1600" dirty="0">
                <a:solidFill>
                  <a:srgbClr val="4472C4">
                    <a:lumMod val="50000"/>
                  </a:srgbClr>
                </a:solidFill>
              </a:rPr>
              <a:t> </a:t>
            </a:r>
            <a:r>
              <a:rPr lang="pl-PL" sz="1600" dirty="0" err="1">
                <a:solidFill>
                  <a:srgbClr val="4472C4">
                    <a:lumMod val="50000"/>
                  </a:srgbClr>
                </a:solidFill>
              </a:rPr>
              <a:t>Crate</a:t>
            </a:r>
            <a:r>
              <a:rPr lang="pl-PL" sz="1600" dirty="0">
                <a:solidFill>
                  <a:srgbClr val="4472C4">
                    <a:lumMod val="50000"/>
                  </a:srgbClr>
                </a:solidFill>
              </a:rPr>
              <a:t> – 1 ELMB</a:t>
            </a:r>
          </a:p>
          <a:p>
            <a:pPr defTabSz="912027"/>
            <a:r>
              <a:rPr lang="pl-PL" sz="1600" dirty="0">
                <a:solidFill>
                  <a:srgbClr val="4472C4">
                    <a:lumMod val="50000"/>
                  </a:srgbClr>
                </a:solidFill>
              </a:rPr>
              <a:t>2 </a:t>
            </a:r>
            <a:r>
              <a:rPr lang="pl-PL" sz="1600" dirty="0" err="1">
                <a:solidFill>
                  <a:srgbClr val="4472C4">
                    <a:lumMod val="50000"/>
                  </a:srgbClr>
                </a:solidFill>
              </a:rPr>
              <a:t>Cooler</a:t>
            </a:r>
            <a:r>
              <a:rPr lang="pl-PL" sz="1600" dirty="0">
                <a:solidFill>
                  <a:srgbClr val="4472C4">
                    <a:lumMod val="50000"/>
                  </a:srgbClr>
                </a:solidFill>
              </a:rPr>
              <a:t> </a:t>
            </a:r>
            <a:r>
              <a:rPr lang="pl-PL" sz="1600" dirty="0" err="1">
                <a:solidFill>
                  <a:srgbClr val="4472C4">
                    <a:lumMod val="50000"/>
                  </a:srgbClr>
                </a:solidFill>
              </a:rPr>
              <a:t>Stations</a:t>
            </a:r>
            <a:endParaRPr lang="pl-PL" sz="1600" dirty="0">
              <a:solidFill>
                <a:srgbClr val="4472C4">
                  <a:lumMod val="50000"/>
                </a:srgbClr>
              </a:solidFill>
            </a:endParaRPr>
          </a:p>
        </p:txBody>
      </p:sp>
      <p:sp>
        <p:nvSpPr>
          <p:cNvPr id="11" name="Nawias klamrowy zamykający 10"/>
          <p:cNvSpPr/>
          <p:nvPr/>
        </p:nvSpPr>
        <p:spPr>
          <a:xfrm>
            <a:off x="2268302" y="4770702"/>
            <a:ext cx="420734" cy="1370317"/>
          </a:xfrm>
          <a:prstGeom prst="rightBrace">
            <a:avLst>
              <a:gd name="adj1" fmla="val 46778"/>
              <a:gd name="adj2" fmla="val 4292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206" tIns="45589" rIns="91206" bIns="45589" rtlCol="0" anchor="ctr"/>
          <a:lstStyle/>
          <a:p>
            <a:pPr algn="ctr" defTabSz="912027"/>
            <a:endParaRPr lang="en-GB" sz="1800" dirty="0">
              <a:solidFill>
                <a:prstClr val="black"/>
              </a:solidFill>
            </a:endParaRPr>
          </a:p>
        </p:txBody>
      </p:sp>
      <p:sp>
        <p:nvSpPr>
          <p:cNvPr id="18" name="Symbol zastępczy stopki 104"/>
          <p:cNvSpPr>
            <a:spLocks noGrp="1"/>
          </p:cNvSpPr>
          <p:nvPr>
            <p:ph type="ftr" sz="quarter" idx="11"/>
          </p:nvPr>
        </p:nvSpPr>
        <p:spPr>
          <a:xfrm>
            <a:off x="4166685" y="6310114"/>
            <a:ext cx="3861805" cy="365210"/>
          </a:xfrm>
        </p:spPr>
        <p:txBody>
          <a:bodyPr/>
          <a:lstStyle/>
          <a:p>
            <a:r>
              <a:rPr lang="en-US" sz="1600" dirty="0" smtClean="0"/>
              <a:t>AFP trigger, DAQ and DCS                             </a:t>
            </a:r>
            <a:endParaRPr lang="pl-PL" sz="1600" dirty="0"/>
          </a:p>
        </p:txBody>
      </p:sp>
      <p:sp>
        <p:nvSpPr>
          <p:cNvPr id="19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609787" y="6357822"/>
            <a:ext cx="2845541" cy="365210"/>
          </a:xfrm>
        </p:spPr>
        <p:txBody>
          <a:bodyPr/>
          <a:lstStyle/>
          <a:p>
            <a:r>
              <a:rPr lang="pl-PL" sz="1600" dirty="0" smtClean="0"/>
              <a:t>10/28/2015</a:t>
            </a:r>
            <a:endParaRPr lang="pl-PL" dirty="0"/>
          </a:p>
        </p:txBody>
      </p:sp>
      <p:sp>
        <p:nvSpPr>
          <p:cNvPr id="20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8739875" y="6357822"/>
            <a:ext cx="2845541" cy="365210"/>
          </a:xfrm>
        </p:spPr>
        <p:txBody>
          <a:bodyPr/>
          <a:lstStyle/>
          <a:p>
            <a:fld id="{A6EBD684-48FE-43CE-BF1F-BE3C26A91AB3}" type="slidenum">
              <a:rPr lang="pl-PL" sz="1600" smtClean="0"/>
              <a:pPr/>
              <a:t>10</a:t>
            </a:fld>
            <a:endParaRPr lang="pl-PL" sz="1600" dirty="0"/>
          </a:p>
        </p:txBody>
      </p:sp>
    </p:spTree>
    <p:extLst>
      <p:ext uri="{BB962C8B-B14F-4D97-AF65-F5344CB8AC3E}">
        <p14:creationId xmlns:p14="http://schemas.microsoft.com/office/powerpoint/2010/main" xmlns="" val="3671457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ole tekstowe 9"/>
          <p:cNvSpPr txBox="1"/>
          <p:nvPr/>
        </p:nvSpPr>
        <p:spPr>
          <a:xfrm>
            <a:off x="632998" y="110270"/>
            <a:ext cx="10921891" cy="58491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lIns="91197" tIns="45584" rIns="91197" bIns="45584" rtlCol="0">
            <a:spAutoFit/>
          </a:bodyPr>
          <a:lstStyle/>
          <a:p>
            <a:pPr algn="ctr" defTabSz="911935"/>
            <a:r>
              <a:rPr lang="pl-PL" sz="3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DCS software </a:t>
            </a:r>
            <a:r>
              <a:rPr lang="pl-PL" sz="3200" dirty="0" err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structure</a:t>
            </a:r>
            <a:r>
              <a:rPr lang="pl-PL" sz="3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</a:t>
            </a:r>
            <a:r>
              <a:rPr lang="pl-PL" sz="3200" dirty="0" err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integration</a:t>
            </a:r>
            <a:r>
              <a:rPr lang="pl-PL" sz="3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 Central DCS</a:t>
            </a:r>
            <a:endParaRPr lang="en-GB" sz="32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pole tekstowe 10"/>
          <p:cNvSpPr txBox="1"/>
          <p:nvPr/>
        </p:nvSpPr>
        <p:spPr>
          <a:xfrm>
            <a:off x="7612398" y="1356194"/>
            <a:ext cx="4423133" cy="4525363"/>
          </a:xfrm>
          <a:prstGeom prst="rect">
            <a:avLst/>
          </a:prstGeom>
          <a:noFill/>
        </p:spPr>
        <p:txBody>
          <a:bodyPr wrap="square" lIns="91197" tIns="45584" rIns="91197" bIns="45584" rtlCol="0">
            <a:spAutoFit/>
          </a:bodyPr>
          <a:lstStyle/>
          <a:p>
            <a:pPr defTabSz="911935"/>
            <a:r>
              <a:rPr lang="en-US" dirty="0" smtClean="0">
                <a:solidFill>
                  <a:srgbClr val="4472C4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DCS Software</a:t>
            </a:r>
          </a:p>
          <a:p>
            <a:pPr defTabSz="911935"/>
            <a:endParaRPr lang="en-US" dirty="0" smtClean="0">
              <a:solidFill>
                <a:srgbClr val="4472C4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5957" indent="-455957" defTabSz="911935">
              <a:buFont typeface="Courier New" panose="02070309020205020404" pitchFamily="49" charset="0"/>
              <a:buChar char="o"/>
            </a:pPr>
            <a:r>
              <a:rPr lang="en-US" sz="2000" dirty="0" err="1" smtClean="0">
                <a:solidFill>
                  <a:srgbClr val="4472C4">
                    <a:lumMod val="50000"/>
                  </a:srgbClr>
                </a:solidFill>
              </a:rPr>
              <a:t>WinCCOA</a:t>
            </a:r>
            <a:r>
              <a:rPr lang="en-US" sz="2000" dirty="0" smtClean="0">
                <a:solidFill>
                  <a:srgbClr val="4472C4">
                    <a:lumMod val="50000"/>
                  </a:srgbClr>
                </a:solidFill>
              </a:rPr>
              <a:t> 3.11 SCADA  </a:t>
            </a:r>
          </a:p>
          <a:p>
            <a:pPr marL="455957" indent="-455957" defTabSz="911935">
              <a:buFont typeface="Courier New" panose="02070309020205020404" pitchFamily="49" charset="0"/>
              <a:buChar char="o"/>
            </a:pPr>
            <a:r>
              <a:rPr lang="en-US" sz="2000" dirty="0" smtClean="0">
                <a:solidFill>
                  <a:srgbClr val="4472C4">
                    <a:lumMod val="50000"/>
                  </a:srgbClr>
                </a:solidFill>
              </a:rPr>
              <a:t>JCOP Framework Components</a:t>
            </a:r>
          </a:p>
          <a:p>
            <a:pPr marL="455957" indent="-455957" defTabSz="911935">
              <a:buFont typeface="Courier New" panose="02070309020205020404" pitchFamily="49" charset="0"/>
              <a:buChar char="o"/>
            </a:pPr>
            <a:r>
              <a:rPr lang="en-US" sz="2000" dirty="0" smtClean="0">
                <a:solidFill>
                  <a:srgbClr val="4472C4">
                    <a:lumMod val="50000"/>
                  </a:srgbClr>
                </a:solidFill>
              </a:rPr>
              <a:t>Central ATLAS DCS Framework Components, rules and guidelines</a:t>
            </a:r>
          </a:p>
          <a:p>
            <a:pPr defTabSz="911935"/>
            <a:endParaRPr lang="en-US" sz="2000" dirty="0" smtClean="0">
              <a:solidFill>
                <a:srgbClr val="4472C4">
                  <a:lumMod val="50000"/>
                </a:srgbClr>
              </a:solidFill>
            </a:endParaRPr>
          </a:p>
          <a:p>
            <a:pPr marL="455957" indent="-455957" defTabSz="911935">
              <a:buFont typeface="Courier New" panose="02070309020205020404" pitchFamily="49" charset="0"/>
              <a:buChar char="o"/>
            </a:pPr>
            <a:r>
              <a:rPr lang="en-US" sz="2000" dirty="0" smtClean="0">
                <a:solidFill>
                  <a:srgbClr val="4472C4">
                    <a:lumMod val="50000"/>
                  </a:srgbClr>
                </a:solidFill>
              </a:rPr>
              <a:t>OPC servers as a middleware communication layer </a:t>
            </a:r>
          </a:p>
          <a:p>
            <a:pPr defTabSz="911935"/>
            <a:endParaRPr lang="en-US" sz="2000" dirty="0" smtClean="0">
              <a:solidFill>
                <a:srgbClr val="4472C4">
                  <a:lumMod val="50000"/>
                </a:srgbClr>
              </a:solidFill>
            </a:endParaRPr>
          </a:p>
          <a:p>
            <a:pPr marL="455957" indent="-455957" defTabSz="911935">
              <a:buFont typeface="Courier New" panose="02070309020205020404" pitchFamily="49" charset="0"/>
              <a:buChar char="o"/>
            </a:pPr>
            <a:r>
              <a:rPr lang="en-US" sz="2000" dirty="0" smtClean="0">
                <a:solidFill>
                  <a:srgbClr val="4472C4">
                    <a:lumMod val="50000"/>
                  </a:srgbClr>
                </a:solidFill>
              </a:rPr>
              <a:t>FSM for detector hierarchical representation, supervision and </a:t>
            </a:r>
            <a:r>
              <a:rPr lang="en-US" sz="2000" dirty="0" err="1" smtClean="0">
                <a:solidFill>
                  <a:srgbClr val="4472C4">
                    <a:lumMod val="50000"/>
                  </a:srgbClr>
                </a:solidFill>
              </a:rPr>
              <a:t>visualisation</a:t>
            </a:r>
            <a:endParaRPr lang="en-US" sz="2000" dirty="0" smtClean="0">
              <a:solidFill>
                <a:srgbClr val="4472C4">
                  <a:lumMod val="50000"/>
                </a:srgbClr>
              </a:solidFill>
            </a:endParaRPr>
          </a:p>
          <a:p>
            <a:pPr defTabSz="911935"/>
            <a:endParaRPr lang="en-US" sz="2000" dirty="0">
              <a:solidFill>
                <a:srgbClr val="4472C4">
                  <a:lumMod val="50000"/>
                </a:srgbClr>
              </a:solidFill>
            </a:endParaRPr>
          </a:p>
        </p:txBody>
      </p:sp>
      <p:pic>
        <p:nvPicPr>
          <p:cNvPr id="12" name="Obraz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7458" y="844012"/>
            <a:ext cx="6944388" cy="5208141"/>
          </a:xfrm>
          <a:prstGeom prst="rect">
            <a:avLst/>
          </a:prstGeom>
        </p:spPr>
      </p:pic>
      <p:sp>
        <p:nvSpPr>
          <p:cNvPr id="2" name="Prostokąt 1"/>
          <p:cNvSpPr/>
          <p:nvPr/>
        </p:nvSpPr>
        <p:spPr>
          <a:xfrm>
            <a:off x="3232711" y="5897482"/>
            <a:ext cx="8962464" cy="461772"/>
          </a:xfrm>
          <a:prstGeom prst="rect">
            <a:avLst/>
          </a:prstGeom>
        </p:spPr>
        <p:txBody>
          <a:bodyPr wrap="square" lIns="91197" tIns="45584" rIns="91197" bIns="45584">
            <a:spAutoFit/>
          </a:bodyPr>
          <a:lstStyle/>
          <a:p>
            <a:pPr defTabSz="911935"/>
            <a:r>
              <a:rPr lang="pl-PL" dirty="0">
                <a:solidFill>
                  <a:srgbClr val="4472C4">
                    <a:lumMod val="50000"/>
                  </a:srgbClr>
                </a:solidFill>
              </a:rPr>
              <a:t>AFP </a:t>
            </a:r>
            <a:r>
              <a:rPr lang="pl-PL" dirty="0" err="1">
                <a:solidFill>
                  <a:srgbClr val="4472C4">
                    <a:lumMod val="50000"/>
                  </a:srgbClr>
                </a:solidFill>
              </a:rPr>
              <a:t>sub-detector</a:t>
            </a:r>
            <a:r>
              <a:rPr lang="pl-PL" dirty="0">
                <a:solidFill>
                  <a:srgbClr val="4472C4">
                    <a:lumMod val="50000"/>
                  </a:srgbClr>
                </a:solidFill>
              </a:rPr>
              <a:t> </a:t>
            </a:r>
            <a:r>
              <a:rPr lang="pl-PL" dirty="0" err="1">
                <a:solidFill>
                  <a:srgbClr val="4472C4">
                    <a:lumMod val="50000"/>
                  </a:srgbClr>
                </a:solidFill>
              </a:rPr>
              <a:t>is</a:t>
            </a:r>
            <a:r>
              <a:rPr lang="pl-PL" dirty="0">
                <a:solidFill>
                  <a:srgbClr val="4472C4">
                    <a:lumMod val="50000"/>
                  </a:srgbClr>
                </a:solidFill>
              </a:rPr>
              <a:t> </a:t>
            </a:r>
            <a:r>
              <a:rPr lang="pl-PL" dirty="0" err="1">
                <a:solidFill>
                  <a:srgbClr val="4472C4">
                    <a:lumMod val="50000"/>
                  </a:srgbClr>
                </a:solidFill>
              </a:rPr>
              <a:t>already</a:t>
            </a:r>
            <a:r>
              <a:rPr lang="pl-PL" dirty="0">
                <a:solidFill>
                  <a:srgbClr val="4472C4">
                    <a:lumMod val="50000"/>
                  </a:srgbClr>
                </a:solidFill>
              </a:rPr>
              <a:t> </a:t>
            </a:r>
            <a:r>
              <a:rPr lang="pl-PL" dirty="0" err="1">
                <a:solidFill>
                  <a:srgbClr val="4472C4">
                    <a:lumMod val="50000"/>
                  </a:srgbClr>
                </a:solidFill>
              </a:rPr>
              <a:t>defined</a:t>
            </a:r>
            <a:r>
              <a:rPr lang="pl-PL" dirty="0">
                <a:solidFill>
                  <a:srgbClr val="4472C4">
                    <a:lumMod val="50000"/>
                  </a:srgbClr>
                </a:solidFill>
              </a:rPr>
              <a:t> in  the ATLAS Central DCS </a:t>
            </a:r>
            <a:r>
              <a:rPr lang="pl-PL" dirty="0" err="1">
                <a:solidFill>
                  <a:srgbClr val="4472C4">
                    <a:lumMod val="50000"/>
                  </a:srgbClr>
                </a:solidFill>
              </a:rPr>
              <a:t>structure</a:t>
            </a:r>
            <a:endParaRPr lang="pl-PL" dirty="0">
              <a:solidFill>
                <a:srgbClr val="4472C4">
                  <a:lumMod val="50000"/>
                </a:srgbClr>
              </a:solidFill>
            </a:endParaRPr>
          </a:p>
        </p:txBody>
      </p:sp>
      <p:sp>
        <p:nvSpPr>
          <p:cNvPr id="3" name="Nawias klamrowy otwierający 2"/>
          <p:cNvSpPr/>
          <p:nvPr/>
        </p:nvSpPr>
        <p:spPr>
          <a:xfrm>
            <a:off x="4353677" y="1696175"/>
            <a:ext cx="548783" cy="4097461"/>
          </a:xfrm>
          <a:prstGeom prst="leftBrace">
            <a:avLst>
              <a:gd name="adj1" fmla="val 29497"/>
              <a:gd name="adj2" fmla="val 50000"/>
            </a:avLst>
          </a:prstGeom>
          <a:ln w="28575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197" tIns="45584" rIns="91197" bIns="45584" rtlCol="0" anchor="ctr"/>
          <a:lstStyle/>
          <a:p>
            <a:pPr algn="ctr" defTabSz="911935"/>
            <a:endParaRPr lang="en-GB" sz="1800" dirty="0">
              <a:solidFill>
                <a:prstClr val="black"/>
              </a:solidFill>
            </a:endParaRPr>
          </a:p>
        </p:txBody>
      </p:sp>
      <p:sp>
        <p:nvSpPr>
          <p:cNvPr id="15" name="Prostokąt zaokrąglony 14"/>
          <p:cNvSpPr/>
          <p:nvPr/>
        </p:nvSpPr>
        <p:spPr>
          <a:xfrm>
            <a:off x="2780762" y="2918046"/>
            <a:ext cx="1522654" cy="1640494"/>
          </a:xfrm>
          <a:prstGeom prst="roundRect">
            <a:avLst/>
          </a:prstGeom>
          <a:noFill/>
          <a:ln w="412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197" tIns="45584" rIns="91197" bIns="45584" rtlCol="0" anchor="ctr"/>
          <a:lstStyle/>
          <a:p>
            <a:pPr algn="ctr" defTabSz="911935"/>
            <a:endParaRPr lang="en-GB" sz="1800" dirty="0">
              <a:solidFill>
                <a:prstClr val="white"/>
              </a:solidFill>
            </a:endParaRPr>
          </a:p>
        </p:txBody>
      </p:sp>
      <p:sp>
        <p:nvSpPr>
          <p:cNvPr id="19" name="Symbol zastępczy stopki 104"/>
          <p:cNvSpPr>
            <a:spLocks noGrp="1"/>
          </p:cNvSpPr>
          <p:nvPr>
            <p:ph type="ftr" sz="quarter" idx="11"/>
          </p:nvPr>
        </p:nvSpPr>
        <p:spPr>
          <a:xfrm>
            <a:off x="4166685" y="6310114"/>
            <a:ext cx="3861805" cy="365210"/>
          </a:xfrm>
        </p:spPr>
        <p:txBody>
          <a:bodyPr/>
          <a:lstStyle/>
          <a:p>
            <a:r>
              <a:rPr lang="en-US" sz="1600" smtClean="0"/>
              <a:t>AFP trigger, DAQ and DCS                             </a:t>
            </a:r>
            <a:endParaRPr lang="pl-PL" sz="1600" dirty="0"/>
          </a:p>
        </p:txBody>
      </p:sp>
      <p:sp>
        <p:nvSpPr>
          <p:cNvPr id="20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609787" y="6357822"/>
            <a:ext cx="2845541" cy="365210"/>
          </a:xfrm>
        </p:spPr>
        <p:txBody>
          <a:bodyPr/>
          <a:lstStyle/>
          <a:p>
            <a:r>
              <a:rPr lang="pl-PL" sz="1600" dirty="0" smtClean="0"/>
              <a:t>10/28/2015</a:t>
            </a:r>
            <a:endParaRPr lang="pl-PL" sz="1600" dirty="0"/>
          </a:p>
        </p:txBody>
      </p:sp>
      <p:sp>
        <p:nvSpPr>
          <p:cNvPr id="21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8739875" y="6357822"/>
            <a:ext cx="2845541" cy="365210"/>
          </a:xfrm>
        </p:spPr>
        <p:txBody>
          <a:bodyPr/>
          <a:lstStyle/>
          <a:p>
            <a:fld id="{A6EBD684-48FE-43CE-BF1F-BE3C26A91AB3}" type="slidenum">
              <a:rPr lang="pl-PL" sz="1600" smtClean="0"/>
              <a:pPr/>
              <a:t>11</a:t>
            </a:fld>
            <a:endParaRPr lang="pl-PL" sz="1600" dirty="0"/>
          </a:p>
        </p:txBody>
      </p:sp>
      <p:sp>
        <p:nvSpPr>
          <p:cNvPr id="13" name="Strzałka w górę i w dół 12"/>
          <p:cNvSpPr/>
          <p:nvPr/>
        </p:nvSpPr>
        <p:spPr>
          <a:xfrm>
            <a:off x="3433291" y="4581922"/>
            <a:ext cx="45719" cy="216024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118739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476431" y="663495"/>
            <a:ext cx="2050904" cy="5782341"/>
          </a:xfrm>
          <a:prstGeom prst="rect">
            <a:avLst/>
          </a:prstGeom>
        </p:spPr>
      </p:pic>
      <p:sp>
        <p:nvSpPr>
          <p:cNvPr id="5" name="pole tekstowe 4"/>
          <p:cNvSpPr txBox="1"/>
          <p:nvPr/>
        </p:nvSpPr>
        <p:spPr>
          <a:xfrm>
            <a:off x="8413702" y="1329276"/>
            <a:ext cx="1134151" cy="3386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txBody>
          <a:bodyPr wrap="square" lIns="91251" tIns="45614" rIns="91251" bIns="45614" rtlCol="0">
            <a:spAutoFit/>
          </a:bodyPr>
          <a:lstStyle/>
          <a:p>
            <a:pPr defTabSz="912487"/>
            <a:r>
              <a:rPr lang="pl-PL" sz="1600" dirty="0">
                <a:solidFill>
                  <a:prstClr val="black"/>
                </a:solidFill>
              </a:rPr>
              <a:t>CAN PSU </a:t>
            </a:r>
            <a:endParaRPr lang="en-GB" sz="1600" dirty="0">
              <a:solidFill>
                <a:prstClr val="black"/>
              </a:solidFill>
            </a:endParaRPr>
          </a:p>
        </p:txBody>
      </p:sp>
      <p:sp>
        <p:nvSpPr>
          <p:cNvPr id="6" name="pole tekstowe 5"/>
          <p:cNvSpPr txBox="1"/>
          <p:nvPr/>
        </p:nvSpPr>
        <p:spPr>
          <a:xfrm>
            <a:off x="7729692" y="1774322"/>
            <a:ext cx="1818138" cy="58491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txBody>
          <a:bodyPr wrap="square" lIns="91251" tIns="45614" rIns="91251" bIns="45614" rtlCol="0">
            <a:spAutoFit/>
          </a:bodyPr>
          <a:lstStyle/>
          <a:p>
            <a:pPr defTabSz="912487"/>
            <a:r>
              <a:rPr lang="pl-PL" sz="1600" dirty="0">
                <a:solidFill>
                  <a:prstClr val="black"/>
                </a:solidFill>
              </a:rPr>
              <a:t>IMC - </a:t>
            </a:r>
            <a:r>
              <a:rPr lang="pl-PL" sz="1600" dirty="0" err="1">
                <a:solidFill>
                  <a:prstClr val="black"/>
                </a:solidFill>
              </a:rPr>
              <a:t>Interlock</a:t>
            </a:r>
            <a:r>
              <a:rPr lang="pl-PL" sz="1600" dirty="0">
                <a:solidFill>
                  <a:prstClr val="black"/>
                </a:solidFill>
              </a:rPr>
              <a:t> Matrix </a:t>
            </a:r>
            <a:r>
              <a:rPr lang="pl-PL" sz="1600" dirty="0" err="1">
                <a:solidFill>
                  <a:prstClr val="black"/>
                </a:solidFill>
              </a:rPr>
              <a:t>Crate</a:t>
            </a:r>
            <a:r>
              <a:rPr lang="pl-PL" sz="1600" dirty="0">
                <a:solidFill>
                  <a:prstClr val="black"/>
                </a:solidFill>
              </a:rPr>
              <a:t> </a:t>
            </a:r>
            <a:endParaRPr lang="en-GB" sz="1600" dirty="0">
              <a:solidFill>
                <a:prstClr val="black"/>
              </a:solidFill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7636136" y="2368899"/>
            <a:ext cx="1911717" cy="58491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txBody>
          <a:bodyPr wrap="square" lIns="91251" tIns="45614" rIns="91251" bIns="45614" rtlCol="0">
            <a:spAutoFit/>
          </a:bodyPr>
          <a:lstStyle/>
          <a:p>
            <a:pPr defTabSz="912487"/>
            <a:r>
              <a:rPr lang="pl-PL" sz="1600" dirty="0">
                <a:solidFill>
                  <a:prstClr val="black"/>
                </a:solidFill>
              </a:rPr>
              <a:t>SC-OL  </a:t>
            </a:r>
            <a:r>
              <a:rPr lang="pl-PL" sz="1600" dirty="0" err="1">
                <a:solidFill>
                  <a:prstClr val="black"/>
                </a:solidFill>
              </a:rPr>
              <a:t>optoboard</a:t>
            </a:r>
            <a:r>
              <a:rPr lang="pl-PL" sz="1600" dirty="0">
                <a:solidFill>
                  <a:prstClr val="black"/>
                </a:solidFill>
              </a:rPr>
              <a:t> </a:t>
            </a:r>
            <a:r>
              <a:rPr lang="pl-PL" sz="1600" dirty="0" err="1">
                <a:solidFill>
                  <a:prstClr val="black"/>
                </a:solidFill>
              </a:rPr>
              <a:t>supply</a:t>
            </a:r>
            <a:r>
              <a:rPr lang="pl-PL" sz="1600" dirty="0">
                <a:solidFill>
                  <a:prstClr val="black"/>
                </a:solidFill>
              </a:rPr>
              <a:t> </a:t>
            </a:r>
            <a:endParaRPr lang="en-GB" sz="1600" dirty="0">
              <a:solidFill>
                <a:prstClr val="black"/>
              </a:solidFill>
            </a:endParaRPr>
          </a:p>
        </p:txBody>
      </p:sp>
      <p:sp>
        <p:nvSpPr>
          <p:cNvPr id="8" name="pole tekstowe 7"/>
          <p:cNvSpPr txBox="1"/>
          <p:nvPr/>
        </p:nvSpPr>
        <p:spPr>
          <a:xfrm>
            <a:off x="8033180" y="2940286"/>
            <a:ext cx="1514650" cy="58491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txBody>
          <a:bodyPr wrap="square" lIns="91251" tIns="45614" rIns="91251" bIns="45614" rtlCol="0">
            <a:spAutoFit/>
          </a:bodyPr>
          <a:lstStyle/>
          <a:p>
            <a:pPr defTabSz="912487"/>
            <a:r>
              <a:rPr lang="pl-PL" sz="1600" dirty="0">
                <a:solidFill>
                  <a:prstClr val="black"/>
                </a:solidFill>
              </a:rPr>
              <a:t>ISEG </a:t>
            </a:r>
            <a:r>
              <a:rPr lang="pl-PL" sz="1600" dirty="0" err="1">
                <a:solidFill>
                  <a:prstClr val="black"/>
                </a:solidFill>
              </a:rPr>
              <a:t>Crate</a:t>
            </a:r>
            <a:r>
              <a:rPr lang="pl-PL" sz="1600" dirty="0">
                <a:solidFill>
                  <a:prstClr val="black"/>
                </a:solidFill>
              </a:rPr>
              <a:t>         1 HV module</a:t>
            </a:r>
            <a:endParaRPr lang="en-GB" sz="1600" dirty="0">
              <a:solidFill>
                <a:prstClr val="black"/>
              </a:solidFill>
            </a:endParaRPr>
          </a:p>
        </p:txBody>
      </p:sp>
      <p:sp>
        <p:nvSpPr>
          <p:cNvPr id="9" name="pole tekstowe 8"/>
          <p:cNvSpPr txBox="1"/>
          <p:nvPr/>
        </p:nvSpPr>
        <p:spPr>
          <a:xfrm>
            <a:off x="8307400" y="4858963"/>
            <a:ext cx="1240453" cy="3386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txBody>
          <a:bodyPr wrap="square" lIns="91251" tIns="45614" rIns="91251" bIns="45614" rtlCol="0">
            <a:spAutoFit/>
          </a:bodyPr>
          <a:lstStyle/>
          <a:p>
            <a:pPr defTabSz="912487"/>
            <a:r>
              <a:rPr lang="pl-PL" sz="1600" dirty="0">
                <a:solidFill>
                  <a:prstClr val="black"/>
                </a:solidFill>
              </a:rPr>
              <a:t>VREG </a:t>
            </a:r>
            <a:r>
              <a:rPr lang="pl-PL" sz="1600" dirty="0" err="1">
                <a:solidFill>
                  <a:prstClr val="black"/>
                </a:solidFill>
              </a:rPr>
              <a:t>crate</a:t>
            </a:r>
            <a:endParaRPr lang="en-GB" sz="1600" dirty="0">
              <a:solidFill>
                <a:prstClr val="black"/>
              </a:solidFill>
            </a:endParaRPr>
          </a:p>
        </p:txBody>
      </p:sp>
      <p:sp>
        <p:nvSpPr>
          <p:cNvPr id="10" name="pole tekstowe 9"/>
          <p:cNvSpPr txBox="1"/>
          <p:nvPr/>
        </p:nvSpPr>
        <p:spPr>
          <a:xfrm>
            <a:off x="7964614" y="3833651"/>
            <a:ext cx="1583239" cy="58491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txBody>
          <a:bodyPr wrap="square" lIns="91251" tIns="45614" rIns="91251" bIns="45614" rtlCol="0">
            <a:spAutoFit/>
          </a:bodyPr>
          <a:lstStyle/>
          <a:p>
            <a:pPr defTabSz="912487"/>
            <a:r>
              <a:rPr lang="pl-PL" sz="1600" dirty="0">
                <a:solidFill>
                  <a:prstClr val="black"/>
                </a:solidFill>
              </a:rPr>
              <a:t>Wiener PL512</a:t>
            </a:r>
          </a:p>
          <a:p>
            <a:pPr defTabSz="912487"/>
            <a:r>
              <a:rPr lang="pl-PL" sz="1600" dirty="0">
                <a:solidFill>
                  <a:prstClr val="black"/>
                </a:solidFill>
              </a:rPr>
              <a:t>(no LVPP4 </a:t>
            </a:r>
            <a:r>
              <a:rPr lang="pl-PL" sz="1600" dirty="0" err="1">
                <a:solidFill>
                  <a:prstClr val="black"/>
                </a:solidFill>
              </a:rPr>
              <a:t>yet</a:t>
            </a:r>
            <a:r>
              <a:rPr lang="pl-PL" sz="1600" dirty="0">
                <a:solidFill>
                  <a:prstClr val="black"/>
                </a:solidFill>
              </a:rPr>
              <a:t>)</a:t>
            </a:r>
            <a:endParaRPr lang="en-GB" sz="1600" dirty="0">
              <a:solidFill>
                <a:prstClr val="black"/>
              </a:solidFill>
            </a:endParaRPr>
          </a:p>
        </p:txBody>
      </p:sp>
      <p:sp>
        <p:nvSpPr>
          <p:cNvPr id="11" name="pole tekstowe 10"/>
          <p:cNvSpPr txBox="1"/>
          <p:nvPr/>
        </p:nvSpPr>
        <p:spPr>
          <a:xfrm>
            <a:off x="7914370" y="5378817"/>
            <a:ext cx="1633483" cy="58491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txBody>
          <a:bodyPr wrap="square" lIns="91251" tIns="45614" rIns="91251" bIns="45614" rtlCol="0">
            <a:spAutoFit/>
          </a:bodyPr>
          <a:lstStyle/>
          <a:p>
            <a:pPr defTabSz="912487"/>
            <a:r>
              <a:rPr lang="pl-PL" sz="1600" dirty="0">
                <a:solidFill>
                  <a:prstClr val="black"/>
                </a:solidFill>
              </a:rPr>
              <a:t>DCS Machine</a:t>
            </a:r>
          </a:p>
          <a:p>
            <a:pPr defTabSz="912487"/>
            <a:r>
              <a:rPr lang="pl-PL" sz="1600" dirty="0">
                <a:solidFill>
                  <a:prstClr val="black"/>
                </a:solidFill>
              </a:rPr>
              <a:t>SLC6, VM 2008</a:t>
            </a:r>
            <a:endParaRPr lang="en-GB" sz="1600" dirty="0">
              <a:solidFill>
                <a:prstClr val="black"/>
              </a:solidFill>
            </a:endParaRPr>
          </a:p>
        </p:txBody>
      </p:sp>
      <p:sp>
        <p:nvSpPr>
          <p:cNvPr id="12" name="pole tekstowe 11"/>
          <p:cNvSpPr txBox="1"/>
          <p:nvPr/>
        </p:nvSpPr>
        <p:spPr>
          <a:xfrm>
            <a:off x="618478" y="44759"/>
            <a:ext cx="10921891" cy="58491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lIns="91251" tIns="45614" rIns="91251" bIns="45614" rtlCol="0">
            <a:spAutoFit/>
          </a:bodyPr>
          <a:lstStyle/>
          <a:p>
            <a:pPr algn="ctr" defTabSz="912487"/>
            <a:r>
              <a:rPr lang="en-US" sz="3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Present activity: </a:t>
            </a:r>
            <a:r>
              <a:rPr lang="pl-PL" sz="3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DCS  </a:t>
            </a:r>
            <a:r>
              <a:rPr lang="pl-PL" sz="3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SR1 AFP LAB  </a:t>
            </a:r>
            <a:endParaRPr lang="en-GB" sz="32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Prostokąt 12"/>
          <p:cNvSpPr/>
          <p:nvPr/>
        </p:nvSpPr>
        <p:spPr>
          <a:xfrm>
            <a:off x="7404205" y="658727"/>
            <a:ext cx="4123130" cy="578713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251" tIns="45614" rIns="91251" bIns="45614" rtlCol="0" anchor="ctr"/>
          <a:lstStyle/>
          <a:p>
            <a:pPr algn="ctr" defTabSz="912487"/>
            <a:endParaRPr lang="en-GB" sz="1800" dirty="0">
              <a:solidFill>
                <a:prstClr val="white"/>
              </a:solidFill>
            </a:endParaRPr>
          </a:p>
        </p:txBody>
      </p:sp>
      <p:sp>
        <p:nvSpPr>
          <p:cNvPr id="14" name="Prostokąt 13"/>
          <p:cNvSpPr/>
          <p:nvPr/>
        </p:nvSpPr>
        <p:spPr>
          <a:xfrm>
            <a:off x="7414456" y="674188"/>
            <a:ext cx="1201283" cy="400203"/>
          </a:xfrm>
          <a:prstGeom prst="rect">
            <a:avLst/>
          </a:prstGeom>
        </p:spPr>
        <p:txBody>
          <a:bodyPr wrap="none" lIns="91251" tIns="45614" rIns="91251" bIns="45614">
            <a:spAutoFit/>
          </a:bodyPr>
          <a:lstStyle/>
          <a:p>
            <a:pPr defTabSz="912487"/>
            <a:r>
              <a:rPr lang="pl-PL" sz="2000" dirty="0">
                <a:solidFill>
                  <a:srgbClr val="4472C4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DCS </a:t>
            </a:r>
            <a:r>
              <a:rPr lang="pl-PL" sz="2000" dirty="0" err="1">
                <a:solidFill>
                  <a:srgbClr val="4472C4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Rack</a:t>
            </a:r>
            <a:r>
              <a:rPr lang="pl-PL" sz="2000" dirty="0">
                <a:solidFill>
                  <a:srgbClr val="4472C4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GB" sz="20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Prostokąt 17"/>
          <p:cNvSpPr/>
          <p:nvPr/>
        </p:nvSpPr>
        <p:spPr>
          <a:xfrm>
            <a:off x="7459550" y="6157828"/>
            <a:ext cx="1758726" cy="307848"/>
          </a:xfrm>
          <a:prstGeom prst="rect">
            <a:avLst/>
          </a:prstGeom>
        </p:spPr>
        <p:txBody>
          <a:bodyPr wrap="square" lIns="91251" tIns="45614" rIns="91251" bIns="45614">
            <a:spAutoFit/>
          </a:bodyPr>
          <a:lstStyle/>
          <a:p>
            <a:pPr defTabSz="912487"/>
            <a:r>
              <a:rPr lang="pl-PL" sz="1400" i="1" dirty="0">
                <a:solidFill>
                  <a:srgbClr val="4472C4">
                    <a:lumMod val="50000"/>
                  </a:srgbClr>
                </a:solidFill>
              </a:rPr>
              <a:t>P. </a:t>
            </a:r>
            <a:r>
              <a:rPr lang="pl-PL" sz="1400" i="1" dirty="0" err="1">
                <a:solidFill>
                  <a:srgbClr val="4472C4">
                    <a:lumMod val="50000"/>
                  </a:srgbClr>
                </a:solidFill>
              </a:rPr>
              <a:t>Sicho</a:t>
            </a:r>
            <a:r>
              <a:rPr lang="pl-PL" sz="1400" i="1" dirty="0">
                <a:solidFill>
                  <a:srgbClr val="4472C4">
                    <a:lumMod val="50000"/>
                  </a:srgbClr>
                </a:solidFill>
              </a:rPr>
              <a:t> info &amp; </a:t>
            </a:r>
            <a:r>
              <a:rPr lang="pl-PL" sz="1400" i="1" dirty="0" err="1">
                <a:solidFill>
                  <a:srgbClr val="4472C4">
                    <a:lumMod val="50000"/>
                  </a:srgbClr>
                </a:solidFill>
              </a:rPr>
              <a:t>photo</a:t>
            </a:r>
            <a:r>
              <a:rPr lang="pl-PL" sz="1400" i="1" dirty="0">
                <a:solidFill>
                  <a:srgbClr val="4472C4">
                    <a:lumMod val="50000"/>
                  </a:srgbClr>
                </a:solidFill>
              </a:rPr>
              <a:t>  </a:t>
            </a:r>
            <a:endParaRPr lang="en-GB" sz="1400" i="1" dirty="0">
              <a:solidFill>
                <a:prstClr val="black"/>
              </a:solidFill>
            </a:endParaRPr>
          </a:p>
        </p:txBody>
      </p:sp>
      <p:sp>
        <p:nvSpPr>
          <p:cNvPr id="20" name="pole tekstowe 19"/>
          <p:cNvSpPr txBox="1"/>
          <p:nvPr/>
        </p:nvSpPr>
        <p:spPr>
          <a:xfrm>
            <a:off x="238173" y="661483"/>
            <a:ext cx="6685597" cy="461772"/>
          </a:xfrm>
          <a:prstGeom prst="rect">
            <a:avLst/>
          </a:prstGeom>
          <a:noFill/>
        </p:spPr>
        <p:txBody>
          <a:bodyPr wrap="square" lIns="91251" tIns="45614" rIns="91251" bIns="45614" rtlCol="0">
            <a:spAutoFit/>
          </a:bodyPr>
          <a:lstStyle/>
          <a:p>
            <a:pPr defTabSz="912487"/>
            <a:r>
              <a:rPr lang="pl-PL" dirty="0" err="1">
                <a:solidFill>
                  <a:srgbClr val="4472C4">
                    <a:lumMod val="50000"/>
                  </a:srgbClr>
                </a:solidFill>
              </a:rPr>
              <a:t>Goal</a:t>
            </a:r>
            <a:r>
              <a:rPr lang="pl-PL" dirty="0">
                <a:solidFill>
                  <a:srgbClr val="4472C4">
                    <a:lumMod val="50000"/>
                  </a:srgbClr>
                </a:solidFill>
              </a:rPr>
              <a:t>: design, </a:t>
            </a:r>
            <a:r>
              <a:rPr lang="pl-PL" dirty="0" err="1">
                <a:solidFill>
                  <a:srgbClr val="4472C4">
                    <a:lumMod val="50000"/>
                  </a:srgbClr>
                </a:solidFill>
              </a:rPr>
              <a:t>develop</a:t>
            </a:r>
            <a:r>
              <a:rPr lang="pl-PL" dirty="0">
                <a:solidFill>
                  <a:srgbClr val="4472C4">
                    <a:lumMod val="50000"/>
                  </a:srgbClr>
                </a:solidFill>
              </a:rPr>
              <a:t> and test DCS software</a:t>
            </a:r>
          </a:p>
        </p:txBody>
      </p:sp>
      <p:sp>
        <p:nvSpPr>
          <p:cNvPr id="24" name="pole tekstowe 23"/>
          <p:cNvSpPr txBox="1"/>
          <p:nvPr/>
        </p:nvSpPr>
        <p:spPr>
          <a:xfrm>
            <a:off x="238173" y="1190621"/>
            <a:ext cx="6685597" cy="1292961"/>
          </a:xfrm>
          <a:prstGeom prst="rect">
            <a:avLst/>
          </a:prstGeom>
          <a:noFill/>
        </p:spPr>
        <p:txBody>
          <a:bodyPr wrap="square" lIns="91251" tIns="45614" rIns="91251" bIns="45614" rtlCol="0">
            <a:spAutoFit/>
          </a:bodyPr>
          <a:lstStyle/>
          <a:p>
            <a:pPr defTabSz="912487"/>
            <a:r>
              <a:rPr lang="pl-PL" dirty="0">
                <a:solidFill>
                  <a:srgbClr val="4472C4">
                    <a:lumMod val="50000"/>
                  </a:srgbClr>
                </a:solidFill>
              </a:rPr>
              <a:t>DCS Machine Dell 1950:</a:t>
            </a:r>
          </a:p>
          <a:p>
            <a:pPr marL="342175" indent="-342175" defTabSz="912487">
              <a:buFont typeface="Arial" panose="020B0604020202020204" pitchFamily="34" charset="0"/>
              <a:buChar char="•"/>
            </a:pPr>
            <a:r>
              <a:rPr lang="pl-PL" sz="1800" dirty="0">
                <a:solidFill>
                  <a:srgbClr val="4472C4">
                    <a:lumMod val="50000"/>
                  </a:srgbClr>
                </a:solidFill>
              </a:rPr>
              <a:t>SLC6 (</a:t>
            </a:r>
            <a:r>
              <a:rPr lang="pl-PL" sz="1800" dirty="0" err="1">
                <a:solidFill>
                  <a:srgbClr val="4472C4">
                    <a:lumMod val="50000"/>
                  </a:srgbClr>
                </a:solidFill>
              </a:rPr>
              <a:t>WinCCOA</a:t>
            </a:r>
            <a:r>
              <a:rPr lang="pl-PL" sz="1800" dirty="0">
                <a:solidFill>
                  <a:srgbClr val="4472C4">
                    <a:lumMod val="50000"/>
                  </a:srgbClr>
                </a:solidFill>
              </a:rPr>
              <a:t> + OPC UA </a:t>
            </a:r>
            <a:r>
              <a:rPr lang="pl-PL" sz="1800" dirty="0" err="1">
                <a:solidFill>
                  <a:srgbClr val="4472C4">
                    <a:lumMod val="50000"/>
                  </a:srgbClr>
                </a:solidFill>
              </a:rPr>
              <a:t>servers</a:t>
            </a:r>
            <a:r>
              <a:rPr lang="pl-PL" sz="1800" dirty="0">
                <a:solidFill>
                  <a:srgbClr val="4472C4">
                    <a:lumMod val="50000"/>
                  </a:srgbClr>
                </a:solidFill>
              </a:rPr>
              <a:t> + </a:t>
            </a:r>
            <a:r>
              <a:rPr lang="pl-PL" sz="1800" dirty="0" err="1">
                <a:solidFill>
                  <a:srgbClr val="4472C4">
                    <a:lumMod val="50000"/>
                  </a:srgbClr>
                </a:solidFill>
              </a:rPr>
              <a:t>all</a:t>
            </a:r>
            <a:r>
              <a:rPr lang="pl-PL" sz="1800" dirty="0">
                <a:solidFill>
                  <a:srgbClr val="4472C4">
                    <a:lumMod val="50000"/>
                  </a:srgbClr>
                </a:solidFill>
              </a:rPr>
              <a:t> DCS software) + VM2008 (</a:t>
            </a:r>
            <a:r>
              <a:rPr lang="pl-PL" sz="1800" dirty="0" err="1">
                <a:solidFill>
                  <a:srgbClr val="4472C4">
                    <a:lumMod val="50000"/>
                  </a:srgbClr>
                </a:solidFill>
              </a:rPr>
              <a:t>WinCCOA</a:t>
            </a:r>
            <a:r>
              <a:rPr lang="pl-PL" sz="1800" dirty="0">
                <a:solidFill>
                  <a:srgbClr val="4472C4">
                    <a:lumMod val="50000"/>
                  </a:srgbClr>
                </a:solidFill>
              </a:rPr>
              <a:t> + OPC DA </a:t>
            </a:r>
            <a:r>
              <a:rPr lang="pl-PL" sz="1800" dirty="0" err="1">
                <a:solidFill>
                  <a:srgbClr val="4472C4">
                    <a:lumMod val="50000"/>
                  </a:srgbClr>
                </a:solidFill>
              </a:rPr>
              <a:t>servers</a:t>
            </a:r>
            <a:r>
              <a:rPr lang="pl-PL" sz="1800" dirty="0">
                <a:solidFill>
                  <a:srgbClr val="4472C4">
                    <a:lumMod val="50000"/>
                  </a:srgbClr>
                </a:solidFill>
              </a:rPr>
              <a:t>)</a:t>
            </a:r>
          </a:p>
          <a:p>
            <a:pPr marL="342175" indent="-342175" defTabSz="912487">
              <a:buFont typeface="Arial" panose="020B0604020202020204" pitchFamily="34" charset="0"/>
              <a:buChar char="•"/>
            </a:pPr>
            <a:r>
              <a:rPr lang="pl-PL" sz="1800" dirty="0" err="1">
                <a:solidFill>
                  <a:srgbClr val="4472C4">
                    <a:lumMod val="50000"/>
                  </a:srgbClr>
                </a:solidFill>
              </a:rPr>
              <a:t>Will</a:t>
            </a:r>
            <a:r>
              <a:rPr lang="pl-PL" sz="1800" dirty="0">
                <a:solidFill>
                  <a:srgbClr val="4472C4">
                    <a:lumMod val="50000"/>
                  </a:srgbClr>
                </a:solidFill>
              </a:rPr>
              <a:t> be </a:t>
            </a:r>
            <a:r>
              <a:rPr lang="pl-PL" sz="1800" dirty="0" err="1">
                <a:solidFill>
                  <a:srgbClr val="4472C4">
                    <a:lumMod val="50000"/>
                  </a:srgbClr>
                </a:solidFill>
              </a:rPr>
              <a:t>kept</a:t>
            </a:r>
            <a:r>
              <a:rPr lang="pl-PL" sz="1800" dirty="0">
                <a:solidFill>
                  <a:srgbClr val="4472C4">
                    <a:lumMod val="50000"/>
                  </a:srgbClr>
                </a:solidFill>
              </a:rPr>
              <a:t> in SR1 AFP LAB as Test Machine</a:t>
            </a:r>
          </a:p>
        </p:txBody>
      </p:sp>
      <p:sp>
        <p:nvSpPr>
          <p:cNvPr id="25" name="pole tekstowe 24"/>
          <p:cNvSpPr txBox="1"/>
          <p:nvPr/>
        </p:nvSpPr>
        <p:spPr>
          <a:xfrm>
            <a:off x="238174" y="4941962"/>
            <a:ext cx="6906515" cy="1015898"/>
          </a:xfrm>
          <a:prstGeom prst="rect">
            <a:avLst/>
          </a:prstGeom>
          <a:noFill/>
        </p:spPr>
        <p:txBody>
          <a:bodyPr wrap="square" lIns="91251" tIns="45614" rIns="91251" bIns="45614" rtlCol="0">
            <a:spAutoFit/>
          </a:bodyPr>
          <a:lstStyle/>
          <a:p>
            <a:pPr defTabSz="912487"/>
            <a:r>
              <a:rPr lang="pl-PL" dirty="0">
                <a:solidFill>
                  <a:srgbClr val="4472C4">
                    <a:lumMod val="50000"/>
                  </a:srgbClr>
                </a:solidFill>
              </a:rPr>
              <a:t>RCE in SR1 </a:t>
            </a:r>
            <a:r>
              <a:rPr lang="pl-PL" dirty="0" err="1">
                <a:solidFill>
                  <a:srgbClr val="4472C4">
                    <a:lumMod val="50000"/>
                  </a:srgbClr>
                </a:solidFill>
              </a:rPr>
              <a:t>Rack</a:t>
            </a:r>
            <a:r>
              <a:rPr lang="pl-PL" dirty="0">
                <a:solidFill>
                  <a:srgbClr val="4472C4">
                    <a:lumMod val="50000"/>
                  </a:srgbClr>
                </a:solidFill>
              </a:rPr>
              <a:t> </a:t>
            </a:r>
            <a:r>
              <a:rPr lang="pl-PL" dirty="0" err="1">
                <a:solidFill>
                  <a:srgbClr val="4472C4">
                    <a:lumMod val="50000"/>
                  </a:srgbClr>
                </a:solidFill>
              </a:rPr>
              <a:t>area</a:t>
            </a:r>
            <a:r>
              <a:rPr lang="pl-PL" dirty="0">
                <a:solidFill>
                  <a:srgbClr val="4472C4">
                    <a:lumMod val="50000"/>
                  </a:srgbClr>
                </a:solidFill>
              </a:rPr>
              <a:t>:</a:t>
            </a:r>
          </a:p>
          <a:p>
            <a:pPr marL="285140" indent="-285140" defTabSz="912487">
              <a:buFont typeface="Arial" panose="020B0604020202020204" pitchFamily="34" charset="0"/>
              <a:buChar char="•"/>
            </a:pPr>
            <a:r>
              <a:rPr lang="pl-PL" sz="1800" dirty="0" err="1">
                <a:solidFill>
                  <a:srgbClr val="4472C4">
                    <a:lumMod val="50000"/>
                  </a:srgbClr>
                </a:solidFill>
              </a:rPr>
              <a:t>Used</a:t>
            </a:r>
            <a:r>
              <a:rPr lang="pl-PL" sz="1800" dirty="0">
                <a:solidFill>
                  <a:srgbClr val="4472C4">
                    <a:lumMod val="50000"/>
                  </a:srgbClr>
                </a:solidFill>
              </a:rPr>
              <a:t> for development of  FE Health </a:t>
            </a:r>
            <a:r>
              <a:rPr lang="pl-PL" sz="1800" dirty="0" err="1">
                <a:solidFill>
                  <a:srgbClr val="4472C4">
                    <a:lumMod val="50000"/>
                  </a:srgbClr>
                </a:solidFill>
              </a:rPr>
              <a:t>Parameters</a:t>
            </a:r>
            <a:r>
              <a:rPr lang="pl-PL" sz="1800" dirty="0">
                <a:solidFill>
                  <a:srgbClr val="4472C4">
                    <a:lumMod val="50000"/>
                  </a:srgbClr>
                </a:solidFill>
              </a:rPr>
              <a:t> </a:t>
            </a:r>
            <a:r>
              <a:rPr lang="pl-PL" sz="1800" dirty="0" err="1" smtClean="0">
                <a:solidFill>
                  <a:srgbClr val="4472C4">
                    <a:lumMod val="50000"/>
                  </a:srgbClr>
                </a:solidFill>
              </a:rPr>
              <a:t>embedded</a:t>
            </a:r>
            <a:r>
              <a:rPr lang="pl-PL" sz="1800" dirty="0" smtClean="0">
                <a:solidFill>
                  <a:srgbClr val="4472C4">
                    <a:lumMod val="50000"/>
                  </a:srgbClr>
                </a:solidFill>
              </a:rPr>
              <a:t> </a:t>
            </a:r>
            <a:r>
              <a:rPr lang="pl-PL" sz="1800" dirty="0">
                <a:solidFill>
                  <a:srgbClr val="4472C4">
                    <a:lumMod val="50000"/>
                  </a:srgbClr>
                </a:solidFill>
              </a:rPr>
              <a:t>OPC UA  </a:t>
            </a:r>
            <a:r>
              <a:rPr lang="pl-PL" sz="1800" dirty="0" err="1">
                <a:solidFill>
                  <a:srgbClr val="4472C4">
                    <a:lumMod val="50000"/>
                  </a:srgbClr>
                </a:solidFill>
              </a:rPr>
              <a:t>server</a:t>
            </a:r>
            <a:endParaRPr lang="pl-PL" sz="1600" dirty="0">
              <a:solidFill>
                <a:srgbClr val="4472C4">
                  <a:lumMod val="50000"/>
                </a:srgbClr>
              </a:solidFill>
            </a:endParaRPr>
          </a:p>
        </p:txBody>
      </p:sp>
      <p:sp>
        <p:nvSpPr>
          <p:cNvPr id="26" name="pole tekstowe 25"/>
          <p:cNvSpPr txBox="1"/>
          <p:nvPr/>
        </p:nvSpPr>
        <p:spPr>
          <a:xfrm>
            <a:off x="264939" y="2709714"/>
            <a:ext cx="6918742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H</a:t>
            </a:r>
            <a:r>
              <a:rPr lang="pl-PL" dirty="0" err="1" smtClean="0">
                <a:solidFill>
                  <a:schemeClr val="accent5">
                    <a:lumMod val="50000"/>
                  </a:schemeClr>
                </a:solidFill>
              </a:rPr>
              <a:t>ardware</a:t>
            </a:r>
            <a:r>
              <a:rPr lang="pl-PL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pl-PL" dirty="0" err="1" smtClean="0">
                <a:solidFill>
                  <a:schemeClr val="accent5">
                    <a:lumMod val="50000"/>
                  </a:schemeClr>
                </a:solidFill>
              </a:rPr>
              <a:t>in</a:t>
            </a:r>
            <a:r>
              <a:rPr lang="pl-PL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pl-PL" dirty="0" smtClean="0">
                <a:solidFill>
                  <a:schemeClr val="accent5">
                    <a:lumMod val="50000"/>
                  </a:schemeClr>
                </a:solidFill>
              </a:rPr>
              <a:t>SR1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 (as a pool of spare components)</a:t>
            </a:r>
            <a:r>
              <a:rPr lang="pl-PL" dirty="0" smtClean="0">
                <a:solidFill>
                  <a:schemeClr val="accent5">
                    <a:lumMod val="50000"/>
                  </a:schemeClr>
                </a:solidFill>
              </a:rPr>
              <a:t>:</a:t>
            </a:r>
            <a:endParaRPr lang="pl-PL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18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pl-PL" sz="2000" dirty="0" smtClean="0">
                <a:solidFill>
                  <a:schemeClr val="accent5">
                    <a:lumMod val="50000"/>
                  </a:schemeClr>
                </a:solidFill>
              </a:rPr>
              <a:t>CAN PSU – </a:t>
            </a:r>
            <a:r>
              <a:rPr lang="pl-PL" sz="2000" dirty="0" err="1" smtClean="0">
                <a:solidFill>
                  <a:schemeClr val="accent5">
                    <a:lumMod val="50000"/>
                  </a:schemeClr>
                </a:solidFill>
              </a:rPr>
              <a:t>power</a:t>
            </a:r>
            <a:r>
              <a:rPr lang="pl-PL" sz="20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pl-PL" sz="2000" dirty="0" err="1" smtClean="0">
                <a:solidFill>
                  <a:schemeClr val="accent5">
                    <a:lumMod val="50000"/>
                  </a:schemeClr>
                </a:solidFill>
              </a:rPr>
              <a:t>supply</a:t>
            </a:r>
            <a:r>
              <a:rPr lang="pl-PL" sz="2000" dirty="0" smtClean="0">
                <a:solidFill>
                  <a:schemeClr val="accent5">
                    <a:lumMod val="50000"/>
                  </a:schemeClr>
                </a:solidFill>
              </a:rPr>
              <a:t> for </a:t>
            </a:r>
            <a:r>
              <a:rPr lang="pl-PL" sz="2000" dirty="0" err="1" smtClean="0">
                <a:solidFill>
                  <a:schemeClr val="accent5">
                    <a:lumMod val="50000"/>
                  </a:schemeClr>
                </a:solidFill>
              </a:rPr>
              <a:t>Can</a:t>
            </a:r>
            <a:r>
              <a:rPr lang="pl-PL" sz="20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pl-PL" sz="2000" dirty="0" err="1" smtClean="0">
                <a:solidFill>
                  <a:schemeClr val="accent5">
                    <a:lumMod val="50000"/>
                  </a:schemeClr>
                </a:solidFill>
              </a:rPr>
              <a:t>bus</a:t>
            </a:r>
            <a:r>
              <a:rPr lang="pl-PL" sz="2000" dirty="0" smtClean="0">
                <a:solidFill>
                  <a:schemeClr val="accent5">
                    <a:lumMod val="50000"/>
                  </a:schemeClr>
                </a:solidFill>
              </a:rPr>
              <a:t>, </a:t>
            </a:r>
            <a:r>
              <a:rPr lang="pl-PL" sz="2000" dirty="0" err="1" smtClean="0">
                <a:solidFill>
                  <a:schemeClr val="accent5">
                    <a:lumMod val="50000"/>
                  </a:schemeClr>
                </a:solidFill>
              </a:rPr>
              <a:t>crate</a:t>
            </a:r>
            <a:r>
              <a:rPr lang="pl-PL" sz="2000" dirty="0" smtClean="0">
                <a:solidFill>
                  <a:schemeClr val="accent5">
                    <a:lumMod val="50000"/>
                  </a:schemeClr>
                </a:solidFill>
              </a:rPr>
              <a:t> + 2 </a:t>
            </a:r>
            <a:r>
              <a:rPr lang="pl-PL" sz="2000" dirty="0" err="1" smtClean="0">
                <a:solidFill>
                  <a:schemeClr val="accent5">
                    <a:lumMod val="50000"/>
                  </a:schemeClr>
                </a:solidFill>
              </a:rPr>
              <a:t>modules</a:t>
            </a:r>
            <a:endParaRPr lang="pl-PL" sz="20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000" dirty="0" err="1" smtClean="0">
                <a:solidFill>
                  <a:schemeClr val="accent5">
                    <a:lumMod val="50000"/>
                  </a:schemeClr>
                </a:solidFill>
              </a:rPr>
              <a:t>Interlock</a:t>
            </a:r>
            <a:r>
              <a:rPr lang="pl-PL" sz="2000" dirty="0" smtClean="0">
                <a:solidFill>
                  <a:schemeClr val="accent5">
                    <a:lumMod val="50000"/>
                  </a:schemeClr>
                </a:solidFill>
              </a:rPr>
              <a:t> Matrix </a:t>
            </a:r>
            <a:r>
              <a:rPr lang="pl-PL" sz="2000" dirty="0" err="1" smtClean="0">
                <a:solidFill>
                  <a:schemeClr val="accent5">
                    <a:lumMod val="50000"/>
                  </a:schemeClr>
                </a:solidFill>
              </a:rPr>
              <a:t>Crate</a:t>
            </a:r>
            <a:r>
              <a:rPr lang="pl-PL" sz="2000" dirty="0" smtClean="0">
                <a:solidFill>
                  <a:schemeClr val="accent5">
                    <a:lumMod val="50000"/>
                  </a:schemeClr>
                </a:solidFill>
              </a:rPr>
              <a:t> – </a:t>
            </a:r>
            <a:r>
              <a:rPr lang="pl-PL" sz="2000" dirty="0" err="1" smtClean="0">
                <a:solidFill>
                  <a:schemeClr val="accent5">
                    <a:lumMod val="50000"/>
                  </a:schemeClr>
                </a:solidFill>
              </a:rPr>
              <a:t>will</a:t>
            </a:r>
            <a:r>
              <a:rPr lang="pl-PL" sz="2000" dirty="0" smtClean="0">
                <a:solidFill>
                  <a:schemeClr val="accent5">
                    <a:lumMod val="50000"/>
                  </a:schemeClr>
                </a:solidFill>
              </a:rPr>
              <a:t> be </a:t>
            </a:r>
            <a:r>
              <a:rPr lang="pl-PL" sz="2000" dirty="0" err="1" smtClean="0">
                <a:solidFill>
                  <a:schemeClr val="accent5">
                    <a:lumMod val="50000"/>
                  </a:schemeClr>
                </a:solidFill>
              </a:rPr>
              <a:t>completed</a:t>
            </a:r>
            <a:r>
              <a:rPr lang="pl-PL" sz="20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pl-PL" sz="2000" dirty="0" err="1" smtClean="0">
                <a:solidFill>
                  <a:schemeClr val="accent5">
                    <a:lumMod val="50000"/>
                  </a:schemeClr>
                </a:solidFill>
              </a:rPr>
              <a:t>soon</a:t>
            </a:r>
            <a:r>
              <a:rPr lang="pl-PL" sz="2000" dirty="0" smtClean="0">
                <a:solidFill>
                  <a:schemeClr val="accent5">
                    <a:lumMod val="50000"/>
                  </a:schemeClr>
                </a:solidFill>
              </a:rPr>
              <a:t> with </a:t>
            </a:r>
            <a:r>
              <a:rPr lang="pl-PL" sz="2000" dirty="0" err="1" smtClean="0">
                <a:solidFill>
                  <a:schemeClr val="accent5">
                    <a:lumMod val="50000"/>
                  </a:schemeClr>
                </a:solidFill>
              </a:rPr>
              <a:t>modules</a:t>
            </a:r>
            <a:endParaRPr lang="pl-PL" sz="20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000" dirty="0" smtClean="0">
                <a:solidFill>
                  <a:schemeClr val="accent5">
                    <a:lumMod val="50000"/>
                  </a:schemeClr>
                </a:solidFill>
              </a:rPr>
              <a:t>VREG </a:t>
            </a:r>
            <a:r>
              <a:rPr lang="pl-PL" sz="2000" dirty="0" err="1" smtClean="0">
                <a:solidFill>
                  <a:schemeClr val="accent5">
                    <a:lumMod val="50000"/>
                  </a:schemeClr>
                </a:solidFill>
              </a:rPr>
              <a:t>Voltage</a:t>
            </a:r>
            <a:r>
              <a:rPr lang="pl-PL" sz="2000" dirty="0" smtClean="0">
                <a:solidFill>
                  <a:schemeClr val="accent5">
                    <a:lumMod val="50000"/>
                  </a:schemeClr>
                </a:solidFill>
              </a:rPr>
              <a:t> Regulator </a:t>
            </a:r>
            <a:r>
              <a:rPr lang="pl-PL" sz="2000" dirty="0" err="1" smtClean="0">
                <a:solidFill>
                  <a:schemeClr val="accent5">
                    <a:lumMod val="50000"/>
                  </a:schemeClr>
                </a:solidFill>
              </a:rPr>
              <a:t>Crate</a:t>
            </a:r>
            <a:r>
              <a:rPr lang="pl-PL" sz="2000" dirty="0" smtClean="0">
                <a:solidFill>
                  <a:schemeClr val="accent5">
                    <a:lumMod val="50000"/>
                  </a:schemeClr>
                </a:solidFill>
              </a:rPr>
              <a:t> – </a:t>
            </a:r>
            <a:r>
              <a:rPr lang="pl-PL" sz="2000" dirty="0" err="1" smtClean="0">
                <a:solidFill>
                  <a:schemeClr val="accent5">
                    <a:lumMod val="50000"/>
                  </a:schemeClr>
                </a:solidFill>
              </a:rPr>
              <a:t>cards</a:t>
            </a:r>
            <a:r>
              <a:rPr lang="pl-PL" sz="2000" dirty="0" smtClean="0">
                <a:solidFill>
                  <a:schemeClr val="accent5">
                    <a:lumMod val="50000"/>
                  </a:schemeClr>
                </a:solidFill>
              </a:rPr>
              <a:t> to be </a:t>
            </a:r>
            <a:r>
              <a:rPr lang="pl-PL" sz="2000" dirty="0" err="1" smtClean="0">
                <a:solidFill>
                  <a:schemeClr val="accent5">
                    <a:lumMod val="50000"/>
                  </a:schemeClr>
                </a:solidFill>
              </a:rPr>
              <a:t>provided</a:t>
            </a:r>
            <a:endParaRPr lang="pl-PL" sz="20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000" dirty="0">
                <a:solidFill>
                  <a:schemeClr val="accent5">
                    <a:lumMod val="50000"/>
                  </a:schemeClr>
                </a:solidFill>
              </a:rPr>
              <a:t>ISEG HV </a:t>
            </a:r>
            <a:r>
              <a:rPr lang="pl-PL" sz="2000" dirty="0" err="1" smtClean="0">
                <a:solidFill>
                  <a:schemeClr val="accent5">
                    <a:lumMod val="50000"/>
                  </a:schemeClr>
                </a:solidFill>
              </a:rPr>
              <a:t>crate</a:t>
            </a:r>
            <a:r>
              <a:rPr lang="pl-PL" sz="2000" dirty="0" smtClean="0">
                <a:solidFill>
                  <a:schemeClr val="accent5">
                    <a:lumMod val="50000"/>
                  </a:schemeClr>
                </a:solidFill>
              </a:rPr>
              <a:t>    + </a:t>
            </a:r>
            <a:r>
              <a:rPr lang="pl-PL" sz="2000" dirty="0" err="1" smtClean="0">
                <a:solidFill>
                  <a:schemeClr val="accent5">
                    <a:lumMod val="50000"/>
                  </a:schemeClr>
                </a:solidFill>
              </a:rPr>
              <a:t>modules</a:t>
            </a:r>
            <a:endParaRPr lang="pl-PL" sz="20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000" dirty="0">
                <a:solidFill>
                  <a:schemeClr val="accent5">
                    <a:lumMod val="50000"/>
                  </a:schemeClr>
                </a:solidFill>
              </a:rPr>
              <a:t>Wiener LV PL 512 – </a:t>
            </a:r>
            <a:r>
              <a:rPr lang="pl-PL" sz="2000" dirty="0" smtClean="0">
                <a:solidFill>
                  <a:schemeClr val="accent5">
                    <a:lumMod val="50000"/>
                  </a:schemeClr>
                </a:solidFill>
              </a:rPr>
              <a:t>will </a:t>
            </a:r>
            <a:r>
              <a:rPr lang="pl-PL" sz="2000" dirty="0">
                <a:solidFill>
                  <a:schemeClr val="accent5">
                    <a:lumMod val="50000"/>
                  </a:schemeClr>
                </a:solidFill>
              </a:rPr>
              <a:t>be </a:t>
            </a:r>
            <a:r>
              <a:rPr lang="pl-PL" sz="2000" dirty="0" err="1">
                <a:solidFill>
                  <a:schemeClr val="accent5">
                    <a:lumMod val="50000"/>
                  </a:schemeClr>
                </a:solidFill>
              </a:rPr>
              <a:t>delivered</a:t>
            </a:r>
            <a:r>
              <a:rPr lang="pl-PL" sz="20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pl-PL" sz="2000" dirty="0" err="1" smtClean="0">
                <a:solidFill>
                  <a:schemeClr val="accent5">
                    <a:lumMod val="50000"/>
                  </a:schemeClr>
                </a:solidFill>
              </a:rPr>
              <a:t>soon</a:t>
            </a:r>
            <a:endParaRPr lang="en-US" sz="2000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7" name="Symbol zastępczy stopki 104"/>
          <p:cNvSpPr>
            <a:spLocks noGrp="1"/>
          </p:cNvSpPr>
          <p:nvPr>
            <p:ph type="ftr" sz="quarter" idx="11"/>
          </p:nvPr>
        </p:nvSpPr>
        <p:spPr>
          <a:xfrm>
            <a:off x="4166685" y="6310114"/>
            <a:ext cx="3861805" cy="365210"/>
          </a:xfrm>
        </p:spPr>
        <p:txBody>
          <a:bodyPr/>
          <a:lstStyle/>
          <a:p>
            <a:r>
              <a:rPr lang="en-US" sz="1600" smtClean="0"/>
              <a:t>AFP trigger, DAQ and DCS                             </a:t>
            </a:r>
            <a:endParaRPr lang="pl-PL" sz="1600" dirty="0"/>
          </a:p>
        </p:txBody>
      </p:sp>
      <p:sp>
        <p:nvSpPr>
          <p:cNvPr id="28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609787" y="6357822"/>
            <a:ext cx="2845541" cy="365210"/>
          </a:xfrm>
        </p:spPr>
        <p:txBody>
          <a:bodyPr/>
          <a:lstStyle/>
          <a:p>
            <a:r>
              <a:rPr lang="pl-PL" sz="1600" dirty="0" smtClean="0"/>
              <a:t>10/28/2015</a:t>
            </a:r>
            <a:endParaRPr lang="pl-PL" sz="1600" dirty="0"/>
          </a:p>
        </p:txBody>
      </p:sp>
      <p:sp>
        <p:nvSpPr>
          <p:cNvPr id="29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8739875" y="6357822"/>
            <a:ext cx="2845541" cy="365210"/>
          </a:xfrm>
        </p:spPr>
        <p:txBody>
          <a:bodyPr/>
          <a:lstStyle/>
          <a:p>
            <a:fld id="{A6EBD684-48FE-43CE-BF1F-BE3C26A91AB3}" type="slidenum">
              <a:rPr lang="pl-PL" sz="1600" smtClean="0"/>
              <a:pPr/>
              <a:t>12</a:t>
            </a:fld>
            <a:endParaRPr lang="pl-PL" sz="1600" dirty="0"/>
          </a:p>
        </p:txBody>
      </p:sp>
    </p:spTree>
    <p:extLst>
      <p:ext uri="{BB962C8B-B14F-4D97-AF65-F5344CB8AC3E}">
        <p14:creationId xmlns:p14="http://schemas.microsoft.com/office/powerpoint/2010/main" xmlns="" val="2381537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ole tekstowe 8"/>
          <p:cNvSpPr txBox="1"/>
          <p:nvPr/>
        </p:nvSpPr>
        <p:spPr>
          <a:xfrm>
            <a:off x="611502" y="170662"/>
            <a:ext cx="10921891" cy="58491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lIns="91287" tIns="45634" rIns="91287" bIns="45634" rtlCol="0">
            <a:spAutoFit/>
          </a:bodyPr>
          <a:lstStyle/>
          <a:p>
            <a:pPr algn="ctr" defTabSz="912854"/>
            <a:r>
              <a:rPr lang="en-US" sz="32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Status of software development </a:t>
            </a:r>
            <a:r>
              <a:rPr lang="en-US" sz="32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</a:t>
            </a:r>
            <a:r>
              <a:rPr lang="en-US" sz="32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SR1</a:t>
            </a:r>
            <a:endParaRPr lang="en-US" sz="320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pole tekstowe 10"/>
          <p:cNvSpPr txBox="1"/>
          <p:nvPr/>
        </p:nvSpPr>
        <p:spPr>
          <a:xfrm>
            <a:off x="461828" y="1356922"/>
            <a:ext cx="7586775" cy="1015898"/>
          </a:xfrm>
          <a:prstGeom prst="rect">
            <a:avLst/>
          </a:prstGeom>
          <a:noFill/>
        </p:spPr>
        <p:txBody>
          <a:bodyPr wrap="square" lIns="91287" tIns="45634" rIns="91287" bIns="45634" rtlCol="0">
            <a:spAutoFit/>
          </a:bodyPr>
          <a:lstStyle/>
          <a:p>
            <a:pPr defTabSz="912854"/>
            <a:r>
              <a:rPr lang="en-US" dirty="0" smtClean="0">
                <a:solidFill>
                  <a:srgbClr val="4472C4">
                    <a:lumMod val="50000"/>
                  </a:srgbClr>
                </a:solidFill>
              </a:rPr>
              <a:t>High Voltage</a:t>
            </a:r>
            <a:endParaRPr lang="en-US" sz="1800" dirty="0" smtClean="0">
              <a:solidFill>
                <a:srgbClr val="4472C4">
                  <a:lumMod val="50000"/>
                </a:srgbClr>
              </a:solidFill>
            </a:endParaRPr>
          </a:p>
          <a:p>
            <a:pPr defTabSz="912854"/>
            <a:r>
              <a:rPr lang="en-US" sz="1800" dirty="0" smtClean="0">
                <a:solidFill>
                  <a:srgbClr val="4472C4">
                    <a:lumMod val="50000"/>
                  </a:srgbClr>
                </a:solidFill>
              </a:rPr>
              <a:t>ISEG OPC DA Server (VM2008) and ISEG Framework component installed and tested, ready for final hardware (from Cracow)  and further development</a:t>
            </a:r>
            <a:endParaRPr lang="en-US" sz="1800" dirty="0">
              <a:solidFill>
                <a:srgbClr val="4472C4">
                  <a:lumMod val="50000"/>
                </a:srgbClr>
              </a:solidFill>
            </a:endParaRPr>
          </a:p>
        </p:txBody>
      </p:sp>
      <p:sp>
        <p:nvSpPr>
          <p:cNvPr id="12" name="pole tekstowe 11"/>
          <p:cNvSpPr txBox="1"/>
          <p:nvPr/>
        </p:nvSpPr>
        <p:spPr>
          <a:xfrm>
            <a:off x="461830" y="4016555"/>
            <a:ext cx="5693830" cy="769619"/>
          </a:xfrm>
          <a:prstGeom prst="rect">
            <a:avLst/>
          </a:prstGeom>
          <a:noFill/>
        </p:spPr>
        <p:txBody>
          <a:bodyPr wrap="square" lIns="91287" tIns="45634" rIns="91287" bIns="45634" rtlCol="0">
            <a:spAutoFit/>
          </a:bodyPr>
          <a:lstStyle/>
          <a:p>
            <a:pPr defTabSz="912854"/>
            <a:r>
              <a:rPr lang="en-US" smtClean="0">
                <a:solidFill>
                  <a:srgbClr val="4472C4">
                    <a:lumMod val="50000"/>
                  </a:srgbClr>
                </a:solidFill>
              </a:rPr>
              <a:t>Secondary</a:t>
            </a:r>
            <a:r>
              <a:rPr lang="en-US" smtClean="0">
                <a:solidFill>
                  <a:srgbClr val="4472C4">
                    <a:lumMod val="50000"/>
                  </a:srgbClr>
                </a:solidFill>
              </a:rPr>
              <a:t> </a:t>
            </a:r>
            <a:r>
              <a:rPr lang="en-US" smtClean="0">
                <a:solidFill>
                  <a:srgbClr val="4472C4">
                    <a:lumMod val="50000"/>
                  </a:srgbClr>
                </a:solidFill>
              </a:rPr>
              <a:t>Vacuum</a:t>
            </a:r>
            <a:endParaRPr lang="en-US" smtClean="0">
              <a:solidFill>
                <a:srgbClr val="4472C4">
                  <a:lumMod val="50000"/>
                </a:srgbClr>
              </a:solidFill>
            </a:endParaRPr>
          </a:p>
          <a:p>
            <a:pPr defTabSz="912854"/>
            <a:r>
              <a:rPr lang="en-US" sz="2000" smtClean="0">
                <a:solidFill>
                  <a:srgbClr val="4472C4">
                    <a:lumMod val="50000"/>
                  </a:srgbClr>
                </a:solidFill>
              </a:rPr>
              <a:t> Preliminary datapoint structure and panels </a:t>
            </a:r>
            <a:r>
              <a:rPr lang="en-US" sz="2000" smtClean="0">
                <a:solidFill>
                  <a:srgbClr val="4472C4">
                    <a:lumMod val="50000"/>
                  </a:srgbClr>
                </a:solidFill>
              </a:rPr>
              <a:t>defined</a:t>
            </a:r>
            <a:endParaRPr lang="en-US" sz="2000">
              <a:solidFill>
                <a:srgbClr val="4472C4">
                  <a:lumMod val="50000"/>
                </a:srgbClr>
              </a:solidFill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461830" y="2532863"/>
            <a:ext cx="6009557" cy="1384821"/>
          </a:xfrm>
          <a:prstGeom prst="rect">
            <a:avLst/>
          </a:prstGeom>
          <a:noFill/>
        </p:spPr>
        <p:txBody>
          <a:bodyPr wrap="square" lIns="91287" tIns="45634" rIns="91287" bIns="45634" rtlCol="0">
            <a:spAutoFit/>
          </a:bodyPr>
          <a:lstStyle/>
          <a:p>
            <a:pPr defTabSz="912854"/>
            <a:r>
              <a:rPr lang="en-US" smtClean="0">
                <a:solidFill>
                  <a:srgbClr val="4472C4">
                    <a:lumMod val="50000"/>
                  </a:srgbClr>
                </a:solidFill>
              </a:rPr>
              <a:t>FE </a:t>
            </a:r>
            <a:r>
              <a:rPr lang="en-US" smtClean="0">
                <a:solidFill>
                  <a:srgbClr val="4472C4">
                    <a:lumMod val="50000"/>
                  </a:srgbClr>
                </a:solidFill>
              </a:rPr>
              <a:t>Chips health </a:t>
            </a:r>
            <a:r>
              <a:rPr lang="en-US" smtClean="0">
                <a:solidFill>
                  <a:srgbClr val="4472C4">
                    <a:lumMod val="50000"/>
                  </a:srgbClr>
                </a:solidFill>
              </a:rPr>
              <a:t>parameters</a:t>
            </a:r>
            <a:endParaRPr lang="en-US" smtClean="0">
              <a:solidFill>
                <a:srgbClr val="4472C4">
                  <a:lumMod val="50000"/>
                </a:srgbClr>
              </a:solidFill>
            </a:endParaRPr>
          </a:p>
          <a:p>
            <a:pPr defTabSz="912854"/>
            <a:r>
              <a:rPr lang="en-US" sz="2000" smtClean="0">
                <a:solidFill>
                  <a:srgbClr val="4472C4">
                    <a:lumMod val="50000"/>
                  </a:srgbClr>
                </a:solidFill>
              </a:rPr>
              <a:t>OPC UA server embedded in RCE will acquire health parameters via dedicated API’s </a:t>
            </a:r>
            <a:r>
              <a:rPr lang="en-US" sz="2000" smtClean="0">
                <a:solidFill>
                  <a:srgbClr val="4472C4">
                    <a:lumMod val="50000"/>
                  </a:srgbClr>
                </a:solidFill>
              </a:rPr>
              <a:t>-&gt; </a:t>
            </a:r>
            <a:r>
              <a:rPr lang="en-US" sz="2000" smtClean="0">
                <a:solidFill>
                  <a:srgbClr val="4472C4">
                    <a:lumMod val="50000"/>
                  </a:srgbClr>
                </a:solidFill>
              </a:rPr>
              <a:t>OPC </a:t>
            </a:r>
            <a:r>
              <a:rPr lang="en-US" sz="2000" smtClean="0">
                <a:solidFill>
                  <a:srgbClr val="4472C4">
                    <a:lumMod val="50000"/>
                  </a:srgbClr>
                </a:solidFill>
              </a:rPr>
              <a:t>UA</a:t>
            </a:r>
            <a:r>
              <a:rPr lang="en-US" sz="2000" smtClean="0">
                <a:solidFill>
                  <a:srgbClr val="4472C4">
                    <a:lumMod val="50000"/>
                  </a:srgbClr>
                </a:solidFill>
              </a:rPr>
              <a:t>  </a:t>
            </a:r>
            <a:r>
              <a:rPr lang="en-US" sz="2000" smtClean="0">
                <a:solidFill>
                  <a:srgbClr val="4472C4">
                    <a:lumMod val="50000"/>
                  </a:srgbClr>
                </a:solidFill>
              </a:rPr>
              <a:t>server </a:t>
            </a:r>
            <a:r>
              <a:rPr lang="en-US" sz="2000" smtClean="0">
                <a:solidFill>
                  <a:srgbClr val="4472C4">
                    <a:lumMod val="50000"/>
                  </a:srgbClr>
                </a:solidFill>
              </a:rPr>
              <a:t>framework </a:t>
            </a:r>
            <a:r>
              <a:rPr lang="en-US" sz="2000" smtClean="0">
                <a:solidFill>
                  <a:srgbClr val="4472C4">
                    <a:lumMod val="50000"/>
                  </a:srgbClr>
                </a:solidFill>
              </a:rPr>
              <a:t>installed</a:t>
            </a:r>
            <a:r>
              <a:rPr lang="en-US" sz="2000" smtClean="0">
                <a:solidFill>
                  <a:srgbClr val="4472C4">
                    <a:lumMod val="50000"/>
                  </a:srgbClr>
                </a:solidFill>
              </a:rPr>
              <a:t> on </a:t>
            </a:r>
            <a:r>
              <a:rPr lang="en-US" sz="2000" smtClean="0">
                <a:solidFill>
                  <a:srgbClr val="4472C4">
                    <a:lumMod val="50000"/>
                  </a:srgbClr>
                </a:solidFill>
              </a:rPr>
              <a:t>RCE</a:t>
            </a:r>
            <a:r>
              <a:rPr lang="en-US" sz="2000" smtClean="0">
                <a:solidFill>
                  <a:srgbClr val="4472C4">
                    <a:lumMod val="50000"/>
                  </a:srgbClr>
                </a:solidFill>
              </a:rPr>
              <a:t>, ready for </a:t>
            </a:r>
            <a:r>
              <a:rPr lang="en-US" sz="2000" smtClean="0">
                <a:solidFill>
                  <a:srgbClr val="4472C4">
                    <a:lumMod val="50000"/>
                  </a:srgbClr>
                </a:solidFill>
              </a:rPr>
              <a:t>development</a:t>
            </a:r>
            <a:endParaRPr lang="en-US" sz="2000">
              <a:solidFill>
                <a:srgbClr val="4472C4">
                  <a:lumMod val="50000"/>
                </a:srgbClr>
              </a:solidFill>
            </a:endParaRPr>
          </a:p>
        </p:txBody>
      </p:sp>
      <p:sp>
        <p:nvSpPr>
          <p:cNvPr id="15" name="pole tekstowe 14"/>
          <p:cNvSpPr txBox="1"/>
          <p:nvPr/>
        </p:nvSpPr>
        <p:spPr>
          <a:xfrm>
            <a:off x="461830" y="5220983"/>
            <a:ext cx="7507965" cy="769268"/>
          </a:xfrm>
          <a:prstGeom prst="rect">
            <a:avLst/>
          </a:prstGeom>
          <a:noFill/>
        </p:spPr>
        <p:txBody>
          <a:bodyPr wrap="square" lIns="91287" tIns="45634" rIns="91287" bIns="45634" rtlCol="0">
            <a:spAutoFit/>
          </a:bodyPr>
          <a:lstStyle/>
          <a:p>
            <a:pPr defTabSz="912854"/>
            <a:r>
              <a:rPr lang="en-US" dirty="0" smtClean="0">
                <a:solidFill>
                  <a:srgbClr val="4472C4">
                    <a:lumMod val="50000"/>
                  </a:srgbClr>
                </a:solidFill>
              </a:rPr>
              <a:t>ELMB-Controlled Equipment </a:t>
            </a:r>
            <a:r>
              <a:rPr lang="en-US" dirty="0" err="1" smtClean="0">
                <a:solidFill>
                  <a:srgbClr val="4472C4">
                    <a:lumMod val="50000"/>
                  </a:srgbClr>
                </a:solidFill>
              </a:rPr>
              <a:t>Ilock</a:t>
            </a:r>
            <a:r>
              <a:rPr lang="en-US" dirty="0" smtClean="0">
                <a:solidFill>
                  <a:srgbClr val="4472C4">
                    <a:lumMod val="50000"/>
                  </a:srgbClr>
                </a:solidFill>
              </a:rPr>
              <a:t> MC, SCOL, LVPP4, VREG</a:t>
            </a:r>
            <a:endParaRPr lang="en-US" sz="2000" dirty="0" smtClean="0">
              <a:solidFill>
                <a:srgbClr val="4472C4">
                  <a:lumMod val="50000"/>
                </a:srgbClr>
              </a:solidFill>
            </a:endParaRPr>
          </a:p>
          <a:p>
            <a:pPr defTabSz="912854"/>
            <a:r>
              <a:rPr lang="en-US" sz="2000" dirty="0" smtClean="0">
                <a:solidFill>
                  <a:srgbClr val="4472C4">
                    <a:lumMod val="50000"/>
                  </a:srgbClr>
                </a:solidFill>
              </a:rPr>
              <a:t> framework-like software development (based on IBL/Pixel) on-going</a:t>
            </a:r>
            <a:endParaRPr lang="en-US" sz="2000" dirty="0">
              <a:solidFill>
                <a:srgbClr val="4472C4">
                  <a:lumMod val="50000"/>
                </a:srgbClr>
              </a:solidFill>
            </a:endParaRPr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81067" y="2525083"/>
            <a:ext cx="4851215" cy="1332308"/>
          </a:xfrm>
          <a:prstGeom prst="rect">
            <a:avLst/>
          </a:prstGeom>
        </p:spPr>
      </p:pic>
      <p:sp>
        <p:nvSpPr>
          <p:cNvPr id="17" name="Prostokąt 16"/>
          <p:cNvSpPr/>
          <p:nvPr/>
        </p:nvSpPr>
        <p:spPr>
          <a:xfrm>
            <a:off x="302150" y="766924"/>
            <a:ext cx="4259647" cy="461772"/>
          </a:xfrm>
          <a:prstGeom prst="rect">
            <a:avLst/>
          </a:prstGeom>
        </p:spPr>
        <p:txBody>
          <a:bodyPr wrap="none" lIns="91287" tIns="45634" rIns="91287" bIns="45634">
            <a:spAutoFit/>
          </a:bodyPr>
          <a:lstStyle/>
          <a:p>
            <a:pPr defTabSz="912854"/>
            <a:r>
              <a:rPr lang="en-US" smtClean="0">
                <a:solidFill>
                  <a:srgbClr val="4472C4">
                    <a:lumMod val="50000"/>
                  </a:srgbClr>
                </a:solidFill>
              </a:rPr>
              <a:t>Software </a:t>
            </a:r>
            <a:r>
              <a:rPr lang="en-US" smtClean="0">
                <a:solidFill>
                  <a:srgbClr val="4472C4">
                    <a:lumMod val="50000"/>
                  </a:srgbClr>
                </a:solidFill>
              </a:rPr>
              <a:t>development </a:t>
            </a:r>
            <a:r>
              <a:rPr lang="en-US" smtClean="0">
                <a:solidFill>
                  <a:srgbClr val="4472C4">
                    <a:lumMod val="50000"/>
                  </a:srgbClr>
                </a:solidFill>
              </a:rPr>
              <a:t>ongoing</a:t>
            </a:r>
            <a:r>
              <a:rPr lang="en-US" smtClean="0">
                <a:solidFill>
                  <a:srgbClr val="4472C4">
                    <a:lumMod val="50000"/>
                  </a:srgbClr>
                </a:solidFill>
              </a:rPr>
              <a:t>: </a:t>
            </a:r>
            <a:endParaRPr lang="en-US">
              <a:solidFill>
                <a:prstClr val="black"/>
              </a:solidFill>
            </a:endParaRPr>
          </a:p>
        </p:txBody>
      </p:sp>
      <p:pic>
        <p:nvPicPr>
          <p:cNvPr id="18" name="Obraz 17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215474" y="4145989"/>
            <a:ext cx="2237581" cy="828710"/>
          </a:xfrm>
          <a:prstGeom prst="rect">
            <a:avLst/>
          </a:prstGeom>
        </p:spPr>
      </p:pic>
      <p:pic>
        <p:nvPicPr>
          <p:cNvPr id="19" name="Obraz 18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923338" y="1326014"/>
            <a:ext cx="2244289" cy="1049347"/>
          </a:xfrm>
          <a:prstGeom prst="rect">
            <a:avLst/>
          </a:prstGeom>
        </p:spPr>
      </p:pic>
      <p:pic>
        <p:nvPicPr>
          <p:cNvPr id="20" name="Obraz 19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9616251" y="4273455"/>
            <a:ext cx="1349208" cy="701263"/>
          </a:xfrm>
          <a:prstGeom prst="rect">
            <a:avLst/>
          </a:prstGeom>
        </p:spPr>
      </p:pic>
      <p:pic>
        <p:nvPicPr>
          <p:cNvPr id="21" name="Obraz 20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8062084" y="5397192"/>
            <a:ext cx="3060582" cy="871391"/>
          </a:xfrm>
          <a:prstGeom prst="rect">
            <a:avLst/>
          </a:prstGeom>
        </p:spPr>
      </p:pic>
      <p:sp>
        <p:nvSpPr>
          <p:cNvPr id="22" name="Prostokąt 21"/>
          <p:cNvSpPr/>
          <p:nvPr/>
        </p:nvSpPr>
        <p:spPr>
          <a:xfrm>
            <a:off x="461850" y="1238353"/>
            <a:ext cx="10833225" cy="118827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287" tIns="45634" rIns="91287" bIns="45634" rtlCol="0" anchor="ctr"/>
          <a:lstStyle/>
          <a:p>
            <a:pPr algn="ctr" defTabSz="912854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3" name="Prostokąt 22"/>
          <p:cNvSpPr/>
          <p:nvPr/>
        </p:nvSpPr>
        <p:spPr>
          <a:xfrm>
            <a:off x="461850" y="5161068"/>
            <a:ext cx="10833225" cy="118827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287" tIns="45634" rIns="91287" bIns="45634" rtlCol="0" anchor="ctr"/>
          <a:lstStyle/>
          <a:p>
            <a:pPr algn="ctr" defTabSz="912854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4" name="Prostokąt 23"/>
          <p:cNvSpPr/>
          <p:nvPr/>
        </p:nvSpPr>
        <p:spPr>
          <a:xfrm>
            <a:off x="461849" y="4004492"/>
            <a:ext cx="10833225" cy="10442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287" tIns="45634" rIns="91287" bIns="45634" rtlCol="0" anchor="ctr"/>
          <a:lstStyle/>
          <a:p>
            <a:pPr algn="ctr" defTabSz="912854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5" name="Prostokąt 24"/>
          <p:cNvSpPr/>
          <p:nvPr/>
        </p:nvSpPr>
        <p:spPr>
          <a:xfrm>
            <a:off x="461848" y="2551476"/>
            <a:ext cx="10833225" cy="133230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287" tIns="45634" rIns="91287" bIns="45634" rtlCol="0" anchor="ctr"/>
          <a:lstStyle/>
          <a:p>
            <a:pPr algn="ctr" defTabSz="912854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30" name="Symbol zastępczy stopki 104"/>
          <p:cNvSpPr>
            <a:spLocks noGrp="1"/>
          </p:cNvSpPr>
          <p:nvPr>
            <p:ph type="ftr" sz="quarter" idx="11"/>
          </p:nvPr>
        </p:nvSpPr>
        <p:spPr>
          <a:xfrm>
            <a:off x="4166685" y="6310114"/>
            <a:ext cx="3861805" cy="365210"/>
          </a:xfrm>
        </p:spPr>
        <p:txBody>
          <a:bodyPr/>
          <a:lstStyle/>
          <a:p>
            <a:r>
              <a:rPr lang="en-US" sz="1600" smtClean="0"/>
              <a:t>AFP trigger, DAQ and </a:t>
            </a:r>
            <a:r>
              <a:rPr lang="en-US" sz="1600" smtClean="0"/>
              <a:t>DCS                             </a:t>
            </a:r>
            <a:endParaRPr lang="en-US" sz="1600"/>
          </a:p>
        </p:txBody>
      </p:sp>
      <p:sp>
        <p:nvSpPr>
          <p:cNvPr id="31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609787" y="6357822"/>
            <a:ext cx="2845541" cy="365210"/>
          </a:xfrm>
        </p:spPr>
        <p:txBody>
          <a:bodyPr/>
          <a:lstStyle/>
          <a:p>
            <a:r>
              <a:rPr lang="en-US" sz="1600" smtClean="0"/>
              <a:t>10/28/2015</a:t>
            </a:r>
            <a:endParaRPr lang="en-US" sz="1600"/>
          </a:p>
        </p:txBody>
      </p:sp>
      <p:sp>
        <p:nvSpPr>
          <p:cNvPr id="32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8739875" y="6357822"/>
            <a:ext cx="2845541" cy="365210"/>
          </a:xfrm>
        </p:spPr>
        <p:txBody>
          <a:bodyPr/>
          <a:lstStyle/>
          <a:p>
            <a:fld id="{A6EBD684-48FE-43CE-BF1F-BE3C26A91AB3}" type="slidenum">
              <a:rPr lang="en-US" sz="1600" smtClean="0"/>
              <a:pPr/>
              <a:t>13</a:t>
            </a:fld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xmlns="" val="17471806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ole tekstowe 13"/>
          <p:cNvSpPr txBox="1"/>
          <p:nvPr/>
        </p:nvSpPr>
        <p:spPr>
          <a:xfrm>
            <a:off x="636642" y="37851"/>
            <a:ext cx="10921891" cy="58491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lIns="91458" tIns="45729" rIns="91458" bIns="45729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DCS current status and plans</a:t>
            </a:r>
            <a:endParaRPr 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636641" y="717770"/>
            <a:ext cx="10690108" cy="461772"/>
          </a:xfrm>
          <a:prstGeom prst="rect">
            <a:avLst/>
          </a:prstGeom>
          <a:noFill/>
        </p:spPr>
        <p:txBody>
          <a:bodyPr wrap="square" lIns="91458" tIns="45729" rIns="91458" bIns="45729" rtlCol="0">
            <a:spAutoFit/>
          </a:bodyPr>
          <a:lstStyle/>
          <a:p>
            <a:r>
              <a:rPr lang="en-US" smtClean="0">
                <a:solidFill>
                  <a:schemeClr val="accent5">
                    <a:lumMod val="50000"/>
                  </a:schemeClr>
                </a:solidFill>
              </a:rPr>
              <a:t>Status </a:t>
            </a:r>
            <a:r>
              <a:rPr lang="en-US" smtClean="0">
                <a:solidFill>
                  <a:schemeClr val="accent5">
                    <a:lumMod val="50000"/>
                  </a:schemeClr>
                </a:solidFill>
              </a:rPr>
              <a:t>of final </a:t>
            </a:r>
            <a:r>
              <a:rPr lang="en-US" smtClean="0">
                <a:solidFill>
                  <a:schemeClr val="accent5">
                    <a:lumMod val="50000"/>
                  </a:schemeClr>
                </a:solidFill>
              </a:rPr>
              <a:t>hardware:</a:t>
            </a:r>
            <a:endParaRPr lang="en-US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1" name="pole tekstowe 10"/>
          <p:cNvSpPr txBox="1"/>
          <p:nvPr/>
        </p:nvSpPr>
        <p:spPr>
          <a:xfrm>
            <a:off x="868424" y="1190809"/>
            <a:ext cx="10690108" cy="1477346"/>
          </a:xfrm>
          <a:prstGeom prst="rect">
            <a:avLst/>
          </a:prstGeom>
          <a:noFill/>
        </p:spPr>
        <p:txBody>
          <a:bodyPr wrap="square" lIns="91458" tIns="45729" rIns="91458" bIns="45729" rtlCol="0">
            <a:spAutoFit/>
          </a:bodyPr>
          <a:lstStyle/>
          <a:p>
            <a:pPr marL="342969" indent="-342969">
              <a:buFont typeface="Wingdings" panose="05000000000000000000" pitchFamily="2" charset="2"/>
              <a:buChar char="Ø"/>
            </a:pPr>
            <a:r>
              <a:rPr lang="en-US" sz="1800" dirty="0" smtClean="0">
                <a:solidFill>
                  <a:schemeClr val="accent5">
                    <a:lumMod val="50000"/>
                  </a:schemeClr>
                </a:solidFill>
              </a:rPr>
              <a:t>HV ISEG crate and modules – tested OK in Cracow,  ready to be sent to CERN  </a:t>
            </a:r>
          </a:p>
          <a:p>
            <a:pPr marL="342969" indent="-342969">
              <a:buFont typeface="Wingdings" panose="05000000000000000000" pitchFamily="2" charset="2"/>
              <a:buChar char="Ø"/>
            </a:pPr>
            <a:r>
              <a:rPr lang="en-US" sz="1800" dirty="0" smtClean="0">
                <a:solidFill>
                  <a:schemeClr val="accent5">
                    <a:lumMod val="50000"/>
                  </a:schemeClr>
                </a:solidFill>
              </a:rPr>
              <a:t>Wiener PL512 power supplies  - </a:t>
            </a:r>
            <a:r>
              <a:rPr lang="en-US" sz="1800" i="1" dirty="0" smtClean="0">
                <a:solidFill>
                  <a:srgbClr val="FF0000"/>
                </a:solidFill>
              </a:rPr>
              <a:t>still waiting for delivery</a:t>
            </a:r>
          </a:p>
          <a:p>
            <a:pPr marL="342969" indent="-342969">
              <a:buFont typeface="Wingdings" panose="05000000000000000000" pitchFamily="2" charset="2"/>
              <a:buChar char="Ø"/>
            </a:pPr>
            <a:r>
              <a:rPr lang="en-US" sz="1800" dirty="0" smtClean="0">
                <a:solidFill>
                  <a:schemeClr val="accent5">
                    <a:lumMod val="50000"/>
                  </a:schemeClr>
                </a:solidFill>
              </a:rPr>
              <a:t>DCS production machine Dell R620 – ready in USA15</a:t>
            </a:r>
          </a:p>
          <a:p>
            <a:pPr marL="342969" indent="-342969">
              <a:buFont typeface="Wingdings" panose="05000000000000000000" pitchFamily="2" charset="2"/>
              <a:buChar char="Ø"/>
            </a:pPr>
            <a:r>
              <a:rPr lang="en-US" sz="1800" dirty="0" smtClean="0">
                <a:solidFill>
                  <a:schemeClr val="accent5">
                    <a:lumMod val="50000"/>
                  </a:schemeClr>
                </a:solidFill>
              </a:rPr>
              <a:t>ELMB controlled equipment:  partially ready in SR1 </a:t>
            </a:r>
          </a:p>
          <a:p>
            <a:pPr marL="342969" indent="-342969">
              <a:buFont typeface="Wingdings" panose="05000000000000000000" pitchFamily="2" charset="2"/>
              <a:buChar char="Ø"/>
            </a:pPr>
            <a:r>
              <a:rPr lang="en-US" sz="1800" dirty="0" smtClean="0">
                <a:solidFill>
                  <a:schemeClr val="accent5">
                    <a:lumMod val="50000"/>
                  </a:schemeClr>
                </a:solidFill>
              </a:rPr>
              <a:t>ELMB’s – all needed (17) and some spares (3) available                                                            </a:t>
            </a:r>
            <a:endParaRPr lang="en-US" sz="1800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2" name="pole tekstowe 11"/>
          <p:cNvSpPr txBox="1"/>
          <p:nvPr/>
        </p:nvSpPr>
        <p:spPr>
          <a:xfrm>
            <a:off x="634938" y="2739206"/>
            <a:ext cx="10690108" cy="461772"/>
          </a:xfrm>
          <a:prstGeom prst="rect">
            <a:avLst/>
          </a:prstGeom>
          <a:noFill/>
        </p:spPr>
        <p:txBody>
          <a:bodyPr wrap="square" lIns="91458" tIns="45729" rIns="91458" bIns="45729" rtlCol="0">
            <a:spAutoFit/>
          </a:bodyPr>
          <a:lstStyle/>
          <a:p>
            <a:r>
              <a:rPr lang="en-US" smtClean="0">
                <a:solidFill>
                  <a:schemeClr val="accent5">
                    <a:lumMod val="50000"/>
                  </a:schemeClr>
                </a:solidFill>
              </a:rPr>
              <a:t>Status of software:</a:t>
            </a:r>
            <a:endParaRPr lang="en-US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5" name="pole tekstowe 14"/>
          <p:cNvSpPr txBox="1"/>
          <p:nvPr/>
        </p:nvSpPr>
        <p:spPr>
          <a:xfrm>
            <a:off x="868424" y="3140508"/>
            <a:ext cx="10690108" cy="923348"/>
          </a:xfrm>
          <a:prstGeom prst="rect">
            <a:avLst/>
          </a:prstGeom>
          <a:noFill/>
        </p:spPr>
        <p:txBody>
          <a:bodyPr wrap="square" lIns="91458" tIns="45729" rIns="91458" bIns="45729" rtlCol="0">
            <a:spAutoFit/>
          </a:bodyPr>
          <a:lstStyle/>
          <a:p>
            <a:pPr marL="342969" indent="-342969">
              <a:buFont typeface="Wingdings" panose="05000000000000000000" pitchFamily="2" charset="2"/>
              <a:buChar char="Ø"/>
            </a:pPr>
            <a:r>
              <a:rPr lang="en-US" sz="1800" dirty="0" smtClean="0">
                <a:solidFill>
                  <a:schemeClr val="accent5">
                    <a:lumMod val="50000"/>
                  </a:schemeClr>
                </a:solidFill>
              </a:rPr>
              <a:t>AFP DCS added  to Atlas Central DCS environment</a:t>
            </a:r>
          </a:p>
          <a:p>
            <a:pPr marL="342969" indent="-342969">
              <a:buFont typeface="Wingdings" panose="05000000000000000000" pitchFamily="2" charset="2"/>
              <a:buChar char="Ø"/>
            </a:pPr>
            <a:r>
              <a:rPr lang="en-US" sz="1800" dirty="0" smtClean="0">
                <a:solidFill>
                  <a:schemeClr val="accent5">
                    <a:lumMod val="50000"/>
                  </a:schemeClr>
                </a:solidFill>
              </a:rPr>
              <a:t>DCS Project in SR1 exists and allows </a:t>
            </a:r>
            <a:r>
              <a:rPr lang="en-US" sz="1800" dirty="0" smtClean="0">
                <a:solidFill>
                  <a:schemeClr val="accent5">
                    <a:lumMod val="50000"/>
                  </a:schemeClr>
                </a:solidFill>
              </a:rPr>
              <a:t>for </a:t>
            </a:r>
            <a:r>
              <a:rPr lang="en-US" sz="1800" dirty="0" smtClean="0">
                <a:solidFill>
                  <a:schemeClr val="accent5">
                    <a:lumMod val="50000"/>
                  </a:schemeClr>
                </a:solidFill>
              </a:rPr>
              <a:t>concurrent developments</a:t>
            </a:r>
          </a:p>
          <a:p>
            <a:pPr marL="342969" indent="-342969">
              <a:buFont typeface="Wingdings" panose="05000000000000000000" pitchFamily="2" charset="2"/>
              <a:buChar char="Ø"/>
            </a:pPr>
            <a:r>
              <a:rPr lang="en-US" sz="1800" dirty="0" smtClean="0">
                <a:solidFill>
                  <a:schemeClr val="accent5">
                    <a:lumMod val="50000"/>
                  </a:schemeClr>
                </a:solidFill>
              </a:rPr>
              <a:t>Status of individual software parts is progressing</a:t>
            </a:r>
            <a:endParaRPr lang="en-US" sz="1800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6" name="pole tekstowe 15"/>
          <p:cNvSpPr txBox="1"/>
          <p:nvPr/>
        </p:nvSpPr>
        <p:spPr>
          <a:xfrm>
            <a:off x="557464" y="4163785"/>
            <a:ext cx="10690108" cy="461772"/>
          </a:xfrm>
          <a:prstGeom prst="rect">
            <a:avLst/>
          </a:prstGeom>
          <a:noFill/>
        </p:spPr>
        <p:txBody>
          <a:bodyPr wrap="square" lIns="91458" tIns="45729" rIns="91458" bIns="45729" rtlCol="0">
            <a:spAutoFit/>
          </a:bodyPr>
          <a:lstStyle/>
          <a:p>
            <a:r>
              <a:rPr lang="en-US" smtClean="0">
                <a:solidFill>
                  <a:schemeClr val="accent5">
                    <a:lumMod val="50000"/>
                  </a:schemeClr>
                </a:solidFill>
              </a:rPr>
              <a:t>Plans:</a:t>
            </a:r>
            <a:endParaRPr lang="en-US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7" name="pole tekstowe 16"/>
          <p:cNvSpPr txBox="1"/>
          <p:nvPr/>
        </p:nvSpPr>
        <p:spPr>
          <a:xfrm>
            <a:off x="868424" y="4618205"/>
            <a:ext cx="10690108" cy="1200347"/>
          </a:xfrm>
          <a:prstGeom prst="rect">
            <a:avLst/>
          </a:prstGeom>
          <a:noFill/>
        </p:spPr>
        <p:txBody>
          <a:bodyPr wrap="square" lIns="91458" tIns="45729" rIns="91458" bIns="45729" rtlCol="0">
            <a:spAutoFit/>
          </a:bodyPr>
          <a:lstStyle/>
          <a:p>
            <a:pPr marL="342969" indent="-342969">
              <a:buFont typeface="Wingdings" panose="05000000000000000000" pitchFamily="2" charset="2"/>
              <a:buChar char="Ø"/>
            </a:pPr>
            <a:r>
              <a:rPr lang="en-US" sz="1800" dirty="0" smtClean="0">
                <a:solidFill>
                  <a:schemeClr val="accent5">
                    <a:lumMod val="50000"/>
                  </a:schemeClr>
                </a:solidFill>
              </a:rPr>
              <a:t>Continue software development in SR1: availability of detector parts will be necessary </a:t>
            </a:r>
          </a:p>
          <a:p>
            <a:pPr marL="342969" indent="-342969">
              <a:buFont typeface="Wingdings" panose="05000000000000000000" pitchFamily="2" charset="2"/>
              <a:buChar char="Ø"/>
            </a:pPr>
            <a:r>
              <a:rPr lang="en-US" sz="1800" dirty="0" smtClean="0">
                <a:solidFill>
                  <a:schemeClr val="accent5">
                    <a:lumMod val="50000"/>
                  </a:schemeClr>
                </a:solidFill>
              </a:rPr>
              <a:t>Install final production OS + necessary software packages in DCS P1 machine after TS3</a:t>
            </a:r>
          </a:p>
          <a:p>
            <a:pPr marL="342969" indent="-342969">
              <a:buFont typeface="Wingdings" panose="05000000000000000000" pitchFamily="2" charset="2"/>
              <a:buChar char="Ø"/>
            </a:pPr>
            <a:r>
              <a:rPr lang="en-US" sz="1800" dirty="0" smtClean="0">
                <a:solidFill>
                  <a:schemeClr val="accent5">
                    <a:lumMod val="50000"/>
                  </a:schemeClr>
                </a:solidFill>
              </a:rPr>
              <a:t>Start moving some parts of hardware and DCS software from SR1 to P1</a:t>
            </a:r>
          </a:p>
          <a:p>
            <a:pPr marL="342969" indent="-342969">
              <a:buFont typeface="Wingdings" panose="05000000000000000000" pitchFamily="2" charset="2"/>
              <a:buChar char="Ø"/>
            </a:pPr>
            <a:r>
              <a:rPr lang="en-US" sz="1800" dirty="0" smtClean="0">
                <a:solidFill>
                  <a:schemeClr val="accent5">
                    <a:lumMod val="50000"/>
                  </a:schemeClr>
                </a:solidFill>
              </a:rPr>
              <a:t>First tests </a:t>
            </a:r>
            <a:r>
              <a:rPr lang="en-US" sz="1800" dirty="0" smtClean="0">
                <a:solidFill>
                  <a:schemeClr val="accent5">
                    <a:lumMod val="50000"/>
                  </a:schemeClr>
                </a:solidFill>
              </a:rPr>
              <a:t>in </a:t>
            </a:r>
            <a:r>
              <a:rPr lang="en-US" sz="1800" dirty="0" smtClean="0">
                <a:solidFill>
                  <a:schemeClr val="accent5">
                    <a:lumMod val="50000"/>
                  </a:schemeClr>
                </a:solidFill>
              </a:rPr>
              <a:t>P1 </a:t>
            </a:r>
            <a:endParaRPr lang="en-US" sz="1800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8" name="Symbol zastępczy stopki 104"/>
          <p:cNvSpPr>
            <a:spLocks noGrp="1"/>
          </p:cNvSpPr>
          <p:nvPr>
            <p:ph type="ftr" sz="quarter" idx="11"/>
          </p:nvPr>
        </p:nvSpPr>
        <p:spPr>
          <a:xfrm>
            <a:off x="4166685" y="6310114"/>
            <a:ext cx="3861805" cy="365210"/>
          </a:xfrm>
        </p:spPr>
        <p:txBody>
          <a:bodyPr/>
          <a:lstStyle/>
          <a:p>
            <a:r>
              <a:rPr lang="en-US" sz="1600" smtClean="0"/>
              <a:t>AFP trigger, DAQ and </a:t>
            </a:r>
            <a:r>
              <a:rPr lang="en-US" sz="1600" smtClean="0"/>
              <a:t>DCS                             </a:t>
            </a:r>
            <a:endParaRPr lang="en-US" sz="1600"/>
          </a:p>
        </p:txBody>
      </p:sp>
      <p:sp>
        <p:nvSpPr>
          <p:cNvPr id="19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609787" y="6357822"/>
            <a:ext cx="2845541" cy="365210"/>
          </a:xfrm>
        </p:spPr>
        <p:txBody>
          <a:bodyPr/>
          <a:lstStyle/>
          <a:p>
            <a:r>
              <a:rPr lang="en-US" sz="1600" dirty="0" smtClean="0"/>
              <a:t>10/28/2015</a:t>
            </a:r>
            <a:endParaRPr lang="en-US" sz="1600" dirty="0"/>
          </a:p>
        </p:txBody>
      </p:sp>
      <p:sp>
        <p:nvSpPr>
          <p:cNvPr id="20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8739875" y="6357822"/>
            <a:ext cx="2845541" cy="365210"/>
          </a:xfrm>
        </p:spPr>
        <p:txBody>
          <a:bodyPr/>
          <a:lstStyle/>
          <a:p>
            <a:fld id="{A6EBD684-48FE-43CE-BF1F-BE3C26A91AB3}" type="slidenum">
              <a:rPr lang="en-US" sz="1600" smtClean="0"/>
              <a:pPr/>
              <a:t>14</a:t>
            </a:fld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xmlns="" val="23097874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pl-PL" dirty="0"/>
          </a:p>
        </p:txBody>
      </p:sp>
      <p:sp>
        <p:nvSpPr>
          <p:cNvPr id="3" name="pole tekstowe 2"/>
          <p:cNvSpPr txBox="1"/>
          <p:nvPr/>
        </p:nvSpPr>
        <p:spPr>
          <a:xfrm>
            <a:off x="719590" y="1341590"/>
            <a:ext cx="10659959" cy="4554778"/>
          </a:xfrm>
          <a:prstGeom prst="rect">
            <a:avLst/>
          </a:prstGeom>
          <a:noFill/>
        </p:spPr>
        <p:txBody>
          <a:bodyPr wrap="square" lIns="121586" tIns="60804" rIns="121586" bIns="60804" rtlCol="0">
            <a:spAutoFit/>
          </a:bodyPr>
          <a:lstStyle/>
          <a:p>
            <a:r>
              <a:rPr lang="en-US" b="1" i="1" dirty="0"/>
              <a:t>LVL1 trigger</a:t>
            </a:r>
          </a:p>
          <a:p>
            <a:r>
              <a:rPr lang="en-US" dirty="0"/>
              <a:t>	full system project</a:t>
            </a:r>
          </a:p>
          <a:p>
            <a:r>
              <a:rPr lang="en-US" dirty="0"/>
              <a:t>	</a:t>
            </a:r>
            <a:r>
              <a:rPr lang="en-US" dirty="0" smtClean="0"/>
              <a:t>AFP2+0 </a:t>
            </a:r>
            <a:r>
              <a:rPr lang="en-US" dirty="0"/>
              <a:t>installation</a:t>
            </a:r>
          </a:p>
          <a:p>
            <a:r>
              <a:rPr lang="en-US" dirty="0"/>
              <a:t>	current status and development</a:t>
            </a:r>
          </a:p>
          <a:p>
            <a:r>
              <a:rPr lang="en-US" b="1" i="1" dirty="0"/>
              <a:t>DAQ</a:t>
            </a:r>
          </a:p>
          <a:p>
            <a:r>
              <a:rPr lang="en-US" dirty="0"/>
              <a:t>	full system project </a:t>
            </a:r>
          </a:p>
          <a:p>
            <a:r>
              <a:rPr lang="en-US" dirty="0"/>
              <a:t>	AFP2+0 installation</a:t>
            </a:r>
          </a:p>
          <a:p>
            <a:r>
              <a:rPr lang="en-US" dirty="0"/>
              <a:t>	current status and development</a:t>
            </a:r>
          </a:p>
          <a:p>
            <a:r>
              <a:rPr lang="en-US" b="1" i="1" dirty="0"/>
              <a:t>DCS</a:t>
            </a:r>
          </a:p>
          <a:p>
            <a:r>
              <a:rPr lang="en-US" dirty="0"/>
              <a:t>	full system project </a:t>
            </a:r>
          </a:p>
          <a:p>
            <a:r>
              <a:rPr lang="en-US" dirty="0"/>
              <a:t>	current status and development</a:t>
            </a:r>
          </a:p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BD684-48FE-43CE-BF1F-BE3C26A91AB3}" type="slidenum">
              <a:rPr lang="pl-PL" smtClean="0"/>
              <a:pPr/>
              <a:t>2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AFP trigger, DAQ and DCS                             </a:t>
            </a:r>
            <a:endParaRPr lang="pl-PL"/>
          </a:p>
        </p:txBody>
      </p:sp>
      <p:sp>
        <p:nvSpPr>
          <p:cNvPr id="6" name="Symbol zastępczy daty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10/28/2015</a:t>
            </a:r>
            <a:endParaRPr lang="pl-PL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09759" y="45446"/>
            <a:ext cx="10975658" cy="79648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AFP LVL1 trigger</a:t>
            </a:r>
            <a:endParaRPr lang="pl-PL" dirty="0"/>
          </a:p>
        </p:txBody>
      </p:sp>
      <p:grpSp>
        <p:nvGrpSpPr>
          <p:cNvPr id="11" name="Grupa 10"/>
          <p:cNvGrpSpPr/>
          <p:nvPr/>
        </p:nvGrpSpPr>
        <p:grpSpPr>
          <a:xfrm>
            <a:off x="1273051" y="765498"/>
            <a:ext cx="9525000" cy="2071354"/>
            <a:chOff x="1273051" y="1790488"/>
            <a:chExt cx="9525000" cy="2071354"/>
          </a:xfrm>
        </p:grpSpPr>
        <p:pic>
          <p:nvPicPr>
            <p:cNvPr id="6" name="Obraz 5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273051" y="2042567"/>
              <a:ext cx="9525000" cy="1819275"/>
            </a:xfrm>
            <a:prstGeom prst="rect">
              <a:avLst/>
            </a:prstGeom>
          </p:spPr>
        </p:pic>
        <p:sp>
          <p:nvSpPr>
            <p:cNvPr id="7" name="Prostokąt 6"/>
            <p:cNvSpPr/>
            <p:nvPr/>
          </p:nvSpPr>
          <p:spPr>
            <a:xfrm>
              <a:off x="2234075" y="1790488"/>
              <a:ext cx="112720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pl-PL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205</a:t>
              </a:r>
              <a:r>
                <a:rPr lang="en-US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m</a:t>
              </a:r>
              <a:endParaRPr lang="en-GB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9" name="Prostokąt 8"/>
            <p:cNvSpPr/>
            <p:nvPr/>
          </p:nvSpPr>
          <p:spPr>
            <a:xfrm>
              <a:off x="1345059" y="1816001"/>
              <a:ext cx="100811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pl-PL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217</a:t>
              </a:r>
              <a:r>
                <a:rPr lang="en-US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m</a:t>
              </a:r>
              <a:endParaRPr lang="en-GB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" name="pole tekstowe 3"/>
            <p:cNvSpPr txBox="1"/>
            <p:nvPr/>
          </p:nvSpPr>
          <p:spPr>
            <a:xfrm>
              <a:off x="2793804" y="3357786"/>
              <a:ext cx="135956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b="1" dirty="0" smtClean="0"/>
                <a:t>ARM 8-1</a:t>
              </a:r>
            </a:p>
          </p:txBody>
        </p:sp>
        <p:sp>
          <p:nvSpPr>
            <p:cNvPr id="5" name="pole tekstowe 4"/>
            <p:cNvSpPr txBox="1"/>
            <p:nvPr/>
          </p:nvSpPr>
          <p:spPr>
            <a:xfrm>
              <a:off x="7825779" y="3328169"/>
              <a:ext cx="135956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b="1" dirty="0" smtClean="0"/>
                <a:t>ARM 1-2</a:t>
              </a:r>
            </a:p>
          </p:txBody>
        </p:sp>
      </p:grpSp>
      <p:sp>
        <p:nvSpPr>
          <p:cNvPr id="12" name="Prostokąt 11"/>
          <p:cNvSpPr/>
          <p:nvPr/>
        </p:nvSpPr>
        <p:spPr>
          <a:xfrm>
            <a:off x="8858811" y="791011"/>
            <a:ext cx="1127208" cy="461665"/>
          </a:xfrm>
          <a:prstGeom prst="rect">
            <a:avLst/>
          </a:prstGeom>
        </p:spPr>
        <p:txBody>
          <a:bodyPr wrap="square" lIns="91188" tIns="45580" rIns="91188" bIns="45580">
            <a:spAutoFit/>
          </a:bodyPr>
          <a:lstStyle/>
          <a:p>
            <a:r>
              <a:rPr lang="pl-PL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205</a:t>
            </a:r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m</a:t>
            </a:r>
            <a:endParaRPr lang="en-GB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" name="Prostokąt 12"/>
          <p:cNvSpPr/>
          <p:nvPr/>
        </p:nvSpPr>
        <p:spPr>
          <a:xfrm>
            <a:off x="9914011" y="791011"/>
            <a:ext cx="1008112" cy="461665"/>
          </a:xfrm>
          <a:prstGeom prst="rect">
            <a:avLst/>
          </a:prstGeom>
        </p:spPr>
        <p:txBody>
          <a:bodyPr wrap="square" lIns="91188" tIns="45580" rIns="91188" bIns="45580">
            <a:spAutoFit/>
          </a:bodyPr>
          <a:lstStyle/>
          <a:p>
            <a:r>
              <a:rPr lang="pl-PL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217</a:t>
            </a:r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m</a:t>
            </a:r>
            <a:endParaRPr lang="en-GB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15" name="Łącznik prosty 14"/>
          <p:cNvCxnSpPr/>
          <p:nvPr/>
        </p:nvCxnSpPr>
        <p:spPr>
          <a:xfrm>
            <a:off x="1489075" y="1701630"/>
            <a:ext cx="0" cy="120725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Łącznik prosty 15"/>
          <p:cNvCxnSpPr/>
          <p:nvPr/>
        </p:nvCxnSpPr>
        <p:spPr>
          <a:xfrm>
            <a:off x="10418067" y="1684752"/>
            <a:ext cx="0" cy="122413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pole tekstowe 17"/>
          <p:cNvSpPr txBox="1"/>
          <p:nvPr/>
        </p:nvSpPr>
        <p:spPr>
          <a:xfrm>
            <a:off x="7105699" y="3381621"/>
            <a:ext cx="3096344" cy="1200329"/>
          </a:xfrm>
          <a:prstGeom prst="rect">
            <a:avLst/>
          </a:prstGeom>
          <a:noFill/>
        </p:spPr>
        <p:txBody>
          <a:bodyPr wrap="square" lIns="91188" tIns="45580" rIns="91188" bIns="45580" rtlCol="0">
            <a:spAutoFit/>
          </a:bodyPr>
          <a:lstStyle/>
          <a:p>
            <a:r>
              <a:rPr lang="en-US" dirty="0" smtClean="0"/>
              <a:t>NIM signals  with encoded information from timing detectors</a:t>
            </a:r>
            <a:endParaRPr lang="pl-PL" dirty="0"/>
          </a:p>
        </p:txBody>
      </p:sp>
      <p:grpSp>
        <p:nvGrpSpPr>
          <p:cNvPr id="26" name="Grupa 25"/>
          <p:cNvGrpSpPr/>
          <p:nvPr/>
        </p:nvGrpSpPr>
        <p:grpSpPr>
          <a:xfrm>
            <a:off x="4153371" y="5374010"/>
            <a:ext cx="3672408" cy="1008112"/>
            <a:chOff x="4153371" y="5013942"/>
            <a:chExt cx="3672408" cy="1008112"/>
          </a:xfrm>
        </p:grpSpPr>
        <p:sp>
          <p:nvSpPr>
            <p:cNvPr id="19" name="Prostokąt zaokrąglony 18"/>
            <p:cNvSpPr/>
            <p:nvPr/>
          </p:nvSpPr>
          <p:spPr>
            <a:xfrm>
              <a:off x="4153371" y="5013942"/>
              <a:ext cx="3672408" cy="1008112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20" name="pole tekstowe 19"/>
            <p:cNvSpPr txBox="1"/>
            <p:nvPr/>
          </p:nvSpPr>
          <p:spPr>
            <a:xfrm>
              <a:off x="4369395" y="5517998"/>
              <a:ext cx="335591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Central Trigger Processor</a:t>
              </a:r>
              <a:endParaRPr lang="pl-PL" b="1" dirty="0"/>
            </a:p>
          </p:txBody>
        </p:sp>
        <p:sp>
          <p:nvSpPr>
            <p:cNvPr id="21" name="pole tekstowe 20"/>
            <p:cNvSpPr txBox="1"/>
            <p:nvPr/>
          </p:nvSpPr>
          <p:spPr>
            <a:xfrm>
              <a:off x="5305499" y="5200349"/>
              <a:ext cx="109837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  ATLAS</a:t>
              </a:r>
              <a:endParaRPr lang="pl-PL" b="1" dirty="0"/>
            </a:p>
          </p:txBody>
        </p:sp>
      </p:grpSp>
      <p:cxnSp>
        <p:nvCxnSpPr>
          <p:cNvPr id="25" name="Łącznik prosty 24"/>
          <p:cNvCxnSpPr/>
          <p:nvPr/>
        </p:nvCxnSpPr>
        <p:spPr>
          <a:xfrm>
            <a:off x="1489075" y="2908860"/>
            <a:ext cx="4032448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Łącznik prosty 27"/>
          <p:cNvCxnSpPr/>
          <p:nvPr/>
        </p:nvCxnSpPr>
        <p:spPr>
          <a:xfrm>
            <a:off x="5521523" y="2908860"/>
            <a:ext cx="0" cy="174507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Łącznik prosty 30"/>
          <p:cNvCxnSpPr/>
          <p:nvPr/>
        </p:nvCxnSpPr>
        <p:spPr>
          <a:xfrm flipH="1">
            <a:off x="6313611" y="2908860"/>
            <a:ext cx="4104456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Łącznik prosty 32"/>
          <p:cNvCxnSpPr/>
          <p:nvPr/>
        </p:nvCxnSpPr>
        <p:spPr>
          <a:xfrm>
            <a:off x="6313611" y="2908860"/>
            <a:ext cx="0" cy="174507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Łącznik prosty 37"/>
          <p:cNvCxnSpPr/>
          <p:nvPr/>
        </p:nvCxnSpPr>
        <p:spPr>
          <a:xfrm>
            <a:off x="2569195" y="3052876"/>
            <a:ext cx="3096344" cy="8384"/>
          </a:xfrm>
          <a:prstGeom prst="line">
            <a:avLst/>
          </a:prstGeom>
          <a:ln w="25400"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Łącznik prosty 38"/>
          <p:cNvCxnSpPr/>
          <p:nvPr/>
        </p:nvCxnSpPr>
        <p:spPr>
          <a:xfrm>
            <a:off x="6169595" y="3052876"/>
            <a:ext cx="3096344" cy="0"/>
          </a:xfrm>
          <a:prstGeom prst="line">
            <a:avLst/>
          </a:prstGeom>
          <a:ln w="25400"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Łącznik prosty 39"/>
          <p:cNvCxnSpPr/>
          <p:nvPr/>
        </p:nvCxnSpPr>
        <p:spPr>
          <a:xfrm flipH="1">
            <a:off x="5665539" y="3061260"/>
            <a:ext cx="8384" cy="1592670"/>
          </a:xfrm>
          <a:prstGeom prst="line">
            <a:avLst/>
          </a:prstGeom>
          <a:ln w="25400"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Łącznik prosty 40"/>
          <p:cNvCxnSpPr/>
          <p:nvPr/>
        </p:nvCxnSpPr>
        <p:spPr>
          <a:xfrm>
            <a:off x="6169595" y="3052876"/>
            <a:ext cx="0" cy="1601054"/>
          </a:xfrm>
          <a:prstGeom prst="line">
            <a:avLst/>
          </a:prstGeom>
          <a:ln w="25400"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Łącznik prosty 42"/>
          <p:cNvCxnSpPr/>
          <p:nvPr/>
        </p:nvCxnSpPr>
        <p:spPr>
          <a:xfrm>
            <a:off x="2569195" y="1900748"/>
            <a:ext cx="0" cy="1152128"/>
          </a:xfrm>
          <a:prstGeom prst="line">
            <a:avLst/>
          </a:prstGeom>
          <a:ln w="25400"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Łącznik prosty 45"/>
          <p:cNvCxnSpPr/>
          <p:nvPr/>
        </p:nvCxnSpPr>
        <p:spPr>
          <a:xfrm>
            <a:off x="9265939" y="1900748"/>
            <a:ext cx="0" cy="1152128"/>
          </a:xfrm>
          <a:prstGeom prst="line">
            <a:avLst/>
          </a:prstGeom>
          <a:ln w="25400"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Prostokąt zaokrąglony 49"/>
          <p:cNvSpPr/>
          <p:nvPr/>
        </p:nvSpPr>
        <p:spPr>
          <a:xfrm>
            <a:off x="4945459" y="4653930"/>
            <a:ext cx="1944216" cy="86409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188" tIns="45580" rIns="91188" bIns="45580" rtlCol="0" anchor="ctr"/>
          <a:lstStyle/>
          <a:p>
            <a:pPr algn="ctr"/>
            <a:endParaRPr lang="pl-PL"/>
          </a:p>
        </p:txBody>
      </p:sp>
      <p:sp>
        <p:nvSpPr>
          <p:cNvPr id="51" name="pole tekstowe 50"/>
          <p:cNvSpPr txBox="1"/>
          <p:nvPr/>
        </p:nvSpPr>
        <p:spPr>
          <a:xfrm>
            <a:off x="5152109" y="4912345"/>
            <a:ext cx="1593578" cy="461665"/>
          </a:xfrm>
          <a:prstGeom prst="rect">
            <a:avLst/>
          </a:prstGeom>
          <a:noFill/>
        </p:spPr>
        <p:txBody>
          <a:bodyPr wrap="none" lIns="91188" tIns="45580" rIns="91188" bIns="45580" rtlCol="0">
            <a:spAutoFit/>
          </a:bodyPr>
          <a:lstStyle/>
          <a:p>
            <a:r>
              <a:rPr lang="en-US" b="1" dirty="0" smtClean="0"/>
              <a:t>AFP_CTPIN</a:t>
            </a:r>
            <a:endParaRPr lang="pl-PL" b="1" dirty="0"/>
          </a:p>
        </p:txBody>
      </p:sp>
      <p:sp>
        <p:nvSpPr>
          <p:cNvPr id="52" name="pole tekstowe 51"/>
          <p:cNvSpPr txBox="1"/>
          <p:nvPr/>
        </p:nvSpPr>
        <p:spPr>
          <a:xfrm>
            <a:off x="264939" y="3213770"/>
            <a:ext cx="4896544" cy="1938710"/>
          </a:xfrm>
          <a:prstGeom prst="rect">
            <a:avLst/>
          </a:prstGeom>
          <a:noFill/>
        </p:spPr>
        <p:txBody>
          <a:bodyPr wrap="square" lIns="91188" tIns="45580" rIns="91188" bIns="45580" rtlCol="0">
            <a:spAutoFit/>
          </a:bodyPr>
          <a:lstStyle/>
          <a:p>
            <a:r>
              <a:rPr lang="en-US" dirty="0" smtClean="0"/>
              <a:t>Current ATLAS L1 latency:   </a:t>
            </a:r>
            <a:r>
              <a:rPr lang="en-US" b="1" dirty="0" smtClean="0"/>
              <a:t>84</a:t>
            </a:r>
            <a:r>
              <a:rPr lang="en-US" dirty="0" smtClean="0"/>
              <a:t> BCXs</a:t>
            </a:r>
          </a:p>
          <a:p>
            <a:r>
              <a:rPr lang="en-US" dirty="0" smtClean="0"/>
              <a:t>Protons from P1 to 217 m:  </a:t>
            </a:r>
            <a:r>
              <a:rPr lang="en-US" b="1" dirty="0" smtClean="0">
                <a:solidFill>
                  <a:srgbClr val="FF0000"/>
                </a:solidFill>
              </a:rPr>
              <a:t>29</a:t>
            </a:r>
            <a:r>
              <a:rPr lang="en-US" dirty="0" smtClean="0"/>
              <a:t> BCXs</a:t>
            </a:r>
          </a:p>
          <a:p>
            <a:r>
              <a:rPr lang="en-US" dirty="0" smtClean="0"/>
              <a:t>Fast air-core cable (300m): </a:t>
            </a:r>
            <a:r>
              <a:rPr lang="en-US" b="1" dirty="0" smtClean="0">
                <a:solidFill>
                  <a:srgbClr val="FF0000"/>
                </a:solidFill>
              </a:rPr>
              <a:t>43</a:t>
            </a:r>
            <a:r>
              <a:rPr lang="en-US" dirty="0" smtClean="0"/>
              <a:t> BCXs</a:t>
            </a:r>
          </a:p>
          <a:p>
            <a:r>
              <a:rPr lang="en-US" dirty="0" smtClean="0"/>
              <a:t>ATLAS CTP work:                     </a:t>
            </a:r>
            <a:r>
              <a:rPr lang="en-US" b="1" dirty="0" smtClean="0">
                <a:solidFill>
                  <a:srgbClr val="FF0000"/>
                </a:solidFill>
              </a:rPr>
              <a:t>6</a:t>
            </a:r>
            <a:r>
              <a:rPr lang="en-US" dirty="0" smtClean="0"/>
              <a:t> BCXs</a:t>
            </a:r>
          </a:p>
          <a:p>
            <a:r>
              <a:rPr lang="en-US" dirty="0" smtClean="0"/>
              <a:t>Trigger logic:                            </a:t>
            </a:r>
            <a:r>
              <a:rPr lang="en-US" b="1" dirty="0" smtClean="0">
                <a:solidFill>
                  <a:srgbClr val="00B050"/>
                </a:solidFill>
              </a:rPr>
              <a:t>6</a:t>
            </a:r>
            <a:r>
              <a:rPr lang="en-US" dirty="0" smtClean="0"/>
              <a:t> BCXs</a:t>
            </a:r>
            <a:endParaRPr lang="pl-PL" dirty="0"/>
          </a:p>
        </p:txBody>
      </p:sp>
      <p:sp>
        <p:nvSpPr>
          <p:cNvPr id="59" name="Symbol zastępczy numeru slajdu 5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BD684-48FE-43CE-BF1F-BE3C26A91AB3}" type="slidenum">
              <a:rPr lang="pl-PL" smtClean="0"/>
              <a:pPr/>
              <a:t>3</a:t>
            </a:fld>
            <a:endParaRPr lang="pl-PL"/>
          </a:p>
        </p:txBody>
      </p:sp>
      <p:sp>
        <p:nvSpPr>
          <p:cNvPr id="60" name="Symbol zastępczy stopki 5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AFP trigger, DAQ and DCS                             </a:t>
            </a:r>
            <a:endParaRPr lang="pl-PL"/>
          </a:p>
        </p:txBody>
      </p:sp>
      <p:sp>
        <p:nvSpPr>
          <p:cNvPr id="61" name="Symbol zastępczy daty 6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10/28/2015</a:t>
            </a:r>
            <a:endParaRPr lang="pl-PL"/>
          </a:p>
        </p:txBody>
      </p:sp>
      <p:cxnSp>
        <p:nvCxnSpPr>
          <p:cNvPr id="63" name="Łącznik prosty 62"/>
          <p:cNvCxnSpPr/>
          <p:nvPr/>
        </p:nvCxnSpPr>
        <p:spPr>
          <a:xfrm>
            <a:off x="192931" y="3645818"/>
            <a:ext cx="44644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Łącznik prosty 63"/>
          <p:cNvCxnSpPr/>
          <p:nvPr/>
        </p:nvCxnSpPr>
        <p:spPr>
          <a:xfrm>
            <a:off x="264939" y="4725938"/>
            <a:ext cx="44644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09759" y="45446"/>
            <a:ext cx="10975658" cy="79648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AFP2+0 LVL1 trigger</a:t>
            </a:r>
            <a:endParaRPr lang="pl-PL" dirty="0"/>
          </a:p>
        </p:txBody>
      </p:sp>
      <p:grpSp>
        <p:nvGrpSpPr>
          <p:cNvPr id="3" name="Grupa 10"/>
          <p:cNvGrpSpPr/>
          <p:nvPr/>
        </p:nvGrpSpPr>
        <p:grpSpPr>
          <a:xfrm>
            <a:off x="1273051" y="1017605"/>
            <a:ext cx="9525000" cy="1819275"/>
            <a:chOff x="1273051" y="2042567"/>
            <a:chExt cx="9525000" cy="1819275"/>
          </a:xfrm>
        </p:grpSpPr>
        <p:pic>
          <p:nvPicPr>
            <p:cNvPr id="6" name="Obraz 5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273051" y="2042567"/>
              <a:ext cx="9525000" cy="1819275"/>
            </a:xfrm>
            <a:prstGeom prst="rect">
              <a:avLst/>
            </a:prstGeom>
          </p:spPr>
        </p:pic>
        <p:sp>
          <p:nvSpPr>
            <p:cNvPr id="5" name="pole tekstowe 4"/>
            <p:cNvSpPr txBox="1"/>
            <p:nvPr/>
          </p:nvSpPr>
          <p:spPr>
            <a:xfrm>
              <a:off x="7825779" y="3328169"/>
              <a:ext cx="135956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b="1" dirty="0" smtClean="0"/>
                <a:t>ARM 1-2</a:t>
              </a:r>
            </a:p>
          </p:txBody>
        </p:sp>
      </p:grpSp>
      <p:sp>
        <p:nvSpPr>
          <p:cNvPr id="12" name="Prostokąt 11"/>
          <p:cNvSpPr/>
          <p:nvPr/>
        </p:nvSpPr>
        <p:spPr>
          <a:xfrm>
            <a:off x="8858811" y="791011"/>
            <a:ext cx="1127208" cy="461665"/>
          </a:xfrm>
          <a:prstGeom prst="rect">
            <a:avLst/>
          </a:prstGeom>
        </p:spPr>
        <p:txBody>
          <a:bodyPr wrap="square" lIns="91188" tIns="45580" rIns="91188" bIns="45580">
            <a:spAutoFit/>
          </a:bodyPr>
          <a:lstStyle/>
          <a:p>
            <a:r>
              <a:rPr lang="pl-PL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205</a:t>
            </a:r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m</a:t>
            </a:r>
            <a:endParaRPr lang="en-GB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" name="Prostokąt 12"/>
          <p:cNvSpPr/>
          <p:nvPr/>
        </p:nvSpPr>
        <p:spPr>
          <a:xfrm>
            <a:off x="9914011" y="791011"/>
            <a:ext cx="1008112" cy="461665"/>
          </a:xfrm>
          <a:prstGeom prst="rect">
            <a:avLst/>
          </a:prstGeom>
        </p:spPr>
        <p:txBody>
          <a:bodyPr wrap="square" lIns="91188" tIns="45580" rIns="91188" bIns="45580">
            <a:spAutoFit/>
          </a:bodyPr>
          <a:lstStyle/>
          <a:p>
            <a:r>
              <a:rPr lang="pl-PL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217</a:t>
            </a:r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m</a:t>
            </a:r>
            <a:endParaRPr lang="en-GB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16" name="Łącznik prosty 15"/>
          <p:cNvCxnSpPr/>
          <p:nvPr/>
        </p:nvCxnSpPr>
        <p:spPr>
          <a:xfrm>
            <a:off x="10418067" y="1684752"/>
            <a:ext cx="0" cy="122413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pole tekstowe 17"/>
          <p:cNvSpPr txBox="1"/>
          <p:nvPr/>
        </p:nvSpPr>
        <p:spPr>
          <a:xfrm>
            <a:off x="6673651" y="3285778"/>
            <a:ext cx="3361284" cy="830714"/>
          </a:xfrm>
          <a:prstGeom prst="rect">
            <a:avLst/>
          </a:prstGeom>
          <a:noFill/>
        </p:spPr>
        <p:txBody>
          <a:bodyPr wrap="square" lIns="91188" tIns="45580" rIns="91188" bIns="45580" rtlCol="0">
            <a:spAutoFit/>
          </a:bodyPr>
          <a:lstStyle/>
          <a:p>
            <a:r>
              <a:rPr lang="en-US" dirty="0" smtClean="0"/>
              <a:t>25 ns NIM signals  from tracking detectors</a:t>
            </a:r>
            <a:endParaRPr lang="pl-PL" dirty="0"/>
          </a:p>
        </p:txBody>
      </p:sp>
      <p:grpSp>
        <p:nvGrpSpPr>
          <p:cNvPr id="8" name="Grupa 25"/>
          <p:cNvGrpSpPr/>
          <p:nvPr/>
        </p:nvGrpSpPr>
        <p:grpSpPr>
          <a:xfrm>
            <a:off x="5449515" y="5158014"/>
            <a:ext cx="3672408" cy="1008112"/>
            <a:chOff x="4153371" y="5229994"/>
            <a:chExt cx="3672408" cy="1008112"/>
          </a:xfrm>
        </p:grpSpPr>
        <p:sp>
          <p:nvSpPr>
            <p:cNvPr id="19" name="Prostokąt zaokrąglony 18"/>
            <p:cNvSpPr/>
            <p:nvPr/>
          </p:nvSpPr>
          <p:spPr>
            <a:xfrm>
              <a:off x="4153371" y="5229994"/>
              <a:ext cx="3672408" cy="1008112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20" name="pole tekstowe 19"/>
            <p:cNvSpPr txBox="1"/>
            <p:nvPr/>
          </p:nvSpPr>
          <p:spPr>
            <a:xfrm>
              <a:off x="4369395" y="5662042"/>
              <a:ext cx="335591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Central Trigger Processor</a:t>
              </a:r>
              <a:endParaRPr lang="pl-PL" b="1" dirty="0"/>
            </a:p>
          </p:txBody>
        </p:sp>
        <p:sp>
          <p:nvSpPr>
            <p:cNvPr id="21" name="pole tekstowe 20"/>
            <p:cNvSpPr txBox="1"/>
            <p:nvPr/>
          </p:nvSpPr>
          <p:spPr>
            <a:xfrm>
              <a:off x="5305499" y="5272385"/>
              <a:ext cx="109837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  ATLAS</a:t>
              </a:r>
              <a:endParaRPr lang="pl-PL" b="1" dirty="0"/>
            </a:p>
          </p:txBody>
        </p:sp>
      </p:grpSp>
      <p:cxnSp>
        <p:nvCxnSpPr>
          <p:cNvPr id="31" name="Łącznik prosty 30"/>
          <p:cNvCxnSpPr/>
          <p:nvPr/>
        </p:nvCxnSpPr>
        <p:spPr>
          <a:xfrm flipH="1">
            <a:off x="6313611" y="2908860"/>
            <a:ext cx="4104456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Łącznik prosty 32"/>
          <p:cNvCxnSpPr/>
          <p:nvPr/>
        </p:nvCxnSpPr>
        <p:spPr>
          <a:xfrm>
            <a:off x="6313611" y="2908888"/>
            <a:ext cx="0" cy="224912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Łącznik prosty 38"/>
          <p:cNvCxnSpPr/>
          <p:nvPr/>
        </p:nvCxnSpPr>
        <p:spPr>
          <a:xfrm>
            <a:off x="6169595" y="3052876"/>
            <a:ext cx="3096344" cy="0"/>
          </a:xfrm>
          <a:prstGeom prst="line">
            <a:avLst/>
          </a:prstGeom>
          <a:ln w="2540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Łącznik prosty 40"/>
          <p:cNvCxnSpPr/>
          <p:nvPr/>
        </p:nvCxnSpPr>
        <p:spPr>
          <a:xfrm>
            <a:off x="6169595" y="3052876"/>
            <a:ext cx="0" cy="2105110"/>
          </a:xfrm>
          <a:prstGeom prst="line">
            <a:avLst/>
          </a:prstGeom>
          <a:ln w="2540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Łącznik prosty 45"/>
          <p:cNvCxnSpPr/>
          <p:nvPr/>
        </p:nvCxnSpPr>
        <p:spPr>
          <a:xfrm>
            <a:off x="9265939" y="1900748"/>
            <a:ext cx="0" cy="1152128"/>
          </a:xfrm>
          <a:prstGeom prst="line">
            <a:avLst/>
          </a:prstGeom>
          <a:ln w="2540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Prostokąt 31"/>
          <p:cNvSpPr/>
          <p:nvPr/>
        </p:nvSpPr>
        <p:spPr>
          <a:xfrm>
            <a:off x="841003" y="693490"/>
            <a:ext cx="2016224" cy="21602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188" tIns="45580" rIns="91188" bIns="45580" rtlCol="0" anchor="ctr"/>
          <a:lstStyle/>
          <a:p>
            <a:pPr algn="ctr"/>
            <a:endParaRPr lang="pl-PL"/>
          </a:p>
        </p:txBody>
      </p:sp>
      <p:sp>
        <p:nvSpPr>
          <p:cNvPr id="36" name="pole tekstowe 35"/>
          <p:cNvSpPr txBox="1"/>
          <p:nvPr/>
        </p:nvSpPr>
        <p:spPr>
          <a:xfrm>
            <a:off x="408955" y="2781722"/>
            <a:ext cx="5472608" cy="1323156"/>
          </a:xfrm>
          <a:prstGeom prst="rect">
            <a:avLst/>
          </a:prstGeom>
          <a:noFill/>
        </p:spPr>
        <p:txBody>
          <a:bodyPr wrap="square" lIns="91188" tIns="45580" rIns="91188" bIns="45580" rtlCol="0">
            <a:spAutoFit/>
          </a:bodyPr>
          <a:lstStyle/>
          <a:p>
            <a:r>
              <a:rPr lang="en-US" sz="2000" dirty="0" smtClean="0"/>
              <a:t>We </a:t>
            </a:r>
            <a:r>
              <a:rPr lang="en-US" sz="2000" dirty="0" smtClean="0"/>
              <a:t>plan to use </a:t>
            </a:r>
            <a:r>
              <a:rPr lang="en-US" sz="2000" dirty="0" smtClean="0"/>
              <a:t>signals from tracking detectors (FE-I4 </a:t>
            </a:r>
            <a:r>
              <a:rPr lang="en-US" sz="2000" dirty="0" err="1" smtClean="0"/>
              <a:t>HitOR</a:t>
            </a:r>
            <a:r>
              <a:rPr lang="en-US" sz="2000" dirty="0" smtClean="0"/>
              <a:t> output) and </a:t>
            </a:r>
            <a:r>
              <a:rPr lang="en-US" sz="2000" dirty="0" err="1" smtClean="0"/>
              <a:t>HitBus</a:t>
            </a:r>
            <a:r>
              <a:rPr lang="en-US" sz="2000" dirty="0" smtClean="0"/>
              <a:t> </a:t>
            </a:r>
            <a:r>
              <a:rPr lang="en-US" sz="2000" dirty="0" smtClean="0"/>
              <a:t>chip from DBM to make logic function </a:t>
            </a:r>
            <a:r>
              <a:rPr lang="en-US" sz="2000" dirty="0" smtClean="0"/>
              <a:t>(AND) from </a:t>
            </a:r>
            <a:r>
              <a:rPr lang="en-US" sz="2000" dirty="0" smtClean="0"/>
              <a:t>3 out of 4 FE-I4 </a:t>
            </a:r>
            <a:r>
              <a:rPr lang="en-US" sz="2000" dirty="0" err="1" smtClean="0"/>
              <a:t>HitOR</a:t>
            </a:r>
            <a:r>
              <a:rPr lang="en-US" sz="2000" dirty="0" smtClean="0"/>
              <a:t> outputs</a:t>
            </a:r>
            <a:endParaRPr lang="pl-PL" sz="2000" dirty="0"/>
          </a:p>
        </p:txBody>
      </p:sp>
      <p:sp>
        <p:nvSpPr>
          <p:cNvPr id="37" name="Symbol zastępczy numeru slajdu 3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BD684-48FE-43CE-BF1F-BE3C26A91AB3}" type="slidenum">
              <a:rPr lang="pl-PL" smtClean="0"/>
              <a:pPr/>
              <a:t>4</a:t>
            </a:fld>
            <a:endParaRPr lang="pl-PL"/>
          </a:p>
        </p:txBody>
      </p:sp>
      <p:sp>
        <p:nvSpPr>
          <p:cNvPr id="42" name="Symbol zastępczy stopki 4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AFP trigger, DAQ and DCS                             </a:t>
            </a:r>
            <a:endParaRPr lang="pl-PL"/>
          </a:p>
        </p:txBody>
      </p:sp>
      <p:sp>
        <p:nvSpPr>
          <p:cNvPr id="47" name="Symbol zastępczy daty 4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10/28/2015</a:t>
            </a:r>
            <a:endParaRPr lang="pl-PL"/>
          </a:p>
        </p:txBody>
      </p:sp>
      <p:pic>
        <p:nvPicPr>
          <p:cNvPr id="48" name="Obraz 47" descr="forKK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77107" y="4149874"/>
            <a:ext cx="2977260" cy="2155317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rostokąt zaokrąglony 111"/>
          <p:cNvSpPr/>
          <p:nvPr/>
        </p:nvSpPr>
        <p:spPr>
          <a:xfrm>
            <a:off x="7704365" y="4581922"/>
            <a:ext cx="3721814" cy="1872208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188" tIns="45580" rIns="91188" bIns="45580" rtlCol="0" anchor="ctr"/>
          <a:lstStyle/>
          <a:p>
            <a:pPr algn="ctr"/>
            <a:endParaRPr lang="pl-PL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09759" y="116659"/>
            <a:ext cx="10975658" cy="94118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AFP0+2 LVL1 trigger setup</a:t>
            </a:r>
            <a:endParaRPr lang="pl-PL" dirty="0"/>
          </a:p>
        </p:txBody>
      </p:sp>
      <p:sp>
        <p:nvSpPr>
          <p:cNvPr id="43" name="pole tekstowe 42"/>
          <p:cNvSpPr txBox="1"/>
          <p:nvPr/>
        </p:nvSpPr>
        <p:spPr>
          <a:xfrm>
            <a:off x="9746971" y="4030641"/>
            <a:ext cx="1344499" cy="479273"/>
          </a:xfrm>
          <a:prstGeom prst="rect">
            <a:avLst/>
          </a:prstGeom>
          <a:noFill/>
        </p:spPr>
        <p:txBody>
          <a:bodyPr wrap="square" lIns="108570" tIns="54299" rIns="108570" bIns="54299" rtlCol="0">
            <a:spAutoFit/>
          </a:bodyPr>
          <a:lstStyle/>
          <a:p>
            <a:r>
              <a:rPr lang="en-US" b="1" dirty="0" smtClean="0"/>
              <a:t>4* FE-I4 </a:t>
            </a:r>
            <a:endParaRPr lang="pl-PL" b="1" dirty="0"/>
          </a:p>
        </p:txBody>
      </p:sp>
      <p:grpSp>
        <p:nvGrpSpPr>
          <p:cNvPr id="4" name="Grupa 65"/>
          <p:cNvGrpSpPr/>
          <p:nvPr/>
        </p:nvGrpSpPr>
        <p:grpSpPr>
          <a:xfrm>
            <a:off x="1632716" y="2925738"/>
            <a:ext cx="1440535" cy="3313135"/>
            <a:chOff x="481031" y="3559817"/>
            <a:chExt cx="1872208" cy="1008112"/>
          </a:xfrm>
        </p:grpSpPr>
        <p:sp>
          <p:nvSpPr>
            <p:cNvPr id="3" name="Prostokąt zaokrąglony 2"/>
            <p:cNvSpPr/>
            <p:nvPr/>
          </p:nvSpPr>
          <p:spPr>
            <a:xfrm>
              <a:off x="481031" y="3559817"/>
              <a:ext cx="1872208" cy="1008112"/>
            </a:xfrm>
            <a:prstGeom prst="round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47" name="pole tekstowe 46"/>
            <p:cNvSpPr txBox="1"/>
            <p:nvPr/>
          </p:nvSpPr>
          <p:spPr>
            <a:xfrm>
              <a:off x="683568" y="3917451"/>
              <a:ext cx="1576085" cy="2996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900" b="1" dirty="0"/>
                <a:t>ATLAS CTP</a:t>
              </a:r>
              <a:endParaRPr lang="pl-PL" sz="2900" b="1" dirty="0"/>
            </a:p>
          </p:txBody>
        </p:sp>
      </p:grpSp>
      <p:sp>
        <p:nvSpPr>
          <p:cNvPr id="59" name="pole tekstowe 58"/>
          <p:cNvSpPr txBox="1"/>
          <p:nvPr/>
        </p:nvSpPr>
        <p:spPr>
          <a:xfrm>
            <a:off x="3456869" y="5249641"/>
            <a:ext cx="1632606" cy="617773"/>
          </a:xfrm>
          <a:prstGeom prst="rect">
            <a:avLst/>
          </a:prstGeom>
          <a:noFill/>
        </p:spPr>
        <p:txBody>
          <a:bodyPr wrap="square" lIns="108570" tIns="54299" rIns="108570" bIns="54299" rtlCol="0">
            <a:spAutoFit/>
          </a:bodyPr>
          <a:lstStyle/>
          <a:p>
            <a:r>
              <a:rPr lang="en-US" sz="3300" b="1" dirty="0">
                <a:solidFill>
                  <a:srgbClr val="FF0000"/>
                </a:solidFill>
              </a:rPr>
              <a:t>300 m</a:t>
            </a:r>
            <a:endParaRPr lang="pl-PL" sz="3300" b="1" dirty="0">
              <a:solidFill>
                <a:srgbClr val="FF0000"/>
              </a:solidFill>
            </a:endParaRPr>
          </a:p>
        </p:txBody>
      </p:sp>
      <p:sp>
        <p:nvSpPr>
          <p:cNvPr id="60" name="pole tekstowe 59"/>
          <p:cNvSpPr txBox="1"/>
          <p:nvPr/>
        </p:nvSpPr>
        <p:spPr>
          <a:xfrm>
            <a:off x="6457627" y="1269554"/>
            <a:ext cx="2519604" cy="694717"/>
          </a:xfrm>
          <a:prstGeom prst="rect">
            <a:avLst/>
          </a:prstGeom>
          <a:noFill/>
        </p:spPr>
        <p:txBody>
          <a:bodyPr wrap="square" lIns="108570" tIns="54299" rIns="108570" bIns="54299" rtlCol="0">
            <a:spAutoFit/>
          </a:bodyPr>
          <a:lstStyle/>
          <a:p>
            <a:r>
              <a:rPr lang="en-US" sz="3800" b="1" dirty="0"/>
              <a:t>LHC tunnel</a:t>
            </a:r>
            <a:endParaRPr lang="pl-PL" sz="3800" b="1" dirty="0"/>
          </a:p>
        </p:txBody>
      </p:sp>
      <p:sp>
        <p:nvSpPr>
          <p:cNvPr id="63" name="Strzałka w prawo 62"/>
          <p:cNvSpPr/>
          <p:nvPr/>
        </p:nvSpPr>
        <p:spPr>
          <a:xfrm rot="10800000">
            <a:off x="3073251" y="5753813"/>
            <a:ext cx="6264696" cy="4321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570" tIns="54299" rIns="108570" bIns="54299" rtlCol="0" anchor="ctr"/>
          <a:lstStyle/>
          <a:p>
            <a:pPr algn="ctr"/>
            <a:endParaRPr lang="pl-PL"/>
          </a:p>
        </p:txBody>
      </p:sp>
      <p:grpSp>
        <p:nvGrpSpPr>
          <p:cNvPr id="6" name="Grupa 73"/>
          <p:cNvGrpSpPr/>
          <p:nvPr/>
        </p:nvGrpSpPr>
        <p:grpSpPr>
          <a:xfrm>
            <a:off x="9554900" y="4385343"/>
            <a:ext cx="1440535" cy="1253936"/>
            <a:chOff x="7596336" y="4509120"/>
            <a:chExt cx="1080120" cy="1253646"/>
          </a:xfrm>
        </p:grpSpPr>
        <p:sp>
          <p:nvSpPr>
            <p:cNvPr id="9" name="Prostokąt zaokrąglony 8"/>
            <p:cNvSpPr/>
            <p:nvPr/>
          </p:nvSpPr>
          <p:spPr>
            <a:xfrm>
              <a:off x="7740352" y="4509120"/>
              <a:ext cx="144016" cy="50405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0" name="Prostokąt zaokrąglony 9"/>
            <p:cNvSpPr/>
            <p:nvPr/>
          </p:nvSpPr>
          <p:spPr>
            <a:xfrm>
              <a:off x="8028384" y="4509120"/>
              <a:ext cx="144016" cy="50405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1" name="Prostokąt zaokrąglony 10"/>
            <p:cNvSpPr/>
            <p:nvPr/>
          </p:nvSpPr>
          <p:spPr>
            <a:xfrm>
              <a:off x="8244408" y="4509120"/>
              <a:ext cx="144016" cy="50405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2" name="Prostokąt zaokrąglony 11"/>
            <p:cNvSpPr/>
            <p:nvPr/>
          </p:nvSpPr>
          <p:spPr>
            <a:xfrm>
              <a:off x="8532440" y="4509120"/>
              <a:ext cx="144016" cy="50405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53" name="Prostokąt 52"/>
            <p:cNvSpPr/>
            <p:nvPr/>
          </p:nvSpPr>
          <p:spPr>
            <a:xfrm>
              <a:off x="7596336" y="5229200"/>
              <a:ext cx="720080" cy="43204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04" name="pole tekstowe 103"/>
            <p:cNvSpPr txBox="1"/>
            <p:nvPr/>
          </p:nvSpPr>
          <p:spPr>
            <a:xfrm>
              <a:off x="7596336" y="5301208"/>
              <a:ext cx="792088" cy="46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HitBus</a:t>
              </a:r>
              <a:endParaRPr lang="pl-PL" dirty="0"/>
            </a:p>
          </p:txBody>
        </p:sp>
        <p:cxnSp>
          <p:nvCxnSpPr>
            <p:cNvPr id="123" name="Łącznik prosty 122"/>
            <p:cNvCxnSpPr>
              <a:endCxn id="9" idx="2"/>
            </p:cNvCxnSpPr>
            <p:nvPr/>
          </p:nvCxnSpPr>
          <p:spPr>
            <a:xfrm flipV="1">
              <a:off x="7740352" y="5013176"/>
              <a:ext cx="72008" cy="2160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Łącznik prosty 123"/>
            <p:cNvCxnSpPr>
              <a:endCxn id="10" idx="2"/>
            </p:cNvCxnSpPr>
            <p:nvPr/>
          </p:nvCxnSpPr>
          <p:spPr>
            <a:xfrm flipV="1">
              <a:off x="7892752" y="5013176"/>
              <a:ext cx="207640" cy="2160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Łącznik prosty 124"/>
            <p:cNvCxnSpPr>
              <a:endCxn id="11" idx="2"/>
            </p:cNvCxnSpPr>
            <p:nvPr/>
          </p:nvCxnSpPr>
          <p:spPr>
            <a:xfrm flipV="1">
              <a:off x="8045152" y="5013176"/>
              <a:ext cx="271264" cy="2160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Łącznik prosty 125"/>
            <p:cNvCxnSpPr/>
            <p:nvPr/>
          </p:nvCxnSpPr>
          <p:spPr>
            <a:xfrm flipV="1">
              <a:off x="8197552" y="5013176"/>
              <a:ext cx="406896" cy="2160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upa 69"/>
          <p:cNvGrpSpPr/>
          <p:nvPr/>
        </p:nvGrpSpPr>
        <p:grpSpPr>
          <a:xfrm>
            <a:off x="7753800" y="1744021"/>
            <a:ext cx="3721814" cy="2333845"/>
            <a:chOff x="5957830" y="1806305"/>
            <a:chExt cx="2790634" cy="2333307"/>
          </a:xfrm>
        </p:grpSpPr>
        <p:sp>
          <p:nvSpPr>
            <p:cNvPr id="8" name="Prostokąt zaokrąglony 7"/>
            <p:cNvSpPr/>
            <p:nvPr/>
          </p:nvSpPr>
          <p:spPr>
            <a:xfrm>
              <a:off x="5957830" y="2492896"/>
              <a:ext cx="2790634" cy="1646716"/>
            </a:xfrm>
            <a:prstGeom prst="round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4" name="Prostokąt zaokrąglony 13"/>
            <p:cNvSpPr/>
            <p:nvPr/>
          </p:nvSpPr>
          <p:spPr>
            <a:xfrm>
              <a:off x="6876256" y="2204864"/>
              <a:ext cx="144016" cy="50405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5" name="Prostokąt zaokrąglony 14"/>
            <p:cNvSpPr/>
            <p:nvPr/>
          </p:nvSpPr>
          <p:spPr>
            <a:xfrm>
              <a:off x="7092280" y="2204864"/>
              <a:ext cx="144016" cy="50405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6" name="Prostokąt zaokrąglony 15"/>
            <p:cNvSpPr/>
            <p:nvPr/>
          </p:nvSpPr>
          <p:spPr>
            <a:xfrm>
              <a:off x="7380312" y="2204864"/>
              <a:ext cx="144016" cy="50405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7" name="Prostokąt zaokrąglony 16"/>
            <p:cNvSpPr/>
            <p:nvPr/>
          </p:nvSpPr>
          <p:spPr>
            <a:xfrm>
              <a:off x="7668344" y="2204864"/>
              <a:ext cx="144016" cy="50405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44" name="pole tekstowe 43"/>
            <p:cNvSpPr txBox="1"/>
            <p:nvPr/>
          </p:nvSpPr>
          <p:spPr>
            <a:xfrm>
              <a:off x="6804248" y="1806305"/>
              <a:ext cx="1008112" cy="46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4* FE-I4 </a:t>
              </a:r>
              <a:endParaRPr lang="pl-PL" b="1" dirty="0"/>
            </a:p>
          </p:txBody>
        </p:sp>
        <p:sp>
          <p:nvSpPr>
            <p:cNvPr id="54" name="Prostokąt 53"/>
            <p:cNvSpPr/>
            <p:nvPr/>
          </p:nvSpPr>
          <p:spPr>
            <a:xfrm>
              <a:off x="7164288" y="2924944"/>
              <a:ext cx="720080" cy="43204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94" name="pole tekstowe 93"/>
            <p:cNvSpPr txBox="1"/>
            <p:nvPr/>
          </p:nvSpPr>
          <p:spPr>
            <a:xfrm>
              <a:off x="7092280" y="2996952"/>
              <a:ext cx="792088" cy="46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HitBus</a:t>
              </a:r>
              <a:endParaRPr lang="pl-PL" dirty="0"/>
            </a:p>
          </p:txBody>
        </p:sp>
        <p:cxnSp>
          <p:nvCxnSpPr>
            <p:cNvPr id="131" name="Łącznik prosty 130"/>
            <p:cNvCxnSpPr>
              <a:endCxn id="14" idx="2"/>
            </p:cNvCxnSpPr>
            <p:nvPr/>
          </p:nvCxnSpPr>
          <p:spPr>
            <a:xfrm flipH="1" flipV="1">
              <a:off x="6948264" y="2708920"/>
              <a:ext cx="288032" cy="2160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Łącznik prosty 131"/>
            <p:cNvCxnSpPr>
              <a:endCxn id="16" idx="2"/>
            </p:cNvCxnSpPr>
            <p:nvPr/>
          </p:nvCxnSpPr>
          <p:spPr>
            <a:xfrm flipH="1" flipV="1">
              <a:off x="7452320" y="2708920"/>
              <a:ext cx="72008" cy="2160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Łącznik prosty 132"/>
            <p:cNvCxnSpPr>
              <a:endCxn id="15" idx="2"/>
            </p:cNvCxnSpPr>
            <p:nvPr/>
          </p:nvCxnSpPr>
          <p:spPr>
            <a:xfrm flipH="1" flipV="1">
              <a:off x="7164288" y="2708920"/>
              <a:ext cx="216024" cy="2160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Łącznik prosty 133"/>
            <p:cNvCxnSpPr>
              <a:endCxn id="17" idx="2"/>
            </p:cNvCxnSpPr>
            <p:nvPr/>
          </p:nvCxnSpPr>
          <p:spPr>
            <a:xfrm flipV="1">
              <a:off x="7693496" y="2708920"/>
              <a:ext cx="46856" cy="2160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3" name="pole tekstowe 142"/>
            <p:cNvSpPr txBox="1"/>
            <p:nvPr/>
          </p:nvSpPr>
          <p:spPr>
            <a:xfrm>
              <a:off x="5957830" y="2435648"/>
              <a:ext cx="1008112" cy="12000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/>
                <a:t>Local</a:t>
              </a:r>
            </a:p>
            <a:p>
              <a:pPr algn="ctr"/>
              <a:r>
                <a:rPr lang="en-US" b="1" dirty="0"/>
                <a:t>T</a:t>
              </a:r>
              <a:r>
                <a:rPr lang="en-US" b="1" dirty="0" smtClean="0"/>
                <a:t>rigger Board</a:t>
              </a:r>
              <a:endParaRPr lang="pl-PL" b="1" dirty="0"/>
            </a:p>
          </p:txBody>
        </p:sp>
      </p:grpSp>
      <p:sp>
        <p:nvSpPr>
          <p:cNvPr id="77" name="pole tekstowe 76"/>
          <p:cNvSpPr txBox="1"/>
          <p:nvPr/>
        </p:nvSpPr>
        <p:spPr>
          <a:xfrm>
            <a:off x="10490075" y="5907785"/>
            <a:ext cx="1056392" cy="402329"/>
          </a:xfrm>
          <a:prstGeom prst="rect">
            <a:avLst/>
          </a:prstGeom>
          <a:noFill/>
        </p:spPr>
        <p:txBody>
          <a:bodyPr wrap="square" lIns="108570" tIns="54299" rIns="108570" bIns="54299" rtlCol="0">
            <a:spAutoFit/>
          </a:bodyPr>
          <a:lstStyle/>
          <a:p>
            <a:r>
              <a:rPr lang="en-US" sz="19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205 m</a:t>
            </a:r>
            <a:endParaRPr lang="pl-PL" sz="19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1" name="Strzałka wygięta w górę 80"/>
          <p:cNvSpPr/>
          <p:nvPr/>
        </p:nvSpPr>
        <p:spPr>
          <a:xfrm rot="16200000" flipH="1">
            <a:off x="9632908" y="3303744"/>
            <a:ext cx="468160" cy="432161"/>
          </a:xfrm>
          <a:prstGeom prst="bentUpArrow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570" tIns="54299" rIns="108570" bIns="54299" rtlCol="0" anchor="ctr"/>
          <a:lstStyle/>
          <a:p>
            <a:pPr algn="ctr"/>
            <a:endParaRPr lang="pl-PL"/>
          </a:p>
        </p:txBody>
      </p:sp>
      <p:sp>
        <p:nvSpPr>
          <p:cNvPr id="82" name="Strzałka wygięta w górę 81"/>
          <p:cNvSpPr/>
          <p:nvPr/>
        </p:nvSpPr>
        <p:spPr>
          <a:xfrm rot="16200000" flipH="1">
            <a:off x="9728943" y="5555767"/>
            <a:ext cx="468160" cy="432161"/>
          </a:xfrm>
          <a:prstGeom prst="bentUpArrow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570" tIns="54299" rIns="108570" bIns="54299" rtlCol="0" anchor="ctr"/>
          <a:lstStyle/>
          <a:p>
            <a:pPr algn="ctr"/>
            <a:endParaRPr lang="pl-PL"/>
          </a:p>
        </p:txBody>
      </p:sp>
      <p:sp>
        <p:nvSpPr>
          <p:cNvPr id="83" name="pole tekstowe 82"/>
          <p:cNvSpPr txBox="1"/>
          <p:nvPr/>
        </p:nvSpPr>
        <p:spPr>
          <a:xfrm>
            <a:off x="8929477" y="3789834"/>
            <a:ext cx="1632606" cy="325385"/>
          </a:xfrm>
          <a:prstGeom prst="rect">
            <a:avLst/>
          </a:prstGeom>
          <a:noFill/>
        </p:spPr>
        <p:txBody>
          <a:bodyPr wrap="square" lIns="108570" tIns="54299" rIns="108570" bIns="54299" rtlCol="0">
            <a:spAutoFit/>
          </a:bodyPr>
          <a:lstStyle/>
          <a:p>
            <a:pPr algn="ctr"/>
            <a:r>
              <a:rPr lang="en-US" sz="1400" b="1" dirty="0"/>
              <a:t>LVDS/NIM</a:t>
            </a:r>
            <a:endParaRPr lang="pl-PL" sz="1400" b="1" dirty="0"/>
          </a:p>
        </p:txBody>
      </p:sp>
      <p:sp>
        <p:nvSpPr>
          <p:cNvPr id="85" name="pole tekstowe 84"/>
          <p:cNvSpPr txBox="1"/>
          <p:nvPr/>
        </p:nvSpPr>
        <p:spPr>
          <a:xfrm>
            <a:off x="8833891" y="6166098"/>
            <a:ext cx="1632606" cy="325385"/>
          </a:xfrm>
          <a:prstGeom prst="rect">
            <a:avLst/>
          </a:prstGeom>
          <a:noFill/>
        </p:spPr>
        <p:txBody>
          <a:bodyPr wrap="square" lIns="108570" tIns="54299" rIns="108570" bIns="54299" rtlCol="0">
            <a:spAutoFit/>
          </a:bodyPr>
          <a:lstStyle/>
          <a:p>
            <a:pPr algn="ctr"/>
            <a:r>
              <a:rPr lang="en-US" sz="1400" b="1" dirty="0"/>
              <a:t>LVDS/NIM</a:t>
            </a:r>
            <a:endParaRPr lang="pl-PL" sz="1400" b="1" dirty="0"/>
          </a:p>
        </p:txBody>
      </p:sp>
      <p:sp>
        <p:nvSpPr>
          <p:cNvPr id="157" name="pole tekstowe 156"/>
          <p:cNvSpPr txBox="1"/>
          <p:nvPr/>
        </p:nvSpPr>
        <p:spPr>
          <a:xfrm>
            <a:off x="10418067" y="3501802"/>
            <a:ext cx="1056392" cy="402329"/>
          </a:xfrm>
          <a:prstGeom prst="rect">
            <a:avLst/>
          </a:prstGeom>
          <a:noFill/>
        </p:spPr>
        <p:txBody>
          <a:bodyPr wrap="square" lIns="108570" tIns="54299" rIns="108570" bIns="54299" rtlCol="0">
            <a:spAutoFit/>
          </a:bodyPr>
          <a:lstStyle/>
          <a:p>
            <a:r>
              <a:rPr lang="en-US" sz="19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217 m</a:t>
            </a:r>
            <a:endParaRPr lang="pl-PL" sz="19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218" name="Łącznik prosty 217"/>
          <p:cNvCxnSpPr/>
          <p:nvPr/>
        </p:nvCxnSpPr>
        <p:spPr>
          <a:xfrm>
            <a:off x="6169595" y="1125538"/>
            <a:ext cx="0" cy="51125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Symbol zastępczy numeru slajdu 98"/>
          <p:cNvSpPr>
            <a:spLocks noGrp="1"/>
          </p:cNvSpPr>
          <p:nvPr>
            <p:ph type="sldNum" sz="quarter" idx="12"/>
          </p:nvPr>
        </p:nvSpPr>
        <p:spPr>
          <a:xfrm>
            <a:off x="8739875" y="6304944"/>
            <a:ext cx="2845541" cy="365210"/>
          </a:xfrm>
        </p:spPr>
        <p:txBody>
          <a:bodyPr/>
          <a:lstStyle/>
          <a:p>
            <a:fld id="{FE0AA472-1405-4ABB-832C-D40F180F4D75}" type="slidenum">
              <a:rPr lang="pl-PL" smtClean="0"/>
              <a:pPr/>
              <a:t>5</a:t>
            </a:fld>
            <a:endParaRPr lang="pl-PL" dirty="0"/>
          </a:p>
        </p:txBody>
      </p:sp>
      <p:sp>
        <p:nvSpPr>
          <p:cNvPr id="100" name="pole tekstowe 99"/>
          <p:cNvSpPr txBox="1"/>
          <p:nvPr/>
        </p:nvSpPr>
        <p:spPr>
          <a:xfrm>
            <a:off x="3779912" y="1269554"/>
            <a:ext cx="2317675" cy="646331"/>
          </a:xfrm>
          <a:prstGeom prst="rect">
            <a:avLst/>
          </a:prstGeom>
          <a:noFill/>
        </p:spPr>
        <p:txBody>
          <a:bodyPr wrap="square" lIns="91188" tIns="45580" rIns="91188" bIns="45580" rtlCol="0">
            <a:spAutoFit/>
          </a:bodyPr>
          <a:lstStyle/>
          <a:p>
            <a:r>
              <a:rPr lang="en-US" sz="3600" b="1" dirty="0"/>
              <a:t>USA 15</a:t>
            </a:r>
            <a:endParaRPr lang="pl-PL" sz="3600" b="1" dirty="0"/>
          </a:p>
        </p:txBody>
      </p:sp>
      <p:sp>
        <p:nvSpPr>
          <p:cNvPr id="102" name="pole tekstowe 101"/>
          <p:cNvSpPr txBox="1"/>
          <p:nvPr/>
        </p:nvSpPr>
        <p:spPr>
          <a:xfrm>
            <a:off x="3456869" y="2997774"/>
            <a:ext cx="1632606" cy="617773"/>
          </a:xfrm>
          <a:prstGeom prst="rect">
            <a:avLst/>
          </a:prstGeom>
          <a:noFill/>
        </p:spPr>
        <p:txBody>
          <a:bodyPr wrap="square" lIns="108570" tIns="54299" rIns="108570" bIns="54299" rtlCol="0">
            <a:spAutoFit/>
          </a:bodyPr>
          <a:lstStyle/>
          <a:p>
            <a:r>
              <a:rPr lang="en-US" sz="3300" b="1" dirty="0">
                <a:solidFill>
                  <a:srgbClr val="FF0000"/>
                </a:solidFill>
              </a:rPr>
              <a:t>300 m</a:t>
            </a:r>
            <a:endParaRPr lang="pl-PL" sz="3300" b="1" dirty="0">
              <a:solidFill>
                <a:srgbClr val="FF0000"/>
              </a:solidFill>
            </a:endParaRPr>
          </a:p>
        </p:txBody>
      </p:sp>
      <p:sp>
        <p:nvSpPr>
          <p:cNvPr id="105" name="Symbol zastępczy stopki 104"/>
          <p:cNvSpPr>
            <a:spLocks noGrp="1"/>
          </p:cNvSpPr>
          <p:nvPr>
            <p:ph type="ftr" sz="quarter" idx="11"/>
          </p:nvPr>
        </p:nvSpPr>
        <p:spPr>
          <a:xfrm>
            <a:off x="4166685" y="6310114"/>
            <a:ext cx="3861805" cy="365210"/>
          </a:xfrm>
        </p:spPr>
        <p:txBody>
          <a:bodyPr/>
          <a:lstStyle/>
          <a:p>
            <a:r>
              <a:rPr lang="en-US" smtClean="0"/>
              <a:t>AFP trigger, DAQ and DCS                             </a:t>
            </a:r>
            <a:endParaRPr lang="pl-PL" dirty="0"/>
          </a:p>
        </p:txBody>
      </p:sp>
      <p:sp>
        <p:nvSpPr>
          <p:cNvPr id="113" name="pole tekstowe 112"/>
          <p:cNvSpPr txBox="1"/>
          <p:nvPr/>
        </p:nvSpPr>
        <p:spPr>
          <a:xfrm>
            <a:off x="7825807" y="4605729"/>
            <a:ext cx="1344499" cy="1200329"/>
          </a:xfrm>
          <a:prstGeom prst="rect">
            <a:avLst/>
          </a:prstGeom>
          <a:noFill/>
        </p:spPr>
        <p:txBody>
          <a:bodyPr wrap="square" lIns="91188" tIns="45580" rIns="91188" bIns="45580" rtlCol="0">
            <a:spAutoFit/>
          </a:bodyPr>
          <a:lstStyle/>
          <a:p>
            <a:pPr algn="ctr"/>
            <a:r>
              <a:rPr lang="en-US" b="1" dirty="0" smtClean="0"/>
              <a:t>Local</a:t>
            </a:r>
          </a:p>
          <a:p>
            <a:pPr algn="ctr"/>
            <a:r>
              <a:rPr lang="en-US" b="1" dirty="0"/>
              <a:t>T</a:t>
            </a:r>
            <a:r>
              <a:rPr lang="en-US" b="1" dirty="0" smtClean="0"/>
              <a:t>rigger Board</a:t>
            </a:r>
            <a:endParaRPr lang="pl-PL" b="1" dirty="0"/>
          </a:p>
        </p:txBody>
      </p:sp>
      <p:sp>
        <p:nvSpPr>
          <p:cNvPr id="115" name="Symbol zastępczy daty 1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10/28/2015</a:t>
            </a:r>
            <a:endParaRPr lang="pl-PL"/>
          </a:p>
        </p:txBody>
      </p:sp>
      <p:sp>
        <p:nvSpPr>
          <p:cNvPr id="55" name="Prostokąt zaokrąglony 54"/>
          <p:cNvSpPr/>
          <p:nvPr/>
        </p:nvSpPr>
        <p:spPr>
          <a:xfrm>
            <a:off x="9121923" y="3501802"/>
            <a:ext cx="504056" cy="36004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trzałka w prawo 61"/>
          <p:cNvSpPr/>
          <p:nvPr/>
        </p:nvSpPr>
        <p:spPr>
          <a:xfrm rot="10800000">
            <a:off x="3073251" y="3501802"/>
            <a:ext cx="6120680" cy="4321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570" tIns="54299" rIns="108570" bIns="54299" rtlCol="0" anchor="ctr"/>
          <a:lstStyle/>
          <a:p>
            <a:pPr algn="ctr"/>
            <a:endParaRPr lang="pl-PL"/>
          </a:p>
        </p:txBody>
      </p:sp>
      <p:sp>
        <p:nvSpPr>
          <p:cNvPr id="56" name="Prostokąt zaokrąglony 55"/>
          <p:cNvSpPr/>
          <p:nvPr/>
        </p:nvSpPr>
        <p:spPr>
          <a:xfrm>
            <a:off x="9265939" y="5806058"/>
            <a:ext cx="504056" cy="36004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09759" y="116686"/>
            <a:ext cx="10975658" cy="136891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AFP LVL1 trigger</a:t>
            </a:r>
            <a:br>
              <a:rPr lang="en-US" dirty="0" smtClean="0"/>
            </a:br>
            <a:r>
              <a:rPr lang="en-US" dirty="0" smtClean="0"/>
              <a:t>status and development</a:t>
            </a:r>
            <a:endParaRPr lang="pl-PL" dirty="0"/>
          </a:p>
        </p:txBody>
      </p:sp>
      <p:sp>
        <p:nvSpPr>
          <p:cNvPr id="105" name="Symbol zastępczy stopki 104"/>
          <p:cNvSpPr>
            <a:spLocks noGrp="1"/>
          </p:cNvSpPr>
          <p:nvPr>
            <p:ph type="ftr" sz="quarter" idx="11"/>
          </p:nvPr>
        </p:nvSpPr>
        <p:spPr>
          <a:xfrm>
            <a:off x="4166685" y="6310114"/>
            <a:ext cx="3861805" cy="365210"/>
          </a:xfrm>
        </p:spPr>
        <p:txBody>
          <a:bodyPr/>
          <a:lstStyle/>
          <a:p>
            <a:r>
              <a:rPr lang="en-US" smtClean="0"/>
              <a:t>AFP trigger, DAQ and DCS                             </a:t>
            </a:r>
            <a:endParaRPr lang="pl-PL" dirty="0"/>
          </a:p>
        </p:txBody>
      </p:sp>
      <p:sp>
        <p:nvSpPr>
          <p:cNvPr id="55" name="pole tekstowe 54"/>
          <p:cNvSpPr txBox="1"/>
          <p:nvPr/>
        </p:nvSpPr>
        <p:spPr>
          <a:xfrm>
            <a:off x="769023" y="1701630"/>
            <a:ext cx="11089204" cy="3785369"/>
          </a:xfrm>
          <a:prstGeom prst="rect">
            <a:avLst/>
          </a:prstGeom>
          <a:noFill/>
        </p:spPr>
        <p:txBody>
          <a:bodyPr wrap="square" lIns="91188" tIns="45580" rIns="91188" bIns="45580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during </a:t>
            </a:r>
            <a:r>
              <a:rPr lang="en-US" dirty="0" smtClean="0"/>
              <a:t>the beam </a:t>
            </a:r>
            <a:r>
              <a:rPr lang="en-US" dirty="0" smtClean="0"/>
              <a:t>tests we performed standalone runs with prototype of the Local Trigger Board (LTB) and parts of the ATLAS TDAQ system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VME crate with LTP and </a:t>
            </a:r>
            <a:r>
              <a:rPr lang="en-US" dirty="0" err="1" smtClean="0"/>
              <a:t>TTCvi</a:t>
            </a:r>
            <a:endParaRPr lang="en-US" dirty="0" smtClean="0"/>
          </a:p>
          <a:p>
            <a:pPr lvl="1"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NIM output from the LTB was used by the LTP to produce L1A and start readout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 falling edge of the trigger was used to generate L1A  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err="1" smtClean="0"/>
              <a:t>HitOR</a:t>
            </a:r>
            <a:r>
              <a:rPr lang="en-US" dirty="0" smtClean="0"/>
              <a:t> trigger signal spans over 10 BCXs</a:t>
            </a:r>
          </a:p>
          <a:p>
            <a:pPr lvl="1"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new version of the LTB is being designed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before installation of the air-core cables in the LHC tunnel we plan to send 25 ns pulses and verify signal quality at the other end of the cable</a:t>
            </a:r>
            <a:endParaRPr lang="pl-PL" dirty="0"/>
          </a:p>
        </p:txBody>
      </p:sp>
      <p:sp>
        <p:nvSpPr>
          <p:cNvPr id="56" name="Symbol zastępczy daty 5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10/28/2015</a:t>
            </a:r>
            <a:endParaRPr lang="pl-PL"/>
          </a:p>
        </p:txBody>
      </p:sp>
      <p:sp>
        <p:nvSpPr>
          <p:cNvPr id="57" name="Symbol zastępczy numeru slajdu 5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BD684-48FE-43CE-BF1F-BE3C26A91AB3}" type="slidenum">
              <a:rPr lang="pl-PL" smtClean="0"/>
              <a:pPr/>
              <a:t>6</a:t>
            </a:fld>
            <a:endParaRPr lang="pl-PL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09759" y="45446"/>
            <a:ext cx="10975658" cy="79648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AFP DAQ</a:t>
            </a:r>
            <a:endParaRPr lang="pl-PL" dirty="0"/>
          </a:p>
        </p:txBody>
      </p:sp>
      <p:grpSp>
        <p:nvGrpSpPr>
          <p:cNvPr id="3" name="Grupa 10"/>
          <p:cNvGrpSpPr/>
          <p:nvPr/>
        </p:nvGrpSpPr>
        <p:grpSpPr>
          <a:xfrm>
            <a:off x="1273051" y="765498"/>
            <a:ext cx="9525000" cy="2071354"/>
            <a:chOff x="1273051" y="1790488"/>
            <a:chExt cx="9525000" cy="2071354"/>
          </a:xfrm>
        </p:grpSpPr>
        <p:pic>
          <p:nvPicPr>
            <p:cNvPr id="6" name="Obraz 5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273051" y="2042567"/>
              <a:ext cx="9525000" cy="1819275"/>
            </a:xfrm>
            <a:prstGeom prst="rect">
              <a:avLst/>
            </a:prstGeom>
          </p:spPr>
        </p:pic>
        <p:sp>
          <p:nvSpPr>
            <p:cNvPr id="7" name="Prostokąt 6"/>
            <p:cNvSpPr/>
            <p:nvPr/>
          </p:nvSpPr>
          <p:spPr>
            <a:xfrm>
              <a:off x="2234075" y="1790488"/>
              <a:ext cx="112720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pl-PL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205</a:t>
              </a:r>
              <a:r>
                <a:rPr lang="en-US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m</a:t>
              </a:r>
              <a:endParaRPr lang="en-GB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9" name="Prostokąt 8"/>
            <p:cNvSpPr/>
            <p:nvPr/>
          </p:nvSpPr>
          <p:spPr>
            <a:xfrm>
              <a:off x="1345059" y="1816001"/>
              <a:ext cx="100811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pl-PL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217</a:t>
              </a:r>
              <a:r>
                <a:rPr lang="en-US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m</a:t>
              </a:r>
              <a:endParaRPr lang="en-GB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" name="pole tekstowe 3"/>
            <p:cNvSpPr txBox="1"/>
            <p:nvPr/>
          </p:nvSpPr>
          <p:spPr>
            <a:xfrm>
              <a:off x="2929235" y="3230648"/>
              <a:ext cx="135956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b="1" dirty="0" smtClean="0"/>
                <a:t>ARM 8-1</a:t>
              </a:r>
            </a:p>
          </p:txBody>
        </p:sp>
        <p:sp>
          <p:nvSpPr>
            <p:cNvPr id="5" name="pole tekstowe 4"/>
            <p:cNvSpPr txBox="1"/>
            <p:nvPr/>
          </p:nvSpPr>
          <p:spPr>
            <a:xfrm>
              <a:off x="7825779" y="3158640"/>
              <a:ext cx="135956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b="1" dirty="0" smtClean="0"/>
                <a:t>ARM 1-2</a:t>
              </a:r>
            </a:p>
          </p:txBody>
        </p:sp>
      </p:grpSp>
      <p:sp>
        <p:nvSpPr>
          <p:cNvPr id="12" name="Prostokąt 11"/>
          <p:cNvSpPr/>
          <p:nvPr/>
        </p:nvSpPr>
        <p:spPr>
          <a:xfrm>
            <a:off x="8858811" y="791011"/>
            <a:ext cx="1127208" cy="461665"/>
          </a:xfrm>
          <a:prstGeom prst="rect">
            <a:avLst/>
          </a:prstGeom>
        </p:spPr>
        <p:txBody>
          <a:bodyPr wrap="square" lIns="91188" tIns="45580" rIns="91188" bIns="45580">
            <a:spAutoFit/>
          </a:bodyPr>
          <a:lstStyle/>
          <a:p>
            <a:r>
              <a:rPr lang="pl-PL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205</a:t>
            </a:r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m</a:t>
            </a:r>
            <a:endParaRPr lang="en-GB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" name="Prostokąt 12"/>
          <p:cNvSpPr/>
          <p:nvPr/>
        </p:nvSpPr>
        <p:spPr>
          <a:xfrm>
            <a:off x="9914011" y="791011"/>
            <a:ext cx="1008112" cy="461665"/>
          </a:xfrm>
          <a:prstGeom prst="rect">
            <a:avLst/>
          </a:prstGeom>
        </p:spPr>
        <p:txBody>
          <a:bodyPr wrap="square" lIns="91188" tIns="45580" rIns="91188" bIns="45580">
            <a:spAutoFit/>
          </a:bodyPr>
          <a:lstStyle/>
          <a:p>
            <a:r>
              <a:rPr lang="pl-PL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217</a:t>
            </a:r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m</a:t>
            </a:r>
            <a:endParaRPr lang="en-GB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9" name="Symbol zastępczy numeru slajdu 58"/>
          <p:cNvSpPr>
            <a:spLocks noGrp="1"/>
          </p:cNvSpPr>
          <p:nvPr>
            <p:ph type="sldNum" sz="quarter" idx="12"/>
          </p:nvPr>
        </p:nvSpPr>
        <p:spPr>
          <a:xfrm>
            <a:off x="8761883" y="6494378"/>
            <a:ext cx="2845541" cy="365210"/>
          </a:xfrm>
        </p:spPr>
        <p:txBody>
          <a:bodyPr/>
          <a:lstStyle/>
          <a:p>
            <a:fld id="{A6EBD684-48FE-43CE-BF1F-BE3C26A91AB3}" type="slidenum">
              <a:rPr lang="pl-PL" smtClean="0"/>
              <a:pPr/>
              <a:t>7</a:t>
            </a:fld>
            <a:endParaRPr lang="pl-PL"/>
          </a:p>
        </p:txBody>
      </p:sp>
      <p:sp>
        <p:nvSpPr>
          <p:cNvPr id="60" name="Symbol zastępczy stopki 5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AFP trigger, DAQ and DCS                             </a:t>
            </a:r>
            <a:endParaRPr lang="pl-PL"/>
          </a:p>
        </p:txBody>
      </p:sp>
      <p:grpSp>
        <p:nvGrpSpPr>
          <p:cNvPr id="36" name="Grupa 35"/>
          <p:cNvGrpSpPr/>
          <p:nvPr/>
        </p:nvGrpSpPr>
        <p:grpSpPr>
          <a:xfrm>
            <a:off x="1345087" y="2853758"/>
            <a:ext cx="1224136" cy="1200329"/>
            <a:chOff x="1345059" y="3213770"/>
            <a:chExt cx="1224136" cy="1200329"/>
          </a:xfrm>
        </p:grpSpPr>
        <p:sp>
          <p:nvSpPr>
            <p:cNvPr id="34" name="Prostokąt zaokrąglony 33"/>
            <p:cNvSpPr/>
            <p:nvPr/>
          </p:nvSpPr>
          <p:spPr>
            <a:xfrm>
              <a:off x="1345059" y="3213770"/>
              <a:ext cx="1080120" cy="1152128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35" name="pole tekstowe 34"/>
            <p:cNvSpPr txBox="1"/>
            <p:nvPr/>
          </p:nvSpPr>
          <p:spPr>
            <a:xfrm>
              <a:off x="1417067" y="3213770"/>
              <a:ext cx="115212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Local Trigger Board</a:t>
              </a:r>
              <a:endParaRPr lang="pl-PL" dirty="0"/>
            </a:p>
          </p:txBody>
        </p:sp>
      </p:grpSp>
      <p:grpSp>
        <p:nvGrpSpPr>
          <p:cNvPr id="37" name="Grupa 36"/>
          <p:cNvGrpSpPr/>
          <p:nvPr/>
        </p:nvGrpSpPr>
        <p:grpSpPr>
          <a:xfrm>
            <a:off x="2641203" y="2877565"/>
            <a:ext cx="1152128" cy="1200329"/>
            <a:chOff x="3064867" y="3213770"/>
            <a:chExt cx="1152128" cy="1200329"/>
          </a:xfrm>
        </p:grpSpPr>
        <p:sp>
          <p:nvSpPr>
            <p:cNvPr id="42" name="Prostokąt zaokrąglony 41"/>
            <p:cNvSpPr/>
            <p:nvPr/>
          </p:nvSpPr>
          <p:spPr>
            <a:xfrm>
              <a:off x="3064867" y="3213770"/>
              <a:ext cx="1080120" cy="1152128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44" name="pole tekstowe 43"/>
            <p:cNvSpPr txBox="1"/>
            <p:nvPr/>
          </p:nvSpPr>
          <p:spPr>
            <a:xfrm>
              <a:off x="3064867" y="3213770"/>
              <a:ext cx="115212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Local Trigger Board</a:t>
              </a:r>
              <a:endParaRPr lang="pl-PL" dirty="0"/>
            </a:p>
          </p:txBody>
        </p:sp>
      </p:grpSp>
      <p:grpSp>
        <p:nvGrpSpPr>
          <p:cNvPr id="45" name="Grupa 44"/>
          <p:cNvGrpSpPr/>
          <p:nvPr/>
        </p:nvGrpSpPr>
        <p:grpSpPr>
          <a:xfrm>
            <a:off x="8473879" y="3381621"/>
            <a:ext cx="1224136" cy="1200329"/>
            <a:chOff x="1345059" y="3213770"/>
            <a:chExt cx="1224136" cy="1200329"/>
          </a:xfrm>
        </p:grpSpPr>
        <p:sp>
          <p:nvSpPr>
            <p:cNvPr id="47" name="Prostokąt zaokrąglony 46"/>
            <p:cNvSpPr/>
            <p:nvPr/>
          </p:nvSpPr>
          <p:spPr>
            <a:xfrm>
              <a:off x="1345059" y="3213770"/>
              <a:ext cx="1080120" cy="1152128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48" name="pole tekstowe 47"/>
            <p:cNvSpPr txBox="1"/>
            <p:nvPr/>
          </p:nvSpPr>
          <p:spPr>
            <a:xfrm>
              <a:off x="1417067" y="3213770"/>
              <a:ext cx="115212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Local Trigger Board</a:t>
              </a:r>
              <a:endParaRPr lang="pl-PL" dirty="0"/>
            </a:p>
          </p:txBody>
        </p:sp>
      </p:grpSp>
      <p:grpSp>
        <p:nvGrpSpPr>
          <p:cNvPr id="49" name="Grupa 48"/>
          <p:cNvGrpSpPr/>
          <p:nvPr/>
        </p:nvGrpSpPr>
        <p:grpSpPr>
          <a:xfrm>
            <a:off x="9914011" y="3381621"/>
            <a:ext cx="1224136" cy="1200329"/>
            <a:chOff x="1345059" y="3213770"/>
            <a:chExt cx="1224136" cy="1200329"/>
          </a:xfrm>
        </p:grpSpPr>
        <p:sp>
          <p:nvSpPr>
            <p:cNvPr id="53" name="Prostokąt zaokrąglony 52"/>
            <p:cNvSpPr/>
            <p:nvPr/>
          </p:nvSpPr>
          <p:spPr>
            <a:xfrm>
              <a:off x="1345059" y="3213770"/>
              <a:ext cx="1080120" cy="1152128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54" name="pole tekstowe 53"/>
            <p:cNvSpPr txBox="1"/>
            <p:nvPr/>
          </p:nvSpPr>
          <p:spPr>
            <a:xfrm>
              <a:off x="1417067" y="3213770"/>
              <a:ext cx="115212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Local Trigger Board</a:t>
              </a:r>
              <a:endParaRPr lang="pl-PL" dirty="0"/>
            </a:p>
          </p:txBody>
        </p:sp>
      </p:grpSp>
      <p:sp>
        <p:nvSpPr>
          <p:cNvPr id="57" name="Prostokąt zaokrąglony 56"/>
          <p:cNvSpPr/>
          <p:nvPr/>
        </p:nvSpPr>
        <p:spPr>
          <a:xfrm>
            <a:off x="5089475" y="4509914"/>
            <a:ext cx="2088232" cy="100811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188" tIns="45580" rIns="91188" bIns="45580" rtlCol="0" anchor="ctr"/>
          <a:lstStyle/>
          <a:p>
            <a:pPr algn="ctr"/>
            <a:endParaRPr lang="pl-PL"/>
          </a:p>
        </p:txBody>
      </p:sp>
      <p:grpSp>
        <p:nvGrpSpPr>
          <p:cNvPr id="62" name="Grupa 61"/>
          <p:cNvGrpSpPr/>
          <p:nvPr/>
        </p:nvGrpSpPr>
        <p:grpSpPr>
          <a:xfrm>
            <a:off x="1849115" y="4941962"/>
            <a:ext cx="1584176" cy="576064"/>
            <a:chOff x="2137147" y="4437906"/>
            <a:chExt cx="1584176" cy="576064"/>
          </a:xfrm>
        </p:grpSpPr>
        <p:sp>
          <p:nvSpPr>
            <p:cNvPr id="58" name="Prostokąt zaokrąglony 57"/>
            <p:cNvSpPr/>
            <p:nvPr/>
          </p:nvSpPr>
          <p:spPr>
            <a:xfrm>
              <a:off x="2137147" y="4437906"/>
              <a:ext cx="1584176" cy="576064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61" name="pole tekstowe 60"/>
            <p:cNvSpPr txBox="1"/>
            <p:nvPr/>
          </p:nvSpPr>
          <p:spPr>
            <a:xfrm>
              <a:off x="2209155" y="4480297"/>
              <a:ext cx="15121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optoboard</a:t>
              </a:r>
              <a:endParaRPr lang="pl-PL" dirty="0"/>
            </a:p>
          </p:txBody>
        </p:sp>
      </p:grpSp>
      <p:grpSp>
        <p:nvGrpSpPr>
          <p:cNvPr id="63" name="Grupa 62"/>
          <p:cNvGrpSpPr/>
          <p:nvPr/>
        </p:nvGrpSpPr>
        <p:grpSpPr>
          <a:xfrm>
            <a:off x="8905899" y="4941962"/>
            <a:ext cx="1584176" cy="576064"/>
            <a:chOff x="2137147" y="4437906"/>
            <a:chExt cx="1584176" cy="576064"/>
          </a:xfrm>
        </p:grpSpPr>
        <p:sp>
          <p:nvSpPr>
            <p:cNvPr id="64" name="Prostokąt zaokrąglony 63"/>
            <p:cNvSpPr/>
            <p:nvPr/>
          </p:nvSpPr>
          <p:spPr>
            <a:xfrm>
              <a:off x="2137147" y="4437906"/>
              <a:ext cx="1584176" cy="576064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65" name="pole tekstowe 64"/>
            <p:cNvSpPr txBox="1"/>
            <p:nvPr/>
          </p:nvSpPr>
          <p:spPr>
            <a:xfrm>
              <a:off x="2209155" y="4480297"/>
              <a:ext cx="15121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optoboard</a:t>
              </a:r>
              <a:endParaRPr lang="pl-PL" dirty="0"/>
            </a:p>
          </p:txBody>
        </p:sp>
      </p:grpSp>
      <p:sp>
        <p:nvSpPr>
          <p:cNvPr id="66" name="pole tekstowe 65"/>
          <p:cNvSpPr txBox="1"/>
          <p:nvPr/>
        </p:nvSpPr>
        <p:spPr>
          <a:xfrm>
            <a:off x="3505299" y="4437906"/>
            <a:ext cx="1656184" cy="461665"/>
          </a:xfrm>
          <a:prstGeom prst="rect">
            <a:avLst/>
          </a:prstGeom>
          <a:noFill/>
        </p:spPr>
        <p:txBody>
          <a:bodyPr wrap="square" lIns="91188" tIns="45580" rIns="91188" bIns="45580" rtlCol="0">
            <a:spAutoFit/>
          </a:bodyPr>
          <a:lstStyle/>
          <a:p>
            <a:r>
              <a:rPr lang="en-US" dirty="0" smtClean="0"/>
              <a:t>ATCA + COB</a:t>
            </a:r>
            <a:endParaRPr lang="pl-PL" dirty="0"/>
          </a:p>
        </p:txBody>
      </p:sp>
      <p:sp>
        <p:nvSpPr>
          <p:cNvPr id="67" name="Prostokąt zaokrąglony 66"/>
          <p:cNvSpPr/>
          <p:nvPr/>
        </p:nvSpPr>
        <p:spPr>
          <a:xfrm>
            <a:off x="5377535" y="4797946"/>
            <a:ext cx="504056" cy="43204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188" tIns="45580" rIns="91188" bIns="45580" rtlCol="0" anchor="ctr"/>
          <a:lstStyle/>
          <a:p>
            <a:pPr algn="ctr"/>
            <a:endParaRPr lang="pl-PL"/>
          </a:p>
        </p:txBody>
      </p:sp>
      <p:sp>
        <p:nvSpPr>
          <p:cNvPr id="68" name="pole tekstowe 67"/>
          <p:cNvSpPr txBox="1"/>
          <p:nvPr/>
        </p:nvSpPr>
        <p:spPr>
          <a:xfrm>
            <a:off x="5305499" y="4768329"/>
            <a:ext cx="720080" cy="461665"/>
          </a:xfrm>
          <a:prstGeom prst="rect">
            <a:avLst/>
          </a:prstGeom>
          <a:noFill/>
        </p:spPr>
        <p:txBody>
          <a:bodyPr wrap="square" lIns="91188" tIns="45580" rIns="91188" bIns="45580" rtlCol="0">
            <a:spAutoFit/>
          </a:bodyPr>
          <a:lstStyle/>
          <a:p>
            <a:r>
              <a:rPr lang="en-US" dirty="0" smtClean="0"/>
              <a:t>RCE</a:t>
            </a:r>
            <a:endParaRPr lang="pl-PL" dirty="0"/>
          </a:p>
        </p:txBody>
      </p:sp>
      <p:sp>
        <p:nvSpPr>
          <p:cNvPr id="83" name="pole tekstowe 82"/>
          <p:cNvSpPr txBox="1"/>
          <p:nvPr/>
        </p:nvSpPr>
        <p:spPr>
          <a:xfrm>
            <a:off x="6241631" y="4797946"/>
            <a:ext cx="720080" cy="461665"/>
          </a:xfrm>
          <a:prstGeom prst="rect">
            <a:avLst/>
          </a:prstGeom>
          <a:noFill/>
        </p:spPr>
        <p:txBody>
          <a:bodyPr wrap="square" lIns="91188" tIns="45580" rIns="91188" bIns="45580" rtlCol="0">
            <a:spAutoFit/>
          </a:bodyPr>
          <a:lstStyle/>
          <a:p>
            <a:r>
              <a:rPr lang="en-US" dirty="0" smtClean="0"/>
              <a:t>TTC</a:t>
            </a:r>
            <a:endParaRPr lang="pl-PL" dirty="0"/>
          </a:p>
        </p:txBody>
      </p:sp>
      <p:sp>
        <p:nvSpPr>
          <p:cNvPr id="84" name="Prostokąt zaokrąglony 83"/>
          <p:cNvSpPr/>
          <p:nvPr/>
        </p:nvSpPr>
        <p:spPr>
          <a:xfrm>
            <a:off x="6313611" y="4797946"/>
            <a:ext cx="504056" cy="43204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188" tIns="45580" rIns="91188" bIns="45580" rtlCol="0" anchor="ctr"/>
          <a:lstStyle/>
          <a:p>
            <a:pPr algn="ctr"/>
            <a:endParaRPr lang="pl-PL"/>
          </a:p>
        </p:txBody>
      </p:sp>
      <p:sp>
        <p:nvSpPr>
          <p:cNvPr id="87" name="pole tekstowe 86"/>
          <p:cNvSpPr txBox="1"/>
          <p:nvPr/>
        </p:nvSpPr>
        <p:spPr>
          <a:xfrm>
            <a:off x="8185819" y="2608089"/>
            <a:ext cx="2880320" cy="461665"/>
          </a:xfrm>
          <a:prstGeom prst="rect">
            <a:avLst/>
          </a:prstGeom>
          <a:noFill/>
        </p:spPr>
        <p:txBody>
          <a:bodyPr wrap="square" lIns="91188" tIns="45580" rIns="91188" bIns="45580" rtlCol="0">
            <a:spAutoFit/>
          </a:bodyPr>
          <a:lstStyle/>
          <a:p>
            <a:r>
              <a:rPr lang="en-US" dirty="0" smtClean="0"/>
              <a:t>L1A initiates readout</a:t>
            </a:r>
            <a:endParaRPr lang="pl-PL" dirty="0"/>
          </a:p>
        </p:txBody>
      </p:sp>
      <p:sp>
        <p:nvSpPr>
          <p:cNvPr id="90" name="Symbol zastępczy daty 8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10/28/2015</a:t>
            </a:r>
            <a:endParaRPr lang="pl-PL"/>
          </a:p>
        </p:txBody>
      </p:sp>
      <p:sp>
        <p:nvSpPr>
          <p:cNvPr id="93" name="Prostokąt 92"/>
          <p:cNvSpPr/>
          <p:nvPr/>
        </p:nvSpPr>
        <p:spPr>
          <a:xfrm>
            <a:off x="4945459" y="3093561"/>
            <a:ext cx="2304256" cy="11521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188" tIns="45580" rIns="91188" bIns="45580" rtlCol="0" anchor="ctr"/>
          <a:lstStyle/>
          <a:p>
            <a:pPr algn="ctr"/>
            <a:endParaRPr lang="pl-PL"/>
          </a:p>
        </p:txBody>
      </p:sp>
      <p:cxnSp>
        <p:nvCxnSpPr>
          <p:cNvPr id="94" name="Łącznik prosty 93"/>
          <p:cNvCxnSpPr/>
          <p:nvPr/>
        </p:nvCxnSpPr>
        <p:spPr>
          <a:xfrm>
            <a:off x="5881563" y="3093561"/>
            <a:ext cx="0" cy="11521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Łącznik prosty 94"/>
          <p:cNvCxnSpPr/>
          <p:nvPr/>
        </p:nvCxnSpPr>
        <p:spPr>
          <a:xfrm>
            <a:off x="6313611" y="3093561"/>
            <a:ext cx="0" cy="11521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pole tekstowe 95"/>
          <p:cNvSpPr txBox="1"/>
          <p:nvPr/>
        </p:nvSpPr>
        <p:spPr>
          <a:xfrm>
            <a:off x="5449515" y="3093561"/>
            <a:ext cx="504056" cy="1200329"/>
          </a:xfrm>
          <a:prstGeom prst="rect">
            <a:avLst/>
          </a:prstGeom>
          <a:noFill/>
        </p:spPr>
        <p:txBody>
          <a:bodyPr wrap="square" lIns="91188" tIns="45580" rIns="91188" bIns="45580" rtlCol="0">
            <a:spAutoFit/>
          </a:bodyPr>
          <a:lstStyle/>
          <a:p>
            <a:r>
              <a:rPr lang="en-US" b="1" dirty="0" smtClean="0"/>
              <a:t>L</a:t>
            </a:r>
          </a:p>
          <a:p>
            <a:r>
              <a:rPr lang="en-US" b="1" dirty="0" smtClean="0"/>
              <a:t>T</a:t>
            </a:r>
          </a:p>
          <a:p>
            <a:r>
              <a:rPr lang="en-US" b="1" dirty="0" smtClean="0"/>
              <a:t>P</a:t>
            </a:r>
            <a:endParaRPr lang="pl-PL" b="1" dirty="0"/>
          </a:p>
        </p:txBody>
      </p:sp>
      <p:sp>
        <p:nvSpPr>
          <p:cNvPr id="97" name="pole tekstowe 96"/>
          <p:cNvSpPr txBox="1"/>
          <p:nvPr/>
        </p:nvSpPr>
        <p:spPr>
          <a:xfrm>
            <a:off x="5953571" y="3093561"/>
            <a:ext cx="504056" cy="1200329"/>
          </a:xfrm>
          <a:prstGeom prst="rect">
            <a:avLst/>
          </a:prstGeom>
          <a:noFill/>
        </p:spPr>
        <p:txBody>
          <a:bodyPr wrap="square" lIns="91188" tIns="45580" rIns="91188" bIns="45580" rtlCol="0">
            <a:spAutoFit/>
          </a:bodyPr>
          <a:lstStyle/>
          <a:p>
            <a:r>
              <a:rPr lang="en-US" b="1" dirty="0" smtClean="0"/>
              <a:t>T </a:t>
            </a:r>
            <a:r>
              <a:rPr lang="en-US" b="1" dirty="0" err="1" smtClean="0"/>
              <a:t>T</a:t>
            </a:r>
            <a:r>
              <a:rPr lang="en-US" b="1" dirty="0" smtClean="0"/>
              <a:t> C</a:t>
            </a:r>
            <a:endParaRPr lang="pl-PL" b="1" dirty="0"/>
          </a:p>
        </p:txBody>
      </p:sp>
      <p:cxnSp>
        <p:nvCxnSpPr>
          <p:cNvPr id="98" name="Łącznik prosty 97"/>
          <p:cNvCxnSpPr/>
          <p:nvPr/>
        </p:nvCxnSpPr>
        <p:spPr>
          <a:xfrm>
            <a:off x="5377507" y="3093561"/>
            <a:ext cx="0" cy="11521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pole tekstowe 98"/>
          <p:cNvSpPr txBox="1"/>
          <p:nvPr/>
        </p:nvSpPr>
        <p:spPr>
          <a:xfrm>
            <a:off x="4945459" y="3093561"/>
            <a:ext cx="504056" cy="1200046"/>
          </a:xfrm>
          <a:prstGeom prst="rect">
            <a:avLst/>
          </a:prstGeom>
          <a:noFill/>
        </p:spPr>
        <p:txBody>
          <a:bodyPr wrap="square" lIns="91188" tIns="45580" rIns="91188" bIns="45580" rtlCol="0">
            <a:spAutoFit/>
          </a:bodyPr>
          <a:lstStyle/>
          <a:p>
            <a:r>
              <a:rPr lang="en-US" b="1" dirty="0"/>
              <a:t>R</a:t>
            </a:r>
            <a:endParaRPr lang="en-US" b="1" dirty="0" smtClean="0"/>
          </a:p>
          <a:p>
            <a:r>
              <a:rPr lang="en-US" b="1" dirty="0"/>
              <a:t>C</a:t>
            </a:r>
            <a:endParaRPr lang="en-US" b="1" dirty="0" smtClean="0"/>
          </a:p>
          <a:p>
            <a:r>
              <a:rPr lang="en-US" b="1" dirty="0"/>
              <a:t>D</a:t>
            </a:r>
            <a:endParaRPr lang="pl-PL" b="1" dirty="0"/>
          </a:p>
        </p:txBody>
      </p:sp>
      <p:sp>
        <p:nvSpPr>
          <p:cNvPr id="100" name="pole tekstowe 99"/>
          <p:cNvSpPr txBox="1"/>
          <p:nvPr/>
        </p:nvSpPr>
        <p:spPr>
          <a:xfrm>
            <a:off x="6457627" y="3246869"/>
            <a:ext cx="1296144" cy="830997"/>
          </a:xfrm>
          <a:prstGeom prst="rect">
            <a:avLst/>
          </a:prstGeom>
          <a:noFill/>
        </p:spPr>
        <p:txBody>
          <a:bodyPr wrap="square" lIns="91188" tIns="45580" rIns="91188" bIns="45580" rtlCol="0">
            <a:spAutoFit/>
          </a:bodyPr>
          <a:lstStyle/>
          <a:p>
            <a:r>
              <a:rPr lang="en-US" dirty="0" smtClean="0"/>
              <a:t>VME crate</a:t>
            </a:r>
            <a:endParaRPr lang="pl-PL" dirty="0"/>
          </a:p>
        </p:txBody>
      </p:sp>
      <p:sp>
        <p:nvSpPr>
          <p:cNvPr id="101" name="Prostokąt zaokrąglony 100"/>
          <p:cNvSpPr/>
          <p:nvPr/>
        </p:nvSpPr>
        <p:spPr>
          <a:xfrm>
            <a:off x="6377235" y="5653658"/>
            <a:ext cx="1160512" cy="7284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188" tIns="45580" rIns="91188" bIns="45580" rtlCol="0" anchor="ctr"/>
          <a:lstStyle/>
          <a:p>
            <a:pPr algn="ctr"/>
            <a:endParaRPr lang="pl-PL"/>
          </a:p>
        </p:txBody>
      </p:sp>
      <p:sp>
        <p:nvSpPr>
          <p:cNvPr id="102" name="pole tekstowe 101"/>
          <p:cNvSpPr txBox="1"/>
          <p:nvPr/>
        </p:nvSpPr>
        <p:spPr>
          <a:xfrm>
            <a:off x="6552585" y="5784474"/>
            <a:ext cx="832761" cy="461382"/>
          </a:xfrm>
          <a:prstGeom prst="rect">
            <a:avLst/>
          </a:prstGeom>
          <a:noFill/>
        </p:spPr>
        <p:txBody>
          <a:bodyPr wrap="square" lIns="91188" tIns="45580" rIns="91188" bIns="45580" rtlCol="0">
            <a:spAutoFit/>
          </a:bodyPr>
          <a:lstStyle/>
          <a:p>
            <a:r>
              <a:rPr lang="en-US" dirty="0" smtClean="0"/>
              <a:t>ROS</a:t>
            </a:r>
            <a:endParaRPr lang="pl-PL" dirty="0"/>
          </a:p>
        </p:txBody>
      </p:sp>
      <p:sp>
        <p:nvSpPr>
          <p:cNvPr id="103" name="Strzałka w dół 102"/>
          <p:cNvSpPr/>
          <p:nvPr/>
        </p:nvSpPr>
        <p:spPr>
          <a:xfrm rot="18944266">
            <a:off x="5902378" y="5144778"/>
            <a:ext cx="432048" cy="64804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188" tIns="45580" rIns="91188" bIns="45580" rtlCol="0" anchor="ctr"/>
          <a:lstStyle/>
          <a:p>
            <a:pPr algn="ctr"/>
            <a:endParaRPr lang="pl-PL"/>
          </a:p>
        </p:txBody>
      </p:sp>
      <p:sp>
        <p:nvSpPr>
          <p:cNvPr id="104" name="pole tekstowe 103"/>
          <p:cNvSpPr txBox="1"/>
          <p:nvPr/>
        </p:nvSpPr>
        <p:spPr>
          <a:xfrm>
            <a:off x="5233491" y="5446018"/>
            <a:ext cx="936104" cy="461665"/>
          </a:xfrm>
          <a:prstGeom prst="rect">
            <a:avLst/>
          </a:prstGeom>
          <a:noFill/>
        </p:spPr>
        <p:txBody>
          <a:bodyPr wrap="square" lIns="91188" tIns="45580" rIns="91188" bIns="45580" rtlCol="0">
            <a:spAutoFit/>
          </a:bodyPr>
          <a:lstStyle/>
          <a:p>
            <a:r>
              <a:rPr lang="en-US" dirty="0" smtClean="0"/>
              <a:t>Slink</a:t>
            </a:r>
            <a:endParaRPr lang="pl-PL" dirty="0"/>
          </a:p>
        </p:txBody>
      </p:sp>
      <p:cxnSp>
        <p:nvCxnSpPr>
          <p:cNvPr id="70" name="Łącznik prosty ze strzałką 69"/>
          <p:cNvCxnSpPr>
            <a:stCxn id="84" idx="1"/>
          </p:cNvCxnSpPr>
          <p:nvPr/>
        </p:nvCxnSpPr>
        <p:spPr>
          <a:xfrm flipH="1">
            <a:off x="5881563" y="5013970"/>
            <a:ext cx="432048" cy="1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Łącznik łamany 72"/>
          <p:cNvCxnSpPr>
            <a:endCxn id="84" idx="0"/>
          </p:cNvCxnSpPr>
          <p:nvPr/>
        </p:nvCxnSpPr>
        <p:spPr>
          <a:xfrm rot="16200000" flipH="1">
            <a:off x="6107010" y="4339317"/>
            <a:ext cx="572310" cy="344948"/>
          </a:xfrm>
          <a:prstGeom prst="bentConnector3">
            <a:avLst>
              <a:gd name="adj1" fmla="val 33054"/>
            </a:avLst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Strzałka w lewo i prawo 68"/>
          <p:cNvSpPr/>
          <p:nvPr/>
        </p:nvSpPr>
        <p:spPr>
          <a:xfrm>
            <a:off x="3433291" y="5013970"/>
            <a:ext cx="1584176" cy="36004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trzałka w lewo i prawo 70"/>
          <p:cNvSpPr/>
          <p:nvPr/>
        </p:nvSpPr>
        <p:spPr>
          <a:xfrm>
            <a:off x="7177707" y="5013970"/>
            <a:ext cx="1728192" cy="36004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trzałka w górę i w dół 71"/>
          <p:cNvSpPr/>
          <p:nvPr/>
        </p:nvSpPr>
        <p:spPr>
          <a:xfrm>
            <a:off x="10130035" y="4509914"/>
            <a:ext cx="216024" cy="432048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trzałka w górę i w dół 73"/>
          <p:cNvSpPr/>
          <p:nvPr/>
        </p:nvSpPr>
        <p:spPr>
          <a:xfrm>
            <a:off x="2929235" y="4005858"/>
            <a:ext cx="216024" cy="936104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trzałka w górę i w dół 74"/>
          <p:cNvSpPr/>
          <p:nvPr/>
        </p:nvSpPr>
        <p:spPr>
          <a:xfrm>
            <a:off x="2065139" y="4005858"/>
            <a:ext cx="216024" cy="936104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trzałka w górę i w dół 75"/>
          <p:cNvSpPr/>
          <p:nvPr/>
        </p:nvSpPr>
        <p:spPr>
          <a:xfrm>
            <a:off x="9049915" y="4509914"/>
            <a:ext cx="216024" cy="432048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2" name="Kształt 91"/>
          <p:cNvCxnSpPr>
            <a:endCxn id="96" idx="0"/>
          </p:cNvCxnSpPr>
          <p:nvPr/>
        </p:nvCxnSpPr>
        <p:spPr>
          <a:xfrm rot="10800000" flipV="1">
            <a:off x="5701543" y="2853729"/>
            <a:ext cx="2520280" cy="239831"/>
          </a:xfrm>
          <a:prstGeom prst="bentConnector2">
            <a:avLst/>
          </a:prstGeom>
          <a:ln w="254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09759" y="189462"/>
            <a:ext cx="10975658" cy="86849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AFP0+2 DAQ</a:t>
            </a:r>
            <a:endParaRPr lang="pl-PL" dirty="0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AFP trigger, DAQ and DCS                             </a:t>
            </a:r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BD684-48FE-43CE-BF1F-BE3C26A91AB3}" type="slidenum">
              <a:rPr lang="pl-PL" smtClean="0"/>
              <a:pPr/>
              <a:t>8</a:t>
            </a:fld>
            <a:endParaRPr lang="pl-PL" dirty="0"/>
          </a:p>
        </p:txBody>
      </p:sp>
      <p:sp>
        <p:nvSpPr>
          <p:cNvPr id="5" name="pole tekstowe 4"/>
          <p:cNvSpPr txBox="1"/>
          <p:nvPr/>
        </p:nvSpPr>
        <p:spPr>
          <a:xfrm>
            <a:off x="8537447" y="4365926"/>
            <a:ext cx="1296144" cy="461665"/>
          </a:xfrm>
          <a:prstGeom prst="rect">
            <a:avLst/>
          </a:prstGeom>
          <a:noFill/>
        </p:spPr>
        <p:txBody>
          <a:bodyPr wrap="square" lIns="91188" tIns="45580" rIns="91188" bIns="45580" rtlCol="0">
            <a:spAutoFit/>
          </a:bodyPr>
          <a:lstStyle/>
          <a:p>
            <a:r>
              <a:rPr lang="en-US" b="1" dirty="0" smtClean="0"/>
              <a:t>4* FE-I4 </a:t>
            </a:r>
            <a:endParaRPr lang="pl-PL" b="1" dirty="0"/>
          </a:p>
        </p:txBody>
      </p:sp>
      <p:sp>
        <p:nvSpPr>
          <p:cNvPr id="7" name="pole tekstowe 6"/>
          <p:cNvSpPr txBox="1"/>
          <p:nvPr/>
        </p:nvSpPr>
        <p:spPr>
          <a:xfrm>
            <a:off x="2272751" y="621482"/>
            <a:ext cx="1512168" cy="584775"/>
          </a:xfrm>
          <a:prstGeom prst="rect">
            <a:avLst/>
          </a:prstGeom>
          <a:noFill/>
        </p:spPr>
        <p:txBody>
          <a:bodyPr wrap="square" lIns="91188" tIns="45580" rIns="91188" bIns="45580" rtlCol="0">
            <a:spAutoFit/>
          </a:bodyPr>
          <a:lstStyle/>
          <a:p>
            <a:r>
              <a:rPr lang="en-US" sz="3200" b="1" dirty="0"/>
              <a:t>USA 15</a:t>
            </a:r>
            <a:endParaRPr lang="pl-PL" sz="3200" b="1" dirty="0"/>
          </a:p>
        </p:txBody>
      </p:sp>
      <p:sp>
        <p:nvSpPr>
          <p:cNvPr id="9" name="pole tekstowe 8"/>
          <p:cNvSpPr txBox="1"/>
          <p:nvPr/>
        </p:nvSpPr>
        <p:spPr>
          <a:xfrm>
            <a:off x="6953271" y="1125538"/>
            <a:ext cx="1512168" cy="584775"/>
          </a:xfrm>
          <a:prstGeom prst="rect">
            <a:avLst/>
          </a:prstGeom>
          <a:noFill/>
        </p:spPr>
        <p:txBody>
          <a:bodyPr wrap="square" lIns="91188" tIns="45580" rIns="91188" bIns="45580" rtlCol="0">
            <a:spAutoFit/>
          </a:bodyPr>
          <a:lstStyle/>
          <a:p>
            <a:r>
              <a:rPr lang="en-US" sz="3200" b="1" dirty="0"/>
              <a:t>tunnel</a:t>
            </a:r>
            <a:endParaRPr lang="pl-PL" sz="3200" b="1" dirty="0"/>
          </a:p>
        </p:txBody>
      </p:sp>
      <p:grpSp>
        <p:nvGrpSpPr>
          <p:cNvPr id="12" name="Grupa 11"/>
          <p:cNvGrpSpPr/>
          <p:nvPr/>
        </p:nvGrpSpPr>
        <p:grpSpPr>
          <a:xfrm>
            <a:off x="1912711" y="2968128"/>
            <a:ext cx="2304256" cy="1224135"/>
            <a:chOff x="4716016" y="5085183"/>
            <a:chExt cx="2520280" cy="1488395"/>
          </a:xfrm>
        </p:grpSpPr>
        <p:sp>
          <p:nvSpPr>
            <p:cNvPr id="13" name="Prostokąt 12"/>
            <p:cNvSpPr/>
            <p:nvPr/>
          </p:nvSpPr>
          <p:spPr>
            <a:xfrm>
              <a:off x="4716016" y="5085183"/>
              <a:ext cx="2520280" cy="148839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15" name="pole tekstowe 14"/>
            <p:cNvSpPr txBox="1"/>
            <p:nvPr/>
          </p:nvSpPr>
          <p:spPr>
            <a:xfrm>
              <a:off x="4794773" y="5882812"/>
              <a:ext cx="1811452" cy="561457"/>
            </a:xfrm>
            <a:prstGeom prst="rect">
              <a:avLst/>
            </a:prstGeom>
            <a:noFill/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/>
                <a:t>RCE (ROD)</a:t>
              </a:r>
              <a:endParaRPr lang="pl-PL" b="1" dirty="0"/>
            </a:p>
          </p:txBody>
        </p:sp>
        <p:sp>
          <p:nvSpPr>
            <p:cNvPr id="16" name="pole tekstowe 15"/>
            <p:cNvSpPr txBox="1"/>
            <p:nvPr/>
          </p:nvSpPr>
          <p:spPr>
            <a:xfrm>
              <a:off x="6300191" y="5143877"/>
              <a:ext cx="864096" cy="561457"/>
            </a:xfrm>
            <a:prstGeom prst="rect">
              <a:avLst/>
            </a:prstGeom>
            <a:noFill/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/>
                <a:t>TTC</a:t>
              </a:r>
              <a:endParaRPr lang="pl-PL" b="1" dirty="0"/>
            </a:p>
          </p:txBody>
        </p:sp>
      </p:grpSp>
      <p:sp>
        <p:nvSpPr>
          <p:cNvPr id="17" name="pole tekstowe 16"/>
          <p:cNvSpPr txBox="1"/>
          <p:nvPr/>
        </p:nvSpPr>
        <p:spPr>
          <a:xfrm>
            <a:off x="5593531" y="5590034"/>
            <a:ext cx="1224136" cy="461744"/>
          </a:xfrm>
          <a:prstGeom prst="rect">
            <a:avLst/>
          </a:prstGeom>
          <a:noFill/>
        </p:spPr>
        <p:txBody>
          <a:bodyPr wrap="square" lIns="91188" tIns="45580" rIns="91188" bIns="45580" rtlCol="0">
            <a:spAutoFit/>
          </a:bodyPr>
          <a:lstStyle/>
          <a:p>
            <a:pPr algn="ctr"/>
            <a:r>
              <a:rPr lang="en-US" b="1" dirty="0" smtClean="0"/>
              <a:t>fiber</a:t>
            </a:r>
            <a:endParaRPr lang="pl-PL" b="1" dirty="0"/>
          </a:p>
        </p:txBody>
      </p:sp>
      <p:sp>
        <p:nvSpPr>
          <p:cNvPr id="18" name="Prostokąt zaokrąglony 17"/>
          <p:cNvSpPr/>
          <p:nvPr/>
        </p:nvSpPr>
        <p:spPr>
          <a:xfrm>
            <a:off x="7601343" y="5013969"/>
            <a:ext cx="3960440" cy="1080120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188" tIns="45580" rIns="91188" bIns="45580" rtlCol="0" anchor="ctr"/>
          <a:lstStyle/>
          <a:p>
            <a:pPr algn="ctr"/>
            <a:endParaRPr lang="pl-PL"/>
          </a:p>
        </p:txBody>
      </p:sp>
      <p:sp>
        <p:nvSpPr>
          <p:cNvPr id="20" name="Prostokąt zaokrąglony 19"/>
          <p:cNvSpPr/>
          <p:nvPr/>
        </p:nvSpPr>
        <p:spPr>
          <a:xfrm>
            <a:off x="8681491" y="4725937"/>
            <a:ext cx="14401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188" tIns="45580" rIns="91188" bIns="45580" rtlCol="0" anchor="ctr"/>
          <a:lstStyle/>
          <a:p>
            <a:pPr algn="ctr"/>
            <a:endParaRPr lang="pl-PL"/>
          </a:p>
        </p:txBody>
      </p:sp>
      <p:sp>
        <p:nvSpPr>
          <p:cNvPr id="21" name="Prostokąt zaokrąglony 20"/>
          <p:cNvSpPr/>
          <p:nvPr/>
        </p:nvSpPr>
        <p:spPr>
          <a:xfrm>
            <a:off x="8969523" y="4725937"/>
            <a:ext cx="14401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188" tIns="45580" rIns="91188" bIns="45580" rtlCol="0" anchor="ctr"/>
          <a:lstStyle/>
          <a:p>
            <a:pPr algn="ctr"/>
            <a:endParaRPr lang="pl-PL"/>
          </a:p>
        </p:txBody>
      </p:sp>
      <p:sp>
        <p:nvSpPr>
          <p:cNvPr id="22" name="Prostokąt zaokrąglony 21"/>
          <p:cNvSpPr/>
          <p:nvPr/>
        </p:nvSpPr>
        <p:spPr>
          <a:xfrm>
            <a:off x="9185547" y="4725937"/>
            <a:ext cx="14401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188" tIns="45580" rIns="91188" bIns="45580" rtlCol="0" anchor="ctr"/>
          <a:lstStyle/>
          <a:p>
            <a:pPr algn="ctr"/>
            <a:endParaRPr lang="pl-PL"/>
          </a:p>
        </p:txBody>
      </p:sp>
      <p:sp>
        <p:nvSpPr>
          <p:cNvPr id="23" name="Prostokąt zaokrąglony 22"/>
          <p:cNvSpPr/>
          <p:nvPr/>
        </p:nvSpPr>
        <p:spPr>
          <a:xfrm>
            <a:off x="9473579" y="4725937"/>
            <a:ext cx="14401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188" tIns="45580" rIns="91188" bIns="45580" rtlCol="0" anchor="ctr"/>
          <a:lstStyle/>
          <a:p>
            <a:pPr algn="ctr"/>
            <a:endParaRPr lang="pl-PL"/>
          </a:p>
        </p:txBody>
      </p:sp>
      <p:sp>
        <p:nvSpPr>
          <p:cNvPr id="24" name="Prostokąt 23"/>
          <p:cNvSpPr/>
          <p:nvPr/>
        </p:nvSpPr>
        <p:spPr>
          <a:xfrm>
            <a:off x="8537447" y="5446044"/>
            <a:ext cx="936104" cy="5040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188" tIns="45580" rIns="91188" bIns="45580" rtlCol="0" anchor="ctr"/>
          <a:lstStyle/>
          <a:p>
            <a:pPr algn="ctr"/>
            <a:endParaRPr lang="pl-PL"/>
          </a:p>
        </p:txBody>
      </p:sp>
      <p:sp>
        <p:nvSpPr>
          <p:cNvPr id="25" name="pole tekstowe 24"/>
          <p:cNvSpPr txBox="1"/>
          <p:nvPr/>
        </p:nvSpPr>
        <p:spPr>
          <a:xfrm>
            <a:off x="8537447" y="5518025"/>
            <a:ext cx="1080120" cy="461665"/>
          </a:xfrm>
          <a:prstGeom prst="rect">
            <a:avLst/>
          </a:prstGeom>
          <a:noFill/>
        </p:spPr>
        <p:txBody>
          <a:bodyPr wrap="square" lIns="91188" tIns="45580" rIns="91188" bIns="45580" rtlCol="0">
            <a:spAutoFit/>
          </a:bodyPr>
          <a:lstStyle/>
          <a:p>
            <a:r>
              <a:rPr lang="en-US" dirty="0" err="1" smtClean="0"/>
              <a:t>HitBus</a:t>
            </a:r>
            <a:endParaRPr lang="pl-PL" dirty="0"/>
          </a:p>
        </p:txBody>
      </p:sp>
      <p:cxnSp>
        <p:nvCxnSpPr>
          <p:cNvPr id="26" name="Łącznik prosty 25"/>
          <p:cNvCxnSpPr>
            <a:endCxn id="20" idx="2"/>
          </p:cNvCxnSpPr>
          <p:nvPr/>
        </p:nvCxnSpPr>
        <p:spPr>
          <a:xfrm flipV="1">
            <a:off x="8681463" y="5229993"/>
            <a:ext cx="72008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Łącznik prosty 26"/>
          <p:cNvCxnSpPr>
            <a:endCxn id="21" idx="2"/>
          </p:cNvCxnSpPr>
          <p:nvPr/>
        </p:nvCxnSpPr>
        <p:spPr>
          <a:xfrm flipV="1">
            <a:off x="8833863" y="5229993"/>
            <a:ext cx="20764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Łącznik prosty 27"/>
          <p:cNvCxnSpPr>
            <a:endCxn id="22" idx="2"/>
          </p:cNvCxnSpPr>
          <p:nvPr/>
        </p:nvCxnSpPr>
        <p:spPr>
          <a:xfrm flipV="1">
            <a:off x="8986291" y="5229993"/>
            <a:ext cx="271264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Łącznik prosty 28"/>
          <p:cNvCxnSpPr/>
          <p:nvPr/>
        </p:nvCxnSpPr>
        <p:spPr>
          <a:xfrm flipV="1">
            <a:off x="9138663" y="5229993"/>
            <a:ext cx="406896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upa 30"/>
          <p:cNvGrpSpPr/>
          <p:nvPr/>
        </p:nvGrpSpPr>
        <p:grpSpPr>
          <a:xfrm>
            <a:off x="7529363" y="1671985"/>
            <a:ext cx="3960440" cy="1767101"/>
            <a:chOff x="6300192" y="1805915"/>
            <a:chExt cx="3960440" cy="1767101"/>
          </a:xfrm>
        </p:grpSpPr>
        <p:sp>
          <p:nvSpPr>
            <p:cNvPr id="32" name="Prostokąt zaokrąglony 31"/>
            <p:cNvSpPr/>
            <p:nvPr/>
          </p:nvSpPr>
          <p:spPr>
            <a:xfrm>
              <a:off x="6300192" y="2492896"/>
              <a:ext cx="3960440" cy="1080120"/>
            </a:xfrm>
            <a:prstGeom prst="round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33" name="Prostokąt zaokrąglony 32"/>
            <p:cNvSpPr/>
            <p:nvPr/>
          </p:nvSpPr>
          <p:spPr>
            <a:xfrm>
              <a:off x="8244408" y="2204864"/>
              <a:ext cx="144016" cy="50405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34" name="Prostokąt zaokrąglony 33"/>
            <p:cNvSpPr/>
            <p:nvPr/>
          </p:nvSpPr>
          <p:spPr>
            <a:xfrm>
              <a:off x="6876256" y="2204864"/>
              <a:ext cx="144016" cy="50405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35" name="Prostokąt zaokrąglony 34"/>
            <p:cNvSpPr/>
            <p:nvPr/>
          </p:nvSpPr>
          <p:spPr>
            <a:xfrm>
              <a:off x="7092280" y="2204864"/>
              <a:ext cx="144016" cy="50405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36" name="Prostokąt zaokrąglony 35"/>
            <p:cNvSpPr/>
            <p:nvPr/>
          </p:nvSpPr>
          <p:spPr>
            <a:xfrm>
              <a:off x="7380312" y="2204864"/>
              <a:ext cx="144016" cy="50405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37" name="Prostokąt zaokrąglony 36"/>
            <p:cNvSpPr/>
            <p:nvPr/>
          </p:nvSpPr>
          <p:spPr>
            <a:xfrm>
              <a:off x="7668344" y="2204864"/>
              <a:ext cx="144016" cy="50405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38" name="pole tekstowe 37"/>
            <p:cNvSpPr txBox="1"/>
            <p:nvPr/>
          </p:nvSpPr>
          <p:spPr>
            <a:xfrm>
              <a:off x="6804248" y="1805915"/>
              <a:ext cx="122413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4* FE-I4 </a:t>
              </a:r>
              <a:endParaRPr lang="pl-PL" b="1" dirty="0"/>
            </a:p>
          </p:txBody>
        </p:sp>
        <p:sp>
          <p:nvSpPr>
            <p:cNvPr id="39" name="pole tekstowe 38"/>
            <p:cNvSpPr txBox="1"/>
            <p:nvPr/>
          </p:nvSpPr>
          <p:spPr>
            <a:xfrm>
              <a:off x="7956376" y="1805915"/>
              <a:ext cx="11521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HPTDC </a:t>
              </a:r>
              <a:endParaRPr lang="pl-PL" b="1" dirty="0"/>
            </a:p>
          </p:txBody>
        </p:sp>
        <p:sp>
          <p:nvSpPr>
            <p:cNvPr id="40" name="Prostokąt 39"/>
            <p:cNvSpPr/>
            <p:nvPr/>
          </p:nvSpPr>
          <p:spPr>
            <a:xfrm>
              <a:off x="7164288" y="2924944"/>
              <a:ext cx="936104" cy="4947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41" name="pole tekstowe 40"/>
            <p:cNvSpPr txBox="1"/>
            <p:nvPr/>
          </p:nvSpPr>
          <p:spPr>
            <a:xfrm>
              <a:off x="7092280" y="2996952"/>
              <a:ext cx="100811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HitBus</a:t>
              </a:r>
              <a:endParaRPr lang="pl-PL" dirty="0"/>
            </a:p>
          </p:txBody>
        </p:sp>
        <p:cxnSp>
          <p:nvCxnSpPr>
            <p:cNvPr id="42" name="Łącznik prosty 41"/>
            <p:cNvCxnSpPr>
              <a:endCxn id="34" idx="2"/>
            </p:cNvCxnSpPr>
            <p:nvPr/>
          </p:nvCxnSpPr>
          <p:spPr>
            <a:xfrm flipH="1" flipV="1">
              <a:off x="6948264" y="2708920"/>
              <a:ext cx="288032" cy="2160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Łącznik prosty 42"/>
            <p:cNvCxnSpPr>
              <a:endCxn id="36" idx="2"/>
            </p:cNvCxnSpPr>
            <p:nvPr/>
          </p:nvCxnSpPr>
          <p:spPr>
            <a:xfrm flipH="1" flipV="1">
              <a:off x="7452320" y="2708920"/>
              <a:ext cx="72008" cy="2160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Łącznik prosty 43"/>
            <p:cNvCxnSpPr>
              <a:endCxn id="35" idx="2"/>
            </p:cNvCxnSpPr>
            <p:nvPr/>
          </p:nvCxnSpPr>
          <p:spPr>
            <a:xfrm flipH="1" flipV="1">
              <a:off x="7164288" y="2708920"/>
              <a:ext cx="216024" cy="2160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Łącznik prosty 44"/>
            <p:cNvCxnSpPr>
              <a:endCxn id="37" idx="2"/>
            </p:cNvCxnSpPr>
            <p:nvPr/>
          </p:nvCxnSpPr>
          <p:spPr>
            <a:xfrm flipV="1">
              <a:off x="7693496" y="2708920"/>
              <a:ext cx="46856" cy="2160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Łącznik prosty 45"/>
            <p:cNvCxnSpPr>
              <a:endCxn id="33" idx="2"/>
            </p:cNvCxnSpPr>
            <p:nvPr/>
          </p:nvCxnSpPr>
          <p:spPr>
            <a:xfrm flipV="1">
              <a:off x="7812360" y="2708920"/>
              <a:ext cx="504056" cy="2160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8" name="pole tekstowe 47"/>
          <p:cNvSpPr txBox="1"/>
          <p:nvPr/>
        </p:nvSpPr>
        <p:spPr>
          <a:xfrm>
            <a:off x="10769695" y="4581922"/>
            <a:ext cx="792088" cy="338554"/>
          </a:xfrm>
          <a:prstGeom prst="rect">
            <a:avLst/>
          </a:prstGeom>
          <a:noFill/>
        </p:spPr>
        <p:txBody>
          <a:bodyPr wrap="square" lIns="91188" tIns="45580" rIns="91188" bIns="45580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205 m</a:t>
            </a:r>
            <a:endParaRPr lang="pl-PL" sz="16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9" name="pole tekstowe 48"/>
          <p:cNvSpPr txBox="1"/>
          <p:nvPr/>
        </p:nvSpPr>
        <p:spPr>
          <a:xfrm>
            <a:off x="4937047" y="1322398"/>
            <a:ext cx="1224136" cy="523220"/>
          </a:xfrm>
          <a:prstGeom prst="rect">
            <a:avLst/>
          </a:prstGeom>
          <a:noFill/>
        </p:spPr>
        <p:txBody>
          <a:bodyPr wrap="square" lIns="91188" tIns="45580" rIns="91188" bIns="45580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300 m</a:t>
            </a:r>
            <a:endParaRPr lang="pl-PL" sz="2800" b="1" dirty="0">
              <a:solidFill>
                <a:srgbClr val="FF0000"/>
              </a:solidFill>
            </a:endParaRPr>
          </a:p>
        </p:txBody>
      </p:sp>
      <p:cxnSp>
        <p:nvCxnSpPr>
          <p:cNvPr id="56" name="Łącznik prosty 55"/>
          <p:cNvCxnSpPr/>
          <p:nvPr/>
        </p:nvCxnSpPr>
        <p:spPr>
          <a:xfrm flipH="1">
            <a:off x="4862399" y="3789834"/>
            <a:ext cx="2640" cy="68246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Łącznik prosty 56"/>
          <p:cNvCxnSpPr/>
          <p:nvPr/>
        </p:nvCxnSpPr>
        <p:spPr>
          <a:xfrm flipH="1">
            <a:off x="4865961" y="4449483"/>
            <a:ext cx="1145590" cy="774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Prostokąt 57"/>
          <p:cNvSpPr/>
          <p:nvPr/>
        </p:nvSpPr>
        <p:spPr>
          <a:xfrm>
            <a:off x="6017195" y="4077866"/>
            <a:ext cx="1008111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188" tIns="45580" rIns="91188" bIns="45580" rtlCol="0" anchor="ctr"/>
          <a:lstStyle/>
          <a:p>
            <a:pPr algn="ctr"/>
            <a:endParaRPr lang="pl-PL"/>
          </a:p>
        </p:txBody>
      </p:sp>
      <p:sp>
        <p:nvSpPr>
          <p:cNvPr id="59" name="pole tekstowe 58"/>
          <p:cNvSpPr txBox="1"/>
          <p:nvPr/>
        </p:nvSpPr>
        <p:spPr>
          <a:xfrm>
            <a:off x="5945187" y="4184018"/>
            <a:ext cx="1224136" cy="253916"/>
          </a:xfrm>
          <a:prstGeom prst="rect">
            <a:avLst/>
          </a:prstGeom>
          <a:noFill/>
        </p:spPr>
        <p:txBody>
          <a:bodyPr wrap="square" lIns="91188" tIns="45580" rIns="91188" bIns="45580" rtlCol="0">
            <a:spAutoFit/>
          </a:bodyPr>
          <a:lstStyle/>
          <a:p>
            <a:pPr algn="ctr"/>
            <a:r>
              <a:rPr lang="en-US" sz="1000" b="1" dirty="0" err="1"/>
              <a:t>Optoboard</a:t>
            </a:r>
            <a:endParaRPr lang="en-US" sz="1000" b="1" dirty="0"/>
          </a:p>
        </p:txBody>
      </p:sp>
      <p:cxnSp>
        <p:nvCxnSpPr>
          <p:cNvPr id="60" name="Łącznik prosty 59"/>
          <p:cNvCxnSpPr/>
          <p:nvPr/>
        </p:nvCxnSpPr>
        <p:spPr>
          <a:xfrm flipV="1">
            <a:off x="7025842" y="4149902"/>
            <a:ext cx="3095809" cy="1777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Łącznik prosty 60"/>
          <p:cNvCxnSpPr/>
          <p:nvPr/>
        </p:nvCxnSpPr>
        <p:spPr>
          <a:xfrm flipH="1" flipV="1">
            <a:off x="10121651" y="2853758"/>
            <a:ext cx="4838" cy="129792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Łącznik prosty 61"/>
          <p:cNvCxnSpPr/>
          <p:nvPr/>
        </p:nvCxnSpPr>
        <p:spPr>
          <a:xfrm flipV="1">
            <a:off x="9322032" y="2879903"/>
            <a:ext cx="807121" cy="6595"/>
          </a:xfrm>
          <a:prstGeom prst="line">
            <a:avLst/>
          </a:prstGeom>
          <a:ln w="25400">
            <a:solidFill>
              <a:srgbClr val="FF0000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Łącznik prosty 62"/>
          <p:cNvCxnSpPr/>
          <p:nvPr/>
        </p:nvCxnSpPr>
        <p:spPr>
          <a:xfrm>
            <a:off x="7006220" y="4477658"/>
            <a:ext cx="3088806" cy="99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Łącznik prosty 63"/>
          <p:cNvCxnSpPr/>
          <p:nvPr/>
        </p:nvCxnSpPr>
        <p:spPr>
          <a:xfrm flipH="1" flipV="1">
            <a:off x="10109835" y="4484189"/>
            <a:ext cx="11788" cy="110765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Łącznik prosty 64"/>
          <p:cNvCxnSpPr/>
          <p:nvPr/>
        </p:nvCxnSpPr>
        <p:spPr>
          <a:xfrm flipV="1">
            <a:off x="9473579" y="5589754"/>
            <a:ext cx="669535" cy="280"/>
          </a:xfrm>
          <a:prstGeom prst="line">
            <a:avLst/>
          </a:prstGeom>
          <a:ln w="25400">
            <a:solidFill>
              <a:srgbClr val="FF0000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Prostokąt zaokrąglony 65"/>
          <p:cNvSpPr/>
          <p:nvPr/>
        </p:nvSpPr>
        <p:spPr>
          <a:xfrm>
            <a:off x="4216967" y="3616229"/>
            <a:ext cx="360040" cy="36004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188" tIns="45580" rIns="91188" bIns="45580" rtlCol="0" anchor="ctr"/>
          <a:lstStyle/>
          <a:p>
            <a:pPr algn="ctr"/>
            <a:endParaRPr lang="pl-PL"/>
          </a:p>
        </p:txBody>
      </p:sp>
      <p:sp>
        <p:nvSpPr>
          <p:cNvPr id="67" name="pole tekstowe 66"/>
          <p:cNvSpPr txBox="1"/>
          <p:nvPr/>
        </p:nvSpPr>
        <p:spPr>
          <a:xfrm>
            <a:off x="10697687" y="1917626"/>
            <a:ext cx="792088" cy="338554"/>
          </a:xfrm>
          <a:prstGeom prst="rect">
            <a:avLst/>
          </a:prstGeom>
          <a:noFill/>
        </p:spPr>
        <p:txBody>
          <a:bodyPr wrap="square" lIns="91188" tIns="45580" rIns="91188" bIns="45580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217 m</a:t>
            </a:r>
            <a:endParaRPr lang="pl-PL" sz="16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68" name="Łącznik prosty 67"/>
          <p:cNvCxnSpPr/>
          <p:nvPr/>
        </p:nvCxnSpPr>
        <p:spPr>
          <a:xfrm>
            <a:off x="3640903" y="3717826"/>
            <a:ext cx="1666568" cy="860"/>
          </a:xfrm>
          <a:prstGeom prst="line">
            <a:avLst/>
          </a:prstGeom>
          <a:ln w="25400">
            <a:solidFill>
              <a:schemeClr val="tx1"/>
            </a:solidFill>
            <a:head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Łącznik prosty 68"/>
          <p:cNvCxnSpPr/>
          <p:nvPr/>
        </p:nvCxnSpPr>
        <p:spPr>
          <a:xfrm>
            <a:off x="3640903" y="3861842"/>
            <a:ext cx="1457930" cy="3706"/>
          </a:xfrm>
          <a:prstGeom prst="line">
            <a:avLst/>
          </a:prstGeom>
          <a:ln w="25400">
            <a:solidFill>
              <a:schemeClr val="tx1"/>
            </a:solidFill>
            <a:head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Łącznik prosty 69"/>
          <p:cNvCxnSpPr/>
          <p:nvPr/>
        </p:nvCxnSpPr>
        <p:spPr>
          <a:xfrm>
            <a:off x="5081063" y="3861842"/>
            <a:ext cx="678" cy="51645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Łącznik prosty 70"/>
          <p:cNvCxnSpPr/>
          <p:nvPr/>
        </p:nvCxnSpPr>
        <p:spPr>
          <a:xfrm flipV="1">
            <a:off x="5081091" y="4361966"/>
            <a:ext cx="942559" cy="393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Łącznik prosty 71"/>
          <p:cNvCxnSpPr/>
          <p:nvPr/>
        </p:nvCxnSpPr>
        <p:spPr>
          <a:xfrm>
            <a:off x="5280169" y="4243091"/>
            <a:ext cx="740464" cy="419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Łącznik prosty 72"/>
          <p:cNvCxnSpPr/>
          <p:nvPr/>
        </p:nvCxnSpPr>
        <p:spPr>
          <a:xfrm flipH="1">
            <a:off x="5295386" y="3717826"/>
            <a:ext cx="1701" cy="54652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pole tekstowe 74"/>
          <p:cNvSpPr txBox="1"/>
          <p:nvPr/>
        </p:nvSpPr>
        <p:spPr>
          <a:xfrm>
            <a:off x="4144959" y="3069754"/>
            <a:ext cx="1224136" cy="461665"/>
          </a:xfrm>
          <a:prstGeom prst="rect">
            <a:avLst/>
          </a:prstGeom>
          <a:noFill/>
        </p:spPr>
        <p:txBody>
          <a:bodyPr wrap="square" lIns="91188" tIns="45580" rIns="91188" bIns="45580" rtlCol="0">
            <a:spAutoFit/>
          </a:bodyPr>
          <a:lstStyle/>
          <a:p>
            <a:pPr algn="ctr"/>
            <a:r>
              <a:rPr lang="en-US" sz="1200" b="1" dirty="0"/>
              <a:t>adapter board</a:t>
            </a:r>
          </a:p>
          <a:p>
            <a:pPr algn="ctr"/>
            <a:endParaRPr lang="pl-PL" sz="1200" b="1" dirty="0"/>
          </a:p>
        </p:txBody>
      </p:sp>
      <p:cxnSp>
        <p:nvCxnSpPr>
          <p:cNvPr id="76" name="Łącznik prosty 75"/>
          <p:cNvCxnSpPr>
            <a:stCxn id="18" idx="1"/>
          </p:cNvCxnSpPr>
          <p:nvPr/>
        </p:nvCxnSpPr>
        <p:spPr>
          <a:xfrm flipH="1">
            <a:off x="7326557" y="5554057"/>
            <a:ext cx="274786" cy="158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Łącznik prosty 76"/>
          <p:cNvCxnSpPr/>
          <p:nvPr/>
        </p:nvCxnSpPr>
        <p:spPr>
          <a:xfrm flipV="1">
            <a:off x="7025307" y="4219963"/>
            <a:ext cx="307809" cy="358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Łącznik prosty 77"/>
          <p:cNvCxnSpPr/>
          <p:nvPr/>
        </p:nvCxnSpPr>
        <p:spPr>
          <a:xfrm flipV="1">
            <a:off x="7320025" y="2925738"/>
            <a:ext cx="197268" cy="97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Łącznik prosty 78"/>
          <p:cNvCxnSpPr/>
          <p:nvPr/>
        </p:nvCxnSpPr>
        <p:spPr>
          <a:xfrm flipH="1">
            <a:off x="7329822" y="2920164"/>
            <a:ext cx="3332" cy="131286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Łącznik prosty 79"/>
          <p:cNvCxnSpPr/>
          <p:nvPr/>
        </p:nvCxnSpPr>
        <p:spPr>
          <a:xfrm>
            <a:off x="7323290" y="4379983"/>
            <a:ext cx="2035" cy="118943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Łącznik prosty 80"/>
          <p:cNvCxnSpPr/>
          <p:nvPr/>
        </p:nvCxnSpPr>
        <p:spPr>
          <a:xfrm flipV="1">
            <a:off x="7025976" y="4399549"/>
            <a:ext cx="297342" cy="164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pole tekstowe 81"/>
          <p:cNvSpPr txBox="1"/>
          <p:nvPr/>
        </p:nvSpPr>
        <p:spPr>
          <a:xfrm>
            <a:off x="6305227" y="5590034"/>
            <a:ext cx="1224136" cy="461744"/>
          </a:xfrm>
          <a:prstGeom prst="rect">
            <a:avLst/>
          </a:prstGeom>
          <a:noFill/>
        </p:spPr>
        <p:txBody>
          <a:bodyPr wrap="square" lIns="91188" tIns="45580" rIns="91188" bIns="45580" rtlCol="0">
            <a:spAutoFit/>
          </a:bodyPr>
          <a:lstStyle/>
          <a:p>
            <a:pPr algn="ctr"/>
            <a:r>
              <a:rPr lang="en-US" b="1" dirty="0" smtClean="0"/>
              <a:t>LVDS</a:t>
            </a:r>
            <a:endParaRPr lang="pl-PL" b="1" dirty="0"/>
          </a:p>
        </p:txBody>
      </p:sp>
      <p:cxnSp>
        <p:nvCxnSpPr>
          <p:cNvPr id="83" name="Łącznik prosty 82"/>
          <p:cNvCxnSpPr/>
          <p:nvPr/>
        </p:nvCxnSpPr>
        <p:spPr>
          <a:xfrm>
            <a:off x="5369095" y="1773610"/>
            <a:ext cx="0" cy="43924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Strzałka w prawo 83"/>
          <p:cNvSpPr/>
          <p:nvPr/>
        </p:nvSpPr>
        <p:spPr>
          <a:xfrm>
            <a:off x="6161211" y="4725938"/>
            <a:ext cx="720080" cy="7200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188" tIns="45580" rIns="91188" bIns="45580" rtlCol="0" anchor="ctr"/>
          <a:lstStyle/>
          <a:p>
            <a:pPr algn="ctr"/>
            <a:endParaRPr lang="pl-PL"/>
          </a:p>
        </p:txBody>
      </p:sp>
      <p:sp>
        <p:nvSpPr>
          <p:cNvPr id="85" name="Strzałka w prawo 84"/>
          <p:cNvSpPr/>
          <p:nvPr/>
        </p:nvSpPr>
        <p:spPr>
          <a:xfrm rot="10800000">
            <a:off x="6161211" y="3933850"/>
            <a:ext cx="720080" cy="72008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188" tIns="45580" rIns="91188" bIns="45580" rtlCol="0" anchor="ctr"/>
          <a:lstStyle/>
          <a:p>
            <a:pPr algn="ctr"/>
            <a:endParaRPr lang="pl-PL"/>
          </a:p>
        </p:txBody>
      </p:sp>
      <p:sp>
        <p:nvSpPr>
          <p:cNvPr id="86" name="pole tekstowe 85"/>
          <p:cNvSpPr txBox="1"/>
          <p:nvPr/>
        </p:nvSpPr>
        <p:spPr>
          <a:xfrm>
            <a:off x="5945187" y="4509942"/>
            <a:ext cx="1224136" cy="276999"/>
          </a:xfrm>
          <a:prstGeom prst="rect">
            <a:avLst/>
          </a:prstGeom>
          <a:noFill/>
        </p:spPr>
        <p:txBody>
          <a:bodyPr wrap="square" lIns="91188" tIns="45580" rIns="91188" bIns="45580" rtlCol="0">
            <a:spAutoFit/>
          </a:bodyPr>
          <a:lstStyle/>
          <a:p>
            <a:pPr algn="ctr"/>
            <a:r>
              <a:rPr lang="en-US" sz="1200" b="1" dirty="0">
                <a:solidFill>
                  <a:srgbClr val="FF0000"/>
                </a:solidFill>
              </a:rPr>
              <a:t>TTC</a:t>
            </a:r>
            <a:endParaRPr lang="pl-PL" sz="1200" b="1" dirty="0">
              <a:solidFill>
                <a:srgbClr val="FF0000"/>
              </a:solidFill>
            </a:endParaRPr>
          </a:p>
        </p:txBody>
      </p:sp>
      <p:sp>
        <p:nvSpPr>
          <p:cNvPr id="87" name="pole tekstowe 86"/>
          <p:cNvSpPr txBox="1"/>
          <p:nvPr/>
        </p:nvSpPr>
        <p:spPr>
          <a:xfrm>
            <a:off x="5873151" y="3717854"/>
            <a:ext cx="1224136" cy="276999"/>
          </a:xfrm>
          <a:prstGeom prst="rect">
            <a:avLst/>
          </a:prstGeom>
          <a:noFill/>
        </p:spPr>
        <p:txBody>
          <a:bodyPr wrap="square" lIns="91188" tIns="45580" rIns="91188" bIns="45580" rtlCol="0">
            <a:spAutoFit/>
          </a:bodyPr>
          <a:lstStyle/>
          <a:p>
            <a:pPr algn="ctr"/>
            <a:r>
              <a:rPr lang="en-US" sz="1200" b="1" dirty="0"/>
              <a:t>data</a:t>
            </a:r>
            <a:endParaRPr lang="pl-PL" sz="1200" b="1" dirty="0"/>
          </a:p>
        </p:txBody>
      </p:sp>
      <p:sp>
        <p:nvSpPr>
          <p:cNvPr id="88" name="pole tekstowe 87"/>
          <p:cNvSpPr txBox="1"/>
          <p:nvPr/>
        </p:nvSpPr>
        <p:spPr>
          <a:xfrm>
            <a:off x="5441131" y="2205686"/>
            <a:ext cx="1224136" cy="830997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lIns="91188" tIns="45580" rIns="91188" bIns="45580" rtlCol="0">
            <a:spAutoFit/>
          </a:bodyPr>
          <a:lstStyle/>
          <a:p>
            <a:r>
              <a:rPr lang="en-US" dirty="0" smtClean="0"/>
              <a:t>8 TTC </a:t>
            </a:r>
          </a:p>
          <a:p>
            <a:r>
              <a:rPr lang="en-US" dirty="0" smtClean="0"/>
              <a:t>16 data</a:t>
            </a:r>
            <a:endParaRPr lang="pl-PL" dirty="0"/>
          </a:p>
        </p:txBody>
      </p:sp>
      <p:cxnSp>
        <p:nvCxnSpPr>
          <p:cNvPr id="89" name="Łącznik prosty ze strzałką 88"/>
          <p:cNvCxnSpPr>
            <a:stCxn id="88" idx="2"/>
          </p:cNvCxnSpPr>
          <p:nvPr/>
        </p:nvCxnSpPr>
        <p:spPr>
          <a:xfrm>
            <a:off x="6053171" y="3036683"/>
            <a:ext cx="252028" cy="1113219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Łącznik prosty ze strzałką 89"/>
          <p:cNvCxnSpPr>
            <a:endCxn id="66" idx="0"/>
          </p:cNvCxnSpPr>
          <p:nvPr/>
        </p:nvCxnSpPr>
        <p:spPr>
          <a:xfrm flipH="1">
            <a:off x="4396987" y="3285778"/>
            <a:ext cx="324036" cy="330451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Łącznik prosty 90"/>
          <p:cNvCxnSpPr/>
          <p:nvPr/>
        </p:nvCxnSpPr>
        <p:spPr>
          <a:xfrm>
            <a:off x="7241303" y="3213798"/>
            <a:ext cx="216024" cy="144016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pole tekstowe 91"/>
          <p:cNvSpPr txBox="1"/>
          <p:nvPr/>
        </p:nvSpPr>
        <p:spPr>
          <a:xfrm>
            <a:off x="6953299" y="2988454"/>
            <a:ext cx="288032" cy="461744"/>
          </a:xfrm>
          <a:prstGeom prst="rect">
            <a:avLst/>
          </a:prstGeom>
          <a:noFill/>
        </p:spPr>
        <p:txBody>
          <a:bodyPr wrap="square" lIns="91188" tIns="45580" rIns="91188" bIns="45580" rtlCol="0">
            <a:spAutoFit/>
          </a:bodyPr>
          <a:lstStyle/>
          <a:p>
            <a:r>
              <a:rPr lang="en-US" dirty="0" smtClean="0"/>
              <a:t>5</a:t>
            </a:r>
            <a:endParaRPr lang="pl-PL" dirty="0"/>
          </a:p>
        </p:txBody>
      </p:sp>
      <p:sp>
        <p:nvSpPr>
          <p:cNvPr id="93" name="pole tekstowe 92"/>
          <p:cNvSpPr txBox="1"/>
          <p:nvPr/>
        </p:nvSpPr>
        <p:spPr>
          <a:xfrm>
            <a:off x="7025279" y="5148694"/>
            <a:ext cx="288032" cy="461744"/>
          </a:xfrm>
          <a:prstGeom prst="rect">
            <a:avLst/>
          </a:prstGeom>
          <a:noFill/>
        </p:spPr>
        <p:txBody>
          <a:bodyPr wrap="square" lIns="91188" tIns="45580" rIns="91188" bIns="45580" rtlCol="0">
            <a:spAutoFit/>
          </a:bodyPr>
          <a:lstStyle/>
          <a:p>
            <a:r>
              <a:rPr lang="en-US" dirty="0" smtClean="0"/>
              <a:t>4</a:t>
            </a:r>
            <a:endParaRPr lang="pl-PL" dirty="0"/>
          </a:p>
        </p:txBody>
      </p:sp>
      <p:cxnSp>
        <p:nvCxnSpPr>
          <p:cNvPr id="94" name="Łącznik prosty 93"/>
          <p:cNvCxnSpPr/>
          <p:nvPr/>
        </p:nvCxnSpPr>
        <p:spPr>
          <a:xfrm>
            <a:off x="7241303" y="5158014"/>
            <a:ext cx="216024" cy="144016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pole tekstowe 95"/>
          <p:cNvSpPr txBox="1"/>
          <p:nvPr/>
        </p:nvSpPr>
        <p:spPr>
          <a:xfrm>
            <a:off x="1840703" y="2853730"/>
            <a:ext cx="1080120" cy="584775"/>
          </a:xfrm>
          <a:prstGeom prst="rect">
            <a:avLst/>
          </a:prstGeom>
          <a:noFill/>
        </p:spPr>
        <p:txBody>
          <a:bodyPr wrap="square" lIns="91188" tIns="45580" rIns="91188" bIns="45580" rtlCol="0">
            <a:spAutoFit/>
          </a:bodyPr>
          <a:lstStyle/>
          <a:p>
            <a:r>
              <a:rPr lang="en-US" sz="3200" b="1" dirty="0"/>
              <a:t>HSIO</a:t>
            </a:r>
            <a:endParaRPr lang="pl-PL" sz="3200" b="1" dirty="0"/>
          </a:p>
        </p:txBody>
      </p:sp>
      <p:sp>
        <p:nvSpPr>
          <p:cNvPr id="102" name="pole tekstowe 101"/>
          <p:cNvSpPr txBox="1"/>
          <p:nvPr/>
        </p:nvSpPr>
        <p:spPr>
          <a:xfrm>
            <a:off x="10073296" y="2277694"/>
            <a:ext cx="1344499" cy="1200329"/>
          </a:xfrm>
          <a:prstGeom prst="rect">
            <a:avLst/>
          </a:prstGeom>
          <a:noFill/>
        </p:spPr>
        <p:txBody>
          <a:bodyPr wrap="square" lIns="91188" tIns="45580" rIns="91188" bIns="45580" rtlCol="0">
            <a:spAutoFit/>
          </a:bodyPr>
          <a:lstStyle/>
          <a:p>
            <a:pPr algn="ctr"/>
            <a:r>
              <a:rPr lang="en-US" b="1" dirty="0" smtClean="0"/>
              <a:t>Local</a:t>
            </a:r>
          </a:p>
          <a:p>
            <a:pPr algn="ctr"/>
            <a:r>
              <a:rPr lang="en-US" b="1" dirty="0"/>
              <a:t>T</a:t>
            </a:r>
            <a:r>
              <a:rPr lang="en-US" b="1" dirty="0" smtClean="0"/>
              <a:t>rigger Board</a:t>
            </a:r>
            <a:endParaRPr lang="pl-PL" b="1" dirty="0"/>
          </a:p>
        </p:txBody>
      </p:sp>
      <p:sp>
        <p:nvSpPr>
          <p:cNvPr id="104" name="pole tekstowe 103"/>
          <p:cNvSpPr txBox="1"/>
          <p:nvPr/>
        </p:nvSpPr>
        <p:spPr>
          <a:xfrm>
            <a:off x="10225696" y="4941990"/>
            <a:ext cx="1344499" cy="1200329"/>
          </a:xfrm>
          <a:prstGeom prst="rect">
            <a:avLst/>
          </a:prstGeom>
          <a:noFill/>
        </p:spPr>
        <p:txBody>
          <a:bodyPr wrap="square" lIns="91188" tIns="45580" rIns="91188" bIns="45580" rtlCol="0">
            <a:spAutoFit/>
          </a:bodyPr>
          <a:lstStyle/>
          <a:p>
            <a:pPr algn="ctr"/>
            <a:r>
              <a:rPr lang="en-US" b="1" dirty="0" smtClean="0"/>
              <a:t>Local</a:t>
            </a:r>
          </a:p>
          <a:p>
            <a:pPr algn="ctr"/>
            <a:r>
              <a:rPr lang="en-US" b="1" dirty="0"/>
              <a:t>T</a:t>
            </a:r>
            <a:r>
              <a:rPr lang="en-US" b="1" dirty="0" smtClean="0"/>
              <a:t>rigger Board</a:t>
            </a:r>
            <a:endParaRPr lang="pl-PL" b="1" dirty="0"/>
          </a:p>
        </p:txBody>
      </p:sp>
      <p:sp>
        <p:nvSpPr>
          <p:cNvPr id="107" name="Prostokąt zaokrąglony 106"/>
          <p:cNvSpPr/>
          <p:nvPr/>
        </p:nvSpPr>
        <p:spPr>
          <a:xfrm>
            <a:off x="2065139" y="4869954"/>
            <a:ext cx="1431748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188" tIns="45580" rIns="91188" bIns="45580" rtlCol="0" anchor="ctr"/>
          <a:lstStyle/>
          <a:p>
            <a:pPr algn="ctr"/>
            <a:endParaRPr lang="pl-PL"/>
          </a:p>
        </p:txBody>
      </p:sp>
      <p:sp>
        <p:nvSpPr>
          <p:cNvPr id="108" name="pole tekstowe 107"/>
          <p:cNvSpPr txBox="1"/>
          <p:nvPr/>
        </p:nvSpPr>
        <p:spPr>
          <a:xfrm>
            <a:off x="2353171" y="5085978"/>
            <a:ext cx="936104" cy="461665"/>
          </a:xfrm>
          <a:prstGeom prst="rect">
            <a:avLst/>
          </a:prstGeom>
          <a:noFill/>
        </p:spPr>
        <p:txBody>
          <a:bodyPr wrap="square" lIns="91188" tIns="45580" rIns="91188" bIns="45580" rtlCol="0">
            <a:spAutoFit/>
          </a:bodyPr>
          <a:lstStyle/>
          <a:p>
            <a:r>
              <a:rPr lang="en-US" dirty="0" smtClean="0"/>
              <a:t>ROS</a:t>
            </a:r>
            <a:endParaRPr lang="pl-PL" dirty="0"/>
          </a:p>
        </p:txBody>
      </p:sp>
      <p:sp>
        <p:nvSpPr>
          <p:cNvPr id="109" name="Strzałka w dół 108"/>
          <p:cNvSpPr/>
          <p:nvPr/>
        </p:nvSpPr>
        <p:spPr>
          <a:xfrm>
            <a:off x="2488775" y="4221910"/>
            <a:ext cx="432048" cy="64804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188" tIns="45580" rIns="91188" bIns="45580" rtlCol="0" anchor="ctr"/>
          <a:lstStyle/>
          <a:p>
            <a:pPr algn="ctr"/>
            <a:endParaRPr lang="pl-PL"/>
          </a:p>
        </p:txBody>
      </p:sp>
      <p:sp>
        <p:nvSpPr>
          <p:cNvPr id="110" name="pole tekstowe 109"/>
          <p:cNvSpPr txBox="1"/>
          <p:nvPr/>
        </p:nvSpPr>
        <p:spPr>
          <a:xfrm>
            <a:off x="1624679" y="4408289"/>
            <a:ext cx="936104" cy="461665"/>
          </a:xfrm>
          <a:prstGeom prst="rect">
            <a:avLst/>
          </a:prstGeom>
          <a:noFill/>
        </p:spPr>
        <p:txBody>
          <a:bodyPr wrap="square" lIns="91188" tIns="45580" rIns="91188" bIns="45580" rtlCol="0">
            <a:spAutoFit/>
          </a:bodyPr>
          <a:lstStyle/>
          <a:p>
            <a:r>
              <a:rPr lang="en-US" dirty="0" smtClean="0"/>
              <a:t>Slink</a:t>
            </a:r>
            <a:endParaRPr lang="pl-PL" dirty="0"/>
          </a:p>
        </p:txBody>
      </p:sp>
      <p:sp>
        <p:nvSpPr>
          <p:cNvPr id="118" name="pole tekstowe 117"/>
          <p:cNvSpPr txBox="1"/>
          <p:nvPr/>
        </p:nvSpPr>
        <p:spPr>
          <a:xfrm>
            <a:off x="3352871" y="1269554"/>
            <a:ext cx="1296144" cy="830997"/>
          </a:xfrm>
          <a:prstGeom prst="rect">
            <a:avLst/>
          </a:prstGeom>
          <a:noFill/>
        </p:spPr>
        <p:txBody>
          <a:bodyPr wrap="square" lIns="91188" tIns="45580" rIns="91188" bIns="45580" rtlCol="0">
            <a:spAutoFit/>
          </a:bodyPr>
          <a:lstStyle/>
          <a:p>
            <a:r>
              <a:rPr lang="en-US" dirty="0" smtClean="0"/>
              <a:t>VME crate</a:t>
            </a:r>
            <a:endParaRPr lang="pl-PL" dirty="0"/>
          </a:p>
        </p:txBody>
      </p:sp>
      <p:sp>
        <p:nvSpPr>
          <p:cNvPr id="119" name="Prostokąt 118"/>
          <p:cNvSpPr/>
          <p:nvPr/>
        </p:nvSpPr>
        <p:spPr>
          <a:xfrm>
            <a:off x="1912711" y="1125538"/>
            <a:ext cx="2304256" cy="11521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188" tIns="45580" rIns="91188" bIns="45580" rtlCol="0" anchor="ctr"/>
          <a:lstStyle/>
          <a:p>
            <a:pPr algn="ctr"/>
            <a:endParaRPr lang="pl-PL"/>
          </a:p>
        </p:txBody>
      </p:sp>
      <p:cxnSp>
        <p:nvCxnSpPr>
          <p:cNvPr id="121" name="Łącznik prosty 120"/>
          <p:cNvCxnSpPr/>
          <p:nvPr/>
        </p:nvCxnSpPr>
        <p:spPr>
          <a:xfrm>
            <a:off x="2848815" y="1125538"/>
            <a:ext cx="0" cy="11521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Łącznik prosty 121"/>
          <p:cNvCxnSpPr/>
          <p:nvPr/>
        </p:nvCxnSpPr>
        <p:spPr>
          <a:xfrm>
            <a:off x="3280863" y="1125538"/>
            <a:ext cx="0" cy="11521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pole tekstowe 122"/>
          <p:cNvSpPr txBox="1"/>
          <p:nvPr/>
        </p:nvSpPr>
        <p:spPr>
          <a:xfrm>
            <a:off x="2416767" y="1125538"/>
            <a:ext cx="504056" cy="1200329"/>
          </a:xfrm>
          <a:prstGeom prst="rect">
            <a:avLst/>
          </a:prstGeom>
          <a:noFill/>
        </p:spPr>
        <p:txBody>
          <a:bodyPr wrap="square" lIns="91188" tIns="45580" rIns="91188" bIns="45580" rtlCol="0">
            <a:spAutoFit/>
          </a:bodyPr>
          <a:lstStyle/>
          <a:p>
            <a:r>
              <a:rPr lang="en-US" b="1" dirty="0" smtClean="0"/>
              <a:t>L</a:t>
            </a:r>
          </a:p>
          <a:p>
            <a:r>
              <a:rPr lang="en-US" b="1" dirty="0" smtClean="0"/>
              <a:t>T</a:t>
            </a:r>
          </a:p>
          <a:p>
            <a:r>
              <a:rPr lang="en-US" b="1" dirty="0" smtClean="0"/>
              <a:t>P</a:t>
            </a:r>
            <a:endParaRPr lang="pl-PL" b="1" dirty="0"/>
          </a:p>
        </p:txBody>
      </p:sp>
      <p:sp>
        <p:nvSpPr>
          <p:cNvPr id="124" name="pole tekstowe 123"/>
          <p:cNvSpPr txBox="1"/>
          <p:nvPr/>
        </p:nvSpPr>
        <p:spPr>
          <a:xfrm>
            <a:off x="2920823" y="1125538"/>
            <a:ext cx="504056" cy="1200329"/>
          </a:xfrm>
          <a:prstGeom prst="rect">
            <a:avLst/>
          </a:prstGeom>
          <a:noFill/>
        </p:spPr>
        <p:txBody>
          <a:bodyPr wrap="square" lIns="91188" tIns="45580" rIns="91188" bIns="45580" rtlCol="0">
            <a:spAutoFit/>
          </a:bodyPr>
          <a:lstStyle/>
          <a:p>
            <a:r>
              <a:rPr lang="en-US" b="1" dirty="0" smtClean="0"/>
              <a:t>T </a:t>
            </a:r>
            <a:r>
              <a:rPr lang="en-US" b="1" dirty="0" err="1" smtClean="0"/>
              <a:t>T</a:t>
            </a:r>
            <a:r>
              <a:rPr lang="en-US" b="1" dirty="0" smtClean="0"/>
              <a:t> C</a:t>
            </a:r>
            <a:endParaRPr lang="pl-PL" b="1" dirty="0"/>
          </a:p>
        </p:txBody>
      </p:sp>
      <p:cxnSp>
        <p:nvCxnSpPr>
          <p:cNvPr id="128" name="Łącznik prosty 127"/>
          <p:cNvCxnSpPr/>
          <p:nvPr/>
        </p:nvCxnSpPr>
        <p:spPr>
          <a:xfrm>
            <a:off x="2344759" y="1125538"/>
            <a:ext cx="0" cy="11521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pole tekstowe 128"/>
          <p:cNvSpPr txBox="1"/>
          <p:nvPr/>
        </p:nvSpPr>
        <p:spPr>
          <a:xfrm>
            <a:off x="1912711" y="1125538"/>
            <a:ext cx="504056" cy="1200046"/>
          </a:xfrm>
          <a:prstGeom prst="rect">
            <a:avLst/>
          </a:prstGeom>
          <a:noFill/>
        </p:spPr>
        <p:txBody>
          <a:bodyPr wrap="square" lIns="91188" tIns="45580" rIns="91188" bIns="45580" rtlCol="0">
            <a:spAutoFit/>
          </a:bodyPr>
          <a:lstStyle/>
          <a:p>
            <a:r>
              <a:rPr lang="en-US" b="1" dirty="0"/>
              <a:t>R</a:t>
            </a:r>
            <a:endParaRPr lang="en-US" b="1" dirty="0" smtClean="0"/>
          </a:p>
          <a:p>
            <a:r>
              <a:rPr lang="en-US" b="1" dirty="0"/>
              <a:t>C</a:t>
            </a:r>
            <a:endParaRPr lang="en-US" b="1" dirty="0" smtClean="0"/>
          </a:p>
          <a:p>
            <a:r>
              <a:rPr lang="en-US" b="1" dirty="0"/>
              <a:t>D</a:t>
            </a:r>
            <a:endParaRPr lang="pl-PL" b="1" dirty="0"/>
          </a:p>
        </p:txBody>
      </p:sp>
      <p:sp>
        <p:nvSpPr>
          <p:cNvPr id="130" name="Symbol zastępczy daty 1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10/28/2015</a:t>
            </a:r>
            <a:endParaRPr lang="pl-PL"/>
          </a:p>
        </p:txBody>
      </p:sp>
      <p:cxnSp>
        <p:nvCxnSpPr>
          <p:cNvPr id="132" name="Łącznik łamany 131"/>
          <p:cNvCxnSpPr>
            <a:stCxn id="103" idx="2"/>
            <a:endCxn id="15" idx="1"/>
          </p:cNvCxnSpPr>
          <p:nvPr/>
        </p:nvCxnSpPr>
        <p:spPr>
          <a:xfrm rot="16200000" flipH="1">
            <a:off x="971991" y="2842300"/>
            <a:ext cx="929288" cy="1096163"/>
          </a:xfrm>
          <a:prstGeom prst="bentConnector2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Łącznik łamany 144"/>
          <p:cNvCxnSpPr>
            <a:stCxn id="124" idx="2"/>
            <a:endCxn id="16" idx="0"/>
          </p:cNvCxnSpPr>
          <p:nvPr/>
        </p:nvCxnSpPr>
        <p:spPr>
          <a:xfrm rot="16200000" flipH="1">
            <a:off x="3119216" y="2379501"/>
            <a:ext cx="690534" cy="583265"/>
          </a:xfrm>
          <a:prstGeom prst="bentConnector3">
            <a:avLst>
              <a:gd name="adj1" fmla="val 50000"/>
            </a:avLst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Łącznik prosty 163"/>
          <p:cNvCxnSpPr/>
          <p:nvPr/>
        </p:nvCxnSpPr>
        <p:spPr>
          <a:xfrm flipH="1" flipV="1">
            <a:off x="3874030" y="3472571"/>
            <a:ext cx="3876" cy="31331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Łącznik prosty 54"/>
          <p:cNvCxnSpPr/>
          <p:nvPr/>
        </p:nvCxnSpPr>
        <p:spPr>
          <a:xfrm flipV="1">
            <a:off x="3871542" y="3791484"/>
            <a:ext cx="1010797" cy="171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Łącznik prosty 169"/>
          <p:cNvCxnSpPr/>
          <p:nvPr/>
        </p:nvCxnSpPr>
        <p:spPr>
          <a:xfrm>
            <a:off x="6529635" y="3429794"/>
            <a:ext cx="0" cy="28083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Kształt 188"/>
          <p:cNvCxnSpPr>
            <a:stCxn id="16" idx="1"/>
            <a:endCxn id="15" idx="0"/>
          </p:cNvCxnSpPr>
          <p:nvPr/>
        </p:nvCxnSpPr>
        <p:spPr>
          <a:xfrm rot="10800000" flipV="1">
            <a:off x="2812810" y="3247286"/>
            <a:ext cx="548290" cy="376853"/>
          </a:xfrm>
          <a:prstGeom prst="bentConnector2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Prostokąt zaokrąglony 102"/>
          <p:cNvSpPr/>
          <p:nvPr/>
        </p:nvSpPr>
        <p:spPr>
          <a:xfrm>
            <a:off x="264939" y="1845618"/>
            <a:ext cx="1247229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188" tIns="45580" rIns="91188" bIns="45580" rtlCol="0" anchor="ctr"/>
          <a:lstStyle/>
          <a:p>
            <a:pPr algn="ctr"/>
            <a:endParaRPr lang="pl-PL"/>
          </a:p>
        </p:txBody>
      </p:sp>
      <p:sp>
        <p:nvSpPr>
          <p:cNvPr id="106" name="pole tekstowe 105"/>
          <p:cNvSpPr txBox="1"/>
          <p:nvPr/>
        </p:nvSpPr>
        <p:spPr>
          <a:xfrm>
            <a:off x="480963" y="2133650"/>
            <a:ext cx="936104" cy="461665"/>
          </a:xfrm>
          <a:prstGeom prst="rect">
            <a:avLst/>
          </a:prstGeom>
          <a:noFill/>
        </p:spPr>
        <p:txBody>
          <a:bodyPr wrap="square" lIns="91188" tIns="45580" rIns="91188" bIns="45580" rtlCol="0">
            <a:spAutoFit/>
          </a:bodyPr>
          <a:lstStyle/>
          <a:p>
            <a:r>
              <a:rPr lang="en-US" dirty="0" smtClean="0"/>
              <a:t>RCD</a:t>
            </a:r>
            <a:endParaRPr lang="pl-PL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09759" y="116686"/>
            <a:ext cx="10975658" cy="136891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AFP DAQ</a:t>
            </a:r>
            <a:br>
              <a:rPr lang="en-US" dirty="0" smtClean="0"/>
            </a:br>
            <a:r>
              <a:rPr lang="en-US" dirty="0" smtClean="0"/>
              <a:t>status and development</a:t>
            </a:r>
            <a:endParaRPr lang="pl-PL" dirty="0"/>
          </a:p>
        </p:txBody>
      </p:sp>
      <p:sp>
        <p:nvSpPr>
          <p:cNvPr id="105" name="Symbol zastępczy stopki 104"/>
          <p:cNvSpPr>
            <a:spLocks noGrp="1"/>
          </p:cNvSpPr>
          <p:nvPr>
            <p:ph type="ftr" sz="quarter" idx="11"/>
          </p:nvPr>
        </p:nvSpPr>
        <p:spPr>
          <a:xfrm>
            <a:off x="4166685" y="6310114"/>
            <a:ext cx="3861805" cy="365210"/>
          </a:xfrm>
        </p:spPr>
        <p:txBody>
          <a:bodyPr/>
          <a:lstStyle/>
          <a:p>
            <a:r>
              <a:rPr lang="en-US" dirty="0" smtClean="0"/>
              <a:t>AFP trigger, DAQ and DCS                             </a:t>
            </a:r>
            <a:endParaRPr lang="pl-PL" dirty="0"/>
          </a:p>
        </p:txBody>
      </p:sp>
      <p:sp>
        <p:nvSpPr>
          <p:cNvPr id="55" name="pole tekstowe 54"/>
          <p:cNvSpPr txBox="1"/>
          <p:nvPr/>
        </p:nvSpPr>
        <p:spPr>
          <a:xfrm>
            <a:off x="552971" y="1485578"/>
            <a:ext cx="6552700" cy="5262696"/>
          </a:xfrm>
          <a:prstGeom prst="rect">
            <a:avLst/>
          </a:prstGeom>
          <a:noFill/>
        </p:spPr>
        <p:txBody>
          <a:bodyPr wrap="square" lIns="91188" tIns="45580" rIns="91188" bIns="45580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readout via HSIO: 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integration with ATLAS TDAQ demonstrated during the beam tests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uses HSIO firmware (</a:t>
            </a:r>
            <a:r>
              <a:rPr lang="en-US" dirty="0" err="1" smtClean="0"/>
              <a:t>Artix</a:t>
            </a:r>
            <a:r>
              <a:rPr lang="en-US" dirty="0" smtClean="0"/>
              <a:t>) to serialize and format data before entering RCE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Event Building currently in software – likely will be put in FPGA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firmware for S-link (ROS) exists in CSC – needs to be ported to AFP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dedicated PC to run RCD controlling and monitoring RCE</a:t>
            </a:r>
          </a:p>
          <a:p>
            <a:pPr lvl="1">
              <a:buFont typeface="Arial" pitchFamily="34" charset="0"/>
              <a:buChar char="•"/>
            </a:pPr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plan to build trigger/DAQ test setup in SR1 </a:t>
            </a:r>
          </a:p>
          <a:p>
            <a:pPr lvl="1"/>
            <a:endParaRPr lang="pl-PL" dirty="0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dirty="0" smtClean="0"/>
              <a:t>10/28/2015</a:t>
            </a:r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BD684-48FE-43CE-BF1F-BE3C26A91AB3}" type="slidenum">
              <a:rPr lang="pl-PL" smtClean="0"/>
              <a:pPr/>
              <a:t>9</a:t>
            </a:fld>
            <a:endParaRPr lang="pl-PL" dirty="0"/>
          </a:p>
        </p:txBody>
      </p:sp>
      <p:pic>
        <p:nvPicPr>
          <p:cNvPr id="7" name="Obraz 6" descr="hsioBoar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61683" y="2349674"/>
            <a:ext cx="4772984" cy="3534095"/>
          </a:xfrm>
          <a:prstGeom prst="rect">
            <a:avLst/>
          </a:prstGeom>
        </p:spPr>
      </p:pic>
      <p:sp>
        <p:nvSpPr>
          <p:cNvPr id="8" name="pole tekstowe 7"/>
          <p:cNvSpPr txBox="1"/>
          <p:nvPr/>
        </p:nvSpPr>
        <p:spPr>
          <a:xfrm>
            <a:off x="8473851" y="1773610"/>
            <a:ext cx="3096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HSIO board</a:t>
            </a:r>
            <a:endParaRPr lang="pl-PL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5_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6_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3123</TotalTime>
  <Words>1129</Words>
  <Application>Microsoft Office PowerPoint</Application>
  <PresentationFormat>Niestandardowy</PresentationFormat>
  <Paragraphs>270</Paragraphs>
  <Slides>14</Slides>
  <Notes>9</Notes>
  <HiddenSlides>0</HiddenSlides>
  <MMClips>0</MMClips>
  <ScaleCrop>false</ScaleCrop>
  <HeadingPairs>
    <vt:vector size="4" baseType="variant">
      <vt:variant>
        <vt:lpstr>Motyw</vt:lpstr>
      </vt:variant>
      <vt:variant>
        <vt:i4>5</vt:i4>
      </vt:variant>
      <vt:variant>
        <vt:lpstr>Tytuły slajdów</vt:lpstr>
      </vt:variant>
      <vt:variant>
        <vt:i4>14</vt:i4>
      </vt:variant>
    </vt:vector>
  </HeadingPairs>
  <TitlesOfParts>
    <vt:vector size="19" baseType="lpstr">
      <vt:lpstr>Motyw pakietu Office</vt:lpstr>
      <vt:lpstr>1_Motyw pakietu Office</vt:lpstr>
      <vt:lpstr>3_Motyw pakietu Office</vt:lpstr>
      <vt:lpstr>5_Motyw pakietu Office</vt:lpstr>
      <vt:lpstr>6_Motyw pakietu Office</vt:lpstr>
      <vt:lpstr>AFP Trigger DAQ and DCS</vt:lpstr>
      <vt:lpstr>agenda</vt:lpstr>
      <vt:lpstr>AFP LVL1 trigger</vt:lpstr>
      <vt:lpstr>AFP2+0 LVL1 trigger</vt:lpstr>
      <vt:lpstr>AFP0+2 LVL1 trigger setup</vt:lpstr>
      <vt:lpstr>AFP LVL1 trigger status and development</vt:lpstr>
      <vt:lpstr>AFP DAQ</vt:lpstr>
      <vt:lpstr>AFP0+2 DAQ</vt:lpstr>
      <vt:lpstr>AFP DAQ status and development</vt:lpstr>
      <vt:lpstr>Slajd 10</vt:lpstr>
      <vt:lpstr>Slajd 11</vt:lpstr>
      <vt:lpstr>Slajd 12</vt:lpstr>
      <vt:lpstr>Slajd 13</vt:lpstr>
      <vt:lpstr>Slajd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AFP TDAQ and DCS</dc:title>
  <dc:creator>Krzysiek</dc:creator>
  <cp:lastModifiedBy>Krzysiek</cp:lastModifiedBy>
  <cp:revision>59</cp:revision>
  <dcterms:created xsi:type="dcterms:W3CDTF">2015-10-25T14:18:17Z</dcterms:created>
  <dcterms:modified xsi:type="dcterms:W3CDTF">2015-10-28T12:42:33Z</dcterms:modified>
</cp:coreProperties>
</file>