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57" r:id="rId4"/>
    <p:sldId id="260" r:id="rId5"/>
    <p:sldId id="261" r:id="rId6"/>
    <p:sldId id="269" r:id="rId7"/>
    <p:sldId id="270" r:id="rId8"/>
    <p:sldId id="267" r:id="rId9"/>
    <p:sldId id="263" r:id="rId10"/>
    <p:sldId id="275" r:id="rId11"/>
    <p:sldId id="273" r:id="rId12"/>
    <p:sldId id="274" r:id="rId13"/>
    <p:sldId id="264" r:id="rId14"/>
    <p:sldId id="265" r:id="rId15"/>
    <p:sldId id="266" r:id="rId16"/>
    <p:sldId id="272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AC0"/>
    <a:srgbClr val="A1ACFF"/>
    <a:srgbClr val="51C5FF"/>
    <a:srgbClr val="970000"/>
    <a:srgbClr val="DB3600"/>
    <a:srgbClr val="A20000"/>
    <a:srgbClr val="000051"/>
    <a:srgbClr val="00BC00"/>
    <a:srgbClr val="C000C0"/>
    <a:srgbClr val="C12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3" autoAdjust="0"/>
    <p:restoredTop sz="99180" autoAdjust="0"/>
  </p:normalViewPr>
  <p:slideViewPr>
    <p:cSldViewPr snapToGrid="0" snapToObjects="1">
      <p:cViewPr varScale="1">
        <p:scale>
          <a:sx n="105" d="100"/>
          <a:sy n="105" d="100"/>
        </p:scale>
        <p:origin x="-1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10/28/15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10/28/15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376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535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8695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5854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D3D9A24-BC63-45CA-9CC2-A71B77DBB735}" type="slidenum">
              <a:rPr lang="en-US" altLang="en-US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376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535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8695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5854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D3D9A24-BC63-45CA-9CC2-A71B77DBB735}" type="slidenum">
              <a:rPr lang="en-US" altLang="en-US"/>
              <a:pPr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376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535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8695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5854" indent="-228580" defTabSz="45715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D3D9A24-BC63-45CA-9CC2-A71B77DBB735}" type="slidenum">
              <a:rPr lang="en-US" altLang="en-US"/>
              <a:pPr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10FE2E9-3C11-AC4B-975B-40FE64FF754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90519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86783" y="3711535"/>
            <a:ext cx="6007100" cy="2578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4" y="641762"/>
            <a:ext cx="53665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83183" y="-14942"/>
            <a:ext cx="8860817" cy="66787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40143" y="3458178"/>
            <a:ext cx="6513817" cy="25786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4" y="641762"/>
            <a:ext cx="53665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83183" y="76200"/>
            <a:ext cx="8860817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7" descr="mole_rit3.gi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800" y="76200"/>
            <a:ext cx="693203" cy="150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0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ST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>
                <a:solidFill>
                  <a:srgbClr val="4F81BD"/>
                </a:solidFill>
              </a:rPr>
              <a:pPr algn="l"/>
              <a:t>‹#›</a:t>
            </a:fld>
            <a:endParaRPr dirty="0">
              <a:solidFill>
                <a:srgbClr val="4F81BD"/>
              </a:solidFill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34340" y="914400"/>
            <a:ext cx="48431" cy="4883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696203" y="3217440"/>
            <a:ext cx="5638800" cy="2707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Nicolo Cartiglia, UFSD update, CT-PPS -October 2015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4" y="641762"/>
            <a:ext cx="536657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83183" y="76200"/>
            <a:ext cx="8860817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2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97550"/>
            <a:ext cx="484969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85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Relationship Id="rId3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5" Type="http://schemas.openxmlformats.org/officeDocument/2006/relationships/image" Target="../media/image17.tiff"/><Relationship Id="rId6" Type="http://schemas.openxmlformats.org/officeDocument/2006/relationships/image" Target="../media/image18.tiff"/><Relationship Id="rId7" Type="http://schemas.openxmlformats.org/officeDocument/2006/relationships/image" Target="../media/image19.tiff"/><Relationship Id="rId8" Type="http://schemas.openxmlformats.org/officeDocument/2006/relationships/image" Target="../media/image20.tiff"/><Relationship Id="rId9" Type="http://schemas.openxmlformats.org/officeDocument/2006/relationships/image" Target="../media/image21.tiff"/><Relationship Id="rId10" Type="http://schemas.openxmlformats.org/officeDocument/2006/relationships/image" Target="../media/image22.tiff"/><Relationship Id="rId11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UFSD update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7538" y="1621692"/>
            <a:ext cx="2061532" cy="1518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Test beam results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Sensor design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Board design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Timeline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9835" y="5148863"/>
            <a:ext cx="685491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INFN and Università di Torino, Università Piemonte Orientale</a:t>
            </a:r>
          </a:p>
        </p:txBody>
      </p:sp>
    </p:spTree>
    <p:extLst>
      <p:ext uri="{BB962C8B-B14F-4D97-AF65-F5344CB8AC3E}">
        <p14:creationId xmlns:p14="http://schemas.microsoft.com/office/powerpoint/2010/main" val="1616010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rved Left Arrow 17"/>
          <p:cNvSpPr/>
          <p:nvPr/>
        </p:nvSpPr>
        <p:spPr>
          <a:xfrm>
            <a:off x="7389538" y="5893381"/>
            <a:ext cx="203477" cy="299357"/>
          </a:xfrm>
          <a:prstGeom prst="curvedLef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7474984" y="5832719"/>
            <a:ext cx="2033" cy="25661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387564" y="5772379"/>
            <a:ext cx="1096092" cy="3448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800" dirty="0" smtClean="0"/>
              <a:t>CT-PPS proposed sensor </a:t>
            </a:r>
            <a:r>
              <a:rPr lang="en-US" sz="2800" dirty="0"/>
              <a:t>g</a:t>
            </a:r>
            <a:r>
              <a:rPr lang="en-US" sz="2800" dirty="0" smtClean="0"/>
              <a:t>eometry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2799146" y="3909588"/>
            <a:ext cx="1814659" cy="584776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16 </a:t>
            </a:r>
            <a:r>
              <a:rPr lang="en-US" sz="1600" dirty="0"/>
              <a:t>Pixel </a:t>
            </a:r>
            <a:r>
              <a:rPr lang="en-US" sz="1600" dirty="0" smtClean="0"/>
              <a:t>~ 3 mm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Cap. Pixel </a:t>
            </a:r>
            <a:r>
              <a:rPr lang="en-US" sz="1600" dirty="0"/>
              <a:t>~</a:t>
            </a:r>
            <a:r>
              <a:rPr lang="en-US" sz="1600" dirty="0" smtClean="0"/>
              <a:t> 6</a:t>
            </a:r>
            <a:r>
              <a:rPr lang="en-US" sz="1600" dirty="0"/>
              <a:t> </a:t>
            </a:r>
            <a:r>
              <a:rPr lang="en-US" sz="1600" dirty="0" smtClean="0"/>
              <a:t>pF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822838" y="4801211"/>
            <a:ext cx="2642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Asymmetric designed</a:t>
            </a:r>
          </a:p>
          <a:p>
            <a:r>
              <a:rPr lang="en-US" dirty="0" smtClean="0"/>
              <a:t>Area = 12mmX6mm;</a:t>
            </a:r>
          </a:p>
          <a:p>
            <a:r>
              <a:rPr lang="en-US" dirty="0" smtClean="0"/>
              <a:t>Thickness = 50 um;</a:t>
            </a:r>
          </a:p>
          <a:p>
            <a:r>
              <a:rPr lang="en-US" dirty="0" smtClean="0"/>
              <a:t># of pixels = 32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349869" y="3915905"/>
            <a:ext cx="2022684" cy="584776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16 </a:t>
            </a:r>
            <a:r>
              <a:rPr lang="en-US" sz="1600" dirty="0"/>
              <a:t>Pixel </a:t>
            </a:r>
            <a:r>
              <a:rPr lang="en-US" sz="1600" dirty="0" smtClean="0"/>
              <a:t> ~ 2 mm</a:t>
            </a:r>
            <a:r>
              <a:rPr lang="en-US" sz="1600" baseline="30000" dirty="0" smtClean="0"/>
              <a:t>2</a:t>
            </a:r>
            <a:endParaRPr lang="en-US" sz="1600" baseline="30000" dirty="0"/>
          </a:p>
          <a:p>
            <a:r>
              <a:rPr lang="en-US" sz="1600" dirty="0" smtClean="0"/>
              <a:t>Cap. </a:t>
            </a:r>
            <a:r>
              <a:rPr lang="en-US" sz="1600" dirty="0"/>
              <a:t>Pixel </a:t>
            </a:r>
            <a:r>
              <a:rPr lang="en-US" sz="1600" dirty="0" smtClean="0"/>
              <a:t>~ 4 pF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39639" y="1403349"/>
            <a:ext cx="0" cy="207397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1260392" y="2062527"/>
            <a:ext cx="8124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6 mm</a:t>
            </a:r>
          </a:p>
        </p:txBody>
      </p:sp>
      <p:sp>
        <p:nvSpPr>
          <p:cNvPr id="13" name="Oval 12"/>
          <p:cNvSpPr/>
          <p:nvPr/>
        </p:nvSpPr>
        <p:spPr>
          <a:xfrm>
            <a:off x="8322413" y="1941691"/>
            <a:ext cx="235679" cy="746360"/>
          </a:xfrm>
          <a:prstGeom prst="ellipse">
            <a:avLst/>
          </a:prstGeom>
          <a:solidFill>
            <a:srgbClr val="FF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25587" y="2056000"/>
            <a:ext cx="618679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 dirty="0" smtClean="0">
                <a:solidFill>
                  <a:srgbClr val="800000"/>
                </a:solidFill>
              </a:rPr>
              <a:t>Beam</a:t>
            </a:r>
          </a:p>
          <a:p>
            <a:pPr>
              <a:lnSpc>
                <a:spcPct val="130000"/>
              </a:lnSpc>
            </a:pPr>
            <a:r>
              <a:rPr lang="en-US" sz="1200" b="1" dirty="0" smtClean="0">
                <a:solidFill>
                  <a:srgbClr val="800000"/>
                </a:solidFill>
              </a:rPr>
              <a:t>spot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6009918" y="3474030"/>
            <a:ext cx="8124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4 mm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3274117" y="3477323"/>
            <a:ext cx="8124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8</a:t>
            </a:r>
            <a:r>
              <a:rPr lang="en-US" b="1" dirty="0" smtClean="0">
                <a:solidFill>
                  <a:srgbClr val="800000"/>
                </a:solidFill>
              </a:rPr>
              <a:t> mm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564067" y="1635428"/>
            <a:ext cx="686794" cy="303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800000"/>
                </a:solidFill>
              </a:rPr>
              <a:t>3.1 mm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547451" y="2796408"/>
            <a:ext cx="686794" cy="303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800000"/>
                </a:solidFill>
              </a:rPr>
              <a:t>2.9 mm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539612" y="5570216"/>
            <a:ext cx="6186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 dirty="0" smtClean="0">
                <a:solidFill>
                  <a:srgbClr val="800000"/>
                </a:solidFill>
              </a:rPr>
              <a:t>Beam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605555" y="5840091"/>
            <a:ext cx="808159" cy="303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800000"/>
                </a:solidFill>
              </a:rPr>
              <a:t>180</a:t>
            </a:r>
            <a:r>
              <a:rPr lang="en-US" sz="1100" b="1" baseline="30000" dirty="0" smtClean="0">
                <a:solidFill>
                  <a:srgbClr val="800000"/>
                </a:solidFill>
              </a:rPr>
              <a:t>o</a:t>
            </a:r>
            <a:r>
              <a:rPr lang="en-US" sz="1100" b="1" dirty="0" smtClean="0">
                <a:solidFill>
                  <a:srgbClr val="800000"/>
                </a:solidFill>
              </a:rPr>
              <a:t> turn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3566091" y="6144020"/>
            <a:ext cx="4454691" cy="584776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cracks aligned: 2 (3) planes  facing the beam, and 2 (3) turned by 180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cxnSp>
        <p:nvCxnSpPr>
          <p:cNvPr id="323" name="Straight Arrow Connector 322"/>
          <p:cNvCxnSpPr/>
          <p:nvPr/>
        </p:nvCxnSpPr>
        <p:spPr>
          <a:xfrm>
            <a:off x="7461553" y="1464122"/>
            <a:ext cx="0" cy="10608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Arrow Connector 323"/>
          <p:cNvCxnSpPr/>
          <p:nvPr/>
        </p:nvCxnSpPr>
        <p:spPr>
          <a:xfrm>
            <a:off x="7461553" y="2524950"/>
            <a:ext cx="5174" cy="94613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69129" y="943381"/>
            <a:ext cx="765798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0.45 mm</a:t>
            </a:r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 flipH="1">
            <a:off x="7266942" y="1247310"/>
            <a:ext cx="385086" cy="15604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5803919" y="902896"/>
            <a:ext cx="722818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0.5  mm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3553403" y="943381"/>
            <a:ext cx="683763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1.0 mm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1239639" y="3757623"/>
            <a:ext cx="761941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0.95 mm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140403" y="3576062"/>
            <a:ext cx="214362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2058324" y="3575050"/>
            <a:ext cx="301291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058324" y="1474036"/>
            <a:ext cx="5189568" cy="2027774"/>
            <a:chOff x="1306142" y="1380682"/>
            <a:chExt cx="5189568" cy="2027774"/>
          </a:xfrm>
        </p:grpSpPr>
        <p:grpSp>
          <p:nvGrpSpPr>
            <p:cNvPr id="6" name="Group 5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6" name="Rectangle 585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7" name="Rectangle 586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8" name="Rectangle 587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9" name="Rectangle 588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0" name="Rectangle 589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1" name="Rectangle 590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2" name="Rectangle 591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4" name="Rectangle 603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5" name="Rectangle 604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6" name="Rectangle 605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7" name="Rectangle 606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8" name="Rectangle 607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9" name="Rectangle 608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0" name="Rectangle 609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1" name="Rectangle 610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Rectangle 611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271" name="Rectangle 270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0" name="Rectangle 579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1" name="Rectangle 580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2" name="Rectangle 581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3" name="Rectangle 582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4" name="Rectangle 583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6" name="Rectangle 595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7" name="Rectangle 596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8" name="Rectangle 597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9" name="Rectangle 598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0" name="Rectangle 599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1" name="Rectangle 600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2" name="Rectangle 601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3" name="Rectangle 602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330" name="Straight Arrow Connector 329"/>
          <p:cNvCxnSpPr>
            <a:stCxn id="329" idx="0"/>
          </p:cNvCxnSpPr>
          <p:nvPr/>
        </p:nvCxnSpPr>
        <p:spPr>
          <a:xfrm flipV="1">
            <a:off x="1620610" y="3300426"/>
            <a:ext cx="523459" cy="457197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3" name="TextBox 612"/>
          <p:cNvSpPr txBox="1"/>
          <p:nvPr/>
        </p:nvSpPr>
        <p:spPr>
          <a:xfrm>
            <a:off x="987180" y="880088"/>
            <a:ext cx="1765577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50 micron inactive gap</a:t>
            </a:r>
          </a:p>
        </p:txBody>
      </p:sp>
      <p:cxnSp>
        <p:nvCxnSpPr>
          <p:cNvPr id="614" name="Straight Arrow Connector 613"/>
          <p:cNvCxnSpPr>
            <a:stCxn id="613" idx="2"/>
            <a:endCxn id="604" idx="3"/>
          </p:cNvCxnSpPr>
          <p:nvPr/>
        </p:nvCxnSpPr>
        <p:spPr>
          <a:xfrm>
            <a:off x="1869969" y="1184017"/>
            <a:ext cx="533195" cy="80289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5" name="Group 614"/>
          <p:cNvGrpSpPr/>
          <p:nvPr/>
        </p:nvGrpSpPr>
        <p:grpSpPr>
          <a:xfrm rot="5400000">
            <a:off x="5507226" y="5395171"/>
            <a:ext cx="645196" cy="484829"/>
            <a:chOff x="1306142" y="1380682"/>
            <a:chExt cx="5189568" cy="2027774"/>
          </a:xfrm>
        </p:grpSpPr>
        <p:grpSp>
          <p:nvGrpSpPr>
            <p:cNvPr id="616" name="Group 615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633" name="Rectangle 632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4" name="Rectangle 633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5" name="Rectangle 634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6" name="Rectangle 635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7" name="Rectangle 636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8" name="Rectangle 637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9" name="Rectangle 638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0" name="Rectangle 639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1" name="Rectangle 640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2" name="Rectangle 641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3" name="Rectangle 642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4" name="Rectangle 643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5" name="Rectangle 644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6" name="Rectangle 645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7" name="Rectangle 646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8" name="Rectangle 647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9" name="Rectangle 648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7" name="Group 616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618" name="Rectangle 617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9" name="Rectangle 618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0" name="Rectangle 619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1" name="Rectangle 620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2" name="Rectangle 621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3" name="Rectangle 622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4" name="Rectangle 623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5" name="Rectangle 624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6" name="Rectangle 625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7" name="Rectangle 626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8" name="Rectangle 627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9" name="Rectangle 628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0" name="Rectangle 629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1" name="Rectangle 630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2" name="Rectangle 631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50" name="Group 649"/>
          <p:cNvGrpSpPr/>
          <p:nvPr/>
        </p:nvGrpSpPr>
        <p:grpSpPr>
          <a:xfrm rot="5400000">
            <a:off x="6055552" y="5252811"/>
            <a:ext cx="645196" cy="484829"/>
            <a:chOff x="1306142" y="1380682"/>
            <a:chExt cx="5189568" cy="2027774"/>
          </a:xfrm>
        </p:grpSpPr>
        <p:grpSp>
          <p:nvGrpSpPr>
            <p:cNvPr id="651" name="Group 650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668" name="Rectangle 667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9" name="Rectangle 668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0" name="Rectangle 669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1" name="Rectangle 670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2" name="Rectangle 671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3" name="Rectangle 672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4" name="Rectangle 673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5" name="Rectangle 674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6" name="Rectangle 675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7" name="Rectangle 676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8" name="Rectangle 677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9" name="Rectangle 678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0" name="Rectangle 679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1" name="Rectangle 680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2" name="Rectangle 681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3" name="Rectangle 682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4" name="Rectangle 683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2" name="Group 651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653" name="Rectangle 652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4" name="Rectangle 653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5" name="Rectangle 654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6" name="Rectangle 655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7" name="Rectangle 656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8" name="Rectangle 657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9" name="Rectangle 658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0" name="Rectangle 659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1" name="Rectangle 660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2" name="Rectangle 661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3" name="Rectangle 662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4" name="Rectangle 663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5" name="Rectangle 664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6" name="Rectangle 665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7" name="Rectangle 666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85" name="Group 684"/>
          <p:cNvGrpSpPr/>
          <p:nvPr/>
        </p:nvGrpSpPr>
        <p:grpSpPr>
          <a:xfrm rot="16200000" flipH="1">
            <a:off x="6654381" y="5128184"/>
            <a:ext cx="645196" cy="484829"/>
            <a:chOff x="1306142" y="1380682"/>
            <a:chExt cx="5189568" cy="2027774"/>
          </a:xfrm>
        </p:grpSpPr>
        <p:grpSp>
          <p:nvGrpSpPr>
            <p:cNvPr id="686" name="Group 685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703" name="Rectangle 702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4" name="Rectangle 703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5" name="Rectangle 704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6" name="Rectangle 705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7" name="Rectangle 706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8" name="Rectangle 707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9" name="Rectangle 708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0" name="Rectangle 709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1" name="Rectangle 710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2" name="Rectangle 711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3" name="Rectangle 712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4" name="Rectangle 713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5" name="Rectangle 714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6" name="Rectangle 715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7" name="Rectangle 716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8" name="Rectangle 717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9" name="Rectangle 718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7" name="Group 686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688" name="Rectangle 687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9" name="Rectangle 688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0" name="Rectangle 689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1" name="Rectangle 690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2" name="Rectangle 691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3" name="Rectangle 692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4" name="Rectangle 693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5" name="Rectangle 694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6" name="Rectangle 695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7" name="Rectangle 696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8" name="Rectangle 697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9" name="Rectangle 698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0" name="Rectangle 699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1" name="Rectangle 700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2" name="Rectangle 701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20" name="Group 719"/>
          <p:cNvGrpSpPr/>
          <p:nvPr/>
        </p:nvGrpSpPr>
        <p:grpSpPr>
          <a:xfrm rot="16200000" flipH="1">
            <a:off x="7280118" y="4947914"/>
            <a:ext cx="645196" cy="484829"/>
            <a:chOff x="1306142" y="1380682"/>
            <a:chExt cx="5189568" cy="2027774"/>
          </a:xfrm>
        </p:grpSpPr>
        <p:grpSp>
          <p:nvGrpSpPr>
            <p:cNvPr id="721" name="Group 720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738" name="Rectangle 737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9" name="Rectangle 738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0" name="Rectangle 739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1" name="Rectangle 740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2" name="Rectangle 741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3" name="Rectangle 742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4" name="Rectangle 743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5" name="Rectangle 744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6" name="Rectangle 745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7" name="Rectangle 746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8" name="Rectangle 747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9" name="Rectangle 748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0" name="Rectangle 749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1" name="Rectangle 750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2" name="Rectangle 751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3" name="Rectangle 752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4" name="Rectangle 753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22" name="Group 721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723" name="Rectangle 722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4" name="Rectangle 723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5" name="Rectangle 724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6" name="Rectangle 725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7" name="Rectangle 726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8" name="Rectangle 727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9" name="Rectangle 728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0" name="Rectangle 729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1" name="Rectangle 730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2" name="Rectangle 731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3" name="Rectangle 732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4" name="Rectangle 733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5" name="Rectangle 734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6" name="Rectangle 735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7" name="Rectangle 736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9" name="Left Brace 58"/>
          <p:cNvSpPr/>
          <p:nvPr/>
        </p:nvSpPr>
        <p:spPr>
          <a:xfrm rot="5400000">
            <a:off x="6017306" y="360861"/>
            <a:ext cx="219251" cy="1901507"/>
          </a:xfrm>
          <a:prstGeom prst="leftBrace">
            <a:avLst>
              <a:gd name="adj1" fmla="val 8333"/>
              <a:gd name="adj2" fmla="val 49530"/>
            </a:avLst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Left Brace 754"/>
          <p:cNvSpPr/>
          <p:nvPr/>
        </p:nvSpPr>
        <p:spPr>
          <a:xfrm rot="5400000">
            <a:off x="3470264" y="-223000"/>
            <a:ext cx="240232" cy="3099888"/>
          </a:xfrm>
          <a:prstGeom prst="leftBrace">
            <a:avLst>
              <a:gd name="adj1" fmla="val 8333"/>
              <a:gd name="adj2" fmla="val 49530"/>
            </a:avLst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Left Brace 755"/>
          <p:cNvSpPr/>
          <p:nvPr/>
        </p:nvSpPr>
        <p:spPr>
          <a:xfrm rot="15230903">
            <a:off x="7339754" y="5086101"/>
            <a:ext cx="147232" cy="1251556"/>
          </a:xfrm>
          <a:prstGeom prst="leftBrace">
            <a:avLst>
              <a:gd name="adj1" fmla="val 8333"/>
              <a:gd name="adj2" fmla="val 49530"/>
            </a:avLst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8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Slide Number Placeholder 1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4BA5FAA-F97B-46F2-BEF8-AC482F1A104D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9" name="Footer Placeholder 10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38100"/>
            <a:ext cx="9128125" cy="666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800000"/>
                </a:solidFill>
                <a:ea typeface="ＭＳ Ｐゴシック" charset="0"/>
                <a:cs typeface="Arial" panose="020B0604020202020204" pitchFamily="34" charset="0"/>
              </a:rPr>
              <a:t>UFSD expected time resolution</a:t>
            </a:r>
            <a:endParaRPr lang="en-US" sz="2800" dirty="0" smtClean="0">
              <a:solidFill>
                <a:srgbClr val="800000"/>
              </a:solidFill>
              <a:cs typeface="Arial" panose="020B0604020202020204" pitchFamily="34" charset="0"/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8943975" y="30305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97" name="TextBox 98"/>
          <p:cNvSpPr txBox="1">
            <a:spLocks noChangeArrowheads="1"/>
          </p:cNvSpPr>
          <p:nvPr/>
        </p:nvSpPr>
        <p:spPr bwMode="auto">
          <a:xfrm>
            <a:off x="7756525" y="6399213"/>
            <a:ext cx="214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 </a:t>
            </a:r>
            <a:endParaRPr lang="en-GB" altLang="en-US" sz="100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275" y="0"/>
            <a:ext cx="12128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55680" y="877887"/>
            <a:ext cx="60172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dirty="0" smtClean="0">
                <a:solidFill>
                  <a:srgbClr val="800000"/>
                </a:solidFill>
                <a:cs typeface="Arial" panose="020B0604020202020204" pitchFamily="34" charset="0"/>
              </a:rPr>
              <a:t>What resolution </a:t>
            </a:r>
            <a:r>
              <a:rPr lang="en-US" altLang="en-US" sz="2000" dirty="0">
                <a:solidFill>
                  <a:srgbClr val="800000"/>
                </a:solidFill>
                <a:cs typeface="Arial" panose="020B0604020202020204" pitchFamily="34" charset="0"/>
              </a:rPr>
              <a:t>per </a:t>
            </a:r>
            <a:r>
              <a:rPr lang="en-US" altLang="en-US" sz="2000" dirty="0" smtClean="0">
                <a:solidFill>
                  <a:srgbClr val="800000"/>
                </a:solidFill>
                <a:cs typeface="Arial" panose="020B0604020202020204" pitchFamily="34" charset="0"/>
              </a:rPr>
              <a:t>plane can we expect?</a:t>
            </a:r>
            <a:endParaRPr lang="en-US" altLang="en-US" sz="2000" dirty="0">
              <a:solidFill>
                <a:srgbClr val="800000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0697" y="1462595"/>
            <a:ext cx="7496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There are 2 known main contributions:</a:t>
            </a:r>
          </a:p>
          <a:p>
            <a:pPr>
              <a:spcBef>
                <a:spcPct val="0"/>
              </a:spcBef>
            </a:pPr>
            <a:endParaRPr lang="en-US" altLang="en-US" dirty="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Noise </a:t>
            </a: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  <a:sym typeface="Wingdings"/>
              </a:rPr>
              <a:t> jitter (from current electronics and testbeam)</a:t>
            </a:r>
          </a:p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  <a:sym typeface="Wingdings"/>
              </a:rPr>
              <a:t>Landau fluctuations  additional time spread (from simulation)</a:t>
            </a:r>
          </a:p>
        </p:txBody>
      </p:sp>
      <p:pic>
        <p:nvPicPr>
          <p:cNvPr id="7" name="Picture 6" descr="expectation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" r="3227"/>
          <a:stretch/>
        </p:blipFill>
        <p:spPr>
          <a:xfrm>
            <a:off x="3855525" y="2828330"/>
            <a:ext cx="4965275" cy="290573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07645" y="3592760"/>
            <a:ext cx="3672472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44468" y="5818257"/>
            <a:ext cx="753818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b="1" dirty="0" smtClean="0">
                <a:solidFill>
                  <a:srgbClr val="800000"/>
                </a:solidFill>
                <a:cs typeface="Arial" panose="020B0604020202020204" pitchFamily="34" charset="0"/>
                <a:sym typeface="Wingdings"/>
              </a:rPr>
              <a:t>For gain &gt;~15   </a:t>
            </a:r>
            <a:r>
              <a:rPr lang="en-US" altLang="en-US" sz="2000" b="1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s </a:t>
            </a:r>
            <a:r>
              <a:rPr lang="en-US" altLang="en-US" sz="2000" b="1" dirty="0" smtClean="0">
                <a:solidFill>
                  <a:srgbClr val="800000"/>
                </a:solidFill>
                <a:cs typeface="Arial" panose="020B0604020202020204" pitchFamily="34" charset="0"/>
                <a:sym typeface="Wingdings"/>
              </a:rPr>
              <a:t>&lt; 40 ps</a:t>
            </a:r>
          </a:p>
          <a:p>
            <a:pPr>
              <a:spcBef>
                <a:spcPct val="0"/>
              </a:spcBef>
            </a:pPr>
            <a:r>
              <a:rPr lang="en-US" altLang="en-US" sz="1600" dirty="0" smtClean="0">
                <a:cs typeface="Arial" panose="020B0604020202020204" pitchFamily="34" charset="0"/>
                <a:sym typeface="Wingdings"/>
              </a:rPr>
              <a:t>Note we remain below 40 ps even assuming an un-accounted for additional  time spread of 20 ps.</a:t>
            </a:r>
            <a:endParaRPr lang="en-US" altLang="en-US" sz="1600" dirty="0">
              <a:cs typeface="Arial" panose="020B0604020202020204" pitchFamily="34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286440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ccupancy_50pu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634" y="1589957"/>
            <a:ext cx="4483100" cy="3149600"/>
          </a:xfrm>
          <a:prstGeom prst="rect">
            <a:avLst/>
          </a:prstGeom>
        </p:spPr>
      </p:pic>
      <p:sp>
        <p:nvSpPr>
          <p:cNvPr id="3110" name="Slide Number Placeholder 1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4BA5FAA-F97B-46F2-BEF8-AC482F1A104D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9" name="Footer Placeholder 10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38100"/>
            <a:ext cx="9128125" cy="666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800000"/>
                </a:solidFill>
                <a:ea typeface="ＭＳ Ｐゴシック" charset="0"/>
                <a:cs typeface="Arial" panose="020B0604020202020204" pitchFamily="34" charset="0"/>
              </a:rPr>
              <a:t>Comparison with Quartic</a:t>
            </a:r>
            <a:endParaRPr lang="en-US" sz="2800" dirty="0" smtClean="0">
              <a:solidFill>
                <a:srgbClr val="800000"/>
              </a:solidFill>
              <a:cs typeface="Arial" panose="020B0604020202020204" pitchFamily="34" charset="0"/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8943975" y="30305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97" name="TextBox 98"/>
          <p:cNvSpPr txBox="1">
            <a:spLocks noChangeArrowheads="1"/>
          </p:cNvSpPr>
          <p:nvPr/>
        </p:nvSpPr>
        <p:spPr bwMode="auto">
          <a:xfrm>
            <a:off x="7756525" y="6399213"/>
            <a:ext cx="214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 </a:t>
            </a:r>
            <a:endParaRPr lang="en-GB" altLang="en-US" sz="100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275" y="0"/>
            <a:ext cx="12128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Oval 52"/>
          <p:cNvSpPr/>
          <p:nvPr/>
        </p:nvSpPr>
        <p:spPr>
          <a:xfrm>
            <a:off x="8146970" y="2776680"/>
            <a:ext cx="235679" cy="746360"/>
          </a:xfrm>
          <a:prstGeom prst="ellipse">
            <a:avLst/>
          </a:prstGeom>
          <a:solidFill>
            <a:srgbClr val="FF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62297" y="3030538"/>
            <a:ext cx="2471197" cy="1159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105114" y="3530899"/>
            <a:ext cx="83568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Beam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78999" y="1092542"/>
            <a:ext cx="48042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 dirty="0">
                <a:solidFill>
                  <a:schemeClr val="tx2"/>
                </a:solidFill>
                <a:cs typeface="Arial" panose="020B0604020202020204" pitchFamily="34" charset="0"/>
              </a:rPr>
              <a:t>Detector occupancy per mm</a:t>
            </a:r>
            <a:r>
              <a:rPr lang="en-US" altLang="en-US" sz="1600" baseline="30000" dirty="0">
                <a:solidFill>
                  <a:schemeClr val="tx2"/>
                </a:solidFill>
                <a:cs typeface="Arial" panose="020B0604020202020204" pitchFamily="34" charset="0"/>
              </a:rPr>
              <a:t>2 </a:t>
            </a:r>
            <a:r>
              <a:rPr lang="en-US" altLang="en-US" sz="1600" dirty="0">
                <a:solidFill>
                  <a:schemeClr val="tx2"/>
                </a:solidFill>
                <a:cs typeface="Arial" panose="020B0604020202020204" pitchFamily="34" charset="0"/>
              </a:rPr>
              <a:t>at pile-up = 50</a:t>
            </a:r>
          </a:p>
        </p:txBody>
      </p:sp>
      <p:sp>
        <p:nvSpPr>
          <p:cNvPr id="5" name="Rectangle 4"/>
          <p:cNvSpPr/>
          <p:nvPr/>
        </p:nvSpPr>
        <p:spPr>
          <a:xfrm>
            <a:off x="476641" y="2360648"/>
            <a:ext cx="3114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6 x 12 mm coverage, </a:t>
            </a:r>
          </a:p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to have 32 </a:t>
            </a:r>
            <a:r>
              <a:rPr lang="en-US" altLang="en-US" dirty="0" err="1" smtClean="0">
                <a:solidFill>
                  <a:schemeClr val="tx2"/>
                </a:solidFill>
                <a:cs typeface="Arial" panose="020B0604020202020204" pitchFamily="34" charset="0"/>
              </a:rPr>
              <a:t>ch</a:t>
            </a: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 per plane</a:t>
            </a:r>
            <a:endParaRPr lang="en-US" altLang="en-US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74028" y="2534441"/>
            <a:ext cx="2803434" cy="1165369"/>
          </a:xfrm>
          <a:prstGeom prst="rect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25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x_pixel100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64" t="12611" r="18525" b="7894"/>
          <a:stretch/>
        </p:blipFill>
        <p:spPr>
          <a:xfrm>
            <a:off x="798688" y="955889"/>
            <a:ext cx="6101456" cy="357028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800" dirty="0" smtClean="0"/>
              <a:t>Lateral collector ring and </a:t>
            </a:r>
            <a:r>
              <a:rPr lang="en-US" sz="2800" dirty="0"/>
              <a:t>s</a:t>
            </a:r>
            <a:r>
              <a:rPr lang="en-US" sz="2800" dirty="0" smtClean="0"/>
              <a:t>ensor fill factor 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798687" y="4759855"/>
            <a:ext cx="6821585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Very important: </a:t>
            </a:r>
            <a:r>
              <a:rPr lang="en-US" sz="1600" b="1" dirty="0" smtClean="0"/>
              <a:t>need n-deep well </a:t>
            </a:r>
            <a:r>
              <a:rPr lang="en-US" sz="1600" dirty="0" smtClean="0"/>
              <a:t>at the end of each pad to prevent particles hitting in between pads from reaching the gain region.</a:t>
            </a:r>
          </a:p>
          <a:p>
            <a:endParaRPr lang="en-US" sz="1600" dirty="0"/>
          </a:p>
          <a:p>
            <a:r>
              <a:rPr lang="en-US" sz="1600" dirty="0" smtClean="0"/>
              <a:t>Dead region: ~ 50 micron along each internal pad border = 5 mm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Active area:  67/72 = 93% per sensor.</a:t>
            </a:r>
          </a:p>
          <a:p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1615329" y="693552"/>
            <a:ext cx="5635134" cy="338554"/>
          </a:xfrm>
          <a:prstGeom prst="rect">
            <a:avLst/>
          </a:prstGeom>
          <a:solidFill>
            <a:srgbClr val="FFFFFF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multiplication for particles hitting in between pads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72331" y="3643449"/>
            <a:ext cx="150496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Gain region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464985" y="4285385"/>
            <a:ext cx="101771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rgbClr val="000000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-deep 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630288" y="3576558"/>
            <a:ext cx="150496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Gain region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692298" y="4082031"/>
            <a:ext cx="281544" cy="330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 flipV="1">
            <a:off x="4126242" y="4082031"/>
            <a:ext cx="181438" cy="330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315944" y="2046933"/>
            <a:ext cx="2620670" cy="43858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current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213682" y="1086805"/>
            <a:ext cx="0" cy="248975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1235152" y="3558737"/>
            <a:ext cx="5560246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360241" y="3129474"/>
            <a:ext cx="128314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>
            <a:off x="7127010" y="3345725"/>
            <a:ext cx="1796799" cy="461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TCAD simulation</a:t>
            </a:r>
          </a:p>
          <a:p>
            <a:r>
              <a:rPr lang="en-US" sz="1200" dirty="0" smtClean="0"/>
              <a:t>F. Cenna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3921470" y="4014752"/>
            <a:ext cx="152400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3202545" y="3438743"/>
            <a:ext cx="89519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-stop</a:t>
            </a:r>
          </a:p>
        </p:txBody>
      </p:sp>
      <p:cxnSp>
        <p:nvCxnSpPr>
          <p:cNvPr id="183" name="Straight Arrow Connector 182"/>
          <p:cNvCxnSpPr>
            <a:stCxn id="182" idx="3"/>
          </p:cNvCxnSpPr>
          <p:nvPr/>
        </p:nvCxnSpPr>
        <p:spPr>
          <a:xfrm flipH="1">
            <a:off x="3997670" y="3658034"/>
            <a:ext cx="100072" cy="2958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n1_it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23"/>
          <a:stretch/>
        </p:blipFill>
        <p:spPr>
          <a:xfrm>
            <a:off x="4715243" y="1103162"/>
            <a:ext cx="3667406" cy="2294419"/>
          </a:xfrm>
          <a:prstGeom prst="rect">
            <a:avLst/>
          </a:prstGeom>
        </p:spPr>
      </p:pic>
      <p:sp>
        <p:nvSpPr>
          <p:cNvPr id="180" name="TextBox 179"/>
          <p:cNvSpPr txBox="1"/>
          <p:nvPr/>
        </p:nvSpPr>
        <p:spPr>
          <a:xfrm>
            <a:off x="3377295" y="2812544"/>
            <a:ext cx="134868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~ 50 micron</a:t>
            </a:r>
            <a:endParaRPr lang="en-US" sz="1600" dirty="0"/>
          </a:p>
        </p:txBody>
      </p:sp>
      <p:sp>
        <p:nvSpPr>
          <p:cNvPr id="44" name="Oval 43"/>
          <p:cNvSpPr/>
          <p:nvPr/>
        </p:nvSpPr>
        <p:spPr>
          <a:xfrm>
            <a:off x="1758434" y="1422133"/>
            <a:ext cx="1849656" cy="957035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Oval 183"/>
          <p:cNvSpPr/>
          <p:nvPr/>
        </p:nvSpPr>
        <p:spPr>
          <a:xfrm>
            <a:off x="5445527" y="1419605"/>
            <a:ext cx="1849656" cy="957035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>
            <a:stCxn id="44" idx="6"/>
            <a:endCxn id="184" idx="2"/>
          </p:cNvCxnSpPr>
          <p:nvPr/>
        </p:nvCxnSpPr>
        <p:spPr>
          <a:xfrm flipV="1">
            <a:off x="3608090" y="1898123"/>
            <a:ext cx="1837437" cy="2528"/>
          </a:xfrm>
          <a:prstGeom prst="straightConnector1">
            <a:avLst/>
          </a:prstGeom>
          <a:ln w="9525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0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44B74-A104-BF4D-8438-FFB1B7095C65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7920" y="78564"/>
            <a:ext cx="9144000" cy="685800"/>
          </a:xfrm>
          <a:prstGeom prst="rect">
            <a:avLst/>
          </a:prstGeom>
        </p:spPr>
        <p:txBody>
          <a:bodyPr tIns="35203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2800" dirty="0"/>
              <a:t>S</a:t>
            </a:r>
            <a:r>
              <a:rPr lang="en-US" sz="2800" dirty="0" smtClean="0"/>
              <a:t>ensor thickness and slim edge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2401" y="907345"/>
            <a:ext cx="853000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 smtClean="0">
                <a:solidFill>
                  <a:srgbClr val="000000"/>
                </a:solidFill>
              </a:rPr>
              <a:t>Rule: </a:t>
            </a:r>
            <a:r>
              <a:rPr lang="en-US" sz="2000" dirty="0" smtClean="0">
                <a:solidFill>
                  <a:srgbClr val="000000"/>
                </a:solidFill>
              </a:rPr>
              <a:t>when the depletion volume reaches the edge, you have electrical breakdown. 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It’s customary to assume that the field extends on the side by ~ 1/3 of the thickness. </a:t>
            </a:r>
          </a:p>
          <a:p>
            <a:pPr>
              <a:lnSpc>
                <a:spcPct val="130000"/>
              </a:lnSpc>
            </a:pPr>
            <a:endParaRPr lang="en-US" sz="2000" b="1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000" b="1" dirty="0" smtClean="0">
                <a:solidFill>
                  <a:srgbClr val="800000"/>
                </a:solidFill>
              </a:rPr>
              <a:t>edge = k* thickness </a:t>
            </a:r>
          </a:p>
          <a:p>
            <a:pPr>
              <a:lnSpc>
                <a:spcPct val="130000"/>
              </a:lnSpc>
            </a:pPr>
            <a:endParaRPr lang="en-US" sz="2000" b="1" dirty="0">
              <a:solidFill>
                <a:srgbClr val="800000"/>
              </a:solidFill>
            </a:endParaRP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k = 1 very safe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k = 0.5 quite safe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K = 0.3 limit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781764" y="2966155"/>
            <a:ext cx="3783679" cy="1817512"/>
            <a:chOff x="1177780" y="1879600"/>
            <a:chExt cx="2133600" cy="1638300"/>
          </a:xfrm>
        </p:grpSpPr>
        <p:sp>
          <p:nvSpPr>
            <p:cNvPr id="22" name="Rectangle 21"/>
            <p:cNvSpPr/>
            <p:nvPr/>
          </p:nvSpPr>
          <p:spPr>
            <a:xfrm>
              <a:off x="1177780" y="1879600"/>
              <a:ext cx="2133600" cy="16383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depleted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77780" y="1879600"/>
              <a:ext cx="1258309" cy="165100"/>
            </a:xfrm>
            <a:prstGeom prst="rect">
              <a:avLst/>
            </a:prstGeom>
            <a:solidFill>
              <a:srgbClr val="A1AC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A1ACFF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77780" y="3352800"/>
              <a:ext cx="2133600" cy="165100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Freeform 6"/>
          <p:cNvSpPr/>
          <p:nvPr/>
        </p:nvSpPr>
        <p:spPr>
          <a:xfrm>
            <a:off x="7013221" y="2966155"/>
            <a:ext cx="1125441" cy="1749493"/>
          </a:xfrm>
          <a:custGeom>
            <a:avLst/>
            <a:gdLst>
              <a:gd name="connsiteX0" fmla="*/ 0 w 2145666"/>
              <a:gd name="connsiteY0" fmla="*/ 0 h 1919111"/>
              <a:gd name="connsiteX1" fmla="*/ 183444 w 2145666"/>
              <a:gd name="connsiteY1" fmla="*/ 28222 h 1919111"/>
              <a:gd name="connsiteX2" fmla="*/ 268111 w 2145666"/>
              <a:gd name="connsiteY2" fmla="*/ 56444 h 1919111"/>
              <a:gd name="connsiteX3" fmla="*/ 606778 w 2145666"/>
              <a:gd name="connsiteY3" fmla="*/ 211667 h 1919111"/>
              <a:gd name="connsiteX4" fmla="*/ 790222 w 2145666"/>
              <a:gd name="connsiteY4" fmla="*/ 282222 h 1919111"/>
              <a:gd name="connsiteX5" fmla="*/ 945444 w 2145666"/>
              <a:gd name="connsiteY5" fmla="*/ 381000 h 1919111"/>
              <a:gd name="connsiteX6" fmla="*/ 987778 w 2145666"/>
              <a:gd name="connsiteY6" fmla="*/ 409222 h 1919111"/>
              <a:gd name="connsiteX7" fmla="*/ 1128889 w 2145666"/>
              <a:gd name="connsiteY7" fmla="*/ 465667 h 1919111"/>
              <a:gd name="connsiteX8" fmla="*/ 1255889 w 2145666"/>
              <a:gd name="connsiteY8" fmla="*/ 536222 h 1919111"/>
              <a:gd name="connsiteX9" fmla="*/ 1326444 w 2145666"/>
              <a:gd name="connsiteY9" fmla="*/ 635000 h 1919111"/>
              <a:gd name="connsiteX10" fmla="*/ 1453444 w 2145666"/>
              <a:gd name="connsiteY10" fmla="*/ 762000 h 1919111"/>
              <a:gd name="connsiteX11" fmla="*/ 1665111 w 2145666"/>
              <a:gd name="connsiteY11" fmla="*/ 959556 h 1919111"/>
              <a:gd name="connsiteX12" fmla="*/ 1763889 w 2145666"/>
              <a:gd name="connsiteY12" fmla="*/ 1086556 h 1919111"/>
              <a:gd name="connsiteX13" fmla="*/ 1834444 w 2145666"/>
              <a:gd name="connsiteY13" fmla="*/ 1199444 h 1919111"/>
              <a:gd name="connsiteX14" fmla="*/ 1890889 w 2145666"/>
              <a:gd name="connsiteY14" fmla="*/ 1241778 h 1919111"/>
              <a:gd name="connsiteX15" fmla="*/ 1905000 w 2145666"/>
              <a:gd name="connsiteY15" fmla="*/ 1298222 h 1919111"/>
              <a:gd name="connsiteX16" fmla="*/ 1947333 w 2145666"/>
              <a:gd name="connsiteY16" fmla="*/ 1354667 h 1919111"/>
              <a:gd name="connsiteX17" fmla="*/ 1975555 w 2145666"/>
              <a:gd name="connsiteY17" fmla="*/ 1397000 h 1919111"/>
              <a:gd name="connsiteX18" fmla="*/ 2060222 w 2145666"/>
              <a:gd name="connsiteY18" fmla="*/ 1580444 h 1919111"/>
              <a:gd name="connsiteX19" fmla="*/ 2102555 w 2145666"/>
              <a:gd name="connsiteY19" fmla="*/ 1721556 h 1919111"/>
              <a:gd name="connsiteX20" fmla="*/ 2144889 w 2145666"/>
              <a:gd name="connsiteY20" fmla="*/ 1876778 h 1919111"/>
              <a:gd name="connsiteX21" fmla="*/ 2144889 w 2145666"/>
              <a:gd name="connsiteY21" fmla="*/ 1919111 h 1919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45666" h="1919111">
                <a:moveTo>
                  <a:pt x="0" y="0"/>
                </a:moveTo>
                <a:cubicBezTo>
                  <a:pt x="61148" y="9407"/>
                  <a:pt x="122904" y="15477"/>
                  <a:pt x="183444" y="28222"/>
                </a:cubicBezTo>
                <a:cubicBezTo>
                  <a:pt x="212555" y="34351"/>
                  <a:pt x="240256" y="45998"/>
                  <a:pt x="268111" y="56444"/>
                </a:cubicBezTo>
                <a:cubicBezTo>
                  <a:pt x="465144" y="130331"/>
                  <a:pt x="381985" y="104623"/>
                  <a:pt x="606778" y="211667"/>
                </a:cubicBezTo>
                <a:cubicBezTo>
                  <a:pt x="690859" y="251706"/>
                  <a:pt x="706483" y="254309"/>
                  <a:pt x="790222" y="282222"/>
                </a:cubicBezTo>
                <a:cubicBezTo>
                  <a:pt x="971612" y="403149"/>
                  <a:pt x="786046" y="281377"/>
                  <a:pt x="945444" y="381000"/>
                </a:cubicBezTo>
                <a:cubicBezTo>
                  <a:pt x="959826" y="389989"/>
                  <a:pt x="972379" y="402115"/>
                  <a:pt x="987778" y="409222"/>
                </a:cubicBezTo>
                <a:cubicBezTo>
                  <a:pt x="1033776" y="430452"/>
                  <a:pt x="1083577" y="443011"/>
                  <a:pt x="1128889" y="465667"/>
                </a:cubicBezTo>
                <a:cubicBezTo>
                  <a:pt x="1228724" y="515585"/>
                  <a:pt x="1187301" y="490498"/>
                  <a:pt x="1255889" y="536222"/>
                </a:cubicBezTo>
                <a:cubicBezTo>
                  <a:pt x="1274439" y="564048"/>
                  <a:pt x="1305438" y="612243"/>
                  <a:pt x="1326444" y="635000"/>
                </a:cubicBezTo>
                <a:cubicBezTo>
                  <a:pt x="1367052" y="678991"/>
                  <a:pt x="1408388" y="722576"/>
                  <a:pt x="1453444" y="762000"/>
                </a:cubicBezTo>
                <a:cubicBezTo>
                  <a:pt x="1524558" y="824225"/>
                  <a:pt x="1602515" y="888018"/>
                  <a:pt x="1665111" y="959556"/>
                </a:cubicBezTo>
                <a:cubicBezTo>
                  <a:pt x="1700427" y="999917"/>
                  <a:pt x="1739905" y="1038587"/>
                  <a:pt x="1763889" y="1086556"/>
                </a:cubicBezTo>
                <a:cubicBezTo>
                  <a:pt x="1786245" y="1131267"/>
                  <a:pt x="1797808" y="1162808"/>
                  <a:pt x="1834444" y="1199444"/>
                </a:cubicBezTo>
                <a:cubicBezTo>
                  <a:pt x="1851074" y="1216074"/>
                  <a:pt x="1872074" y="1227667"/>
                  <a:pt x="1890889" y="1241778"/>
                </a:cubicBezTo>
                <a:cubicBezTo>
                  <a:pt x="1895593" y="1260593"/>
                  <a:pt x="1896327" y="1280876"/>
                  <a:pt x="1905000" y="1298222"/>
                </a:cubicBezTo>
                <a:cubicBezTo>
                  <a:pt x="1915518" y="1319258"/>
                  <a:pt x="1933663" y="1335529"/>
                  <a:pt x="1947333" y="1354667"/>
                </a:cubicBezTo>
                <a:cubicBezTo>
                  <a:pt x="1957190" y="1368467"/>
                  <a:pt x="1966148" y="1382889"/>
                  <a:pt x="1975555" y="1397000"/>
                </a:cubicBezTo>
                <a:cubicBezTo>
                  <a:pt x="2014572" y="1592085"/>
                  <a:pt x="1946976" y="1297326"/>
                  <a:pt x="2060222" y="1580444"/>
                </a:cubicBezTo>
                <a:cubicBezTo>
                  <a:pt x="2120383" y="1730850"/>
                  <a:pt x="2061668" y="1571640"/>
                  <a:pt x="2102555" y="1721556"/>
                </a:cubicBezTo>
                <a:cubicBezTo>
                  <a:pt x="2126746" y="1810253"/>
                  <a:pt x="2134310" y="1792145"/>
                  <a:pt x="2144889" y="1876778"/>
                </a:cubicBezTo>
                <a:cubicBezTo>
                  <a:pt x="2146639" y="1890780"/>
                  <a:pt x="2144889" y="1905000"/>
                  <a:pt x="2144889" y="1919111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995662" y="2695222"/>
            <a:ext cx="99122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59006" y="2256640"/>
            <a:ext cx="927883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~ 0.3 d</a:t>
            </a:r>
          </a:p>
        </p:txBody>
      </p:sp>
      <p:sp>
        <p:nvSpPr>
          <p:cNvPr id="34" name="Freeform 33"/>
          <p:cNvSpPr/>
          <p:nvPr/>
        </p:nvSpPr>
        <p:spPr>
          <a:xfrm>
            <a:off x="7013221" y="2966155"/>
            <a:ext cx="1369428" cy="1749493"/>
          </a:xfrm>
          <a:custGeom>
            <a:avLst/>
            <a:gdLst>
              <a:gd name="connsiteX0" fmla="*/ 0 w 2145666"/>
              <a:gd name="connsiteY0" fmla="*/ 0 h 1919111"/>
              <a:gd name="connsiteX1" fmla="*/ 183444 w 2145666"/>
              <a:gd name="connsiteY1" fmla="*/ 28222 h 1919111"/>
              <a:gd name="connsiteX2" fmla="*/ 268111 w 2145666"/>
              <a:gd name="connsiteY2" fmla="*/ 56444 h 1919111"/>
              <a:gd name="connsiteX3" fmla="*/ 606778 w 2145666"/>
              <a:gd name="connsiteY3" fmla="*/ 211667 h 1919111"/>
              <a:gd name="connsiteX4" fmla="*/ 790222 w 2145666"/>
              <a:gd name="connsiteY4" fmla="*/ 282222 h 1919111"/>
              <a:gd name="connsiteX5" fmla="*/ 945444 w 2145666"/>
              <a:gd name="connsiteY5" fmla="*/ 381000 h 1919111"/>
              <a:gd name="connsiteX6" fmla="*/ 987778 w 2145666"/>
              <a:gd name="connsiteY6" fmla="*/ 409222 h 1919111"/>
              <a:gd name="connsiteX7" fmla="*/ 1128889 w 2145666"/>
              <a:gd name="connsiteY7" fmla="*/ 465667 h 1919111"/>
              <a:gd name="connsiteX8" fmla="*/ 1255889 w 2145666"/>
              <a:gd name="connsiteY8" fmla="*/ 536222 h 1919111"/>
              <a:gd name="connsiteX9" fmla="*/ 1326444 w 2145666"/>
              <a:gd name="connsiteY9" fmla="*/ 635000 h 1919111"/>
              <a:gd name="connsiteX10" fmla="*/ 1453444 w 2145666"/>
              <a:gd name="connsiteY10" fmla="*/ 762000 h 1919111"/>
              <a:gd name="connsiteX11" fmla="*/ 1665111 w 2145666"/>
              <a:gd name="connsiteY11" fmla="*/ 959556 h 1919111"/>
              <a:gd name="connsiteX12" fmla="*/ 1763889 w 2145666"/>
              <a:gd name="connsiteY12" fmla="*/ 1086556 h 1919111"/>
              <a:gd name="connsiteX13" fmla="*/ 1834444 w 2145666"/>
              <a:gd name="connsiteY13" fmla="*/ 1199444 h 1919111"/>
              <a:gd name="connsiteX14" fmla="*/ 1890889 w 2145666"/>
              <a:gd name="connsiteY14" fmla="*/ 1241778 h 1919111"/>
              <a:gd name="connsiteX15" fmla="*/ 1905000 w 2145666"/>
              <a:gd name="connsiteY15" fmla="*/ 1298222 h 1919111"/>
              <a:gd name="connsiteX16" fmla="*/ 1947333 w 2145666"/>
              <a:gd name="connsiteY16" fmla="*/ 1354667 h 1919111"/>
              <a:gd name="connsiteX17" fmla="*/ 1975555 w 2145666"/>
              <a:gd name="connsiteY17" fmla="*/ 1397000 h 1919111"/>
              <a:gd name="connsiteX18" fmla="*/ 2060222 w 2145666"/>
              <a:gd name="connsiteY18" fmla="*/ 1580444 h 1919111"/>
              <a:gd name="connsiteX19" fmla="*/ 2102555 w 2145666"/>
              <a:gd name="connsiteY19" fmla="*/ 1721556 h 1919111"/>
              <a:gd name="connsiteX20" fmla="*/ 2144889 w 2145666"/>
              <a:gd name="connsiteY20" fmla="*/ 1876778 h 1919111"/>
              <a:gd name="connsiteX21" fmla="*/ 2144889 w 2145666"/>
              <a:gd name="connsiteY21" fmla="*/ 1919111 h 1919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45666" h="1919111">
                <a:moveTo>
                  <a:pt x="0" y="0"/>
                </a:moveTo>
                <a:cubicBezTo>
                  <a:pt x="61148" y="9407"/>
                  <a:pt x="122904" y="15477"/>
                  <a:pt x="183444" y="28222"/>
                </a:cubicBezTo>
                <a:cubicBezTo>
                  <a:pt x="212555" y="34351"/>
                  <a:pt x="240256" y="45998"/>
                  <a:pt x="268111" y="56444"/>
                </a:cubicBezTo>
                <a:cubicBezTo>
                  <a:pt x="465144" y="130331"/>
                  <a:pt x="381985" y="104623"/>
                  <a:pt x="606778" y="211667"/>
                </a:cubicBezTo>
                <a:cubicBezTo>
                  <a:pt x="690859" y="251706"/>
                  <a:pt x="706483" y="254309"/>
                  <a:pt x="790222" y="282222"/>
                </a:cubicBezTo>
                <a:cubicBezTo>
                  <a:pt x="971612" y="403149"/>
                  <a:pt x="786046" y="281377"/>
                  <a:pt x="945444" y="381000"/>
                </a:cubicBezTo>
                <a:cubicBezTo>
                  <a:pt x="959826" y="389989"/>
                  <a:pt x="972379" y="402115"/>
                  <a:pt x="987778" y="409222"/>
                </a:cubicBezTo>
                <a:cubicBezTo>
                  <a:pt x="1033776" y="430452"/>
                  <a:pt x="1083577" y="443011"/>
                  <a:pt x="1128889" y="465667"/>
                </a:cubicBezTo>
                <a:cubicBezTo>
                  <a:pt x="1228724" y="515585"/>
                  <a:pt x="1187301" y="490498"/>
                  <a:pt x="1255889" y="536222"/>
                </a:cubicBezTo>
                <a:cubicBezTo>
                  <a:pt x="1274439" y="564048"/>
                  <a:pt x="1305438" y="612243"/>
                  <a:pt x="1326444" y="635000"/>
                </a:cubicBezTo>
                <a:cubicBezTo>
                  <a:pt x="1367052" y="678991"/>
                  <a:pt x="1408388" y="722576"/>
                  <a:pt x="1453444" y="762000"/>
                </a:cubicBezTo>
                <a:cubicBezTo>
                  <a:pt x="1524558" y="824225"/>
                  <a:pt x="1602515" y="888018"/>
                  <a:pt x="1665111" y="959556"/>
                </a:cubicBezTo>
                <a:cubicBezTo>
                  <a:pt x="1700427" y="999917"/>
                  <a:pt x="1739905" y="1038587"/>
                  <a:pt x="1763889" y="1086556"/>
                </a:cubicBezTo>
                <a:cubicBezTo>
                  <a:pt x="1786245" y="1131267"/>
                  <a:pt x="1797808" y="1162808"/>
                  <a:pt x="1834444" y="1199444"/>
                </a:cubicBezTo>
                <a:cubicBezTo>
                  <a:pt x="1851074" y="1216074"/>
                  <a:pt x="1872074" y="1227667"/>
                  <a:pt x="1890889" y="1241778"/>
                </a:cubicBezTo>
                <a:cubicBezTo>
                  <a:pt x="1895593" y="1260593"/>
                  <a:pt x="1896327" y="1280876"/>
                  <a:pt x="1905000" y="1298222"/>
                </a:cubicBezTo>
                <a:cubicBezTo>
                  <a:pt x="1915518" y="1319258"/>
                  <a:pt x="1933663" y="1335529"/>
                  <a:pt x="1947333" y="1354667"/>
                </a:cubicBezTo>
                <a:cubicBezTo>
                  <a:pt x="1957190" y="1368467"/>
                  <a:pt x="1966148" y="1382889"/>
                  <a:pt x="1975555" y="1397000"/>
                </a:cubicBezTo>
                <a:cubicBezTo>
                  <a:pt x="2014572" y="1592085"/>
                  <a:pt x="1946976" y="1297326"/>
                  <a:pt x="2060222" y="1580444"/>
                </a:cubicBezTo>
                <a:cubicBezTo>
                  <a:pt x="2120383" y="1730850"/>
                  <a:pt x="2061668" y="1571640"/>
                  <a:pt x="2102555" y="1721556"/>
                </a:cubicBezTo>
                <a:cubicBezTo>
                  <a:pt x="2126746" y="1810253"/>
                  <a:pt x="2134310" y="1792145"/>
                  <a:pt x="2144889" y="1876778"/>
                </a:cubicBezTo>
                <a:cubicBezTo>
                  <a:pt x="2146639" y="1890780"/>
                  <a:pt x="2144889" y="1905000"/>
                  <a:pt x="2144889" y="1919111"/>
                </a:cubicBezTo>
              </a:path>
            </a:pathLst>
          </a:cu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393231" y="2895600"/>
            <a:ext cx="12145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rgbClr val="000000"/>
                </a:solidFill>
              </a:rPr>
              <a:t>n</a:t>
            </a:r>
            <a:r>
              <a:rPr lang="en-US" sz="1200" dirty="0" smtClean="0">
                <a:solidFill>
                  <a:srgbClr val="000000"/>
                </a:solidFill>
              </a:rPr>
              <a:t>on depleted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2264" y="5297009"/>
            <a:ext cx="795857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By construction, thin detectors (~ </a:t>
            </a:r>
            <a:r>
              <a:rPr lang="en-US" b="1" dirty="0">
                <a:solidFill>
                  <a:srgbClr val="800000"/>
                </a:solidFill>
              </a:rPr>
              <a:t>5</a:t>
            </a:r>
            <a:r>
              <a:rPr lang="en-US" b="1" dirty="0" smtClean="0">
                <a:solidFill>
                  <a:srgbClr val="800000"/>
                </a:solidFill>
              </a:rPr>
              <a:t>0 micron) have therefore slim edge</a:t>
            </a:r>
          </a:p>
        </p:txBody>
      </p:sp>
    </p:spTree>
    <p:extLst>
      <p:ext uri="{BB962C8B-B14F-4D97-AF65-F5344CB8AC3E}">
        <p14:creationId xmlns:p14="http://schemas.microsoft.com/office/powerpoint/2010/main" val="335515865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47460" y="1296309"/>
            <a:ext cx="7476451" cy="5245249"/>
          </a:xfrm>
          <a:prstGeom prst="rect">
            <a:avLst/>
          </a:prstGeom>
          <a:solidFill>
            <a:srgbClr val="008000">
              <a:alpha val="1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Extra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800" dirty="0" smtClean="0"/>
              <a:t>PPS proposed read-out card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50" name="Rectangle 49"/>
          <p:cNvSpPr/>
          <p:nvPr/>
        </p:nvSpPr>
        <p:spPr>
          <a:xfrm>
            <a:off x="6723939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721110" y="3919552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361113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358284" y="3919552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65145" y="3898275"/>
            <a:ext cx="361791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980313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77484" y="391685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617487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614658" y="391685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536511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533682" y="391685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173685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170856" y="391685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268385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279511" y="391685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905559" y="280624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902730" y="3916850"/>
            <a:ext cx="359997" cy="1079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828620" y="2806240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000198" y="2806240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 flipH="1">
            <a:off x="8166768" y="2806240"/>
            <a:ext cx="191369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 flipH="1">
            <a:off x="8333439" y="2806240"/>
            <a:ext cx="191369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27723" y="3906589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999301" y="3906589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 flipH="1">
            <a:off x="8180142" y="3906589"/>
            <a:ext cx="191369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 flipH="1">
            <a:off x="8332542" y="3906589"/>
            <a:ext cx="191369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449444" y="2806240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634115" y="2806240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464210" y="3903792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635788" y="3903792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7078124" y="2801512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262795" y="2801512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086501" y="3909774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271172" y="3909774"/>
            <a:ext cx="180893" cy="11012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3" name="Freeform 92"/>
          <p:cNvSpPr/>
          <p:nvPr/>
        </p:nvSpPr>
        <p:spPr>
          <a:xfrm rot="16200000">
            <a:off x="8148926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/>
          <p:cNvSpPr/>
          <p:nvPr/>
        </p:nvSpPr>
        <p:spPr>
          <a:xfrm rot="16200000">
            <a:off x="7960908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/>
          <p:cNvSpPr/>
          <p:nvPr/>
        </p:nvSpPr>
        <p:spPr>
          <a:xfrm rot="16200000">
            <a:off x="7772890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95"/>
          <p:cNvSpPr/>
          <p:nvPr/>
        </p:nvSpPr>
        <p:spPr>
          <a:xfrm rot="16200000">
            <a:off x="7584872" y="2744399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 rot="16200000">
            <a:off x="7396854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 rot="16200000">
            <a:off x="7208836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98"/>
          <p:cNvSpPr/>
          <p:nvPr/>
        </p:nvSpPr>
        <p:spPr>
          <a:xfrm rot="16200000">
            <a:off x="7020818" y="2769497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99"/>
          <p:cNvSpPr/>
          <p:nvPr/>
        </p:nvSpPr>
        <p:spPr>
          <a:xfrm rot="16200000">
            <a:off x="6832800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100"/>
          <p:cNvSpPr/>
          <p:nvPr/>
        </p:nvSpPr>
        <p:spPr>
          <a:xfrm rot="16200000">
            <a:off x="6644782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 101"/>
          <p:cNvSpPr/>
          <p:nvPr/>
        </p:nvSpPr>
        <p:spPr>
          <a:xfrm rot="16200000">
            <a:off x="6286555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102"/>
          <p:cNvSpPr/>
          <p:nvPr/>
        </p:nvSpPr>
        <p:spPr>
          <a:xfrm rot="16200000">
            <a:off x="5928328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103"/>
          <p:cNvSpPr/>
          <p:nvPr/>
        </p:nvSpPr>
        <p:spPr>
          <a:xfrm rot="16200000">
            <a:off x="5570101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 104"/>
          <p:cNvSpPr/>
          <p:nvPr/>
        </p:nvSpPr>
        <p:spPr>
          <a:xfrm rot="16200000">
            <a:off x="5211874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 105"/>
          <p:cNvSpPr/>
          <p:nvPr/>
        </p:nvSpPr>
        <p:spPr>
          <a:xfrm rot="16200000">
            <a:off x="4853647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reeform 106"/>
          <p:cNvSpPr/>
          <p:nvPr/>
        </p:nvSpPr>
        <p:spPr>
          <a:xfrm rot="16200000">
            <a:off x="4495420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 107"/>
          <p:cNvSpPr/>
          <p:nvPr/>
        </p:nvSpPr>
        <p:spPr>
          <a:xfrm rot="16200000">
            <a:off x="4137193" y="276004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 108"/>
          <p:cNvSpPr/>
          <p:nvPr/>
        </p:nvSpPr>
        <p:spPr>
          <a:xfrm rot="16200000">
            <a:off x="8144224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 109"/>
          <p:cNvSpPr/>
          <p:nvPr/>
        </p:nvSpPr>
        <p:spPr>
          <a:xfrm rot="16200000">
            <a:off x="7956206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 110"/>
          <p:cNvSpPr/>
          <p:nvPr/>
        </p:nvSpPr>
        <p:spPr>
          <a:xfrm rot="16200000">
            <a:off x="7768188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eform 111"/>
          <p:cNvSpPr/>
          <p:nvPr/>
        </p:nvSpPr>
        <p:spPr>
          <a:xfrm rot="16200000">
            <a:off x="7457617" y="4861927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 112"/>
          <p:cNvSpPr/>
          <p:nvPr/>
        </p:nvSpPr>
        <p:spPr>
          <a:xfrm rot="16200000">
            <a:off x="7269599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 113"/>
          <p:cNvSpPr/>
          <p:nvPr/>
        </p:nvSpPr>
        <p:spPr>
          <a:xfrm rot="16200000">
            <a:off x="6880470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Freeform 114"/>
          <p:cNvSpPr/>
          <p:nvPr/>
        </p:nvSpPr>
        <p:spPr>
          <a:xfrm rot="16200000">
            <a:off x="6640080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15"/>
          <p:cNvSpPr/>
          <p:nvPr/>
        </p:nvSpPr>
        <p:spPr>
          <a:xfrm rot="16200000">
            <a:off x="6281853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16"/>
          <p:cNvSpPr/>
          <p:nvPr/>
        </p:nvSpPr>
        <p:spPr>
          <a:xfrm rot="16200000">
            <a:off x="5923626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Freeform 117"/>
          <p:cNvSpPr/>
          <p:nvPr/>
        </p:nvSpPr>
        <p:spPr>
          <a:xfrm rot="16200000">
            <a:off x="5565399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reeform 118"/>
          <p:cNvSpPr/>
          <p:nvPr/>
        </p:nvSpPr>
        <p:spPr>
          <a:xfrm rot="16200000">
            <a:off x="5207172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Freeform 119"/>
          <p:cNvSpPr/>
          <p:nvPr/>
        </p:nvSpPr>
        <p:spPr>
          <a:xfrm rot="16200000">
            <a:off x="4848945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Freeform 120"/>
          <p:cNvSpPr/>
          <p:nvPr/>
        </p:nvSpPr>
        <p:spPr>
          <a:xfrm rot="16200000">
            <a:off x="4490718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 121"/>
          <p:cNvSpPr/>
          <p:nvPr/>
        </p:nvSpPr>
        <p:spPr>
          <a:xfrm rot="16200000">
            <a:off x="4132491" y="487502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Freeform 175"/>
          <p:cNvSpPr/>
          <p:nvPr/>
        </p:nvSpPr>
        <p:spPr>
          <a:xfrm rot="16200000">
            <a:off x="7045963" y="4896481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Freeform 176"/>
          <p:cNvSpPr/>
          <p:nvPr/>
        </p:nvSpPr>
        <p:spPr>
          <a:xfrm rot="16200000">
            <a:off x="7610017" y="4870293"/>
            <a:ext cx="445171" cy="183316"/>
          </a:xfrm>
          <a:custGeom>
            <a:avLst/>
            <a:gdLst>
              <a:gd name="connsiteX0" fmla="*/ 0 w 445171"/>
              <a:gd name="connsiteY0" fmla="*/ 183316 h 183316"/>
              <a:gd name="connsiteX1" fmla="*/ 52373 w 445171"/>
              <a:gd name="connsiteY1" fmla="*/ 117846 h 183316"/>
              <a:gd name="connsiteX2" fmla="*/ 104746 w 445171"/>
              <a:gd name="connsiteY2" fmla="*/ 65470 h 183316"/>
              <a:gd name="connsiteX3" fmla="*/ 170212 w 445171"/>
              <a:gd name="connsiteY3" fmla="*/ 0 h 183316"/>
              <a:gd name="connsiteX4" fmla="*/ 301145 w 445171"/>
              <a:gd name="connsiteY4" fmla="*/ 13094 h 183316"/>
              <a:gd name="connsiteX5" fmla="*/ 340425 w 445171"/>
              <a:gd name="connsiteY5" fmla="*/ 52376 h 183316"/>
              <a:gd name="connsiteX6" fmla="*/ 379704 w 445171"/>
              <a:gd name="connsiteY6" fmla="*/ 78564 h 183316"/>
              <a:gd name="connsiteX7" fmla="*/ 445171 w 445171"/>
              <a:gd name="connsiteY7" fmla="*/ 157128 h 183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171" h="183316">
                <a:moveTo>
                  <a:pt x="0" y="183316"/>
                </a:moveTo>
                <a:cubicBezTo>
                  <a:pt x="17458" y="161493"/>
                  <a:pt x="33807" y="138734"/>
                  <a:pt x="52373" y="117846"/>
                </a:cubicBezTo>
                <a:cubicBezTo>
                  <a:pt x="68775" y="99392"/>
                  <a:pt x="88679" y="84216"/>
                  <a:pt x="104746" y="65470"/>
                </a:cubicBezTo>
                <a:cubicBezTo>
                  <a:pt x="162938" y="-2424"/>
                  <a:pt x="94564" y="50436"/>
                  <a:pt x="170212" y="0"/>
                </a:cubicBezTo>
                <a:cubicBezTo>
                  <a:pt x="213856" y="4365"/>
                  <a:pt x="259223" y="194"/>
                  <a:pt x="301145" y="13094"/>
                </a:cubicBezTo>
                <a:cubicBezTo>
                  <a:pt x="318843" y="18540"/>
                  <a:pt x="326200" y="40521"/>
                  <a:pt x="340425" y="52376"/>
                </a:cubicBezTo>
                <a:cubicBezTo>
                  <a:pt x="352514" y="62450"/>
                  <a:pt x="366611" y="69835"/>
                  <a:pt x="379704" y="78564"/>
                </a:cubicBezTo>
                <a:cubicBezTo>
                  <a:pt x="434498" y="160760"/>
                  <a:pt x="400603" y="157128"/>
                  <a:pt x="445171" y="157128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20866" y="1891491"/>
            <a:ext cx="4533267" cy="775443"/>
            <a:chOff x="4120866" y="1891491"/>
            <a:chExt cx="4533267" cy="775443"/>
          </a:xfrm>
        </p:grpSpPr>
        <p:grpSp>
          <p:nvGrpSpPr>
            <p:cNvPr id="128" name="Group 127"/>
            <p:cNvGrpSpPr/>
            <p:nvPr/>
          </p:nvGrpSpPr>
          <p:grpSpPr>
            <a:xfrm>
              <a:off x="8219831" y="2055897"/>
              <a:ext cx="434302" cy="603273"/>
              <a:chOff x="5082285" y="1069356"/>
              <a:chExt cx="434302" cy="603273"/>
            </a:xfrm>
          </p:grpSpPr>
          <p:sp>
            <p:nvSpPr>
              <p:cNvPr id="123" name="Isosceles Triangle 122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 flipV="1">
                <a:off x="5299436" y="1367110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4205534" y="2055897"/>
              <a:ext cx="434302" cy="611037"/>
              <a:chOff x="5082285" y="1069356"/>
              <a:chExt cx="434302" cy="611037"/>
            </a:xfrm>
          </p:grpSpPr>
          <p:sp>
            <p:nvSpPr>
              <p:cNvPr id="130" name="Isosceles Triangle 129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31"/>
            <p:cNvGrpSpPr/>
            <p:nvPr/>
          </p:nvGrpSpPr>
          <p:grpSpPr>
            <a:xfrm>
              <a:off x="8028868" y="2055897"/>
              <a:ext cx="434302" cy="611037"/>
              <a:chOff x="5082285" y="1069356"/>
              <a:chExt cx="434302" cy="611037"/>
            </a:xfrm>
          </p:grpSpPr>
          <p:sp>
            <p:nvSpPr>
              <p:cNvPr id="133" name="Isosceles Triangle 132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/>
            <p:cNvGrpSpPr/>
            <p:nvPr/>
          </p:nvGrpSpPr>
          <p:grpSpPr>
            <a:xfrm>
              <a:off x="7837905" y="2055897"/>
              <a:ext cx="434302" cy="611037"/>
              <a:chOff x="5082285" y="1069356"/>
              <a:chExt cx="434302" cy="611037"/>
            </a:xfrm>
          </p:grpSpPr>
          <p:sp>
            <p:nvSpPr>
              <p:cNvPr id="136" name="Isosceles Triangle 135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7" name="Straight Connector 136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Group 137"/>
            <p:cNvGrpSpPr/>
            <p:nvPr/>
          </p:nvGrpSpPr>
          <p:grpSpPr>
            <a:xfrm>
              <a:off x="7646942" y="2055897"/>
              <a:ext cx="434302" cy="611037"/>
              <a:chOff x="5082285" y="1069356"/>
              <a:chExt cx="434302" cy="611037"/>
            </a:xfrm>
          </p:grpSpPr>
          <p:sp>
            <p:nvSpPr>
              <p:cNvPr id="139" name="Isosceles Triangle 138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oup 140"/>
            <p:cNvGrpSpPr/>
            <p:nvPr/>
          </p:nvGrpSpPr>
          <p:grpSpPr>
            <a:xfrm>
              <a:off x="7455979" y="2055897"/>
              <a:ext cx="434302" cy="611037"/>
              <a:chOff x="5082285" y="1069356"/>
              <a:chExt cx="434302" cy="611037"/>
            </a:xfrm>
          </p:grpSpPr>
          <p:sp>
            <p:nvSpPr>
              <p:cNvPr id="142" name="Isosceles Triangle 141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 143"/>
            <p:cNvGrpSpPr/>
            <p:nvPr/>
          </p:nvGrpSpPr>
          <p:grpSpPr>
            <a:xfrm>
              <a:off x="7278109" y="2055897"/>
              <a:ext cx="434302" cy="611037"/>
              <a:chOff x="5082285" y="1069356"/>
              <a:chExt cx="434302" cy="611037"/>
            </a:xfrm>
          </p:grpSpPr>
          <p:sp>
            <p:nvSpPr>
              <p:cNvPr id="145" name="Isosceles Triangle 144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oup 146"/>
            <p:cNvGrpSpPr/>
            <p:nvPr/>
          </p:nvGrpSpPr>
          <p:grpSpPr>
            <a:xfrm>
              <a:off x="7100239" y="2055897"/>
              <a:ext cx="434302" cy="611037"/>
              <a:chOff x="5082285" y="1069356"/>
              <a:chExt cx="434302" cy="611037"/>
            </a:xfrm>
          </p:grpSpPr>
          <p:sp>
            <p:nvSpPr>
              <p:cNvPr id="148" name="Isosceles Triangle 147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oup 149"/>
            <p:cNvGrpSpPr/>
            <p:nvPr/>
          </p:nvGrpSpPr>
          <p:grpSpPr>
            <a:xfrm>
              <a:off x="6922369" y="2055897"/>
              <a:ext cx="434302" cy="611037"/>
              <a:chOff x="5082285" y="1069356"/>
              <a:chExt cx="434302" cy="611037"/>
            </a:xfrm>
          </p:grpSpPr>
          <p:sp>
            <p:nvSpPr>
              <p:cNvPr id="151" name="Isosceles Triangle 150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2" name="Straight Connector 151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Group 152"/>
            <p:cNvGrpSpPr/>
            <p:nvPr/>
          </p:nvGrpSpPr>
          <p:grpSpPr>
            <a:xfrm>
              <a:off x="6718313" y="2055897"/>
              <a:ext cx="434302" cy="611037"/>
              <a:chOff x="5082285" y="1069356"/>
              <a:chExt cx="434302" cy="611037"/>
            </a:xfrm>
          </p:grpSpPr>
          <p:sp>
            <p:nvSpPr>
              <p:cNvPr id="154" name="Isosceles Triangle 153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/>
            <p:cNvGrpSpPr/>
            <p:nvPr/>
          </p:nvGrpSpPr>
          <p:grpSpPr>
            <a:xfrm>
              <a:off x="6357141" y="2055897"/>
              <a:ext cx="434302" cy="611037"/>
              <a:chOff x="5082285" y="1069356"/>
              <a:chExt cx="434302" cy="611037"/>
            </a:xfrm>
          </p:grpSpPr>
          <p:sp>
            <p:nvSpPr>
              <p:cNvPr id="157" name="Isosceles Triangle 156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 158"/>
            <p:cNvGrpSpPr/>
            <p:nvPr/>
          </p:nvGrpSpPr>
          <p:grpSpPr>
            <a:xfrm>
              <a:off x="5995969" y="2055897"/>
              <a:ext cx="434302" cy="611037"/>
              <a:chOff x="5082285" y="1069356"/>
              <a:chExt cx="434302" cy="611037"/>
            </a:xfrm>
          </p:grpSpPr>
          <p:sp>
            <p:nvSpPr>
              <p:cNvPr id="160" name="Isosceles Triangle 159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1" name="Straight Connector 160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oup 161"/>
            <p:cNvGrpSpPr/>
            <p:nvPr/>
          </p:nvGrpSpPr>
          <p:grpSpPr>
            <a:xfrm>
              <a:off x="5634797" y="2055897"/>
              <a:ext cx="434302" cy="611037"/>
              <a:chOff x="5082285" y="1069356"/>
              <a:chExt cx="434302" cy="611037"/>
            </a:xfrm>
          </p:grpSpPr>
          <p:sp>
            <p:nvSpPr>
              <p:cNvPr id="163" name="Isosceles Triangle 162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4" name="Straight Connector 163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5" name="Group 164"/>
            <p:cNvGrpSpPr/>
            <p:nvPr/>
          </p:nvGrpSpPr>
          <p:grpSpPr>
            <a:xfrm>
              <a:off x="5273625" y="2055897"/>
              <a:ext cx="434302" cy="611037"/>
              <a:chOff x="5082285" y="1069356"/>
              <a:chExt cx="434302" cy="611037"/>
            </a:xfrm>
          </p:grpSpPr>
          <p:sp>
            <p:nvSpPr>
              <p:cNvPr id="166" name="Isosceles Triangle 165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7" name="Straight Connector 166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67"/>
            <p:cNvGrpSpPr/>
            <p:nvPr/>
          </p:nvGrpSpPr>
          <p:grpSpPr>
            <a:xfrm>
              <a:off x="4912453" y="2055897"/>
              <a:ext cx="434302" cy="611037"/>
              <a:chOff x="5082285" y="1069356"/>
              <a:chExt cx="434302" cy="611037"/>
            </a:xfrm>
          </p:grpSpPr>
          <p:sp>
            <p:nvSpPr>
              <p:cNvPr id="169" name="Isosceles Triangle 168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0" name="Straight Connector 169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 170"/>
            <p:cNvGrpSpPr/>
            <p:nvPr/>
          </p:nvGrpSpPr>
          <p:grpSpPr>
            <a:xfrm>
              <a:off x="4551281" y="2055897"/>
              <a:ext cx="434302" cy="611037"/>
              <a:chOff x="5082285" y="1069356"/>
              <a:chExt cx="434302" cy="611037"/>
            </a:xfrm>
          </p:grpSpPr>
          <p:sp>
            <p:nvSpPr>
              <p:cNvPr id="172" name="Isosceles Triangle 171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8" name="Straight Arrow Connector 177"/>
            <p:cNvCxnSpPr/>
            <p:nvPr/>
          </p:nvCxnSpPr>
          <p:spPr>
            <a:xfrm flipH="1">
              <a:off x="4120866" y="1891491"/>
              <a:ext cx="3970969" cy="0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824873" y="2672264"/>
            <a:ext cx="209492" cy="1759007"/>
          </a:xfrm>
          <a:prstGeom prst="rect">
            <a:avLst/>
          </a:prstGeom>
          <a:solidFill>
            <a:schemeClr val="tx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0" name="Group 179"/>
          <p:cNvGrpSpPr/>
          <p:nvPr/>
        </p:nvGrpSpPr>
        <p:grpSpPr>
          <a:xfrm rot="10800000" flipH="1">
            <a:off x="4137931" y="5176171"/>
            <a:ext cx="4533267" cy="775443"/>
            <a:chOff x="4120866" y="1891491"/>
            <a:chExt cx="4533267" cy="775443"/>
          </a:xfrm>
        </p:grpSpPr>
        <p:grpSp>
          <p:nvGrpSpPr>
            <p:cNvPr id="182" name="Group 181"/>
            <p:cNvGrpSpPr/>
            <p:nvPr/>
          </p:nvGrpSpPr>
          <p:grpSpPr>
            <a:xfrm>
              <a:off x="8219831" y="2055897"/>
              <a:ext cx="434302" cy="603273"/>
              <a:chOff x="5082285" y="1069356"/>
              <a:chExt cx="434302" cy="603273"/>
            </a:xfrm>
          </p:grpSpPr>
          <p:sp>
            <p:nvSpPr>
              <p:cNvPr id="230" name="Isosceles Triangle 229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31" name="Straight Connector 230"/>
              <p:cNvCxnSpPr/>
              <p:nvPr/>
            </p:nvCxnSpPr>
            <p:spPr>
              <a:xfrm flipV="1">
                <a:off x="5299436" y="1367110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Group 182"/>
            <p:cNvGrpSpPr/>
            <p:nvPr/>
          </p:nvGrpSpPr>
          <p:grpSpPr>
            <a:xfrm>
              <a:off x="4205534" y="2055897"/>
              <a:ext cx="434302" cy="611037"/>
              <a:chOff x="5082285" y="1069356"/>
              <a:chExt cx="434302" cy="611037"/>
            </a:xfrm>
          </p:grpSpPr>
          <p:sp>
            <p:nvSpPr>
              <p:cNvPr id="228" name="Isosceles Triangle 227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9" name="Straight Connector 228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Group 183"/>
            <p:cNvGrpSpPr/>
            <p:nvPr/>
          </p:nvGrpSpPr>
          <p:grpSpPr>
            <a:xfrm>
              <a:off x="8028868" y="2055897"/>
              <a:ext cx="434302" cy="611037"/>
              <a:chOff x="5082285" y="1069356"/>
              <a:chExt cx="434302" cy="611037"/>
            </a:xfrm>
          </p:grpSpPr>
          <p:sp>
            <p:nvSpPr>
              <p:cNvPr id="226" name="Isosceles Triangle 225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7" name="Straight Connector 226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Group 184"/>
            <p:cNvGrpSpPr/>
            <p:nvPr/>
          </p:nvGrpSpPr>
          <p:grpSpPr>
            <a:xfrm>
              <a:off x="7837905" y="2055897"/>
              <a:ext cx="434302" cy="611037"/>
              <a:chOff x="5082285" y="1069356"/>
              <a:chExt cx="434302" cy="611037"/>
            </a:xfrm>
          </p:grpSpPr>
          <p:sp>
            <p:nvSpPr>
              <p:cNvPr id="224" name="Isosceles Triangle 223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5" name="Straight Connector 224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Group 185"/>
            <p:cNvGrpSpPr/>
            <p:nvPr/>
          </p:nvGrpSpPr>
          <p:grpSpPr>
            <a:xfrm>
              <a:off x="7646942" y="2055897"/>
              <a:ext cx="434302" cy="611037"/>
              <a:chOff x="5082285" y="1069356"/>
              <a:chExt cx="434302" cy="611037"/>
            </a:xfrm>
          </p:grpSpPr>
          <p:sp>
            <p:nvSpPr>
              <p:cNvPr id="222" name="Isosceles Triangle 221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3" name="Straight Connector 222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Group 186"/>
            <p:cNvGrpSpPr/>
            <p:nvPr/>
          </p:nvGrpSpPr>
          <p:grpSpPr>
            <a:xfrm>
              <a:off x="7455979" y="2055897"/>
              <a:ext cx="434302" cy="611037"/>
              <a:chOff x="5082285" y="1069356"/>
              <a:chExt cx="434302" cy="611037"/>
            </a:xfrm>
          </p:grpSpPr>
          <p:sp>
            <p:nvSpPr>
              <p:cNvPr id="220" name="Isosceles Triangle 219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1" name="Straight Connector 220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Group 187"/>
            <p:cNvGrpSpPr/>
            <p:nvPr/>
          </p:nvGrpSpPr>
          <p:grpSpPr>
            <a:xfrm>
              <a:off x="7278109" y="2055897"/>
              <a:ext cx="434302" cy="611037"/>
              <a:chOff x="5082285" y="1069356"/>
              <a:chExt cx="434302" cy="611037"/>
            </a:xfrm>
          </p:grpSpPr>
          <p:sp>
            <p:nvSpPr>
              <p:cNvPr id="218" name="Isosceles Triangle 217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9" name="Straight Connector 218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Group 188"/>
            <p:cNvGrpSpPr/>
            <p:nvPr/>
          </p:nvGrpSpPr>
          <p:grpSpPr>
            <a:xfrm>
              <a:off x="7100239" y="2055897"/>
              <a:ext cx="434302" cy="611037"/>
              <a:chOff x="5082285" y="1069356"/>
              <a:chExt cx="434302" cy="611037"/>
            </a:xfrm>
          </p:grpSpPr>
          <p:sp>
            <p:nvSpPr>
              <p:cNvPr id="216" name="Isosceles Triangle 215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7" name="Straight Connector 216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Group 189"/>
            <p:cNvGrpSpPr/>
            <p:nvPr/>
          </p:nvGrpSpPr>
          <p:grpSpPr>
            <a:xfrm>
              <a:off x="6922369" y="2055897"/>
              <a:ext cx="434302" cy="611037"/>
              <a:chOff x="5082285" y="1069356"/>
              <a:chExt cx="434302" cy="611037"/>
            </a:xfrm>
          </p:grpSpPr>
          <p:sp>
            <p:nvSpPr>
              <p:cNvPr id="214" name="Isosceles Triangle 213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5" name="Straight Connector 214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1" name="Group 190"/>
            <p:cNvGrpSpPr/>
            <p:nvPr/>
          </p:nvGrpSpPr>
          <p:grpSpPr>
            <a:xfrm>
              <a:off x="6718313" y="2055897"/>
              <a:ext cx="434302" cy="611037"/>
              <a:chOff x="5082285" y="1069356"/>
              <a:chExt cx="434302" cy="611037"/>
            </a:xfrm>
          </p:grpSpPr>
          <p:sp>
            <p:nvSpPr>
              <p:cNvPr id="212" name="Isosceles Triangle 211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3" name="Straight Connector 212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2" name="Group 191"/>
            <p:cNvGrpSpPr/>
            <p:nvPr/>
          </p:nvGrpSpPr>
          <p:grpSpPr>
            <a:xfrm>
              <a:off x="6357141" y="2055897"/>
              <a:ext cx="434302" cy="611037"/>
              <a:chOff x="5082285" y="1069356"/>
              <a:chExt cx="434302" cy="611037"/>
            </a:xfrm>
          </p:grpSpPr>
          <p:sp>
            <p:nvSpPr>
              <p:cNvPr id="210" name="Isosceles Triangle 209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1" name="Straight Connector 210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3" name="Group 192"/>
            <p:cNvGrpSpPr/>
            <p:nvPr/>
          </p:nvGrpSpPr>
          <p:grpSpPr>
            <a:xfrm>
              <a:off x="5995969" y="2055897"/>
              <a:ext cx="434302" cy="611037"/>
              <a:chOff x="5082285" y="1069356"/>
              <a:chExt cx="434302" cy="611037"/>
            </a:xfrm>
          </p:grpSpPr>
          <p:sp>
            <p:nvSpPr>
              <p:cNvPr id="208" name="Isosceles Triangle 207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" name="Group 193"/>
            <p:cNvGrpSpPr/>
            <p:nvPr/>
          </p:nvGrpSpPr>
          <p:grpSpPr>
            <a:xfrm>
              <a:off x="5634797" y="2055897"/>
              <a:ext cx="434302" cy="611037"/>
              <a:chOff x="5082285" y="1069356"/>
              <a:chExt cx="434302" cy="611037"/>
            </a:xfrm>
          </p:grpSpPr>
          <p:sp>
            <p:nvSpPr>
              <p:cNvPr id="206" name="Isosceles Triangle 205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7" name="Straight Connector 206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5" name="Group 194"/>
            <p:cNvGrpSpPr/>
            <p:nvPr/>
          </p:nvGrpSpPr>
          <p:grpSpPr>
            <a:xfrm>
              <a:off x="5273625" y="2055897"/>
              <a:ext cx="434302" cy="611037"/>
              <a:chOff x="5082285" y="1069356"/>
              <a:chExt cx="434302" cy="611037"/>
            </a:xfrm>
          </p:grpSpPr>
          <p:sp>
            <p:nvSpPr>
              <p:cNvPr id="204" name="Isosceles Triangle 203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5" name="Straight Connector 204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6" name="Group 195"/>
            <p:cNvGrpSpPr/>
            <p:nvPr/>
          </p:nvGrpSpPr>
          <p:grpSpPr>
            <a:xfrm>
              <a:off x="4912453" y="2055897"/>
              <a:ext cx="434302" cy="611037"/>
              <a:chOff x="5082285" y="1069356"/>
              <a:chExt cx="434302" cy="611037"/>
            </a:xfrm>
          </p:grpSpPr>
          <p:sp>
            <p:nvSpPr>
              <p:cNvPr id="202" name="Isosceles Triangle 201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3" name="Straight Connector 202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7" name="Group 196"/>
            <p:cNvGrpSpPr/>
            <p:nvPr/>
          </p:nvGrpSpPr>
          <p:grpSpPr>
            <a:xfrm>
              <a:off x="4551281" y="2055897"/>
              <a:ext cx="434302" cy="611037"/>
              <a:chOff x="5082285" y="1069356"/>
              <a:chExt cx="434302" cy="611037"/>
            </a:xfrm>
          </p:grpSpPr>
          <p:sp>
            <p:nvSpPr>
              <p:cNvPr id="200" name="Isosceles Triangle 199"/>
              <p:cNvSpPr/>
              <p:nvPr/>
            </p:nvSpPr>
            <p:spPr>
              <a:xfrm>
                <a:off x="5082285" y="1069356"/>
                <a:ext cx="434302" cy="305518"/>
              </a:xfrm>
              <a:prstGeom prst="triangle">
                <a:avLst/>
              </a:prstGeom>
              <a:solidFill>
                <a:srgbClr val="FFD49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1" name="Straight Connector 200"/>
              <p:cNvCxnSpPr/>
              <p:nvPr/>
            </p:nvCxnSpPr>
            <p:spPr>
              <a:xfrm flipV="1">
                <a:off x="5299436" y="1374874"/>
                <a:ext cx="0" cy="30551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9" name="Straight Arrow Connector 198"/>
            <p:cNvCxnSpPr/>
            <p:nvPr/>
          </p:nvCxnSpPr>
          <p:spPr>
            <a:xfrm flipH="1">
              <a:off x="4120866" y="1891491"/>
              <a:ext cx="3970969" cy="0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2" name="TextBox 231"/>
          <p:cNvSpPr txBox="1"/>
          <p:nvPr/>
        </p:nvSpPr>
        <p:spPr>
          <a:xfrm rot="5400000" flipH="1" flipV="1">
            <a:off x="588053" y="3339877"/>
            <a:ext cx="1107770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NINO 32</a:t>
            </a:r>
          </a:p>
        </p:txBody>
      </p:sp>
      <p:cxnSp>
        <p:nvCxnSpPr>
          <p:cNvPr id="233" name="Straight Arrow Connector 232"/>
          <p:cNvCxnSpPr/>
          <p:nvPr/>
        </p:nvCxnSpPr>
        <p:spPr>
          <a:xfrm flipH="1">
            <a:off x="1374791" y="2055897"/>
            <a:ext cx="2746075" cy="1283082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/>
          <p:nvPr/>
        </p:nvCxnSpPr>
        <p:spPr>
          <a:xfrm flipH="1" flipV="1">
            <a:off x="1374791" y="4203185"/>
            <a:ext cx="2579371" cy="1584024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TextBox 234"/>
          <p:cNvSpPr txBox="1"/>
          <p:nvPr/>
        </p:nvSpPr>
        <p:spPr>
          <a:xfrm rot="9288449" flipH="1" flipV="1">
            <a:off x="1937232" y="2359442"/>
            <a:ext cx="1371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16 channels</a:t>
            </a:r>
          </a:p>
        </p:txBody>
      </p:sp>
      <p:sp>
        <p:nvSpPr>
          <p:cNvPr id="236" name="TextBox 235"/>
          <p:cNvSpPr txBox="1"/>
          <p:nvPr/>
        </p:nvSpPr>
        <p:spPr>
          <a:xfrm rot="12733122" flipH="1" flipV="1">
            <a:off x="2080688" y="4634709"/>
            <a:ext cx="1371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16 channels</a:t>
            </a:r>
          </a:p>
        </p:txBody>
      </p:sp>
      <p:sp>
        <p:nvSpPr>
          <p:cNvPr id="237" name="Rectangle 236"/>
          <p:cNvSpPr/>
          <p:nvPr/>
        </p:nvSpPr>
        <p:spPr>
          <a:xfrm>
            <a:off x="6268383" y="834644"/>
            <a:ext cx="2412640" cy="83099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b="1" dirty="0" smtClean="0"/>
              <a:t>Bond wire</a:t>
            </a:r>
            <a:r>
              <a:rPr lang="en-US" sz="1600" dirty="0" smtClean="0"/>
              <a:t>: 0.8 </a:t>
            </a:r>
            <a:r>
              <a:rPr lang="en-US" sz="1600" dirty="0" err="1"/>
              <a:t>nH</a:t>
            </a:r>
            <a:r>
              <a:rPr lang="en-US" sz="1600" dirty="0"/>
              <a:t>/</a:t>
            </a:r>
            <a:r>
              <a:rPr lang="en-US" sz="1600" dirty="0" smtClean="0"/>
              <a:t>mm.</a:t>
            </a:r>
          </a:p>
          <a:p>
            <a:r>
              <a:rPr lang="en-US" sz="1600" dirty="0" smtClean="0"/>
              <a:t>Rule: &lt;~ 2 </a:t>
            </a:r>
            <a:r>
              <a:rPr lang="en-US" sz="1600" dirty="0" err="1" smtClean="0"/>
              <a:t>nH</a:t>
            </a:r>
            <a:endParaRPr lang="en-US" sz="1600" dirty="0" smtClean="0"/>
          </a:p>
          <a:p>
            <a:r>
              <a:rPr lang="en-US" sz="1600" dirty="0" smtClean="0"/>
              <a:t>Max. length: 2-3 mm</a:t>
            </a:r>
            <a:endParaRPr lang="en-US" sz="1600" dirty="0"/>
          </a:p>
        </p:txBody>
      </p:sp>
      <p:sp>
        <p:nvSpPr>
          <p:cNvPr id="238" name="Rectangle 237"/>
          <p:cNvSpPr/>
          <p:nvPr/>
        </p:nvSpPr>
        <p:spPr>
          <a:xfrm>
            <a:off x="1769934" y="1080865"/>
            <a:ext cx="3144053" cy="5847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Low noise BB amplifier to match NINO inputs</a:t>
            </a:r>
          </a:p>
        </p:txBody>
      </p:sp>
      <p:pic>
        <p:nvPicPr>
          <p:cNvPr id="240" name="Picture 239" descr="50micron_250V_G10.tif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955" y="2806240"/>
            <a:ext cx="3264913" cy="19932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69182" y="3213262"/>
            <a:ext cx="1526304" cy="8032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Signal from  </a:t>
            </a:r>
          </a:p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50 um  thick UFSD, </a:t>
            </a:r>
          </a:p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 Q = 5fC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1605722" y="3365662"/>
            <a:ext cx="1424338" cy="5632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Differential NINO </a:t>
            </a:r>
          </a:p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Input, ~ 100 </a:t>
            </a:r>
            <a:r>
              <a:rPr lang="en-US" sz="1200" dirty="0" err="1" smtClean="0">
                <a:solidFill>
                  <a:srgbClr val="000000"/>
                </a:solidFill>
              </a:rPr>
              <a:t>fC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490776" y="3886234"/>
            <a:ext cx="110058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2" name="TextBox 241"/>
          <p:cNvSpPr txBox="1"/>
          <p:nvPr/>
        </p:nvSpPr>
        <p:spPr>
          <a:xfrm>
            <a:off x="5677548" y="3470414"/>
            <a:ext cx="7298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~ 1.5 ns</a:t>
            </a:r>
          </a:p>
        </p:txBody>
      </p:sp>
      <p:sp>
        <p:nvSpPr>
          <p:cNvPr id="19" name="Rectangle 18"/>
          <p:cNvSpPr/>
          <p:nvPr/>
        </p:nvSpPr>
        <p:spPr>
          <a:xfrm rot="16200000">
            <a:off x="800619" y="4934004"/>
            <a:ext cx="1054150" cy="553441"/>
          </a:xfrm>
          <a:prstGeom prst="rect">
            <a:avLst/>
          </a:prstGeom>
          <a:solidFill>
            <a:srgbClr val="FFD4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High Voltage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 rot="16200000">
            <a:off x="801927" y="1838546"/>
            <a:ext cx="1054150" cy="553441"/>
          </a:xfrm>
          <a:prstGeom prst="rect">
            <a:avLst/>
          </a:prstGeom>
          <a:solidFill>
            <a:srgbClr val="FFD4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Low Voltage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24261" y="6099975"/>
            <a:ext cx="458388" cy="357770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6389" y="6096108"/>
            <a:ext cx="2398976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Extra sensor for alignment</a:t>
            </a:r>
          </a:p>
        </p:txBody>
      </p:sp>
      <p:cxnSp>
        <p:nvCxnSpPr>
          <p:cNvPr id="244" name="Straight Arrow Connector 243"/>
          <p:cNvCxnSpPr/>
          <p:nvPr/>
        </p:nvCxnSpPr>
        <p:spPr>
          <a:xfrm>
            <a:off x="6922369" y="6430913"/>
            <a:ext cx="929461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88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54539" y="1742070"/>
            <a:ext cx="2803434" cy="1165369"/>
          </a:xfrm>
          <a:prstGeom prst="rect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3562" y="626426"/>
            <a:ext cx="7985627" cy="5521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 smtClean="0">
                <a:solidFill>
                  <a:srgbClr val="000000"/>
                </a:solidFill>
              </a:rPr>
              <a:t>Done:</a:t>
            </a:r>
            <a:endParaRPr lang="en-US" sz="1600" b="1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Testbeam in July with 300 micron thick UFSD sensors. Preliminary analysis indicates a time resolution of  ~85 ps for a gain~20, and ~145 ps for a gain~10.</a:t>
            </a:r>
          </a:p>
          <a:p>
            <a:pPr>
              <a:lnSpc>
                <a:spcPct val="130000"/>
              </a:lnSpc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We finalized the 50 and 100 micron thick sensor design, and submit the production at CNM.  Turn around time ~ 3-4 months. 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	 Foreseen time resolution ~ 40 ps	</a:t>
            </a: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600" b="1" dirty="0" smtClean="0">
                <a:solidFill>
                  <a:srgbClr val="000000"/>
                </a:solidFill>
              </a:rPr>
              <a:t>To be done: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Develop the pre-amplifier chain, to be compatible with the NINO inputs. Need to be rad-hard. 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Torino, </a:t>
            </a:r>
            <a:r>
              <a:rPr lang="en-US" sz="1600" dirty="0" err="1" smtClean="0">
                <a:solidFill>
                  <a:srgbClr val="000000"/>
                </a:solidFill>
                <a:sym typeface="Wingdings"/>
              </a:rPr>
              <a:t>Pilsen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, Santa Cruz…??  ~ 6 month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Evaluate the heating requirements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Study the NINO behavior for very short pulses (Jose might help in this topic). Hopefully it works….</a:t>
            </a: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Define the services needed in the tunnel: Low voltage, High voltage, cooling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29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04638" y="970114"/>
            <a:ext cx="7724635" cy="5119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rgbClr val="000000"/>
                </a:solidFill>
              </a:rPr>
              <a:t>Simulation shows a time resolution of ~ 40 ps for 4-6 pF sensors with gain ~ 15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We have developed a sensor design with minima dead area, short bond-wires and the possibility of 100% coverage. Ready by ~ winter 2015. </a:t>
            </a:r>
          </a:p>
          <a:p>
            <a:pPr>
              <a:lnSpc>
                <a:spcPct val="13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We are working towards a pre-amplifier design compatible with the NINO+HPTDC read-out chain. 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	 </a:t>
            </a:r>
            <a:r>
              <a:rPr lang="en-US" dirty="0" smtClean="0">
                <a:solidFill>
                  <a:srgbClr val="000000"/>
                </a:solidFill>
              </a:rPr>
              <a:t>Need to evaluate the NINO chip with UFSD sensors.  Does it work?</a:t>
            </a:r>
          </a:p>
          <a:p>
            <a:pPr>
              <a:lnSpc>
                <a:spcPct val="13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78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Testbeam Set-up</a:t>
            </a:r>
            <a:endParaRPr lang="en-US" dirty="0"/>
          </a:p>
        </p:txBody>
      </p:sp>
      <p:pic>
        <p:nvPicPr>
          <p:cNvPr id="6" name="Picture 5" descr="IMG_0279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852672" y="741632"/>
            <a:ext cx="4841245" cy="466620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5525352" y="3443731"/>
            <a:ext cx="667756" cy="1737881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93108" y="3535071"/>
            <a:ext cx="780232" cy="4385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err="1" smtClean="0">
                <a:solidFill>
                  <a:schemeClr val="bg1"/>
                </a:solidFill>
              </a:rPr>
              <a:t>pions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pic>
        <p:nvPicPr>
          <p:cNvPr id="11" name="Picture 10" descr="20150701_155028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103" y="3754362"/>
            <a:ext cx="2657930" cy="27388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5171" y="741631"/>
            <a:ext cx="3116194" cy="798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Testbeam part of the July CMS HGC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5236" y="2064129"/>
            <a:ext cx="724890" cy="4385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UFSD</a:t>
            </a:r>
          </a:p>
        </p:txBody>
      </p:sp>
      <p:cxnSp>
        <p:nvCxnSpPr>
          <p:cNvPr id="14" name="Straight Arrow Connector 13"/>
          <p:cNvCxnSpPr>
            <a:stCxn id="11" idx="2"/>
          </p:cNvCxnSpPr>
          <p:nvPr/>
        </p:nvCxnSpPr>
        <p:spPr>
          <a:xfrm flipV="1">
            <a:off x="1905068" y="3973654"/>
            <a:ext cx="6547" cy="2519607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GAD_Nuov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85" y="1583085"/>
            <a:ext cx="2602648" cy="195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2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Testbeam: signal and noise</a:t>
            </a: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481160" y="2383114"/>
            <a:ext cx="667756" cy="1737881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48916" y="3158970"/>
            <a:ext cx="780232" cy="4385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err="1" smtClean="0">
                <a:solidFill>
                  <a:schemeClr val="bg1"/>
                </a:solidFill>
              </a:rPr>
              <a:t>pions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5170" y="741631"/>
            <a:ext cx="4111281" cy="295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- Testbeam, very clean shape: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- 120 GeV muons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- Two UFSD, gain 10 and gain 20.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- Read-out with a CSA amplifier with a 4 ns integration time. 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dirty="0" smtClean="0"/>
              <a:t>Noise ~ 1 mV, 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dirty="0" smtClean="0"/>
              <a:t>Signal ~ 150-200 mV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dirty="0" smtClean="0"/>
              <a:t>Rise time 20-80% ~ 5 ns</a:t>
            </a:r>
          </a:p>
        </p:txBody>
      </p:sp>
      <p:pic>
        <p:nvPicPr>
          <p:cNvPr id="13" name="Picture 12" descr="Screen_2LGAD_2.tif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798" y="741631"/>
            <a:ext cx="4679201" cy="3004924"/>
          </a:xfrm>
          <a:prstGeom prst="rect">
            <a:avLst/>
          </a:prstGeom>
        </p:spPr>
      </p:pic>
      <p:pic>
        <p:nvPicPr>
          <p:cNvPr id="14" name="Picture 13" descr="C1red_C0Black_C1_later_than_C0_II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88239" y="2854484"/>
            <a:ext cx="3143753" cy="462989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79848" y="1532002"/>
            <a:ext cx="86792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chemeClr val="bg1"/>
                </a:solidFill>
              </a:rPr>
              <a:t>o</a:t>
            </a:r>
            <a:r>
              <a:rPr lang="en-US" b="1" dirty="0" smtClean="0">
                <a:solidFill>
                  <a:schemeClr val="bg1"/>
                </a:solidFill>
              </a:rPr>
              <a:t>nline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48631" y="4120995"/>
            <a:ext cx="85856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/>
              <a:t>offline</a:t>
            </a:r>
          </a:p>
        </p:txBody>
      </p:sp>
      <p:pic>
        <p:nvPicPr>
          <p:cNvPr id="17" name="Picture 16" descr="500MHz_smoothing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39347" y="3130211"/>
            <a:ext cx="2914495" cy="41209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28621" y="4032963"/>
            <a:ext cx="1056700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500 MHz FFT</a:t>
            </a:r>
          </a:p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cleaning</a:t>
            </a:r>
          </a:p>
        </p:txBody>
      </p:sp>
    </p:spTree>
    <p:extLst>
      <p:ext uri="{BB962C8B-B14F-4D97-AF65-F5344CB8AC3E}">
        <p14:creationId xmlns:p14="http://schemas.microsoft.com/office/powerpoint/2010/main" val="27308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Testbeam Results</a:t>
            </a:r>
            <a:endParaRPr lang="en-US" sz="3200" dirty="0"/>
          </a:p>
        </p:txBody>
      </p:sp>
      <p:pic>
        <p:nvPicPr>
          <p:cNvPr id="5" name="Picture 4" descr="TB_results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988" y="1387967"/>
            <a:ext cx="7026674" cy="328660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6481160" y="2383114"/>
            <a:ext cx="667756" cy="1737881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51995" y="4943040"/>
            <a:ext cx="3744670" cy="1158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300 micron thick, ~ 4 pF sensor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Gain 10 </a:t>
            </a:r>
            <a:r>
              <a:rPr lang="en-US" b="1" dirty="0" smtClean="0">
                <a:solidFill>
                  <a:srgbClr val="800000"/>
                </a:solidFill>
                <a:sym typeface="Wingdings"/>
              </a:rPr>
              <a:t></a:t>
            </a:r>
            <a:r>
              <a:rPr lang="en-US" b="1" dirty="0" smtClean="0">
                <a:solidFill>
                  <a:srgbClr val="800000"/>
                </a:solidFill>
              </a:rPr>
              <a:t> resolution ~ 145 ps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Gain 20 </a:t>
            </a:r>
            <a:r>
              <a:rPr lang="en-US" b="1" dirty="0" smtClean="0">
                <a:solidFill>
                  <a:srgbClr val="800000"/>
                </a:solidFill>
                <a:sym typeface="Wingdings"/>
              </a:rPr>
              <a:t> resolution ~ 85 ps</a:t>
            </a:r>
            <a:endParaRPr lang="en-US" b="1" dirty="0" smtClean="0">
              <a:solidFill>
                <a:srgbClr val="8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017983" y="1270121"/>
            <a:ext cx="405891" cy="2880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34493" y="850011"/>
            <a:ext cx="2229810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Previous testbeam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34493" y="3359446"/>
            <a:ext cx="18096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New testbeam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653846" y="2383114"/>
            <a:ext cx="491952" cy="10837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653846" y="3054993"/>
            <a:ext cx="491951" cy="4119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234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New productions: winter 2015</a:t>
            </a:r>
            <a:endParaRPr lang="en-US" sz="32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481160" y="2383114"/>
            <a:ext cx="667756" cy="1737881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ufsd_wafer layout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594" y="836917"/>
            <a:ext cx="3846302" cy="28847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0164" y="1385568"/>
            <a:ext cx="3690617" cy="1158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FBK: 300 micron, UFSD new production.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Gain foreseen ~ 10-20</a:t>
            </a:r>
          </a:p>
        </p:txBody>
      </p:sp>
      <p:sp>
        <p:nvSpPr>
          <p:cNvPr id="5" name="Rectangle 4"/>
          <p:cNvSpPr/>
          <p:nvPr/>
        </p:nvSpPr>
        <p:spPr>
          <a:xfrm>
            <a:off x="770164" y="4368365"/>
            <a:ext cx="5814034" cy="79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rgbClr val="000000"/>
                </a:solidFill>
              </a:rPr>
              <a:t>CNM: 50 and 100 micron thick silicon,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with </a:t>
            </a:r>
            <a:r>
              <a:rPr lang="en-US" dirty="0">
                <a:solidFill>
                  <a:srgbClr val="000000"/>
                </a:solidFill>
              </a:rPr>
              <a:t>final PPS </a:t>
            </a:r>
            <a:r>
              <a:rPr lang="en-US" dirty="0" smtClean="0">
                <a:solidFill>
                  <a:srgbClr val="000000"/>
                </a:solidFill>
              </a:rPr>
              <a:t>geometry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 next pages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7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Slide Number Placeholder 1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4BA5FAA-F97B-46F2-BEF8-AC482F1A104D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9" name="Footer Placeholder 10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38100"/>
            <a:ext cx="9128125" cy="666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800000"/>
                </a:solidFill>
                <a:ea typeface="ＭＳ Ｐゴシック" charset="0"/>
                <a:cs typeface="Arial" panose="020B0604020202020204" pitchFamily="34" charset="0"/>
              </a:rPr>
              <a:t>Possible Coverage</a:t>
            </a:r>
            <a:endParaRPr lang="en-US" sz="3200" dirty="0" smtClean="0">
              <a:solidFill>
                <a:srgbClr val="800000"/>
              </a:solidFill>
              <a:cs typeface="Arial" panose="020B0604020202020204" pitchFamily="34" charset="0"/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8943975" y="30305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97" name="TextBox 98"/>
          <p:cNvSpPr txBox="1">
            <a:spLocks noChangeArrowheads="1"/>
          </p:cNvSpPr>
          <p:nvPr/>
        </p:nvSpPr>
        <p:spPr bwMode="auto">
          <a:xfrm>
            <a:off x="7756525" y="6399213"/>
            <a:ext cx="214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 </a:t>
            </a:r>
            <a:endParaRPr lang="en-GB" altLang="en-US" sz="1000"/>
          </a:p>
        </p:txBody>
      </p:sp>
      <p:sp>
        <p:nvSpPr>
          <p:cNvPr id="41" name="TextBox 48"/>
          <p:cNvSpPr txBox="1">
            <a:spLocks noChangeArrowheads="1"/>
          </p:cNvSpPr>
          <p:nvPr/>
        </p:nvSpPr>
        <p:spPr bwMode="auto">
          <a:xfrm>
            <a:off x="697401" y="1436389"/>
            <a:ext cx="27982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Use as reference the Quartic coverage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275" y="0"/>
            <a:ext cx="12128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Occupancy_50pu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316" y="940930"/>
            <a:ext cx="4483100" cy="31496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543635" y="2222683"/>
            <a:ext cx="1173681" cy="5539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8146970" y="2147370"/>
            <a:ext cx="235679" cy="746360"/>
          </a:xfrm>
          <a:prstGeom prst="ellipse">
            <a:avLst/>
          </a:prstGeom>
          <a:solidFill>
            <a:srgbClr val="FF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105114" y="2901589"/>
            <a:ext cx="83568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Beam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921171" y="807079"/>
            <a:ext cx="48042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600" dirty="0">
                <a:solidFill>
                  <a:schemeClr val="tx2"/>
                </a:solidFill>
                <a:cs typeface="Arial" panose="020B0604020202020204" pitchFamily="34" charset="0"/>
              </a:rPr>
              <a:t>Detector occupancy per mm</a:t>
            </a:r>
            <a:r>
              <a:rPr lang="en-US" altLang="en-US" sz="1600" baseline="30000" dirty="0">
                <a:solidFill>
                  <a:schemeClr val="tx2"/>
                </a:solidFill>
                <a:cs typeface="Arial" panose="020B0604020202020204" pitchFamily="34" charset="0"/>
              </a:rPr>
              <a:t>2 </a:t>
            </a:r>
            <a:r>
              <a:rPr lang="en-US" altLang="en-US" sz="1600" dirty="0">
                <a:solidFill>
                  <a:schemeClr val="tx2"/>
                </a:solidFill>
                <a:cs typeface="Arial" panose="020B0604020202020204" pitchFamily="34" charset="0"/>
              </a:rPr>
              <a:t>at pile-up = 50</a:t>
            </a:r>
          </a:p>
        </p:txBody>
      </p:sp>
      <p:sp>
        <p:nvSpPr>
          <p:cNvPr id="5" name="Rectangle 4"/>
          <p:cNvSpPr/>
          <p:nvPr/>
        </p:nvSpPr>
        <p:spPr>
          <a:xfrm>
            <a:off x="518860" y="3758077"/>
            <a:ext cx="7863789" cy="2862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b="1" dirty="0">
                <a:solidFill>
                  <a:schemeClr val="tx2"/>
                </a:solidFill>
                <a:cs typeface="Arial" panose="020B0604020202020204" pitchFamily="34" charset="0"/>
              </a:rPr>
              <a:t>How large each pad can be</a:t>
            </a:r>
            <a:r>
              <a:rPr lang="en-US" altLang="en-US" b="1" dirty="0" smtClean="0">
                <a:solidFill>
                  <a:schemeClr val="tx2"/>
                </a:solidFill>
                <a:cs typeface="Arial" panose="020B0604020202020204" pitchFamily="34" charset="0"/>
              </a:rPr>
              <a:t>? </a:t>
            </a:r>
            <a:endParaRPr lang="en-US" altLang="en-US" b="1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1 mm</a:t>
            </a:r>
            <a:r>
              <a:rPr lang="en-US" altLang="en-US" baseline="30000" dirty="0" smtClean="0">
                <a:solidFill>
                  <a:schemeClr val="tx2"/>
                </a:solidFill>
                <a:cs typeface="Arial" panose="020B0604020202020204" pitchFamily="34" charset="0"/>
              </a:rPr>
              <a:t>2</a:t>
            </a: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 = 2 pF for 50 micron thick sensors</a:t>
            </a:r>
          </a:p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1 mm</a:t>
            </a:r>
            <a:r>
              <a:rPr lang="en-US" altLang="en-US" baseline="30000" dirty="0" smtClean="0">
                <a:solidFill>
                  <a:schemeClr val="tx2"/>
                </a:solidFill>
                <a:cs typeface="Arial" panose="020B0604020202020204" pitchFamily="34" charset="0"/>
              </a:rPr>
              <a:t>2</a:t>
            </a: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 = 1 pF for 100 </a:t>
            </a:r>
            <a:r>
              <a:rPr lang="en-US" altLang="en-US" dirty="0">
                <a:solidFill>
                  <a:schemeClr val="tx2"/>
                </a:solidFill>
                <a:cs typeface="Arial" panose="020B0604020202020204" pitchFamily="34" charset="0"/>
              </a:rPr>
              <a:t>micron thick sensors</a:t>
            </a:r>
          </a:p>
          <a:p>
            <a:pPr>
              <a:spcBef>
                <a:spcPct val="0"/>
              </a:spcBef>
            </a:pPr>
            <a:endParaRPr lang="en-US" altLang="en-US" b="1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b="1" dirty="0" smtClean="0">
                <a:solidFill>
                  <a:schemeClr val="tx2"/>
                </a:solidFill>
                <a:cs typeface="Arial" panose="020B0604020202020204" pitchFamily="34" charset="0"/>
              </a:rPr>
              <a:t>Need to evaluate</a:t>
            </a:r>
          </a:p>
          <a:p>
            <a:pPr marL="285750" indent="-285750">
              <a:spcBef>
                <a:spcPct val="0"/>
              </a:spcBef>
              <a:buFont typeface="Arial"/>
              <a:buChar char="•"/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dV/dt </a:t>
            </a:r>
            <a:r>
              <a:rPr lang="en-US" altLang="en-US" dirty="0" err="1" smtClean="0">
                <a:solidFill>
                  <a:schemeClr val="tx2"/>
                </a:solidFill>
                <a:cs typeface="Arial" panose="020B0604020202020204" pitchFamily="34" charset="0"/>
              </a:rPr>
              <a:t>vs</a:t>
            </a: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 area. </a:t>
            </a:r>
          </a:p>
          <a:p>
            <a:pPr marL="285750" indent="-285750">
              <a:spcBef>
                <a:spcPct val="0"/>
              </a:spcBef>
              <a:buFont typeface="Arial"/>
              <a:buChar char="•"/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How long each bond wire can be</a:t>
            </a:r>
          </a:p>
          <a:p>
            <a:pPr marL="285750" indent="-285750">
              <a:spcBef>
                <a:spcPct val="0"/>
              </a:spcBef>
              <a:buFont typeface="Arial"/>
              <a:buChar char="•"/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Electronic noise </a:t>
            </a:r>
          </a:p>
          <a:p>
            <a:pPr>
              <a:spcBef>
                <a:spcPct val="0"/>
              </a:spcBef>
            </a:pPr>
            <a:endParaRPr lang="en-US" altLang="en-US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</a:rPr>
              <a:t>Set as goal 1 mV noise </a:t>
            </a:r>
            <a:r>
              <a:rPr lang="en-US" altLang="en-US" dirty="0" smtClean="0">
                <a:solidFill>
                  <a:schemeClr val="tx2"/>
                </a:solidFill>
                <a:cs typeface="Arial" panose="020B0604020202020204" pitchFamily="34" charset="0"/>
                <a:sym typeface="Wingdings"/>
              </a:rPr>
              <a:t> dV/dt ~ 50 mV/ns to obtain 20 ps resolution</a:t>
            </a:r>
            <a:endParaRPr lang="en-US" altLang="en-US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54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33" y="4423612"/>
            <a:ext cx="1866212" cy="2107645"/>
          </a:xfrm>
          <a:prstGeom prst="rect">
            <a:avLst/>
          </a:prstGeom>
        </p:spPr>
      </p:pic>
      <p:grpSp>
        <p:nvGrpSpPr>
          <p:cNvPr id="81" name="Group 80"/>
          <p:cNvGrpSpPr/>
          <p:nvPr/>
        </p:nvGrpSpPr>
        <p:grpSpPr>
          <a:xfrm>
            <a:off x="7281277" y="4410011"/>
            <a:ext cx="1866212" cy="2119483"/>
            <a:chOff x="2654567" y="898848"/>
            <a:chExt cx="2041858" cy="2134943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4567" y="898848"/>
              <a:ext cx="2041858" cy="2134943"/>
            </a:xfrm>
            <a:prstGeom prst="rect">
              <a:avLst/>
            </a:prstGeom>
          </p:spPr>
        </p:pic>
        <p:sp>
          <p:nvSpPr>
            <p:cNvPr id="83" name="Rectangle 82"/>
            <p:cNvSpPr/>
            <p:nvPr/>
          </p:nvSpPr>
          <p:spPr>
            <a:xfrm>
              <a:off x="2941744" y="1016411"/>
              <a:ext cx="423334" cy="1832129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3" y="803488"/>
            <a:ext cx="1866212" cy="22680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000" dirty="0" smtClean="0"/>
              <a:t>dV/dt </a:t>
            </a:r>
            <a:r>
              <a:rPr lang="en-US" sz="2000" dirty="0" err="1" smtClean="0"/>
              <a:t>vs</a:t>
            </a:r>
            <a:r>
              <a:rPr lang="en-US" sz="2000" dirty="0" smtClean="0"/>
              <a:t> Signal fraction for C = 4, 6 pF and gain = 8, 10, 12, 14, 16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434827" y="3418251"/>
            <a:ext cx="2203322" cy="43858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dV/dt = 50  mV/ns</a:t>
            </a:r>
          </a:p>
        </p:txBody>
      </p:sp>
      <p:cxnSp>
        <p:nvCxnSpPr>
          <p:cNvPr id="37" name="Straight Arrow Connector 36"/>
          <p:cNvCxnSpPr>
            <a:stCxn id="33" idx="1"/>
          </p:cNvCxnSpPr>
          <p:nvPr/>
        </p:nvCxnSpPr>
        <p:spPr>
          <a:xfrm>
            <a:off x="434827" y="3637542"/>
            <a:ext cx="606853" cy="1430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709910" y="3485137"/>
            <a:ext cx="1834475" cy="80329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 dirty="0" smtClean="0"/>
              <a:t>BB amplifier, 40 </a:t>
            </a:r>
            <a:r>
              <a:rPr lang="en-US" sz="1200" b="1" dirty="0" err="1" smtClean="0"/>
              <a:t>db</a:t>
            </a:r>
            <a:r>
              <a:rPr lang="en-US" sz="1200" b="1" dirty="0" smtClean="0"/>
              <a:t>, </a:t>
            </a:r>
          </a:p>
          <a:p>
            <a:pPr>
              <a:lnSpc>
                <a:spcPct val="130000"/>
              </a:lnSpc>
            </a:pPr>
            <a:r>
              <a:rPr lang="en-US" sz="1200" b="1" dirty="0" smtClean="0"/>
              <a:t>R input = 50 Ohm, </a:t>
            </a:r>
          </a:p>
          <a:p>
            <a:pPr>
              <a:lnSpc>
                <a:spcPct val="130000"/>
              </a:lnSpc>
            </a:pPr>
            <a:r>
              <a:rPr lang="en-US" sz="1200" b="1" dirty="0" smtClean="0"/>
              <a:t>Gain = 8 - 16</a:t>
            </a:r>
            <a:endParaRPr lang="en-US" sz="1200" b="1" baseline="-250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889280" y="745549"/>
            <a:ext cx="826208" cy="30172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>
                <a:solidFill>
                  <a:srgbClr val="000000"/>
                </a:solidFill>
              </a:rPr>
              <a:t>4</a:t>
            </a:r>
            <a:r>
              <a:rPr lang="en-US" sz="1100" b="1" dirty="0" smtClean="0">
                <a:solidFill>
                  <a:srgbClr val="000000"/>
                </a:solidFill>
              </a:rPr>
              <a:t> pF, G = 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09910" y="1114718"/>
            <a:ext cx="898416" cy="30172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000000"/>
                </a:solidFill>
              </a:rPr>
              <a:t>4 pF, G = 10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841605" y="806024"/>
            <a:ext cx="1866212" cy="2242029"/>
            <a:chOff x="2694266" y="806428"/>
            <a:chExt cx="2041858" cy="2258383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4266" y="806428"/>
              <a:ext cx="2041858" cy="2258383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2941744" y="944835"/>
              <a:ext cx="423334" cy="1903706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>
            <a:off x="341978" y="943429"/>
            <a:ext cx="386918" cy="1939651"/>
          </a:xfrm>
          <a:prstGeom prst="rect">
            <a:avLst/>
          </a:prstGeom>
          <a:solidFill>
            <a:schemeClr val="bg2">
              <a:alpha val="5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608326" y="806024"/>
            <a:ext cx="1866212" cy="2198184"/>
            <a:chOff x="2694266" y="765133"/>
            <a:chExt cx="2041858" cy="2214219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4266" y="765133"/>
              <a:ext cx="2041858" cy="2214219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2941744" y="903540"/>
              <a:ext cx="423334" cy="1908452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383722" y="805091"/>
            <a:ext cx="1866212" cy="2192799"/>
            <a:chOff x="2694266" y="824844"/>
            <a:chExt cx="2041858" cy="2208794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4266" y="824844"/>
              <a:ext cx="2041858" cy="2208794"/>
            </a:xfrm>
            <a:prstGeom prst="rect">
              <a:avLst/>
            </a:prstGeom>
          </p:spPr>
        </p:pic>
        <p:sp>
          <p:nvSpPr>
            <p:cNvPr id="56" name="Rectangle 55"/>
            <p:cNvSpPr/>
            <p:nvPr/>
          </p:nvSpPr>
          <p:spPr>
            <a:xfrm>
              <a:off x="2941744" y="964191"/>
              <a:ext cx="423334" cy="1884350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165162" y="785850"/>
            <a:ext cx="1866212" cy="2221681"/>
            <a:chOff x="2694266" y="737729"/>
            <a:chExt cx="2041858" cy="2237886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4266" y="737729"/>
              <a:ext cx="2041858" cy="2237886"/>
            </a:xfrm>
            <a:prstGeom prst="rect">
              <a:avLst/>
            </a:prstGeom>
          </p:spPr>
        </p:pic>
        <p:sp>
          <p:nvSpPr>
            <p:cNvPr id="59" name="Rectangle 58"/>
            <p:cNvSpPr/>
            <p:nvPr/>
          </p:nvSpPr>
          <p:spPr>
            <a:xfrm>
              <a:off x="2941744" y="896457"/>
              <a:ext cx="423334" cy="1952083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618899" y="743348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>
                <a:solidFill>
                  <a:srgbClr val="000000"/>
                </a:solidFill>
              </a:rPr>
              <a:t>4</a:t>
            </a:r>
            <a:r>
              <a:rPr lang="en-US" sz="1100" b="1" dirty="0" smtClean="0">
                <a:solidFill>
                  <a:srgbClr val="000000"/>
                </a:solidFill>
              </a:rPr>
              <a:t> pF, G = 10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391985" y="743348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>
                <a:solidFill>
                  <a:srgbClr val="000000"/>
                </a:solidFill>
              </a:rPr>
              <a:t>4</a:t>
            </a:r>
            <a:r>
              <a:rPr lang="en-US" sz="1100" b="1" dirty="0" smtClean="0">
                <a:solidFill>
                  <a:srgbClr val="000000"/>
                </a:solidFill>
              </a:rPr>
              <a:t> pF, G = 12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165071" y="743348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>
                <a:solidFill>
                  <a:srgbClr val="000000"/>
                </a:solidFill>
              </a:rPr>
              <a:t>4</a:t>
            </a:r>
            <a:r>
              <a:rPr lang="en-US" sz="1100" b="1" dirty="0" smtClean="0">
                <a:solidFill>
                  <a:srgbClr val="000000"/>
                </a:solidFill>
              </a:rPr>
              <a:t> pF, G = 14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986536" y="696859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>
                <a:solidFill>
                  <a:srgbClr val="000000"/>
                </a:solidFill>
              </a:rPr>
              <a:t>4</a:t>
            </a:r>
            <a:r>
              <a:rPr lang="en-US" sz="1100" b="1" dirty="0" smtClean="0">
                <a:solidFill>
                  <a:srgbClr val="000000"/>
                </a:solidFill>
              </a:rPr>
              <a:t> pF, G = 16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41680" y="4320446"/>
            <a:ext cx="903970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000000"/>
                </a:solidFill>
              </a:rPr>
              <a:t>6 pF, G = 8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862310" y="4654639"/>
            <a:ext cx="898416" cy="30172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000000"/>
                </a:solidFill>
              </a:rPr>
              <a:t>4 pF, G = 10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994005" y="4416809"/>
            <a:ext cx="1866212" cy="2100301"/>
            <a:chOff x="2694266" y="877809"/>
            <a:chExt cx="2041858" cy="2115621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4266" y="877809"/>
              <a:ext cx="2041858" cy="2115621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2941744" y="1049441"/>
              <a:ext cx="423334" cy="1799100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494378" y="4587198"/>
            <a:ext cx="386918" cy="1835803"/>
          </a:xfrm>
          <a:prstGeom prst="rect">
            <a:avLst/>
          </a:prstGeom>
          <a:solidFill>
            <a:schemeClr val="bg2">
              <a:alpha val="5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3760726" y="4444268"/>
            <a:ext cx="1866212" cy="2122487"/>
            <a:chOff x="2694266" y="803257"/>
            <a:chExt cx="2041858" cy="2137970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4266" y="803257"/>
              <a:ext cx="2041858" cy="2137970"/>
            </a:xfrm>
            <a:prstGeom prst="rect">
              <a:avLst/>
            </a:prstGeom>
          </p:spPr>
        </p:pic>
        <p:sp>
          <p:nvSpPr>
            <p:cNvPr id="73" name="Rectangle 72"/>
            <p:cNvSpPr/>
            <p:nvPr/>
          </p:nvSpPr>
          <p:spPr>
            <a:xfrm>
              <a:off x="2941744" y="886313"/>
              <a:ext cx="423334" cy="1840395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536122" y="4381507"/>
            <a:ext cx="1866212" cy="2119808"/>
            <a:chOff x="2694266" y="861605"/>
            <a:chExt cx="2041858" cy="2135271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4266" y="861605"/>
              <a:ext cx="2041858" cy="2135271"/>
            </a:xfrm>
            <a:prstGeom prst="rect">
              <a:avLst/>
            </a:prstGeom>
          </p:spPr>
        </p:pic>
        <p:sp>
          <p:nvSpPr>
            <p:cNvPr id="76" name="Rectangle 75"/>
            <p:cNvSpPr/>
            <p:nvPr/>
          </p:nvSpPr>
          <p:spPr>
            <a:xfrm>
              <a:off x="2941744" y="1007880"/>
              <a:ext cx="423334" cy="1840661"/>
            </a:xfrm>
            <a:prstGeom prst="rect">
              <a:avLst/>
            </a:prstGeom>
            <a:solidFill>
              <a:schemeClr val="bg2">
                <a:alpha val="5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771299" y="4320446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000000"/>
                </a:solidFill>
              </a:rPr>
              <a:t>6 pF, G = 10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544385" y="4320446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>
                <a:solidFill>
                  <a:srgbClr val="000000"/>
                </a:solidFill>
              </a:rPr>
              <a:t>6</a:t>
            </a:r>
            <a:r>
              <a:rPr lang="en-US" sz="1100" b="1" dirty="0" smtClean="0">
                <a:solidFill>
                  <a:srgbClr val="000000"/>
                </a:solidFill>
              </a:rPr>
              <a:t> pF, G = 12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317471" y="4320446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>
                <a:solidFill>
                  <a:srgbClr val="000000"/>
                </a:solidFill>
              </a:rPr>
              <a:t>6</a:t>
            </a:r>
            <a:r>
              <a:rPr lang="en-US" sz="1100" b="1" dirty="0" smtClean="0">
                <a:solidFill>
                  <a:srgbClr val="000000"/>
                </a:solidFill>
              </a:rPr>
              <a:t> pF, G = 14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933321" y="4320446"/>
            <a:ext cx="982974" cy="30392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000000"/>
                </a:solidFill>
              </a:rPr>
              <a:t>6 pF, G = 16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259533" y="5067793"/>
            <a:ext cx="8818727" cy="0"/>
          </a:xfrm>
          <a:prstGeom prst="line">
            <a:avLst/>
          </a:prstGeom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754273" y="3097515"/>
            <a:ext cx="211736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/>
              <a:t>Fraction of the rising edge</a:t>
            </a:r>
          </a:p>
        </p:txBody>
      </p:sp>
      <p:cxnSp>
        <p:nvCxnSpPr>
          <p:cNvPr id="35" name="Straight Arrow Connector 34"/>
          <p:cNvCxnSpPr>
            <a:stCxn id="33" idx="1"/>
          </p:cNvCxnSpPr>
          <p:nvPr/>
        </p:nvCxnSpPr>
        <p:spPr>
          <a:xfrm flipV="1">
            <a:off x="434827" y="1468252"/>
            <a:ext cx="294069" cy="21692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82936" y="3014766"/>
            <a:ext cx="2077537" cy="115877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dV/dt&gt; 50 mV/ns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Gain = 14-16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C = 4-6 pF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99297" y="919457"/>
            <a:ext cx="383664" cy="17620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60</a:t>
            </a:r>
          </a:p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50</a:t>
            </a:r>
          </a:p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40</a:t>
            </a:r>
          </a:p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30</a:t>
            </a:r>
          </a:p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20</a:t>
            </a:r>
          </a:p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000000"/>
                </a:solidFill>
              </a:rPr>
              <a:t>10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3870858" y="799395"/>
            <a:ext cx="0" cy="23444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2647" y="1468251"/>
            <a:ext cx="8818727" cy="0"/>
          </a:xfrm>
          <a:prstGeom prst="line">
            <a:avLst/>
          </a:prstGeom>
          <a:ln w="1270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86403" y="2849539"/>
            <a:ext cx="1452751" cy="29431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 smtClean="0">
                <a:solidFill>
                  <a:srgbClr val="000000"/>
                </a:solidFill>
              </a:rPr>
              <a:t>0.2    0.4  0.6    0.8  1</a:t>
            </a:r>
            <a:endParaRPr lang="en-US" sz="1050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21422" y="3112283"/>
            <a:ext cx="154920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39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44B74-A104-BF4D-8438-FFB1B7095C65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7920" y="78564"/>
            <a:ext cx="9144000" cy="685800"/>
          </a:xfrm>
          <a:prstGeom prst="rect">
            <a:avLst/>
          </a:prstGeom>
        </p:spPr>
        <p:txBody>
          <a:bodyPr tIns="35203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  <a:defRPr/>
            </a:pPr>
            <a:r>
              <a:rPr lang="en-US" sz="3200" dirty="0" smtClean="0"/>
              <a:t>Bond wire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2401" y="813061"/>
            <a:ext cx="8530000" cy="1718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The geometry of the sensor has to take into account the bond-wire length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A bond wire act as an inductor of 0.8 </a:t>
            </a:r>
            <a:r>
              <a:rPr lang="en-US" sz="1600" dirty="0" err="1" smtClean="0">
                <a:solidFill>
                  <a:srgbClr val="000000"/>
                </a:solidFill>
              </a:rPr>
              <a:t>nH</a:t>
            </a:r>
            <a:r>
              <a:rPr lang="en-US" sz="1600" dirty="0" smtClean="0">
                <a:solidFill>
                  <a:srgbClr val="000000"/>
                </a:solidFill>
              </a:rPr>
              <a:t>/mm placed in between the detector capacitance C and the amplifier input resistance R</a:t>
            </a:r>
          </a:p>
          <a:p>
            <a:pPr>
              <a:lnSpc>
                <a:spcPct val="130000"/>
              </a:lnSpc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938" y="2611720"/>
            <a:ext cx="6475371" cy="3389870"/>
          </a:xfrm>
          <a:prstGeom prst="rect">
            <a:avLst/>
          </a:prstGeom>
        </p:spPr>
      </p:pic>
      <p:pic>
        <p:nvPicPr>
          <p:cNvPr id="19" name="Picture 18" descr="circuite model_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387" y="1923013"/>
            <a:ext cx="2991014" cy="15528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74246" y="5112643"/>
            <a:ext cx="1232429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Simulation by </a:t>
            </a:r>
          </a:p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000000"/>
                </a:solidFill>
              </a:rPr>
              <a:t>Marco Ferrero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711452" y="3144021"/>
            <a:ext cx="0" cy="2359540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162297" y="3475839"/>
            <a:ext cx="54915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85009" y="3037257"/>
            <a:ext cx="846393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Good</a:t>
            </a:r>
          </a:p>
        </p:txBody>
      </p:sp>
    </p:spTree>
    <p:extLst>
      <p:ext uri="{BB962C8B-B14F-4D97-AF65-F5344CB8AC3E}">
        <p14:creationId xmlns:p14="http://schemas.microsoft.com/office/powerpoint/2010/main" val="67785768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rved Left Arrow 17"/>
          <p:cNvSpPr/>
          <p:nvPr/>
        </p:nvSpPr>
        <p:spPr>
          <a:xfrm>
            <a:off x="7159459" y="5893381"/>
            <a:ext cx="203477" cy="299357"/>
          </a:xfrm>
          <a:prstGeom prst="curvedLef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7244905" y="5832719"/>
            <a:ext cx="2033" cy="25661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157485" y="5772379"/>
            <a:ext cx="1096092" cy="3448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UFSD update, CT-PPS -October 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800" dirty="0" smtClean="0"/>
              <a:t>CT-PPS proposed sensor </a:t>
            </a:r>
            <a:r>
              <a:rPr lang="en-US" sz="2800" dirty="0"/>
              <a:t>g</a:t>
            </a:r>
            <a:r>
              <a:rPr lang="en-US" sz="2800" dirty="0" smtClean="0"/>
              <a:t>eometry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2569067" y="3909588"/>
            <a:ext cx="1814659" cy="584776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16 </a:t>
            </a:r>
            <a:r>
              <a:rPr lang="en-US" sz="1600" dirty="0"/>
              <a:t>Pixel </a:t>
            </a:r>
            <a:r>
              <a:rPr lang="en-US" sz="1600" dirty="0" smtClean="0"/>
              <a:t>~ 3 mm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Cap. Pixel </a:t>
            </a:r>
            <a:r>
              <a:rPr lang="en-US" sz="1600" dirty="0"/>
              <a:t>~</a:t>
            </a:r>
            <a:r>
              <a:rPr lang="en-US" sz="1600" dirty="0" smtClean="0"/>
              <a:t> 6</a:t>
            </a:r>
            <a:r>
              <a:rPr lang="en-US" sz="1600" dirty="0"/>
              <a:t> </a:t>
            </a:r>
            <a:r>
              <a:rPr lang="en-US" sz="1600" dirty="0" smtClean="0"/>
              <a:t>pF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605122" y="5376688"/>
            <a:ext cx="2642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Asymmetric designed</a:t>
            </a:r>
          </a:p>
          <a:p>
            <a:r>
              <a:rPr lang="en-US" dirty="0" smtClean="0"/>
              <a:t>Area = 12mmX6mm;</a:t>
            </a:r>
          </a:p>
          <a:p>
            <a:r>
              <a:rPr lang="en-US" dirty="0" smtClean="0"/>
              <a:t>Thickness = 50 um;</a:t>
            </a:r>
          </a:p>
          <a:p>
            <a:r>
              <a:rPr lang="en-US" dirty="0" smtClean="0"/>
              <a:t># of pixels = 32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119790" y="3915905"/>
            <a:ext cx="2022684" cy="584776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16 </a:t>
            </a:r>
            <a:r>
              <a:rPr lang="en-US" sz="1600" dirty="0"/>
              <a:t>Pixel </a:t>
            </a:r>
            <a:r>
              <a:rPr lang="en-US" sz="1600" dirty="0" smtClean="0"/>
              <a:t> ~ 2 mm</a:t>
            </a:r>
            <a:r>
              <a:rPr lang="en-US" sz="1600" baseline="30000" dirty="0" smtClean="0"/>
              <a:t>2</a:t>
            </a:r>
            <a:endParaRPr lang="en-US" sz="1600" baseline="30000" dirty="0"/>
          </a:p>
          <a:p>
            <a:r>
              <a:rPr lang="en-US" sz="1600" dirty="0" smtClean="0"/>
              <a:t>Cap. </a:t>
            </a:r>
            <a:r>
              <a:rPr lang="en-US" sz="1600" dirty="0"/>
              <a:t>Pixel </a:t>
            </a:r>
            <a:r>
              <a:rPr lang="en-US" sz="1600" dirty="0" smtClean="0"/>
              <a:t>~ 4 pF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09560" y="1403349"/>
            <a:ext cx="0" cy="207397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131576" y="2062526"/>
            <a:ext cx="8124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6 mm</a:t>
            </a:r>
          </a:p>
        </p:txBody>
      </p:sp>
      <p:sp>
        <p:nvSpPr>
          <p:cNvPr id="13" name="Oval 12"/>
          <p:cNvSpPr/>
          <p:nvPr/>
        </p:nvSpPr>
        <p:spPr>
          <a:xfrm>
            <a:off x="8092334" y="1941691"/>
            <a:ext cx="235679" cy="746360"/>
          </a:xfrm>
          <a:prstGeom prst="ellipse">
            <a:avLst/>
          </a:prstGeom>
          <a:solidFill>
            <a:srgbClr val="FF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649" y="2056000"/>
            <a:ext cx="618679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 dirty="0" smtClean="0">
                <a:solidFill>
                  <a:srgbClr val="800000"/>
                </a:solidFill>
              </a:rPr>
              <a:t>Beam</a:t>
            </a:r>
          </a:p>
          <a:p>
            <a:pPr>
              <a:lnSpc>
                <a:spcPct val="130000"/>
              </a:lnSpc>
            </a:pPr>
            <a:r>
              <a:rPr lang="en-US" sz="1200" b="1" dirty="0" smtClean="0">
                <a:solidFill>
                  <a:srgbClr val="800000"/>
                </a:solidFill>
              </a:rPr>
              <a:t>spot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5779839" y="3474030"/>
            <a:ext cx="8124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4 mm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3044038" y="3477323"/>
            <a:ext cx="8124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rgbClr val="800000"/>
                </a:solidFill>
              </a:rPr>
              <a:t>8</a:t>
            </a:r>
            <a:r>
              <a:rPr lang="en-US" b="1" dirty="0" smtClean="0">
                <a:solidFill>
                  <a:srgbClr val="800000"/>
                </a:solidFill>
              </a:rPr>
              <a:t> mm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333988" y="1635428"/>
            <a:ext cx="686794" cy="303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800000"/>
                </a:solidFill>
              </a:rPr>
              <a:t>3.1 mm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317372" y="2796408"/>
            <a:ext cx="686794" cy="303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800000"/>
                </a:solidFill>
              </a:rPr>
              <a:t>2.9 mm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309533" y="5570216"/>
            <a:ext cx="61867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b="1" dirty="0" smtClean="0">
                <a:solidFill>
                  <a:srgbClr val="800000"/>
                </a:solidFill>
              </a:rPr>
              <a:t>Beam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375476" y="5840091"/>
            <a:ext cx="808159" cy="303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b="1" dirty="0" smtClean="0">
                <a:solidFill>
                  <a:srgbClr val="800000"/>
                </a:solidFill>
              </a:rPr>
              <a:t>180</a:t>
            </a:r>
            <a:r>
              <a:rPr lang="en-US" sz="1100" b="1" baseline="30000" dirty="0" smtClean="0">
                <a:solidFill>
                  <a:srgbClr val="800000"/>
                </a:solidFill>
              </a:rPr>
              <a:t>o</a:t>
            </a:r>
            <a:r>
              <a:rPr lang="en-US" sz="1100" b="1" dirty="0" smtClean="0">
                <a:solidFill>
                  <a:srgbClr val="800000"/>
                </a:solidFill>
              </a:rPr>
              <a:t> turn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3566091" y="6203810"/>
            <a:ext cx="4454691" cy="584776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cracks aligned: 2 (3) planes  facing the beam, and 2 (3) turned by 180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cxnSp>
        <p:nvCxnSpPr>
          <p:cNvPr id="323" name="Straight Arrow Connector 322"/>
          <p:cNvCxnSpPr/>
          <p:nvPr/>
        </p:nvCxnSpPr>
        <p:spPr>
          <a:xfrm>
            <a:off x="7231474" y="1464122"/>
            <a:ext cx="0" cy="10608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Arrow Connector 323"/>
          <p:cNvCxnSpPr/>
          <p:nvPr/>
        </p:nvCxnSpPr>
        <p:spPr>
          <a:xfrm>
            <a:off x="7231474" y="2524950"/>
            <a:ext cx="5174" cy="94613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039050" y="943381"/>
            <a:ext cx="765798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0.45 mm</a:t>
            </a:r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 flipH="1">
            <a:off x="7036863" y="1247310"/>
            <a:ext cx="385086" cy="15604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5573840" y="902896"/>
            <a:ext cx="722818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0.5  mm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3323324" y="943381"/>
            <a:ext cx="683763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1.0 mm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1009560" y="3757623"/>
            <a:ext cx="761941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0.95 mm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910324" y="3576062"/>
            <a:ext cx="214362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1828245" y="3575050"/>
            <a:ext cx="301291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828245" y="1474036"/>
            <a:ext cx="5189568" cy="2027774"/>
            <a:chOff x="1306142" y="1380682"/>
            <a:chExt cx="5189568" cy="2027774"/>
          </a:xfrm>
        </p:grpSpPr>
        <p:grpSp>
          <p:nvGrpSpPr>
            <p:cNvPr id="6" name="Group 5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6" name="Rectangle 585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7" name="Rectangle 586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8" name="Rectangle 587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9" name="Rectangle 588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0" name="Rectangle 589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1" name="Rectangle 590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2" name="Rectangle 591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4" name="Rectangle 603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5" name="Rectangle 604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6" name="Rectangle 605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7" name="Rectangle 606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8" name="Rectangle 607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9" name="Rectangle 608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0" name="Rectangle 609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1" name="Rectangle 610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Rectangle 611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271" name="Rectangle 270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0" name="Rectangle 579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1" name="Rectangle 580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2" name="Rectangle 581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3" name="Rectangle 582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4" name="Rectangle 583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6" name="Rectangle 595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7" name="Rectangle 596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8" name="Rectangle 597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9" name="Rectangle 598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0" name="Rectangle 599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1" name="Rectangle 600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2" name="Rectangle 601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3" name="Rectangle 602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330" name="Straight Arrow Connector 329"/>
          <p:cNvCxnSpPr>
            <a:stCxn id="329" idx="0"/>
          </p:cNvCxnSpPr>
          <p:nvPr/>
        </p:nvCxnSpPr>
        <p:spPr>
          <a:xfrm flipV="1">
            <a:off x="1390531" y="3300426"/>
            <a:ext cx="523459" cy="457197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3" name="TextBox 612"/>
          <p:cNvSpPr txBox="1"/>
          <p:nvPr/>
        </p:nvSpPr>
        <p:spPr>
          <a:xfrm>
            <a:off x="757101" y="880088"/>
            <a:ext cx="1765577" cy="3039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rgbClr val="000000"/>
                </a:solidFill>
              </a:rPr>
              <a:t>50 micron inactive gap</a:t>
            </a:r>
          </a:p>
        </p:txBody>
      </p:sp>
      <p:cxnSp>
        <p:nvCxnSpPr>
          <p:cNvPr id="614" name="Straight Arrow Connector 613"/>
          <p:cNvCxnSpPr>
            <a:stCxn id="613" idx="2"/>
            <a:endCxn id="604" idx="3"/>
          </p:cNvCxnSpPr>
          <p:nvPr/>
        </p:nvCxnSpPr>
        <p:spPr>
          <a:xfrm>
            <a:off x="1639890" y="1184017"/>
            <a:ext cx="533195" cy="80289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5" name="Group 614"/>
          <p:cNvGrpSpPr/>
          <p:nvPr/>
        </p:nvGrpSpPr>
        <p:grpSpPr>
          <a:xfrm rot="5400000">
            <a:off x="5277147" y="5395171"/>
            <a:ext cx="645196" cy="484829"/>
            <a:chOff x="1306142" y="1380682"/>
            <a:chExt cx="5189568" cy="2027774"/>
          </a:xfrm>
        </p:grpSpPr>
        <p:grpSp>
          <p:nvGrpSpPr>
            <p:cNvPr id="616" name="Group 615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633" name="Rectangle 632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4" name="Rectangle 633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5" name="Rectangle 634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6" name="Rectangle 635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7" name="Rectangle 636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8" name="Rectangle 637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9" name="Rectangle 638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0" name="Rectangle 639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1" name="Rectangle 640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2" name="Rectangle 641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3" name="Rectangle 642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4" name="Rectangle 643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5" name="Rectangle 644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6" name="Rectangle 645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7" name="Rectangle 646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8" name="Rectangle 647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9" name="Rectangle 648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7" name="Group 616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618" name="Rectangle 617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9" name="Rectangle 618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0" name="Rectangle 619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1" name="Rectangle 620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2" name="Rectangle 621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3" name="Rectangle 622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4" name="Rectangle 623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5" name="Rectangle 624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6" name="Rectangle 625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7" name="Rectangle 626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8" name="Rectangle 627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9" name="Rectangle 628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0" name="Rectangle 629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1" name="Rectangle 630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2" name="Rectangle 631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50" name="Group 649"/>
          <p:cNvGrpSpPr/>
          <p:nvPr/>
        </p:nvGrpSpPr>
        <p:grpSpPr>
          <a:xfrm rot="5400000">
            <a:off x="5825473" y="5252811"/>
            <a:ext cx="645196" cy="484829"/>
            <a:chOff x="1306142" y="1380682"/>
            <a:chExt cx="5189568" cy="2027774"/>
          </a:xfrm>
        </p:grpSpPr>
        <p:grpSp>
          <p:nvGrpSpPr>
            <p:cNvPr id="651" name="Group 650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668" name="Rectangle 667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9" name="Rectangle 668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0" name="Rectangle 669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1" name="Rectangle 670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2" name="Rectangle 671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3" name="Rectangle 672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4" name="Rectangle 673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5" name="Rectangle 674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6" name="Rectangle 675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7" name="Rectangle 676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8" name="Rectangle 677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9" name="Rectangle 678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0" name="Rectangle 679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1" name="Rectangle 680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2" name="Rectangle 681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3" name="Rectangle 682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4" name="Rectangle 683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2" name="Group 651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653" name="Rectangle 652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4" name="Rectangle 653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5" name="Rectangle 654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6" name="Rectangle 655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7" name="Rectangle 656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8" name="Rectangle 657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9" name="Rectangle 658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0" name="Rectangle 659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1" name="Rectangle 660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2" name="Rectangle 661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3" name="Rectangle 662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4" name="Rectangle 663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5" name="Rectangle 664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6" name="Rectangle 665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7" name="Rectangle 666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85" name="Group 684"/>
          <p:cNvGrpSpPr/>
          <p:nvPr/>
        </p:nvGrpSpPr>
        <p:grpSpPr>
          <a:xfrm rot="16200000" flipH="1">
            <a:off x="6424302" y="5128184"/>
            <a:ext cx="645196" cy="484829"/>
            <a:chOff x="1306142" y="1380682"/>
            <a:chExt cx="5189568" cy="2027774"/>
          </a:xfrm>
        </p:grpSpPr>
        <p:grpSp>
          <p:nvGrpSpPr>
            <p:cNvPr id="686" name="Group 685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703" name="Rectangle 702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4" name="Rectangle 703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5" name="Rectangle 704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6" name="Rectangle 705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7" name="Rectangle 706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8" name="Rectangle 707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9" name="Rectangle 708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0" name="Rectangle 709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1" name="Rectangle 710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2" name="Rectangle 711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3" name="Rectangle 712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4" name="Rectangle 713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5" name="Rectangle 714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6" name="Rectangle 715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7" name="Rectangle 716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8" name="Rectangle 717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9" name="Rectangle 718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7" name="Group 686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688" name="Rectangle 687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9" name="Rectangle 688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0" name="Rectangle 689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1" name="Rectangle 690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2" name="Rectangle 691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3" name="Rectangle 692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4" name="Rectangle 693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5" name="Rectangle 694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6" name="Rectangle 695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7" name="Rectangle 696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8" name="Rectangle 697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9" name="Rectangle 698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0" name="Rectangle 699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1" name="Rectangle 700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2" name="Rectangle 701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20" name="Group 719"/>
          <p:cNvGrpSpPr/>
          <p:nvPr/>
        </p:nvGrpSpPr>
        <p:grpSpPr>
          <a:xfrm rot="16200000" flipH="1">
            <a:off x="7050039" y="4947914"/>
            <a:ext cx="645196" cy="484829"/>
            <a:chOff x="1306142" y="1380682"/>
            <a:chExt cx="5189568" cy="2027774"/>
          </a:xfrm>
        </p:grpSpPr>
        <p:grpSp>
          <p:nvGrpSpPr>
            <p:cNvPr id="721" name="Group 720"/>
            <p:cNvGrpSpPr/>
            <p:nvPr/>
          </p:nvGrpSpPr>
          <p:grpSpPr>
            <a:xfrm>
              <a:off x="1306142" y="1380682"/>
              <a:ext cx="5189568" cy="2027774"/>
              <a:chOff x="1306142" y="1380682"/>
              <a:chExt cx="5189568" cy="2027774"/>
            </a:xfrm>
          </p:grpSpPr>
          <p:sp>
            <p:nvSpPr>
              <p:cNvPr id="738" name="Rectangle 737"/>
              <p:cNvSpPr/>
              <p:nvPr/>
            </p:nvSpPr>
            <p:spPr>
              <a:xfrm>
                <a:off x="6367700" y="1389187"/>
                <a:ext cx="128010" cy="1025759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9" name="Rectangle 738"/>
              <p:cNvSpPr/>
              <p:nvPr/>
            </p:nvSpPr>
            <p:spPr>
              <a:xfrm>
                <a:off x="4043300" y="138797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0" name="Rectangle 739"/>
              <p:cNvSpPr/>
              <p:nvPr/>
            </p:nvSpPr>
            <p:spPr>
              <a:xfrm>
                <a:off x="3653104" y="138675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1" name="Rectangle 740"/>
              <p:cNvSpPr/>
              <p:nvPr/>
            </p:nvSpPr>
            <p:spPr>
              <a:xfrm>
                <a:off x="3262908" y="138554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2" name="Rectangle 741"/>
              <p:cNvSpPr/>
              <p:nvPr/>
            </p:nvSpPr>
            <p:spPr>
              <a:xfrm>
                <a:off x="2872712" y="138432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3" name="Rectangle 742"/>
              <p:cNvSpPr/>
              <p:nvPr/>
            </p:nvSpPr>
            <p:spPr>
              <a:xfrm>
                <a:off x="2482516" y="138311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4" name="Rectangle 743"/>
              <p:cNvSpPr/>
              <p:nvPr/>
            </p:nvSpPr>
            <p:spPr>
              <a:xfrm>
                <a:off x="2092320" y="1381897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5" name="Rectangle 744"/>
              <p:cNvSpPr/>
              <p:nvPr/>
            </p:nvSpPr>
            <p:spPr>
              <a:xfrm>
                <a:off x="1702124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6" name="Rectangle 745"/>
              <p:cNvSpPr/>
              <p:nvPr/>
            </p:nvSpPr>
            <p:spPr>
              <a:xfrm>
                <a:off x="1306142" y="1380682"/>
                <a:ext cx="344840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7" name="Rectangle 746"/>
              <p:cNvSpPr/>
              <p:nvPr/>
            </p:nvSpPr>
            <p:spPr>
              <a:xfrm>
                <a:off x="3971809" y="245593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8" name="Rectangle 747"/>
              <p:cNvSpPr/>
              <p:nvPr/>
            </p:nvSpPr>
            <p:spPr>
              <a:xfrm>
                <a:off x="3581613" y="245472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9" name="Rectangle 748"/>
              <p:cNvSpPr/>
              <p:nvPr/>
            </p:nvSpPr>
            <p:spPr>
              <a:xfrm>
                <a:off x="3191417" y="245350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0" name="Rectangle 749"/>
              <p:cNvSpPr/>
              <p:nvPr/>
            </p:nvSpPr>
            <p:spPr>
              <a:xfrm>
                <a:off x="2801221" y="245229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1" name="Rectangle 750"/>
              <p:cNvSpPr/>
              <p:nvPr/>
            </p:nvSpPr>
            <p:spPr>
              <a:xfrm>
                <a:off x="2411025" y="245107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2" name="Rectangle 751"/>
              <p:cNvSpPr/>
              <p:nvPr/>
            </p:nvSpPr>
            <p:spPr>
              <a:xfrm>
                <a:off x="2020829" y="2449863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3" name="Rectangle 752"/>
              <p:cNvSpPr/>
              <p:nvPr/>
            </p:nvSpPr>
            <p:spPr>
              <a:xfrm>
                <a:off x="1630633" y="2448648"/>
                <a:ext cx="344840" cy="95251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4" name="Rectangle 753"/>
              <p:cNvSpPr/>
              <p:nvPr/>
            </p:nvSpPr>
            <p:spPr>
              <a:xfrm>
                <a:off x="1306142" y="2450010"/>
                <a:ext cx="277386" cy="952518"/>
              </a:xfrm>
              <a:prstGeom prst="rect">
                <a:avLst/>
              </a:prstGeom>
              <a:solidFill>
                <a:schemeClr val="bg2"/>
              </a:solidFill>
              <a:ln w="3810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22" name="Group 721"/>
            <p:cNvGrpSpPr/>
            <p:nvPr/>
          </p:nvGrpSpPr>
          <p:grpSpPr>
            <a:xfrm flipH="1">
              <a:off x="4376528" y="1389188"/>
              <a:ext cx="2116461" cy="2015894"/>
              <a:chOff x="6118116" y="232313"/>
              <a:chExt cx="2116461" cy="2185563"/>
            </a:xfrm>
          </p:grpSpPr>
          <p:sp>
            <p:nvSpPr>
              <p:cNvPr id="723" name="Rectangle 722"/>
              <p:cNvSpPr/>
              <p:nvPr/>
            </p:nvSpPr>
            <p:spPr>
              <a:xfrm>
                <a:off x="635227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4" name="Rectangle 723"/>
              <p:cNvSpPr/>
              <p:nvPr/>
            </p:nvSpPr>
            <p:spPr>
              <a:xfrm>
                <a:off x="6118116" y="1389187"/>
                <a:ext cx="197605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5" name="Rectangle 724"/>
              <p:cNvSpPr/>
              <p:nvPr/>
            </p:nvSpPr>
            <p:spPr>
              <a:xfrm>
                <a:off x="663076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6" name="Rectangle 725"/>
              <p:cNvSpPr/>
              <p:nvPr/>
            </p:nvSpPr>
            <p:spPr>
              <a:xfrm>
                <a:off x="690925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7" name="Rectangle 726"/>
              <p:cNvSpPr/>
              <p:nvPr/>
            </p:nvSpPr>
            <p:spPr>
              <a:xfrm>
                <a:off x="718774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8" name="Rectangle 727"/>
              <p:cNvSpPr/>
              <p:nvPr/>
            </p:nvSpPr>
            <p:spPr>
              <a:xfrm>
                <a:off x="7466239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9" name="Rectangle 728"/>
              <p:cNvSpPr/>
              <p:nvPr/>
            </p:nvSpPr>
            <p:spPr>
              <a:xfrm>
                <a:off x="7735785" y="138918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0" name="Rectangle 729"/>
              <p:cNvSpPr/>
              <p:nvPr/>
            </p:nvSpPr>
            <p:spPr>
              <a:xfrm>
                <a:off x="8003193" y="1392117"/>
                <a:ext cx="231384" cy="102575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1" name="Rectangle 730"/>
              <p:cNvSpPr/>
              <p:nvPr/>
            </p:nvSpPr>
            <p:spPr>
              <a:xfrm>
                <a:off x="629298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2" name="Rectangle 731"/>
              <p:cNvSpPr/>
              <p:nvPr/>
            </p:nvSpPr>
            <p:spPr>
              <a:xfrm>
                <a:off x="657147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3" name="Rectangle 732"/>
              <p:cNvSpPr/>
              <p:nvPr/>
            </p:nvSpPr>
            <p:spPr>
              <a:xfrm>
                <a:off x="684996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4" name="Rectangle 733"/>
              <p:cNvSpPr/>
              <p:nvPr/>
            </p:nvSpPr>
            <p:spPr>
              <a:xfrm>
                <a:off x="712845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5" name="Rectangle 734"/>
              <p:cNvSpPr/>
              <p:nvPr/>
            </p:nvSpPr>
            <p:spPr>
              <a:xfrm>
                <a:off x="7406943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6" name="Rectangle 735"/>
              <p:cNvSpPr/>
              <p:nvPr/>
            </p:nvSpPr>
            <p:spPr>
              <a:xfrm>
                <a:off x="7676489" y="232313"/>
                <a:ext cx="231384" cy="11081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7" name="Rectangle 736"/>
              <p:cNvSpPr/>
              <p:nvPr/>
            </p:nvSpPr>
            <p:spPr>
              <a:xfrm>
                <a:off x="7943897" y="235243"/>
                <a:ext cx="231384" cy="110814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9" name="Left Brace 58"/>
          <p:cNvSpPr/>
          <p:nvPr/>
        </p:nvSpPr>
        <p:spPr>
          <a:xfrm rot="5400000">
            <a:off x="5787227" y="360861"/>
            <a:ext cx="219251" cy="1901507"/>
          </a:xfrm>
          <a:prstGeom prst="leftBrace">
            <a:avLst>
              <a:gd name="adj1" fmla="val 8333"/>
              <a:gd name="adj2" fmla="val 49530"/>
            </a:avLst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5" name="Left Brace 754"/>
          <p:cNvSpPr/>
          <p:nvPr/>
        </p:nvSpPr>
        <p:spPr>
          <a:xfrm rot="5400000">
            <a:off x="3240185" y="-223000"/>
            <a:ext cx="240232" cy="3099888"/>
          </a:xfrm>
          <a:prstGeom prst="leftBrace">
            <a:avLst>
              <a:gd name="adj1" fmla="val 8333"/>
              <a:gd name="adj2" fmla="val 49530"/>
            </a:avLst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Left Brace 755"/>
          <p:cNvSpPr/>
          <p:nvPr/>
        </p:nvSpPr>
        <p:spPr>
          <a:xfrm rot="15230903">
            <a:off x="7109675" y="5086101"/>
            <a:ext cx="147232" cy="1251556"/>
          </a:xfrm>
          <a:prstGeom prst="leftBrace">
            <a:avLst>
              <a:gd name="adj1" fmla="val 8333"/>
              <a:gd name="adj2" fmla="val 49530"/>
            </a:avLst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1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NC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tx1">
              <a:lumMod val="75000"/>
              <a:lumOff val="2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NC.potx</Template>
  <TotalTime>86989</TotalTime>
  <Words>1335</Words>
  <Application>Microsoft Macintosh PowerPoint</Application>
  <PresentationFormat>On-screen Show (4:3)</PresentationFormat>
  <Paragraphs>254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NC</vt:lpstr>
      <vt:lpstr>UFSD update</vt:lpstr>
      <vt:lpstr>Testbeam Set-up</vt:lpstr>
      <vt:lpstr>Testbeam: signal and noise</vt:lpstr>
      <vt:lpstr>Testbeam Results</vt:lpstr>
      <vt:lpstr>New productions: winter 2015</vt:lpstr>
      <vt:lpstr>Possible Coverage</vt:lpstr>
      <vt:lpstr>PowerPoint Presentation</vt:lpstr>
      <vt:lpstr>Bond wire</vt:lpstr>
      <vt:lpstr>PowerPoint Presentation</vt:lpstr>
      <vt:lpstr>PowerPoint Presentation</vt:lpstr>
      <vt:lpstr>UFSD expected time resolution</vt:lpstr>
      <vt:lpstr>Comparison with Quartic</vt:lpstr>
      <vt:lpstr>PowerPoint Presentation</vt:lpstr>
      <vt:lpstr>Sensor thickness and slim edge</vt:lpstr>
      <vt:lpstr>PowerPoint Presentation</vt:lpstr>
      <vt:lpstr>PowerPoint Presentation</vt:lpstr>
      <vt:lpstr>PowerPoint Presentation</vt:lpstr>
    </vt:vector>
  </TitlesOfParts>
  <Company>INFN - Torino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of the CMS Electromagnetic calorimeter at the LHC startup</dc:title>
  <dc:creator>Margherita Obertino</dc:creator>
  <cp:lastModifiedBy>nicolo cartiglia</cp:lastModifiedBy>
  <cp:revision>1754</cp:revision>
  <cp:lastPrinted>2013-09-20T20:18:16Z</cp:lastPrinted>
  <dcterms:created xsi:type="dcterms:W3CDTF">2013-09-20T07:01:18Z</dcterms:created>
  <dcterms:modified xsi:type="dcterms:W3CDTF">2015-10-28T12:53:26Z</dcterms:modified>
</cp:coreProperties>
</file>