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1" r:id="rId3"/>
    <p:sldId id="284" r:id="rId4"/>
    <p:sldId id="285" r:id="rId5"/>
    <p:sldId id="289" r:id="rId6"/>
    <p:sldId id="286" r:id="rId7"/>
    <p:sldId id="290" r:id="rId8"/>
    <p:sldId id="29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84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333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7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923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3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07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1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2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68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75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32F95-7917-8744-9970-285BBA30D40A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4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46241/" TargetMode="External"/><Relationship Id="rId2" Type="http://schemas.openxmlformats.org/officeDocument/2006/relationships/hyperlink" Target="https://indico.cern.ch/event/441413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436424/session/3/contribution/36/attachments/1161435/1672338/CERN_LS2Days_SEV.pptx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49763/2" TargetMode="External"/><Relationship Id="rId2" Type="http://schemas.openxmlformats.org/officeDocument/2006/relationships/hyperlink" Target="https://edms.cern.ch/document/1365914/0.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 &amp; EA CONS</a:t>
            </a:r>
            <a:br>
              <a:rPr lang="en-US" dirty="0" smtClean="0"/>
            </a:br>
            <a:r>
              <a:rPr lang="en-US" dirty="0" smtClean="0"/>
              <a:t>meeting #8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12.10.2015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38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Agenda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CH" dirty="0" smtClean="0"/>
          </a:p>
          <a:p>
            <a:r>
              <a:rPr lang="fr-CH" dirty="0" smtClean="0"/>
              <a:t>News</a:t>
            </a:r>
          </a:p>
          <a:p>
            <a:r>
              <a:rPr lang="fr-CH" dirty="0"/>
              <a:t>EN-EL breakdown for EHN1 </a:t>
            </a:r>
            <a:r>
              <a:rPr lang="fr-CH" dirty="0" smtClean="0"/>
              <a:t>extension</a:t>
            </a:r>
          </a:p>
          <a:p>
            <a:r>
              <a:rPr lang="fr-CH" dirty="0" smtClean="0"/>
              <a:t>Meetings</a:t>
            </a:r>
          </a:p>
          <a:p>
            <a:r>
              <a:rPr lang="fr-CH" dirty="0"/>
              <a:t>EA CONS </a:t>
            </a:r>
            <a:r>
              <a:rPr lang="fr-CH" dirty="0" smtClean="0"/>
              <a:t>Budget</a:t>
            </a:r>
          </a:p>
          <a:p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EA CONS meeting </a:t>
            </a:r>
            <a:r>
              <a:rPr lang="fr-CH" dirty="0" err="1" smtClean="0"/>
              <a:t>held</a:t>
            </a:r>
            <a:r>
              <a:rPr lang="fr-CH" dirty="0" smtClean="0"/>
              <a:t> on </a:t>
            </a:r>
            <a:r>
              <a:rPr lang="en-US" dirty="0"/>
              <a:t>September 3</a:t>
            </a:r>
            <a:r>
              <a:rPr lang="en-US" baseline="30000" dirty="0"/>
              <a:t>rd</a:t>
            </a:r>
            <a:r>
              <a:rPr lang="en-US" dirty="0"/>
              <a:t> 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>
                <a:hlinkClick r:id="rId2"/>
              </a:rPr>
              <a:t>https://indico.cern.ch/event/441413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fr-CH" dirty="0" smtClean="0"/>
              <a:t>NA </a:t>
            </a:r>
            <a:r>
              <a:rPr lang="fr-CH" dirty="0"/>
              <a:t>CONS meeting </a:t>
            </a:r>
            <a:r>
              <a:rPr lang="fr-CH" dirty="0" err="1"/>
              <a:t>held</a:t>
            </a:r>
            <a:r>
              <a:rPr lang="fr-CH" dirty="0"/>
              <a:t> on </a:t>
            </a:r>
            <a:r>
              <a:rPr lang="en-US" dirty="0" smtClean="0"/>
              <a:t>September </a:t>
            </a:r>
            <a:r>
              <a:rPr lang="en-US" dirty="0" smtClean="0"/>
              <a:t>24</a:t>
            </a:r>
            <a:r>
              <a:rPr lang="en-US" baseline="30000" dirty="0" smtClean="0"/>
              <a:t>th</a:t>
            </a:r>
            <a:endParaRPr lang="en-US" baseline="30000" dirty="0" smtClean="0"/>
          </a:p>
          <a:p>
            <a:pPr marL="400050" lvl="1" indent="0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://indico.cern.ch/event/446241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  <a:p>
            <a:r>
              <a:rPr lang="en-US" dirty="0" smtClean="0"/>
              <a:t>Presentation </a:t>
            </a:r>
            <a:r>
              <a:rPr lang="en-US" dirty="0" smtClean="0"/>
              <a:t>@ LS2 days well received</a:t>
            </a:r>
          </a:p>
          <a:p>
            <a:pPr marL="400050" lvl="1" indent="0">
              <a:buNone/>
            </a:pPr>
            <a:r>
              <a:rPr lang="en-US" sz="2200" dirty="0">
                <a:hlinkClick r:id="rId4"/>
              </a:rPr>
              <a:t>https://</a:t>
            </a:r>
            <a:r>
              <a:rPr lang="en-US" sz="2200" dirty="0" smtClean="0">
                <a:hlinkClick r:id="rId4"/>
              </a:rPr>
              <a:t>indico.cern.ch/event/436424/session/3/contribution/36/attachments/1161435/1672338/CERN_LS2Days_SEV.pptx</a:t>
            </a:r>
            <a:endParaRPr lang="en-US" dirty="0"/>
          </a:p>
          <a:p>
            <a:r>
              <a:rPr lang="en-US" dirty="0" smtClean="0"/>
              <a:t>Several </a:t>
            </a:r>
            <a:r>
              <a:rPr lang="en-US" dirty="0" smtClean="0"/>
              <a:t>face to face discussions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4264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EN-EL breakdown for EHN1 extension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708396"/>
          <a:ext cx="8229599" cy="2309571"/>
        </p:xfrm>
        <a:graphic>
          <a:graphicData uri="http://schemas.openxmlformats.org/drawingml/2006/table">
            <a:tbl>
              <a:tblPr/>
              <a:tblGrid>
                <a:gridCol w="1518937"/>
                <a:gridCol w="1412611"/>
                <a:gridCol w="680483"/>
                <a:gridCol w="680483"/>
                <a:gridCol w="1251604"/>
                <a:gridCol w="729090"/>
                <a:gridCol w="1045029"/>
                <a:gridCol w="911362"/>
              </a:tblGrid>
              <a:tr h="182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EHN1 Extension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1869121.76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527434.96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15% contingency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2049490.02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606550.21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Cumulative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2049490.02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2656040.23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Cons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222,233.00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193,771.28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45,520.00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29,901.31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15% contingency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255,567.95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222,836.97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52,348.00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34,386.51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Remaining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Cumulative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240,000.00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240,000.00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240,000.00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495,567.95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718,404.92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770,752.92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805,139.43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7384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Meetings/EDMS </a:t>
            </a:r>
            <a:r>
              <a:rPr lang="fr-CH" dirty="0" err="1" smtClean="0"/>
              <a:t>approval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Interlock for EA</a:t>
            </a:r>
          </a:p>
          <a:p>
            <a:r>
              <a:rPr lang="fr-CH" dirty="0" err="1" smtClean="0"/>
              <a:t>Gas</a:t>
            </a:r>
            <a:r>
              <a:rPr lang="fr-CH" dirty="0" smtClean="0"/>
              <a:t> building consolidation for </a:t>
            </a:r>
            <a:r>
              <a:rPr lang="fr-CH" dirty="0" smtClean="0"/>
              <a:t>NA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 smtClean="0"/>
          </a:p>
          <a:p>
            <a:r>
              <a:rPr lang="fr-CH" sz="3000" dirty="0" err="1" smtClean="0"/>
              <a:t>Safety</a:t>
            </a:r>
            <a:r>
              <a:rPr lang="fr-CH" sz="3000" dirty="0" smtClean="0"/>
              <a:t> </a:t>
            </a:r>
            <a:r>
              <a:rPr lang="fr-CH" sz="3000" dirty="0" err="1" smtClean="0"/>
              <a:t>systems</a:t>
            </a:r>
            <a:r>
              <a:rPr lang="fr-CH" sz="3000" dirty="0" smtClean="0"/>
              <a:t> in the </a:t>
            </a:r>
            <a:r>
              <a:rPr lang="fr-CH" sz="3000" dirty="0" err="1" smtClean="0"/>
              <a:t>general</a:t>
            </a:r>
            <a:r>
              <a:rPr lang="fr-CH" sz="3000" dirty="0" smtClean="0"/>
              <a:t> infrastructure </a:t>
            </a:r>
            <a:r>
              <a:rPr lang="fr-CH" sz="3000" dirty="0"/>
              <a:t>SBA </a:t>
            </a:r>
            <a:r>
              <a:rPr lang="fr-CH" sz="3000" dirty="0">
                <a:hlinkClick r:id="rId2"/>
              </a:rPr>
              <a:t>https://</a:t>
            </a:r>
            <a:r>
              <a:rPr lang="fr-CH" sz="3000" dirty="0" smtClean="0">
                <a:hlinkClick r:id="rId2"/>
              </a:rPr>
              <a:t>edms.cern.ch/document/1365914/0.5</a:t>
            </a:r>
            <a:endParaRPr lang="fr-CH" sz="3000" dirty="0" smtClean="0"/>
          </a:p>
          <a:p>
            <a:r>
              <a:rPr lang="fr-CH" sz="3000" dirty="0" err="1" smtClean="0"/>
              <a:t>ECR_NA_Galeries</a:t>
            </a:r>
            <a:endParaRPr lang="fr-CH" sz="3000" dirty="0" smtClean="0"/>
          </a:p>
          <a:p>
            <a:pPr marL="400050" lvl="1" indent="0">
              <a:buNone/>
            </a:pPr>
            <a:r>
              <a:rPr lang="fr-CH" sz="3000" dirty="0">
                <a:hlinkClick r:id="rId3"/>
              </a:rPr>
              <a:t>https://</a:t>
            </a:r>
            <a:r>
              <a:rPr lang="fr-CH" sz="3000" dirty="0" smtClean="0">
                <a:hlinkClick r:id="rId3"/>
              </a:rPr>
              <a:t>edms.cern.ch/document/1549763/2</a:t>
            </a:r>
            <a:endParaRPr lang="fr-CH" sz="3000" dirty="0" smtClean="0"/>
          </a:p>
          <a:p>
            <a:pPr marL="0" indent="0">
              <a:buNone/>
            </a:pPr>
            <a:endParaRPr lang="fr-CH" dirty="0" smtClean="0"/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02141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EA CONS Budget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Minimize EA CONS budget by:</a:t>
            </a:r>
          </a:p>
          <a:p>
            <a:pPr lvl="1"/>
            <a:r>
              <a:rPr lang="en-US" dirty="0" smtClean="0"/>
              <a:t>Taking Energy savings into account 2021-2025 (RUN3) </a:t>
            </a:r>
            <a:r>
              <a:rPr lang="en-US" dirty="0" smtClean="0">
                <a:sym typeface="Wingdings" panose="05000000000000000000" pitchFamily="2" charset="2"/>
              </a:rPr>
              <a:t> 2MCHF</a:t>
            </a:r>
            <a:endParaRPr lang="en-US" dirty="0" smtClean="0"/>
          </a:p>
          <a:p>
            <a:pPr lvl="1"/>
            <a:r>
              <a:rPr lang="en-US" dirty="0" smtClean="0"/>
              <a:t>Using other budgets </a:t>
            </a:r>
            <a:r>
              <a:rPr lang="en-US" dirty="0" smtClean="0"/>
              <a:t>(PVC cable replacement)</a:t>
            </a:r>
          </a:p>
          <a:p>
            <a:pPr lvl="1"/>
            <a:r>
              <a:rPr lang="en-US" dirty="0" smtClean="0"/>
              <a:t>P</a:t>
            </a:r>
            <a:r>
              <a:rPr lang="en-US" dirty="0" smtClean="0"/>
              <a:t>rioritizing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329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7402"/>
          </a:xfrm>
        </p:spPr>
        <p:txBody>
          <a:bodyPr/>
          <a:lstStyle/>
          <a:p>
            <a:r>
              <a:rPr lang="fr-CH" dirty="0"/>
              <a:t>EA CONS Budget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131993"/>
              </p:ext>
            </p:extLst>
          </p:nvPr>
        </p:nvGraphicFramePr>
        <p:xfrm>
          <a:off x="737724" y="1145050"/>
          <a:ext cx="7791328" cy="5121739"/>
        </p:xfrm>
        <a:graphic>
          <a:graphicData uri="http://schemas.openxmlformats.org/drawingml/2006/table">
            <a:tbl>
              <a:tblPr/>
              <a:tblGrid>
                <a:gridCol w="2711329"/>
                <a:gridCol w="561473"/>
                <a:gridCol w="1164641"/>
                <a:gridCol w="670777"/>
                <a:gridCol w="670777"/>
                <a:gridCol w="670777"/>
                <a:gridCol w="670777"/>
                <a:gridCol w="670777"/>
              </a:tblGrid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Activity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2019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2021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2022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2023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Magnets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mainenance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Change magnets to laminated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Rectifier upgrade original estimate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Rectifiers extra for energy recovery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2000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2000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1770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Collimators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Collimators remote control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Layout change of beam lines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1555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Shielding modifications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Electrical infrastructire AC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1650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Electrical infrastructure DC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Ventilation system in primary zone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Replacement PVC cables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 cooling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950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Controls upgrade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loss monitors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stoppers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 rooms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Air conditioning building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985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Civil engineering 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Asbestos removal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Various items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Savings on EL and CV infrastructure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1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- 666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1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- 667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1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-667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3000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3605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8775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1420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-167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212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TOTAL </a:t>
                      </a:r>
                      <a:r>
                        <a:rPr lang="en-US" sz="1100" b="0" i="0" u="none" strike="noStrike" dirty="0" smtClean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2016-2023:</a:t>
                      </a:r>
                      <a:endParaRPr lang="en-US" sz="1100" b="0" i="0" u="none" strike="noStrike" dirty="0">
                        <a:solidFill>
                          <a:srgbClr val="9C650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14800</a:t>
                      </a:r>
                      <a:endParaRPr lang="en-US" sz="1100" b="0" i="0" u="none" strike="noStrike" dirty="0">
                        <a:solidFill>
                          <a:srgbClr val="9C6500"/>
                        </a:solidFill>
                        <a:effectLst/>
                        <a:latin typeface="Calibri"/>
                      </a:endParaRP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157" marR="10157" marT="101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1160" y="6338054"/>
            <a:ext cx="5169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Budget Change </a:t>
            </a:r>
            <a:r>
              <a:rPr lang="fr-CH" dirty="0" err="1" smtClean="0"/>
              <a:t>Request</a:t>
            </a:r>
            <a:r>
              <a:rPr lang="fr-CH" dirty="0" smtClean="0"/>
              <a:t> must </a:t>
            </a:r>
            <a:r>
              <a:rPr lang="fr-CH" dirty="0" err="1" smtClean="0"/>
              <a:t>explain</a:t>
            </a:r>
            <a:r>
              <a:rPr lang="fr-CH" dirty="0" smtClean="0"/>
              <a:t> </a:t>
            </a:r>
            <a:r>
              <a:rPr lang="fr-CH" dirty="0" err="1" smtClean="0"/>
              <a:t>these</a:t>
            </a:r>
            <a:r>
              <a:rPr lang="fr-CH" dirty="0" smtClean="0"/>
              <a:t> changes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5746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estimate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EN-EL and EN-CV for EA CONS (LAU)</a:t>
            </a:r>
          </a:p>
          <a:p>
            <a:r>
              <a:rPr lang="fr-CH" dirty="0" err="1" smtClean="0"/>
              <a:t>Define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r>
              <a:rPr lang="fr-CH" dirty="0" smtClean="0"/>
              <a:t> breakdown for EN-EL (EHN1 extension versus consolidation ) (MATS) and </a:t>
            </a:r>
            <a:r>
              <a:rPr lang="fr-CH" dirty="0" err="1" smtClean="0"/>
              <a:t>what</a:t>
            </a:r>
            <a:r>
              <a:rPr lang="fr-CH" dirty="0" smtClean="0"/>
              <a:t> for EN-CV ?</a:t>
            </a:r>
          </a:p>
          <a:p>
            <a:r>
              <a:rPr lang="fr-CH" dirty="0" smtClean="0"/>
              <a:t>Complete BCR (SEB)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626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341</Words>
  <Application>Microsoft Office PowerPoint</Application>
  <PresentationFormat>On-screen Show (4:3)</PresentationFormat>
  <Paragraphs>340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NA &amp; EA CONS meeting #8</vt:lpstr>
      <vt:lpstr>Agenda</vt:lpstr>
      <vt:lpstr>News</vt:lpstr>
      <vt:lpstr>EN-EL breakdown for EHN1 extension</vt:lpstr>
      <vt:lpstr>Meetings/EDMS approval</vt:lpstr>
      <vt:lpstr>EA CONS Budget</vt:lpstr>
      <vt:lpstr>EA CONS Budget</vt:lpstr>
      <vt:lpstr>Next steps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 &amp; EA CONS</dc:title>
  <dc:creator>Sebastien Evrard</dc:creator>
  <cp:lastModifiedBy>Sebastien Evrard</cp:lastModifiedBy>
  <cp:revision>37</cp:revision>
  <dcterms:created xsi:type="dcterms:W3CDTF">2015-03-29T05:34:39Z</dcterms:created>
  <dcterms:modified xsi:type="dcterms:W3CDTF">2015-10-12T06:58:12Z</dcterms:modified>
</cp:coreProperties>
</file>