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3" r:id="rId4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>
      <p:cViewPr varScale="1">
        <p:scale>
          <a:sx n="95" d="100"/>
          <a:sy n="95" d="100"/>
        </p:scale>
        <p:origin x="5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1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75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9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39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39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31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00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0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9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7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11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60FA8-BE32-4B0A-A801-58C64E6685AE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BFAA6-7B3B-481E-ABFB-DC45F4E75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19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089" y="43730"/>
            <a:ext cx="1098884" cy="496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57829" y="23638"/>
            <a:ext cx="641405" cy="50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5298" y="-2119"/>
            <a:ext cx="425467" cy="40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074546" y="388237"/>
            <a:ext cx="12295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</a:rPr>
              <a:t>      </a:t>
            </a:r>
            <a:r>
              <a:rPr lang="en-US" sz="1000" b="1" dirty="0" smtClean="0">
                <a:solidFill>
                  <a:prstClr val="black"/>
                </a:solidFill>
              </a:rPr>
              <a:t>TE/MPE/</a:t>
            </a:r>
            <a:r>
              <a:rPr lang="en-US" sz="1000" b="1" dirty="0" err="1" smtClean="0">
                <a:solidFill>
                  <a:prstClr val="black"/>
                </a:solidFill>
              </a:rPr>
              <a:t>ee</a:t>
            </a:r>
            <a:endParaRPr lang="en-US" sz="1000" b="1" dirty="0">
              <a:solidFill>
                <a:prstClr val="black"/>
              </a:solidFill>
            </a:endParaRPr>
          </a:p>
        </p:txBody>
      </p:sp>
      <p:pic>
        <p:nvPicPr>
          <p:cNvPr id="10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7227" y="30831"/>
            <a:ext cx="1584176" cy="35740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6" y="23637"/>
            <a:ext cx="548260" cy="524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581394" y="0"/>
            <a:ext cx="6198710" cy="52946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white"/>
                </a:solidFill>
              </a:rPr>
              <a:t>FAIR Test Benches - update by 14 October 2015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 rot="16200000">
            <a:off x="-2864715" y="3644869"/>
            <a:ext cx="6116067" cy="31019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800" dirty="0">
                <a:solidFill>
                  <a:prstClr val="white"/>
                </a:solidFill>
              </a:rPr>
              <a:t>K. Dahlerup-Petersen </a:t>
            </a:r>
            <a:r>
              <a:rPr lang="en-US" sz="800" dirty="0" smtClean="0">
                <a:solidFill>
                  <a:prstClr val="white"/>
                </a:solidFill>
              </a:rPr>
              <a:t>TE/MPE/</a:t>
            </a:r>
            <a:r>
              <a:rPr lang="en-US" sz="800" dirty="0" err="1" smtClean="0">
                <a:solidFill>
                  <a:prstClr val="white"/>
                </a:solidFill>
              </a:rPr>
              <a:t>ee</a:t>
            </a:r>
            <a:r>
              <a:rPr lang="en-US" sz="800" dirty="0" smtClean="0">
                <a:solidFill>
                  <a:prstClr val="white"/>
                </a:solidFill>
              </a:rPr>
              <a:t> </a:t>
            </a:r>
            <a:r>
              <a:rPr lang="en-US" sz="800" dirty="0">
                <a:solidFill>
                  <a:prstClr val="white"/>
                </a:solidFill>
              </a:rPr>
              <a:t>– </a:t>
            </a:r>
            <a:r>
              <a:rPr lang="en-US" sz="800" dirty="0" smtClean="0">
                <a:solidFill>
                  <a:prstClr val="white"/>
                </a:solidFill>
              </a:rPr>
              <a:t>14 October 2015</a:t>
            </a: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04084" y="394063"/>
            <a:ext cx="1110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prstClr val="black"/>
                </a:solidFill>
              </a:rPr>
              <a:t>         LHC Machine</a:t>
            </a:r>
            <a:endParaRPr lang="en-GB" sz="900" b="1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8418" y="741934"/>
            <a:ext cx="1184358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b="1" dirty="0"/>
              <a:t>Update and status for the Work Unit ‘Energy </a:t>
            </a:r>
            <a:r>
              <a:rPr lang="en-GB" b="1" dirty="0" smtClean="0"/>
              <a:t>Extraction’</a:t>
            </a:r>
          </a:p>
          <a:p>
            <a:pPr marL="285750" indent="-285750" algn="ctr">
              <a:buFontTx/>
              <a:buChar char="-"/>
            </a:pPr>
            <a:r>
              <a:rPr lang="en-GB" b="1" dirty="0" smtClean="0"/>
              <a:t>equipping </a:t>
            </a:r>
            <a:r>
              <a:rPr lang="en-GB" b="1" dirty="0"/>
              <a:t>the three test benches for series testing of Super-FRS Dipoles D2, D3, D4 and Quadrupoles Q3, Q4, Q5, </a:t>
            </a:r>
            <a:r>
              <a:rPr lang="en-GB" b="1" dirty="0" smtClean="0"/>
              <a:t>Q6</a:t>
            </a:r>
          </a:p>
          <a:p>
            <a:pPr algn="ctr"/>
            <a:r>
              <a:rPr lang="en-GB" b="1" dirty="0" smtClean="0"/>
              <a:t> </a:t>
            </a:r>
            <a:r>
              <a:rPr lang="en-GB" b="1" dirty="0"/>
              <a:t>in B180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14726" y="4093764"/>
            <a:ext cx="2912660" cy="26158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63" y="1711921"/>
            <a:ext cx="3860841" cy="31533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39087" y="1711921"/>
            <a:ext cx="7760147" cy="20313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 smtClean="0"/>
              <a:t>The inventory of 600 A Extraction Switch Systems comprises today 22 complete units   - intended as spares for LHC (16 systems) and reserved units for the three S-FRS test benches (6 systems) </a:t>
            </a:r>
            <a:endParaRPr lang="en-GB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 smtClean="0"/>
              <a:t>Every system has been upgraded for conformity with the LHC/LS1 standards and corrected for some closing problems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 smtClean="0"/>
              <a:t>The systems are presently subjected to an endurance test (‘on’ state for one month with acquisition activated)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83547" y="4177637"/>
            <a:ext cx="5715687" cy="23083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/>
              <a:t>S</a:t>
            </a:r>
            <a:r>
              <a:rPr lang="en-GB" b="1" dirty="0" smtClean="0"/>
              <a:t>ix </a:t>
            </a:r>
            <a:r>
              <a:rPr lang="en-GB" b="1" dirty="0" smtClean="0"/>
              <a:t>units </a:t>
            </a:r>
            <a:r>
              <a:rPr lang="en-GB" b="1" dirty="0" smtClean="0"/>
              <a:t>will </a:t>
            </a:r>
            <a:r>
              <a:rPr lang="en-GB" b="1" dirty="0" smtClean="0"/>
              <a:t>then be selected </a:t>
            </a:r>
            <a:r>
              <a:rPr lang="en-GB" b="1" dirty="0" smtClean="0"/>
              <a:t>for FAIR for </a:t>
            </a:r>
            <a:r>
              <a:rPr lang="en-GB" b="1" dirty="0" smtClean="0"/>
              <a:t>further routine tests at rated current and precision measurement of the commutation process – prior to delivery and insertion into the test benches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 smtClean="0"/>
              <a:t>The appointed test engineer (</a:t>
            </a:r>
            <a:r>
              <a:rPr lang="en-GB" b="1" dirty="0" err="1" smtClean="0"/>
              <a:t>Szymon</a:t>
            </a:r>
            <a:r>
              <a:rPr lang="en-GB" b="1" dirty="0" smtClean="0"/>
              <a:t> </a:t>
            </a:r>
            <a:r>
              <a:rPr lang="en-GB" b="1" dirty="0" err="1" smtClean="0"/>
              <a:t>Michniuk</a:t>
            </a:r>
            <a:r>
              <a:rPr lang="en-GB" b="1" dirty="0" smtClean="0"/>
              <a:t>/AGH) arrived to CERN on 1 September. Together with members of the MPE on-call team he shall perform the final program of routine testing 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3001" y="5331799"/>
            <a:ext cx="3105564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b="1" dirty="0" smtClean="0"/>
              <a:t>The 6 systems will be ready for installation in B180 on 1 Dec. </a:t>
            </a:r>
            <a:r>
              <a:rPr lang="en-GB" b="1" dirty="0" smtClean="0"/>
              <a:t>2015. To be completed by 30.04.16 as planned.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261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089" y="43730"/>
            <a:ext cx="1098884" cy="496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qp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57829" y="23638"/>
            <a:ext cx="641405" cy="50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5298" y="-2119"/>
            <a:ext cx="425467" cy="40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074546" y="388237"/>
            <a:ext cx="12295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</a:rPr>
              <a:t>      </a:t>
            </a:r>
            <a:r>
              <a:rPr lang="en-US" sz="1000" b="1" dirty="0" smtClean="0">
                <a:solidFill>
                  <a:prstClr val="black"/>
                </a:solidFill>
              </a:rPr>
              <a:t>TE/MPE/</a:t>
            </a:r>
            <a:r>
              <a:rPr lang="en-US" sz="1000" b="1" dirty="0" err="1" smtClean="0">
                <a:solidFill>
                  <a:prstClr val="black"/>
                </a:solidFill>
              </a:rPr>
              <a:t>ee</a:t>
            </a:r>
            <a:endParaRPr lang="en-US" sz="1000" b="1" dirty="0">
              <a:solidFill>
                <a:prstClr val="black"/>
              </a:solidFill>
            </a:endParaRPr>
          </a:p>
        </p:txBody>
      </p:sp>
      <p:pic>
        <p:nvPicPr>
          <p:cNvPr id="10" name="Picture 2" descr="\\cern.ch\dfs\Users\k\Knud\Documents\My Pictures\te_h_6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7227" y="30831"/>
            <a:ext cx="1584176" cy="35740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6" y="23637"/>
            <a:ext cx="548260" cy="524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581394" y="0"/>
            <a:ext cx="6198710" cy="52946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prstClr val="white"/>
                </a:solidFill>
              </a:rPr>
              <a:t>FAIR Test </a:t>
            </a:r>
            <a:r>
              <a:rPr lang="en-US" sz="1600" b="1" dirty="0">
                <a:solidFill>
                  <a:prstClr val="white"/>
                </a:solidFill>
              </a:rPr>
              <a:t>B</a:t>
            </a:r>
            <a:r>
              <a:rPr lang="en-US" sz="1600" b="1" dirty="0" smtClean="0">
                <a:solidFill>
                  <a:prstClr val="white"/>
                </a:solidFill>
              </a:rPr>
              <a:t>enches – update by 14 October 2015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 rot="16200000">
            <a:off x="-2864715" y="3644869"/>
            <a:ext cx="6116067" cy="31019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800" dirty="0">
                <a:solidFill>
                  <a:prstClr val="white"/>
                </a:solidFill>
              </a:rPr>
              <a:t>K. Dahlerup-Petersen </a:t>
            </a:r>
            <a:r>
              <a:rPr lang="en-US" sz="800" dirty="0" smtClean="0">
                <a:solidFill>
                  <a:prstClr val="white"/>
                </a:solidFill>
              </a:rPr>
              <a:t>TE/MPE/</a:t>
            </a:r>
            <a:r>
              <a:rPr lang="en-US" sz="800" dirty="0" err="1" smtClean="0">
                <a:solidFill>
                  <a:prstClr val="white"/>
                </a:solidFill>
              </a:rPr>
              <a:t>ee</a:t>
            </a:r>
            <a:r>
              <a:rPr lang="en-US" sz="800" dirty="0" smtClean="0">
                <a:solidFill>
                  <a:prstClr val="white"/>
                </a:solidFill>
              </a:rPr>
              <a:t> </a:t>
            </a:r>
            <a:r>
              <a:rPr lang="en-US" sz="800" dirty="0">
                <a:solidFill>
                  <a:prstClr val="white"/>
                </a:solidFill>
              </a:rPr>
              <a:t>– </a:t>
            </a:r>
            <a:r>
              <a:rPr lang="en-US" sz="800" dirty="0" smtClean="0">
                <a:solidFill>
                  <a:prstClr val="white"/>
                </a:solidFill>
              </a:rPr>
              <a:t>14 October 2015</a:t>
            </a: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04084" y="394063"/>
            <a:ext cx="1110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prstClr val="black"/>
                </a:solidFill>
              </a:rPr>
              <a:t>         LHC Machine</a:t>
            </a:r>
            <a:endParaRPr lang="en-GB" sz="900" b="1" dirty="0">
              <a:solidFill>
                <a:prstClr val="black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4687" y="2862291"/>
            <a:ext cx="5023460" cy="35201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7227" y="759089"/>
            <a:ext cx="10797703" cy="20313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 smtClean="0"/>
              <a:t>DQR – extraction resistors:</a:t>
            </a:r>
          </a:p>
          <a:p>
            <a:pPr marL="285750" indent="-285750">
              <a:buFontTx/>
              <a:buChar char="-"/>
            </a:pPr>
            <a:r>
              <a:rPr lang="en-GB" b="1" dirty="0" smtClean="0"/>
              <a:t>3 x 2 units of 1.4 </a:t>
            </a:r>
            <a:r>
              <a:rPr lang="el-GR" b="1" dirty="0" smtClean="0"/>
              <a:t>Ω</a:t>
            </a:r>
            <a:r>
              <a:rPr lang="en-GB" b="1" dirty="0" smtClean="0"/>
              <a:t>, 2 MJ are </a:t>
            </a:r>
            <a:r>
              <a:rPr lang="en-GB" b="1" dirty="0" smtClean="0"/>
              <a:t>foreseen</a:t>
            </a:r>
            <a:r>
              <a:rPr lang="en-GB" b="1" dirty="0" smtClean="0"/>
              <a:t>. </a:t>
            </a:r>
            <a:r>
              <a:rPr lang="en-GB" b="1" dirty="0" smtClean="0"/>
              <a:t>They are based on the use of carbon discs as the energy absorbing </a:t>
            </a:r>
            <a:r>
              <a:rPr lang="en-GB" b="1" dirty="0" smtClean="0"/>
              <a:t>body. With natural air cooling by convection</a:t>
            </a:r>
            <a:endParaRPr lang="en-GB" b="1" dirty="0" smtClean="0"/>
          </a:p>
          <a:p>
            <a:pPr marL="285750" indent="-285750">
              <a:buFontTx/>
              <a:buChar char="-"/>
            </a:pPr>
            <a:r>
              <a:rPr lang="en-GB" b="1" dirty="0" smtClean="0"/>
              <a:t>2 prototypes arrived in August from Industry. After power testing (November 2015) the rest will be ordered (lead time: 6-  8 weeks)</a:t>
            </a:r>
          </a:p>
          <a:p>
            <a:pPr marL="285750" indent="-285750">
              <a:buFontTx/>
              <a:buChar char="-"/>
            </a:pPr>
            <a:r>
              <a:rPr lang="en-GB" b="1" dirty="0" smtClean="0"/>
              <a:t>The aluminium terminals will </a:t>
            </a:r>
            <a:r>
              <a:rPr lang="en-GB" b="1" dirty="0" smtClean="0"/>
              <a:t>require </a:t>
            </a:r>
            <a:r>
              <a:rPr lang="en-GB" b="1" dirty="0" smtClean="0"/>
              <a:t>bi-metallic cable lugs</a:t>
            </a:r>
          </a:p>
          <a:p>
            <a:pPr marL="285750" indent="-285750">
              <a:buFontTx/>
              <a:buChar char="-"/>
            </a:pPr>
            <a:r>
              <a:rPr lang="en-GB" b="1" dirty="0" smtClean="0"/>
              <a:t>Testing shall include </a:t>
            </a:r>
            <a:r>
              <a:rPr lang="en-GB" b="1" dirty="0" smtClean="0"/>
              <a:t>verification </a:t>
            </a:r>
            <a:r>
              <a:rPr lang="en-GB" b="1" dirty="0" smtClean="0"/>
              <a:t>at </a:t>
            </a:r>
            <a:r>
              <a:rPr lang="en-GB" b="1" dirty="0" smtClean="0"/>
              <a:t>full energy deposit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7227" y="6454341"/>
            <a:ext cx="10881304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The tested systems shall be ready for </a:t>
            </a:r>
            <a:r>
              <a:rPr lang="en-GB" b="1" dirty="0" smtClean="0"/>
              <a:t>installation and connection </a:t>
            </a:r>
            <a:r>
              <a:rPr lang="en-GB" b="1" dirty="0" smtClean="0"/>
              <a:t>in B180 by </a:t>
            </a:r>
            <a:r>
              <a:rPr lang="en-GB" b="1" dirty="0" smtClean="0"/>
              <a:t>early </a:t>
            </a:r>
            <a:r>
              <a:rPr lang="en-GB" b="1" dirty="0" smtClean="0"/>
              <a:t>January 2016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73548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294" y="1620253"/>
            <a:ext cx="18288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08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343</Words>
  <Application>Microsoft Office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Knud Dahlerup-Petersen</dc:creator>
  <cp:lastModifiedBy>Knud Dahlerup-Petersen</cp:lastModifiedBy>
  <cp:revision>24</cp:revision>
  <cp:lastPrinted>2015-10-14T08:35:25Z</cp:lastPrinted>
  <dcterms:created xsi:type="dcterms:W3CDTF">2015-10-13T09:33:58Z</dcterms:created>
  <dcterms:modified xsi:type="dcterms:W3CDTF">2015-10-14T09:07:21Z</dcterms:modified>
</cp:coreProperties>
</file>