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413" r:id="rId3"/>
    <p:sldId id="383" r:id="rId4"/>
    <p:sldId id="361" r:id="rId5"/>
    <p:sldId id="257" r:id="rId6"/>
    <p:sldId id="262" r:id="rId7"/>
    <p:sldId id="263" r:id="rId8"/>
    <p:sldId id="264" r:id="rId9"/>
    <p:sldId id="290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97" r:id="rId18"/>
    <p:sldId id="399" r:id="rId19"/>
    <p:sldId id="400" r:id="rId20"/>
    <p:sldId id="401" r:id="rId21"/>
    <p:sldId id="402" r:id="rId22"/>
    <p:sldId id="403" r:id="rId23"/>
    <p:sldId id="404" r:id="rId24"/>
    <p:sldId id="405" r:id="rId25"/>
    <p:sldId id="406" r:id="rId26"/>
    <p:sldId id="384" r:id="rId27"/>
    <p:sldId id="359" r:id="rId28"/>
    <p:sldId id="360" r:id="rId29"/>
    <p:sldId id="382" r:id="rId30"/>
    <p:sldId id="408" r:id="rId31"/>
    <p:sldId id="409" r:id="rId32"/>
    <p:sldId id="410" r:id="rId33"/>
    <p:sldId id="411" r:id="rId34"/>
    <p:sldId id="407" r:id="rId35"/>
    <p:sldId id="385" r:id="rId36"/>
    <p:sldId id="362" r:id="rId37"/>
    <p:sldId id="386" r:id="rId38"/>
    <p:sldId id="368" r:id="rId39"/>
    <p:sldId id="369" r:id="rId40"/>
    <p:sldId id="370" r:id="rId41"/>
    <p:sldId id="371" r:id="rId42"/>
    <p:sldId id="372" r:id="rId43"/>
    <p:sldId id="373" r:id="rId44"/>
    <p:sldId id="374" r:id="rId45"/>
    <p:sldId id="375" r:id="rId46"/>
    <p:sldId id="376" r:id="rId47"/>
    <p:sldId id="377" r:id="rId48"/>
    <p:sldId id="378" r:id="rId49"/>
    <p:sldId id="379" r:id="rId50"/>
    <p:sldId id="380" r:id="rId51"/>
    <p:sldId id="381" r:id="rId52"/>
    <p:sldId id="388" r:id="rId53"/>
    <p:sldId id="352" r:id="rId54"/>
    <p:sldId id="294" r:id="rId55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96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38" y="138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587D3-8A72-4A59-909F-28D865485049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5F763-452D-49C3-877D-78C851D9D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23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61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79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50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18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47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17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8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C74E8257-0B6B-4992-A1D3-5AB3753549B7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F22182DA-5B92-4B3B-B4E4-B2FFD8DD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7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8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1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52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6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3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54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4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14-Oct-15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5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07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ms.cern.ch/file/1416390/1/20150909__FAIR_current_status_3D_animation_67s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ms.cern.ch/file/1416390/1/20150909__FAIR_current_status_3D_animation_67s.mp4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1" y="131146"/>
            <a:ext cx="2163499" cy="1841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9821" y="3281778"/>
            <a:ext cx="35043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 err="1" smtClean="0"/>
              <a:t>Integration_Current</a:t>
            </a:r>
            <a:r>
              <a:rPr lang="fr-CH" sz="2400" dirty="0" smtClean="0"/>
              <a:t> </a:t>
            </a:r>
            <a:r>
              <a:rPr lang="fr-CH" sz="2400" dirty="0" err="1" smtClean="0"/>
              <a:t>Status</a:t>
            </a:r>
            <a:endParaRPr lang="fr-CH" sz="2400" dirty="0" smtClean="0"/>
          </a:p>
          <a:p>
            <a:pPr algn="ctr"/>
            <a:r>
              <a:rPr lang="fr-CH" sz="2400" dirty="0" smtClean="0"/>
              <a:t>20151014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203341" y="5438001"/>
            <a:ext cx="1940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Edms# 1416390_A.Kosmicki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67619" y="205313"/>
            <a:ext cx="172835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dirty="0" smtClean="0"/>
              <a:t>FAIR</a:t>
            </a:r>
          </a:p>
          <a:p>
            <a:r>
              <a:rPr lang="fr-CH" sz="2400" dirty="0" smtClean="0"/>
              <a:t>Building 180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18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5638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24911" y="2055036"/>
            <a:ext cx="1956020" cy="182101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Vue comportant tous les types d’aimants sur chaque banc de test, ainsi que toutes les positions des blocs béton pour les systèmes de fil tendu.</a:t>
            </a:r>
          </a:p>
          <a:p>
            <a:r>
              <a:rPr lang="en-US" dirty="0"/>
              <a:t>ST0625054_04</a:t>
            </a:r>
          </a:p>
        </p:txBody>
      </p:sp>
    </p:spTree>
    <p:extLst>
      <p:ext uri="{BB962C8B-B14F-4D97-AF65-F5344CB8AC3E}">
        <p14:creationId xmlns:p14="http://schemas.microsoft.com/office/powerpoint/2010/main" val="36581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2150" y="508884"/>
            <a:ext cx="1417376" cy="308418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Dipole</a:t>
            </a:r>
            <a:r>
              <a:rPr lang="fr-CH" dirty="0" smtClean="0"/>
              <a:t> 1/2 </a:t>
            </a:r>
            <a:r>
              <a:rPr lang="fr-CH" dirty="0" smtClean="0">
                <a:sym typeface="Wingdings" panose="05000000000000000000" pitchFamily="2" charset="2"/>
              </a:rPr>
              <a:t> OK</a:t>
            </a:r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295166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150" y="508884"/>
            <a:ext cx="1677062" cy="308418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Dipole</a:t>
            </a:r>
            <a:r>
              <a:rPr lang="fr-CH" dirty="0" smtClean="0"/>
              <a:t> 2/2 </a:t>
            </a:r>
            <a:r>
              <a:rPr lang="fr-CH" dirty="0" smtClean="0">
                <a:sym typeface="Wingdings" panose="05000000000000000000" pitchFamily="2" charset="2"/>
              </a:rPr>
              <a:t> CLASH</a:t>
            </a:r>
            <a:endParaRPr lang="en-US" dirty="0" err="1" smtClean="0"/>
          </a:p>
        </p:txBody>
      </p:sp>
      <p:sp>
        <p:nvSpPr>
          <p:cNvPr id="9" name="Explosion 1 8"/>
          <p:cNvSpPr/>
          <p:nvPr/>
        </p:nvSpPr>
        <p:spPr>
          <a:xfrm>
            <a:off x="4603807" y="2201482"/>
            <a:ext cx="652007" cy="652007"/>
          </a:xfrm>
          <a:prstGeom prst="irregularSeal1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6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150" y="508884"/>
            <a:ext cx="2285241" cy="308418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Multiplet 2675mm </a:t>
            </a:r>
            <a:r>
              <a:rPr lang="fr-CH" dirty="0" smtClean="0">
                <a:sym typeface="Wingdings" panose="05000000000000000000" pitchFamily="2" charset="2"/>
              </a:rPr>
              <a:t> CLASH</a:t>
            </a:r>
            <a:endParaRPr lang="en-US" dirty="0" err="1" smtClean="0"/>
          </a:p>
        </p:txBody>
      </p:sp>
      <p:sp>
        <p:nvSpPr>
          <p:cNvPr id="6" name="Explosion 1 5"/>
          <p:cNvSpPr/>
          <p:nvPr/>
        </p:nvSpPr>
        <p:spPr>
          <a:xfrm>
            <a:off x="5057031" y="2129923"/>
            <a:ext cx="652007" cy="652007"/>
          </a:xfrm>
          <a:prstGeom prst="irregularSeal1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4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150" y="508884"/>
            <a:ext cx="2285241" cy="308418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Multiplet 5628mm </a:t>
            </a:r>
            <a:r>
              <a:rPr lang="fr-CH" dirty="0" smtClean="0">
                <a:sym typeface="Wingdings" panose="05000000000000000000" pitchFamily="2" charset="2"/>
              </a:rPr>
              <a:t> CLASH</a:t>
            </a:r>
            <a:endParaRPr lang="en-US" dirty="0" err="1" smtClean="0"/>
          </a:p>
        </p:txBody>
      </p:sp>
      <p:sp>
        <p:nvSpPr>
          <p:cNvPr id="6" name="Explosion 1 5"/>
          <p:cNvSpPr/>
          <p:nvPr/>
        </p:nvSpPr>
        <p:spPr>
          <a:xfrm>
            <a:off x="4635613" y="2205493"/>
            <a:ext cx="652007" cy="652007"/>
          </a:xfrm>
          <a:prstGeom prst="irregularSeal1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1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150" y="508884"/>
            <a:ext cx="2285241" cy="308418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Multiplet 6266mm </a:t>
            </a:r>
            <a:r>
              <a:rPr lang="fr-CH" dirty="0" smtClean="0">
                <a:sym typeface="Wingdings" panose="05000000000000000000" pitchFamily="2" charset="2"/>
              </a:rPr>
              <a:t> CLASH</a:t>
            </a:r>
            <a:endParaRPr lang="en-US" dirty="0" err="1" smtClean="0"/>
          </a:p>
        </p:txBody>
      </p:sp>
      <p:sp>
        <p:nvSpPr>
          <p:cNvPr id="7" name="Explosion 1 6"/>
          <p:cNvSpPr/>
          <p:nvPr/>
        </p:nvSpPr>
        <p:spPr>
          <a:xfrm>
            <a:off x="4635613" y="2205493"/>
            <a:ext cx="652007" cy="652007"/>
          </a:xfrm>
          <a:prstGeom prst="irregularSeal1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6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2150" y="508884"/>
            <a:ext cx="2285241" cy="308418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Multiplet 6904mm </a:t>
            </a:r>
            <a:r>
              <a:rPr lang="fr-CH" dirty="0" smtClean="0">
                <a:sym typeface="Wingdings" panose="05000000000000000000" pitchFamily="2" charset="2"/>
              </a:rPr>
              <a:t> CLASH</a:t>
            </a:r>
            <a:endParaRPr lang="en-US" dirty="0" err="1" smtClean="0"/>
          </a:p>
        </p:txBody>
      </p:sp>
      <p:sp>
        <p:nvSpPr>
          <p:cNvPr id="6" name="Explosion 1 5"/>
          <p:cNvSpPr/>
          <p:nvPr/>
        </p:nvSpPr>
        <p:spPr>
          <a:xfrm>
            <a:off x="4635613" y="2205493"/>
            <a:ext cx="652007" cy="652007"/>
          </a:xfrm>
          <a:prstGeom prst="irregularSeal1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5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63860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4028501" y="2431055"/>
            <a:ext cx="1116376" cy="1498294"/>
          </a:xfrm>
          <a:custGeom>
            <a:avLst/>
            <a:gdLst>
              <a:gd name="connsiteX0" fmla="*/ 1116376 w 1116376"/>
              <a:gd name="connsiteY0" fmla="*/ 0 h 1498294"/>
              <a:gd name="connsiteX1" fmla="*/ 0 w 1116376"/>
              <a:gd name="connsiteY1" fmla="*/ 7345 h 1498294"/>
              <a:gd name="connsiteX2" fmla="*/ 25706 w 1116376"/>
              <a:gd name="connsiteY2" fmla="*/ 1498294 h 14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6376" h="1498294">
                <a:moveTo>
                  <a:pt x="1116376" y="0"/>
                </a:moveTo>
                <a:lnTo>
                  <a:pt x="0" y="7345"/>
                </a:lnTo>
                <a:lnTo>
                  <a:pt x="25706" y="1498294"/>
                </a:lnTo>
              </a:path>
            </a:pathLst>
          </a:custGeom>
          <a:noFill/>
          <a:ln w="120650" cap="flat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751942" y="2754217"/>
            <a:ext cx="631634" cy="1009879"/>
          </a:xfrm>
          <a:custGeom>
            <a:avLst/>
            <a:gdLst>
              <a:gd name="connsiteX0" fmla="*/ 631634 w 631634"/>
              <a:gd name="connsiteY0" fmla="*/ 0 h 1009879"/>
              <a:gd name="connsiteX1" fmla="*/ 0 w 631634"/>
              <a:gd name="connsiteY1" fmla="*/ 0 h 1009879"/>
              <a:gd name="connsiteX2" fmla="*/ 0 w 631634"/>
              <a:gd name="connsiteY2" fmla="*/ 1009879 h 1009879"/>
              <a:gd name="connsiteX3" fmla="*/ 561860 w 631634"/>
              <a:gd name="connsiteY3" fmla="*/ 1009879 h 100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634" h="1009879">
                <a:moveTo>
                  <a:pt x="631634" y="0"/>
                </a:moveTo>
                <a:lnTo>
                  <a:pt x="0" y="0"/>
                </a:lnTo>
                <a:lnTo>
                  <a:pt x="0" y="1009879"/>
                </a:lnTo>
                <a:lnTo>
                  <a:pt x="561860" y="1009879"/>
                </a:lnTo>
              </a:path>
            </a:pathLst>
          </a:custGeom>
          <a:noFill/>
          <a:ln w="120650" cap="flat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009002" y="2537552"/>
            <a:ext cx="257061" cy="1175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020019" y="2537552"/>
            <a:ext cx="216665" cy="12485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020019" y="3437263"/>
            <a:ext cx="224010" cy="161580"/>
          </a:xfrm>
          <a:custGeom>
            <a:avLst/>
            <a:gdLst>
              <a:gd name="connsiteX0" fmla="*/ 0 w 224010"/>
              <a:gd name="connsiteY0" fmla="*/ 0 h 161580"/>
              <a:gd name="connsiteX1" fmla="*/ 224010 w 224010"/>
              <a:gd name="connsiteY1" fmla="*/ 161580 h 16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4010" h="161580">
                <a:moveTo>
                  <a:pt x="0" y="0"/>
                </a:moveTo>
                <a:lnTo>
                  <a:pt x="224010" y="1615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034708" y="3437263"/>
            <a:ext cx="183615" cy="205648"/>
          </a:xfrm>
          <a:custGeom>
            <a:avLst/>
            <a:gdLst>
              <a:gd name="connsiteX0" fmla="*/ 0 w 183615"/>
              <a:gd name="connsiteY0" fmla="*/ 205648 h 205648"/>
              <a:gd name="connsiteX1" fmla="*/ 183615 w 183615"/>
              <a:gd name="connsiteY1" fmla="*/ 0 h 20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615" h="205648">
                <a:moveTo>
                  <a:pt x="0" y="205648"/>
                </a:moveTo>
                <a:lnTo>
                  <a:pt x="18361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241494" y="3789802"/>
            <a:ext cx="216665" cy="257061"/>
          </a:xfrm>
          <a:custGeom>
            <a:avLst/>
            <a:gdLst>
              <a:gd name="connsiteX0" fmla="*/ 0 w 216665"/>
              <a:gd name="connsiteY0" fmla="*/ 0 h 257061"/>
              <a:gd name="connsiteX1" fmla="*/ 216665 w 216665"/>
              <a:gd name="connsiteY1" fmla="*/ 257061 h 25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6665" h="257061">
                <a:moveTo>
                  <a:pt x="0" y="0"/>
                </a:moveTo>
                <a:lnTo>
                  <a:pt x="216665" y="257061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226805" y="3756752"/>
            <a:ext cx="216665" cy="297455"/>
          </a:xfrm>
          <a:custGeom>
            <a:avLst/>
            <a:gdLst>
              <a:gd name="connsiteX0" fmla="*/ 216665 w 216665"/>
              <a:gd name="connsiteY0" fmla="*/ 0 h 297455"/>
              <a:gd name="connsiteX1" fmla="*/ 0 w 216665"/>
              <a:gd name="connsiteY1" fmla="*/ 297455 h 29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6665" h="297455">
                <a:moveTo>
                  <a:pt x="216665" y="0"/>
                </a:moveTo>
                <a:lnTo>
                  <a:pt x="0" y="29745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586689" y="3793475"/>
            <a:ext cx="205648" cy="235026"/>
          </a:xfrm>
          <a:custGeom>
            <a:avLst/>
            <a:gdLst>
              <a:gd name="connsiteX0" fmla="*/ 0 w 205648"/>
              <a:gd name="connsiteY0" fmla="*/ 0 h 235026"/>
              <a:gd name="connsiteX1" fmla="*/ 205648 w 205648"/>
              <a:gd name="connsiteY1" fmla="*/ 235026 h 23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5648" h="235026">
                <a:moveTo>
                  <a:pt x="0" y="0"/>
                </a:moveTo>
                <a:lnTo>
                  <a:pt x="205648" y="235026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564655" y="3841214"/>
            <a:ext cx="183615" cy="246044"/>
          </a:xfrm>
          <a:custGeom>
            <a:avLst/>
            <a:gdLst>
              <a:gd name="connsiteX0" fmla="*/ 0 w 183615"/>
              <a:gd name="connsiteY0" fmla="*/ 246044 h 246044"/>
              <a:gd name="connsiteX1" fmla="*/ 183615 w 183615"/>
              <a:gd name="connsiteY1" fmla="*/ 0 h 24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615" h="246044">
                <a:moveTo>
                  <a:pt x="0" y="246044"/>
                </a:moveTo>
                <a:lnTo>
                  <a:pt x="18361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251373" y="2886419"/>
            <a:ext cx="253388" cy="146892"/>
          </a:xfrm>
          <a:custGeom>
            <a:avLst/>
            <a:gdLst>
              <a:gd name="connsiteX0" fmla="*/ 0 w 253388"/>
              <a:gd name="connsiteY0" fmla="*/ 0 h 146892"/>
              <a:gd name="connsiteX1" fmla="*/ 253388 w 253388"/>
              <a:gd name="connsiteY1" fmla="*/ 146892 h 146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3388" h="146892">
                <a:moveTo>
                  <a:pt x="0" y="0"/>
                </a:moveTo>
                <a:lnTo>
                  <a:pt x="253388" y="146892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280752" y="2879075"/>
            <a:ext cx="190959" cy="190959"/>
          </a:xfrm>
          <a:custGeom>
            <a:avLst/>
            <a:gdLst>
              <a:gd name="connsiteX0" fmla="*/ 0 w 190959"/>
              <a:gd name="connsiteY0" fmla="*/ 190959 h 190959"/>
              <a:gd name="connsiteX1" fmla="*/ 190959 w 190959"/>
              <a:gd name="connsiteY1" fmla="*/ 0 h 190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959" h="190959">
                <a:moveTo>
                  <a:pt x="0" y="190959"/>
                </a:moveTo>
                <a:lnTo>
                  <a:pt x="190959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244029" y="3407884"/>
            <a:ext cx="242371" cy="161581"/>
          </a:xfrm>
          <a:custGeom>
            <a:avLst/>
            <a:gdLst>
              <a:gd name="connsiteX0" fmla="*/ 0 w 242371"/>
              <a:gd name="connsiteY0" fmla="*/ 0 h 161581"/>
              <a:gd name="connsiteX1" fmla="*/ 242371 w 242371"/>
              <a:gd name="connsiteY1" fmla="*/ 161581 h 161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371" h="161581">
                <a:moveTo>
                  <a:pt x="0" y="0"/>
                </a:moveTo>
                <a:lnTo>
                  <a:pt x="242371" y="161581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251373" y="3426246"/>
            <a:ext cx="209321" cy="212993"/>
          </a:xfrm>
          <a:custGeom>
            <a:avLst/>
            <a:gdLst>
              <a:gd name="connsiteX0" fmla="*/ 0 w 209321"/>
              <a:gd name="connsiteY0" fmla="*/ 212993 h 212993"/>
              <a:gd name="connsiteX1" fmla="*/ 209321 w 209321"/>
              <a:gd name="connsiteY1" fmla="*/ 0 h 212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321" h="212993">
                <a:moveTo>
                  <a:pt x="0" y="212993"/>
                </a:moveTo>
                <a:lnTo>
                  <a:pt x="209321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994313" y="2875402"/>
            <a:ext cx="227682" cy="135875"/>
          </a:xfrm>
          <a:custGeom>
            <a:avLst/>
            <a:gdLst>
              <a:gd name="connsiteX0" fmla="*/ 0 w 227682"/>
              <a:gd name="connsiteY0" fmla="*/ 0 h 135875"/>
              <a:gd name="connsiteX1" fmla="*/ 0 w 227682"/>
              <a:gd name="connsiteY1" fmla="*/ 0 h 135875"/>
              <a:gd name="connsiteX2" fmla="*/ 227682 w 227682"/>
              <a:gd name="connsiteY2" fmla="*/ 135875 h 13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682" h="135875">
                <a:moveTo>
                  <a:pt x="0" y="0"/>
                </a:moveTo>
                <a:lnTo>
                  <a:pt x="0" y="0"/>
                </a:lnTo>
                <a:lnTo>
                  <a:pt x="227682" y="1358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038381" y="2860713"/>
            <a:ext cx="187286" cy="198304"/>
          </a:xfrm>
          <a:custGeom>
            <a:avLst/>
            <a:gdLst>
              <a:gd name="connsiteX0" fmla="*/ 0 w 187286"/>
              <a:gd name="connsiteY0" fmla="*/ 198304 h 198304"/>
              <a:gd name="connsiteX1" fmla="*/ 187286 w 187286"/>
              <a:gd name="connsiteY1" fmla="*/ 0 h 19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286" h="198304">
                <a:moveTo>
                  <a:pt x="0" y="198304"/>
                </a:moveTo>
                <a:lnTo>
                  <a:pt x="187286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939229" y="3848559"/>
            <a:ext cx="198304" cy="168925"/>
          </a:xfrm>
          <a:custGeom>
            <a:avLst/>
            <a:gdLst>
              <a:gd name="connsiteX0" fmla="*/ 198304 w 198304"/>
              <a:gd name="connsiteY0" fmla="*/ 168925 h 168925"/>
              <a:gd name="connsiteX1" fmla="*/ 0 w 198304"/>
              <a:gd name="connsiteY1" fmla="*/ 0 h 16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304" h="168925">
                <a:moveTo>
                  <a:pt x="198304" y="168925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924540" y="3855904"/>
            <a:ext cx="183614" cy="198303"/>
          </a:xfrm>
          <a:custGeom>
            <a:avLst/>
            <a:gdLst>
              <a:gd name="connsiteX0" fmla="*/ 0 w 183614"/>
              <a:gd name="connsiteY0" fmla="*/ 198303 h 198303"/>
              <a:gd name="connsiteX1" fmla="*/ 183614 w 183614"/>
              <a:gd name="connsiteY1" fmla="*/ 0 h 198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614" h="198303">
                <a:moveTo>
                  <a:pt x="0" y="198303"/>
                </a:moveTo>
                <a:lnTo>
                  <a:pt x="183614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929740" y="653880"/>
            <a:ext cx="2625462" cy="524503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Possible to </a:t>
            </a:r>
            <a:r>
              <a:rPr lang="fr-CH" dirty="0" err="1" smtClean="0"/>
              <a:t>re-rout</a:t>
            </a:r>
            <a:r>
              <a:rPr lang="fr-CH" dirty="0" smtClean="0"/>
              <a:t> the cryo </a:t>
            </a:r>
            <a:r>
              <a:rPr lang="fr-CH" dirty="0" err="1" smtClean="0"/>
              <a:t>lines</a:t>
            </a:r>
            <a:r>
              <a:rPr lang="fr-CH" dirty="0" smtClean="0"/>
              <a:t>?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 No</a:t>
            </a:r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98530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346036"/>
            <a:ext cx="8255000" cy="50229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7059" y="3030032"/>
            <a:ext cx="2355388" cy="524503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wire</a:t>
            </a:r>
            <a:r>
              <a:rPr lang="fr-CH" dirty="0" smtClean="0"/>
              <a:t> </a:t>
            </a:r>
            <a:r>
              <a:rPr lang="fr-CH" dirty="0" err="1" smtClean="0"/>
              <a:t>tracking</a:t>
            </a:r>
            <a:r>
              <a:rPr lang="fr-CH" dirty="0" smtClean="0"/>
              <a:t> </a:t>
            </a:r>
            <a:r>
              <a:rPr lang="fr-CH" dirty="0" err="1" smtClean="0"/>
              <a:t>equipments</a:t>
            </a:r>
            <a:endParaRPr lang="fr-CH" dirty="0" smtClean="0"/>
          </a:p>
          <a:p>
            <a:r>
              <a:rPr lang="fr-CH" dirty="0" smtClean="0"/>
              <a:t>Have been </a:t>
            </a:r>
            <a:r>
              <a:rPr lang="fr-CH" dirty="0" err="1" smtClean="0"/>
              <a:t>adapted</a:t>
            </a:r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156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345731"/>
            <a:ext cx="8256000" cy="5023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7276" y="737223"/>
            <a:ext cx="1614545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 err="1"/>
              <a:t>Dipole</a:t>
            </a:r>
            <a:r>
              <a:rPr lang="fr-CH" sz="1625" dirty="0"/>
              <a:t> 1/2 </a:t>
            </a:r>
            <a:r>
              <a:rPr lang="fr-CH" sz="1625" dirty="0">
                <a:sym typeface="Wingdings" panose="05000000000000000000" pitchFamily="2" charset="2"/>
              </a:rPr>
              <a:t> OK</a:t>
            </a:r>
            <a:endParaRPr lang="en-US" sz="1625" dirty="0" err="1"/>
          </a:p>
        </p:txBody>
      </p:sp>
    </p:spTree>
    <p:extLst>
      <p:ext uri="{BB962C8B-B14F-4D97-AF65-F5344CB8AC3E}">
        <p14:creationId xmlns:p14="http://schemas.microsoft.com/office/powerpoint/2010/main" val="405409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1" y="131146"/>
            <a:ext cx="2163499" cy="18416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03341" y="5438001"/>
            <a:ext cx="1940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Edms# 1416390_A.Kosmicki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67619" y="205313"/>
            <a:ext cx="172835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dirty="0" smtClean="0"/>
              <a:t>FAIR</a:t>
            </a:r>
          </a:p>
          <a:p>
            <a:r>
              <a:rPr lang="fr-CH" sz="2400" dirty="0" smtClean="0"/>
              <a:t>Building 180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392649" y="1941638"/>
            <a:ext cx="559565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History</a:t>
            </a:r>
            <a:endParaRPr lang="fr-CH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Latest</a:t>
            </a:r>
            <a:r>
              <a:rPr lang="fr-CH" sz="2400" dirty="0" smtClean="0"/>
              <a:t> configuration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approved</a:t>
            </a:r>
            <a:endParaRPr lang="fr-CH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General </a:t>
            </a:r>
            <a:r>
              <a:rPr lang="fr-CH" sz="2400" dirty="0" err="1" smtClean="0"/>
              <a:t>views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Different</a:t>
            </a:r>
            <a:r>
              <a:rPr lang="fr-CH" sz="2400" dirty="0" smtClean="0"/>
              <a:t> configurations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Conflicts</a:t>
            </a:r>
            <a:r>
              <a:rPr lang="fr-CH" sz="2400" dirty="0" smtClean="0"/>
              <a:t> and </a:t>
            </a:r>
            <a:r>
              <a:rPr lang="fr-CH" sz="2400" dirty="0" err="1" smtClean="0"/>
              <a:t>left</a:t>
            </a:r>
            <a:r>
              <a:rPr lang="fr-CH" sz="2400" dirty="0" smtClean="0"/>
              <a:t>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done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Conclusion</a:t>
            </a:r>
            <a:endParaRPr lang="fr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8989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345731"/>
            <a:ext cx="8256000" cy="50235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7275" y="737223"/>
            <a:ext cx="1614545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 err="1"/>
              <a:t>Dipole</a:t>
            </a:r>
            <a:r>
              <a:rPr lang="fr-CH" sz="1625" dirty="0"/>
              <a:t> 2/2 </a:t>
            </a:r>
            <a:r>
              <a:rPr lang="fr-CH" sz="1625" dirty="0">
                <a:sym typeface="Wingdings" panose="05000000000000000000" pitchFamily="2" charset="2"/>
              </a:rPr>
              <a:t> OK</a:t>
            </a:r>
            <a:endParaRPr lang="en-US" sz="1625" dirty="0" err="1"/>
          </a:p>
        </p:txBody>
      </p:sp>
    </p:spTree>
    <p:extLst>
      <p:ext uri="{BB962C8B-B14F-4D97-AF65-F5344CB8AC3E}">
        <p14:creationId xmlns:p14="http://schemas.microsoft.com/office/powerpoint/2010/main" val="46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00" y="345731"/>
            <a:ext cx="8256000" cy="50235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7274" y="737223"/>
            <a:ext cx="2315570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/>
              <a:t>Multiplet 2675mm </a:t>
            </a:r>
            <a:r>
              <a:rPr lang="fr-CH" sz="1625" dirty="0">
                <a:sym typeface="Wingdings" panose="05000000000000000000" pitchFamily="2" charset="2"/>
              </a:rPr>
              <a:t> OK</a:t>
            </a:r>
            <a:endParaRPr lang="en-US" sz="1625" dirty="0" err="1"/>
          </a:p>
        </p:txBody>
      </p:sp>
    </p:spTree>
    <p:extLst>
      <p:ext uri="{BB962C8B-B14F-4D97-AF65-F5344CB8AC3E}">
        <p14:creationId xmlns:p14="http://schemas.microsoft.com/office/powerpoint/2010/main" val="341610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00" y="345731"/>
            <a:ext cx="8256000" cy="50235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7274" y="737223"/>
            <a:ext cx="2315570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/>
              <a:t>Multiplet 5628mm </a:t>
            </a:r>
            <a:r>
              <a:rPr lang="fr-CH" sz="1625" dirty="0">
                <a:sym typeface="Wingdings" panose="05000000000000000000" pitchFamily="2" charset="2"/>
              </a:rPr>
              <a:t> OK</a:t>
            </a:r>
            <a:endParaRPr lang="en-US" sz="1625" dirty="0" err="1"/>
          </a:p>
        </p:txBody>
      </p:sp>
    </p:spTree>
    <p:extLst>
      <p:ext uri="{BB962C8B-B14F-4D97-AF65-F5344CB8AC3E}">
        <p14:creationId xmlns:p14="http://schemas.microsoft.com/office/powerpoint/2010/main" val="29770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345731"/>
            <a:ext cx="8256000" cy="50235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7274" y="737223"/>
            <a:ext cx="2315570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/>
              <a:t>Multiplet 6266mm </a:t>
            </a:r>
            <a:r>
              <a:rPr lang="fr-CH" sz="1625" dirty="0">
                <a:sym typeface="Wingdings" panose="05000000000000000000" pitchFamily="2" charset="2"/>
              </a:rPr>
              <a:t> OK</a:t>
            </a:r>
            <a:endParaRPr lang="en-US" sz="1625" dirty="0" err="1"/>
          </a:p>
        </p:txBody>
      </p:sp>
    </p:spTree>
    <p:extLst>
      <p:ext uri="{BB962C8B-B14F-4D97-AF65-F5344CB8AC3E}">
        <p14:creationId xmlns:p14="http://schemas.microsoft.com/office/powerpoint/2010/main" val="337993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00" y="345731"/>
            <a:ext cx="8256000" cy="50235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7274" y="737223"/>
            <a:ext cx="2315570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/>
              <a:t>Multiplet 6904mm </a:t>
            </a:r>
            <a:r>
              <a:rPr lang="fr-CH" sz="1625" dirty="0">
                <a:sym typeface="Wingdings" panose="05000000000000000000" pitchFamily="2" charset="2"/>
              </a:rPr>
              <a:t> OK</a:t>
            </a:r>
            <a:endParaRPr lang="en-US" sz="1625" dirty="0" err="1"/>
          </a:p>
        </p:txBody>
      </p:sp>
    </p:spTree>
    <p:extLst>
      <p:ext uri="{BB962C8B-B14F-4D97-AF65-F5344CB8AC3E}">
        <p14:creationId xmlns:p14="http://schemas.microsoft.com/office/powerpoint/2010/main" val="311082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00" y="345731"/>
            <a:ext cx="8256000" cy="502353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92192" y="2343448"/>
            <a:ext cx="1495666" cy="342401"/>
          </a:xfrm>
          <a:prstGeom prst="rect">
            <a:avLst/>
          </a:prstGeom>
          <a:solidFill>
            <a:srgbClr val="F8F8F8">
              <a:alpha val="52157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625" dirty="0"/>
              <a:t>Vue de dessous</a:t>
            </a:r>
            <a:endParaRPr lang="en-US" sz="1625" dirty="0" err="1"/>
          </a:p>
        </p:txBody>
      </p:sp>
      <p:sp>
        <p:nvSpPr>
          <p:cNvPr id="3" name="Rectangle 2"/>
          <p:cNvSpPr/>
          <p:nvPr/>
        </p:nvSpPr>
        <p:spPr>
          <a:xfrm>
            <a:off x="1875195" y="1601755"/>
            <a:ext cx="3110204" cy="552062"/>
          </a:xfrm>
          <a:prstGeom prst="rect">
            <a:avLst/>
          </a:prstGeom>
          <a:noFill/>
          <a:ln w="5715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0"/>
          </a:p>
        </p:txBody>
      </p:sp>
      <p:sp>
        <p:nvSpPr>
          <p:cNvPr id="27" name="Rectangle 26"/>
          <p:cNvSpPr/>
          <p:nvPr/>
        </p:nvSpPr>
        <p:spPr>
          <a:xfrm>
            <a:off x="4599214" y="2860092"/>
            <a:ext cx="2866573" cy="552062"/>
          </a:xfrm>
          <a:prstGeom prst="rect">
            <a:avLst/>
          </a:prstGeom>
          <a:noFill/>
          <a:ln w="5715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0"/>
          </a:p>
        </p:txBody>
      </p:sp>
      <p:sp>
        <p:nvSpPr>
          <p:cNvPr id="29" name="Rectangle 28"/>
          <p:cNvSpPr/>
          <p:nvPr/>
        </p:nvSpPr>
        <p:spPr>
          <a:xfrm>
            <a:off x="2025521" y="4235062"/>
            <a:ext cx="2905449" cy="552062"/>
          </a:xfrm>
          <a:prstGeom prst="rect">
            <a:avLst/>
          </a:prstGeom>
          <a:noFill/>
          <a:ln w="5715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0"/>
          </a:p>
        </p:txBody>
      </p:sp>
      <p:sp>
        <p:nvSpPr>
          <p:cNvPr id="30" name="Rectangle 29"/>
          <p:cNvSpPr/>
          <p:nvPr/>
        </p:nvSpPr>
        <p:spPr>
          <a:xfrm>
            <a:off x="1870010" y="1588794"/>
            <a:ext cx="3110204" cy="55206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0"/>
          </a:p>
        </p:txBody>
      </p:sp>
      <p:sp>
        <p:nvSpPr>
          <p:cNvPr id="31" name="Rectangle 30"/>
          <p:cNvSpPr/>
          <p:nvPr/>
        </p:nvSpPr>
        <p:spPr>
          <a:xfrm>
            <a:off x="4594029" y="2847131"/>
            <a:ext cx="2866573" cy="55206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0"/>
          </a:p>
        </p:txBody>
      </p:sp>
      <p:sp>
        <p:nvSpPr>
          <p:cNvPr id="32" name="Rectangle 31"/>
          <p:cNvSpPr/>
          <p:nvPr/>
        </p:nvSpPr>
        <p:spPr>
          <a:xfrm>
            <a:off x="2020336" y="4222101"/>
            <a:ext cx="2905449" cy="55206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0"/>
          </a:p>
        </p:txBody>
      </p:sp>
    </p:spTree>
    <p:extLst>
      <p:ext uri="{BB962C8B-B14F-4D97-AF65-F5344CB8AC3E}">
        <p14:creationId xmlns:p14="http://schemas.microsoft.com/office/powerpoint/2010/main" val="27634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3018" y="1634869"/>
            <a:ext cx="47379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dirty="0" err="1" smtClean="0"/>
              <a:t>Latest</a:t>
            </a:r>
            <a:r>
              <a:rPr lang="fr-CH" sz="4400" dirty="0" smtClean="0"/>
              <a:t> configuration</a:t>
            </a:r>
          </a:p>
          <a:p>
            <a:pPr algn="ctr"/>
            <a:r>
              <a:rPr lang="fr-CH" sz="4400" dirty="0" smtClean="0"/>
              <a:t>to </a:t>
            </a:r>
            <a:r>
              <a:rPr lang="fr-CH" sz="4400" dirty="0" err="1" smtClean="0"/>
              <a:t>be</a:t>
            </a:r>
            <a:r>
              <a:rPr lang="fr-CH" sz="4400" dirty="0" smtClean="0"/>
              <a:t> </a:t>
            </a:r>
            <a:r>
              <a:rPr lang="fr-CH" sz="4400" dirty="0" err="1" smtClean="0"/>
              <a:t>approved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40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2" t="12626" r="4243"/>
          <a:stretch/>
        </p:blipFill>
        <p:spPr>
          <a:xfrm>
            <a:off x="510252" y="362157"/>
            <a:ext cx="8455948" cy="4952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_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Latest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 to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be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approved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80701" y="3433289"/>
            <a:ext cx="74539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 </a:t>
            </a:r>
            <a:r>
              <a:rPr lang="fr-CH" sz="1100" dirty="0" err="1" smtClean="0">
                <a:solidFill>
                  <a:schemeClr val="bg1"/>
                </a:solidFill>
              </a:rPr>
              <a:t>magnets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6200000">
            <a:off x="2695959" y="4560319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965631" y="4194693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083661" y="4194691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4642676" y="4194692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6200000">
            <a:off x="4891592" y="3800492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3524646" y="4194692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21475" y="5450445"/>
            <a:ext cx="96500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Personnal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access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6200000">
            <a:off x="2695960" y="5061243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45906" y="2151647"/>
            <a:ext cx="55784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Transport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56575" y="1467206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2660" y="1467206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6172" y="2581552"/>
            <a:ext cx="41357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PANDA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2554" y="4194691"/>
            <a:ext cx="1067600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&amp; 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0093" y="3645792"/>
            <a:ext cx="130965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&amp; 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514350" y="2320924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22566" y="2576096"/>
            <a:ext cx="59631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Main </a:t>
            </a:r>
            <a:r>
              <a:rPr lang="fr-CH" sz="1100" dirty="0" err="1" smtClean="0">
                <a:solidFill>
                  <a:schemeClr val="bg1"/>
                </a:solidFill>
              </a:rPr>
              <a:t>door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0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43" y="427500"/>
            <a:ext cx="8530057" cy="486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_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Latest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 to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be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approved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4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Transport zone to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be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re-studied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" y="348505"/>
            <a:ext cx="8694340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63482" y="1828051"/>
            <a:ext cx="18170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dirty="0" err="1" smtClean="0"/>
              <a:t>History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64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4259" y="1704897"/>
            <a:ext cx="3395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4400" dirty="0" smtClean="0"/>
              <a:t>General </a:t>
            </a:r>
            <a:r>
              <a:rPr lang="fr-CH" sz="4400" dirty="0" err="1" smtClean="0"/>
              <a:t>views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03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43" y="427500"/>
            <a:ext cx="8530057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43" y="427500"/>
            <a:ext cx="8530057" cy="486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81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43" y="427500"/>
            <a:ext cx="8530057" cy="486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2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43" y="162878"/>
            <a:ext cx="4904207" cy="27941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350341"/>
            <a:ext cx="5905500" cy="3364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143" y="3056112"/>
            <a:ext cx="205344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Movable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stairs</a:t>
            </a:r>
            <a:r>
              <a:rPr lang="fr-CH" sz="1100" dirty="0" smtClean="0">
                <a:solidFill>
                  <a:schemeClr val="bg1"/>
                </a:solidFill>
              </a:rPr>
              <a:t> for </a:t>
            </a:r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zone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33893" y="2090912"/>
            <a:ext cx="1150956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Movable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cable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trays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9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Survey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measuring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075" y="1983346"/>
            <a:ext cx="6456370" cy="3625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2" y="112759"/>
            <a:ext cx="4018208" cy="225631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762256"/>
              </p:ext>
            </p:extLst>
          </p:nvPr>
        </p:nvGraphicFramePr>
        <p:xfrm>
          <a:off x="5511800" y="252459"/>
          <a:ext cx="3302000" cy="18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500"/>
                <a:gridCol w="825500"/>
                <a:gridCol w="825500"/>
                <a:gridCol w="825500"/>
              </a:tblGrid>
              <a:tr h="146538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Points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X (mm)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Y (mm)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Z (mm)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46538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2393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760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828.915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46538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2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760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828.915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46538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3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-2393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760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828.915</a:t>
                      </a:r>
                    </a:p>
                  </a:txBody>
                  <a:tcPr marL="68580" marR="68580" marT="34290" marB="34290"/>
                </a:tc>
              </a:tr>
              <a:tr h="146538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4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2379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1103.415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-644.5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46538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1103.415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-644.5</a:t>
                      </a:r>
                    </a:p>
                  </a:txBody>
                  <a:tcPr marL="68580" marR="68580" marT="34290" marB="34290"/>
                </a:tc>
              </a:tr>
              <a:tr h="117431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6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2379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1103.415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-644.5</a:t>
                      </a:r>
                    </a:p>
                  </a:txBody>
                  <a:tcPr marL="68580" marR="68580" marT="34290" marB="34290"/>
                </a:tc>
              </a:tr>
              <a:tr h="131209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7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2393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-760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828.915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17887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8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-760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828.915</a:t>
                      </a:r>
                    </a:p>
                  </a:txBody>
                  <a:tcPr marL="68580" marR="68580" marT="34290" marB="34290"/>
                </a:tc>
              </a:tr>
              <a:tr h="117431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9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-2393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-760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828.915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17431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10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2379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-1103.415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-644.5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17431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11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0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-1103.415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-644.5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  <a:tr h="117431">
                <a:tc>
                  <a:txBody>
                    <a:bodyPr/>
                    <a:lstStyle/>
                    <a:p>
                      <a:r>
                        <a:rPr lang="fr-CH" sz="500" dirty="0" smtClean="0"/>
                        <a:t>12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-2379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-1103.415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-644.5</a:t>
                      </a:r>
                      <a:endParaRPr lang="en-US" sz="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250" y="3163172"/>
            <a:ext cx="2612287" cy="215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8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1454" y="1647747"/>
            <a:ext cx="56210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dirty="0" err="1" smtClean="0"/>
              <a:t>Different</a:t>
            </a:r>
            <a:r>
              <a:rPr lang="fr-CH" sz="4400" dirty="0" smtClean="0"/>
              <a:t> configurations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1441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9" y="624629"/>
            <a:ext cx="8493617" cy="46219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3D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magnets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 from GSI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211842" y="0"/>
            <a:ext cx="2072664" cy="2334638"/>
            <a:chOff x="4211842" y="0"/>
            <a:chExt cx="2072664" cy="23346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3659" b="1199"/>
            <a:stretch/>
          </p:blipFill>
          <p:spPr>
            <a:xfrm>
              <a:off x="5050450" y="0"/>
              <a:ext cx="1234056" cy="1854741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H="1" flipV="1">
              <a:off x="5901447" y="1854741"/>
              <a:ext cx="123217" cy="479897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211842" y="51881"/>
              <a:ext cx="1288110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2675mm var_1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350978" y="0"/>
            <a:ext cx="2121613" cy="2415703"/>
            <a:chOff x="6350978" y="0"/>
            <a:chExt cx="2121613" cy="24157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9059" y="0"/>
              <a:ext cx="1206331" cy="1896299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V="1">
              <a:off x="6350978" y="1958502"/>
              <a:ext cx="256161" cy="457201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184481" y="29837"/>
              <a:ext cx="1288110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2675mm var_2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907706" y="624629"/>
            <a:ext cx="1036670" cy="2112012"/>
            <a:chOff x="7907706" y="624629"/>
            <a:chExt cx="1036670" cy="211201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07706" y="624629"/>
              <a:ext cx="1036670" cy="187382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8006695" y="2428223"/>
              <a:ext cx="838691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2000mm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65272" y="3002604"/>
            <a:ext cx="2475486" cy="1971283"/>
            <a:chOff x="6665272" y="3002604"/>
            <a:chExt cx="2475486" cy="1971283"/>
          </a:xfrm>
        </p:grpSpPr>
        <p:sp>
          <p:nvSpPr>
            <p:cNvPr id="10" name="Freeform 9"/>
            <p:cNvSpPr/>
            <p:nvPr/>
          </p:nvSpPr>
          <p:spPr>
            <a:xfrm>
              <a:off x="7795098" y="3002604"/>
              <a:ext cx="1147864" cy="1374843"/>
            </a:xfrm>
            <a:custGeom>
              <a:avLst/>
              <a:gdLst>
                <a:gd name="connsiteX0" fmla="*/ 0 w 1147864"/>
                <a:gd name="connsiteY0" fmla="*/ 38911 h 1374843"/>
                <a:gd name="connsiteX1" fmla="*/ 291830 w 1147864"/>
                <a:gd name="connsiteY1" fmla="*/ 0 h 1374843"/>
                <a:gd name="connsiteX2" fmla="*/ 1141379 w 1147864"/>
                <a:gd name="connsiteY2" fmla="*/ 778213 h 1374843"/>
                <a:gd name="connsiteX3" fmla="*/ 758757 w 1147864"/>
                <a:gd name="connsiteY3" fmla="*/ 830094 h 1374843"/>
                <a:gd name="connsiteX4" fmla="*/ 732817 w 1147864"/>
                <a:gd name="connsiteY4" fmla="*/ 1095983 h 1374843"/>
                <a:gd name="connsiteX5" fmla="*/ 661481 w 1147864"/>
                <a:gd name="connsiteY5" fmla="*/ 1219200 h 1374843"/>
                <a:gd name="connsiteX6" fmla="*/ 564204 w 1147864"/>
                <a:gd name="connsiteY6" fmla="*/ 1232170 h 1374843"/>
                <a:gd name="connsiteX7" fmla="*/ 531779 w 1147864"/>
                <a:gd name="connsiteY7" fmla="*/ 1374843 h 1374843"/>
                <a:gd name="connsiteX8" fmla="*/ 1057072 w 1147864"/>
                <a:gd name="connsiteY8" fmla="*/ 1284051 h 1374843"/>
                <a:gd name="connsiteX9" fmla="*/ 1147864 w 1147864"/>
                <a:gd name="connsiteY9" fmla="*/ 778213 h 1374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7864" h="1374843">
                  <a:moveTo>
                    <a:pt x="0" y="38911"/>
                  </a:moveTo>
                  <a:lnTo>
                    <a:pt x="291830" y="0"/>
                  </a:lnTo>
                  <a:lnTo>
                    <a:pt x="1141379" y="778213"/>
                  </a:lnTo>
                  <a:lnTo>
                    <a:pt x="758757" y="830094"/>
                  </a:lnTo>
                  <a:lnTo>
                    <a:pt x="732817" y="1095983"/>
                  </a:lnTo>
                  <a:lnTo>
                    <a:pt x="661481" y="1219200"/>
                  </a:lnTo>
                  <a:lnTo>
                    <a:pt x="564204" y="1232170"/>
                  </a:lnTo>
                  <a:lnTo>
                    <a:pt x="531779" y="1374843"/>
                  </a:lnTo>
                  <a:lnTo>
                    <a:pt x="1057072" y="1284051"/>
                  </a:lnTo>
                  <a:lnTo>
                    <a:pt x="1147864" y="77821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65272" y="4665469"/>
              <a:ext cx="2475486" cy="308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solidFill>
                    <a:schemeClr val="bg1"/>
                  </a:solidFill>
                </a:rPr>
                <a:t>Another</a:t>
              </a:r>
              <a:r>
                <a:rPr lang="fr-CH" dirty="0" smtClean="0">
                  <a:solidFill>
                    <a:schemeClr val="bg1"/>
                  </a:solidFill>
                </a:rPr>
                <a:t> 300mm longer </a:t>
              </a:r>
              <a:r>
                <a:rPr lang="fr-CH" dirty="0" err="1" smtClean="0">
                  <a:solidFill>
                    <a:schemeClr val="bg1"/>
                  </a:solidFill>
                </a:rPr>
                <a:t>dipole</a:t>
              </a:r>
              <a:r>
                <a:rPr lang="fr-CH" dirty="0" smtClean="0">
                  <a:solidFill>
                    <a:schemeClr val="bg1"/>
                  </a:solidFill>
                </a:rPr>
                <a:t>?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814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72455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Dipole</a:t>
            </a:r>
            <a:r>
              <a:rPr lang="fr-CH" sz="1100" dirty="0" smtClean="0">
                <a:solidFill>
                  <a:schemeClr val="bg1"/>
                </a:solidFill>
              </a:rPr>
              <a:t> var_1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83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72455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Dipole</a:t>
            </a:r>
            <a:r>
              <a:rPr lang="fr-CH" sz="1100" dirty="0" smtClean="0">
                <a:solidFill>
                  <a:schemeClr val="bg1"/>
                </a:solidFill>
              </a:rPr>
              <a:t> var_2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53" y="755774"/>
            <a:ext cx="6701326" cy="38141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2823" y="3406373"/>
            <a:ext cx="1298432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Bottom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view_Galleries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6529" y="1688652"/>
            <a:ext cx="70852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Building 180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4446" y="3006168"/>
            <a:ext cx="70852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Building 279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8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10724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Multiplet 2000mm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838" y="160512"/>
            <a:ext cx="1428276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Multiplet 2675mm var_1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23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1428276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Multiplet 2675mm var_2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7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10724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Multiplet 5628mm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8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10724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Multiplet 6266mm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10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838" y="160512"/>
            <a:ext cx="10724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Multiplet 6904mm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05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1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43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0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98" y="484249"/>
            <a:ext cx="8280000" cy="47465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4302" y="4544427"/>
            <a:ext cx="76623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1869" y="2956927"/>
            <a:ext cx="101149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Power c</a:t>
            </a:r>
            <a:r>
              <a:rPr lang="fr-CH" sz="1100" dirty="0" smtClean="0">
                <a:solidFill>
                  <a:schemeClr val="bg1"/>
                </a:solidFill>
              </a:rPr>
              <a:t>onverters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8900000">
            <a:off x="4959719" y="2872288"/>
            <a:ext cx="599523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Cryo pipes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77802" y="2600475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00802" y="3126204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00802" y="1190935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4452" y="2061577"/>
            <a:ext cx="1115690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Position of </a:t>
            </a:r>
            <a:r>
              <a:rPr lang="fr-CH" sz="1100" dirty="0" err="1" smtClean="0">
                <a:solidFill>
                  <a:schemeClr val="bg1"/>
                </a:solidFill>
              </a:rPr>
              <a:t>benches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366193" y="1905000"/>
            <a:ext cx="3746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259480" y="1993900"/>
            <a:ext cx="3619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3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7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8" y="428325"/>
            <a:ext cx="8527162" cy="4858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Different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5214" y="1704897"/>
            <a:ext cx="36735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4400" dirty="0" err="1" smtClean="0"/>
              <a:t>Conflicts</a:t>
            </a:r>
            <a:r>
              <a:rPr lang="fr-CH" sz="4400" dirty="0" smtClean="0"/>
              <a:t> and</a:t>
            </a:r>
          </a:p>
          <a:p>
            <a:pPr algn="ctr"/>
            <a:r>
              <a:rPr lang="fr-CH" sz="4400" dirty="0" err="1" smtClean="0"/>
              <a:t>Left</a:t>
            </a:r>
            <a:r>
              <a:rPr lang="fr-CH" sz="4400" dirty="0" smtClean="0"/>
              <a:t> to </a:t>
            </a:r>
            <a:r>
              <a:rPr lang="fr-CH" sz="4400" dirty="0" err="1" smtClean="0"/>
              <a:t>be</a:t>
            </a:r>
            <a:r>
              <a:rPr lang="fr-CH" sz="4400" dirty="0" smtClean="0"/>
              <a:t> </a:t>
            </a:r>
            <a:r>
              <a:rPr lang="fr-CH" sz="4400" dirty="0" err="1" smtClean="0"/>
              <a:t>done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624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Conflicts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72495" y="1843646"/>
            <a:ext cx="4908908" cy="2253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Conflict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structures and 2675mm multiplet Variant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Conflict</a:t>
            </a:r>
            <a:r>
              <a:rPr lang="fr-CH" dirty="0" smtClean="0"/>
              <a:t> </a:t>
            </a:r>
            <a:r>
              <a:rPr lang="fr-CH" dirty="0" err="1"/>
              <a:t>between</a:t>
            </a:r>
            <a:r>
              <a:rPr lang="fr-CH" dirty="0"/>
              <a:t> structures and 2675mm </a:t>
            </a:r>
            <a:r>
              <a:rPr lang="fr-CH" dirty="0" smtClean="0"/>
              <a:t>multiplet Variant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Adapt</a:t>
            </a:r>
            <a:r>
              <a:rPr lang="fr-CH" dirty="0" smtClean="0"/>
              <a:t> </a:t>
            </a:r>
            <a:r>
              <a:rPr lang="fr-CH" dirty="0" err="1" smtClean="0"/>
              <a:t>platforms</a:t>
            </a:r>
            <a:r>
              <a:rPr lang="fr-CH" dirty="0" smtClean="0"/>
              <a:t> and </a:t>
            </a:r>
            <a:r>
              <a:rPr lang="fr-CH" dirty="0" err="1" smtClean="0"/>
              <a:t>wire</a:t>
            </a:r>
            <a:r>
              <a:rPr lang="fr-CH" dirty="0" smtClean="0"/>
              <a:t> </a:t>
            </a:r>
            <a:r>
              <a:rPr lang="fr-CH" dirty="0" err="1" smtClean="0"/>
              <a:t>device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2675mm Variant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Adapt</a:t>
            </a:r>
            <a:r>
              <a:rPr lang="fr-CH" dirty="0"/>
              <a:t> </a:t>
            </a:r>
            <a:r>
              <a:rPr lang="fr-CH" dirty="0" err="1"/>
              <a:t>platforms</a:t>
            </a:r>
            <a:r>
              <a:rPr lang="fr-CH" dirty="0"/>
              <a:t> and </a:t>
            </a:r>
            <a:r>
              <a:rPr lang="fr-CH" dirty="0" err="1"/>
              <a:t>wire</a:t>
            </a:r>
            <a:r>
              <a:rPr lang="fr-CH" dirty="0"/>
              <a:t> </a:t>
            </a:r>
            <a:r>
              <a:rPr lang="fr-CH" dirty="0" err="1"/>
              <a:t>device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2675mm Variant </a:t>
            </a:r>
            <a:r>
              <a:rPr lang="fr-CH" dirty="0" smtClean="0"/>
              <a:t>2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Adapt</a:t>
            </a:r>
            <a:r>
              <a:rPr lang="fr-CH" dirty="0"/>
              <a:t> </a:t>
            </a:r>
            <a:r>
              <a:rPr lang="fr-CH" dirty="0" err="1"/>
              <a:t>platforms</a:t>
            </a:r>
            <a:r>
              <a:rPr lang="fr-CH" dirty="0"/>
              <a:t> and </a:t>
            </a:r>
            <a:r>
              <a:rPr lang="fr-CH" dirty="0" err="1"/>
              <a:t>wire</a:t>
            </a:r>
            <a:r>
              <a:rPr lang="fr-CH" dirty="0"/>
              <a:t> </a:t>
            </a:r>
            <a:r>
              <a:rPr lang="fr-CH" dirty="0" err="1"/>
              <a:t>device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smtClean="0"/>
              <a:t>2000mm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Update the transport </a:t>
            </a:r>
            <a:r>
              <a:rPr lang="fr-CH" dirty="0" err="1" smtClean="0"/>
              <a:t>study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Update the </a:t>
            </a:r>
            <a:r>
              <a:rPr lang="fr-CH" dirty="0" err="1" smtClean="0"/>
              <a:t>survey</a:t>
            </a:r>
            <a:r>
              <a:rPr lang="fr-CH" dirty="0" smtClean="0"/>
              <a:t> laser </a:t>
            </a:r>
            <a:r>
              <a:rPr lang="fr-CH" dirty="0" err="1" smtClean="0"/>
              <a:t>tracker’s</a:t>
            </a:r>
            <a:r>
              <a:rPr lang="fr-CH" dirty="0" smtClean="0"/>
              <a:t> positions</a:t>
            </a:r>
          </a:p>
        </p:txBody>
      </p:sp>
    </p:spTree>
    <p:extLst>
      <p:ext uri="{BB962C8B-B14F-4D97-AF65-F5344CB8AC3E}">
        <p14:creationId xmlns:p14="http://schemas.microsoft.com/office/powerpoint/2010/main" val="146654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Conclusion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49091" y="5324801"/>
            <a:ext cx="5915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Thank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you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0950" y="673100"/>
            <a:ext cx="7205562" cy="4197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To </a:t>
            </a:r>
            <a:r>
              <a:rPr lang="fr-CH" dirty="0" err="1" smtClean="0"/>
              <a:t>approve</a:t>
            </a:r>
            <a:r>
              <a:rPr lang="fr-CH" dirty="0" smtClean="0"/>
              <a:t> </a:t>
            </a:r>
            <a:r>
              <a:rPr lang="fr-CH" dirty="0"/>
              <a:t>the </a:t>
            </a:r>
            <a:r>
              <a:rPr lang="fr-CH" dirty="0" err="1"/>
              <a:t>metallic</a:t>
            </a:r>
            <a:r>
              <a:rPr lang="fr-CH" dirty="0"/>
              <a:t> structure </a:t>
            </a:r>
            <a:r>
              <a:rPr lang="fr-CH" dirty="0" smtClean="0"/>
              <a:t>and </a:t>
            </a:r>
            <a:r>
              <a:rPr lang="fr-CH" dirty="0" err="1" smtClean="0"/>
              <a:t>start</a:t>
            </a:r>
            <a:r>
              <a:rPr lang="fr-CH" dirty="0" smtClean="0"/>
              <a:t> the construction </a:t>
            </a:r>
            <a:r>
              <a:rPr lang="fr-CH" dirty="0" err="1" smtClean="0"/>
              <a:t>drawings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freeze</a:t>
            </a:r>
            <a:r>
              <a:rPr lang="fr-CH" dirty="0" smtClean="0"/>
              <a:t> the: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/>
              <a:t>Position </a:t>
            </a:r>
            <a:r>
              <a:rPr lang="fr-CH" dirty="0" smtClean="0"/>
              <a:t>and size of </a:t>
            </a:r>
            <a:r>
              <a:rPr lang="fr-CH" dirty="0"/>
              <a:t>the </a:t>
            </a:r>
            <a:r>
              <a:rPr lang="fr-CH" dirty="0" err="1" smtClean="0"/>
              <a:t>magnets</a:t>
            </a:r>
            <a:endParaRPr lang="fr-CH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Position </a:t>
            </a:r>
            <a:r>
              <a:rPr lang="fr-CH" dirty="0"/>
              <a:t>of the racks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Height</a:t>
            </a:r>
            <a:r>
              <a:rPr lang="fr-CH" dirty="0" smtClean="0"/>
              <a:t> of the </a:t>
            </a:r>
            <a:r>
              <a:rPr lang="fr-CH" dirty="0" err="1" smtClean="0"/>
              <a:t>plateforms</a:t>
            </a: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Position of the power converters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Position of the cryo </a:t>
            </a:r>
            <a:r>
              <a:rPr lang="fr-CH" dirty="0" err="1" smtClean="0"/>
              <a:t>equipments</a:t>
            </a: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Path of the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trays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Layouts</a:t>
            </a:r>
            <a:r>
              <a:rPr lang="fr-CH" dirty="0" smtClean="0"/>
              <a:t> of the </a:t>
            </a:r>
            <a:r>
              <a:rPr lang="fr-CH" dirty="0" err="1" smtClean="0"/>
              <a:t>metallic</a:t>
            </a:r>
            <a:r>
              <a:rPr lang="fr-CH" dirty="0" smtClean="0"/>
              <a:t>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Construction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723624" y="3394819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49380" y="3482926"/>
            <a:ext cx="1344471" cy="308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/>
              <a:t>Decembre</a:t>
            </a:r>
            <a:r>
              <a:rPr lang="fr-CH" dirty="0" smtClean="0"/>
              <a:t> </a:t>
            </a:r>
            <a:r>
              <a:rPr lang="fr-CH" dirty="0" smtClean="0"/>
              <a:t>2015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723624" y="4420336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17038" y="4380465"/>
            <a:ext cx="1446230" cy="5245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/>
              <a:t>Starts</a:t>
            </a:r>
            <a:r>
              <a:rPr lang="fr-CH" dirty="0" smtClean="0"/>
              <a:t> April 2016</a:t>
            </a:r>
          </a:p>
          <a:p>
            <a:r>
              <a:rPr lang="fr-CH" dirty="0" smtClean="0"/>
              <a:t>Ends </a:t>
            </a:r>
            <a:r>
              <a:rPr lang="fr-CH" dirty="0" err="1" smtClean="0"/>
              <a:t>June</a:t>
            </a:r>
            <a:r>
              <a:rPr lang="fr-CH" dirty="0" smtClean="0"/>
              <a:t> 2016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5723624" y="1587500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49380" y="1675607"/>
            <a:ext cx="1184812" cy="308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/>
              <a:t>October</a:t>
            </a:r>
            <a:r>
              <a:rPr lang="fr-CH" dirty="0" smtClean="0"/>
              <a:t>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3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298450"/>
            <a:ext cx="8554994" cy="49761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22559" y="3468336"/>
            <a:ext cx="76623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6811" y="2804525"/>
            <a:ext cx="101149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Power c</a:t>
            </a:r>
            <a:r>
              <a:rPr lang="fr-CH" sz="1100" dirty="0" smtClean="0">
                <a:solidFill>
                  <a:schemeClr val="bg1"/>
                </a:solidFill>
              </a:rPr>
              <a:t>onverters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3552975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44702" y="2002626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40402" y="1806885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50" y="682533"/>
            <a:ext cx="6565938" cy="43499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27922" y="2241881"/>
            <a:ext cx="93455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Position of racks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7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01" y="519178"/>
            <a:ext cx="8216649" cy="46766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9072" y="2344912"/>
            <a:ext cx="93455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Position of racks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6436" y="1441450"/>
            <a:ext cx="55784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Transport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6575" y="1441450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2902" y="1441450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32502" y="1441450"/>
            <a:ext cx="41357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PANDA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8277" y="3581400"/>
            <a:ext cx="66524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 </a:t>
            </a:r>
            <a:r>
              <a:rPr lang="fr-CH" sz="1100" dirty="0" err="1" smtClean="0">
                <a:solidFill>
                  <a:schemeClr val="bg1"/>
                </a:solidFill>
              </a:rPr>
              <a:t>dipoles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2402" y="4753977"/>
            <a:ext cx="1067600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&amp; 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47896" y="4753977"/>
            <a:ext cx="130965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&amp; 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14350" y="2320924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6200000">
            <a:off x="2811868" y="4444414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081540" y="4078788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4199570" y="4078786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4758585" y="4078787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6200000">
            <a:off x="5007501" y="3684587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3640555" y="4078787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22566" y="2576096"/>
            <a:ext cx="59631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Main </a:t>
            </a:r>
            <a:r>
              <a:rPr lang="fr-CH" sz="1100" dirty="0" err="1" smtClean="0">
                <a:solidFill>
                  <a:schemeClr val="bg1"/>
                </a:solidFill>
              </a:rPr>
              <a:t>door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7384" y="4832265"/>
            <a:ext cx="96500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Personnal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access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2703352" y="2697173"/>
            <a:ext cx="5715001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5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654</TotalTime>
  <Words>519</Words>
  <Application>Microsoft Office PowerPoint</Application>
  <PresentationFormat>On-screen Show (16:10)</PresentationFormat>
  <Paragraphs>210</Paragraphs>
  <Slides>54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3Dumb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Kosmicki</dc:creator>
  <cp:lastModifiedBy>Antoine Kosmicki</cp:lastModifiedBy>
  <cp:revision>45</cp:revision>
  <dcterms:created xsi:type="dcterms:W3CDTF">2015-05-11T15:03:34Z</dcterms:created>
  <dcterms:modified xsi:type="dcterms:W3CDTF">2015-10-14T10:15:31Z</dcterms:modified>
</cp:coreProperties>
</file>