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9" r:id="rId4"/>
    <p:sldId id="268" r:id="rId5"/>
    <p:sldId id="260" r:id="rId6"/>
    <p:sldId id="266" r:id="rId7"/>
    <p:sldId id="263" r:id="rId8"/>
    <p:sldId id="264" r:id="rId9"/>
    <p:sldId id="271" r:id="rId10"/>
    <p:sldId id="270" r:id="rId11"/>
    <p:sldId id="265" r:id="rId12"/>
    <p:sldId id="26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0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3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9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8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9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3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1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761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70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0626F-76B6-CB4D-BB49-92E2CB4E7403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9BC3C-BE2C-F642-A09D-CB1081FBA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7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ewai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95"/>
            <a:ext cx="9144000" cy="42316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203208"/>
            <a:ext cx="8624793" cy="255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/>
                <a:cs typeface="Arial Black"/>
              </a:rPr>
              <a:t>Hands on with MINERVA</a:t>
            </a:r>
          </a:p>
          <a:p>
            <a:r>
              <a:rPr lang="en-US" sz="1600" dirty="0">
                <a:latin typeface="Arial Black"/>
                <a:cs typeface="Arial Black"/>
              </a:rPr>
              <a:t>Lecture 3</a:t>
            </a:r>
          </a:p>
          <a:p>
            <a:endParaRPr lang="en-US" sz="1600" dirty="0"/>
          </a:p>
          <a:p>
            <a:r>
              <a:rPr lang="en-US" sz="1600" dirty="0" smtClean="0">
                <a:solidFill>
                  <a:srgbClr val="000090"/>
                </a:solidFill>
                <a:latin typeface="Arial Black"/>
                <a:cs typeface="Arial Black"/>
              </a:rPr>
              <a:t>Kate Shaw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Arial Black"/>
                <a:cs typeface="Arial Black"/>
              </a:rPr>
              <a:t>International Centre for Theoretical Physics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Arial Black"/>
                <a:cs typeface="Arial Black"/>
              </a:rPr>
              <a:t>INFN Udine/ICTP ATLAS Group</a:t>
            </a:r>
            <a:endParaRPr lang="en-US" dirty="0" smtClean="0">
              <a:solidFill>
                <a:srgbClr val="000090"/>
              </a:solidFill>
              <a:latin typeface="Arial Black"/>
              <a:cs typeface="Arial Black"/>
            </a:endParaRPr>
          </a:p>
          <a:p>
            <a:endParaRPr lang="en-US" dirty="0">
              <a:solidFill>
                <a:srgbClr val="000090"/>
              </a:solidFill>
              <a:latin typeface="Arial Black"/>
              <a:cs typeface="Arial Black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5</a:t>
            </a:r>
            <a:r>
              <a:rPr lang="en-US" baseline="30000" dirty="0" smtClean="0">
                <a:solidFill>
                  <a:srgbClr val="000090"/>
                </a:solidFill>
                <a:latin typeface="Arial Black"/>
                <a:cs typeface="Arial Black"/>
              </a:rPr>
              <a:t>th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 Egyptian School of High Energy Physics, 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Zewail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 City, Cairo</a:t>
            </a:r>
          </a:p>
          <a:p>
            <a:r>
              <a:rPr lang="en-US" sz="1400" dirty="0" smtClean="0">
                <a:solidFill>
                  <a:srgbClr val="000090"/>
                </a:solidFill>
                <a:latin typeface="Arial Black"/>
                <a:cs typeface="Arial Black"/>
              </a:rPr>
              <a:t>14</a:t>
            </a:r>
            <a:r>
              <a:rPr lang="en-US" sz="1400" baseline="30000" dirty="0" smtClean="0">
                <a:solidFill>
                  <a:srgbClr val="000090"/>
                </a:solidFill>
                <a:latin typeface="Arial Black"/>
                <a:cs typeface="Arial Black"/>
              </a:rPr>
              <a:t>th</a:t>
            </a:r>
            <a:r>
              <a:rPr lang="en-US" sz="1400" dirty="0" smtClean="0">
                <a:solidFill>
                  <a:srgbClr val="000090"/>
                </a:solidFill>
                <a:latin typeface="Arial Black"/>
                <a:cs typeface="Arial Black"/>
              </a:rPr>
              <a:t> – 19</a:t>
            </a:r>
            <a:r>
              <a:rPr lang="en-US" sz="1400" baseline="30000" dirty="0" smtClean="0">
                <a:solidFill>
                  <a:srgbClr val="000090"/>
                </a:solidFill>
                <a:latin typeface="Arial Black"/>
                <a:cs typeface="Arial Black"/>
              </a:rPr>
              <a:t>th</a:t>
            </a:r>
            <a:r>
              <a:rPr lang="en-US" sz="1400" dirty="0" smtClean="0">
                <a:solidFill>
                  <a:srgbClr val="000090"/>
                </a:solidFill>
                <a:latin typeface="Arial Black"/>
                <a:cs typeface="Arial Black"/>
              </a:rPr>
              <a:t> November 2015</a:t>
            </a:r>
            <a:endParaRPr lang="en-US" sz="1400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0767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673518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Learning MINERVA</a:t>
            </a:r>
          </a:p>
          <a:p>
            <a:pPr marL="0" lvl="1"/>
            <a:r>
              <a:rPr lang="en-GB" sz="2000" dirty="0" smtClean="0">
                <a:solidFill>
                  <a:srgbClr val="000090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In DIR: minerva2014/events/exercise2-2014.zip</a:t>
            </a:r>
          </a:p>
          <a:p>
            <a:endParaRPr lang="en-US" sz="3200" dirty="0" smtClean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6305"/>
            <a:ext cx="9144000" cy="515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8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214533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Exercise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244337" y="1364097"/>
            <a:ext cx="864609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buFont typeface="Wingdings" charset="0"/>
              <a:buChar char="§"/>
            </a:pPr>
            <a:r>
              <a:rPr lang="en-GB" sz="2000" dirty="0" smtClean="0">
                <a:latin typeface="Arial Black"/>
                <a:ea typeface="ヒラギノ角ゴ Pro W3" charset="0"/>
                <a:cs typeface="Arial Black"/>
                <a:sym typeface="Symbol" charset="0"/>
              </a:rPr>
              <a:t>Use the link online: </a:t>
            </a:r>
          </a:p>
          <a:p>
            <a:pPr>
              <a:spcBef>
                <a:spcPct val="15000"/>
              </a:spcBef>
            </a:pPr>
            <a:r>
              <a:rPr lang="en-GB" sz="2000" dirty="0" smtClean="0">
                <a:solidFill>
                  <a:srgbClr val="005C00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http://</a:t>
            </a:r>
            <a:r>
              <a:rPr lang="en-GB" sz="2000" dirty="0" err="1" smtClean="0">
                <a:solidFill>
                  <a:srgbClr val="005C00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kjende.web.cern.ch</a:t>
            </a:r>
            <a:r>
              <a:rPr lang="en-GB" sz="2000" dirty="0" smtClean="0">
                <a:solidFill>
                  <a:srgbClr val="005C00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/</a:t>
            </a:r>
            <a:r>
              <a:rPr lang="en-GB" sz="2000" dirty="0" err="1" smtClean="0">
                <a:solidFill>
                  <a:srgbClr val="005C00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kjende</a:t>
            </a:r>
            <a:r>
              <a:rPr lang="en-GB" sz="2000" dirty="0" smtClean="0">
                <a:solidFill>
                  <a:srgbClr val="005C00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/en/wpath_exercise2.htm</a:t>
            </a:r>
          </a:p>
          <a:p>
            <a:pPr>
              <a:spcBef>
                <a:spcPct val="15000"/>
              </a:spcBef>
              <a:buFont typeface="Wingdings" charset="0"/>
              <a:buChar char="§"/>
            </a:pPr>
            <a:endParaRPr lang="en-GB" sz="2000" dirty="0" smtClean="0">
              <a:solidFill>
                <a:schemeClr val="tx2"/>
              </a:solidFill>
              <a:latin typeface="Arial Black"/>
              <a:ea typeface="ヒラギノ角ゴ Pro W3" charset="0"/>
              <a:cs typeface="Arial Black"/>
              <a:sym typeface="Symbol" charset="0"/>
            </a:endParaRPr>
          </a:p>
          <a:p>
            <a:pPr>
              <a:spcBef>
                <a:spcPct val="15000"/>
              </a:spcBef>
              <a:buFont typeface="Wingdings" charset="0"/>
              <a:buChar char="§"/>
            </a:pPr>
            <a:r>
              <a:rPr lang="en-GB" sz="2000" dirty="0" smtClean="0">
                <a:solidFill>
                  <a:schemeClr val="tx2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There are 10 events to look at – each of a different type</a:t>
            </a:r>
          </a:p>
          <a:p>
            <a:pPr lvl="1">
              <a:buFont typeface="Wingdings" charset="0"/>
              <a:buChar char="§"/>
            </a:pP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W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→e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ν</a:t>
            </a:r>
            <a:r>
              <a:rPr lang="en-GB" sz="1600" baseline="-25000" dirty="0" smtClean="0">
                <a:latin typeface="Arial Black"/>
                <a:ea typeface="ヒラギノ角ゴ Pro W3" charset="0"/>
                <a:cs typeface="Arial Black"/>
              </a:rPr>
              <a:t>e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 </a:t>
            </a:r>
          </a:p>
          <a:p>
            <a:pPr lvl="1">
              <a:buFont typeface="Wingdings" charset="0"/>
              <a:buChar char="§"/>
            </a:pP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W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→e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ν</a:t>
            </a:r>
            <a:r>
              <a:rPr lang="en-GB" sz="1600" baseline="-25000" dirty="0" smtClean="0">
                <a:latin typeface="Arial Black"/>
                <a:ea typeface="ヒラギノ角ゴ Pro W3" charset="0"/>
                <a:cs typeface="Arial Black"/>
              </a:rPr>
              <a:t>e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 </a:t>
            </a:r>
          </a:p>
          <a:p>
            <a:pPr lvl="1">
              <a:buFont typeface="Wingdings" charset="0"/>
              <a:buChar char="§"/>
            </a:pP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W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→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μ</a:t>
            </a:r>
            <a:r>
              <a:rPr lang="el-GR" sz="1600" baseline="300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+ν</a:t>
            </a:r>
            <a:r>
              <a:rPr lang="el-GR" sz="1600" baseline="-25000" dirty="0" smtClean="0">
                <a:latin typeface="Arial Black"/>
                <a:ea typeface="ヒラギノ角ゴ Pro W3" charset="0"/>
                <a:cs typeface="Arial Black"/>
              </a:rPr>
              <a:t>μ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 </a:t>
            </a:r>
            <a:endParaRPr lang="en-GB" sz="1600" dirty="0" smtClean="0">
              <a:latin typeface="Arial Black"/>
              <a:ea typeface="ヒラギノ角ゴ Pro W3" charset="0"/>
              <a:cs typeface="Arial Black"/>
            </a:endParaRPr>
          </a:p>
          <a:p>
            <a:pPr lvl="1">
              <a:buFont typeface="Wingdings" charset="0"/>
              <a:buChar char="§"/>
            </a:pP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W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→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μ</a:t>
            </a:r>
            <a:r>
              <a:rPr lang="el-GR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+ν</a:t>
            </a:r>
            <a:r>
              <a:rPr lang="el-GR" sz="1600" baseline="-25000" dirty="0" smtClean="0">
                <a:latin typeface="Arial Black"/>
                <a:ea typeface="ヒラギノ角ゴ Pro W3" charset="0"/>
                <a:cs typeface="Arial Black"/>
              </a:rPr>
              <a:t>μ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 </a:t>
            </a:r>
            <a:endParaRPr lang="en-GB" sz="1600" dirty="0" smtClean="0">
              <a:latin typeface="Arial Black"/>
              <a:ea typeface="ヒラギノ角ゴ Pro W3" charset="0"/>
              <a:cs typeface="Arial Black"/>
            </a:endParaRPr>
          </a:p>
          <a:p>
            <a:pPr lvl="1">
              <a:buFont typeface="Wingdings" charset="0"/>
              <a:buChar char="§"/>
            </a:pP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WW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→l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ν</a:t>
            </a:r>
            <a:r>
              <a:rPr lang="en-GB" sz="1600" baseline="-25000" dirty="0" err="1" smtClean="0">
                <a:latin typeface="Arial Black"/>
                <a:ea typeface="ヒラギノ角ゴ Pro W3" charset="0"/>
                <a:cs typeface="Arial Black"/>
              </a:rPr>
              <a:t>l</a:t>
            </a:r>
            <a:r>
              <a:rPr lang="en-GB" sz="1600" dirty="0" err="1" smtClean="0">
                <a:latin typeface="Arial Black"/>
                <a:ea typeface="ヒラギノ角ゴ Pro W3" charset="0"/>
                <a:cs typeface="Arial Black"/>
              </a:rPr>
              <a:t>+l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ν</a:t>
            </a:r>
            <a:r>
              <a:rPr lang="en-GB" sz="1600" baseline="-25000" dirty="0" smtClean="0">
                <a:latin typeface="Arial Black"/>
                <a:ea typeface="ヒラギノ角ゴ Pro W3" charset="0"/>
                <a:cs typeface="Arial Black"/>
              </a:rPr>
              <a:t>l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 </a:t>
            </a:r>
          </a:p>
          <a:p>
            <a:pPr lvl="1">
              <a:buFont typeface="Wingdings" charset="0"/>
              <a:buChar char="§"/>
            </a:pP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Background from jets, </a:t>
            </a:r>
            <a:r>
              <a:rPr lang="en-GB" sz="1600" dirty="0" err="1" smtClean="0">
                <a:latin typeface="Arial Black"/>
                <a:ea typeface="ヒラギノ角ゴ Pro W3" charset="0"/>
                <a:cs typeface="Arial Black"/>
              </a:rPr>
              <a:t>Z→e</a:t>
            </a:r>
            <a:r>
              <a:rPr lang="en-GB" sz="1600" baseline="30000" dirty="0" err="1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n-GB" sz="1600" dirty="0" err="1" smtClean="0">
                <a:latin typeface="Arial Black"/>
                <a:ea typeface="ヒラギノ角ゴ Pro W3" charset="0"/>
                <a:cs typeface="Arial Black"/>
              </a:rPr>
              <a:t>e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, Z→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μ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n-GB" sz="1600" dirty="0" smtClean="0">
                <a:latin typeface="Arial Black"/>
                <a:ea typeface="ヒラギノ角ゴ Pro W3" charset="0"/>
                <a:cs typeface="Arial Black"/>
              </a:rPr>
              <a:t>+</a:t>
            </a:r>
            <a:r>
              <a:rPr lang="el-GR" sz="1600" dirty="0" smtClean="0">
                <a:latin typeface="Arial Black"/>
                <a:ea typeface="ヒラギノ角ゴ Pro W3" charset="0"/>
                <a:cs typeface="Arial Black"/>
              </a:rPr>
              <a:t>μ</a:t>
            </a:r>
            <a:r>
              <a:rPr lang="en-GB" sz="1600" baseline="30000" dirty="0" smtClean="0">
                <a:latin typeface="Arial Black"/>
                <a:ea typeface="ヒラギノ角ゴ Pro W3" charset="0"/>
                <a:cs typeface="Arial Black"/>
              </a:rPr>
              <a:t>-</a:t>
            </a:r>
            <a:endParaRPr lang="en-GB" sz="1600" dirty="0" smtClean="0">
              <a:solidFill>
                <a:schemeClr val="tx2"/>
              </a:solidFill>
              <a:latin typeface="Arial Black"/>
              <a:ea typeface="ヒラギノ角ゴ Pro W3" charset="0"/>
              <a:cs typeface="Arial Black"/>
              <a:sym typeface="Symbol" charset="0"/>
            </a:endParaRPr>
          </a:p>
          <a:p>
            <a:pPr>
              <a:spcBef>
                <a:spcPct val="15000"/>
              </a:spcBef>
              <a:buFont typeface="Wingdings" charset="0"/>
              <a:buChar char="§"/>
            </a:pPr>
            <a:endParaRPr lang="en-GB" sz="2000" dirty="0" smtClean="0">
              <a:solidFill>
                <a:schemeClr val="tx2"/>
              </a:solidFill>
              <a:latin typeface="Arial Black"/>
              <a:ea typeface="ヒラギノ角ゴ Pro W3" charset="0"/>
              <a:cs typeface="Arial Black"/>
              <a:sym typeface="Symbol" charset="0"/>
            </a:endParaRPr>
          </a:p>
          <a:p>
            <a:pPr>
              <a:spcBef>
                <a:spcPct val="15000"/>
              </a:spcBef>
              <a:buFont typeface="Wingdings" charset="0"/>
              <a:buChar char="§"/>
            </a:pPr>
            <a:r>
              <a:rPr lang="en-GB" sz="2000" dirty="0" smtClean="0">
                <a:solidFill>
                  <a:schemeClr val="tx2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Load up events from “exercise2.zip” in ATLANTIS (OPEN)</a:t>
            </a:r>
          </a:p>
          <a:p>
            <a:pPr lvl="1">
              <a:spcBef>
                <a:spcPct val="15000"/>
              </a:spcBef>
              <a:buFont typeface="Wingdings" charset="0"/>
              <a:buChar char="§"/>
            </a:pPr>
            <a:r>
              <a:rPr lang="en-GB" sz="2000" dirty="0" smtClean="0">
                <a:solidFill>
                  <a:schemeClr val="tx2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In DIR: minerva2014/events/exercise2-2014.zip</a:t>
            </a:r>
          </a:p>
          <a:p>
            <a:pPr>
              <a:spcBef>
                <a:spcPct val="15000"/>
              </a:spcBef>
              <a:buFont typeface="Wingdings" charset="0"/>
              <a:buChar char="§"/>
            </a:pPr>
            <a:endParaRPr lang="en-GB" sz="2000" dirty="0" smtClean="0">
              <a:solidFill>
                <a:schemeClr val="tx2"/>
              </a:solidFill>
              <a:latin typeface="Arial Black"/>
              <a:ea typeface="ヒラギノ角ゴ Pro W3" charset="0"/>
              <a:cs typeface="Arial Black"/>
              <a:sym typeface="Symbol" charset="0"/>
            </a:endParaRPr>
          </a:p>
          <a:p>
            <a:pPr>
              <a:spcBef>
                <a:spcPct val="15000"/>
              </a:spcBef>
              <a:buFont typeface="Wingdings" charset="0"/>
              <a:buChar char="§"/>
            </a:pPr>
            <a:r>
              <a:rPr lang="en-GB" sz="2000" dirty="0" smtClean="0">
                <a:solidFill>
                  <a:schemeClr val="accent1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Distinguish between background and signal events!</a:t>
            </a:r>
          </a:p>
          <a:p>
            <a:pPr>
              <a:spcBef>
                <a:spcPct val="15000"/>
              </a:spcBef>
              <a:buFont typeface="Wingdings" charset="0"/>
              <a:buChar char="§"/>
            </a:pPr>
            <a:r>
              <a:rPr lang="en-GB" sz="2000" dirty="0" smtClean="0">
                <a:solidFill>
                  <a:schemeClr val="accent1"/>
                </a:solidFill>
                <a:latin typeface="Arial Black"/>
                <a:ea typeface="ヒラギノ角ゴ Pro W3" charset="0"/>
                <a:cs typeface="Arial Black"/>
                <a:sym typeface="Symbol" charset="0"/>
              </a:rPr>
              <a:t>Aim to correctly identify all of them</a:t>
            </a:r>
          </a:p>
          <a:p>
            <a:pPr>
              <a:spcBef>
                <a:spcPct val="15000"/>
              </a:spcBef>
              <a:buFont typeface="Wingdings" charset="0"/>
              <a:buChar char="§"/>
            </a:pPr>
            <a:endParaRPr lang="en-GB" sz="2000" dirty="0">
              <a:solidFill>
                <a:schemeClr val="tx2"/>
              </a:solidFill>
              <a:latin typeface="Arial Black"/>
              <a:ea typeface="ヒラギノ角ゴ Pro W3" charset="0"/>
              <a:cs typeface="Arial Black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521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3949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Proton Structure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862" y="1298763"/>
            <a:ext cx="6078994" cy="503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617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3949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Proton Structure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828675"/>
            <a:ext cx="83820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Arial Black"/>
                <a:ea typeface="ヒラギノ角ゴ Pro W3" charset="0"/>
                <a:cs typeface="Arial Black"/>
              </a:rPr>
              <a:t>Proton does not react as a </a:t>
            </a:r>
            <a:br>
              <a:rPr lang="en-GB" sz="2000" dirty="0" smtClean="0">
                <a:latin typeface="Arial Black"/>
                <a:ea typeface="ヒラギノ角ゴ Pro W3" charset="0"/>
                <a:cs typeface="Arial Black"/>
              </a:rPr>
            </a:br>
            <a:r>
              <a:rPr lang="en-GB" sz="2000" dirty="0" smtClean="0">
                <a:latin typeface="Arial Black"/>
                <a:ea typeface="ヒラギノ角ゴ Pro W3" charset="0"/>
                <a:cs typeface="Arial Black"/>
              </a:rPr>
              <a:t>whole</a:t>
            </a:r>
          </a:p>
          <a:p>
            <a:r>
              <a:rPr lang="en-GB" sz="2000" dirty="0" smtClean="0">
                <a:latin typeface="Arial Black"/>
                <a:ea typeface="ヒラギノ角ゴ Pro W3" charset="0"/>
                <a:cs typeface="Arial Black"/>
              </a:rPr>
              <a:t>Different methods of </a:t>
            </a:r>
            <a:br>
              <a:rPr lang="en-GB" sz="2000" dirty="0" smtClean="0">
                <a:latin typeface="Arial Black"/>
                <a:ea typeface="ヒラギノ角ゴ Pro W3" charset="0"/>
                <a:cs typeface="Arial Black"/>
              </a:rPr>
            </a:br>
            <a:r>
              <a:rPr lang="en-GB" sz="2000" dirty="0" smtClean="0">
                <a:latin typeface="Arial Black"/>
                <a:ea typeface="ヒラギノ角ゴ Pro W3" charset="0"/>
                <a:cs typeface="Arial Black"/>
              </a:rPr>
              <a:t>production of </a:t>
            </a:r>
          </a:p>
          <a:p>
            <a:endParaRPr lang="en-GB" sz="2000" dirty="0" smtClean="0">
              <a:latin typeface="Arial Black"/>
              <a:ea typeface="ヒラギノ角ゴ Pro W3" charset="0"/>
              <a:cs typeface="Arial Black"/>
            </a:endParaRPr>
          </a:p>
          <a:p>
            <a:endParaRPr lang="en-GB" sz="2000" dirty="0">
              <a:latin typeface="Arial Black"/>
              <a:ea typeface="ヒラギノ角ゴ Pro W3" charset="0"/>
              <a:cs typeface="Arial Black"/>
            </a:endParaRPr>
          </a:p>
          <a:p>
            <a:endParaRPr lang="en-GB" sz="2000" dirty="0" smtClean="0">
              <a:latin typeface="Arial Black"/>
              <a:ea typeface="ヒラギノ角ゴ Pro W3" charset="0"/>
              <a:cs typeface="Arial Black"/>
            </a:endParaRPr>
          </a:p>
          <a:p>
            <a:endParaRPr lang="en-GB" sz="2000" dirty="0" smtClean="0">
              <a:latin typeface="Arial Black"/>
              <a:ea typeface="ヒラギノ角ゴ Pro W3" charset="0"/>
              <a:cs typeface="Arial Black"/>
            </a:endParaRPr>
          </a:p>
          <a:p>
            <a:endParaRPr lang="en-GB" sz="2000" dirty="0" smtClean="0">
              <a:latin typeface="Arial Black"/>
              <a:ea typeface="ヒラギノ角ゴ Pro W3" charset="0"/>
              <a:cs typeface="Arial Black"/>
            </a:endParaRPr>
          </a:p>
          <a:p>
            <a:endParaRPr lang="en-GB" sz="2000" dirty="0" smtClean="0">
              <a:latin typeface="Arial Black"/>
              <a:ea typeface="ヒラギノ角ゴ Pro W3" charset="0"/>
              <a:cs typeface="Arial Black"/>
            </a:endParaRPr>
          </a:p>
          <a:p>
            <a:endParaRPr lang="en-GB" sz="2000" dirty="0" smtClean="0">
              <a:latin typeface="Arial Black"/>
              <a:ea typeface="ヒラギノ角ゴ Pro W3" charset="0"/>
              <a:cs typeface="Arial Black"/>
            </a:endParaRPr>
          </a:p>
          <a:p>
            <a:endParaRPr lang="en-GB" sz="2000" dirty="0" smtClean="0">
              <a:latin typeface="Arial Black"/>
              <a:ea typeface="ヒラギノ角ゴ Pro W3" charset="0"/>
              <a:cs typeface="Arial Black"/>
            </a:endParaRPr>
          </a:p>
          <a:p>
            <a:r>
              <a:rPr lang="en-GB" sz="2000" dirty="0" smtClean="0">
                <a:latin typeface="Arial Black"/>
                <a:ea typeface="ヒラギノ角ゴ Pro W3" charset="0"/>
                <a:cs typeface="Arial Black"/>
              </a:rPr>
              <a:t>Decays – 1/3 of the time W decays into a lepton and neutrino (electron, </a:t>
            </a:r>
            <a:r>
              <a:rPr lang="en-GB" sz="2000" dirty="0" err="1" smtClean="0">
                <a:latin typeface="Arial Black"/>
                <a:ea typeface="ヒラギノ角ゴ Pro W3" charset="0"/>
                <a:cs typeface="Arial Black"/>
              </a:rPr>
              <a:t>muon</a:t>
            </a:r>
            <a:r>
              <a:rPr lang="en-GB" sz="2000" dirty="0" smtClean="0">
                <a:latin typeface="Arial Black"/>
                <a:ea typeface="ヒラギノ角ゴ Pro W3" charset="0"/>
                <a:cs typeface="Arial Black"/>
              </a:rPr>
              <a:t> or tau)</a:t>
            </a:r>
          </a:p>
          <a:p>
            <a:r>
              <a:rPr lang="en-GB" sz="2000" dirty="0" smtClean="0">
                <a:latin typeface="Arial Black"/>
                <a:ea typeface="ヒラギノ角ゴ Pro W3" charset="0"/>
                <a:cs typeface="Arial Black"/>
              </a:rPr>
              <a:t>Protons are complicated at high energies!</a:t>
            </a:r>
            <a:endParaRPr lang="en-GB" sz="2000" dirty="0">
              <a:latin typeface="Arial Black"/>
              <a:ea typeface="ヒラギノ角ゴ Pro W3" charset="0"/>
              <a:cs typeface="Arial Black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338" y="3000375"/>
            <a:ext cx="177165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2994025"/>
            <a:ext cx="1760537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2833688"/>
            <a:ext cx="2435225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2876550"/>
            <a:ext cx="23241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" t="16957" r="708" b="26192"/>
          <a:stretch>
            <a:fillRect/>
          </a:stretch>
        </p:blipFill>
        <p:spPr bwMode="auto">
          <a:xfrm>
            <a:off x="4718050" y="855663"/>
            <a:ext cx="41878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913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3949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Proton Structure</a:t>
            </a:r>
          </a:p>
        </p:txBody>
      </p:sp>
      <p:pic>
        <p:nvPicPr>
          <p:cNvPr id="11" name="Picture 11" descr="ATLAS_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0175"/>
            <a:ext cx="91440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6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208362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Analysis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7685" y="1495975"/>
            <a:ext cx="8210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latin typeface="Arial Black"/>
                <a:cs typeface="Arial Black"/>
              </a:rPr>
              <a:t>Search for W+ and W- bosons using the ATLAS Detector</a:t>
            </a:r>
            <a:endParaRPr lang="en-US" sz="2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82" y="2346273"/>
            <a:ext cx="3432875" cy="228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15648" y="2575609"/>
            <a:ext cx="4092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  <a:latin typeface="Arial Black"/>
                <a:cs typeface="Arial Black"/>
              </a:rPr>
              <a:t>What is the final state?</a:t>
            </a:r>
          </a:p>
          <a:p>
            <a:endParaRPr lang="en-US" sz="2400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r>
              <a:rPr lang="en-US" sz="2400" dirty="0" smtClean="0">
                <a:solidFill>
                  <a:srgbClr val="660066"/>
                </a:solidFill>
                <a:latin typeface="Arial Black"/>
                <a:cs typeface="Arial Black"/>
              </a:rPr>
              <a:t>How does ATLAS detect these event?</a:t>
            </a:r>
            <a:endParaRPr lang="en-US" sz="2400" dirty="0">
              <a:solidFill>
                <a:srgbClr val="660066"/>
              </a:solidFill>
              <a:latin typeface="Arial Black"/>
              <a:cs typeface="Arial Blac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685" y="6488668"/>
            <a:ext cx="7098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Website: http://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kjende.web.cern.ch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kjende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/en/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index.htm</a:t>
            </a:r>
            <a:endParaRPr lang="en-US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36279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208362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Analysis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7685" y="1495975"/>
            <a:ext cx="8210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latin typeface="Arial Black"/>
                <a:cs typeface="Arial Black"/>
              </a:rPr>
              <a:t>Search for W+ and W- bosons using the ATLAS Detector</a:t>
            </a:r>
            <a:endParaRPr lang="en-US" sz="2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82" y="2346273"/>
            <a:ext cx="3432875" cy="228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98258" y="2575609"/>
            <a:ext cx="4945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dirty="0" err="1" smtClean="0">
                <a:solidFill>
                  <a:srgbClr val="660066"/>
                </a:solidFill>
                <a:latin typeface="Arial Black"/>
                <a:cs typeface="Arial Black"/>
              </a:rPr>
              <a:t>Whats</a:t>
            </a:r>
            <a:r>
              <a:rPr lang="en-US" sz="2000" dirty="0" smtClean="0">
                <a:solidFill>
                  <a:srgbClr val="660066"/>
                </a:solidFill>
                <a:latin typeface="Arial Black"/>
                <a:cs typeface="Arial Black"/>
              </a:rPr>
              <a:t> your signal?</a:t>
            </a:r>
          </a:p>
          <a:p>
            <a:pPr marL="285750" indent="-285750">
              <a:buFont typeface="Wingdings" charset="2"/>
              <a:buChar char="Ø"/>
            </a:pPr>
            <a:endParaRPr lang="en-US" sz="2000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solidFill>
                  <a:srgbClr val="660066"/>
                </a:solidFill>
                <a:latin typeface="Arial Black"/>
                <a:cs typeface="Arial Black"/>
              </a:rPr>
              <a:t>What are the backgrounds?</a:t>
            </a:r>
          </a:p>
          <a:p>
            <a:pPr marL="285750" indent="-285750">
              <a:buFont typeface="Wingdings" charset="2"/>
              <a:buChar char="Ø"/>
            </a:pPr>
            <a:endParaRPr lang="en-US" sz="2000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solidFill>
                  <a:srgbClr val="660066"/>
                </a:solidFill>
                <a:latin typeface="Arial Black"/>
                <a:cs typeface="Arial Black"/>
              </a:rPr>
              <a:t>What cuts do we need to isolate the signal?</a:t>
            </a:r>
          </a:p>
          <a:p>
            <a:pPr marL="285750" indent="-285750">
              <a:buFont typeface="Wingdings" charset="2"/>
              <a:buChar char="Ø"/>
            </a:pPr>
            <a:endParaRPr lang="en-US" sz="2000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endParaRPr lang="en-US" sz="2000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endParaRPr lang="en-US" sz="2000" dirty="0">
              <a:solidFill>
                <a:srgbClr val="660066"/>
              </a:solidFill>
              <a:latin typeface="Arial Black"/>
              <a:cs typeface="Arial Blac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685" y="6488668"/>
            <a:ext cx="7098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Website: http://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kjende.web.cern.ch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kjende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/en/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index.htm</a:t>
            </a:r>
            <a:endParaRPr lang="en-US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342308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395292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Physics Analysis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312" y="1090228"/>
            <a:ext cx="8125799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endParaRPr lang="en-US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660066"/>
                </a:solidFill>
                <a:latin typeface="Arial Black"/>
                <a:cs typeface="Arial Black"/>
              </a:rPr>
              <a:t>TODAY: We will look at events using the event display teaching program: MINERVA</a:t>
            </a:r>
          </a:p>
          <a:p>
            <a:pPr marL="285750" indent="-285750">
              <a:buFont typeface="Wingdings" charset="2"/>
              <a:buChar char="Ø"/>
            </a:pPr>
            <a:endParaRPr lang="en-US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>
                <a:solidFill>
                  <a:srgbClr val="660066"/>
                </a:solidFill>
                <a:latin typeface="Arial Black"/>
                <a:cs typeface="Arial Black"/>
              </a:rPr>
              <a:t>Each event we apply cuts to see if the event is signal or background, and count them</a:t>
            </a:r>
          </a:p>
          <a:p>
            <a:pPr marL="742950" lvl="1" indent="-285750">
              <a:buFont typeface="Wingdings" charset="2"/>
              <a:buChar char="Ø"/>
            </a:pPr>
            <a:endParaRPr lang="en-US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endParaRPr lang="en-US" dirty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Arial Black"/>
                <a:cs typeface="Arial Black"/>
              </a:rPr>
              <a:t>In analysis: We use C++ and ROOT to loop over thousands/millions of events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>
                <a:latin typeface="Arial Black"/>
                <a:cs typeface="Arial Black"/>
              </a:rPr>
              <a:t>The code loops over the events and applies the cuts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>
                <a:latin typeface="Arial Black"/>
                <a:cs typeface="Arial Black"/>
              </a:rPr>
              <a:t>Ones that pass as signal are then put into histograms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>
                <a:latin typeface="Arial Black"/>
                <a:cs typeface="Arial Black"/>
              </a:rPr>
              <a:t>Do for the Monte Carlo simulation (SIGNAL, backgrounds)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>
                <a:latin typeface="Arial Black"/>
                <a:cs typeface="Arial Black"/>
              </a:rPr>
              <a:t>Do for the data – does it fit?</a:t>
            </a:r>
          </a:p>
          <a:p>
            <a:pPr marL="285750" indent="-285750">
              <a:buFont typeface="Wingdings" charset="2"/>
              <a:buChar char="Ø"/>
            </a:pPr>
            <a:endParaRPr lang="en-US" dirty="0" smtClean="0">
              <a:solidFill>
                <a:srgbClr val="660066"/>
              </a:solidFill>
              <a:latin typeface="Arial Black"/>
              <a:cs typeface="Arial Black"/>
            </a:endParaRPr>
          </a:p>
          <a:p>
            <a:pPr marL="285750" indent="-285750">
              <a:buFont typeface="Wingdings" charset="2"/>
              <a:buChar char="Ø"/>
            </a:pPr>
            <a:endParaRPr lang="en-US" dirty="0">
              <a:solidFill>
                <a:srgbClr val="660066"/>
              </a:solidFill>
              <a:latin typeface="Arial Black"/>
              <a:cs typeface="Arial Black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7685" y="6488668"/>
            <a:ext cx="7098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Website: http://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kjende.web.cern.ch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kjende</a:t>
            </a:r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/en/</a:t>
            </a:r>
            <a:r>
              <a:rPr lang="en-US" dirty="0" err="1" smtClean="0">
                <a:solidFill>
                  <a:srgbClr val="000090"/>
                </a:solidFill>
                <a:latin typeface="Arial Black"/>
                <a:cs typeface="Arial Black"/>
              </a:rPr>
              <a:t>index.htm</a:t>
            </a:r>
            <a:endParaRPr lang="en-US" dirty="0">
              <a:solidFill>
                <a:srgbClr val="00009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328996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395292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Physics Analysis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731" y="1247667"/>
            <a:ext cx="5587297" cy="525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75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317807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W Production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40" y="947757"/>
            <a:ext cx="8451850" cy="551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877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208262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W decay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26" y="1399343"/>
            <a:ext cx="7053263" cy="469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99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288272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Background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1875"/>
            <a:ext cx="5511801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915027" y="1263650"/>
            <a:ext cx="3228974" cy="163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>
              <a:spcBef>
                <a:spcPct val="0"/>
              </a:spcBef>
            </a:pPr>
            <a:r>
              <a:rPr lang="en-GB" sz="2000" b="1" dirty="0">
                <a:latin typeface="Arial Black"/>
                <a:cs typeface="Arial Black"/>
              </a:rPr>
              <a:t>Z→</a:t>
            </a:r>
            <a:r>
              <a:rPr lang="el-GR" sz="2000" b="1" dirty="0">
                <a:latin typeface="Arial Black"/>
                <a:cs typeface="Arial Black"/>
              </a:rPr>
              <a:t>μ</a:t>
            </a:r>
            <a:r>
              <a:rPr lang="el-GR" sz="2000" b="1" baseline="30000" dirty="0">
                <a:latin typeface="Arial Black"/>
                <a:cs typeface="Arial Black"/>
              </a:rPr>
              <a:t>-</a:t>
            </a:r>
            <a:r>
              <a:rPr lang="el-GR" sz="2000" b="1" dirty="0">
                <a:latin typeface="Arial Black"/>
                <a:cs typeface="Arial Black"/>
              </a:rPr>
              <a:t>+μ</a:t>
            </a:r>
            <a:r>
              <a:rPr lang="en-GB" sz="2000" b="1" baseline="30000" dirty="0">
                <a:latin typeface="Arial Black"/>
                <a:cs typeface="Arial Black"/>
              </a:rPr>
              <a:t>+</a:t>
            </a:r>
            <a:r>
              <a:rPr lang="en-GB" sz="2000" b="1" dirty="0">
                <a:latin typeface="Arial Black"/>
                <a:cs typeface="Arial Black"/>
              </a:rPr>
              <a:t> (or </a:t>
            </a:r>
            <a:r>
              <a:rPr lang="en-GB" sz="2000" b="1" dirty="0" err="1">
                <a:latin typeface="Arial Black"/>
                <a:cs typeface="Arial Black"/>
              </a:rPr>
              <a:t>Z→e</a:t>
            </a:r>
            <a:r>
              <a:rPr lang="el-GR" sz="2000" b="1" baseline="30000" dirty="0">
                <a:latin typeface="Arial Black"/>
                <a:cs typeface="Arial Black"/>
              </a:rPr>
              <a:t>-</a:t>
            </a:r>
            <a:r>
              <a:rPr lang="el-GR" sz="2000" b="1" dirty="0">
                <a:latin typeface="Arial Black"/>
                <a:cs typeface="Arial Black"/>
              </a:rPr>
              <a:t>+</a:t>
            </a:r>
            <a:r>
              <a:rPr lang="en-GB" sz="2000" b="1" dirty="0">
                <a:latin typeface="Arial Black"/>
                <a:cs typeface="Arial Black"/>
              </a:rPr>
              <a:t>e</a:t>
            </a:r>
            <a:r>
              <a:rPr lang="en-GB" sz="2000" b="1" baseline="30000" dirty="0">
                <a:latin typeface="Arial Black"/>
                <a:cs typeface="Arial Black"/>
              </a:rPr>
              <a:t>+</a:t>
            </a:r>
            <a:r>
              <a:rPr lang="en-GB" sz="2000" b="1" dirty="0">
                <a:latin typeface="Arial Black"/>
                <a:cs typeface="Arial Black"/>
              </a:rPr>
              <a:t>)</a:t>
            </a:r>
          </a:p>
          <a:p>
            <a:pPr marL="0" lvl="1">
              <a:spcBef>
                <a:spcPts val="25"/>
              </a:spcBef>
            </a:pPr>
            <a:endParaRPr lang="en-GB" sz="1600" dirty="0">
              <a:latin typeface="Arial Black"/>
              <a:cs typeface="Arial Black"/>
            </a:endParaRPr>
          </a:p>
          <a:p>
            <a:pPr marL="0" lvl="1">
              <a:spcBef>
                <a:spcPts val="25"/>
              </a:spcBef>
            </a:pPr>
            <a:r>
              <a:rPr lang="en-GB" sz="1600" dirty="0">
                <a:latin typeface="Arial Black"/>
                <a:cs typeface="Arial Black"/>
              </a:rPr>
              <a:t>there is </a:t>
            </a:r>
            <a:r>
              <a:rPr lang="en-GB" sz="1600" dirty="0">
                <a:solidFill>
                  <a:srgbClr val="FF0000"/>
                </a:solidFill>
                <a:latin typeface="Arial Black"/>
                <a:cs typeface="Arial Black"/>
              </a:rPr>
              <a:t>TWO OPPOSITELY CHARGED Leptons </a:t>
            </a:r>
            <a:r>
              <a:rPr lang="en-GB" sz="1600" dirty="0">
                <a:latin typeface="Arial Black"/>
                <a:cs typeface="Arial Black"/>
              </a:rPr>
              <a:t>(either an electron or a positron or a </a:t>
            </a:r>
            <a:r>
              <a:rPr lang="en-GB" sz="1600" dirty="0" err="1">
                <a:latin typeface="Arial Black"/>
                <a:cs typeface="Arial Black"/>
              </a:rPr>
              <a:t>muon</a:t>
            </a:r>
            <a:r>
              <a:rPr lang="en-GB" sz="1600" dirty="0">
                <a:latin typeface="Arial Black"/>
                <a:cs typeface="Arial Black"/>
              </a:rPr>
              <a:t> or an anti-</a:t>
            </a:r>
            <a:r>
              <a:rPr lang="en-GB" sz="1600" dirty="0" err="1">
                <a:latin typeface="Arial Black"/>
                <a:cs typeface="Arial Black"/>
              </a:rPr>
              <a:t>muon</a:t>
            </a:r>
            <a:r>
              <a:rPr lang="en-GB" sz="1600" dirty="0">
                <a:latin typeface="Arial Black"/>
                <a:cs typeface="Arial Black"/>
              </a:rPr>
              <a:t>),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1" y="3109913"/>
            <a:ext cx="32369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409935" y="4237038"/>
            <a:ext cx="4240353" cy="139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>
              <a:spcBef>
                <a:spcPct val="0"/>
              </a:spcBef>
            </a:pPr>
            <a:r>
              <a:rPr lang="en-GB" sz="2000" b="1" dirty="0">
                <a:latin typeface="Arial Black"/>
                <a:cs typeface="Arial Black"/>
              </a:rPr>
              <a:t>Multiple Jets</a:t>
            </a:r>
          </a:p>
          <a:p>
            <a:pPr marL="0" lvl="1">
              <a:spcBef>
                <a:spcPct val="0"/>
              </a:spcBef>
            </a:pPr>
            <a:endParaRPr lang="en-GB" sz="1600" dirty="0">
              <a:latin typeface="Arial Black"/>
              <a:cs typeface="Arial Black"/>
            </a:endParaRPr>
          </a:p>
          <a:p>
            <a:pPr marL="0" lvl="1">
              <a:spcBef>
                <a:spcPts val="25"/>
              </a:spcBef>
            </a:pPr>
            <a:r>
              <a:rPr lang="en-GB" sz="1600" dirty="0">
                <a:latin typeface="Arial Black"/>
                <a:cs typeface="Arial Black"/>
              </a:rPr>
              <a:t>there are multiple jets (collections of hadrons particles)</a:t>
            </a:r>
          </a:p>
          <a:p>
            <a:pPr marL="0" lvl="1">
              <a:spcBef>
                <a:spcPts val="25"/>
              </a:spcBef>
            </a:pPr>
            <a:endParaRPr lang="en-GB" sz="16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751389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337" y="287175"/>
            <a:ext cx="244169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Arial Black"/>
                <a:cs typeface="Arial Black"/>
              </a:rPr>
              <a:t>CUTFLOW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013" y="0"/>
            <a:ext cx="48589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81" y="2028733"/>
            <a:ext cx="3970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Isolates </a:t>
            </a:r>
          </a:p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W -&gt; lepton + neutrino events</a:t>
            </a:r>
          </a:p>
          <a:p>
            <a:endParaRPr lang="en-US" dirty="0">
              <a:solidFill>
                <a:srgbClr val="000090"/>
              </a:solidFill>
              <a:latin typeface="Arial Black"/>
              <a:cs typeface="Arial Black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What do WW events look like?</a:t>
            </a:r>
          </a:p>
        </p:txBody>
      </p:sp>
    </p:spTree>
    <p:extLst>
      <p:ext uri="{BB962C8B-B14F-4D97-AF65-F5344CB8AC3E}">
        <p14:creationId xmlns:p14="http://schemas.microsoft.com/office/powerpoint/2010/main" val="348091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457</Words>
  <Application>Microsoft Macintosh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S</cp:lastModifiedBy>
  <cp:revision>7</cp:revision>
  <dcterms:created xsi:type="dcterms:W3CDTF">2015-11-17T08:48:32Z</dcterms:created>
  <dcterms:modified xsi:type="dcterms:W3CDTF">2015-11-17T15:48:44Z</dcterms:modified>
</cp:coreProperties>
</file>