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1" r:id="rId2"/>
    <p:sldId id="264" r:id="rId3"/>
    <p:sldId id="256" r:id="rId4"/>
    <p:sldId id="263" r:id="rId5"/>
    <p:sldId id="265" r:id="rId6"/>
    <p:sldId id="257" r:id="rId7"/>
    <p:sldId id="258" r:id="rId8"/>
    <p:sldId id="266" r:id="rId9"/>
    <p:sldId id="271" r:id="rId10"/>
    <p:sldId id="259" r:id="rId11"/>
    <p:sldId id="269" r:id="rId12"/>
    <p:sldId id="268" r:id="rId13"/>
    <p:sldId id="270" r:id="rId14"/>
    <p:sldId id="260" r:id="rId15"/>
  </p:sldIdLst>
  <p:sldSz cx="6858000" cy="9144000" type="screen4x3"/>
  <p:notesSz cx="67183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11" autoAdjust="0"/>
  </p:normalViewPr>
  <p:slideViewPr>
    <p:cSldViewPr>
      <p:cViewPr varScale="1">
        <p:scale>
          <a:sx n="101" d="100"/>
          <a:sy n="101" d="100"/>
        </p:scale>
        <p:origin x="-255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238" y="0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95031-48A3-4A5B-B8E5-3DE3B6AB8C36}" type="datetimeFigureOut">
              <a:rPr lang="en-US" smtClean="0"/>
              <a:pPr/>
              <a:t>12/2/2008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73263" y="739775"/>
            <a:ext cx="2771775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513" y="4681538"/>
            <a:ext cx="5375275" cy="4433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14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238" y="9361488"/>
            <a:ext cx="2911475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3A7FE7-C457-4FA8-BAE0-F7CE42780D0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A7FE7-C457-4FA8-BAE0-F7CE42780D0A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C1CE3-7043-48A9-A24D-A091339526B1}" type="datetime1">
              <a:rPr lang="en-US" smtClean="0"/>
              <a:pPr/>
              <a:t>12/2/2008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Controls Renovation Workshop Lars K. Jensen AB-BI-SW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C4D8-0DB8-4C65-B0B0-8D77722C83D8}" type="datetime1">
              <a:rPr lang="en-US" smtClean="0"/>
              <a:pPr/>
              <a:t>12/2/2008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Controls Renovation Workshop Lars K. Jensen AB-BI-SW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18C14-ACEA-434D-BD9A-78BF5C95B661}" type="datetime1">
              <a:rPr lang="en-US" smtClean="0"/>
              <a:pPr/>
              <a:t>12/2/2008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Controls Renovation Workshop Lars K. Jensen AB-BI-SW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409700" cy="486833"/>
          </a:xfrm>
        </p:spPr>
        <p:txBody>
          <a:bodyPr/>
          <a:lstStyle/>
          <a:p>
            <a:fld id="{B457B2D6-3F55-41A5-BF79-2FFB4779EC8F}" type="datetime1">
              <a:rPr lang="en-US" smtClean="0">
                <a:solidFill>
                  <a:schemeClr val="tx1"/>
                </a:solidFill>
              </a:rPr>
              <a:pPr/>
              <a:t>12/2/2008</a:t>
            </a:fld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8475134"/>
            <a:ext cx="1066800" cy="486833"/>
          </a:xfrm>
        </p:spPr>
        <p:txBody>
          <a:bodyPr/>
          <a:lstStyle/>
          <a:p>
            <a:r>
              <a:rPr lang="en-US" smtClean="0"/>
              <a:t>Controls Renovation Workshop Lars K. Jensen AB-BI-SW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866900" cy="486833"/>
          </a:xfrm>
        </p:spPr>
        <p:txBody>
          <a:bodyPr/>
          <a:lstStyle/>
          <a:p>
            <a:fld id="{77A5D1A3-F2C1-483B-9DDA-393920D9A32A}" type="datetime1">
              <a:rPr lang="en-US" smtClean="0"/>
              <a:pPr/>
              <a:t>12/2/2008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Controls Renovation Workshop Lars K. Jensen AB-BI-SW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1A04-3CDE-4F2D-AFC2-C9889D28AE28}" type="datetime1">
              <a:rPr lang="en-US" smtClean="0"/>
              <a:pPr/>
              <a:t>12/2/2008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Controls Renovation Workshop Lars K. Jensen AB-BI-SW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DF91B-97AF-42B6-BAFF-208694DE64ED}" type="datetime1">
              <a:rPr lang="en-US" smtClean="0"/>
              <a:pPr/>
              <a:t>12/2/2008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Controls Renovation Workshop Lars K. Jensen AB-BI-SW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F03EF-883E-4B98-A7FA-381E3DC860AA}" type="datetime1">
              <a:rPr lang="en-US" smtClean="0"/>
              <a:pPr/>
              <a:t>12/2/2008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Controls Renovation Workshop Lars K. Jensen AB-BI-SW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EA233-C894-40CF-9940-69EE1CD6DFC2}" type="datetime1">
              <a:rPr lang="en-US" smtClean="0"/>
              <a:pPr/>
              <a:t>12/2/2008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Controls Renovation Workshop Lars K. Jensen AB-BI-SW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C61A4-92CC-4439-A52B-58030C11DCAD}" type="datetime1">
              <a:rPr lang="en-US" smtClean="0"/>
              <a:pPr/>
              <a:t>12/2/2008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Controls Renovation Workshop Lars K. Jensen AB-BI-SW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63C1A-031A-486F-A97B-0BF6140EBFD3}" type="datetime1">
              <a:rPr lang="en-US" smtClean="0"/>
              <a:pPr/>
              <a:t>12/2/2008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Controls Renovation Workshop Lars K. Jensen AB-BI-SW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71E39-A30D-49F8-AC5A-89C3CB380446}" type="datetime1">
              <a:rPr lang="en-US" smtClean="0"/>
              <a:pPr/>
              <a:t>12/2/2008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Controls Renovation Workshop Lars K. Jensen AB-BI-SW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33FF4-7836-40B2-9629-FE574E1C088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38641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Controls Renovation</a:t>
            </a:r>
            <a:br>
              <a:rPr lang="en-GB" dirty="0" smtClean="0"/>
            </a:br>
            <a:r>
              <a:rPr lang="en-GB" dirty="0" smtClean="0"/>
              <a:t>for AB-BI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6477000" cy="641561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GB" sz="4400" dirty="0" smtClean="0"/>
              <a:t>Outline:</a:t>
            </a:r>
          </a:p>
          <a:p>
            <a:r>
              <a:rPr lang="en-GB" dirty="0" smtClean="0"/>
              <a:t>Reminder of AB-BI-SW mandate</a:t>
            </a:r>
            <a:endParaRPr lang="en-US" dirty="0" smtClean="0"/>
          </a:p>
          <a:p>
            <a:r>
              <a:rPr lang="en-GB" dirty="0" smtClean="0"/>
              <a:t>History of controls renovation</a:t>
            </a:r>
            <a:endParaRPr lang="en-US" dirty="0" smtClean="0"/>
          </a:p>
          <a:p>
            <a:r>
              <a:rPr lang="en-GB" dirty="0" smtClean="0"/>
              <a:t>Renovation work-packages  (-&gt; 2012)</a:t>
            </a:r>
          </a:p>
          <a:p>
            <a:pPr lvl="1"/>
            <a:r>
              <a:rPr lang="en-GB" dirty="0" smtClean="0"/>
              <a:t>Projects known at this stage</a:t>
            </a:r>
          </a:p>
          <a:p>
            <a:pPr lvl="1"/>
            <a:r>
              <a:rPr lang="en-GB" dirty="0" smtClean="0"/>
              <a:t>Few small-scale projects may come later</a:t>
            </a:r>
          </a:p>
          <a:p>
            <a:r>
              <a:rPr lang="en-GB" dirty="0" smtClean="0"/>
              <a:t>Human resources </a:t>
            </a:r>
            <a:endParaRPr lang="en-US" dirty="0" smtClean="0"/>
          </a:p>
          <a:p>
            <a:r>
              <a:rPr lang="en-GB" dirty="0" smtClean="0"/>
              <a:t>Conclusions</a:t>
            </a:r>
          </a:p>
          <a:p>
            <a:pPr>
              <a:buNone/>
            </a:pPr>
            <a:endParaRPr lang="en-GB" dirty="0" smtClean="0"/>
          </a:p>
          <a:p>
            <a:pPr algn="just">
              <a:buNone/>
            </a:pPr>
            <a:endParaRPr lang="en-GB" dirty="0" smtClean="0"/>
          </a:p>
          <a:p>
            <a:pPr algn="just">
              <a:buNone/>
            </a:pPr>
            <a:r>
              <a:rPr lang="en-GB" dirty="0" smtClean="0"/>
              <a:t>Acknowledgements:</a:t>
            </a:r>
          </a:p>
          <a:p>
            <a:pPr>
              <a:lnSpc>
                <a:spcPct val="110000"/>
              </a:lnSpc>
              <a:buNone/>
            </a:pPr>
            <a:r>
              <a:rPr lang="en-GB" dirty="0" smtClean="0"/>
              <a:t>AB-BI colleagues for their input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943600" y="8475134"/>
            <a:ext cx="571500" cy="486833"/>
          </a:xfrm>
        </p:spPr>
        <p:txBody>
          <a:bodyPr/>
          <a:lstStyle/>
          <a:p>
            <a:fld id="{98333FF4-7836-40B2-9629-FE574E1C0881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62200" y="8458200"/>
            <a:ext cx="2171700" cy="410633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Controls Renovation Workshop Lars K. Jensen AB-BI-SW</a:t>
            </a:r>
            <a:endParaRPr lang="en-GB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9906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GB" sz="4000" dirty="0" smtClean="0">
                <a:latin typeface="+mj-lt"/>
              </a:rPr>
              <a:t>AB-BI work-packages #3</a:t>
            </a:r>
            <a:br>
              <a:rPr lang="en-GB" sz="4000" dirty="0" smtClean="0">
                <a:latin typeface="+mj-lt"/>
              </a:rPr>
            </a:br>
            <a:r>
              <a:rPr lang="en-GB" sz="4000" dirty="0" smtClean="0">
                <a:latin typeface="+mj-lt"/>
              </a:rPr>
              <a:t> “Software renovations”</a:t>
            </a:r>
            <a:endParaRPr lang="en-GB" sz="40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6248400" cy="70866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sz="4400" dirty="0" smtClean="0"/>
              <a:t>PS complex:</a:t>
            </a:r>
          </a:p>
          <a:p>
            <a:r>
              <a:rPr lang="en-GB" b="1" dirty="0" smtClean="0"/>
              <a:t>SEM grid renovation (GM-&gt;FESA):</a:t>
            </a:r>
          </a:p>
          <a:p>
            <a:pPr lvl="1"/>
            <a:r>
              <a:rPr lang="en-GB" b="1" dirty="0" smtClean="0">
                <a:solidFill>
                  <a:srgbClr val="00B050"/>
                </a:solidFill>
              </a:rPr>
              <a:t>AB-OP initiative </a:t>
            </a:r>
            <a:r>
              <a:rPr lang="en-GB" b="1" dirty="0" smtClean="0">
                <a:solidFill>
                  <a:srgbClr val="00B050"/>
                </a:solidFill>
                <a:sym typeface="Wingdings" pitchFamily="2" charset="2"/>
              </a:rPr>
              <a:t> linked to PSB FWS tests</a:t>
            </a:r>
            <a:endParaRPr lang="en-GB" dirty="0" smtClean="0"/>
          </a:p>
          <a:p>
            <a:pPr lvl="1"/>
            <a:r>
              <a:rPr lang="en-GB" dirty="0" smtClean="0"/>
              <a:t>Existing FESA class</a:t>
            </a:r>
          </a:p>
          <a:p>
            <a:pPr lvl="1"/>
            <a:r>
              <a:rPr lang="en-GB" dirty="0" smtClean="0"/>
              <a:t>Systems agreed:</a:t>
            </a:r>
          </a:p>
          <a:p>
            <a:pPr lvl="2"/>
            <a:r>
              <a:rPr lang="en-GB" dirty="0" smtClean="0"/>
              <a:t>PSB measurement line (fixed grids)</a:t>
            </a:r>
          </a:p>
          <a:p>
            <a:pPr lvl="2"/>
            <a:r>
              <a:rPr lang="en-GB" dirty="0" smtClean="0"/>
              <a:t>CPS injection line (PLC solution)</a:t>
            </a:r>
          </a:p>
          <a:p>
            <a:pPr lvl="2"/>
            <a:r>
              <a:rPr lang="en-GB" dirty="0" smtClean="0"/>
              <a:t>ISOLDE (fixed grids)</a:t>
            </a:r>
          </a:p>
          <a:p>
            <a:pPr lvl="2"/>
            <a:r>
              <a:rPr lang="en-GB" dirty="0" smtClean="0"/>
              <a:t>TT2 grids, decision AB-OP to come</a:t>
            </a:r>
          </a:p>
          <a:p>
            <a:pPr lvl="1"/>
            <a:r>
              <a:rPr lang="en-GB" dirty="0" smtClean="0"/>
              <a:t>AB-BI Exploitation budget</a:t>
            </a:r>
          </a:p>
          <a:p>
            <a:pPr>
              <a:buNone/>
            </a:pPr>
            <a:endParaRPr lang="en-GB" sz="2400" dirty="0" smtClean="0"/>
          </a:p>
          <a:p>
            <a:r>
              <a:rPr lang="en-GB" b="1" dirty="0" smtClean="0"/>
              <a:t>BCT system renovation:</a:t>
            </a:r>
          </a:p>
          <a:p>
            <a:pPr lvl="1"/>
            <a:r>
              <a:rPr lang="en-GB" dirty="0" smtClean="0"/>
              <a:t>Presented at APC meeting during 2007</a:t>
            </a:r>
          </a:p>
          <a:p>
            <a:pPr lvl="1"/>
            <a:r>
              <a:rPr lang="en-GB" dirty="0" smtClean="0"/>
              <a:t>Systems concerned:</a:t>
            </a:r>
          </a:p>
          <a:p>
            <a:pPr lvl="2"/>
            <a:r>
              <a:rPr lang="en-GB" dirty="0" smtClean="0"/>
              <a:t>Parallel tests 2009 on a few transformers PS complex</a:t>
            </a:r>
          </a:p>
          <a:p>
            <a:pPr lvl="2"/>
            <a:r>
              <a:rPr lang="en-GB" dirty="0" smtClean="0"/>
              <a:t>Put into operation by 2010</a:t>
            </a:r>
          </a:p>
          <a:p>
            <a:pPr lvl="3"/>
            <a:r>
              <a:rPr lang="en-GB" sz="2300" dirty="0" smtClean="0"/>
              <a:t>Watchdog issues being looked at</a:t>
            </a:r>
          </a:p>
          <a:p>
            <a:pPr lvl="1"/>
            <a:r>
              <a:rPr lang="en-GB" b="1" dirty="0" smtClean="0">
                <a:solidFill>
                  <a:srgbClr val="00B050"/>
                </a:solidFill>
              </a:rPr>
              <a:t>AB-0801 funds </a:t>
            </a:r>
            <a:r>
              <a:rPr lang="en-GB" dirty="0" smtClean="0"/>
              <a:t>(</a:t>
            </a:r>
            <a:r>
              <a:rPr lang="en-GB" b="1" dirty="0" smtClean="0"/>
              <a:t>WU: 19743</a:t>
            </a:r>
            <a:r>
              <a:rPr lang="en-GB" dirty="0" smtClean="0"/>
              <a:t>)</a:t>
            </a:r>
          </a:p>
          <a:p>
            <a:pPr>
              <a:buNone/>
            </a:pPr>
            <a:endParaRPr lang="en-GB" dirty="0" smtClean="0"/>
          </a:p>
          <a:p>
            <a:r>
              <a:rPr lang="en-GB" sz="3100" b="1" dirty="0" smtClean="0"/>
              <a:t>PSB ejection BPM system:</a:t>
            </a:r>
          </a:p>
          <a:p>
            <a:pPr lvl="1"/>
            <a:r>
              <a:rPr lang="en-GB" sz="2500" dirty="0" smtClean="0"/>
              <a:t>Change</a:t>
            </a:r>
            <a:r>
              <a:rPr lang="en-GB" sz="2500" dirty="0" smtClean="0"/>
              <a:t> BPM type to avoid noise issues</a:t>
            </a:r>
          </a:p>
          <a:p>
            <a:pPr lvl="1"/>
            <a:r>
              <a:rPr lang="en-GB" sz="2500" dirty="0" smtClean="0"/>
              <a:t>Upgrade acquisition module (Struck-&gt;SIS33xx)</a:t>
            </a:r>
            <a:endParaRPr lang="en-GB" sz="2500" dirty="0" smtClean="0"/>
          </a:p>
          <a:p>
            <a:pPr lvl="1"/>
            <a:r>
              <a:rPr lang="en-GB" sz="2500" dirty="0" smtClean="0"/>
              <a:t>Put into operation by 2010</a:t>
            </a:r>
          </a:p>
          <a:p>
            <a:pPr lvl="1"/>
            <a:r>
              <a:rPr lang="en-GB" sz="3000" dirty="0" smtClean="0">
                <a:solidFill>
                  <a:srgbClr val="00B050"/>
                </a:solidFill>
              </a:rPr>
              <a:t>AB-0801 </a:t>
            </a:r>
            <a:r>
              <a:rPr lang="en-GB" sz="3000" dirty="0" smtClean="0">
                <a:solidFill>
                  <a:srgbClr val="00B050"/>
                </a:solidFill>
              </a:rPr>
              <a:t>funds </a:t>
            </a:r>
            <a:r>
              <a:rPr lang="en-GB" sz="2400" dirty="0" smtClean="0"/>
              <a:t>(</a:t>
            </a:r>
            <a:r>
              <a:rPr lang="en-GB" sz="2400" b="1" dirty="0" smtClean="0"/>
              <a:t>WU: 19743</a:t>
            </a:r>
            <a:r>
              <a:rPr lang="en-GB" sz="2400" dirty="0" smtClean="0"/>
              <a:t>)</a:t>
            </a:r>
            <a:endParaRPr lang="en-GB" sz="3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8475134"/>
            <a:ext cx="2209800" cy="486833"/>
          </a:xfrm>
        </p:spPr>
        <p:txBody>
          <a:bodyPr/>
          <a:lstStyle/>
          <a:p>
            <a:r>
              <a:rPr lang="en-US" dirty="0" smtClean="0"/>
              <a:t>Controls Renovation Workshop Lars K. Jensen AB-BI-SW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28600"/>
            <a:ext cx="6172200" cy="8382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4400" dirty="0" smtClean="0">
                <a:latin typeface="+mj-lt"/>
              </a:rPr>
              <a:t>System renovations #1</a:t>
            </a:r>
            <a:r>
              <a:rPr lang="en-GB" sz="4400" dirty="0" smtClean="0">
                <a:latin typeface="+mj-lt"/>
              </a:rPr>
              <a:t> </a:t>
            </a:r>
            <a:endParaRPr lang="en-GB" sz="4400" dirty="0">
              <a:latin typeface="+mj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143001"/>
            <a:ext cx="6286500" cy="7315200"/>
          </a:xfrm>
        </p:spPr>
        <p:txBody>
          <a:bodyPr>
            <a:normAutofit fontScale="25000" lnSpcReduction="20000"/>
          </a:bodyPr>
          <a:lstStyle/>
          <a:p>
            <a:r>
              <a:rPr lang="en-GB" sz="9600" b="1" dirty="0" smtClean="0"/>
              <a:t>SPS Orbit system renovation</a:t>
            </a:r>
          </a:p>
          <a:p>
            <a:pPr lvl="1"/>
            <a:r>
              <a:rPr lang="en-GB" sz="7200" dirty="0" smtClean="0"/>
              <a:t>Project to start during 2009 and run over 3 years</a:t>
            </a:r>
          </a:p>
          <a:p>
            <a:pPr lvl="1"/>
            <a:r>
              <a:rPr lang="en-GB" sz="7200" dirty="0" smtClean="0"/>
              <a:t>6 VME systems to come</a:t>
            </a:r>
          </a:p>
          <a:p>
            <a:pPr lvl="1"/>
            <a:r>
              <a:rPr lang="en-GB" sz="7200" b="1" dirty="0" smtClean="0">
                <a:solidFill>
                  <a:srgbClr val="00B050"/>
                </a:solidFill>
              </a:rPr>
              <a:t>AB-0801 fund </a:t>
            </a:r>
            <a:r>
              <a:rPr lang="en-GB" sz="7200" b="1" dirty="0" smtClean="0"/>
              <a:t>(WU: 32273)</a:t>
            </a:r>
          </a:p>
          <a:p>
            <a:r>
              <a:rPr lang="en-GB" sz="9600" b="1" dirty="0" smtClean="0"/>
              <a:t>TT2/TT10 BPM system renovation</a:t>
            </a:r>
          </a:p>
          <a:p>
            <a:pPr lvl="1"/>
            <a:r>
              <a:rPr lang="en-GB" sz="7200" b="1" dirty="0" smtClean="0">
                <a:solidFill>
                  <a:srgbClr val="00B050"/>
                </a:solidFill>
              </a:rPr>
              <a:t>Project started in 2008</a:t>
            </a:r>
          </a:p>
          <a:p>
            <a:pPr lvl="2"/>
            <a:r>
              <a:rPr lang="en-GB" sz="7200" dirty="0" smtClean="0"/>
              <a:t>Requirements/resources study launched</a:t>
            </a:r>
          </a:p>
          <a:p>
            <a:pPr lvl="2"/>
            <a:r>
              <a:rPr lang="en-GB" sz="7200" dirty="0" smtClean="0"/>
              <a:t>Hope to cover all beams through TT2 by 2010</a:t>
            </a:r>
          </a:p>
          <a:p>
            <a:pPr lvl="1"/>
            <a:r>
              <a:rPr lang="en-GB" sz="7200" dirty="0" smtClean="0"/>
              <a:t>2 VME systems to come</a:t>
            </a:r>
          </a:p>
          <a:p>
            <a:pPr lvl="1"/>
            <a:r>
              <a:rPr lang="en-GB" sz="7200" b="1" dirty="0" smtClean="0">
                <a:solidFill>
                  <a:srgbClr val="00B050"/>
                </a:solidFill>
              </a:rPr>
              <a:t>AB-0801 funds </a:t>
            </a:r>
            <a:r>
              <a:rPr lang="en-GB" sz="7200" b="1" dirty="0" smtClean="0"/>
              <a:t>(WU: 32269)</a:t>
            </a:r>
          </a:p>
          <a:p>
            <a:r>
              <a:rPr lang="en-GB" sz="9600" b="1" dirty="0" smtClean="0"/>
              <a:t>SPS Wire-scanner electronics renovation</a:t>
            </a:r>
          </a:p>
          <a:p>
            <a:pPr lvl="1"/>
            <a:r>
              <a:rPr lang="en-GB" sz="7200" dirty="0" smtClean="0"/>
              <a:t>Expected to start 2010</a:t>
            </a:r>
          </a:p>
          <a:p>
            <a:pPr lvl="1"/>
            <a:r>
              <a:rPr lang="en-GB" sz="7200" dirty="0" smtClean="0"/>
              <a:t>3 VME systems to come</a:t>
            </a:r>
          </a:p>
          <a:p>
            <a:pPr lvl="1"/>
            <a:r>
              <a:rPr lang="en-GB" sz="7200" b="1" dirty="0" smtClean="0">
                <a:solidFill>
                  <a:srgbClr val="00B050"/>
                </a:solidFill>
              </a:rPr>
              <a:t>AB-0801 funds </a:t>
            </a:r>
            <a:r>
              <a:rPr lang="en-GB" sz="7200" b="1" dirty="0" smtClean="0"/>
              <a:t>(WU: 32753)</a:t>
            </a:r>
            <a:endParaRPr lang="en-GB" sz="7200" b="1" dirty="0" smtClean="0">
              <a:solidFill>
                <a:srgbClr val="00B050"/>
              </a:solidFill>
            </a:endParaRPr>
          </a:p>
          <a:p>
            <a:r>
              <a:rPr lang="en-GB" sz="9600" b="1" dirty="0" smtClean="0"/>
              <a:t>SPS BTV renovation (analogue video -&gt; CCR)</a:t>
            </a:r>
          </a:p>
          <a:p>
            <a:pPr lvl="1"/>
            <a:r>
              <a:rPr lang="en-GB" sz="7200" dirty="0" smtClean="0"/>
              <a:t>Cost figures before end of 2008</a:t>
            </a:r>
          </a:p>
          <a:p>
            <a:pPr lvl="1"/>
            <a:r>
              <a:rPr lang="en-GB" sz="7200" dirty="0" smtClean="0"/>
              <a:t>Aim to have all renovated by 2010</a:t>
            </a:r>
          </a:p>
          <a:p>
            <a:pPr lvl="1"/>
            <a:r>
              <a:rPr lang="en-GB" sz="7200" dirty="0" smtClean="0"/>
              <a:t>Probably 4 new VME systems involved</a:t>
            </a:r>
          </a:p>
          <a:p>
            <a:pPr lvl="1"/>
            <a:r>
              <a:rPr lang="en-GB" sz="7200" b="1" dirty="0" smtClean="0">
                <a:solidFill>
                  <a:srgbClr val="FF0000"/>
                </a:solidFill>
              </a:rPr>
              <a:t>Funding to be found</a:t>
            </a:r>
          </a:p>
          <a:p>
            <a:pPr>
              <a:buNone/>
            </a:pPr>
            <a:endParaRPr lang="en-GB" sz="4500" dirty="0" smtClean="0"/>
          </a:p>
          <a:p>
            <a:r>
              <a:rPr lang="en-GB" sz="9600" b="1" dirty="0" smtClean="0"/>
              <a:t>EA MWPC renovation</a:t>
            </a:r>
          </a:p>
          <a:p>
            <a:pPr lvl="1"/>
            <a:r>
              <a:rPr lang="en-GB" sz="7200" dirty="0" smtClean="0"/>
              <a:t>7 new VME systems for coming start-up (SPS)</a:t>
            </a:r>
          </a:p>
          <a:p>
            <a:pPr lvl="1"/>
            <a:r>
              <a:rPr lang="en-GB" sz="7200" dirty="0" smtClean="0"/>
              <a:t>1 new VME system for 2010 start-up (CPS)</a:t>
            </a:r>
          </a:p>
          <a:p>
            <a:pPr lvl="1"/>
            <a:r>
              <a:rPr lang="en-GB" sz="7200" b="1" dirty="0" smtClean="0">
                <a:solidFill>
                  <a:srgbClr val="00B050"/>
                </a:solidFill>
              </a:rPr>
              <a:t>AB-0801 funds </a:t>
            </a:r>
            <a:r>
              <a:rPr lang="en-GB" sz="7200" b="1" dirty="0" smtClean="0"/>
              <a:t>(WU: 30847)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981200" y="8475134"/>
            <a:ext cx="2286000" cy="486833"/>
          </a:xfrm>
        </p:spPr>
        <p:txBody>
          <a:bodyPr/>
          <a:lstStyle/>
          <a:p>
            <a:r>
              <a:rPr lang="en-US" dirty="0" smtClean="0"/>
              <a:t>Controls Renovation Workshop Lars K. Jensen AB-BI-SW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838200"/>
          </a:xfrm>
        </p:spPr>
        <p:txBody>
          <a:bodyPr>
            <a:normAutofit/>
          </a:bodyPr>
          <a:lstStyle/>
          <a:p>
            <a:r>
              <a:rPr lang="en-GB" dirty="0" smtClean="0"/>
              <a:t> System renovations #2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066800"/>
            <a:ext cx="6172200" cy="73152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sz="3800" b="1" dirty="0" smtClean="0"/>
              <a:t>AD machine renovation</a:t>
            </a:r>
          </a:p>
          <a:p>
            <a:r>
              <a:rPr lang="en-GB" sz="2800" dirty="0" smtClean="0"/>
              <a:t>General strategy will depend on AD proposal</a:t>
            </a:r>
          </a:p>
          <a:p>
            <a:pPr lvl="1"/>
            <a:r>
              <a:rPr lang="en-GB" sz="2900" b="1" dirty="0" smtClean="0">
                <a:solidFill>
                  <a:srgbClr val="FF0000"/>
                </a:solidFill>
              </a:rPr>
              <a:t>Resources P+M</a:t>
            </a:r>
            <a:r>
              <a:rPr lang="en-GB" sz="2900" dirty="0" smtClean="0"/>
              <a:t> </a:t>
            </a:r>
            <a:r>
              <a:rPr lang="en-GB" sz="2900" b="1" dirty="0" smtClean="0">
                <a:solidFill>
                  <a:srgbClr val="FF0000"/>
                </a:solidFill>
              </a:rPr>
              <a:t>to be looked at </a:t>
            </a:r>
          </a:p>
          <a:p>
            <a:r>
              <a:rPr lang="en-GB" sz="2800" b="1" dirty="0" smtClean="0">
                <a:solidFill>
                  <a:srgbClr val="00B050"/>
                </a:solidFill>
              </a:rPr>
              <a:t>Renovation of Schottky system</a:t>
            </a:r>
          </a:p>
          <a:p>
            <a:pPr lvl="1"/>
            <a:r>
              <a:rPr lang="en-GB" sz="2600" dirty="0" smtClean="0"/>
              <a:t>Requirement study started</a:t>
            </a:r>
          </a:p>
          <a:p>
            <a:pPr>
              <a:buNone/>
            </a:pPr>
            <a:r>
              <a:rPr lang="en-GB" sz="3800" b="1" dirty="0" smtClean="0"/>
              <a:t>REX-ISOLDE renovation</a:t>
            </a:r>
          </a:p>
          <a:p>
            <a:pPr lvl="1"/>
            <a:r>
              <a:rPr lang="en-GB" sz="3400" dirty="0" smtClean="0"/>
              <a:t>Working on-going for “control-boxes”</a:t>
            </a:r>
          </a:p>
          <a:p>
            <a:pPr lvl="1"/>
            <a:r>
              <a:rPr lang="en-GB" sz="3400" dirty="0" smtClean="0"/>
              <a:t>Implementation details being discussed</a:t>
            </a:r>
          </a:p>
          <a:p>
            <a:pPr>
              <a:buNone/>
            </a:pPr>
            <a:r>
              <a:rPr lang="en-GB" sz="3800" b="1" dirty="0" smtClean="0"/>
              <a:t>REX-TRAP renovation</a:t>
            </a:r>
          </a:p>
          <a:p>
            <a:pPr lvl="1"/>
            <a:r>
              <a:rPr lang="en-GB" sz="3400" dirty="0" smtClean="0"/>
              <a:t>Foreseen for 2010 start-up</a:t>
            </a:r>
          </a:p>
          <a:p>
            <a:pPr>
              <a:buNone/>
            </a:pPr>
            <a:r>
              <a:rPr lang="en-GB" sz="3800" b="1" dirty="0" smtClean="0"/>
              <a:t>AB-BI movement renovation</a:t>
            </a:r>
          </a:p>
          <a:p>
            <a:pPr lvl="1"/>
            <a:r>
              <a:rPr lang="en-GB" sz="3400" dirty="0" smtClean="0"/>
              <a:t>SPS stepping-motor systems advanced</a:t>
            </a:r>
          </a:p>
          <a:p>
            <a:pPr lvl="1"/>
            <a:r>
              <a:rPr lang="en-GB" sz="3400" dirty="0" smtClean="0"/>
              <a:t>SPS IN-OUT (G64, SL-Equip)</a:t>
            </a:r>
          </a:p>
          <a:p>
            <a:pPr lvl="2"/>
            <a:r>
              <a:rPr lang="en-GB" sz="3000" dirty="0" smtClean="0"/>
              <a:t>Could renovate by 2010 (</a:t>
            </a:r>
            <a:r>
              <a:rPr lang="en-GB" sz="3000" b="1" dirty="0" smtClean="0">
                <a:solidFill>
                  <a:srgbClr val="FF0000"/>
                </a:solidFill>
              </a:rPr>
              <a:t>funds to look at</a:t>
            </a:r>
            <a:r>
              <a:rPr lang="en-GB" sz="3000" dirty="0" smtClean="0"/>
              <a:t>)</a:t>
            </a:r>
          </a:p>
          <a:p>
            <a:pPr lvl="1"/>
            <a:r>
              <a:rPr lang="en-GB" sz="3400" dirty="0" smtClean="0"/>
              <a:t>PS complex</a:t>
            </a:r>
          </a:p>
          <a:p>
            <a:pPr lvl="2"/>
            <a:r>
              <a:rPr lang="en-GB" sz="3000" b="1" dirty="0" smtClean="0">
                <a:solidFill>
                  <a:srgbClr val="FF0000"/>
                </a:solidFill>
              </a:rPr>
              <a:t>Responsibility agreement with ATB needed</a:t>
            </a:r>
          </a:p>
          <a:p>
            <a:pPr lvl="2"/>
            <a:r>
              <a:rPr lang="en-GB" sz="3000" dirty="0" smtClean="0"/>
              <a:t>Then decide for AB-BI systems</a:t>
            </a:r>
          </a:p>
          <a:p>
            <a:pPr>
              <a:buNone/>
            </a:pPr>
            <a:r>
              <a:rPr lang="en-GB" sz="3800" b="1" dirty="0" smtClean="0"/>
              <a:t>BLM renovation (CPS, PSB)</a:t>
            </a:r>
          </a:p>
          <a:p>
            <a:pPr lvl="1"/>
            <a:r>
              <a:rPr lang="en-GB" sz="3400" dirty="0" smtClean="0"/>
              <a:t>Received the system requirements</a:t>
            </a:r>
          </a:p>
          <a:p>
            <a:pPr lvl="1"/>
            <a:r>
              <a:rPr lang="en-GB" sz="3400" dirty="0" smtClean="0"/>
              <a:t>Prototyping to start during 2010</a:t>
            </a:r>
          </a:p>
          <a:p>
            <a:pPr lvl="1"/>
            <a:r>
              <a:rPr lang="en-GB" sz="3400" dirty="0" smtClean="0"/>
              <a:t>2 VME systems </a:t>
            </a:r>
          </a:p>
          <a:p>
            <a:pPr lvl="1"/>
            <a:r>
              <a:rPr lang="en-GB" sz="3400" dirty="0" smtClean="0">
                <a:solidFill>
                  <a:srgbClr val="00B050"/>
                </a:solidFill>
              </a:rPr>
              <a:t>AB-0801 funds</a:t>
            </a:r>
            <a:endParaRPr lang="en-GB" sz="3400" dirty="0" smtClean="0"/>
          </a:p>
          <a:p>
            <a:pPr lvl="1"/>
            <a:r>
              <a:rPr lang="en-GB" sz="3400" dirty="0" smtClean="0">
                <a:solidFill>
                  <a:srgbClr val="FF0000"/>
                </a:solidFill>
              </a:rPr>
              <a:t>SPS not yet funded (presently 11*VME)</a:t>
            </a:r>
            <a:endParaRPr lang="en-GB" sz="3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8475134"/>
            <a:ext cx="2362200" cy="486833"/>
          </a:xfrm>
        </p:spPr>
        <p:txBody>
          <a:bodyPr/>
          <a:lstStyle/>
          <a:p>
            <a:r>
              <a:rPr lang="en-US" dirty="0" smtClean="0"/>
              <a:t>Controls Renovation Workshop Lars K. Jensen AB-BI-SW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62441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Human resources (-&gt;2012)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6477000" cy="72390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n-GB" sz="3000" dirty="0" smtClean="0"/>
              <a:t>With present number of staff members (7)</a:t>
            </a:r>
          </a:p>
          <a:p>
            <a:pPr marL="514350" indent="-514350">
              <a:buNone/>
            </a:pPr>
            <a:r>
              <a:rPr lang="en-GB" sz="3000" dirty="0" smtClean="0"/>
              <a:t>+ Russian (1+1), we believe that the here</a:t>
            </a:r>
          </a:p>
          <a:p>
            <a:pPr marL="514350" indent="-514350">
              <a:buNone/>
            </a:pPr>
            <a:r>
              <a:rPr lang="en-GB" sz="3000" dirty="0" smtClean="0"/>
              <a:t>presented renovation projects can and </a:t>
            </a:r>
          </a:p>
          <a:p>
            <a:pPr marL="514350" indent="-514350">
              <a:buNone/>
            </a:pPr>
            <a:r>
              <a:rPr lang="en-GB" sz="3000" dirty="0" smtClean="0"/>
              <a:t>should be done</a:t>
            </a:r>
          </a:p>
          <a:p>
            <a:pPr marL="514350" indent="-514350">
              <a:buNone/>
            </a:pPr>
            <a:r>
              <a:rPr lang="en-GB" sz="3500" b="1" dirty="0" smtClean="0">
                <a:solidFill>
                  <a:srgbClr val="00B050"/>
                </a:solidFill>
              </a:rPr>
              <a:t>On condition that:</a:t>
            </a:r>
          </a:p>
          <a:p>
            <a:pPr lvl="1"/>
            <a:r>
              <a:rPr lang="en-GB" sz="3000" dirty="0" smtClean="0"/>
              <a:t>FESA FW and dev. tools optimised</a:t>
            </a:r>
            <a:endParaRPr lang="en-GB" sz="2600" dirty="0" smtClean="0"/>
          </a:p>
          <a:p>
            <a:pPr lvl="2"/>
            <a:r>
              <a:rPr lang="en-GB" sz="2600" b="1" dirty="0" smtClean="0">
                <a:solidFill>
                  <a:srgbClr val="FF0000"/>
                </a:solidFill>
              </a:rPr>
              <a:t>New releases to undergo realistic tests on supported platforms </a:t>
            </a:r>
          </a:p>
          <a:p>
            <a:pPr lvl="1"/>
            <a:r>
              <a:rPr lang="en-GB" sz="3000" dirty="0" smtClean="0"/>
              <a:t>FESA support remains high quality</a:t>
            </a:r>
          </a:p>
          <a:p>
            <a:pPr lvl="2"/>
            <a:r>
              <a:rPr lang="en-GB" sz="2600" b="1" dirty="0" smtClean="0">
                <a:solidFill>
                  <a:srgbClr val="FF0000"/>
                </a:solidFill>
              </a:rPr>
              <a:t>Communicate known issues to users</a:t>
            </a:r>
          </a:p>
          <a:p>
            <a:pPr lvl="1"/>
            <a:r>
              <a:rPr lang="en-GB" sz="3000" dirty="0" smtClean="0"/>
              <a:t>Maintaining classes = low effort:</a:t>
            </a:r>
          </a:p>
          <a:p>
            <a:pPr lvl="2"/>
            <a:r>
              <a:rPr lang="en-GB" sz="2600" b="1" dirty="0" smtClean="0">
                <a:solidFill>
                  <a:srgbClr val="FF0000"/>
                </a:solidFill>
              </a:rPr>
              <a:t>Frame-work version changes</a:t>
            </a:r>
          </a:p>
          <a:p>
            <a:pPr lvl="2">
              <a:buNone/>
            </a:pPr>
            <a:r>
              <a:rPr lang="en-GB" sz="2600" b="1" u="sng" dirty="0" smtClean="0"/>
              <a:t>AB-BI has ~50 classes (non-LHC)</a:t>
            </a:r>
          </a:p>
          <a:p>
            <a:pPr>
              <a:buNone/>
            </a:pPr>
            <a:r>
              <a:rPr lang="en-GB" sz="3400" b="1" dirty="0" smtClean="0"/>
              <a:t>Also important:</a:t>
            </a:r>
          </a:p>
          <a:p>
            <a:r>
              <a:rPr lang="en-GB" sz="3000" dirty="0" err="1" smtClean="0"/>
              <a:t>InCA</a:t>
            </a:r>
            <a:r>
              <a:rPr lang="en-GB" sz="3000" dirty="0" smtClean="0"/>
              <a:t> requirements to be clarified</a:t>
            </a:r>
          </a:p>
          <a:p>
            <a:r>
              <a:rPr lang="en-GB" sz="3000" dirty="0" smtClean="0"/>
              <a:t>Replacement of CPU modules:</a:t>
            </a:r>
          </a:p>
          <a:p>
            <a:pPr lvl="1"/>
            <a:r>
              <a:rPr lang="en-GB" sz="3000" b="1" dirty="0" smtClean="0">
                <a:solidFill>
                  <a:schemeClr val="accent6">
                    <a:lumMod val="75000"/>
                  </a:schemeClr>
                </a:solidFill>
              </a:rPr>
              <a:t>Must start ASAP to gain experience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8475134"/>
            <a:ext cx="2362200" cy="486833"/>
          </a:xfrm>
        </p:spPr>
        <p:txBody>
          <a:bodyPr/>
          <a:lstStyle/>
          <a:p>
            <a:r>
              <a:rPr lang="en-US" dirty="0" smtClean="0"/>
              <a:t>Controls Renovation Workshop Lars K. Jensen AB-BI-SW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13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6172200" cy="70061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6553200" cy="7239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AB-BI are well advanced in terms of controls renovation</a:t>
            </a:r>
          </a:p>
          <a:p>
            <a:pPr marL="914400" lvl="1" indent="-514350"/>
            <a:r>
              <a:rPr lang="en-GB" b="1" dirty="0" smtClean="0">
                <a:solidFill>
                  <a:srgbClr val="00B050"/>
                </a:solidFill>
              </a:rPr>
              <a:t>Gained lots of experience</a:t>
            </a:r>
          </a:p>
          <a:p>
            <a:pPr marL="914400" lvl="1" indent="-514350"/>
            <a:r>
              <a:rPr lang="en-GB" b="1" dirty="0" smtClean="0">
                <a:solidFill>
                  <a:srgbClr val="00B050"/>
                </a:solidFill>
              </a:rPr>
              <a:t>Complex in much better state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Close collaboration with users (OP/ABP/ATB/CO) needed for:</a:t>
            </a:r>
          </a:p>
          <a:p>
            <a:pPr marL="914400" lvl="1" indent="-514350"/>
            <a:r>
              <a:rPr lang="en-GB" b="1" dirty="0" smtClean="0">
                <a:solidFill>
                  <a:srgbClr val="00B050"/>
                </a:solidFill>
              </a:rPr>
              <a:t>Requirements</a:t>
            </a:r>
          </a:p>
          <a:p>
            <a:pPr marL="914400" lvl="1" indent="-514350"/>
            <a:r>
              <a:rPr lang="en-GB" b="1" dirty="0" smtClean="0">
                <a:solidFill>
                  <a:srgbClr val="00B050"/>
                </a:solidFill>
              </a:rPr>
              <a:t>Implementation details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We will continue along these lines for the future renovation projects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8475134"/>
            <a:ext cx="2362200" cy="486833"/>
          </a:xfrm>
        </p:spPr>
        <p:txBody>
          <a:bodyPr/>
          <a:lstStyle/>
          <a:p>
            <a:r>
              <a:rPr lang="en-US" dirty="0" smtClean="0"/>
              <a:t>Controls Renovation Workshop Lars K. Jensen AB-BI-SW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57200" y="277813"/>
            <a:ext cx="6172200" cy="1169987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AB-BI-SW Mandate: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Software Responsibility Chart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227013" y="1716088"/>
            <a:ext cx="1093787" cy="411162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GB" dirty="0" smtClean="0"/>
              <a:t>Logging</a:t>
            </a:r>
            <a:endParaRPr lang="en-GB" dirty="0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1612900" y="1716088"/>
            <a:ext cx="1093788" cy="411162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b="1" dirty="0" smtClean="0">
                <a:latin typeface="Courier New" pitchFamily="49" charset="0"/>
              </a:rPr>
              <a:t>GUIs</a:t>
            </a:r>
            <a:endParaRPr lang="en-US" sz="1400" b="1" dirty="0">
              <a:latin typeface="Courier New" pitchFamily="49" charset="0"/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2998788" y="1716088"/>
            <a:ext cx="1093787" cy="411162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>
                <a:latin typeface="Courier New" pitchFamily="49" charset="0"/>
              </a:rPr>
              <a:t>Fixed</a:t>
            </a:r>
          </a:p>
          <a:p>
            <a:pPr algn="ctr"/>
            <a:r>
              <a:rPr lang="en-US" sz="1400" b="1" dirty="0">
                <a:latin typeface="Courier New" pitchFamily="49" charset="0"/>
              </a:rPr>
              <a:t>Displays</a:t>
            </a: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4448175" y="1716088"/>
            <a:ext cx="1168400" cy="411162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200" b="1" dirty="0" smtClean="0">
                <a:latin typeface="Courier New" pitchFamily="49" charset="0"/>
              </a:rPr>
              <a:t>BI </a:t>
            </a:r>
            <a:r>
              <a:rPr lang="en-US" sz="1200" b="1" dirty="0">
                <a:latin typeface="Courier New" pitchFamily="49" charset="0"/>
              </a:rPr>
              <a:t>Expert</a:t>
            </a:r>
          </a:p>
          <a:p>
            <a:pPr algn="ctr" eaLnBrk="1" hangingPunct="1"/>
            <a:r>
              <a:rPr lang="en-US" sz="1200" b="1" dirty="0">
                <a:latin typeface="Courier New" pitchFamily="49" charset="0"/>
              </a:rPr>
              <a:t>GUIs</a:t>
            </a: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381000" y="2286000"/>
            <a:ext cx="6021387" cy="45719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V="1">
            <a:off x="685800" y="5410198"/>
            <a:ext cx="5867400" cy="45719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227013" y="2586038"/>
            <a:ext cx="1093787" cy="822325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b="1" dirty="0">
                <a:latin typeface="Courier New" pitchFamily="49" charset="0"/>
              </a:rPr>
              <a:t>Alarms</a:t>
            </a:r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1612900" y="2586038"/>
            <a:ext cx="1093788" cy="822325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4191000" y="2590800"/>
            <a:ext cx="1273175" cy="1851025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 b="1" dirty="0">
                <a:latin typeface="Courier New" pitchFamily="49" charset="0"/>
              </a:rPr>
              <a:t>BPM</a:t>
            </a:r>
          </a:p>
          <a:p>
            <a:pPr algn="ctr"/>
            <a:r>
              <a:rPr lang="en-US" sz="1200" b="1" dirty="0">
                <a:latin typeface="Courier New" pitchFamily="49" charset="0"/>
              </a:rPr>
              <a:t>BLM</a:t>
            </a:r>
          </a:p>
          <a:p>
            <a:pPr algn="ctr"/>
            <a:r>
              <a:rPr lang="en-US" sz="1200" b="1" dirty="0">
                <a:latin typeface="Courier New" pitchFamily="49" charset="0"/>
              </a:rPr>
              <a:t>Concentrators</a:t>
            </a:r>
          </a:p>
        </p:txBody>
      </p:sp>
      <p:sp>
        <p:nvSpPr>
          <p:cNvPr id="17" name="AutoShape 16"/>
          <p:cNvSpPr>
            <a:spLocks noChangeArrowheads="1"/>
          </p:cNvSpPr>
          <p:nvPr/>
        </p:nvSpPr>
        <p:spPr bwMode="auto">
          <a:xfrm>
            <a:off x="227013" y="3546475"/>
            <a:ext cx="1093787" cy="822325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200" b="1" dirty="0">
                <a:latin typeface="Courier New" pitchFamily="49" charset="0"/>
              </a:rPr>
              <a:t>DB</a:t>
            </a:r>
          </a:p>
          <a:p>
            <a:pPr algn="ctr" eaLnBrk="1" hangingPunct="1"/>
            <a:r>
              <a:rPr lang="en-US" sz="1200" dirty="0">
                <a:latin typeface="Courier New" pitchFamily="49" charset="0"/>
              </a:rPr>
              <a:t>Settings &amp;</a:t>
            </a:r>
          </a:p>
          <a:p>
            <a:pPr algn="ctr" eaLnBrk="1" hangingPunct="1"/>
            <a:r>
              <a:rPr lang="en-US" sz="1200" dirty="0">
                <a:latin typeface="Courier New" pitchFamily="49" charset="0"/>
              </a:rPr>
              <a:t>Logging</a:t>
            </a:r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auto">
          <a:xfrm>
            <a:off x="1612900" y="3546475"/>
            <a:ext cx="1093788" cy="1781175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2998788" y="3957638"/>
            <a:ext cx="1093787" cy="1370012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0" name="AutoShape 19"/>
          <p:cNvSpPr>
            <a:spLocks noChangeArrowheads="1"/>
          </p:cNvSpPr>
          <p:nvPr/>
        </p:nvSpPr>
        <p:spPr bwMode="auto">
          <a:xfrm>
            <a:off x="227013" y="4505325"/>
            <a:ext cx="1093787" cy="822325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400" b="1" dirty="0">
                <a:latin typeface="Courier New" pitchFamily="49" charset="0"/>
              </a:rPr>
              <a:t>Post</a:t>
            </a:r>
          </a:p>
          <a:p>
            <a:pPr algn="ctr" eaLnBrk="1" hangingPunct="1"/>
            <a:r>
              <a:rPr lang="en-US" sz="1400" b="1" dirty="0">
                <a:latin typeface="Courier New" pitchFamily="49" charset="0"/>
              </a:rPr>
              <a:t>Mortem</a:t>
            </a: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auto">
          <a:xfrm>
            <a:off x="227013" y="5670550"/>
            <a:ext cx="1093787" cy="617538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2" name="AutoShape 21"/>
          <p:cNvSpPr>
            <a:spLocks noChangeArrowheads="1"/>
          </p:cNvSpPr>
          <p:nvPr/>
        </p:nvSpPr>
        <p:spPr bwMode="auto">
          <a:xfrm>
            <a:off x="1612900" y="5670550"/>
            <a:ext cx="1093788" cy="617538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auto">
          <a:xfrm>
            <a:off x="2998788" y="5670550"/>
            <a:ext cx="1093787" cy="617538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4" name="AutoShape 23"/>
          <p:cNvSpPr>
            <a:spLocks noChangeArrowheads="1"/>
          </p:cNvSpPr>
          <p:nvPr/>
        </p:nvSpPr>
        <p:spPr bwMode="auto">
          <a:xfrm>
            <a:off x="4267200" y="5670550"/>
            <a:ext cx="1320800" cy="617538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200" b="1" dirty="0" smtClean="0">
                <a:latin typeface="Courier New" pitchFamily="49" charset="0"/>
              </a:rPr>
              <a:t>AB-BI</a:t>
            </a:r>
            <a:endParaRPr lang="en-US" sz="1200" b="1" dirty="0">
              <a:latin typeface="Courier New" pitchFamily="49" charset="0"/>
            </a:endParaRPr>
          </a:p>
          <a:p>
            <a:pPr algn="ctr" eaLnBrk="1" hangingPunct="1"/>
            <a:r>
              <a:rPr lang="en-US" sz="1200" b="1" dirty="0" smtClean="0">
                <a:latin typeface="Courier New" pitchFamily="49" charset="0"/>
              </a:rPr>
              <a:t>Front-End SW</a:t>
            </a:r>
            <a:endParaRPr lang="en-US" sz="1200" b="1" dirty="0">
              <a:latin typeface="Courier New" pitchFamily="49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562600" y="2667000"/>
            <a:ext cx="1066800" cy="3533775"/>
            <a:chOff x="6994525" y="2678113"/>
            <a:chExt cx="1412875" cy="3533775"/>
          </a:xfrm>
        </p:grpSpPr>
        <p:sp>
          <p:nvSpPr>
            <p:cNvPr id="29" name="Text Box 39"/>
            <p:cNvSpPr txBox="1">
              <a:spLocks noChangeArrowheads="1"/>
            </p:cNvSpPr>
            <p:nvPr/>
          </p:nvSpPr>
          <p:spPr bwMode="auto">
            <a:xfrm>
              <a:off x="6994525" y="2678113"/>
              <a:ext cx="1412875" cy="2308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600" dirty="0">
                  <a:latin typeface="Arial" charset="0"/>
                </a:rPr>
                <a:t>Business Layer</a:t>
              </a:r>
            </a:p>
            <a:p>
              <a:pPr algn="ctr" eaLnBrk="1" hangingPunct="1">
                <a:spcBef>
                  <a:spcPct val="50000"/>
                </a:spcBef>
              </a:pPr>
              <a:endParaRPr lang="en-US" sz="1600" dirty="0">
                <a:latin typeface="Arial" charset="0"/>
              </a:endParaRPr>
            </a:p>
            <a:p>
              <a:pPr algn="ctr" eaLnBrk="1" hangingPunct="1">
                <a:spcBef>
                  <a:spcPct val="50000"/>
                </a:spcBef>
              </a:pPr>
              <a:r>
                <a:rPr lang="en-US" sz="1600" dirty="0" smtClean="0">
                  <a:latin typeface="Arial" charset="0"/>
                </a:rPr>
                <a:t>CMW</a:t>
              </a:r>
              <a:endParaRPr lang="en-US" sz="1600" dirty="0">
                <a:latin typeface="Arial" charset="0"/>
              </a:endParaRPr>
            </a:p>
            <a:p>
              <a:pPr algn="ctr" eaLnBrk="1" hangingPunct="1">
                <a:spcBef>
                  <a:spcPct val="50000"/>
                </a:spcBef>
              </a:pPr>
              <a:endParaRPr lang="en-US" sz="1600" dirty="0">
                <a:latin typeface="Arial" charset="0"/>
              </a:endParaRPr>
            </a:p>
            <a:p>
              <a:pPr algn="ctr" eaLnBrk="1" hangingPunct="1">
                <a:spcBef>
                  <a:spcPct val="50000"/>
                </a:spcBef>
              </a:pPr>
              <a:r>
                <a:rPr lang="en-US" sz="1600" dirty="0">
                  <a:latin typeface="Arial" charset="0"/>
                </a:rPr>
                <a:t>Cycle </a:t>
              </a:r>
              <a:r>
                <a:rPr lang="en-US" sz="1600" dirty="0" err="1" smtClean="0">
                  <a:latin typeface="Arial" charset="0"/>
                </a:rPr>
                <a:t>Mgnt</a:t>
              </a:r>
              <a:endParaRPr lang="en-US" sz="1600" dirty="0">
                <a:latin typeface="Arial" charset="0"/>
              </a:endParaRPr>
            </a:p>
          </p:txBody>
        </p:sp>
        <p:sp>
          <p:nvSpPr>
            <p:cNvPr id="30" name="Text Box 40"/>
            <p:cNvSpPr txBox="1">
              <a:spLocks noChangeArrowheads="1"/>
            </p:cNvSpPr>
            <p:nvPr/>
          </p:nvSpPr>
          <p:spPr bwMode="auto">
            <a:xfrm>
              <a:off x="6994525" y="5629785"/>
              <a:ext cx="1412875" cy="582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600" dirty="0">
                  <a:latin typeface="Arial" charset="0"/>
                </a:rPr>
                <a:t>Front </a:t>
              </a:r>
              <a:r>
                <a:rPr lang="en-US" sz="1600" dirty="0" smtClean="0">
                  <a:latin typeface="Arial" charset="0"/>
                </a:rPr>
                <a:t>End</a:t>
              </a:r>
              <a:endParaRPr lang="en-US" sz="1600" dirty="0">
                <a:latin typeface="Arial" charset="0"/>
              </a:endParaRPr>
            </a:p>
          </p:txBody>
        </p:sp>
      </p:grpSp>
      <p:sp>
        <p:nvSpPr>
          <p:cNvPr id="31" name="AutoShape 41"/>
          <p:cNvSpPr>
            <a:spLocks noChangeArrowheads="1"/>
          </p:cNvSpPr>
          <p:nvPr/>
        </p:nvSpPr>
        <p:spPr bwMode="auto">
          <a:xfrm>
            <a:off x="2971800" y="2590800"/>
            <a:ext cx="1093788" cy="12192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2" name="AutoShape 42"/>
          <p:cNvSpPr>
            <a:spLocks noChangeArrowheads="1"/>
          </p:cNvSpPr>
          <p:nvPr/>
        </p:nvSpPr>
        <p:spPr bwMode="auto">
          <a:xfrm>
            <a:off x="1676400" y="2743200"/>
            <a:ext cx="2365375" cy="2438400"/>
          </a:xfrm>
          <a:prstGeom prst="foldedCorner">
            <a:avLst>
              <a:gd name="adj" fmla="val 12500"/>
            </a:avLst>
          </a:prstGeom>
          <a:solidFill>
            <a:srgbClr val="B2B2B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dirty="0" smtClean="0"/>
              <a:t>We DO these </a:t>
            </a:r>
            <a:endParaRPr lang="en-US" sz="2400" dirty="0"/>
          </a:p>
          <a:p>
            <a:pPr algn="ctr"/>
            <a:r>
              <a:rPr lang="en-US" sz="2400" dirty="0"/>
              <a:t>green </a:t>
            </a:r>
            <a:r>
              <a:rPr lang="en-US" sz="2400" dirty="0" smtClean="0"/>
              <a:t>parts</a:t>
            </a:r>
          </a:p>
          <a:p>
            <a:pPr algn="ctr"/>
            <a:r>
              <a:rPr lang="en-US" sz="2400" dirty="0" smtClean="0"/>
              <a:t>(but only those)</a:t>
            </a:r>
            <a:endParaRPr lang="en-US" sz="2400" dirty="0"/>
          </a:p>
        </p:txBody>
      </p:sp>
      <p:sp>
        <p:nvSpPr>
          <p:cNvPr id="33" name="Line 43"/>
          <p:cNvSpPr>
            <a:spLocks noChangeShapeType="1"/>
          </p:cNvSpPr>
          <p:nvPr/>
        </p:nvSpPr>
        <p:spPr bwMode="auto">
          <a:xfrm flipV="1">
            <a:off x="3886200" y="2157413"/>
            <a:ext cx="927100" cy="585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4" name="Line 44"/>
          <p:cNvSpPr>
            <a:spLocks noChangeShapeType="1"/>
          </p:cNvSpPr>
          <p:nvPr/>
        </p:nvSpPr>
        <p:spPr bwMode="auto">
          <a:xfrm>
            <a:off x="3884613" y="5029200"/>
            <a:ext cx="763587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4267200" y="67818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Sharing of front-end systems</a:t>
            </a:r>
            <a:endParaRPr lang="en-GB" b="1" dirty="0"/>
          </a:p>
        </p:txBody>
      </p:sp>
      <p:sp>
        <p:nvSpPr>
          <p:cNvPr id="38" name="Line 43"/>
          <p:cNvSpPr>
            <a:spLocks noChangeShapeType="1"/>
          </p:cNvSpPr>
          <p:nvPr/>
        </p:nvSpPr>
        <p:spPr bwMode="auto">
          <a:xfrm flipH="1" flipV="1">
            <a:off x="5194300" y="6400800"/>
            <a:ext cx="635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Controls Renovation Workshop Lars K. Jensen AB-BI-SW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0" name="AutoShape 30"/>
          <p:cNvSpPr>
            <a:spLocks noChangeArrowheads="1"/>
          </p:cNvSpPr>
          <p:nvPr/>
        </p:nvSpPr>
        <p:spPr bwMode="auto">
          <a:xfrm>
            <a:off x="228600" y="6477000"/>
            <a:ext cx="3886200" cy="420585"/>
          </a:xfrm>
          <a:prstGeom prst="roundRect">
            <a:avLst>
              <a:gd name="adj" fmla="val 231"/>
            </a:avLst>
          </a:prstGeom>
          <a:solidFill>
            <a:srgbClr val="E6E64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GB" dirty="0" smtClean="0"/>
              <a:t>Courtesy: J. J. Gras Controls review 2005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533400" y="7162800"/>
            <a:ext cx="3429000" cy="120032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Good experience with direct contact SW&lt;-&gt;HW inside AB-BI</a:t>
            </a:r>
            <a:endParaRPr lang="en-GB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6172200" cy="8382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Controls renovation by AB-BI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2900" y="990600"/>
            <a:ext cx="6286500" cy="7391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Our motivations have always been:</a:t>
            </a:r>
          </a:p>
          <a:p>
            <a:pPr>
              <a:buNone/>
            </a:pPr>
            <a:r>
              <a:rPr lang="en-GB" sz="2800" b="1" u="sng" dirty="0" smtClean="0">
                <a:solidFill>
                  <a:srgbClr val="00B050"/>
                </a:solidFill>
              </a:rPr>
              <a:t>A) Operational reliability:</a:t>
            </a:r>
          </a:p>
          <a:p>
            <a:pPr lvl="1"/>
            <a:r>
              <a:rPr lang="en-GB" dirty="0" smtClean="0"/>
              <a:t>Standardisation &amp; modernisation</a:t>
            </a:r>
          </a:p>
          <a:p>
            <a:pPr lvl="2"/>
            <a:r>
              <a:rPr lang="en-GB" dirty="0" smtClean="0"/>
              <a:t>Hardware &amp; low-level software</a:t>
            </a:r>
          </a:p>
          <a:p>
            <a:pPr lvl="2"/>
            <a:r>
              <a:rPr lang="en-GB" dirty="0" smtClean="0"/>
              <a:t>“ISOLDE” example:</a:t>
            </a:r>
          </a:p>
          <a:p>
            <a:pPr lvl="3"/>
            <a:r>
              <a:rPr lang="en-GB" b="1" dirty="0" smtClean="0">
                <a:solidFill>
                  <a:srgbClr val="FF0000"/>
                </a:solidFill>
              </a:rPr>
              <a:t>Windows NT, Visual Basic with nobody …</a:t>
            </a:r>
          </a:p>
          <a:p>
            <a:pPr lvl="1"/>
            <a:r>
              <a:rPr lang="en-GB" dirty="0" smtClean="0"/>
              <a:t>Common knowledge</a:t>
            </a:r>
          </a:p>
          <a:p>
            <a:pPr lvl="2"/>
            <a:r>
              <a:rPr lang="en-GB" dirty="0" smtClean="0"/>
              <a:t>Fewer need to be available (24/7)</a:t>
            </a:r>
          </a:p>
          <a:p>
            <a:pPr>
              <a:buNone/>
            </a:pPr>
            <a:r>
              <a:rPr lang="en-GB" sz="2800" b="1" u="sng" dirty="0" smtClean="0">
                <a:solidFill>
                  <a:srgbClr val="00B050"/>
                </a:solidFill>
              </a:rPr>
              <a:t>B) Optimise use of resources:</a:t>
            </a:r>
          </a:p>
          <a:p>
            <a:pPr lvl="1"/>
            <a:r>
              <a:rPr lang="en-GB" dirty="0" smtClean="0"/>
              <a:t>Maintaining outdated systems is painful and sometimes not possible</a:t>
            </a:r>
          </a:p>
          <a:p>
            <a:pPr lvl="1">
              <a:buNone/>
            </a:pP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1" dirty="0" smtClean="0">
                <a:solidFill>
                  <a:srgbClr val="FF0000"/>
                </a:solidFill>
              </a:rPr>
              <a:t>old HW components, source code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GB" dirty="0" smtClean="0"/>
              <a:t>Comments on history/experience</a:t>
            </a:r>
          </a:p>
          <a:p>
            <a:pPr lvl="1"/>
            <a:r>
              <a:rPr lang="en-GB" dirty="0" smtClean="0"/>
              <a:t>See next (few)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600200" y="8382000"/>
            <a:ext cx="2286000" cy="486833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Controls Renovation Workshop Lars K. Jensen AB-BI-SW</a:t>
            </a:r>
            <a:endParaRPr lang="en-GB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990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History of AB complex Controls Renovation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6477000" cy="693420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Started in 2003 (when PS+SL -&gt; AB)</a:t>
            </a:r>
          </a:p>
          <a:p>
            <a:pPr lvl="1"/>
            <a:r>
              <a:rPr lang="en-GB" dirty="0" smtClean="0"/>
              <a:t>Realised the large variety of “standards”</a:t>
            </a:r>
          </a:p>
          <a:p>
            <a:r>
              <a:rPr lang="en-GB" dirty="0" smtClean="0"/>
              <a:t>Project started large-scale in 2005          (PS, AD &amp; SPS = ‘OFF’)</a:t>
            </a:r>
          </a:p>
          <a:p>
            <a:pPr lvl="1"/>
            <a:r>
              <a:rPr lang="en-GB" dirty="0" smtClean="0"/>
              <a:t>MTV renovation </a:t>
            </a:r>
            <a:r>
              <a:rPr lang="en-GB" b="1" dirty="0" smtClean="0">
                <a:solidFill>
                  <a:srgbClr val="00B050"/>
                </a:solidFill>
              </a:rPr>
              <a:t>AB-0801 funds -&gt;2007</a:t>
            </a:r>
            <a:endParaRPr lang="en-GB" dirty="0" smtClean="0"/>
          </a:p>
          <a:p>
            <a:pPr lvl="1"/>
            <a:r>
              <a:rPr lang="en-GB" dirty="0" smtClean="0"/>
              <a:t>LINAC2 + PSB (existing clients)</a:t>
            </a:r>
          </a:p>
          <a:p>
            <a:pPr lvl="1"/>
            <a:r>
              <a:rPr lang="en-GB" dirty="0" smtClean="0"/>
              <a:t>LINAC3 and LEIR (LSA)</a:t>
            </a:r>
          </a:p>
          <a:p>
            <a:pPr lvl="1"/>
            <a:r>
              <a:rPr lang="en-GB" dirty="0" smtClean="0"/>
              <a:t>Collaborators (K-contract) very useful</a:t>
            </a:r>
          </a:p>
          <a:p>
            <a:pPr lvl="2"/>
            <a:r>
              <a:rPr lang="en-GB" dirty="0" smtClean="0"/>
              <a:t>(</a:t>
            </a:r>
            <a:r>
              <a:rPr lang="en-GB" b="1" dirty="0" smtClean="0">
                <a:solidFill>
                  <a:srgbClr val="FF0000"/>
                </a:solidFill>
              </a:rPr>
              <a:t>Missing staff</a:t>
            </a:r>
            <a:r>
              <a:rPr lang="en-GB" dirty="0" smtClean="0"/>
              <a:t>) paid by </a:t>
            </a:r>
            <a:r>
              <a:rPr lang="en-GB" sz="2800" b="1" dirty="0" smtClean="0">
                <a:solidFill>
                  <a:srgbClr val="00B050"/>
                </a:solidFill>
              </a:rPr>
              <a:t>AB-0801 funds </a:t>
            </a:r>
            <a:r>
              <a:rPr lang="en-GB" b="1" dirty="0" smtClean="0">
                <a:solidFill>
                  <a:srgbClr val="00B050"/>
                </a:solidFill>
              </a:rPr>
              <a:t>-&gt;2010</a:t>
            </a:r>
          </a:p>
          <a:p>
            <a:r>
              <a:rPr lang="en-GB" dirty="0" smtClean="0"/>
              <a:t>FESA2 verification with beam during 2005 meant, we could continue with:</a:t>
            </a:r>
          </a:p>
          <a:p>
            <a:pPr lvl="2"/>
            <a:r>
              <a:rPr lang="en-GB" dirty="0" smtClean="0"/>
              <a:t>SPS (LSA)</a:t>
            </a:r>
          </a:p>
          <a:p>
            <a:pPr lvl="2"/>
            <a:r>
              <a:rPr lang="en-GB" dirty="0" smtClean="0"/>
              <a:t>EA (CESAR) </a:t>
            </a:r>
            <a:r>
              <a:rPr lang="en-GB" sz="2800" b="1" dirty="0" smtClean="0">
                <a:solidFill>
                  <a:srgbClr val="00B050"/>
                </a:solidFill>
              </a:rPr>
              <a:t>AB-0801 funds -&gt;2009</a:t>
            </a:r>
            <a:endParaRPr lang="en-GB" sz="2800" dirty="0" smtClean="0"/>
          </a:p>
          <a:p>
            <a:pPr lvl="2"/>
            <a:r>
              <a:rPr lang="en-GB" dirty="0" smtClean="0"/>
              <a:t>CPS + ISOLDE ..</a:t>
            </a:r>
          </a:p>
          <a:p>
            <a:r>
              <a:rPr lang="en-GB" dirty="0" smtClean="0"/>
              <a:t>Plans, progress and issues discussed during OP-days/ABOC/APC</a:t>
            </a:r>
          </a:p>
          <a:p>
            <a:r>
              <a:rPr lang="en-GB" dirty="0" smtClean="0"/>
              <a:t>Problems encountered discussed -&gt;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8475134"/>
            <a:ext cx="2362200" cy="486833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Controls Renovation Workshop Lars K. Jensen AB-BI-SW</a:t>
            </a:r>
            <a:endParaRPr lang="en-GB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2400" y="228600"/>
            <a:ext cx="6553200" cy="533400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dirty="0" smtClean="0">
                <a:latin typeface="+mj-lt"/>
                <a:ea typeface="+mj-ea"/>
                <a:cs typeface="+mj-cs"/>
              </a:rPr>
              <a:t>Client Compatibility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04800" y="1020762"/>
            <a:ext cx="6128455" cy="3293143"/>
            <a:chOff x="1751013" y="1489075"/>
            <a:chExt cx="6276975" cy="5382182"/>
          </a:xfrm>
        </p:grpSpPr>
        <p:sp>
          <p:nvSpPr>
            <p:cNvPr id="4" name="Text Box 7"/>
            <p:cNvSpPr txBox="1">
              <a:spLocks noChangeArrowheads="1"/>
            </p:cNvSpPr>
            <p:nvPr/>
          </p:nvSpPr>
          <p:spPr bwMode="auto">
            <a:xfrm>
              <a:off x="1992313" y="2016126"/>
              <a:ext cx="49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</a:pPr>
              <a:endParaRPr lang="en-GB">
                <a:solidFill>
                  <a:schemeClr val="tx1"/>
                </a:solidFill>
              </a:endParaRPr>
            </a:p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</a:pPr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" name="Line 8"/>
            <p:cNvSpPr>
              <a:spLocks noChangeShapeType="1"/>
            </p:cNvSpPr>
            <p:nvPr/>
          </p:nvSpPr>
          <p:spPr bwMode="auto">
            <a:xfrm>
              <a:off x="1833563" y="2743200"/>
              <a:ext cx="6194425" cy="15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1751013" y="2236305"/>
              <a:ext cx="1229752" cy="452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dirty="0" smtClean="0">
                  <a:solidFill>
                    <a:schemeClr val="tx1"/>
                  </a:solidFill>
                </a:rPr>
                <a:t>Appl. layer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1751013" y="2803526"/>
              <a:ext cx="1530350" cy="452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</a:pPr>
              <a:r>
                <a:rPr lang="en-GB" dirty="0" smtClean="0">
                  <a:solidFill>
                    <a:schemeClr val="tx1"/>
                  </a:solidFill>
                </a:rPr>
                <a:t>Comm. layer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8" name="Oval 11"/>
            <p:cNvSpPr>
              <a:spLocks/>
            </p:cNvSpPr>
            <p:nvPr/>
          </p:nvSpPr>
          <p:spPr bwMode="auto">
            <a:xfrm>
              <a:off x="2659063" y="1489075"/>
              <a:ext cx="1446212" cy="550863"/>
            </a:xfrm>
            <a:prstGeom prst="ellipse">
              <a:avLst/>
            </a:prstGeom>
            <a:solidFill>
              <a:srgbClr val="00B8FF"/>
            </a:solidFill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2908427" y="1489075"/>
              <a:ext cx="887924" cy="452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dirty="0">
                  <a:solidFill>
                    <a:schemeClr val="tx1"/>
                  </a:solidFill>
                </a:rPr>
                <a:t>GM-Java</a:t>
              </a:r>
            </a:p>
          </p:txBody>
        </p:sp>
        <p:sp>
          <p:nvSpPr>
            <p:cNvPr id="10" name="Oval 13"/>
            <p:cNvSpPr>
              <a:spLocks/>
            </p:cNvSpPr>
            <p:nvPr/>
          </p:nvSpPr>
          <p:spPr bwMode="auto">
            <a:xfrm>
              <a:off x="4262438" y="1504950"/>
              <a:ext cx="1446212" cy="550863"/>
            </a:xfrm>
            <a:prstGeom prst="ellipse">
              <a:avLst/>
            </a:prstGeom>
            <a:solidFill>
              <a:srgbClr val="00B8FF"/>
            </a:solidFill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572210" y="1489075"/>
              <a:ext cx="875993" cy="452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dirty="0">
                  <a:solidFill>
                    <a:schemeClr val="tx1"/>
                  </a:solidFill>
                </a:rPr>
                <a:t>GM-RPC</a:t>
              </a:r>
            </a:p>
          </p:txBody>
        </p:sp>
        <p:sp>
          <p:nvSpPr>
            <p:cNvPr id="12" name="Oval 15"/>
            <p:cNvSpPr>
              <a:spLocks/>
            </p:cNvSpPr>
            <p:nvPr/>
          </p:nvSpPr>
          <p:spPr bwMode="auto">
            <a:xfrm>
              <a:off x="5913438" y="1504950"/>
              <a:ext cx="1652587" cy="550863"/>
            </a:xfrm>
            <a:prstGeom prst="ellipse">
              <a:avLst/>
            </a:prstGeom>
            <a:solidFill>
              <a:srgbClr val="00B8FF"/>
            </a:solidFill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6308331" y="1489075"/>
              <a:ext cx="1218135" cy="452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dirty="0" smtClean="0">
                  <a:solidFill>
                    <a:schemeClr val="tx1"/>
                  </a:solidFill>
                </a:rPr>
                <a:t>JAPC client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2865438" y="3017838"/>
              <a:ext cx="1239837" cy="1100137"/>
            </a:xfrm>
            <a:prstGeom prst="ellipse">
              <a:avLst/>
            </a:prstGeom>
            <a:solidFill>
              <a:srgbClr val="99284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3197781" y="3108072"/>
              <a:ext cx="673100" cy="905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dirty="0">
                  <a:solidFill>
                    <a:srgbClr val="FFFFFF"/>
                  </a:solidFill>
                </a:rPr>
                <a:t>GM-</a:t>
              </a:r>
            </a:p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dirty="0" smtClean="0">
                  <a:solidFill>
                    <a:srgbClr val="FFFFFF"/>
                  </a:solidFill>
                </a:rPr>
                <a:t>CMW</a:t>
              </a:r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4518025" y="3017838"/>
              <a:ext cx="1239838" cy="1100137"/>
            </a:xfrm>
            <a:prstGeom prst="ellipse">
              <a:avLst/>
            </a:prstGeom>
            <a:solidFill>
              <a:srgbClr val="99284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Text Box 20"/>
            <p:cNvSpPr txBox="1">
              <a:spLocks noChangeArrowheads="1"/>
            </p:cNvSpPr>
            <p:nvPr/>
          </p:nvSpPr>
          <p:spPr bwMode="auto">
            <a:xfrm>
              <a:off x="4861563" y="3108072"/>
              <a:ext cx="617445" cy="905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dirty="0">
                  <a:solidFill>
                    <a:srgbClr val="FFFFFF"/>
                  </a:solidFill>
                </a:rPr>
                <a:t>GM-</a:t>
              </a:r>
            </a:p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dirty="0">
                  <a:solidFill>
                    <a:srgbClr val="FFFFFF"/>
                  </a:solidFill>
                </a:rPr>
                <a:t>RPC</a:t>
              </a:r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5137150" y="4392613"/>
              <a:ext cx="1239838" cy="1100137"/>
            </a:xfrm>
            <a:prstGeom prst="ellipse">
              <a:avLst/>
            </a:prstGeom>
            <a:solidFill>
              <a:srgbClr val="99284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Text Box 22"/>
            <p:cNvSpPr txBox="1">
              <a:spLocks noChangeArrowheads="1"/>
            </p:cNvSpPr>
            <p:nvPr/>
          </p:nvSpPr>
          <p:spPr bwMode="auto">
            <a:xfrm>
              <a:off x="5512609" y="4477993"/>
              <a:ext cx="626240" cy="905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dirty="0" smtClean="0">
                  <a:solidFill>
                    <a:srgbClr val="FFFFFF"/>
                  </a:solidFill>
                </a:rPr>
                <a:t>FESA-</a:t>
              </a:r>
              <a:endParaRPr lang="en-GB" dirty="0">
                <a:solidFill>
                  <a:srgbClr val="FFFFFF"/>
                </a:solidFill>
              </a:endParaRPr>
            </a:p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dirty="0" smtClean="0">
                  <a:solidFill>
                    <a:srgbClr val="FFFFFF"/>
                  </a:solidFill>
                </a:rPr>
                <a:t>CMW</a:t>
              </a:r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20" name="Line 23"/>
            <p:cNvSpPr>
              <a:spLocks noChangeShapeType="1"/>
            </p:cNvSpPr>
            <p:nvPr/>
          </p:nvSpPr>
          <p:spPr bwMode="auto">
            <a:xfrm>
              <a:off x="3486150" y="2055813"/>
              <a:ext cx="1588" cy="962025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Line 24"/>
            <p:cNvSpPr>
              <a:spLocks noChangeShapeType="1"/>
            </p:cNvSpPr>
            <p:nvPr/>
          </p:nvSpPr>
          <p:spPr bwMode="auto">
            <a:xfrm>
              <a:off x="4930775" y="2055813"/>
              <a:ext cx="1588" cy="962025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Line 25"/>
            <p:cNvSpPr>
              <a:spLocks noChangeShapeType="1"/>
            </p:cNvSpPr>
            <p:nvPr/>
          </p:nvSpPr>
          <p:spPr bwMode="auto">
            <a:xfrm flipH="1">
              <a:off x="5962650" y="2055813"/>
              <a:ext cx="622300" cy="2336800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Line 26"/>
            <p:cNvSpPr>
              <a:spLocks noChangeShapeType="1"/>
            </p:cNvSpPr>
            <p:nvPr/>
          </p:nvSpPr>
          <p:spPr bwMode="auto">
            <a:xfrm>
              <a:off x="5138737" y="4117975"/>
              <a:ext cx="84517" cy="484557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Line 27"/>
            <p:cNvSpPr>
              <a:spLocks noChangeShapeType="1"/>
            </p:cNvSpPr>
            <p:nvPr/>
          </p:nvSpPr>
          <p:spPr bwMode="auto">
            <a:xfrm>
              <a:off x="3898899" y="3967163"/>
              <a:ext cx="1179679" cy="884446"/>
            </a:xfrm>
            <a:prstGeom prst="line">
              <a:avLst/>
            </a:prstGeom>
            <a:noFill/>
            <a:ln w="3672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Line 28"/>
            <p:cNvSpPr>
              <a:spLocks noChangeShapeType="1"/>
            </p:cNvSpPr>
            <p:nvPr/>
          </p:nvSpPr>
          <p:spPr bwMode="auto">
            <a:xfrm>
              <a:off x="1833563" y="5903913"/>
              <a:ext cx="6194425" cy="15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Text Box 29"/>
            <p:cNvSpPr txBox="1">
              <a:spLocks noChangeArrowheads="1"/>
            </p:cNvSpPr>
            <p:nvPr/>
          </p:nvSpPr>
          <p:spPr bwMode="auto">
            <a:xfrm>
              <a:off x="1833563" y="5965825"/>
              <a:ext cx="1546225" cy="905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</a:pPr>
              <a:r>
                <a:rPr lang="en-GB" dirty="0" smtClean="0"/>
                <a:t>Device layer on front-end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" name="AutoShape 30"/>
            <p:cNvSpPr>
              <a:spLocks noChangeArrowheads="1"/>
            </p:cNvSpPr>
            <p:nvPr/>
          </p:nvSpPr>
          <p:spPr bwMode="auto">
            <a:xfrm>
              <a:off x="5367932" y="6096990"/>
              <a:ext cx="2236581" cy="687387"/>
            </a:xfrm>
            <a:prstGeom prst="roundRect">
              <a:avLst>
                <a:gd name="adj" fmla="val 231"/>
              </a:avLst>
            </a:prstGeom>
            <a:solidFill>
              <a:srgbClr val="E6E64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Text Box 31"/>
            <p:cNvSpPr txBox="1">
              <a:spLocks noChangeArrowheads="1"/>
            </p:cNvSpPr>
            <p:nvPr/>
          </p:nvSpPr>
          <p:spPr bwMode="auto">
            <a:xfrm>
              <a:off x="5604206" y="6221529"/>
              <a:ext cx="2156401" cy="452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eaLnBrk="1"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</a:pPr>
              <a:r>
                <a:rPr lang="en-GB" dirty="0" smtClean="0">
                  <a:solidFill>
                    <a:schemeClr val="tx1"/>
                  </a:solidFill>
                </a:rPr>
                <a:t>‘</a:t>
              </a:r>
              <a:r>
                <a:rPr lang="en-GB" dirty="0" smtClean="0"/>
                <a:t>AB-BI</a:t>
              </a:r>
              <a:r>
                <a:rPr lang="en-GB" dirty="0" smtClean="0">
                  <a:solidFill>
                    <a:schemeClr val="tx1"/>
                  </a:solidFill>
                </a:rPr>
                <a:t>’ FESA </a:t>
              </a:r>
              <a:r>
                <a:rPr lang="en-GB" dirty="0">
                  <a:solidFill>
                    <a:schemeClr val="tx1"/>
                  </a:solidFill>
                </a:rPr>
                <a:t>devices</a:t>
              </a:r>
            </a:p>
          </p:txBody>
        </p:sp>
        <p:sp>
          <p:nvSpPr>
            <p:cNvPr id="29" name="Line 32"/>
            <p:cNvSpPr>
              <a:spLocks noChangeShapeType="1"/>
            </p:cNvSpPr>
            <p:nvPr/>
          </p:nvSpPr>
          <p:spPr bwMode="auto">
            <a:xfrm>
              <a:off x="5757862" y="5492750"/>
              <a:ext cx="44100" cy="479703"/>
            </a:xfrm>
            <a:prstGeom prst="line">
              <a:avLst/>
            </a:prstGeom>
            <a:noFill/>
            <a:ln w="3672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1" name="AutoShape 30"/>
          <p:cNvSpPr>
            <a:spLocks noChangeArrowheads="1"/>
          </p:cNvSpPr>
          <p:nvPr/>
        </p:nvSpPr>
        <p:spPr bwMode="auto">
          <a:xfrm>
            <a:off x="4572000" y="2133600"/>
            <a:ext cx="2057400" cy="420585"/>
          </a:xfrm>
          <a:prstGeom prst="roundRect">
            <a:avLst>
              <a:gd name="adj" fmla="val 231"/>
            </a:avLst>
          </a:prstGeom>
          <a:solidFill>
            <a:srgbClr val="E6E64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GB" dirty="0" smtClean="0"/>
              <a:t>Courtesy: M. Ludwig</a:t>
            </a:r>
            <a:endParaRPr lang="en-GB" dirty="0"/>
          </a:p>
        </p:txBody>
      </p:sp>
      <p:sp>
        <p:nvSpPr>
          <p:cNvPr id="32" name="AutoShape 30"/>
          <p:cNvSpPr>
            <a:spLocks noChangeArrowheads="1"/>
          </p:cNvSpPr>
          <p:nvPr/>
        </p:nvSpPr>
        <p:spPr bwMode="auto">
          <a:xfrm>
            <a:off x="2362201" y="3840162"/>
            <a:ext cx="1577622" cy="420585"/>
          </a:xfrm>
          <a:prstGeom prst="roundRect">
            <a:avLst>
              <a:gd name="adj" fmla="val 231"/>
            </a:avLst>
          </a:prstGeom>
          <a:solidFill>
            <a:srgbClr val="E6E64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dirty="0" smtClean="0"/>
              <a:t>GM devices</a:t>
            </a:r>
            <a:endParaRPr lang="en-GB" dirty="0"/>
          </a:p>
        </p:txBody>
      </p:sp>
      <p:sp>
        <p:nvSpPr>
          <p:cNvPr id="33" name="Line 37"/>
          <p:cNvSpPr>
            <a:spLocks noChangeShapeType="1"/>
          </p:cNvSpPr>
          <p:nvPr/>
        </p:nvSpPr>
        <p:spPr bwMode="auto">
          <a:xfrm>
            <a:off x="2209800" y="2666999"/>
            <a:ext cx="942623" cy="1096963"/>
          </a:xfrm>
          <a:prstGeom prst="line">
            <a:avLst/>
          </a:prstGeom>
          <a:noFill/>
          <a:ln w="36720">
            <a:solidFill>
              <a:srgbClr val="00B0F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>
            <a:off x="3276600" y="2667000"/>
            <a:ext cx="45719" cy="1066800"/>
          </a:xfrm>
          <a:prstGeom prst="line">
            <a:avLst/>
          </a:prstGeom>
          <a:noFill/>
          <a:ln w="36720">
            <a:solidFill>
              <a:srgbClr val="00B0F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35" name="AutoShape 30"/>
          <p:cNvSpPr>
            <a:spLocks noChangeArrowheads="1"/>
          </p:cNvSpPr>
          <p:nvPr/>
        </p:nvSpPr>
        <p:spPr bwMode="auto">
          <a:xfrm>
            <a:off x="228600" y="2697162"/>
            <a:ext cx="1806223" cy="838200"/>
          </a:xfrm>
          <a:prstGeom prst="roundRect">
            <a:avLst>
              <a:gd name="adj" fmla="val 231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GM2FESA (AB-CO)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adaption layer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7" name="Content Placeholder 36"/>
          <p:cNvSpPr>
            <a:spLocks noGrp="1"/>
          </p:cNvSpPr>
          <p:nvPr>
            <p:ph idx="1"/>
          </p:nvPr>
        </p:nvSpPr>
        <p:spPr>
          <a:xfrm>
            <a:off x="152400" y="4419600"/>
            <a:ext cx="6477000" cy="4038600"/>
          </a:xfrm>
        </p:spPr>
        <p:txBody>
          <a:bodyPr>
            <a:normAutofit fontScale="25000" lnSpcReduction="20000"/>
          </a:bodyPr>
          <a:lstStyle/>
          <a:p>
            <a:pPr>
              <a:buClr>
                <a:srgbClr val="000000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4000" b="1" dirty="0" smtClean="0">
                <a:latin typeface="Times" pitchFamily="18" charset="0"/>
              </a:rPr>
              <a:t>			</a:t>
            </a:r>
            <a:r>
              <a:rPr lang="en-GB" sz="6400" b="1" u="sng" dirty="0" smtClean="0">
                <a:latin typeface="Times" pitchFamily="18" charset="0"/>
              </a:rPr>
              <a:t>A few points worth mentioning:</a:t>
            </a:r>
          </a:p>
          <a:p>
            <a:pPr marL="457200" indent="-457200">
              <a:buClr>
                <a:srgbClr val="000000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4000" b="1" dirty="0" smtClean="0">
              <a:latin typeface="Times" pitchFamily="18" charset="0"/>
            </a:endParaRPr>
          </a:p>
          <a:p>
            <a:pPr marL="914400" indent="-914400">
              <a:buClr>
                <a:srgbClr val="000000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6400" b="1" u="sng" dirty="0" smtClean="0">
                <a:latin typeface="Times" pitchFamily="18" charset="0"/>
              </a:rPr>
              <a:t>Without GM2FESA</a:t>
            </a:r>
            <a:r>
              <a:rPr lang="en-GB" sz="6400" b="1" dirty="0" smtClean="0">
                <a:latin typeface="Times" pitchFamily="18" charset="0"/>
              </a:rPr>
              <a:t>, we </a:t>
            </a:r>
            <a:r>
              <a:rPr lang="en-GB" sz="6400" b="1" u="sng" dirty="0" smtClean="0">
                <a:latin typeface="Times" pitchFamily="18" charset="0"/>
              </a:rPr>
              <a:t>could</a:t>
            </a:r>
            <a:r>
              <a:rPr lang="en-GB" sz="6400" b="1" dirty="0" smtClean="0">
                <a:latin typeface="Times" pitchFamily="18" charset="0"/>
              </a:rPr>
              <a:t> not have SW renovated anything for</a:t>
            </a:r>
          </a:p>
          <a:p>
            <a:pPr marL="914400" indent="-914400">
              <a:buClr>
                <a:srgbClr val="000000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6400" b="1" dirty="0" smtClean="0">
                <a:latin typeface="Times" pitchFamily="18" charset="0"/>
              </a:rPr>
              <a:t>LINAC2, PSB and CPS:</a:t>
            </a:r>
          </a:p>
          <a:p>
            <a:pPr marL="914400" indent="-914400">
              <a:buClr>
                <a:srgbClr val="000000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6400" b="1" dirty="0" smtClean="0">
                <a:solidFill>
                  <a:srgbClr val="280099"/>
                </a:solidFill>
                <a:latin typeface="Times" pitchFamily="18" charset="0"/>
              </a:rPr>
              <a:t>    Implications (reliability/maintenance):</a:t>
            </a:r>
          </a:p>
          <a:p>
            <a:pPr marL="228600" indent="-228600">
              <a:buClr>
                <a:srgbClr val="000000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6400" dirty="0" smtClean="0">
                <a:latin typeface="Times" pitchFamily="18" charset="0"/>
              </a:rPr>
              <a:t>		GM and FESA devices mixed, difficult to debug/maintain</a:t>
            </a:r>
          </a:p>
          <a:p>
            <a:pPr marL="228600" indent="-228600">
              <a:buClr>
                <a:srgbClr val="000000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6400" dirty="0" smtClean="0">
                <a:latin typeface="Times" pitchFamily="18" charset="0"/>
              </a:rPr>
              <a:t>		FEC CPU &amp; RAM limitations (FEC splitting)</a:t>
            </a:r>
          </a:p>
          <a:p>
            <a:pPr marL="457200" indent="-457200">
              <a:buClr>
                <a:srgbClr val="000000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6400" b="1" dirty="0" smtClean="0">
                <a:solidFill>
                  <a:srgbClr val="00B050"/>
                </a:solidFill>
                <a:latin typeface="Times" pitchFamily="18" charset="0"/>
              </a:rPr>
              <a:t>Hope to remove these extra layers before long (</a:t>
            </a:r>
            <a:r>
              <a:rPr lang="en-GB" sz="6400" b="1" dirty="0" err="1" smtClean="0">
                <a:solidFill>
                  <a:srgbClr val="00B050"/>
                </a:solidFill>
                <a:latin typeface="Times" pitchFamily="18" charset="0"/>
              </a:rPr>
              <a:t>InCA</a:t>
            </a:r>
            <a:r>
              <a:rPr lang="en-GB" sz="6400" b="1" dirty="0" smtClean="0">
                <a:solidFill>
                  <a:srgbClr val="00B050"/>
                </a:solidFill>
                <a:latin typeface="Times" pitchFamily="18" charset="0"/>
              </a:rPr>
              <a:t> talk)</a:t>
            </a:r>
          </a:p>
          <a:p>
            <a:pPr marL="457200" indent="-457200">
              <a:buClr>
                <a:srgbClr val="000000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6400" b="1" dirty="0" smtClean="0">
                <a:solidFill>
                  <a:schemeClr val="accent6">
                    <a:lumMod val="75000"/>
                  </a:schemeClr>
                </a:solidFill>
                <a:latin typeface="Times" pitchFamily="18" charset="0"/>
              </a:rPr>
              <a:t>(Hopefully, interfacing to </a:t>
            </a:r>
            <a:r>
              <a:rPr lang="en-GB" sz="6400" b="1" dirty="0" err="1" smtClean="0">
                <a:solidFill>
                  <a:schemeClr val="accent6">
                    <a:lumMod val="75000"/>
                  </a:schemeClr>
                </a:solidFill>
                <a:latin typeface="Times" pitchFamily="18" charset="0"/>
              </a:rPr>
              <a:t>InCA</a:t>
            </a:r>
            <a:r>
              <a:rPr lang="en-GB" sz="6400" b="1" dirty="0" smtClean="0">
                <a:solidFill>
                  <a:schemeClr val="accent6">
                    <a:lumMod val="75000"/>
                  </a:schemeClr>
                </a:solidFill>
                <a:latin typeface="Times" pitchFamily="18" charset="0"/>
              </a:rPr>
              <a:t> will </a:t>
            </a:r>
            <a:r>
              <a:rPr lang="en-GB" sz="6400" b="1" u="sng" dirty="0" smtClean="0">
                <a:solidFill>
                  <a:schemeClr val="accent6">
                    <a:lumMod val="75000"/>
                  </a:schemeClr>
                </a:solidFill>
                <a:latin typeface="Times" pitchFamily="18" charset="0"/>
              </a:rPr>
              <a:t>not</a:t>
            </a:r>
            <a:r>
              <a:rPr lang="en-GB" sz="6400" b="1" dirty="0" smtClean="0">
                <a:solidFill>
                  <a:schemeClr val="accent6">
                    <a:lumMod val="75000"/>
                  </a:schemeClr>
                </a:solidFill>
                <a:latin typeface="Times" pitchFamily="18" charset="0"/>
              </a:rPr>
              <a:t> be time-consuming)</a:t>
            </a:r>
          </a:p>
          <a:p>
            <a:pPr marL="457200" indent="-457200">
              <a:buClr>
                <a:srgbClr val="000000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4000" b="1" dirty="0" smtClean="0">
                <a:solidFill>
                  <a:srgbClr val="00B050"/>
                </a:solidFill>
                <a:latin typeface="Times" pitchFamily="18" charset="0"/>
              </a:rPr>
              <a:t>	</a:t>
            </a:r>
            <a:endParaRPr lang="en-GB" sz="4000" dirty="0" smtClean="0">
              <a:solidFill>
                <a:srgbClr val="00B050"/>
              </a:solidFill>
              <a:latin typeface="Times" pitchFamily="18" charset="0"/>
            </a:endParaRPr>
          </a:p>
          <a:p>
            <a:pPr>
              <a:buClr>
                <a:srgbClr val="000000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6400" b="1" dirty="0" smtClean="0">
                <a:latin typeface="Times" pitchFamily="18" charset="0"/>
              </a:rPr>
              <a:t>CO3 committee was created in 2006 (A. Butterworth):</a:t>
            </a:r>
          </a:p>
          <a:p>
            <a:pPr>
              <a:buClr>
                <a:srgbClr val="000000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6400" b="1" dirty="0" smtClean="0">
                <a:latin typeface="Times" pitchFamily="18" charset="0"/>
              </a:rPr>
              <a:t>	- Essential for PS complex renovation as it gave us names of people   </a:t>
            </a:r>
          </a:p>
          <a:p>
            <a:pPr>
              <a:buClr>
                <a:srgbClr val="000000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6400" b="1" dirty="0" smtClean="0">
                <a:latin typeface="Times" pitchFamily="18" charset="0"/>
              </a:rPr>
              <a:t>         responsible in OP and ABP</a:t>
            </a:r>
          </a:p>
          <a:p>
            <a:pPr>
              <a:buClr>
                <a:srgbClr val="000000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GB" sz="4000" b="1" dirty="0" smtClean="0">
              <a:latin typeface="Times" pitchFamily="18" charset="0"/>
            </a:endParaRPr>
          </a:p>
          <a:p>
            <a:pPr>
              <a:buClr>
                <a:srgbClr val="000000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6400" b="1" dirty="0" smtClean="0">
                <a:latin typeface="Times" pitchFamily="18" charset="0"/>
              </a:rPr>
              <a:t>Some new (Java) applications were developed:</a:t>
            </a:r>
          </a:p>
          <a:p>
            <a:pPr>
              <a:buClr>
                <a:srgbClr val="000000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6400" b="1" dirty="0" smtClean="0">
                <a:latin typeface="Times" pitchFamily="18" charset="0"/>
              </a:rPr>
              <a:t>	- Needed debugging to reach acceptable system performance</a:t>
            </a:r>
          </a:p>
          <a:p>
            <a:pPr>
              <a:buClr>
                <a:srgbClr val="000000"/>
              </a:buClr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6400" b="1" dirty="0" smtClean="0">
                <a:latin typeface="Times" pitchFamily="18" charset="0"/>
              </a:rPr>
              <a:t>	</a:t>
            </a:r>
            <a:r>
              <a:rPr lang="en-GB" sz="6400" b="1" dirty="0" smtClean="0">
                <a:solidFill>
                  <a:srgbClr val="FF0000"/>
                </a:solidFill>
                <a:latin typeface="Times" pitchFamily="18" charset="0"/>
              </a:rPr>
              <a:t>(sometimes SW problems in the front-ends were suspected)</a:t>
            </a:r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>
          <a:xfrm>
            <a:off x="5867400" y="8686800"/>
            <a:ext cx="647700" cy="275167"/>
          </a:xfrm>
        </p:spPr>
        <p:txBody>
          <a:bodyPr/>
          <a:lstStyle/>
          <a:p>
            <a:fld id="{98333FF4-7836-40B2-9629-FE574E1C088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>
          <a:xfrm>
            <a:off x="1905000" y="8475134"/>
            <a:ext cx="2362200" cy="486833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Controls Renovation Workshop Lars K. Jensen AB-BI-SW</a:t>
            </a:r>
            <a:endParaRPr lang="en-GB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6172200" cy="10668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Work-packages #1</a:t>
            </a:r>
            <a:br>
              <a:rPr lang="en-GB" dirty="0" smtClean="0"/>
            </a:br>
            <a:r>
              <a:rPr lang="en-GB" dirty="0" smtClean="0"/>
              <a:t>“Well advanced systems”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6286500" cy="70866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sz="3800" dirty="0" smtClean="0"/>
              <a:t>1) </a:t>
            </a:r>
            <a:r>
              <a:rPr lang="en-GB" sz="3800" b="1" dirty="0" smtClean="0"/>
              <a:t>Tune meter renovation</a:t>
            </a:r>
          </a:p>
          <a:p>
            <a:pPr lvl="1"/>
            <a:r>
              <a:rPr lang="en-GB" sz="2900" dirty="0" smtClean="0"/>
              <a:t>Near-identical HW+SW for </a:t>
            </a:r>
          </a:p>
          <a:p>
            <a:pPr lvl="2"/>
            <a:r>
              <a:rPr lang="en-GB" sz="2900" dirty="0" smtClean="0"/>
              <a:t>LHC, SPS, CPS, PSB, LEIR</a:t>
            </a:r>
          </a:p>
          <a:p>
            <a:pPr lvl="2"/>
            <a:r>
              <a:rPr lang="en-GB" sz="2900" dirty="0" smtClean="0"/>
              <a:t>Funded with AB-BI exploitation budget</a:t>
            </a:r>
          </a:p>
          <a:p>
            <a:pPr lvl="1">
              <a:buNone/>
            </a:pPr>
            <a:r>
              <a:rPr lang="en-GB" sz="2900" b="1" dirty="0" smtClean="0">
                <a:solidFill>
                  <a:srgbClr val="FF0000"/>
                </a:solidFill>
              </a:rPr>
              <a:t>(Old PSB and CPS hardware broken, SPS in worrying state)</a:t>
            </a:r>
          </a:p>
          <a:p>
            <a:pPr lvl="2">
              <a:buNone/>
            </a:pPr>
            <a:endParaRPr lang="en-GB" dirty="0" smtClean="0"/>
          </a:p>
          <a:p>
            <a:pPr>
              <a:buNone/>
            </a:pPr>
            <a:r>
              <a:rPr lang="en-GB" sz="3800" dirty="0" smtClean="0"/>
              <a:t>2) </a:t>
            </a:r>
            <a:r>
              <a:rPr lang="en-GB" sz="3800" b="1" dirty="0" smtClean="0"/>
              <a:t>Fast wire-scanner electronics </a:t>
            </a:r>
          </a:p>
          <a:p>
            <a:pPr lvl="1">
              <a:buNone/>
            </a:pPr>
            <a:r>
              <a:rPr lang="en-GB" dirty="0" smtClean="0"/>
              <a:t>Near-identical HW+SW for L</a:t>
            </a:r>
            <a:r>
              <a:rPr lang="en-GB" sz="2900" dirty="0" smtClean="0"/>
              <a:t>HC, CPS, PSB</a:t>
            </a:r>
          </a:p>
          <a:p>
            <a:pPr lvl="1"/>
            <a:r>
              <a:rPr lang="en-GB" sz="2900" b="1" dirty="0" smtClean="0">
                <a:solidFill>
                  <a:srgbClr val="00B050"/>
                </a:solidFill>
              </a:rPr>
              <a:t>AB-0801 funds </a:t>
            </a:r>
            <a:r>
              <a:rPr lang="en-GB" sz="2900" dirty="0" smtClean="0"/>
              <a:t>(WU: 32753)</a:t>
            </a:r>
          </a:p>
          <a:p>
            <a:pPr lvl="1"/>
            <a:r>
              <a:rPr lang="en-GB" sz="2900" b="1" dirty="0" smtClean="0">
                <a:solidFill>
                  <a:srgbClr val="00B050"/>
                </a:solidFill>
              </a:rPr>
              <a:t>Positive response from OP/ABP</a:t>
            </a:r>
          </a:p>
          <a:p>
            <a:pPr lvl="1"/>
            <a:r>
              <a:rPr lang="en-GB" sz="2900" dirty="0" smtClean="0"/>
              <a:t>Effort to continue in 2009</a:t>
            </a:r>
          </a:p>
          <a:p>
            <a:pPr lvl="1">
              <a:buNone/>
            </a:pPr>
            <a:endParaRPr lang="en-GB" dirty="0" smtClean="0"/>
          </a:p>
          <a:p>
            <a:pPr>
              <a:buNone/>
            </a:pPr>
            <a:r>
              <a:rPr lang="en-GB" sz="3800" dirty="0" smtClean="0"/>
              <a:t>3) </a:t>
            </a:r>
            <a:r>
              <a:rPr lang="en-GB" sz="3800" b="1" dirty="0" smtClean="0"/>
              <a:t>PS orbit system renovation</a:t>
            </a:r>
          </a:p>
          <a:p>
            <a:pPr lvl="1"/>
            <a:r>
              <a:rPr lang="en-GB" sz="2900" dirty="0" smtClean="0"/>
              <a:t>Dedicated hardware, not yet fully commissioned with beam</a:t>
            </a:r>
          </a:p>
          <a:p>
            <a:pPr lvl="1"/>
            <a:r>
              <a:rPr lang="en-GB" sz="2900" b="1" dirty="0" smtClean="0">
                <a:solidFill>
                  <a:srgbClr val="00B050"/>
                </a:solidFill>
              </a:rPr>
              <a:t>EU + AB-0801 funds </a:t>
            </a:r>
            <a:r>
              <a:rPr lang="en-GB" sz="2900" dirty="0" smtClean="0"/>
              <a:t>(WU: 19743)</a:t>
            </a:r>
            <a:endParaRPr lang="en-GB" sz="2900" b="1" dirty="0" smtClean="0"/>
          </a:p>
          <a:p>
            <a:pPr lvl="1"/>
            <a:r>
              <a:rPr lang="en-GB" sz="2900" dirty="0" smtClean="0"/>
              <a:t>Effort to continue in 2009</a:t>
            </a:r>
          </a:p>
          <a:p>
            <a:pPr lvl="1"/>
            <a:r>
              <a:rPr lang="en-GB" sz="2900" dirty="0" smtClean="0"/>
              <a:t>Intend to eradicate “CODD” by 2010</a:t>
            </a:r>
          </a:p>
          <a:p>
            <a:pPr>
              <a:buNone/>
            </a:pPr>
            <a:endParaRPr lang="en-GB" sz="3800" dirty="0" smtClean="0"/>
          </a:p>
          <a:p>
            <a:pPr>
              <a:buNone/>
            </a:pPr>
            <a:r>
              <a:rPr lang="en-GB" sz="3800" b="1" dirty="0" smtClean="0">
                <a:solidFill>
                  <a:srgbClr val="00B050"/>
                </a:solidFill>
              </a:rPr>
              <a:t>Have handled these projects as collaborations</a:t>
            </a:r>
            <a:r>
              <a:rPr lang="en-GB" sz="3800" dirty="0" smtClean="0"/>
              <a:t>: </a:t>
            </a:r>
          </a:p>
          <a:p>
            <a:r>
              <a:rPr lang="en-GB" sz="2900" dirty="0" smtClean="0"/>
              <a:t>Frequent contacts with OP, ABP, ATB &amp; CO colleagues:</a:t>
            </a:r>
          </a:p>
          <a:p>
            <a:pPr lvl="1"/>
            <a:r>
              <a:rPr lang="en-GB" sz="2900" dirty="0" smtClean="0"/>
              <a:t>Requirements</a:t>
            </a:r>
          </a:p>
          <a:p>
            <a:pPr lvl="1"/>
            <a:r>
              <a:rPr lang="en-GB" sz="2900" dirty="0" smtClean="0"/>
              <a:t>Applications (new/old)</a:t>
            </a:r>
          </a:p>
          <a:p>
            <a:pPr lvl="1"/>
            <a:r>
              <a:rPr lang="en-GB" sz="2900" b="1" dirty="0" smtClean="0">
                <a:solidFill>
                  <a:srgbClr val="00B050"/>
                </a:solidFill>
              </a:rPr>
              <a:t>See OP talk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33600" y="8475134"/>
            <a:ext cx="2133600" cy="486833"/>
          </a:xfrm>
        </p:spPr>
        <p:txBody>
          <a:bodyPr/>
          <a:lstStyle/>
          <a:p>
            <a:r>
              <a:rPr lang="en-US" dirty="0" smtClean="0"/>
              <a:t>Controls Renovation Workshop Lars K. Jensen AB-BI-SW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28600"/>
            <a:ext cx="6172200" cy="12192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Work-packages (#2)</a:t>
            </a:r>
            <a:br>
              <a:rPr lang="en-GB" dirty="0" smtClean="0"/>
            </a:br>
            <a:r>
              <a:rPr lang="en-GB" dirty="0" smtClean="0"/>
              <a:t>LynxOS-&gt;Linux #1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6553200" cy="6934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b="1" dirty="0" smtClean="0"/>
              <a:t>Problem:</a:t>
            </a:r>
          </a:p>
          <a:p>
            <a:pPr>
              <a:buNone/>
            </a:pPr>
            <a:r>
              <a:rPr lang="en-GB" dirty="0" smtClean="0"/>
              <a:t>	VME front-end CPU module (8062) becoming obsolete (Nicolas’ talk)</a:t>
            </a:r>
          </a:p>
          <a:p>
            <a:pPr>
              <a:buNone/>
            </a:pPr>
            <a:r>
              <a:rPr lang="en-GB" sz="3800" b="1" dirty="0" smtClean="0">
                <a:solidFill>
                  <a:srgbClr val="FF0000"/>
                </a:solidFill>
              </a:rPr>
              <a:t>Operational issues:</a:t>
            </a:r>
          </a:p>
          <a:p>
            <a:pPr lvl="1"/>
            <a:r>
              <a:rPr lang="en-GB" sz="3200" dirty="0" smtClean="0"/>
              <a:t>10 years old (spare/repair)</a:t>
            </a:r>
          </a:p>
          <a:p>
            <a:pPr lvl="1"/>
            <a:r>
              <a:rPr lang="en-GB" sz="3200" dirty="0" smtClean="0"/>
              <a:t>Memory upgrade not possible</a:t>
            </a:r>
          </a:p>
          <a:p>
            <a:pPr lvl="1"/>
            <a:r>
              <a:rPr lang="en-GB" sz="3200" dirty="0" smtClean="0"/>
              <a:t>No compatible modules</a:t>
            </a:r>
          </a:p>
          <a:p>
            <a:pPr>
              <a:buNone/>
            </a:pPr>
            <a:r>
              <a:rPr lang="en-GB" dirty="0" smtClean="0"/>
              <a:t>Numbers (not LHC, dev. systems):</a:t>
            </a:r>
          </a:p>
          <a:p>
            <a:pPr lvl="1"/>
            <a:r>
              <a:rPr lang="en-GB" sz="3200" b="1" dirty="0" smtClean="0"/>
              <a:t>~150 AB-BI VME systems</a:t>
            </a:r>
            <a:endParaRPr lang="en-GB" sz="3200" b="1" dirty="0" smtClean="0">
              <a:sym typeface="Wingdings" pitchFamily="2" charset="2"/>
            </a:endParaRPr>
          </a:p>
          <a:p>
            <a:pPr lvl="2">
              <a:buNone/>
            </a:pPr>
            <a:r>
              <a:rPr lang="en-GB" sz="3600" u="sng" dirty="0" smtClean="0">
                <a:solidFill>
                  <a:srgbClr val="FF0000"/>
                </a:solidFill>
              </a:rPr>
              <a:t>100 old type CPUs</a:t>
            </a:r>
          </a:p>
          <a:p>
            <a:pPr lvl="2">
              <a:buNone/>
            </a:pPr>
            <a:r>
              <a:rPr lang="en-GB" sz="3600" dirty="0" smtClean="0">
                <a:solidFill>
                  <a:srgbClr val="FF0000"/>
                </a:solidFill>
              </a:rPr>
              <a:t>(majority: SPS + SPS-EA)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8475134"/>
            <a:ext cx="723900" cy="486833"/>
          </a:xfrm>
        </p:spPr>
        <p:txBody>
          <a:bodyPr/>
          <a:lstStyle/>
          <a:p>
            <a:fld id="{98333FF4-7836-40B2-9629-FE574E1C0881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05000" y="8475134"/>
            <a:ext cx="2362200" cy="486833"/>
          </a:xfrm>
        </p:spPr>
        <p:txBody>
          <a:bodyPr/>
          <a:lstStyle/>
          <a:p>
            <a:r>
              <a:rPr lang="en-US" dirty="0" smtClean="0"/>
              <a:t>Controls Renovation Workshop Lars K. Jensen AB-BI-SW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53016"/>
          </a:xfrm>
        </p:spPr>
        <p:txBody>
          <a:bodyPr/>
          <a:lstStyle/>
          <a:p>
            <a:r>
              <a:rPr lang="en-GB" dirty="0" smtClean="0"/>
              <a:t>LynxOS -&gt; Linux #2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19200"/>
            <a:ext cx="6362700" cy="72390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GB" sz="8000" b="1" dirty="0" smtClean="0"/>
              <a:t>New CPU platform </a:t>
            </a:r>
            <a:r>
              <a:rPr lang="en-GB" sz="5900" dirty="0" smtClean="0"/>
              <a:t>(</a:t>
            </a:r>
            <a:r>
              <a:rPr lang="en-GB" sz="8000" b="1" u="sng" dirty="0" smtClean="0">
                <a:solidFill>
                  <a:srgbClr val="FF0000"/>
                </a:solidFill>
              </a:rPr>
              <a:t>Intel</a:t>
            </a:r>
            <a:r>
              <a:rPr lang="en-GB" sz="8000" b="1" dirty="0" smtClean="0"/>
              <a:t>, </a:t>
            </a:r>
            <a:r>
              <a:rPr lang="en-GB" sz="8000" b="1" u="sng" dirty="0" smtClean="0">
                <a:solidFill>
                  <a:srgbClr val="FF0000"/>
                </a:solidFill>
              </a:rPr>
              <a:t>Linux</a:t>
            </a:r>
            <a:r>
              <a:rPr lang="en-GB" sz="5900" dirty="0" smtClean="0"/>
              <a:t>):</a:t>
            </a:r>
          </a:p>
          <a:p>
            <a:pPr>
              <a:buNone/>
            </a:pPr>
            <a:endParaRPr lang="en-GB" sz="5000" dirty="0" smtClean="0"/>
          </a:p>
          <a:p>
            <a:pPr>
              <a:buNone/>
            </a:pPr>
            <a:r>
              <a:rPr lang="en-GB" sz="5000" dirty="0" smtClean="0"/>
              <a:t>We take for granted that our existing FESA classes will work</a:t>
            </a:r>
          </a:p>
          <a:p>
            <a:pPr>
              <a:buNone/>
            </a:pPr>
            <a:r>
              <a:rPr lang="en-GB" sz="5000" dirty="0" smtClean="0"/>
              <a:t>as now (tests are needed to make sure) ..</a:t>
            </a:r>
            <a:endParaRPr lang="en-GB" sz="6000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en-US" sz="3800" dirty="0" smtClean="0"/>
          </a:p>
          <a:p>
            <a:pPr>
              <a:buNone/>
            </a:pPr>
            <a:r>
              <a:rPr lang="en-US" sz="5100" dirty="0" smtClean="0"/>
              <a:t>AB-CO Linux support for these modules (Javier’s talk, WP7):</a:t>
            </a:r>
          </a:p>
          <a:p>
            <a:pPr lvl="1"/>
            <a:r>
              <a:rPr lang="en-US" sz="4500" dirty="0" smtClean="0"/>
              <a:t>MPV908, ICV196, VMOD TTL, ADC, DAC ..</a:t>
            </a:r>
          </a:p>
          <a:p>
            <a:pPr lvl="1"/>
            <a:r>
              <a:rPr lang="en-US" sz="4500" dirty="0" smtClean="0"/>
              <a:t>PS-TG8, </a:t>
            </a:r>
            <a:r>
              <a:rPr lang="en-US" sz="4500" dirty="0" err="1" smtClean="0"/>
              <a:t>CTRx</a:t>
            </a:r>
            <a:r>
              <a:rPr lang="en-US" sz="4500" dirty="0" smtClean="0"/>
              <a:t>, VIP626 + IP8R422</a:t>
            </a:r>
          </a:p>
          <a:p>
            <a:pPr lvl="1"/>
            <a:r>
              <a:rPr lang="en-US" sz="4500" b="1" dirty="0" smtClean="0">
                <a:solidFill>
                  <a:srgbClr val="FF0000"/>
                </a:solidFill>
              </a:rPr>
              <a:t>SIS33xxx</a:t>
            </a:r>
          </a:p>
          <a:p>
            <a:pPr lvl="2"/>
            <a:r>
              <a:rPr lang="en-US" sz="4500" b="1" dirty="0" smtClean="0">
                <a:solidFill>
                  <a:srgbClr val="FF0000"/>
                </a:solidFill>
              </a:rPr>
              <a:t>A lot of time spent getting these to work</a:t>
            </a:r>
          </a:p>
          <a:p>
            <a:pPr lvl="2"/>
            <a:r>
              <a:rPr lang="en-US" sz="5000" b="1" dirty="0" smtClean="0">
                <a:solidFill>
                  <a:srgbClr val="00B050"/>
                </a:solidFill>
              </a:rPr>
              <a:t>AB-CO test-bench should help</a:t>
            </a:r>
            <a:endParaRPr lang="en-US" sz="4500" b="1" dirty="0" smtClean="0"/>
          </a:p>
          <a:p>
            <a:pPr algn="just">
              <a:buNone/>
            </a:pPr>
            <a:endParaRPr lang="en-US" sz="3800" b="1" dirty="0" smtClean="0"/>
          </a:p>
          <a:p>
            <a:pPr algn="just">
              <a:buNone/>
            </a:pPr>
            <a:r>
              <a:rPr lang="en-US" sz="6000" b="1" dirty="0" smtClean="0"/>
              <a:t>Port device drivers for BI hardware</a:t>
            </a:r>
          </a:p>
          <a:p>
            <a:pPr algn="just">
              <a:buNone/>
            </a:pPr>
            <a:r>
              <a:rPr lang="en-US" dirty="0" smtClean="0"/>
              <a:t>	</a:t>
            </a:r>
            <a:r>
              <a:rPr lang="en-US" sz="4500" dirty="0" smtClean="0"/>
              <a:t>A) Drivers developed with AB-CO tool (~20 so far)</a:t>
            </a:r>
          </a:p>
          <a:p>
            <a:pPr lvl="1" algn="just"/>
            <a:r>
              <a:rPr lang="en-US" sz="4500" dirty="0" smtClean="0"/>
              <a:t>Believed to be straightforward (initial problems)</a:t>
            </a:r>
            <a:endParaRPr lang="en-US" sz="4100" dirty="0" smtClean="0"/>
          </a:p>
          <a:p>
            <a:pPr algn="just">
              <a:buNone/>
            </a:pPr>
            <a:r>
              <a:rPr lang="en-US" sz="4500" dirty="0" smtClean="0"/>
              <a:t>	B) Older device drivers (SL standard, ~20 in use)</a:t>
            </a:r>
          </a:p>
          <a:p>
            <a:pPr lvl="1" algn="just"/>
            <a:r>
              <a:rPr lang="en-US" sz="4500" dirty="0" smtClean="0"/>
              <a:t>Collaboration initiated with GSI:</a:t>
            </a:r>
          </a:p>
          <a:p>
            <a:pPr lvl="2" algn="just"/>
            <a:r>
              <a:rPr lang="en-US" sz="4500" dirty="0" smtClean="0"/>
              <a:t>Port driver to Linux (Q2 2009) for tune system</a:t>
            </a:r>
          </a:p>
          <a:p>
            <a:pPr algn="just">
              <a:buNone/>
            </a:pPr>
            <a:r>
              <a:rPr lang="en-US" sz="6000" dirty="0" smtClean="0"/>
              <a:t>We will need:</a:t>
            </a:r>
          </a:p>
          <a:p>
            <a:pPr lvl="1" algn="just"/>
            <a:r>
              <a:rPr lang="en-US" sz="5000" b="1" dirty="0" smtClean="0">
                <a:solidFill>
                  <a:srgbClr val="FF0000"/>
                </a:solidFill>
              </a:rPr>
              <a:t>Support/documentation from AB-CO</a:t>
            </a:r>
          </a:p>
          <a:p>
            <a:pPr lvl="1" algn="just"/>
            <a:r>
              <a:rPr lang="en-US" sz="5000" dirty="0" smtClean="0"/>
              <a:t>Organise thorough testing to avoid bad surprises   on the </a:t>
            </a:r>
            <a:r>
              <a:rPr lang="en-GB" sz="5000" dirty="0" smtClean="0"/>
              <a:t>beam (new CPU, Linux, </a:t>
            </a:r>
            <a:r>
              <a:rPr lang="en-GB" sz="5000" dirty="0" err="1" smtClean="0"/>
              <a:t>InCA</a:t>
            </a:r>
            <a:r>
              <a:rPr lang="en-GB" sz="5000" dirty="0" smtClean="0"/>
              <a:t> etc)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81200" y="8475134"/>
            <a:ext cx="2286000" cy="486833"/>
          </a:xfrm>
        </p:spPr>
        <p:txBody>
          <a:bodyPr/>
          <a:lstStyle/>
          <a:p>
            <a:r>
              <a:rPr lang="en-US" dirty="0" smtClean="0"/>
              <a:t>Controls Renovation Workshop Lars K. Jensen AB-BI-SW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53016"/>
          </a:xfrm>
        </p:spPr>
        <p:txBody>
          <a:bodyPr/>
          <a:lstStyle/>
          <a:p>
            <a:r>
              <a:rPr lang="en-GB" dirty="0" smtClean="0"/>
              <a:t>LynxOS -&gt; Linux #3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19200"/>
            <a:ext cx="6286500" cy="7162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GB" b="1" dirty="0" smtClean="0">
                <a:solidFill>
                  <a:srgbClr val="00B050"/>
                </a:solidFill>
              </a:rPr>
              <a:t>Except for a few cases, our FESA (2.10) </a:t>
            </a:r>
          </a:p>
          <a:p>
            <a:pPr>
              <a:buNone/>
            </a:pPr>
            <a:r>
              <a:rPr lang="en-GB" b="1" dirty="0" smtClean="0">
                <a:solidFill>
                  <a:srgbClr val="00B050"/>
                </a:solidFill>
              </a:rPr>
              <a:t>classes are </a:t>
            </a:r>
            <a:r>
              <a:rPr lang="en-GB" b="1" u="sng" dirty="0" smtClean="0">
                <a:solidFill>
                  <a:srgbClr val="00B050"/>
                </a:solidFill>
              </a:rPr>
              <a:t>working fine</a:t>
            </a:r>
            <a:r>
              <a:rPr lang="en-GB" b="1" dirty="0" smtClean="0">
                <a:solidFill>
                  <a:srgbClr val="00B050"/>
                </a:solidFill>
              </a:rPr>
              <a:t> on old CPUs</a:t>
            </a:r>
          </a:p>
          <a:p>
            <a:pPr lvl="1">
              <a:buNone/>
            </a:pPr>
            <a:r>
              <a:rPr lang="en-GB" sz="3500" b="1" dirty="0" smtClean="0">
                <a:solidFill>
                  <a:srgbClr val="FF0000"/>
                </a:solidFill>
              </a:rPr>
              <a:t>Issues with OP (samplers) and </a:t>
            </a:r>
          </a:p>
          <a:p>
            <a:pPr lvl="1">
              <a:buNone/>
            </a:pPr>
            <a:r>
              <a:rPr lang="en-GB" sz="3500" b="1" dirty="0" smtClean="0">
                <a:solidFill>
                  <a:srgbClr val="FF0000"/>
                </a:solidFill>
              </a:rPr>
              <a:t>ATB (EA motors) to be discussed</a:t>
            </a:r>
          </a:p>
          <a:p>
            <a:pPr lvl="1">
              <a:buNone/>
            </a:pPr>
            <a:r>
              <a:rPr lang="en-GB" sz="3300" dirty="0" smtClean="0"/>
              <a:t>(=&gt; splitting of front-ends)</a:t>
            </a:r>
          </a:p>
          <a:p>
            <a:pPr>
              <a:buNone/>
            </a:pPr>
            <a:endParaRPr lang="en-GB" sz="39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GB" sz="3500" b="1" dirty="0" smtClean="0">
                <a:solidFill>
                  <a:schemeClr val="accent6">
                    <a:lumMod val="75000"/>
                  </a:schemeClr>
                </a:solidFill>
              </a:rPr>
              <a:t>Worried about effort needed to </a:t>
            </a:r>
          </a:p>
          <a:p>
            <a:pPr>
              <a:buNone/>
            </a:pPr>
            <a:r>
              <a:rPr lang="en-GB" sz="3500" b="1" dirty="0" smtClean="0">
                <a:solidFill>
                  <a:schemeClr val="accent6">
                    <a:lumMod val="75000"/>
                  </a:schemeClr>
                </a:solidFill>
              </a:rPr>
              <a:t>port software from LynxOS to Linux:</a:t>
            </a:r>
          </a:p>
          <a:p>
            <a:pPr>
              <a:buNone/>
            </a:pPr>
            <a:r>
              <a:rPr lang="en-GB" sz="3700" b="1" dirty="0" smtClean="0"/>
              <a:t>	</a:t>
            </a:r>
            <a:r>
              <a:rPr lang="en-GB" sz="3000" dirty="0" smtClean="0"/>
              <a:t>Systems already with FESA SW and with HW renovation is </a:t>
            </a:r>
            <a:r>
              <a:rPr lang="en-GB" sz="3000" b="1" u="sng" dirty="0" smtClean="0">
                <a:solidFill>
                  <a:srgbClr val="00B050"/>
                </a:solidFill>
              </a:rPr>
              <a:t>planned within 2-3 years</a:t>
            </a:r>
            <a:r>
              <a:rPr lang="en-GB" sz="3000" dirty="0" smtClean="0"/>
              <a:t>, will most </a:t>
            </a:r>
            <a:r>
              <a:rPr lang="en-GB" sz="3000" u="sng" dirty="0" smtClean="0"/>
              <a:t>likely not </a:t>
            </a:r>
            <a:r>
              <a:rPr lang="en-GB" sz="3000" dirty="0" smtClean="0"/>
              <a:t>be ported to Linux </a:t>
            </a:r>
            <a:r>
              <a:rPr lang="en-GB" sz="3000" b="1" dirty="0" smtClean="0">
                <a:solidFill>
                  <a:srgbClr val="00B050"/>
                </a:solidFill>
              </a:rPr>
              <a:t>and will stay as is </a:t>
            </a:r>
            <a:r>
              <a:rPr lang="en-GB" sz="3000" b="1" u="sng" dirty="0" smtClean="0">
                <a:solidFill>
                  <a:srgbClr val="FF0000"/>
                </a:solidFill>
              </a:rPr>
              <a:t>also in 2010</a:t>
            </a:r>
            <a:endParaRPr lang="en-GB" sz="3000" dirty="0" smtClean="0"/>
          </a:p>
          <a:p>
            <a:pPr>
              <a:buNone/>
            </a:pPr>
            <a:r>
              <a:rPr lang="en-GB" sz="3000" dirty="0" smtClean="0"/>
              <a:t>	(List of systems to be produced)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33FF4-7836-40B2-9629-FE574E1C0881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8475134"/>
            <a:ext cx="2209800" cy="486833"/>
          </a:xfrm>
        </p:spPr>
        <p:txBody>
          <a:bodyPr/>
          <a:lstStyle/>
          <a:p>
            <a:r>
              <a:rPr lang="en-US" dirty="0" smtClean="0"/>
              <a:t>Controls Renovation Workshop Lars K. Jensen AB-BI-SW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4013</TotalTime>
  <Words>1263</Words>
  <Application>Microsoft Office PowerPoint</Application>
  <PresentationFormat>On-screen Show (4:3)</PresentationFormat>
  <Paragraphs>303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Controls Renovation for AB-BI</vt:lpstr>
      <vt:lpstr>Slide 2</vt:lpstr>
      <vt:lpstr>Controls renovation by AB-BI</vt:lpstr>
      <vt:lpstr>History of AB complex Controls Renovation</vt:lpstr>
      <vt:lpstr>Slide 5</vt:lpstr>
      <vt:lpstr>Work-packages #1 “Well advanced systems”</vt:lpstr>
      <vt:lpstr>Work-packages (#2) LynxOS-&gt;Linux #1</vt:lpstr>
      <vt:lpstr>LynxOS -&gt; Linux #2</vt:lpstr>
      <vt:lpstr>LynxOS -&gt; Linux #3</vt:lpstr>
      <vt:lpstr>AB-BI work-packages #3  “Software renovations”</vt:lpstr>
      <vt:lpstr>System renovations #1 </vt:lpstr>
      <vt:lpstr> System renovations #2</vt:lpstr>
      <vt:lpstr>Human resources (-&gt;2012)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Controls workshop 03/12/2008</dc:title>
  <dc:creator>ljensen</dc:creator>
  <cp:lastModifiedBy>ljensen</cp:lastModifiedBy>
  <cp:revision>261</cp:revision>
  <dcterms:created xsi:type="dcterms:W3CDTF">2008-11-12T08:08:43Z</dcterms:created>
  <dcterms:modified xsi:type="dcterms:W3CDTF">2008-12-02T16:06:31Z</dcterms:modified>
</cp:coreProperties>
</file>