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6"/>
  </p:notesMasterIdLst>
  <p:sldIdLst>
    <p:sldId id="256" r:id="rId2"/>
    <p:sldId id="257" r:id="rId3"/>
    <p:sldId id="305" r:id="rId4"/>
    <p:sldId id="327" r:id="rId5"/>
    <p:sldId id="326" r:id="rId6"/>
    <p:sldId id="391" r:id="rId7"/>
    <p:sldId id="332" r:id="rId8"/>
    <p:sldId id="310" r:id="rId9"/>
    <p:sldId id="328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59" r:id="rId19"/>
    <p:sldId id="360" r:id="rId20"/>
    <p:sldId id="361" r:id="rId21"/>
    <p:sldId id="362" r:id="rId22"/>
    <p:sldId id="363" r:id="rId23"/>
    <p:sldId id="330" r:id="rId24"/>
    <p:sldId id="367" r:id="rId25"/>
    <p:sldId id="368" r:id="rId26"/>
    <p:sldId id="369" r:id="rId27"/>
    <p:sldId id="370" r:id="rId28"/>
    <p:sldId id="371" r:id="rId29"/>
    <p:sldId id="372" r:id="rId30"/>
    <p:sldId id="373" r:id="rId31"/>
    <p:sldId id="374" r:id="rId32"/>
    <p:sldId id="375" r:id="rId33"/>
    <p:sldId id="376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84" r:id="rId42"/>
    <p:sldId id="385" r:id="rId43"/>
    <p:sldId id="386" r:id="rId44"/>
    <p:sldId id="387" r:id="rId45"/>
    <p:sldId id="329" r:id="rId46"/>
    <p:sldId id="333" r:id="rId47"/>
    <p:sldId id="334" r:id="rId48"/>
    <p:sldId id="390" r:id="rId49"/>
    <p:sldId id="335" r:id="rId50"/>
    <p:sldId id="309" r:id="rId51"/>
    <p:sldId id="331" r:id="rId52"/>
    <p:sldId id="278" r:id="rId53"/>
    <p:sldId id="306" r:id="rId54"/>
    <p:sldId id="392" r:id="rId55"/>
    <p:sldId id="393" r:id="rId56"/>
    <p:sldId id="394" r:id="rId57"/>
    <p:sldId id="388" r:id="rId58"/>
    <p:sldId id="389" r:id="rId59"/>
    <p:sldId id="365" r:id="rId60"/>
    <p:sldId id="366" r:id="rId61"/>
    <p:sldId id="364" r:id="rId62"/>
    <p:sldId id="395" r:id="rId63"/>
    <p:sldId id="396" r:id="rId64"/>
    <p:sldId id="397" r:id="rId6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42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F9E92B3-03F6-458E-97E7-F662FB24E28E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2EB4C3D-16FB-4D94-8459-52FA44EFB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79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39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07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65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19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01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29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865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75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657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57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5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500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113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088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091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87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34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840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971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14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39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322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380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340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062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3278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516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250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928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844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7536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71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5895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257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326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261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0259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8005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5167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26384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2665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8502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011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2191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4869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7237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6628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06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19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551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99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39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4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4.wmf"/><Relationship Id="rId10" Type="http://schemas.microsoft.com/office/2007/relationships/hdphoto" Target="../media/hdphoto1.wdp"/><Relationship Id="rId4" Type="http://schemas.openxmlformats.org/officeDocument/2006/relationships/oleObject" Target="../embeddings/oleObject1.bin"/><Relationship Id="rId9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31.xml"/><Relationship Id="rId7" Type="http://schemas.microsoft.com/office/2007/relationships/hdphoto" Target="../media/hdphoto2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9.png"/><Relationship Id="rId11" Type="http://schemas.microsoft.com/office/2007/relationships/hdphoto" Target="../media/hdphoto4.wdp"/><Relationship Id="rId5" Type="http://schemas.openxmlformats.org/officeDocument/2006/relationships/image" Target="../media/image48.emf"/><Relationship Id="rId10" Type="http://schemas.openxmlformats.org/officeDocument/2006/relationships/image" Target="../media/image51.png"/><Relationship Id="rId4" Type="http://schemas.openxmlformats.org/officeDocument/2006/relationships/oleObject" Target="../embeddings/oleObject3.bin"/><Relationship Id="rId9" Type="http://schemas.microsoft.com/office/2007/relationships/hdphoto" Target="../media/hdphoto3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tif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4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10" Type="http://schemas.openxmlformats.org/officeDocument/2006/relationships/image" Target="../media/image72.jpg"/><Relationship Id="rId4" Type="http://schemas.openxmlformats.org/officeDocument/2006/relationships/image" Target="../media/image66.jpeg"/><Relationship Id="rId9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g"/><Relationship Id="rId5" Type="http://schemas.microsoft.com/office/2007/relationships/hdphoto" Target="../media/hdphoto5.wdp"/><Relationship Id="rId4" Type="http://schemas.openxmlformats.org/officeDocument/2006/relationships/image" Target="../media/image7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gif"/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gif"/><Relationship Id="rId5" Type="http://schemas.openxmlformats.org/officeDocument/2006/relationships/image" Target="../media/image78.jpeg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g"/><Relationship Id="rId3" Type="http://schemas.openxmlformats.org/officeDocument/2006/relationships/image" Target="../media/image95.jpg"/><Relationship Id="rId7" Type="http://schemas.openxmlformats.org/officeDocument/2006/relationships/image" Target="../media/image99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g"/><Relationship Id="rId5" Type="http://schemas.openxmlformats.org/officeDocument/2006/relationships/image" Target="../media/image97.jpg"/><Relationship Id="rId4" Type="http://schemas.openxmlformats.org/officeDocument/2006/relationships/image" Target="../media/image96.jp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g"/><Relationship Id="rId5" Type="http://schemas.microsoft.com/office/2007/relationships/hdphoto" Target="../media/hdphoto5.wdp"/><Relationship Id="rId4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3.emf"/><Relationship Id="rId5" Type="http://schemas.openxmlformats.org/officeDocument/2006/relationships/image" Target="../media/image102.emf"/><Relationship Id="rId4" Type="http://schemas.openxmlformats.org/officeDocument/2006/relationships/oleObject" Target="../embeddings/oleObject6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emf"/><Relationship Id="rId4" Type="http://schemas.openxmlformats.org/officeDocument/2006/relationships/image" Target="../media/image8.jpeg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95736" y="54868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OUTLINE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9552" y="1556792"/>
            <a:ext cx="8604448" cy="39538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 Present installations</a:t>
            </a:r>
          </a:p>
          <a:p>
            <a:pPr>
              <a:spcBef>
                <a:spcPct val="0"/>
              </a:spcBef>
              <a:defRPr/>
            </a:pPr>
            <a:endParaRPr lang="pt-PT" sz="2400" dirty="0" smtClean="0">
              <a:solidFill>
                <a:srgbClr val="0070C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GB" sz="2400" dirty="0" smtClean="0">
              <a:solidFill>
                <a:srgbClr val="0070C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L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atest developments</a:t>
            </a:r>
          </a:p>
          <a:p>
            <a:pPr>
              <a:spcBef>
                <a:spcPct val="0"/>
              </a:spcBef>
              <a:defRPr/>
            </a:pPr>
            <a:endParaRPr lang="pt-PT" sz="2400" dirty="0" smtClean="0">
              <a:solidFill>
                <a:srgbClr val="0070C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GB" sz="2400" dirty="0" smtClean="0">
              <a:solidFill>
                <a:srgbClr val="0070C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 Foreseen activities and developments</a:t>
            </a:r>
          </a:p>
          <a:p>
            <a:pPr>
              <a:spcBef>
                <a:spcPct val="0"/>
              </a:spcBef>
              <a:defRPr/>
            </a:pPr>
            <a:endParaRPr lang="en-GB" sz="2400" dirty="0" smtClean="0">
              <a:solidFill>
                <a:srgbClr val="0070C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GB" sz="2400" dirty="0" smtClean="0">
              <a:solidFill>
                <a:srgbClr val="0070C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GB" sz="2400" b="1" dirty="0" smtClean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14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Present installations in b.118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0" y="770143"/>
            <a:ext cx="7152794" cy="536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88444" y="1360129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Copper chemical polishing (SUBU)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195736" y="2079285"/>
            <a:ext cx="5304942" cy="178176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300192" y="2547422"/>
            <a:ext cx="1093500" cy="83188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835697" y="1835557"/>
            <a:ext cx="5498141" cy="123758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44791" y="371703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LHC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24427" y="3452441"/>
            <a:ext cx="150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HIE-ISOLDE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64228" y="2440050"/>
            <a:ext cx="108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1.3 GHz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61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1" y="764704"/>
            <a:ext cx="7152794" cy="536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99784" y="130875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Copper electrochemical polishing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2687004" y="1770421"/>
            <a:ext cx="4512780" cy="95033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259632" y="2204435"/>
            <a:ext cx="6192688" cy="84042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76041" y="231427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LHC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2621" y="2644654"/>
            <a:ext cx="108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1.3 GHz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Present installations in b.118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01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" y="764704"/>
            <a:ext cx="7152794" cy="536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15468" y="144201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Niobium chemical polishing</a:t>
            </a:r>
          </a:p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BCP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683364" y="2266329"/>
            <a:ext cx="3696948" cy="1020245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72537" y="3101908"/>
            <a:ext cx="85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CRAB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1560" y="2266329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SCRF subcomponents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619673" y="1892415"/>
            <a:ext cx="5760639" cy="1144496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Present installations in b.118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92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" y="761388"/>
            <a:ext cx="7152794" cy="536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99784" y="105273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Niobium electrochemical polishing</a:t>
            </a:r>
          </a:p>
          <a:p>
            <a:pPr algn="ctr"/>
            <a:endParaRPr lang="en-US" b="1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83569" y="1772816"/>
            <a:ext cx="6709335" cy="2448272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7" y="851398"/>
            <a:ext cx="7032780" cy="527458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5076056" y="1772816"/>
            <a:ext cx="2316848" cy="792088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Present installations in b.118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98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7152794" cy="536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99452" y="110263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HPWR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156176" y="1471963"/>
            <a:ext cx="1443276" cy="1236957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Present installations in b.118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91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7152794" cy="536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96336" y="1757773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Niobium stripping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45170" y="1362990"/>
            <a:ext cx="4581125" cy="34358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472514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Niobium stripping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043608" y="2080939"/>
            <a:ext cx="6696744" cy="2644205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Present installations in b.118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8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Latest developments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340768"/>
            <a:ext cx="2950720" cy="39322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1921" y="1340042"/>
            <a:ext cx="2828571" cy="21142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56269" y="1788591"/>
            <a:ext cx="3631952" cy="27239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26990" y="3454328"/>
            <a:ext cx="3213619" cy="24102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l="35236" t="8160" r="47912" b="8202"/>
          <a:stretch/>
        </p:blipFill>
        <p:spPr>
          <a:xfrm>
            <a:off x="1403648" y="1670827"/>
            <a:ext cx="792089" cy="295232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9" t="3503" r="43635"/>
          <a:stretch/>
        </p:blipFill>
        <p:spPr>
          <a:xfrm flipH="1">
            <a:off x="1045271" y="1772816"/>
            <a:ext cx="663532" cy="296538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5659">
            <a:off x="3052425" y="3279730"/>
            <a:ext cx="3833049" cy="266623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9981" y="1364527"/>
            <a:ext cx="3565304" cy="1966187"/>
          </a:xfrm>
          <a:prstGeom prst="rect">
            <a:avLst/>
          </a:prstGeom>
          <a:solidFill>
            <a:schemeClr val="bg1">
              <a:alpha val="85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123121" y="5277872"/>
            <a:ext cx="291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SPL &gt;&gt;&gt; High gradient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44540" y="941218"/>
            <a:ext cx="291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HIE-ISOLDE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26463" y="5832983"/>
            <a:ext cx="291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CRAB - DQW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112503" y="4961747"/>
            <a:ext cx="291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1.3 GHz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1" t="9463" r="42839" b="14232"/>
          <a:stretch/>
        </p:blipFill>
        <p:spPr>
          <a:xfrm flipH="1">
            <a:off x="6681077" y="1960782"/>
            <a:ext cx="1141800" cy="26418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1" t="9463" r="43635" b="15425"/>
          <a:stretch/>
        </p:blipFill>
        <p:spPr>
          <a:xfrm>
            <a:off x="7506892" y="1972074"/>
            <a:ext cx="1174547" cy="2551602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05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9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Foreseen activities and developments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" y="1964999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0070C0"/>
                </a:solidFill>
                <a:ea typeface="+mj-ea"/>
                <a:cs typeface="+mj-cs"/>
              </a:rPr>
              <a:t>LHC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 spare cavities (Nb/Cu):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- Define and build tool to improve bath agitation (SUBU):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- Homogeneous etching;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	- Avoid pinholes.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-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 Evaluate electropolishing feasibility:</a:t>
            </a:r>
          </a:p>
          <a:p>
            <a:pPr marL="2171700" lvl="4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Simulation work;</a:t>
            </a:r>
          </a:p>
          <a:p>
            <a:pPr marL="2171700" lvl="4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Define facilities needs.</a:t>
            </a: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4382880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0070C0"/>
                </a:solidFill>
                <a:ea typeface="+mj-ea"/>
                <a:cs typeface="+mj-cs"/>
              </a:rPr>
              <a:t>CRAB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 cavities (Nb): 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- define and build setup for heavy BCP (200 microns);</a:t>
            </a:r>
          </a:p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- evaluate bath speed impact on polishing rate:</a:t>
            </a:r>
          </a:p>
          <a:p>
            <a:pPr marL="2171700" lvl="4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Experimental + simulation work; </a:t>
            </a: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1124744"/>
            <a:ext cx="2570922" cy="4801314"/>
          </a:xfrm>
          <a:prstGeom prst="rect">
            <a:avLst/>
          </a:prstGeom>
          <a:solidFill>
            <a:srgbClr val="92D05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92D05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1x </a:t>
            </a:r>
            <a:r>
              <a:rPr lang="en-US" i="1" dirty="0" err="1" smtClean="0"/>
              <a:t>Eng</a:t>
            </a:r>
            <a:r>
              <a:rPr lang="en-US" i="1" dirty="0" smtClean="0"/>
              <a:t> + 2xTech</a:t>
            </a:r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 rot="20277213">
            <a:off x="5288057" y="3216021"/>
            <a:ext cx="2880320" cy="923330"/>
          </a:xfrm>
          <a:prstGeom prst="rect">
            <a:avLst/>
          </a:prstGeom>
          <a:solidFill>
            <a:srgbClr val="FC481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FC481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Possible impact on available space and services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5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9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Foreseen activities and developments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684" y="1340768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0070C0"/>
                </a:solidFill>
                <a:ea typeface="+mj-ea"/>
                <a:cs typeface="+mj-cs"/>
              </a:rPr>
              <a:t>FCC 800 MHz cavities 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(Nb/Cu):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- define and build tools for improved bath agitation SUBU;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- define </a:t>
            </a:r>
            <a:r>
              <a:rPr lang="en-US" sz="2400" dirty="0" err="1" smtClean="0">
                <a:solidFill>
                  <a:srgbClr val="0070C0"/>
                </a:solidFill>
                <a:ea typeface="+mj-ea"/>
                <a:cs typeface="+mj-cs"/>
              </a:rPr>
              <a:t>v+h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 setup for electropolishing;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139" y="3401705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0070C0"/>
                </a:solidFill>
                <a:ea typeface="+mj-ea"/>
                <a:cs typeface="+mj-cs"/>
              </a:rPr>
              <a:t>High gradient 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(5 cell and 1.3 GHz </a:t>
            </a:r>
            <a:r>
              <a:rPr lang="en-US" sz="2400" dirty="0" err="1" smtClean="0">
                <a:solidFill>
                  <a:srgbClr val="0070C0"/>
                </a:solidFill>
                <a:ea typeface="+mj-ea"/>
                <a:cs typeface="+mj-cs"/>
              </a:rPr>
              <a:t>monocell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: Nb/Nb):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- </a:t>
            </a: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define </a:t>
            </a:r>
            <a:r>
              <a:rPr lang="en-US" sz="2400" dirty="0" err="1">
                <a:solidFill>
                  <a:srgbClr val="0070C0"/>
                </a:solidFill>
                <a:ea typeface="+mj-ea"/>
                <a:cs typeface="+mj-cs"/>
              </a:rPr>
              <a:t>v+h</a:t>
            </a: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 setup for electropolishing</a:t>
            </a:r>
            <a:r>
              <a:rPr lang="en-US" sz="2400" b="1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endParaRPr lang="en-US" sz="2400" b="1" dirty="0" smtClean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 rot="21204721">
            <a:off x="4413283" y="2465362"/>
            <a:ext cx="2880320" cy="923330"/>
          </a:xfrm>
          <a:prstGeom prst="rect">
            <a:avLst/>
          </a:prstGeom>
          <a:solidFill>
            <a:srgbClr val="FC481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FC481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Possible impact on available space and services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 rot="426921">
            <a:off x="2408271" y="4712945"/>
            <a:ext cx="2880320" cy="923330"/>
          </a:xfrm>
          <a:prstGeom prst="rect">
            <a:avLst/>
          </a:prstGeom>
          <a:solidFill>
            <a:srgbClr val="FC481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FC481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Possible impact on available space and services</a:t>
            </a:r>
            <a:endParaRPr lang="en-US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72200" y="1124744"/>
            <a:ext cx="2570922" cy="4801314"/>
          </a:xfrm>
          <a:prstGeom prst="rect">
            <a:avLst/>
          </a:prstGeom>
          <a:solidFill>
            <a:srgbClr val="92D05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92D05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1x </a:t>
            </a:r>
            <a:r>
              <a:rPr lang="en-US" i="1" dirty="0" err="1" smtClean="0"/>
              <a:t>Eng</a:t>
            </a:r>
            <a:r>
              <a:rPr lang="en-US" i="1" dirty="0" smtClean="0"/>
              <a:t> + 2xTech</a:t>
            </a:r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47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12" grpId="0" animBg="1"/>
      <p:bldP spid="13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2292"/>
            <a:ext cx="8507046" cy="160648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Superconducting Radio Frequency (SRF)</a:t>
            </a:r>
            <a:br>
              <a:rPr lang="en-GB" sz="4000" dirty="0" smtClean="0"/>
            </a:br>
            <a:r>
              <a:rPr lang="en-GB" sz="4000" dirty="0" smtClean="0"/>
              <a:t>Thin </a:t>
            </a:r>
            <a:r>
              <a:rPr lang="en-GB" sz="4000" dirty="0"/>
              <a:t>Film &amp; Surface </a:t>
            </a:r>
            <a:r>
              <a:rPr lang="en-GB" sz="4000" dirty="0" smtClean="0"/>
              <a:t>Treatment</a:t>
            </a:r>
            <a:br>
              <a:rPr lang="en-GB" sz="4000" dirty="0" smtClean="0"/>
            </a:br>
            <a:r>
              <a:rPr lang="en-GB" sz="4000" dirty="0" smtClean="0"/>
              <a:t>2015 status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4419404"/>
            <a:ext cx="4864894" cy="136536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Leonel Ferreira, </a:t>
            </a:r>
            <a:r>
              <a:rPr lang="en-US" sz="1600" dirty="0"/>
              <a:t>Guillaume Rosaz, Alban </a:t>
            </a:r>
            <a:r>
              <a:rPr lang="en-US" sz="1600" dirty="0" smtClean="0"/>
              <a:t>Sublet</a:t>
            </a:r>
          </a:p>
          <a:p>
            <a:endParaRPr lang="en-US" sz="1600" dirty="0" smtClean="0"/>
          </a:p>
          <a:p>
            <a:r>
              <a:rPr lang="en-GB" sz="1600" dirty="0" smtClean="0"/>
              <a:t>VSC Seminar - 27.11.2015</a:t>
            </a:r>
            <a:endParaRPr lang="en-GB" sz="1600" dirty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5869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Foreseen activities and developments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1596491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0070C0"/>
                </a:solidFill>
                <a:ea typeface="+mj-ea"/>
                <a:cs typeface="+mj-cs"/>
              </a:rPr>
              <a:t>Thin film CRAB 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(Nb/Cu):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- define and produce tools for improved bath agitation SUBU;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- define tools for electropolishing;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902252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0070C0"/>
                </a:solidFill>
                <a:ea typeface="+mj-ea"/>
                <a:cs typeface="+mj-cs"/>
              </a:rPr>
              <a:t>HIE-ISOLDE </a:t>
            </a: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(Nb/Cu)</a:t>
            </a:r>
            <a:r>
              <a:rPr lang="en-US" sz="2400" b="1" dirty="0" smtClean="0">
                <a:solidFill>
                  <a:srgbClr val="0070C0"/>
                </a:solidFill>
                <a:ea typeface="+mj-ea"/>
                <a:cs typeface="+mj-cs"/>
              </a:rPr>
              <a:t>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	-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define and produce tools for improved bath agitation 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(SUBU);</a:t>
            </a:r>
            <a:r>
              <a:rPr lang="en-US" sz="2400" b="1" dirty="0">
                <a:solidFill>
                  <a:srgbClr val="0070C0"/>
                </a:solidFill>
                <a:ea typeface="+mj-ea"/>
                <a:cs typeface="+mj-cs"/>
              </a:rPr>
              <a:t>	</a:t>
            </a:r>
            <a:endParaRPr lang="en-US" sz="2400" b="1" dirty="0" smtClean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 rot="21158005">
            <a:off x="5411395" y="3110136"/>
            <a:ext cx="2880320" cy="923330"/>
          </a:xfrm>
          <a:prstGeom prst="rect">
            <a:avLst/>
          </a:prstGeom>
          <a:solidFill>
            <a:srgbClr val="FC481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FC481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Possible impact on available space and services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72200" y="1124744"/>
            <a:ext cx="2570922" cy="4801314"/>
          </a:xfrm>
          <a:prstGeom prst="rect">
            <a:avLst/>
          </a:prstGeom>
          <a:solidFill>
            <a:srgbClr val="92D05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92D05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1x </a:t>
            </a:r>
            <a:r>
              <a:rPr lang="en-US" i="1" dirty="0" err="1" smtClean="0"/>
              <a:t>Eng</a:t>
            </a:r>
            <a:r>
              <a:rPr lang="en-US" i="1" dirty="0" smtClean="0"/>
              <a:t> + 2xTech</a:t>
            </a:r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8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12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General R&amp;D</a:t>
            </a:r>
            <a:endParaRPr lang="en-GB" sz="4000" dirty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" y="1628800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New chemistries for niobium and copper: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	- Different formulations;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	- Ionic liquids (plating/polishing);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- pulse polishing;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661" y="3932256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Alternative cavity assembly process: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- Inverse Nb / electroforming</a:t>
            </a:r>
            <a:r>
              <a:rPr lang="en-US" sz="2400" b="1" dirty="0">
                <a:solidFill>
                  <a:srgbClr val="0070C0"/>
                </a:solidFill>
                <a:latin typeface="Verdana" pitchFamily="34" charset="0"/>
                <a:ea typeface="+mj-ea"/>
                <a:cs typeface="+mj-cs"/>
              </a:rPr>
              <a:t>	</a:t>
            </a:r>
            <a:endParaRPr lang="en-US" sz="2400" b="1" dirty="0" smtClean="0">
              <a:solidFill>
                <a:srgbClr val="0070C0"/>
              </a:solidFill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1124744"/>
            <a:ext cx="2570922" cy="5078313"/>
          </a:xfrm>
          <a:prstGeom prst="rect">
            <a:avLst/>
          </a:prstGeom>
          <a:solidFill>
            <a:srgbClr val="92D05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92D05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1x </a:t>
            </a:r>
            <a:r>
              <a:rPr lang="en-US" i="1" dirty="0" err="1" smtClean="0"/>
              <a:t>Eng</a:t>
            </a:r>
            <a:r>
              <a:rPr lang="en-US" i="1" dirty="0" smtClean="0"/>
              <a:t> + 1x </a:t>
            </a:r>
            <a:r>
              <a:rPr lang="en-US" i="1" dirty="0" err="1" smtClean="0"/>
              <a:t>Fellx</a:t>
            </a:r>
            <a:r>
              <a:rPr lang="en-US" i="1" dirty="0" smtClean="0"/>
              <a:t> + 1x PhD</a:t>
            </a:r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  <a:p>
            <a:pPr algn="ctr"/>
            <a:endParaRPr lang="en-US" i="1" dirty="0" smtClean="0"/>
          </a:p>
          <a:p>
            <a:pPr algn="ctr"/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 rot="20277213">
            <a:off x="5048907" y="2623027"/>
            <a:ext cx="2880320" cy="369332"/>
          </a:xfrm>
          <a:prstGeom prst="rect">
            <a:avLst/>
          </a:prstGeom>
          <a:solidFill>
            <a:srgbClr val="FC481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FC481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External collaboration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 rot="20277213">
            <a:off x="2071015" y="3241232"/>
            <a:ext cx="2129490" cy="369332"/>
          </a:xfrm>
          <a:prstGeom prst="rect">
            <a:avLst/>
          </a:prstGeom>
          <a:solidFill>
            <a:srgbClr val="FC4810">
              <a:alpha val="7000"/>
            </a:srgbClr>
          </a:solidFill>
          <a:ln>
            <a:solidFill>
              <a:schemeClr val="accent6">
                <a:lumMod val="50000"/>
              </a:schemeClr>
            </a:solidFill>
            <a:prstDash val="dashDot"/>
          </a:ln>
          <a:effectLst>
            <a:glow rad="228600">
              <a:srgbClr val="FC4810">
                <a:alpha val="69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New power supply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1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8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Possible</a:t>
            </a:r>
            <a:r>
              <a:rPr lang="en-GB" sz="40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bottlenecks</a:t>
            </a:r>
            <a:endParaRPr lang="en-GB" sz="4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1052736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HPWR availability for large (LHC) and small cavities (1.3 GHz)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077072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Manpower &amp; coactivity in B118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4384" y="2564904"/>
            <a:ext cx="9144000" cy="16561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70C0"/>
                </a:solidFill>
                <a:ea typeface="+mj-ea"/>
                <a:cs typeface="+mj-cs"/>
              </a:rPr>
              <a:t>Space and/or 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717"/>
            <a:ext cx="8226854" cy="761696"/>
          </a:xfrm>
        </p:spPr>
        <p:txBody>
          <a:bodyPr>
            <a:normAutofit/>
          </a:bodyPr>
          <a:lstStyle/>
          <a:p>
            <a:r>
              <a:rPr lang="fr-CH" sz="3200" dirty="0" err="1" smtClean="0"/>
              <a:t>Outline</a:t>
            </a:r>
            <a:endParaRPr lang="en-US" sz="200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400" dirty="0" smtClean="0">
                <a:solidFill>
                  <a:schemeClr val="accent2"/>
                </a:solidFill>
              </a:rPr>
              <a:t>Introduction and HIE-ISOLDE production results</a:t>
            </a:r>
          </a:p>
          <a:p>
            <a:pPr>
              <a:buFont typeface="+mj-lt"/>
              <a:buAutoNum type="arabicPeriod"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>
                <a:solidFill>
                  <a:schemeClr val="accent2"/>
                </a:solidFill>
              </a:rPr>
              <a:t>Surface treatment activities</a:t>
            </a:r>
          </a:p>
          <a:p>
            <a:pPr>
              <a:buFont typeface="+mj-lt"/>
              <a:buAutoNum type="arabicPeriod"/>
            </a:pPr>
            <a:endParaRPr lang="en-US" sz="2400" dirty="0"/>
          </a:p>
          <a:p>
            <a:pPr>
              <a:buFont typeface="+mj-lt"/>
              <a:buAutoNum type="arabicPeriod"/>
            </a:pPr>
            <a:r>
              <a:rPr lang="en-US" sz="2400" dirty="0" smtClean="0"/>
              <a:t>LHC cavities and alternative materials/coating</a:t>
            </a:r>
          </a:p>
          <a:p>
            <a:pPr>
              <a:buFont typeface="+mj-lt"/>
              <a:buAutoNum type="arabicPeriod"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err="1" smtClean="0">
                <a:solidFill>
                  <a:schemeClr val="accent2"/>
                </a:solidFill>
              </a:rPr>
              <a:t>Nb</a:t>
            </a:r>
            <a:r>
              <a:rPr lang="en-US" sz="2400" dirty="0" smtClean="0">
                <a:solidFill>
                  <a:schemeClr val="accent2"/>
                </a:solidFill>
              </a:rPr>
              <a:t> film R&amp;D</a:t>
            </a:r>
            <a:r>
              <a:rPr lang="en-US" sz="2400" dirty="0">
                <a:solidFill>
                  <a:schemeClr val="accent2"/>
                </a:solidFill>
              </a:rPr>
              <a:t>, simulations </a:t>
            </a:r>
            <a:r>
              <a:rPr lang="en-US" sz="2400" dirty="0" smtClean="0">
                <a:solidFill>
                  <a:schemeClr val="accent2"/>
                </a:solidFill>
              </a:rPr>
              <a:t>and collaborations </a:t>
            </a:r>
          </a:p>
          <a:p>
            <a:pPr>
              <a:buFont typeface="+mj-lt"/>
              <a:buAutoNum type="arabicPeriod"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79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LHC spares program</a:t>
            </a:r>
          </a:p>
          <a:p>
            <a:endParaRPr lang="en-GB" dirty="0"/>
          </a:p>
          <a:p>
            <a:r>
              <a:rPr lang="en-GB" dirty="0" smtClean="0"/>
              <a:t>New materials for SRF cavities</a:t>
            </a:r>
          </a:p>
          <a:p>
            <a:endParaRPr lang="en-GB" dirty="0"/>
          </a:p>
          <a:p>
            <a:r>
              <a:rPr lang="en-GB" dirty="0" smtClean="0"/>
              <a:t>New coating techniques for SRF cavities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SPARES PROGRAM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24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Short term : </a:t>
            </a:r>
            <a:r>
              <a:rPr lang="en-GB" sz="2400" dirty="0" smtClean="0"/>
              <a:t>2 prototypes to be built by end 2015</a:t>
            </a:r>
          </a:p>
          <a:p>
            <a:pPr lvl="1"/>
            <a:r>
              <a:rPr lang="en-GB" sz="2400" dirty="0" smtClean="0"/>
              <a:t>Half cells to be welded in the next two weeks</a:t>
            </a:r>
          </a:p>
          <a:p>
            <a:pPr lvl="1"/>
            <a:r>
              <a:rPr lang="en-GB" sz="2400" dirty="0" smtClean="0"/>
              <a:t>Dedicated to coatings/RF tests only</a:t>
            </a:r>
          </a:p>
          <a:p>
            <a:endParaRPr lang="en-GB" sz="2800" dirty="0" smtClean="0"/>
          </a:p>
          <a:p>
            <a:r>
              <a:rPr lang="en-GB" sz="2800" dirty="0" smtClean="0"/>
              <a:t>Long Term</a:t>
            </a:r>
            <a:endParaRPr lang="en-GB" sz="2800" dirty="0"/>
          </a:p>
          <a:p>
            <a:pPr lvl="1"/>
            <a:r>
              <a:rPr lang="en-GB" sz="2400" dirty="0" smtClean="0"/>
              <a:t>4 + 1 cavities for spare </a:t>
            </a:r>
            <a:r>
              <a:rPr lang="en-GB" sz="2400" dirty="0" err="1" smtClean="0"/>
              <a:t>cryomodule</a:t>
            </a:r>
            <a:endParaRPr lang="en-GB" sz="2400" dirty="0" smtClean="0"/>
          </a:p>
          <a:p>
            <a:pPr lvl="1"/>
            <a:r>
              <a:rPr lang="en-GB" sz="2400" dirty="0" smtClean="0"/>
              <a:t>Tuning bench to be manufactured/refurbished</a:t>
            </a:r>
          </a:p>
        </p:txBody>
      </p:sp>
    </p:spTree>
    <p:extLst>
      <p:ext uri="{BB962C8B-B14F-4D97-AF65-F5344CB8AC3E}">
        <p14:creationId xmlns:p14="http://schemas.microsoft.com/office/powerpoint/2010/main" val="141885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of LHC spares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Setup installation @ 252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sz="2000" dirty="0" smtClean="0"/>
              <a:t>Electrical installation</a:t>
            </a:r>
          </a:p>
          <a:p>
            <a:r>
              <a:rPr lang="en-GB" sz="2000" dirty="0" smtClean="0"/>
              <a:t>Water supply</a:t>
            </a:r>
          </a:p>
          <a:p>
            <a:r>
              <a:rPr lang="en-GB" sz="2000" dirty="0" smtClean="0"/>
              <a:t>New BO system</a:t>
            </a:r>
          </a:p>
          <a:p>
            <a:r>
              <a:rPr lang="en-GB" sz="2000" dirty="0" smtClean="0"/>
              <a:t>Similar pumping group as HIE-ISOLDE benches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72" y="1908627"/>
            <a:ext cx="3643086" cy="27323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343" y="1908627"/>
            <a:ext cx="3643087" cy="27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4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05371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Pre-coating rinsing /Cathode assembly</a:t>
            </a:r>
            <a:endParaRPr lang="fr-FR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60953" y="2537573"/>
            <a:ext cx="2085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</a:rPr>
              <a:t>MOCK-UP</a:t>
            </a:r>
            <a:endParaRPr lang="fr-FR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545" y="1609159"/>
            <a:ext cx="3481791" cy="26113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9610" y="4820111"/>
            <a:ext cx="261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Rinsing 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5997864" y="5457591"/>
            <a:ext cx="2803322" cy="368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OK TO GO</a:t>
            </a:r>
            <a:endParaRPr lang="fr-FR" b="1" dirty="0">
              <a:solidFill>
                <a:srgbClr val="00B05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76172" y="1614850"/>
            <a:ext cx="3527315" cy="26454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94462" y="1614849"/>
            <a:ext cx="3527313" cy="264548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430300" y="4718828"/>
            <a:ext cx="4530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Vertical assembly vs horizontal OK to GO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Safety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Efficiency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Cleanliness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63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/ Bake out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49306"/>
            <a:ext cx="8226854" cy="184372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Cathode assembly (no clean room, no </a:t>
            </a:r>
            <a:r>
              <a:rPr lang="en-GB" sz="2000" dirty="0" err="1" smtClean="0"/>
              <a:t>Nb</a:t>
            </a:r>
            <a:r>
              <a:rPr lang="en-GB" sz="2000" dirty="0" smtClean="0"/>
              <a:t> sleeves)</a:t>
            </a:r>
          </a:p>
          <a:p>
            <a:r>
              <a:rPr lang="en-GB" sz="2000" dirty="0" smtClean="0"/>
              <a:t>Good behaviour of the tent </a:t>
            </a:r>
          </a:p>
          <a:p>
            <a:r>
              <a:rPr lang="en-GB" sz="2000" dirty="0" smtClean="0"/>
              <a:t>200C easily reached</a:t>
            </a:r>
          </a:p>
          <a:p>
            <a:pPr marL="36576" indent="0" algn="ctr">
              <a:buNone/>
            </a:pPr>
            <a:r>
              <a:rPr lang="en-GB" sz="2600" b="1" dirty="0" smtClean="0">
                <a:solidFill>
                  <a:srgbClr val="00B050"/>
                </a:solidFill>
              </a:rPr>
              <a:t>OK TO GO</a:t>
            </a:r>
            <a:endParaRPr lang="en-GB" sz="2600" b="1" dirty="0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07280" y="1415696"/>
            <a:ext cx="3124129" cy="23430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3178" y="1401793"/>
            <a:ext cx="3140015" cy="2355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82180" y="1415695"/>
            <a:ext cx="3124127" cy="234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44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717"/>
            <a:ext cx="8226854" cy="761696"/>
          </a:xfrm>
        </p:spPr>
        <p:txBody>
          <a:bodyPr>
            <a:normAutofit/>
          </a:bodyPr>
          <a:lstStyle/>
          <a:p>
            <a:r>
              <a:rPr lang="fr-CH" sz="3200" dirty="0" err="1" smtClean="0"/>
              <a:t>Outline</a:t>
            </a:r>
            <a:endParaRPr lang="en-US" sz="200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400" dirty="0" smtClean="0"/>
              <a:t>Introduction and HIE-ISOLDE production results</a:t>
            </a:r>
          </a:p>
          <a:p>
            <a:pPr marL="448056" lvl="1" indent="0">
              <a:buNone/>
            </a:pPr>
            <a:r>
              <a:rPr lang="en-US" sz="1400" dirty="0" smtClean="0"/>
              <a:t> A. Sublet</a:t>
            </a:r>
          </a:p>
          <a:p>
            <a:pPr marL="448056" lvl="1" indent="0">
              <a:buNone/>
            </a:pPr>
            <a:endParaRPr lang="en-US" sz="1400" dirty="0" smtClean="0"/>
          </a:p>
          <a:p>
            <a:pPr>
              <a:buFont typeface="+mj-lt"/>
              <a:buAutoNum type="arabicPeriod"/>
            </a:pPr>
            <a:r>
              <a:rPr lang="en-US" sz="2400" dirty="0" smtClean="0"/>
              <a:t>Surface treatment activities</a:t>
            </a:r>
          </a:p>
          <a:p>
            <a:pPr marL="36576" lvl="1" indent="0">
              <a:buSzPct val="80000"/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L. Ferreira</a:t>
            </a:r>
            <a:endParaRPr lang="en-US" sz="2400" dirty="0" smtClean="0"/>
          </a:p>
          <a:p>
            <a:pPr>
              <a:buFont typeface="+mj-lt"/>
              <a:buAutoNum type="arabicPeriod"/>
            </a:pPr>
            <a:endParaRPr lang="en-US" sz="2400" dirty="0"/>
          </a:p>
          <a:p>
            <a:pPr>
              <a:buFont typeface="+mj-lt"/>
              <a:buAutoNum type="arabicPeriod"/>
            </a:pPr>
            <a:r>
              <a:rPr lang="en-US" sz="2400" dirty="0"/>
              <a:t>LHC cavities and alternative </a:t>
            </a:r>
            <a:r>
              <a:rPr lang="en-US" sz="2400" dirty="0" smtClean="0"/>
              <a:t>materials/coating</a:t>
            </a:r>
          </a:p>
          <a:p>
            <a:pPr marL="36576" lvl="1" indent="0">
              <a:buSzPct val="80000"/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G. Rosaz</a:t>
            </a:r>
            <a:endParaRPr lang="en-US" sz="2400" dirty="0"/>
          </a:p>
          <a:p>
            <a:pPr>
              <a:buFont typeface="+mj-lt"/>
              <a:buAutoNum type="arabicPeriod"/>
            </a:pPr>
            <a:endParaRPr lang="en-US" sz="2400" dirty="0" smtClean="0"/>
          </a:p>
          <a:p>
            <a:pPr>
              <a:buFont typeface="+mj-lt"/>
              <a:buAutoNum type="arabicPeriod"/>
            </a:pPr>
            <a:r>
              <a:rPr lang="en-US" sz="2400" dirty="0" err="1"/>
              <a:t>Nb</a:t>
            </a:r>
            <a:r>
              <a:rPr lang="en-US" sz="2400" dirty="0"/>
              <a:t> film R&amp;D, simulations and collaborations </a:t>
            </a:r>
            <a:endParaRPr lang="en-US" sz="2400" dirty="0" smtClean="0"/>
          </a:p>
          <a:p>
            <a:pPr marL="36576" lvl="1" indent="0">
              <a:buSzPct val="80000"/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A. Sublet</a:t>
            </a:r>
            <a:endParaRPr lang="en-US" sz="2400" dirty="0"/>
          </a:p>
          <a:p>
            <a:pPr>
              <a:buFont typeface="+mj-lt"/>
              <a:buAutoNum type="arabicPeriod"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coating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Process point perfectly matches previous coatings i.e. I(V)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7"/>
          <a:stretch/>
        </p:blipFill>
        <p:spPr>
          <a:xfrm>
            <a:off x="1051859" y="2459234"/>
            <a:ext cx="4542772" cy="30876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46511" y="2458987"/>
            <a:ext cx="2837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Infrared imaging showing the plasma discharge location through cavity temperature raise.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73829" y="3860584"/>
            <a:ext cx="355600" cy="399143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b="1" dirty="0" smtClean="0">
                <a:solidFill>
                  <a:srgbClr val="002060"/>
                </a:solidFill>
              </a:rPr>
              <a:t>coil</a:t>
            </a:r>
            <a:endParaRPr lang="fr-FR" sz="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High pressure water rinsing validation b118.</a:t>
            </a:r>
          </a:p>
          <a:p>
            <a:pPr lvl="1"/>
            <a:r>
              <a:rPr lang="en-GB" dirty="0" smtClean="0"/>
              <a:t>Post coating step</a:t>
            </a:r>
          </a:p>
          <a:p>
            <a:pPr lvl="1"/>
            <a:r>
              <a:rPr lang="en-GB" dirty="0" smtClean="0"/>
              <a:t>In case of Field Emission in the cavity</a:t>
            </a:r>
          </a:p>
          <a:p>
            <a:pPr lvl="1"/>
            <a:r>
              <a:rPr lang="en-GB" dirty="0" smtClean="0"/>
              <a:t>All parts available</a:t>
            </a:r>
          </a:p>
          <a:p>
            <a:pPr lvl="1"/>
            <a:r>
              <a:rPr lang="en-GB" dirty="0" smtClean="0"/>
              <a:t>Mock-up on its way to b118 for test.</a:t>
            </a:r>
          </a:p>
          <a:p>
            <a:pPr lvl="1"/>
            <a:r>
              <a:rPr lang="en-GB" dirty="0" smtClean="0"/>
              <a:t>Mock-up modifications</a:t>
            </a:r>
          </a:p>
          <a:p>
            <a:pPr lvl="3"/>
            <a:r>
              <a:rPr lang="en-GB" dirty="0" smtClean="0"/>
              <a:t>Plasma diagnostics</a:t>
            </a:r>
          </a:p>
          <a:p>
            <a:pPr lvl="3"/>
            <a:r>
              <a:rPr lang="en-GB" dirty="0" smtClean="0"/>
              <a:t>Sample holders</a:t>
            </a:r>
          </a:p>
          <a:p>
            <a:pPr lvl="1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81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Materials for SRF cavities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4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SRF cavities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Accelerating component for particle accelerators</a:t>
            </a:r>
          </a:p>
          <a:p>
            <a:r>
              <a:rPr lang="en-GB" sz="1800" dirty="0" smtClean="0"/>
              <a:t>Use high power RF waves to provide accelerating gradient</a:t>
            </a:r>
          </a:p>
          <a:p>
            <a:r>
              <a:rPr lang="en-GB" sz="1800" dirty="0" smtClean="0"/>
              <a:t>S = superconducting</a:t>
            </a:r>
          </a:p>
          <a:p>
            <a:pPr lvl="1"/>
            <a:r>
              <a:rPr lang="en-GB" sz="1400" dirty="0" smtClean="0"/>
              <a:t>Lower power losses through surface resistance reduction</a:t>
            </a:r>
          </a:p>
          <a:p>
            <a:pPr lvl="1"/>
            <a:r>
              <a:rPr lang="en-GB" sz="1400" dirty="0" smtClean="0"/>
              <a:t>Increase quality factor</a:t>
            </a:r>
          </a:p>
          <a:p>
            <a:endParaRPr lang="fr-FR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71600" y="2932486"/>
            <a:ext cx="3582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Quality Factor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8" name="Picture 5" descr="hasan2BW"/>
          <p:cNvPicPr>
            <a:picLocks noChangeAspect="1" noChangeArrowheads="1"/>
          </p:cNvPicPr>
          <p:nvPr/>
        </p:nvPicPr>
        <p:blipFill rotWithShape="1">
          <a:blip r:embed="rId3"/>
          <a:srcRect l="1892" r="6462"/>
          <a:stretch/>
        </p:blipFill>
        <p:spPr bwMode="auto">
          <a:xfrm>
            <a:off x="1141627" y="3779619"/>
            <a:ext cx="2509278" cy="1868138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0277" t="23792" r="46246" b="55340"/>
          <a:stretch/>
        </p:blipFill>
        <p:spPr>
          <a:xfrm>
            <a:off x="1636654" y="3265295"/>
            <a:ext cx="913385" cy="518828"/>
          </a:xfrm>
          <a:prstGeom prst="rect">
            <a:avLst/>
          </a:prstGeom>
          <a:noFill/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4142264" y="2848345"/>
            <a:ext cx="3959747" cy="25070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Needs: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High Tc </a:t>
            </a:r>
          </a:p>
          <a:p>
            <a:pPr lvl="2"/>
            <a:r>
              <a:rPr lang="en-GB" sz="1600" dirty="0" smtClean="0"/>
              <a:t>High Q0</a:t>
            </a:r>
          </a:p>
          <a:p>
            <a:pPr lvl="2"/>
            <a:r>
              <a:rPr lang="en-GB" sz="1600" dirty="0" smtClean="0"/>
              <a:t>Less </a:t>
            </a:r>
            <a:r>
              <a:rPr lang="en-GB" sz="1600" dirty="0" err="1" smtClean="0"/>
              <a:t>cryo</a:t>
            </a:r>
            <a:r>
              <a:rPr lang="en-GB" sz="1600" dirty="0" smtClean="0"/>
              <a:t> power required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Low R</a:t>
            </a:r>
            <a:r>
              <a:rPr lang="en-GB" sz="1800" baseline="-25000" dirty="0" smtClean="0">
                <a:solidFill>
                  <a:srgbClr val="FF0000"/>
                </a:solidFill>
              </a:rPr>
              <a:t>S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Low resistivity in NC state</a:t>
            </a:r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fr-FR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366516" y="5651469"/>
            <a:ext cx="8226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Nb</a:t>
            </a:r>
            <a:r>
              <a:rPr lang="en-GB" sz="2800" b="1" baseline="-25000" dirty="0" smtClean="0">
                <a:solidFill>
                  <a:srgbClr val="FF0000"/>
                </a:solidFill>
              </a:rPr>
              <a:t>3</a:t>
            </a:r>
            <a:r>
              <a:rPr lang="en-GB" sz="2800" b="1" dirty="0" smtClean="0">
                <a:solidFill>
                  <a:srgbClr val="FF0000"/>
                </a:solidFill>
              </a:rPr>
              <a:t>Sn and V</a:t>
            </a:r>
            <a:r>
              <a:rPr lang="en-GB" sz="2800" b="1" baseline="-25000" dirty="0" smtClean="0">
                <a:solidFill>
                  <a:srgbClr val="FF0000"/>
                </a:solidFill>
              </a:rPr>
              <a:t>3</a:t>
            </a:r>
            <a:r>
              <a:rPr lang="en-GB" sz="2800" b="1" dirty="0" smtClean="0">
                <a:solidFill>
                  <a:srgbClr val="FF0000"/>
                </a:solidFill>
              </a:rPr>
              <a:t>Si are very promising candidates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717" y="1090720"/>
            <a:ext cx="4586914" cy="255454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b="1" dirty="0" smtClean="0"/>
              <a:t>AS-DEPOSITED FILMS @ RT</a:t>
            </a:r>
          </a:p>
          <a:p>
            <a:endParaRPr lang="en-GB" sz="1600" dirty="0" smtClean="0"/>
          </a:p>
          <a:p>
            <a:r>
              <a:rPr lang="en-GB" sz="1600" dirty="0" smtClean="0"/>
              <a:t>As deposited films composition can be easily tuned by acting on coating pressure</a:t>
            </a:r>
          </a:p>
          <a:p>
            <a:r>
              <a:rPr lang="en-GB" sz="1600" dirty="0" smtClean="0"/>
              <a:t>Films are highly disordered with very small crystallites sizes (&lt;10nm)</a:t>
            </a:r>
          </a:p>
          <a:p>
            <a:r>
              <a:rPr lang="en-GB" sz="1600" dirty="0" smtClean="0"/>
              <a:t>No superconductivity observed</a:t>
            </a:r>
            <a:endParaRPr lang="fr-FR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5044114" y="424801"/>
          <a:ext cx="4099886" cy="286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9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4114" y="424801"/>
                        <a:ext cx="4099886" cy="2869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5276850" y="3027363"/>
          <a:ext cx="3633788" cy="277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" name="Graph" r:id="rId6" imgW="2942018" imgH="2252494" progId="Origin50.Graph">
                  <p:embed/>
                </p:oleObj>
              </mc:Choice>
              <mc:Fallback>
                <p:oleObj name="Graph" r:id="rId6" imgW="2942018" imgH="2252494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6850" y="3027363"/>
                        <a:ext cx="3633788" cy="2774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86" y="3241484"/>
            <a:ext cx="2487471" cy="165588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996" y="3240271"/>
            <a:ext cx="2486864" cy="165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0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b="1" dirty="0" smtClean="0"/>
              <a:t>ANNEALED FILMS</a:t>
            </a:r>
          </a:p>
          <a:p>
            <a:endParaRPr lang="en-GB" sz="1800" b="1" dirty="0" smtClean="0"/>
          </a:p>
          <a:p>
            <a:pPr marL="36576" indent="0">
              <a:buNone/>
            </a:pPr>
            <a:r>
              <a:rPr lang="en-GB" sz="1600" dirty="0"/>
              <a:t>Annealing temperatures: 700 / 750 / 800 °C</a:t>
            </a:r>
          </a:p>
          <a:p>
            <a:pPr marL="36576" indent="0">
              <a:buNone/>
            </a:pPr>
            <a:r>
              <a:rPr lang="en-GB" sz="1600" dirty="0"/>
              <a:t>Atmosphere: Vacuum (~1.10</a:t>
            </a:r>
            <a:r>
              <a:rPr lang="en-GB" sz="1600" baseline="30000" dirty="0"/>
              <a:t>-6</a:t>
            </a:r>
            <a:r>
              <a:rPr lang="en-GB" sz="1600" dirty="0"/>
              <a:t> mbar)</a:t>
            </a:r>
          </a:p>
          <a:p>
            <a:pPr marL="36576" indent="0">
              <a:buNone/>
            </a:pPr>
            <a:r>
              <a:rPr lang="en-GB" sz="1600" dirty="0"/>
              <a:t>Duration: 24H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/>
              <a:t>Goal: Obtain A15 superconducting cubic phase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/>
              <a:t>Up to now: 1 film elaborated at 1.10</a:t>
            </a:r>
            <a:r>
              <a:rPr lang="en-GB" sz="1600" baseline="30000" dirty="0"/>
              <a:t>-3</a:t>
            </a:r>
            <a:r>
              <a:rPr lang="en-GB" sz="1600" dirty="0"/>
              <a:t> mbar annealed.</a:t>
            </a:r>
          </a:p>
          <a:p>
            <a:pPr marL="36576" indent="0">
              <a:buNone/>
            </a:pPr>
            <a:r>
              <a:rPr lang="en-GB" sz="1600" dirty="0"/>
              <a:t>A15 phase obtained (XRD) </a:t>
            </a:r>
          </a:p>
          <a:p>
            <a:pPr marL="36576" indent="0">
              <a:buNone/>
            </a:pPr>
            <a:r>
              <a:rPr lang="en-GB" sz="1600" dirty="0"/>
              <a:t>Superconducting properties to be characterized</a:t>
            </a:r>
          </a:p>
          <a:p>
            <a:endParaRPr lang="fr-FR" sz="1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5543715" y="68580"/>
          <a:ext cx="3600285" cy="5106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3" name="Graph" r:id="rId4" imgW="2188077" imgH="3133117" progId="Origin50.Graph">
                  <p:embed/>
                </p:oleObj>
              </mc:Choice>
              <mc:Fallback>
                <p:oleObj name="Graph" r:id="rId4" imgW="2188077" imgH="3133117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3715" y="68580"/>
                        <a:ext cx="3600285" cy="51060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922020" y="5115682"/>
            <a:ext cx="7609142" cy="1742317"/>
            <a:chOff x="3194546" y="4905446"/>
            <a:chExt cx="5930976" cy="1299630"/>
          </a:xfrm>
        </p:grpSpPr>
        <p:pic>
          <p:nvPicPr>
            <p:cNvPr id="9" name="Picture 8"/>
            <p:cNvPicPr/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4546" y="4905446"/>
              <a:ext cx="1954556" cy="1299630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2756" y="4905446"/>
              <a:ext cx="1954556" cy="1299630"/>
            </a:xfrm>
            <a:prstGeom prst="rect">
              <a:avLst/>
            </a:prstGeom>
          </p:spPr>
        </p:pic>
        <p:pic>
          <p:nvPicPr>
            <p:cNvPr id="11" name="Picture 10"/>
            <p:cNvPicPr/>
            <p:nvPr/>
          </p:nvPicPr>
          <p:blipFill>
            <a:blip r:embed="rId10" cstate="email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0966" y="4905446"/>
              <a:ext cx="1954556" cy="129963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912620" y="5174645"/>
            <a:ext cx="105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700°C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8059" y="5115682"/>
            <a:ext cx="105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750°C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49343" y="5112299"/>
            <a:ext cx="1056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800°C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Effect of surface preparation for Cu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088" y="4233833"/>
            <a:ext cx="2201403" cy="1710999"/>
          </a:xfrm>
          <a:prstGeom prst="rect">
            <a:avLst/>
          </a:prstGeom>
        </p:spPr>
      </p:pic>
      <p:pic>
        <p:nvPicPr>
          <p:cNvPr id="6" name="Content Placeholder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514" y="4230648"/>
            <a:ext cx="2202390" cy="17141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5088" y="2423117"/>
            <a:ext cx="2201403" cy="17134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1514" y="2423117"/>
            <a:ext cx="2187782" cy="17028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3908" y="2830299"/>
            <a:ext cx="193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Degreasing only</a:t>
            </a:r>
            <a:endParaRPr lang="fr-FR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93908" y="4577702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Chemical polishing (SUBU)</a:t>
            </a:r>
            <a:endParaRPr lang="fr-FR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889285" y="2053785"/>
            <a:ext cx="212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P</a:t>
            </a:r>
            <a:r>
              <a:rPr lang="en-GB" baseline="-25000" dirty="0" err="1" smtClean="0"/>
              <a:t>Ar</a:t>
            </a:r>
            <a:r>
              <a:rPr lang="en-GB" dirty="0" smtClean="0"/>
              <a:t> = 1.10</a:t>
            </a:r>
            <a:r>
              <a:rPr lang="en-GB" baseline="30000" dirty="0" smtClean="0"/>
              <a:t>-3</a:t>
            </a:r>
            <a:r>
              <a:rPr lang="en-GB" dirty="0" smtClean="0"/>
              <a:t> mbar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4273913" y="2021519"/>
            <a:ext cx="212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P</a:t>
            </a:r>
            <a:r>
              <a:rPr lang="en-GB" baseline="-25000" dirty="0" err="1" smtClean="0"/>
              <a:t>Ar</a:t>
            </a:r>
            <a:r>
              <a:rPr lang="en-GB" dirty="0" smtClean="0"/>
              <a:t> = 5.10</a:t>
            </a:r>
            <a:r>
              <a:rPr lang="en-GB" baseline="30000" dirty="0" smtClean="0"/>
              <a:t>-2</a:t>
            </a:r>
            <a:r>
              <a:rPr lang="en-GB" dirty="0" smtClean="0"/>
              <a:t> mbar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6588927" y="3438929"/>
            <a:ext cx="2336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Chemical Polishing:</a:t>
            </a:r>
          </a:p>
          <a:p>
            <a:endParaRPr lang="en-GB" dirty="0"/>
          </a:p>
          <a:p>
            <a:r>
              <a:rPr lang="en-GB" sz="1600" dirty="0" smtClean="0"/>
              <a:t>Bigger crystallites ONLY at low pressure</a:t>
            </a:r>
          </a:p>
          <a:p>
            <a:endParaRPr lang="en-GB" sz="1600" dirty="0"/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0652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39645" y="1229360"/>
          <a:ext cx="8061963" cy="30748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47295"/>
                <a:gridCol w="937260"/>
                <a:gridCol w="870572"/>
                <a:gridCol w="1151709"/>
                <a:gridCol w="1151709"/>
                <a:gridCol w="1151709"/>
                <a:gridCol w="1151709"/>
              </a:tblGrid>
              <a:tr h="406763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Task</a:t>
                      </a:r>
                      <a:endParaRPr lang="fr-FR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fr-FR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fr-FR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Q4</a:t>
                      </a:r>
                      <a:endParaRPr lang="fr-FR" dirty="0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Nb</a:t>
                      </a:r>
                      <a:r>
                        <a:rPr lang="en-GB" sz="1100" baseline="-25000" dirty="0" smtClean="0"/>
                        <a:t>3</a:t>
                      </a:r>
                      <a:r>
                        <a:rPr lang="en-GB" sz="1100" dirty="0" smtClean="0"/>
                        <a:t>Sn – RT</a:t>
                      </a:r>
                      <a:r>
                        <a:rPr lang="en-GB" sz="1100" baseline="0" dirty="0" smtClean="0"/>
                        <a:t> + annealing characterization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Nb</a:t>
                      </a:r>
                      <a:r>
                        <a:rPr lang="en-GB" sz="1100" baseline="-25000" dirty="0" smtClean="0"/>
                        <a:t>3</a:t>
                      </a:r>
                      <a:r>
                        <a:rPr lang="en-GB" sz="1100" dirty="0" smtClean="0"/>
                        <a:t>Sn high temperature coatings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</a:t>
                      </a:r>
                      <a:r>
                        <a:rPr lang="en-GB" sz="1100" baseline="-25000" dirty="0" smtClean="0"/>
                        <a:t>3</a:t>
                      </a:r>
                      <a:r>
                        <a:rPr lang="en-GB" sz="1100" dirty="0" smtClean="0"/>
                        <a:t>Si coatings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Fellow contract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67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Scale-up cathode</a:t>
                      </a:r>
                      <a:r>
                        <a:rPr lang="en-GB" sz="1100" baseline="0" dirty="0" smtClean="0"/>
                        <a:t> design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179320" y="2324720"/>
            <a:ext cx="6422288" cy="25146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987114" y="2729622"/>
            <a:ext cx="4614494" cy="25146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380666" y="3118484"/>
            <a:ext cx="5220942" cy="25146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xplosion 2 11"/>
          <p:cNvSpPr/>
          <p:nvPr/>
        </p:nvSpPr>
        <p:spPr>
          <a:xfrm>
            <a:off x="4272475" y="1788090"/>
            <a:ext cx="1820562" cy="1067262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Eucard2 milestone</a:t>
            </a:r>
          </a:p>
          <a:p>
            <a:pPr algn="ctr"/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</a:rPr>
              <a:t>RF properties</a:t>
            </a:r>
            <a:endParaRPr lang="fr-FR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80666" y="3522344"/>
            <a:ext cx="5220942" cy="25146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987114" y="3944826"/>
            <a:ext cx="4614494" cy="25146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539645" y="4588476"/>
            <a:ext cx="80619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EUCARD 2 milestone: March 2016 = RF characterization of Nb</a:t>
            </a:r>
            <a:r>
              <a:rPr lang="en-GB" baseline="-25000" dirty="0" smtClean="0"/>
              <a:t>3</a:t>
            </a:r>
            <a:r>
              <a:rPr lang="en-GB" dirty="0" smtClean="0"/>
              <a:t>Sn coating</a:t>
            </a:r>
            <a:endParaRPr lang="en-GB" dirty="0"/>
          </a:p>
          <a:p>
            <a:r>
              <a:rPr lang="en-GB" dirty="0" smtClean="0"/>
              <a:t>Nov 2015 : V</a:t>
            </a:r>
            <a:r>
              <a:rPr lang="en-GB" baseline="-25000" dirty="0" smtClean="0"/>
              <a:t>3</a:t>
            </a:r>
            <a:r>
              <a:rPr lang="en-GB" dirty="0" smtClean="0"/>
              <a:t>Si ramp up</a:t>
            </a:r>
          </a:p>
          <a:p>
            <a:endParaRPr lang="en-GB" dirty="0"/>
          </a:p>
          <a:p>
            <a:r>
              <a:rPr lang="en-GB" dirty="0" smtClean="0"/>
              <a:t>New fellow: K. Ilyina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071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Coating techniques for SRF cavities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7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to improve current </a:t>
            </a:r>
            <a:r>
              <a:rPr lang="en-GB" dirty="0" err="1" smtClean="0"/>
              <a:t>Nb</a:t>
            </a:r>
            <a:r>
              <a:rPr lang="en-GB" dirty="0" smtClean="0"/>
              <a:t> films?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028" y="1173935"/>
            <a:ext cx="8226854" cy="4667421"/>
          </a:xfrm>
          <a:effectLst/>
        </p:spPr>
        <p:txBody>
          <a:bodyPr/>
          <a:lstStyle/>
          <a:p>
            <a:r>
              <a:rPr lang="en-GB" dirty="0" smtClean="0"/>
              <a:t>Improve</a:t>
            </a:r>
          </a:p>
          <a:p>
            <a:pPr lvl="1"/>
            <a:r>
              <a:rPr lang="en-GB" dirty="0" smtClean="0"/>
              <a:t>Density</a:t>
            </a:r>
          </a:p>
          <a:p>
            <a:pPr lvl="1"/>
            <a:r>
              <a:rPr lang="en-GB" dirty="0" smtClean="0"/>
              <a:t>Grain size</a:t>
            </a:r>
          </a:p>
          <a:p>
            <a:pPr lvl="1"/>
            <a:r>
              <a:rPr lang="en-GB" dirty="0" smtClean="0"/>
              <a:t>Roughness</a:t>
            </a:r>
          </a:p>
          <a:p>
            <a:pPr lvl="1"/>
            <a:r>
              <a:rPr lang="en-GB" dirty="0" smtClean="0"/>
              <a:t>Conformity</a:t>
            </a:r>
          </a:p>
          <a:p>
            <a:pPr lvl="1"/>
            <a:endParaRPr lang="en-GB" dirty="0"/>
          </a:p>
          <a:p>
            <a:r>
              <a:rPr lang="en-GB" dirty="0" smtClean="0">
                <a:solidFill>
                  <a:srgbClr val="00B050"/>
                </a:solidFill>
              </a:rPr>
              <a:t>Control of ion production in the plasma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Energetic condensation (</a:t>
            </a:r>
            <a:r>
              <a:rPr lang="en-GB" dirty="0" err="1" smtClean="0">
                <a:solidFill>
                  <a:srgbClr val="FF0000"/>
                </a:solidFill>
              </a:rPr>
              <a:t>HiPIMS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3650343" y="1778000"/>
            <a:ext cx="326571" cy="1262743"/>
          </a:xfrm>
          <a:prstGeom prst="rightBrace">
            <a:avLst>
              <a:gd name="adj1" fmla="val 12735"/>
              <a:gd name="adj2" fmla="val 48851"/>
            </a:avLst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ight Brace 5"/>
          <p:cNvSpPr/>
          <p:nvPr/>
        </p:nvSpPr>
        <p:spPr>
          <a:xfrm>
            <a:off x="3650343" y="3239131"/>
            <a:ext cx="326571" cy="268514"/>
          </a:xfrm>
          <a:prstGeom prst="rightBrace">
            <a:avLst>
              <a:gd name="adj1" fmla="val 12735"/>
              <a:gd name="adj2" fmla="val 48851"/>
            </a:avLst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074559" y="2224705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Control ion flux at the substrate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6914" y="3165148"/>
            <a:ext cx="518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Ionize species to be deposited – sensitive to bias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85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717"/>
            <a:ext cx="8226854" cy="761696"/>
          </a:xfrm>
        </p:spPr>
        <p:txBody>
          <a:bodyPr>
            <a:normAutofit/>
          </a:bodyPr>
          <a:lstStyle/>
          <a:p>
            <a:r>
              <a:rPr lang="fr-CH" sz="3200" dirty="0" err="1" smtClean="0"/>
              <a:t>Outline</a:t>
            </a:r>
            <a:endParaRPr lang="en-US" sz="200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400" dirty="0" smtClean="0"/>
              <a:t>Introduction and HIE-ISOLDE production results</a:t>
            </a:r>
          </a:p>
          <a:p>
            <a:pPr>
              <a:buFont typeface="+mj-lt"/>
              <a:buAutoNum type="arabicPeriod"/>
            </a:pPr>
            <a:endParaRPr lang="en-US" sz="2400" dirty="0" smtClean="0"/>
          </a:p>
          <a:p>
            <a:pPr>
              <a:buFont typeface="+mj-lt"/>
              <a:buAutoNum type="arabicPeriod"/>
            </a:pPr>
            <a:r>
              <a:rPr lang="en-US" sz="2400" dirty="0" smtClean="0">
                <a:solidFill>
                  <a:schemeClr val="accent2"/>
                </a:solidFill>
              </a:rPr>
              <a:t>Surface treatment activities</a:t>
            </a:r>
          </a:p>
          <a:p>
            <a:pPr>
              <a:buFont typeface="+mj-lt"/>
              <a:buAutoNum type="arabicPeriod"/>
            </a:pPr>
            <a:endParaRPr lang="en-US" sz="2400" dirty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GB" sz="2400" dirty="0">
                <a:solidFill>
                  <a:schemeClr val="accent2"/>
                </a:solidFill>
              </a:rPr>
              <a:t>LHC cavities and alternative materials/coating</a:t>
            </a:r>
          </a:p>
          <a:p>
            <a:pPr>
              <a:buFont typeface="+mj-lt"/>
              <a:buAutoNum type="arabicPeriod"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err="1">
                <a:solidFill>
                  <a:schemeClr val="accent2"/>
                </a:solidFill>
              </a:rPr>
              <a:t>Nb</a:t>
            </a:r>
            <a:r>
              <a:rPr lang="en-US" sz="2400" dirty="0">
                <a:solidFill>
                  <a:schemeClr val="accent2"/>
                </a:solidFill>
              </a:rPr>
              <a:t> film R&amp;D, simulations and collaborations </a:t>
            </a:r>
          </a:p>
          <a:p>
            <a:pPr marL="36576" indent="0">
              <a:buNone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56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Setup	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Fully refurbished</a:t>
            </a:r>
          </a:p>
          <a:p>
            <a:pPr lvl="1"/>
            <a:r>
              <a:rPr lang="en-GB" dirty="0" smtClean="0"/>
              <a:t>New holding frame</a:t>
            </a:r>
          </a:p>
          <a:p>
            <a:pPr lvl="1"/>
            <a:r>
              <a:rPr lang="en-GB" dirty="0" smtClean="0"/>
              <a:t>Data acquisition</a:t>
            </a:r>
          </a:p>
          <a:p>
            <a:pPr lvl="1"/>
            <a:r>
              <a:rPr lang="en-GB" dirty="0" smtClean="0"/>
              <a:t>Remotely controlled BO </a:t>
            </a:r>
          </a:p>
          <a:p>
            <a:pPr lvl="1"/>
            <a:r>
              <a:rPr lang="en-GB" dirty="0" smtClean="0"/>
              <a:t>New </a:t>
            </a:r>
            <a:r>
              <a:rPr lang="en-GB" dirty="0" err="1" smtClean="0"/>
              <a:t>Nb</a:t>
            </a:r>
            <a:r>
              <a:rPr lang="en-GB" dirty="0" smtClean="0"/>
              <a:t> cathodes</a:t>
            </a:r>
          </a:p>
          <a:p>
            <a:pPr lvl="1"/>
            <a:r>
              <a:rPr lang="en-GB" dirty="0" smtClean="0"/>
              <a:t>New ceramic spacers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65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Unbalanced magnetron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Use magnetic field to bring electrons close to the substrate to create ions in its </a:t>
            </a:r>
            <a:r>
              <a:rPr lang="en-GB" sz="1800" dirty="0" err="1" smtClean="0"/>
              <a:t>vincinity</a:t>
            </a:r>
            <a:endParaRPr lang="fr-F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4301" t="28715" r="14841" b="14300"/>
          <a:stretch/>
        </p:blipFill>
        <p:spPr>
          <a:xfrm>
            <a:off x="145143" y="2165554"/>
            <a:ext cx="5943600" cy="29875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0741" y="6277655"/>
            <a:ext cx="68797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solidFill>
                  <a:schemeClr val="bg1"/>
                </a:solidFill>
              </a:rPr>
              <a:t>P.J.Kelly</a:t>
            </a:r>
            <a:r>
              <a:rPr lang="en-GB" sz="1000" dirty="0" smtClean="0">
                <a:solidFill>
                  <a:schemeClr val="bg1"/>
                </a:solidFill>
              </a:rPr>
              <a:t> et al, </a:t>
            </a:r>
            <a:r>
              <a:rPr lang="en-GB" sz="1000" dirty="0">
                <a:solidFill>
                  <a:schemeClr val="bg1"/>
                </a:solidFill>
              </a:rPr>
              <a:t>Magnetron sputtering: a review of recent developments and </a:t>
            </a:r>
            <a:r>
              <a:rPr lang="en-GB" sz="1000" dirty="0" smtClean="0">
                <a:solidFill>
                  <a:schemeClr val="bg1"/>
                </a:solidFill>
              </a:rPr>
              <a:t>applications, Vacuum 56 (2000), 159-172</a:t>
            </a:r>
            <a:endParaRPr lang="fr-FR" sz="10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88743" y="1720850"/>
            <a:ext cx="3055257" cy="4409429"/>
            <a:chOff x="1139497" y="17731768"/>
            <a:chExt cx="8206762" cy="122974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35" t="25385" r="44318" b="19631"/>
            <a:stretch/>
          </p:blipFill>
          <p:spPr>
            <a:xfrm>
              <a:off x="1139497" y="17731768"/>
              <a:ext cx="3693995" cy="1191465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189818" y="19070755"/>
              <a:ext cx="4156441" cy="145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Cathode Power supply</a:t>
              </a:r>
              <a:endParaRPr lang="fr-FR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81207" y="26178686"/>
              <a:ext cx="3821832" cy="145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Cavity Bias (grounded)</a:t>
              </a:r>
              <a:endParaRPr lang="fr-FR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21526" y="23930432"/>
              <a:ext cx="3821832" cy="858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Cavity</a:t>
              </a:r>
              <a:endParaRPr lang="fr-FR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21526" y="29170843"/>
              <a:ext cx="3821832" cy="858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Pumping</a:t>
              </a:r>
              <a:endParaRPr lang="fr-FR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21526" y="22658529"/>
              <a:ext cx="3821832" cy="145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/>
                <a:t>SmCo</a:t>
              </a:r>
              <a:r>
                <a:rPr lang="en-GB" sz="1400" dirty="0" smtClean="0"/>
                <a:t> magnet</a:t>
              </a:r>
              <a:endParaRPr lang="fr-FR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39559" y="27580724"/>
              <a:ext cx="3821832" cy="145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Ceramic insulator</a:t>
              </a:r>
              <a:endParaRPr lang="fr-FR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89818" y="20541942"/>
              <a:ext cx="3821832" cy="145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Ceramic insulator</a:t>
              </a:r>
              <a:endParaRPr lang="fr-FR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21523" y="18083972"/>
              <a:ext cx="4224733" cy="858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Magnet holder</a:t>
              </a:r>
              <a:endParaRPr lang="fr-FR" sz="1400" dirty="0"/>
            </a:p>
          </p:txBody>
        </p:sp>
        <p:cxnSp>
          <p:nvCxnSpPr>
            <p:cNvPr id="17" name="Straight Arrow Connector 16"/>
            <p:cNvCxnSpPr>
              <a:stCxn id="16" idx="1"/>
            </p:cNvCxnSpPr>
            <p:nvPr/>
          </p:nvCxnSpPr>
          <p:spPr>
            <a:xfrm flipH="1" flipV="1">
              <a:off x="2985266" y="18312996"/>
              <a:ext cx="2136257" cy="2001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9" idx="1"/>
            </p:cNvCxnSpPr>
            <p:nvPr/>
          </p:nvCxnSpPr>
          <p:spPr>
            <a:xfrm flipH="1" flipV="1">
              <a:off x="4648974" y="19314627"/>
              <a:ext cx="540844" cy="48573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5" idx="1"/>
            </p:cNvCxnSpPr>
            <p:nvPr/>
          </p:nvCxnSpPr>
          <p:spPr>
            <a:xfrm flipH="1" flipV="1">
              <a:off x="3389619" y="20803554"/>
              <a:ext cx="1800199" cy="4679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3" idx="1"/>
            </p:cNvCxnSpPr>
            <p:nvPr/>
          </p:nvCxnSpPr>
          <p:spPr>
            <a:xfrm flipH="1">
              <a:off x="3177311" y="23388132"/>
              <a:ext cx="1944215" cy="45968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1" idx="1"/>
            </p:cNvCxnSpPr>
            <p:nvPr/>
          </p:nvCxnSpPr>
          <p:spPr>
            <a:xfrm flipH="1" flipV="1">
              <a:off x="4221428" y="24161263"/>
              <a:ext cx="900098" cy="1983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0" idx="1"/>
            </p:cNvCxnSpPr>
            <p:nvPr/>
          </p:nvCxnSpPr>
          <p:spPr>
            <a:xfrm flipH="1">
              <a:off x="3913451" y="26908288"/>
              <a:ext cx="126775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4" idx="1"/>
            </p:cNvCxnSpPr>
            <p:nvPr/>
          </p:nvCxnSpPr>
          <p:spPr>
            <a:xfrm flipH="1" flipV="1">
              <a:off x="3389619" y="27374937"/>
              <a:ext cx="1849939" cy="9353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2" idx="1"/>
            </p:cNvCxnSpPr>
            <p:nvPr/>
          </p:nvCxnSpPr>
          <p:spPr>
            <a:xfrm flipH="1" flipV="1">
              <a:off x="4221428" y="29298745"/>
              <a:ext cx="900098" cy="30127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21523" y="25322679"/>
              <a:ext cx="3821832" cy="858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/>
                <a:t>Nb</a:t>
              </a:r>
              <a:r>
                <a:rPr lang="en-GB" sz="1400" dirty="0" smtClean="0"/>
                <a:t> cathode</a:t>
              </a:r>
              <a:endParaRPr lang="fr-FR" sz="1400" dirty="0"/>
            </a:p>
          </p:txBody>
        </p:sp>
        <p:cxnSp>
          <p:nvCxnSpPr>
            <p:cNvPr id="26" name="Straight Arrow Connector 25"/>
            <p:cNvCxnSpPr>
              <a:stCxn id="25" idx="1"/>
            </p:cNvCxnSpPr>
            <p:nvPr/>
          </p:nvCxnSpPr>
          <p:spPr>
            <a:xfrm flipH="1" flipV="1">
              <a:off x="3081906" y="25553513"/>
              <a:ext cx="2039617" cy="1983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205740" y="5272839"/>
            <a:ext cx="597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Cylindrical cathode makes things a bit more complicated</a:t>
            </a:r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2598057" y="4194629"/>
            <a:ext cx="3251200" cy="292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3192779" y="4194629"/>
            <a:ext cx="472077" cy="16691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6"/>
                </a:solidFill>
              </a:rPr>
              <a:t>S</a:t>
            </a:r>
            <a:endParaRPr lang="fr-FR" sz="1400" dirty="0">
              <a:solidFill>
                <a:schemeClr val="accent6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916316" y="4194629"/>
            <a:ext cx="150664" cy="16691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N</a:t>
            </a:r>
            <a:endParaRPr lang="fr-FR" sz="1200" dirty="0">
              <a:solidFill>
                <a:schemeClr val="accent6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732833" y="4184369"/>
            <a:ext cx="150664" cy="16691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N</a:t>
            </a:r>
            <a:endParaRPr lang="fr-FR" sz="1200" dirty="0">
              <a:solidFill>
                <a:schemeClr val="accent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135525" y="4180115"/>
            <a:ext cx="134776" cy="181428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6"/>
                </a:solidFill>
              </a:rPr>
              <a:t>S</a:t>
            </a:r>
            <a:endParaRPr lang="fr-FR" sz="1400" dirty="0">
              <a:solidFill>
                <a:schemeClr val="accent6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544462" y="4180115"/>
            <a:ext cx="388660" cy="16691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N</a:t>
            </a:r>
            <a:endParaRPr lang="fr-FR" sz="1200" dirty="0">
              <a:solidFill>
                <a:schemeClr val="accent6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20908" y="4187372"/>
            <a:ext cx="388660" cy="16691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N</a:t>
            </a:r>
            <a:endParaRPr lang="fr-FR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3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configuration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Standard 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038600" cy="4350385"/>
          </a:xfrm>
        </p:spPr>
        <p:txBody>
          <a:bodyPr/>
          <a:lstStyle/>
          <a:p>
            <a:r>
              <a:rPr lang="en-GB" dirty="0" smtClean="0"/>
              <a:t>Strongly unbalanced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037" t="8684" r="60592" b="8432"/>
          <a:stretch/>
        </p:blipFill>
        <p:spPr>
          <a:xfrm>
            <a:off x="4937760" y="2084388"/>
            <a:ext cx="2781299" cy="39136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25440" y="2084388"/>
            <a:ext cx="167640" cy="391360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118860" y="2084388"/>
            <a:ext cx="83820" cy="47593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118860" y="5470050"/>
            <a:ext cx="83820" cy="52794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rc 10"/>
          <p:cNvSpPr/>
          <p:nvPr/>
        </p:nvSpPr>
        <p:spPr>
          <a:xfrm>
            <a:off x="4610100" y="2499360"/>
            <a:ext cx="2994660" cy="2970690"/>
          </a:xfrm>
          <a:prstGeom prst="arc">
            <a:avLst>
              <a:gd name="adj1" fmla="val 16271265"/>
              <a:gd name="adj2" fmla="val 5362131"/>
            </a:avLst>
          </a:prstGeom>
          <a:noFill/>
          <a:ln w="76200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22737" t="23828" r="57153" b="27130"/>
          <a:stretch/>
        </p:blipFill>
        <p:spPr>
          <a:xfrm>
            <a:off x="910591" y="2084388"/>
            <a:ext cx="2945129" cy="391945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24940" y="2084388"/>
            <a:ext cx="167640" cy="391360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049780" y="2096391"/>
            <a:ext cx="83820" cy="47593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049780" y="5482053"/>
            <a:ext cx="83820" cy="52794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rc 15"/>
          <p:cNvSpPr/>
          <p:nvPr/>
        </p:nvSpPr>
        <p:spPr>
          <a:xfrm>
            <a:off x="541020" y="2557083"/>
            <a:ext cx="3070860" cy="2970690"/>
          </a:xfrm>
          <a:prstGeom prst="arc">
            <a:avLst>
              <a:gd name="adj1" fmla="val 16271265"/>
              <a:gd name="adj2" fmla="val 5362131"/>
            </a:avLst>
          </a:prstGeom>
          <a:noFill/>
          <a:ln w="76200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rc 20"/>
          <p:cNvSpPr/>
          <p:nvPr/>
        </p:nvSpPr>
        <p:spPr>
          <a:xfrm rot="9965387">
            <a:off x="6016997" y="3489043"/>
            <a:ext cx="1256798" cy="215361"/>
          </a:xfrm>
          <a:prstGeom prst="arc">
            <a:avLst>
              <a:gd name="adj1" fmla="val 16200000"/>
              <a:gd name="adj2" fmla="val 21564747"/>
            </a:avLst>
          </a:prstGeom>
          <a:ln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rc 21"/>
          <p:cNvSpPr/>
          <p:nvPr/>
        </p:nvSpPr>
        <p:spPr>
          <a:xfrm rot="11592317" flipV="1">
            <a:off x="6008439" y="4268616"/>
            <a:ext cx="1256798" cy="285697"/>
          </a:xfrm>
          <a:prstGeom prst="arc">
            <a:avLst>
              <a:gd name="adj1" fmla="val 16200000"/>
              <a:gd name="adj2" fmla="val 21564747"/>
            </a:avLst>
          </a:prstGeom>
          <a:ln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extBox 22"/>
          <p:cNvSpPr txBox="1"/>
          <p:nvPr/>
        </p:nvSpPr>
        <p:spPr>
          <a:xfrm>
            <a:off x="6164398" y="3436580"/>
            <a:ext cx="47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57534" y="4128841"/>
            <a:ext cx="47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sp>
        <p:nvSpPr>
          <p:cNvPr id="25" name="Arc 24"/>
          <p:cNvSpPr/>
          <p:nvPr/>
        </p:nvSpPr>
        <p:spPr>
          <a:xfrm flipV="1">
            <a:off x="2242964" y="3434740"/>
            <a:ext cx="683116" cy="1212902"/>
          </a:xfrm>
          <a:prstGeom prst="arc">
            <a:avLst>
              <a:gd name="adj1" fmla="val 16200000"/>
              <a:gd name="adj2" fmla="val 4058404"/>
            </a:avLst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Box 25"/>
          <p:cNvSpPr txBox="1"/>
          <p:nvPr/>
        </p:nvSpPr>
        <p:spPr>
          <a:xfrm>
            <a:off x="2882668" y="3775392"/>
            <a:ext cx="47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endParaRPr lang="fr-FR" baseline="30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41486" y="3904343"/>
            <a:ext cx="846750" cy="391886"/>
          </a:xfrm>
          <a:prstGeom prst="rect">
            <a:avLst/>
          </a:prstGeom>
          <a:solidFill>
            <a:srgbClr val="00206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RFEA</a:t>
            </a:r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7542869" y="3845248"/>
            <a:ext cx="846750" cy="391886"/>
          </a:xfrm>
          <a:prstGeom prst="rect">
            <a:avLst/>
          </a:prstGeom>
          <a:solidFill>
            <a:srgbClr val="00206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RFEA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042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study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890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Ion flux vs magnetic configuration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4773568" y="2704153"/>
          <a:ext cx="4633634" cy="3545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7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73568" y="2704153"/>
                        <a:ext cx="4633634" cy="35455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76057" y="3242986"/>
            <a:ext cx="979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350W</a:t>
            </a:r>
          </a:p>
          <a:p>
            <a:r>
              <a:rPr lang="en-GB" sz="1200" dirty="0" smtClean="0"/>
              <a:t>5.10</a:t>
            </a:r>
            <a:r>
              <a:rPr lang="en-GB" sz="1200" baseline="30000" dirty="0" smtClean="0"/>
              <a:t>-3</a:t>
            </a:r>
            <a:r>
              <a:rPr lang="en-GB" sz="1200" dirty="0" smtClean="0"/>
              <a:t> mbar</a:t>
            </a:r>
            <a:endParaRPr lang="fr-FR" sz="1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506418" y="1635699"/>
            <a:ext cx="3847216" cy="3925609"/>
            <a:chOff x="506418" y="1635699"/>
            <a:chExt cx="3847216" cy="3925609"/>
          </a:xfrm>
        </p:grpSpPr>
        <p:sp>
          <p:nvSpPr>
            <p:cNvPr id="12" name="Rectangle 11"/>
            <p:cNvSpPr/>
            <p:nvPr/>
          </p:nvSpPr>
          <p:spPr>
            <a:xfrm>
              <a:off x="1390338" y="1635699"/>
              <a:ext cx="167640" cy="391360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15178" y="1647702"/>
              <a:ext cx="83820" cy="47593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15178" y="5033364"/>
              <a:ext cx="83820" cy="52794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Arc 14"/>
            <p:cNvSpPr/>
            <p:nvPr/>
          </p:nvSpPr>
          <p:spPr>
            <a:xfrm>
              <a:off x="506418" y="2108394"/>
              <a:ext cx="3070860" cy="2970690"/>
            </a:xfrm>
            <a:prstGeom prst="arc">
              <a:avLst>
                <a:gd name="adj1" fmla="val 16271265"/>
                <a:gd name="adj2" fmla="val 5362131"/>
              </a:avLst>
            </a:prstGeom>
            <a:noFill/>
            <a:ln w="76200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06884" y="3455654"/>
              <a:ext cx="846750" cy="391886"/>
            </a:xfrm>
            <a:prstGeom prst="rect">
              <a:avLst/>
            </a:prstGeom>
            <a:solidFill>
              <a:srgbClr val="00206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RFEA</a:t>
              </a:r>
              <a:endParaRPr lang="fr-FR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89695" y="2342665"/>
              <a:ext cx="250723" cy="1614974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MAGNET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761926" y="3684352"/>
              <a:ext cx="1687164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617352" y="2963642"/>
              <a:ext cx="1687164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2283050" y="2963642"/>
              <a:ext cx="0" cy="720710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1600393" y="2684758"/>
              <a:ext cx="397826" cy="833186"/>
            </a:xfrm>
            <a:prstGeom prst="ellipse">
              <a:avLst/>
            </a:prstGeom>
            <a:gradFill flip="none" rotWithShape="1">
              <a:gsLst>
                <a:gs pos="0">
                  <a:srgbClr val="7030A0"/>
                </a:gs>
                <a:gs pos="97000">
                  <a:schemeClr val="bg1">
                    <a:alpha val="43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27" name="Object 26"/>
          <p:cNvGraphicFramePr>
            <a:graphicFrameLocks noChangeAspect="1"/>
          </p:cNvGraphicFramePr>
          <p:nvPr>
            <p:extLst/>
          </p:nvPr>
        </p:nvGraphicFramePr>
        <p:xfrm>
          <a:off x="5430174" y="177554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8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30174" y="177554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421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Extend ion flux analysis to bias and </a:t>
            </a:r>
            <a:r>
              <a:rPr lang="en-GB" sz="2000" dirty="0" err="1" smtClean="0"/>
              <a:t>HiPIMS</a:t>
            </a:r>
            <a:r>
              <a:rPr lang="en-GB" sz="2000" dirty="0" smtClean="0"/>
              <a:t> cases.</a:t>
            </a:r>
          </a:p>
          <a:p>
            <a:r>
              <a:rPr lang="en-GB" sz="2000" dirty="0" smtClean="0"/>
              <a:t>Investigate film morphology depending on magnetic configuration and bias</a:t>
            </a:r>
          </a:p>
          <a:p>
            <a:r>
              <a:rPr lang="en-GB" sz="2000" dirty="0" smtClean="0"/>
              <a:t>Identify a potential working point for 1.3 GHz cavity test </a:t>
            </a:r>
            <a:r>
              <a:rPr lang="en-GB" sz="2000" dirty="0" smtClean="0">
                <a:sym typeface="Wingdings" panose="05000000000000000000" pitchFamily="2" charset="2"/>
              </a:rPr>
              <a:t> few RF characterization slots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Plasma simulation </a:t>
            </a:r>
          </a:p>
          <a:p>
            <a:endParaRPr lang="en-GB" sz="2000" dirty="0">
              <a:sym typeface="Wingdings" panose="05000000000000000000" pitchFamily="2" charset="2"/>
            </a:endParaRPr>
          </a:p>
          <a:p>
            <a:r>
              <a:rPr lang="en-GB" sz="2000" dirty="0" smtClean="0">
                <a:sym typeface="Wingdings" panose="05000000000000000000" pitchFamily="2" charset="2"/>
              </a:rPr>
              <a:t>A standard DCMS 1.3 GHz in characterization as baseline (WW48)</a:t>
            </a:r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36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717"/>
            <a:ext cx="8226854" cy="761696"/>
          </a:xfrm>
        </p:spPr>
        <p:txBody>
          <a:bodyPr>
            <a:normAutofit/>
          </a:bodyPr>
          <a:lstStyle/>
          <a:p>
            <a:r>
              <a:rPr lang="fr-CH" sz="3200" dirty="0" err="1" smtClean="0"/>
              <a:t>Outline</a:t>
            </a:r>
            <a:endParaRPr lang="en-US" sz="200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400" dirty="0" smtClean="0">
                <a:solidFill>
                  <a:schemeClr val="accent2"/>
                </a:solidFill>
              </a:rPr>
              <a:t>Introduction and HIE-ISOLDE production results</a:t>
            </a:r>
          </a:p>
          <a:p>
            <a:pPr>
              <a:buFont typeface="+mj-lt"/>
              <a:buAutoNum type="arabicPeriod"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>
                <a:solidFill>
                  <a:schemeClr val="accent2"/>
                </a:solidFill>
              </a:rPr>
              <a:t>Surface treatment activities</a:t>
            </a:r>
          </a:p>
          <a:p>
            <a:pPr>
              <a:buFont typeface="+mj-lt"/>
              <a:buAutoNum type="arabicPeriod"/>
            </a:pPr>
            <a:endParaRPr lang="en-US" sz="2400" dirty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GB" sz="2400" dirty="0">
                <a:solidFill>
                  <a:schemeClr val="accent2"/>
                </a:solidFill>
              </a:rPr>
              <a:t>LHC cavities and alternative materials/coating</a:t>
            </a:r>
          </a:p>
          <a:p>
            <a:pPr>
              <a:buFont typeface="+mj-lt"/>
              <a:buAutoNum type="arabicPeriod"/>
            </a:pPr>
            <a:endParaRPr lang="en-US" sz="2400" dirty="0" smtClean="0"/>
          </a:p>
          <a:p>
            <a:pPr>
              <a:buFont typeface="+mj-lt"/>
              <a:buAutoNum type="arabicPeriod"/>
            </a:pPr>
            <a:r>
              <a:rPr lang="en-US" sz="2400" dirty="0" err="1" smtClean="0"/>
              <a:t>Nb</a:t>
            </a:r>
            <a:r>
              <a:rPr lang="en-US" sz="2400" dirty="0" smtClean="0"/>
              <a:t> film R&amp;D</a:t>
            </a:r>
            <a:r>
              <a:rPr lang="en-US" sz="2400" dirty="0"/>
              <a:t>, simulations </a:t>
            </a:r>
            <a:r>
              <a:rPr lang="en-US" sz="2400" dirty="0" smtClean="0"/>
              <a:t>and collaborations </a:t>
            </a:r>
          </a:p>
          <a:p>
            <a:pPr>
              <a:buFont typeface="+mj-lt"/>
              <a:buAutoNum type="arabicPeriod"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979416" y="357034"/>
            <a:ext cx="1795343" cy="3644397"/>
            <a:chOff x="6979416" y="357034"/>
            <a:chExt cx="1795343" cy="3644397"/>
          </a:xfrm>
        </p:grpSpPr>
        <p:pic>
          <p:nvPicPr>
            <p:cNvPr id="17" name="Picture 16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39" r="-1"/>
            <a:stretch/>
          </p:blipFill>
          <p:spPr bwMode="auto">
            <a:xfrm>
              <a:off x="7169605" y="357034"/>
              <a:ext cx="1414966" cy="33880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6979416" y="3724432"/>
              <a:ext cx="17953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Crab </a:t>
              </a:r>
              <a:r>
                <a:rPr lang="en-US" sz="1200" dirty="0" err="1" smtClean="0"/>
                <a:t>Nb</a:t>
              </a:r>
              <a:r>
                <a:rPr lang="en-US" sz="1200" dirty="0" smtClean="0"/>
                <a:t>/Cu</a:t>
              </a:r>
              <a:endParaRPr lang="en-US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01213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Nb</a:t>
            </a:r>
            <a:r>
              <a:rPr lang="en-US" sz="2800" dirty="0" smtClean="0"/>
              <a:t> film: if cavity is not the vacuum chamber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39" y="4096684"/>
            <a:ext cx="8810308" cy="214780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Substrate </a:t>
            </a:r>
            <a:r>
              <a:rPr lang="en-US" sz="1600" dirty="0" smtClean="0">
                <a:sym typeface="Wingdings" panose="05000000000000000000" pitchFamily="2" charset="2"/>
              </a:rPr>
              <a:t>biasing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and </a:t>
            </a:r>
            <a:r>
              <a:rPr lang="en-US" sz="1600" dirty="0" smtClean="0">
                <a:sym typeface="Wingdings" panose="05000000000000000000" pitchFamily="2" charset="2"/>
              </a:rPr>
              <a:t>process pressure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investigation (2 tests done in 2015)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HIE-ISOLDE </a:t>
            </a:r>
            <a:r>
              <a:rPr lang="en-US" sz="1600" dirty="0" smtClean="0">
                <a:sym typeface="Wingdings" panose="05000000000000000000" pitchFamily="2" charset="2"/>
              </a:rPr>
              <a:t>double cathode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to decouple inner/outer conductor coating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and allow </a:t>
            </a:r>
            <a:r>
              <a:rPr lang="en-US" sz="1600" dirty="0" smtClean="0">
                <a:sym typeface="Wingdings" panose="05000000000000000000" pitchFamily="2" charset="2"/>
              </a:rPr>
              <a:t>magnetron sputtering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larger process window (ready Jan. 2016)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High temperature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coating study and comparison on 1.3 GHz cavity (spring 2016)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Crab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Nb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/Cu Wide Open Waveguide </a:t>
            </a:r>
            <a:r>
              <a:rPr lang="en-US" sz="1600" dirty="0" smtClean="0">
                <a:sym typeface="Wingdings" panose="05000000000000000000" pitchFamily="2" charset="2"/>
              </a:rPr>
              <a:t>WOW cavity preliminary study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(started mid-2015),   </a:t>
            </a:r>
            <a:r>
              <a:rPr lang="en-US" sz="1600" dirty="0" smtClean="0">
                <a:sym typeface="Wingdings" panose="05000000000000000000" pitchFamily="2" charset="2"/>
              </a:rPr>
              <a:t>Cu brazing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study, as an alternative to weld, started (evaluate compatibility with chemistry)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072288" y="757501"/>
            <a:ext cx="2131961" cy="3254914"/>
            <a:chOff x="4072288" y="757501"/>
            <a:chExt cx="2131961" cy="3254914"/>
          </a:xfrm>
        </p:grpSpPr>
        <p:grpSp>
          <p:nvGrpSpPr>
            <p:cNvPr id="7" name="Group 6"/>
            <p:cNvGrpSpPr/>
            <p:nvPr/>
          </p:nvGrpSpPr>
          <p:grpSpPr>
            <a:xfrm>
              <a:off x="4072288" y="757501"/>
              <a:ext cx="1943100" cy="3254914"/>
              <a:chOff x="2301051" y="961454"/>
              <a:chExt cx="1943100" cy="325491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834" t="10437" r="41750" b="18556"/>
              <a:stretch/>
            </p:blipFill>
            <p:spPr>
              <a:xfrm rot="21389459">
                <a:off x="2474630" y="961454"/>
                <a:ext cx="1538690" cy="3020857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2301051" y="3939369"/>
                <a:ext cx="19431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1.3 GHz high temperature</a:t>
                </a:r>
                <a:endParaRPr lang="en-US" sz="1200" dirty="0"/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>
              <a:off x="5875562" y="2300990"/>
              <a:ext cx="0" cy="66362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5400000">
              <a:off x="5780937" y="2541299"/>
              <a:ext cx="5696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</a:rPr>
                <a:t>0.4 m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16330" y="1043474"/>
            <a:ext cx="2519635" cy="2981711"/>
            <a:chOff x="1116330" y="1043474"/>
            <a:chExt cx="2519635" cy="2981711"/>
          </a:xfrm>
        </p:grpSpPr>
        <p:grpSp>
          <p:nvGrpSpPr>
            <p:cNvPr id="13" name="Group 12"/>
            <p:cNvGrpSpPr/>
            <p:nvPr/>
          </p:nvGrpSpPr>
          <p:grpSpPr>
            <a:xfrm>
              <a:off x="1116330" y="1043474"/>
              <a:ext cx="1898459" cy="2981711"/>
              <a:chOff x="84470" y="739344"/>
              <a:chExt cx="1511072" cy="2373281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17" r="30916"/>
              <a:stretch/>
            </p:blipFill>
            <p:spPr>
              <a:xfrm>
                <a:off x="100507" y="739344"/>
                <a:ext cx="1495035" cy="212759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84470" y="2892149"/>
                <a:ext cx="1428997" cy="220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Double cathode</a:t>
                </a:r>
                <a:endParaRPr lang="en-US" sz="1200" dirty="0"/>
              </a:p>
            </p:txBody>
          </p:sp>
        </p:grpSp>
        <p:cxnSp>
          <p:nvCxnSpPr>
            <p:cNvPr id="19" name="Straight Arrow Connector 18"/>
            <p:cNvCxnSpPr/>
            <p:nvPr/>
          </p:nvCxnSpPr>
          <p:spPr>
            <a:xfrm>
              <a:off x="3333122" y="1221699"/>
              <a:ext cx="0" cy="21660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5400000">
              <a:off x="3212653" y="2137508"/>
              <a:ext cx="5696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</a:rPr>
                <a:t>0.9 m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188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56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Plasma simulations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-98687" y="3613564"/>
            <a:ext cx="3583251" cy="2514617"/>
            <a:chOff x="78581" y="4083729"/>
            <a:chExt cx="3304136" cy="231874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81" y="4083729"/>
              <a:ext cx="3304136" cy="231874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896483" y="5602705"/>
              <a:ext cx="1668331" cy="30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Benchmarking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74291" y="836535"/>
            <a:ext cx="7435999" cy="3049581"/>
            <a:chOff x="471414" y="962488"/>
            <a:chExt cx="7774423" cy="318837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620" y="2610628"/>
              <a:ext cx="1078634" cy="93693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8402" y="1011162"/>
              <a:ext cx="1170326" cy="2576252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631" y="1053249"/>
              <a:ext cx="2025264" cy="1518948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>
            <a:xfrm flipV="1">
              <a:off x="1034089" y="2051534"/>
              <a:ext cx="80728" cy="74375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 rot="5400000">
              <a:off x="3157395" y="1828139"/>
              <a:ext cx="2540646" cy="1024606"/>
              <a:chOff x="1227927" y="311483"/>
              <a:chExt cx="4200389" cy="1712922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7"/>
              <a:srcRect l="16828" t="33929" r="3200" b="25669"/>
              <a:stretch/>
            </p:blipFill>
            <p:spPr>
              <a:xfrm rot="21312523">
                <a:off x="1227927" y="311483"/>
                <a:ext cx="4200389" cy="1712922"/>
              </a:xfrm>
              <a:prstGeom prst="rect">
                <a:avLst/>
              </a:prstGeom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2522066" y="1406948"/>
                <a:ext cx="1520042" cy="537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smtClean="0">
                    <a:solidFill>
                      <a:srgbClr val="4D4D4D">
                        <a:lumMod val="50000"/>
                      </a:srgbClr>
                    </a:solidFill>
                    <a:latin typeface="Arial"/>
                  </a:rPr>
                  <a:t>anode</a:t>
                </a:r>
                <a:endParaRPr lang="en-US" sz="1400" dirty="0">
                  <a:solidFill>
                    <a:srgbClr val="4D4D4D">
                      <a:lumMod val="50000"/>
                    </a:srgbClr>
                  </a:solidFill>
                  <a:latin typeface="Arial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476585" y="937737"/>
                <a:ext cx="1520042" cy="537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smtClean="0">
                    <a:solidFill>
                      <a:srgbClr val="FFC000"/>
                    </a:solidFill>
                    <a:latin typeface="Arial"/>
                  </a:rPr>
                  <a:t>cathode</a:t>
                </a:r>
                <a:endParaRPr lang="en-US" sz="1400" dirty="0">
                  <a:solidFill>
                    <a:srgbClr val="FFC000"/>
                  </a:solidFill>
                  <a:latin typeface="Arial"/>
                </a:endParaRPr>
              </a:p>
            </p:txBody>
          </p:sp>
        </p:grp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641512" y="1755883"/>
              <a:ext cx="2429014" cy="1155213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95790" y="1755882"/>
              <a:ext cx="2429014" cy="1155214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>
              <a:off x="4919424" y="2164489"/>
              <a:ext cx="24982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3703191" y="2167104"/>
              <a:ext cx="24982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470003" y="2166471"/>
              <a:ext cx="24982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930557" y="3584008"/>
              <a:ext cx="9527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3D drawing</a:t>
              </a:r>
              <a:endParaRPr lang="en-US" sz="11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05446" y="3593946"/>
              <a:ext cx="12478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g</a:t>
              </a:r>
              <a:r>
                <a:rPr lang="en-US" sz="1100" dirty="0" smtClean="0"/>
                <a:t>eometry mesh</a:t>
              </a:r>
              <a:endParaRPr lang="en-US" sz="11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51528" y="3570572"/>
              <a:ext cx="9658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Arial" pitchFamily="34" charset="0"/>
                  <a:cs typeface="Arial" pitchFamily="34" charset="0"/>
                </a:rPr>
                <a:t>Ar</a:t>
              </a:r>
              <a:r>
                <a:rPr lang="en-US" sz="1100" baseline="30000" dirty="0"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 flux on the cathode</a:t>
              </a:r>
              <a:endParaRPr lang="en-US" sz="11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719829" y="3557548"/>
              <a:ext cx="1468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sputtered </a:t>
              </a:r>
              <a:r>
                <a:rPr lang="en-US" sz="1100" dirty="0" err="1">
                  <a:latin typeface="Arial" pitchFamily="34" charset="0"/>
                  <a:cs typeface="Arial" pitchFamily="34" charset="0"/>
                </a:rPr>
                <a:t>Nb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 distribution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858426" y="1033737"/>
              <a:ext cx="5328394" cy="3061708"/>
            </a:xfrm>
            <a:prstGeom prst="rect">
              <a:avLst/>
            </a:prstGeom>
            <a:noFill/>
            <a:ln w="19050">
              <a:solidFill>
                <a:srgbClr val="0053A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37712" y="1032869"/>
              <a:ext cx="2261698" cy="3049461"/>
            </a:xfrm>
            <a:prstGeom prst="rect">
              <a:avLst/>
            </a:prstGeom>
            <a:noFill/>
            <a:ln w="19050">
              <a:solidFill>
                <a:srgbClr val="00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74292" y="3810914"/>
              <a:ext cx="1862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Experimental reality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87"/>
            <a:stretch/>
          </p:blipFill>
          <p:spPr>
            <a:xfrm>
              <a:off x="1692475" y="2618194"/>
              <a:ext cx="1086329" cy="1242943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3305036" y="3817472"/>
              <a:ext cx="2000624" cy="26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53A1"/>
                  </a:solidFill>
                </a:rPr>
                <a:t>Numerical simulation</a:t>
              </a:r>
              <a:endParaRPr lang="en-US" sz="1400" dirty="0">
                <a:solidFill>
                  <a:srgbClr val="0053A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71414" y="962488"/>
              <a:ext cx="7774423" cy="318837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77892" y="3499914"/>
              <a:ext cx="897546" cy="273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 smtClean="0"/>
                <a:t>Ar</a:t>
              </a:r>
              <a:r>
                <a:rPr lang="en-US" sz="1100" dirty="0" smtClean="0"/>
                <a:t> plasma</a:t>
              </a:r>
              <a:endParaRPr lang="en-US" sz="11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2726750" y="2164489"/>
              <a:ext cx="24982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 flipH="1">
            <a:off x="2970097" y="3896124"/>
            <a:ext cx="179827" cy="30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166717" y="3856469"/>
            <a:ext cx="31305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>
                <a:solidFill>
                  <a:schemeClr val="accent6">
                    <a:lumMod val="50000"/>
                  </a:schemeClr>
                </a:solidFill>
              </a:rPr>
              <a:t>courtesy of A. Sapountzis T. Richard and A. </a:t>
            </a:r>
            <a:r>
              <a:rPr lang="en-US" sz="1050" i="1" dirty="0" err="1" smtClean="0">
                <a:solidFill>
                  <a:schemeClr val="accent6">
                    <a:lumMod val="50000"/>
                  </a:schemeClr>
                </a:solidFill>
              </a:rPr>
              <a:t>Pflug</a:t>
            </a:r>
            <a:endParaRPr lang="en-US" sz="105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0655" y="4135884"/>
            <a:ext cx="6126920" cy="215151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Case study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finished summer 2015</a:t>
            </a:r>
          </a:p>
          <a:p>
            <a:pPr>
              <a:lnSpc>
                <a:spcPct val="120000"/>
              </a:lnSpc>
            </a:pP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Fraunhofer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simulation code installed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since fall 2015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Experiment/simulation </a:t>
            </a:r>
            <a:r>
              <a:rPr lang="en-US" sz="1600" dirty="0" smtClean="0">
                <a:sym typeface="Wingdings" panose="05000000000000000000" pitchFamily="2" charset="2"/>
              </a:rPr>
              <a:t>benchmarking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on going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Simulations of 1.3 GHz/HIE-ISOLDE/WOW/hollow cathode started, but </a:t>
            </a:r>
            <a:r>
              <a:rPr lang="en-US" sz="1600" dirty="0" smtClean="0">
                <a:sym typeface="Wingdings" panose="05000000000000000000" pitchFamily="2" charset="2"/>
              </a:rPr>
              <a:t>need much more server stability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Plasma diagnostics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: OES, Langmuir probe and RFEA</a:t>
            </a:r>
          </a:p>
        </p:txBody>
      </p:sp>
    </p:spTree>
    <p:extLst>
      <p:ext uri="{BB962C8B-B14F-4D97-AF65-F5344CB8AC3E}">
        <p14:creationId xmlns:p14="http://schemas.microsoft.com/office/powerpoint/2010/main" val="41611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701213"/>
          </a:xfrm>
        </p:spPr>
        <p:txBody>
          <a:bodyPr>
            <a:noAutofit/>
          </a:bodyPr>
          <a:lstStyle/>
          <a:p>
            <a:r>
              <a:rPr lang="en-US" sz="2000" dirty="0" smtClean="0"/>
              <a:t>HIE-ISOLDE 2D, </a:t>
            </a:r>
            <a:r>
              <a:rPr lang="en-US" sz="2000" b="1" dirty="0" smtClean="0"/>
              <a:t>very</a:t>
            </a:r>
            <a:r>
              <a:rPr lang="en-US" sz="2000" dirty="0" smtClean="0"/>
              <a:t> preliminary </a:t>
            </a:r>
            <a:r>
              <a:rPr lang="en-US" sz="2000" dirty="0" smtClean="0"/>
              <a:t>plasma and </a:t>
            </a:r>
            <a:r>
              <a:rPr lang="en-US" sz="2000" dirty="0" err="1" smtClean="0"/>
              <a:t>Nb</a:t>
            </a:r>
            <a:r>
              <a:rPr lang="en-US" sz="2000" dirty="0" smtClean="0"/>
              <a:t> transport </a:t>
            </a:r>
            <a:r>
              <a:rPr lang="en-US" sz="2000" dirty="0" smtClean="0"/>
              <a:t>simulation</a:t>
            </a:r>
            <a:br>
              <a:rPr lang="en-US" sz="2000" dirty="0" smtClean="0"/>
            </a:br>
            <a:r>
              <a:rPr lang="en-US" sz="1600" i="1" dirty="0" smtClean="0"/>
              <a:t>© Thibaut Richard</a:t>
            </a:r>
            <a:endParaRPr lang="en-US" sz="16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93995" y="978068"/>
            <a:ext cx="2870185" cy="4058460"/>
            <a:chOff x="66518" y="1084410"/>
            <a:chExt cx="2334213" cy="330059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17" r="30916"/>
            <a:stretch/>
          </p:blipFill>
          <p:spPr>
            <a:xfrm>
              <a:off x="222078" y="1084410"/>
              <a:ext cx="1878311" cy="267304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520" b="85520" l="30583" r="66667">
                          <a14:foregroundMark x1="33333" y1="15099" x2="33333" y2="15099"/>
                          <a14:foregroundMark x1="36570" y1="82302" x2="36570" y2="82302"/>
                          <a14:foregroundMark x1="43851" y1="85520" x2="43851" y2="8552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0481" r="33439" b="12000"/>
            <a:stretch/>
          </p:blipFill>
          <p:spPr>
            <a:xfrm>
              <a:off x="791051" y="1539573"/>
              <a:ext cx="718270" cy="205373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79" t="89775" r="19994"/>
            <a:stretch/>
          </p:blipFill>
          <p:spPr>
            <a:xfrm>
              <a:off x="66518" y="3853600"/>
              <a:ext cx="2334213" cy="531402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344624" y="5003664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ym typeface="Wingdings" panose="05000000000000000000" pitchFamily="2" charset="2"/>
              </a:rPr>
              <a:t>2D slice </a:t>
            </a:r>
            <a:r>
              <a:rPr lang="en-US" dirty="0" smtClean="0">
                <a:sym typeface="Wingdings" panose="05000000000000000000" pitchFamily="2" charset="2"/>
              </a:rPr>
              <a:t>of HIE-ISOLDE cavity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with periodic boundary conditions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Encouraging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start, but… we are still in the </a:t>
            </a:r>
            <a:r>
              <a:rPr lang="en-US" dirty="0" smtClean="0">
                <a:sym typeface="Wingdings" panose="05000000000000000000" pitchFamily="2" charset="2"/>
              </a:rPr>
              <a:t>learning phase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Limitation with </a:t>
            </a:r>
            <a:r>
              <a:rPr lang="en-US" dirty="0" smtClean="0">
                <a:sym typeface="Wingdings" panose="05000000000000000000" pitchFamily="2" charset="2"/>
              </a:rPr>
              <a:t>server access stability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(crashes), 3D model not yet realizable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Need </a:t>
            </a:r>
            <a:r>
              <a:rPr lang="en-US" dirty="0" smtClean="0">
                <a:sym typeface="Wingdings" panose="05000000000000000000" pitchFamily="2" charset="2"/>
              </a:rPr>
              <a:t>better understanding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/optimization of code and parameters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4180" y="739585"/>
            <a:ext cx="6062915" cy="412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4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56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Collaborations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73789" y="3062116"/>
            <a:ext cx="8810308" cy="230354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FCC (on going)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EPFL (Jan. 2015)  plasma simulations and diagnostics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LNL/STFC/CERN (Jun. 2015)  FCC 5 cells cavity, thin film R&amp;D and characterization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Eucard3 (start 2017)  Thin film R&amp;D (multilayers, Nb3Sn) and RF characterization</a:t>
            </a:r>
          </a:p>
          <a:p>
            <a:pPr>
              <a:lnSpc>
                <a:spcPct val="150000"/>
              </a:lnSpc>
            </a:pP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Fraunhofer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(2016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?):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 simulation code</a:t>
            </a:r>
          </a:p>
        </p:txBody>
      </p:sp>
      <p:pic>
        <p:nvPicPr>
          <p:cNvPr id="52" name="E63ACE64-513B-46DE-B275-14779A667579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0" y="1340984"/>
            <a:ext cx="1716789" cy="35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tlep.web.cern.ch/sites/tlep.web.cern.ch/files/rsz_1logo-fcc-he-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236" y="1371591"/>
            <a:ext cx="1537391" cy="63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astec.stfc.ac.uk/ASTeC/images/site-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463" y="1354053"/>
            <a:ext cx="1049426" cy="6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lnl.infn.it/%7Enapoli/LogoLNL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751" y="1358709"/>
            <a:ext cx="895624" cy="66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acceleratingnews-old.web.cern.ch/acceleratingnews-old/about/EuCARDlogo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" t="23412" r="6131" b="18874"/>
          <a:stretch/>
        </p:blipFill>
        <p:spPr bwMode="auto">
          <a:xfrm>
            <a:off x="2553191" y="1367425"/>
            <a:ext cx="1359410" cy="64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ist.fraunhofer.de/content/dam/ist/ist_190x52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0" y="1857234"/>
            <a:ext cx="1485900" cy="40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71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717"/>
            <a:ext cx="8226854" cy="761696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Technology </a:t>
            </a:r>
            <a:r>
              <a:rPr lang="en-GB" sz="3100" dirty="0" smtClean="0"/>
              <a:t>Department</a:t>
            </a:r>
            <a:r>
              <a:rPr lang="en-US" sz="3100" dirty="0" smtClean="0"/>
              <a:t> objectives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1800" i="1" dirty="0" smtClean="0"/>
              <a:t>(from SRF mini workshop</a:t>
            </a:r>
            <a:r>
              <a:rPr lang="en-US" sz="1800" i="1" dirty="0"/>
              <a:t>, </a:t>
            </a:r>
            <a:r>
              <a:rPr lang="en-US" sz="1800" i="1" dirty="0" smtClean="0"/>
              <a:t>14.11.2014, CERN</a:t>
            </a:r>
            <a:r>
              <a:rPr lang="en-US" sz="1800" i="1" dirty="0"/>
              <a:t>) </a:t>
            </a:r>
            <a:endParaRPr lang="en-US" sz="2000" i="1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000" dirty="0" smtClean="0"/>
              <a:t>Fulfill LHC and HIE-ISOLDE cavities production specification</a:t>
            </a:r>
          </a:p>
          <a:p>
            <a:pPr>
              <a:buFont typeface="+mj-lt"/>
              <a:buAutoNum type="arabicPeriod"/>
            </a:pPr>
            <a:endParaRPr lang="en-US" sz="2000" dirty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Increase Thin Film &amp; Surface Treatment R&amp;D activities</a:t>
            </a:r>
          </a:p>
          <a:p>
            <a:pPr>
              <a:buFont typeface="+mj-lt"/>
              <a:buAutoNum type="arabicPeriod"/>
            </a:pPr>
            <a:endParaRPr lang="en-US" sz="2000" dirty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Be at the forefront of Thin Film SRF technology</a:t>
            </a:r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r>
              <a:rPr lang="en-US" sz="2000" dirty="0" smtClean="0"/>
              <a:t>Short term goal </a:t>
            </a:r>
            <a:r>
              <a:rPr lang="en-US" sz="2000" dirty="0" smtClean="0">
                <a:sym typeface="Wingdings" panose="05000000000000000000" pitchFamily="2" charset="2"/>
              </a:rPr>
              <a:t> 4 cavities/month: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1 LHC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2 cavities prototypes under production, </a:t>
            </a:r>
            <a:r>
              <a:rPr lang="en-US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moke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-up tube coated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1 HIE-ISOLDE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1 coating/month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1 SPL/Crab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2 SPL + 1 Crab in 2015, 2 SPL + 1 Crab + 1.3 GHz for 2016 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1 R&amp;D (1.3GHz/QPR…)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completely refurbished </a:t>
            </a:r>
            <a:r>
              <a:rPr lang="en-US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HiPIMS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setup</a:t>
            </a:r>
          </a:p>
          <a:p>
            <a:pPr marL="36576" lvl="1" indent="0">
              <a:buSzPct val="80000"/>
              <a:buNone/>
            </a:pPr>
            <a:endParaRPr lang="en-GB" sz="2200" dirty="0" smtClean="0">
              <a:solidFill>
                <a:srgbClr val="FF0000"/>
              </a:solidFill>
            </a:endParaRPr>
          </a:p>
          <a:p>
            <a:pPr marL="36576" lvl="1" indent="0">
              <a:buSzPct val="80000"/>
              <a:buNone/>
            </a:pPr>
            <a:r>
              <a:rPr lang="en-GB" sz="2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GB" sz="2200" dirty="0" smtClean="0">
                <a:solidFill>
                  <a:srgbClr val="00B050"/>
                </a:solidFill>
              </a:rPr>
              <a:t>THIN </a:t>
            </a:r>
            <a:r>
              <a:rPr lang="en-GB" sz="2200" dirty="0">
                <a:solidFill>
                  <a:srgbClr val="00B050"/>
                </a:solidFill>
              </a:rPr>
              <a:t>FILM technology must be mature for </a:t>
            </a:r>
            <a:r>
              <a:rPr lang="en-GB" sz="2200" dirty="0" smtClean="0">
                <a:solidFill>
                  <a:srgbClr val="00B050"/>
                </a:solidFill>
              </a:rPr>
              <a:t>2018 (ESU)</a:t>
            </a:r>
            <a:endParaRPr lang="en-US" sz="2000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28660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2014 objectives partially fulfilled</a:t>
            </a:r>
          </a:p>
          <a:p>
            <a:pPr marL="36576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2015 </a:t>
            </a:r>
            <a:r>
              <a:rPr lang="en-US" sz="2000" u="sng" dirty="0" smtClean="0">
                <a:sym typeface="Wingdings" panose="05000000000000000000" pitchFamily="2" charset="2"/>
              </a:rPr>
              <a:t>production activities </a:t>
            </a:r>
            <a:r>
              <a:rPr lang="en-US" sz="2000" dirty="0" smtClean="0">
                <a:sym typeface="Wingdings" panose="05000000000000000000" pitchFamily="2" charset="2"/>
              </a:rPr>
              <a:t>limited by the availability of the substrates</a:t>
            </a:r>
          </a:p>
          <a:p>
            <a:pPr marL="36576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2016 multi-activities in parallel (LHC/HIE-ISOLDE/SPL/Crab</a:t>
            </a:r>
            <a:r>
              <a:rPr lang="is-IS" sz="2000" dirty="0" smtClean="0">
                <a:sym typeface="Wingdings" panose="05000000000000000000" pitchFamily="2" charset="2"/>
              </a:rPr>
              <a:t>…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sz="20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Surface treatment of SPL and Crab cavities on going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b.118 infrastructure/manpower limitations with growing activities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Launch of alternative treatments studies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LHC coating system ready and process requalified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err="1" smtClean="0">
                <a:sym typeface="Wingdings" panose="05000000000000000000" pitchFamily="2" charset="2"/>
              </a:rPr>
              <a:t>HiPIMS</a:t>
            </a:r>
            <a:r>
              <a:rPr lang="en-US" sz="2000" dirty="0" smtClean="0">
                <a:sym typeface="Wingdings" panose="05000000000000000000" pitchFamily="2" charset="2"/>
              </a:rPr>
              <a:t>/DCMS refurbished, plasma diagnostic study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Nb3Sn/V3Si activity launched, fellow started in Nov. 2015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Plasma simulations launched and PhD started in Jan. 2015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Double cathode for HIE-ISOLDE and high temperature coating R&amp;D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New collaborations on the way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47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0680"/>
            <a:ext cx="8226854" cy="411480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en-US" sz="2800" dirty="0" smtClean="0">
              <a:sym typeface="Wingdings" panose="05000000000000000000" pitchFamily="2" charset="2"/>
            </a:endParaRPr>
          </a:p>
          <a:p>
            <a:pPr marL="36576" indent="0" algn="ctr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>Thank you for your attention!</a:t>
            </a:r>
          </a:p>
          <a:p>
            <a:pPr marL="36576" indent="0" algn="ctr">
              <a:buNone/>
            </a:pPr>
            <a:endParaRPr lang="en-US" sz="2800" dirty="0" smtClean="0">
              <a:sym typeface="Wingdings" panose="05000000000000000000" pitchFamily="2" charset="2"/>
            </a:endParaRPr>
          </a:p>
          <a:p>
            <a:pPr marL="36576" indent="0" algn="ctr">
              <a:buNone/>
            </a:pPr>
            <a:endParaRPr lang="en-US" sz="2800" dirty="0">
              <a:sym typeface="Wingdings" panose="05000000000000000000" pitchFamily="2" charset="2"/>
            </a:endParaRPr>
          </a:p>
          <a:p>
            <a:pPr marL="36576" indent="0" algn="ctr">
              <a:buNone/>
            </a:pPr>
            <a:endParaRPr lang="en-US" sz="2800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sz="1800" i="1" dirty="0" smtClean="0">
                <a:sym typeface="Wingdings" panose="05000000000000000000" pitchFamily="2" charset="2"/>
              </a:rPr>
              <a:t>Acknowledgement to:</a:t>
            </a:r>
          </a:p>
          <a:p>
            <a:pPr marL="36576" indent="0">
              <a:buNone/>
            </a:pPr>
            <a:r>
              <a:rPr lang="en-US" sz="2400" i="1" dirty="0">
                <a:sym typeface="Wingdings" panose="05000000000000000000" pitchFamily="2" charset="2"/>
              </a:rPr>
              <a:t>c</a:t>
            </a:r>
            <a:r>
              <a:rPr lang="en-US" sz="2400" i="1" dirty="0" smtClean="0">
                <a:sym typeface="Wingdings" panose="05000000000000000000" pitchFamily="2" charset="2"/>
              </a:rPr>
              <a:t>hemistry team, TTEs, HIE-ISOLDE coating team</a:t>
            </a:r>
          </a:p>
          <a:p>
            <a:pPr marL="36576" indent="0">
              <a:buNone/>
            </a:pPr>
            <a:r>
              <a:rPr lang="en-US" sz="2400" i="1" dirty="0" smtClean="0">
                <a:sym typeface="Wingdings" panose="05000000000000000000" pitchFamily="2" charset="2"/>
              </a:rPr>
              <a:t>RF and MME groups</a:t>
            </a:r>
            <a:endParaRPr lang="en-US" sz="2400" i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sz="2400" dirty="0" smtClean="0"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76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43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14406"/>
          </a:xfrm>
        </p:spPr>
        <p:txBody>
          <a:bodyPr>
            <a:noAutofit/>
          </a:bodyPr>
          <a:lstStyle/>
          <a:p>
            <a:r>
              <a:rPr lang="en-US" sz="2800" dirty="0" smtClean="0"/>
              <a:t>TE - Thin Film &amp; Surface Treatment SRF plan </a:t>
            </a:r>
            <a:r>
              <a:rPr lang="en-US" sz="2800" b="1" dirty="0" smtClean="0"/>
              <a:t>2014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9" y="1005750"/>
            <a:ext cx="8973219" cy="503691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86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Materials</a:t>
            </a: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</a:t>
            </a:r>
          </a:p>
          <a:p>
            <a:pPr lvl="1"/>
            <a:r>
              <a:rPr lang="en-GB" dirty="0" smtClean="0"/>
              <a:t>A15 type</a:t>
            </a:r>
          </a:p>
          <a:p>
            <a:pPr lvl="1"/>
            <a:r>
              <a:rPr lang="en-GB" dirty="0" smtClean="0"/>
              <a:t>Tc ~ 18K</a:t>
            </a:r>
          </a:p>
          <a:p>
            <a:pPr lvl="1"/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V</a:t>
            </a:r>
            <a:r>
              <a:rPr lang="en-GB" baseline="-25000" dirty="0" smtClean="0"/>
              <a:t>3</a:t>
            </a:r>
            <a:r>
              <a:rPr lang="en-GB" dirty="0" smtClean="0"/>
              <a:t>Si</a:t>
            </a:r>
          </a:p>
          <a:p>
            <a:pPr lvl="1"/>
            <a:r>
              <a:rPr lang="en-GB" dirty="0" smtClean="0"/>
              <a:t>A15 type</a:t>
            </a:r>
          </a:p>
          <a:p>
            <a:pPr lvl="1"/>
            <a:r>
              <a:rPr lang="en-GB" dirty="0" smtClean="0"/>
              <a:t>Tc ~ 16K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45" y="2779731"/>
            <a:ext cx="5807075" cy="33465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1" name="Oval 10"/>
          <p:cNvSpPr/>
          <p:nvPr/>
        </p:nvSpPr>
        <p:spPr>
          <a:xfrm>
            <a:off x="3371850" y="5173980"/>
            <a:ext cx="376366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Arrow Connector 12"/>
          <p:cNvCxnSpPr>
            <a:stCxn id="11" idx="6"/>
          </p:cNvCxnSpPr>
          <p:nvPr/>
        </p:nvCxnSpPr>
        <p:spPr>
          <a:xfrm>
            <a:off x="3748216" y="5364480"/>
            <a:ext cx="212680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05383" y="4768473"/>
            <a:ext cx="2949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Both materials exhibit very low surface resistance combined to high T</a:t>
            </a:r>
            <a:r>
              <a:rPr lang="en-GB" baseline="-25000" dirty="0" smtClean="0"/>
              <a:t>c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3528089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42580" y="337735"/>
            <a:ext cx="3614368" cy="5383149"/>
            <a:chOff x="1139497" y="17731768"/>
            <a:chExt cx="7940421" cy="122067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35" t="25385" r="44318" b="19631"/>
            <a:stretch/>
          </p:blipFill>
          <p:spPr>
            <a:xfrm>
              <a:off x="1139497" y="17731768"/>
              <a:ext cx="3693995" cy="1191465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121524" y="19139223"/>
              <a:ext cx="3821834" cy="132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Cathode Power supply</a:t>
              </a:r>
              <a:endParaRPr lang="fr-FR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69595" y="26109967"/>
              <a:ext cx="3821834" cy="132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Cavity Bias (grounded)</a:t>
              </a:r>
              <a:endParaRPr lang="fr-FR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21524" y="23930432"/>
              <a:ext cx="3821834" cy="767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Cavity)</a:t>
              </a:r>
              <a:endParaRPr lang="fr-FR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21525" y="29170842"/>
              <a:ext cx="3821834" cy="767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Pumping</a:t>
              </a:r>
              <a:endParaRPr lang="fr-FR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21524" y="22658529"/>
              <a:ext cx="3821834" cy="628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err="1" smtClean="0"/>
                <a:t>SmCo</a:t>
              </a:r>
              <a:r>
                <a:rPr lang="en-GB" sz="1200" dirty="0" smtClean="0"/>
                <a:t> magnet</a:t>
              </a:r>
              <a:endParaRPr lang="fr-FR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58084" y="27273245"/>
              <a:ext cx="3821834" cy="132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Ceramic insulator</a:t>
              </a:r>
              <a:endParaRPr lang="fr-FR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21524" y="20388617"/>
              <a:ext cx="3821834" cy="1326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Ceramic insulator</a:t>
              </a:r>
              <a:endParaRPr lang="fr-FR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21524" y="18083972"/>
              <a:ext cx="3821834" cy="767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Magnet holder</a:t>
              </a:r>
              <a:endParaRPr lang="fr-FR" sz="1600" dirty="0"/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>
            <a:xfrm flipH="1" flipV="1">
              <a:off x="2985261" y="18312992"/>
              <a:ext cx="2136263" cy="15483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1"/>
            </p:cNvCxnSpPr>
            <p:nvPr/>
          </p:nvCxnSpPr>
          <p:spPr>
            <a:xfrm flipH="1" flipV="1">
              <a:off x="4580673" y="19383095"/>
              <a:ext cx="540851" cy="41914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6" idx="1"/>
            </p:cNvCxnSpPr>
            <p:nvPr/>
          </p:nvCxnSpPr>
          <p:spPr>
            <a:xfrm flipH="1" flipV="1">
              <a:off x="3321324" y="20650229"/>
              <a:ext cx="1800200" cy="40140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4" idx="1"/>
            </p:cNvCxnSpPr>
            <p:nvPr/>
          </p:nvCxnSpPr>
          <p:spPr>
            <a:xfrm flipH="1">
              <a:off x="3177308" y="22972591"/>
              <a:ext cx="1944216" cy="8752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2" idx="1"/>
            </p:cNvCxnSpPr>
            <p:nvPr/>
          </p:nvCxnSpPr>
          <p:spPr>
            <a:xfrm flipH="1" flipV="1">
              <a:off x="4221426" y="24161264"/>
              <a:ext cx="900098" cy="1530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1" idx="1"/>
            </p:cNvCxnSpPr>
            <p:nvPr/>
          </p:nvCxnSpPr>
          <p:spPr>
            <a:xfrm flipH="1">
              <a:off x="3901841" y="26772983"/>
              <a:ext cx="1267754" cy="11494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5" idx="1"/>
            </p:cNvCxnSpPr>
            <p:nvPr/>
          </p:nvCxnSpPr>
          <p:spPr>
            <a:xfrm flipH="1" flipV="1">
              <a:off x="3218465" y="27508492"/>
              <a:ext cx="2039619" cy="4277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3" idx="1"/>
            </p:cNvCxnSpPr>
            <p:nvPr/>
          </p:nvCxnSpPr>
          <p:spPr>
            <a:xfrm flipH="1" flipV="1">
              <a:off x="4221427" y="29298737"/>
              <a:ext cx="900098" cy="25595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121524" y="25322678"/>
              <a:ext cx="3821834" cy="767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err="1" smtClean="0"/>
                <a:t>Nb</a:t>
              </a:r>
              <a:r>
                <a:rPr lang="en-GB" sz="1600" dirty="0" smtClean="0"/>
                <a:t> cathode</a:t>
              </a:r>
              <a:endParaRPr lang="fr-FR" sz="1600" dirty="0"/>
            </a:p>
          </p:txBody>
        </p:sp>
        <p:cxnSp>
          <p:nvCxnSpPr>
            <p:cNvPr id="27" name="Straight Arrow Connector 26"/>
            <p:cNvCxnSpPr>
              <a:stCxn id="26" idx="1"/>
            </p:cNvCxnSpPr>
            <p:nvPr/>
          </p:nvCxnSpPr>
          <p:spPr>
            <a:xfrm flipH="1" flipV="1">
              <a:off x="3081905" y="25553510"/>
              <a:ext cx="2039619" cy="1530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102935" y="125465"/>
            <a:ext cx="3507142" cy="5818850"/>
            <a:chOff x="7906930" y="16711229"/>
            <a:chExt cx="7962343" cy="13796774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15" t="19321" r="43556" b="14901"/>
            <a:stretch/>
          </p:blipFill>
          <p:spPr>
            <a:xfrm>
              <a:off x="11730659" y="16711229"/>
              <a:ext cx="3886415" cy="13796774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8182457" y="22203990"/>
              <a:ext cx="7686816" cy="4987345"/>
            </a:xfrm>
            <a:prstGeom prst="rect">
              <a:avLst/>
            </a:prstGeom>
            <a:noFill/>
            <a:ln>
              <a:noFill/>
            </a:ln>
          </p:spPr>
        </p:sp>
        <p:cxnSp>
          <p:nvCxnSpPr>
            <p:cNvPr id="31" name="Straight Arrow Connector 30"/>
            <p:cNvCxnSpPr/>
            <p:nvPr/>
          </p:nvCxnSpPr>
          <p:spPr>
            <a:xfrm>
              <a:off x="11768297" y="20911838"/>
              <a:ext cx="2465810" cy="102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11768297" y="22584835"/>
              <a:ext cx="193774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1768297" y="25528004"/>
              <a:ext cx="193774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1768297" y="27297829"/>
              <a:ext cx="2423077" cy="100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944751" y="20592725"/>
              <a:ext cx="3821833" cy="1386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Upper anode bias</a:t>
              </a:r>
              <a:endParaRPr lang="fr-FR" sz="16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906930" y="22287467"/>
              <a:ext cx="3821833" cy="802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Upper anode</a:t>
              </a:r>
              <a:endParaRPr lang="fr-FR" sz="16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964176" y="25280423"/>
              <a:ext cx="3821833" cy="802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Lower anode</a:t>
              </a:r>
              <a:endParaRPr lang="fr-FR" sz="16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964174" y="27030960"/>
              <a:ext cx="3821833" cy="1386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/>
                <a:t>Lower anode bias</a:t>
              </a:r>
              <a:endParaRPr lang="fr-FR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73305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RFEA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9871" t="18972" r="18059" b="45814"/>
          <a:stretch/>
        </p:blipFill>
        <p:spPr>
          <a:xfrm>
            <a:off x="292100" y="1600200"/>
            <a:ext cx="4080510" cy="28003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6957" t="22358" r="51793" b="40650"/>
          <a:stretch/>
        </p:blipFill>
        <p:spPr>
          <a:xfrm>
            <a:off x="4616450" y="1252912"/>
            <a:ext cx="4254500" cy="314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93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81F2EE-3820-4330-BE55-EDBA16F8F50D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20740"/>
            <a:ext cx="9144000" cy="999820"/>
          </a:xfrm>
          <a:prstGeom prst="rect">
            <a:avLst/>
          </a:prstGeom>
        </p:spPr>
        <p:txBody>
          <a:bodyPr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dirty="0" smtClean="0">
                <a:latin typeface="+mj-lt"/>
                <a:ea typeface="+mj-ea"/>
                <a:cs typeface="+mj-cs"/>
              </a:rPr>
              <a:t>Q4.13: -120V bias + wide ring top cathode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dirty="0" smtClean="0">
                <a:latin typeface="+mj-lt"/>
                <a:ea typeface="+mj-ea"/>
                <a:cs typeface="+mj-cs"/>
              </a:rPr>
              <a:t>FIB cross section – </a:t>
            </a:r>
            <a:r>
              <a:rPr lang="en-GB" sz="2400" dirty="0">
                <a:latin typeface="+mj-lt"/>
                <a:ea typeface="+mj-ea"/>
                <a:cs typeface="+mj-cs"/>
              </a:rPr>
              <a:t>e9 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sample (weld outer conductor)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368" y="2084944"/>
            <a:ext cx="3603048" cy="27007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55188" y="1502892"/>
            <a:ext cx="35612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Q4.13</a:t>
            </a:r>
            <a:r>
              <a:rPr lang="en-GB" sz="1600" dirty="0" smtClean="0"/>
              <a:t> e9, bias -120V, 4.28 um</a:t>
            </a:r>
          </a:p>
          <a:p>
            <a:r>
              <a:rPr lang="en-GB" sz="1600" dirty="0"/>
              <a:t>DC-bias diode </a:t>
            </a:r>
            <a:r>
              <a:rPr lang="en-GB" sz="1600" dirty="0" smtClean="0"/>
              <a:t>sputtering (no pores)</a:t>
            </a:r>
            <a:endParaRPr lang="en-GB" sz="1600" dirty="0"/>
          </a:p>
          <a:p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847887"/>
            <a:ext cx="2664296" cy="17987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15616" y="1796912"/>
            <a:ext cx="2961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Q4.8</a:t>
            </a:r>
            <a:r>
              <a:rPr lang="en-GB" sz="1600" dirty="0" smtClean="0"/>
              <a:t> e9, bias -80V, 2.53 um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 Baseline recipe</a:t>
            </a:r>
            <a:endParaRPr lang="en-GB" sz="1600" dirty="0" smtClean="0"/>
          </a:p>
          <a:p>
            <a:r>
              <a:rPr lang="en-GB" sz="1600" dirty="0" smtClean="0"/>
              <a:t>DC-bias diode sputtering</a:t>
            </a:r>
          </a:p>
          <a:p>
            <a:r>
              <a:rPr lang="en-GB" sz="1600" dirty="0" smtClean="0"/>
              <a:t>(</a:t>
            </a:r>
            <a:r>
              <a:rPr lang="en-GB" sz="1600" dirty="0" smtClean="0">
                <a:solidFill>
                  <a:srgbClr val="FF0000"/>
                </a:solidFill>
              </a:rPr>
              <a:t>1.0 </a:t>
            </a:r>
            <a:r>
              <a:rPr lang="en-GB" sz="1600" dirty="0">
                <a:solidFill>
                  <a:srgbClr val="FF0000"/>
                </a:solidFill>
              </a:rPr>
              <a:t>% of volume porosity</a:t>
            </a:r>
            <a:r>
              <a:rPr lang="en-GB" sz="1600" dirty="0"/>
              <a:t>)</a:t>
            </a:r>
          </a:p>
          <a:p>
            <a:endParaRPr lang="en-GB" sz="16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823344" y="4317192"/>
            <a:ext cx="864096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823344" y="3093056"/>
            <a:ext cx="864096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23344" y="2300968"/>
            <a:ext cx="864096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060286" y="2300968"/>
            <a:ext cx="0" cy="792088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51237" y="2575244"/>
            <a:ext cx="763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+70%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0298" y="4950280"/>
            <a:ext cx="70634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Dense and smooth layer (effect </a:t>
            </a:r>
            <a:r>
              <a:rPr lang="en-US" dirty="0">
                <a:sym typeface="Wingdings" panose="05000000000000000000" pitchFamily="2" charset="2"/>
              </a:rPr>
              <a:t>of larger bias) 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Larger thickness (effect of top </a:t>
            </a:r>
            <a:r>
              <a:rPr lang="en-US" dirty="0" err="1" smtClean="0">
                <a:sym typeface="Wingdings" panose="05000000000000000000" pitchFamily="2" charset="2"/>
              </a:rPr>
              <a:t>Nb</a:t>
            </a:r>
            <a:r>
              <a:rPr lang="en-US" dirty="0" smtClean="0">
                <a:sym typeface="Wingdings" panose="05000000000000000000" pitchFamily="2" charset="2"/>
              </a:rPr>
              <a:t> ring)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BUT delamination on the antenna/ext. conductor middle samples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Bias optimum probably in between -120V and -80V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2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E5220-E17A-46A3-BEDD-23543427F536}" type="slidenum">
              <a:rPr lang="en-GB" smtClean="0"/>
              <a:t>58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399020" y="1110419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Q4.8 / -80V bias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3046" y="1110419"/>
            <a:ext cx="36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Q4.13 / -120V bias + top ring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220740"/>
            <a:ext cx="9144000" cy="999820"/>
          </a:xfrm>
          <a:prstGeom prst="rect">
            <a:avLst/>
          </a:prstGeom>
        </p:spPr>
        <p:txBody>
          <a:bodyPr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dirty="0" smtClean="0">
                <a:latin typeface="+mj-lt"/>
                <a:ea typeface="+mj-ea"/>
                <a:cs typeface="+mj-cs"/>
              </a:rPr>
              <a:t>Q4.13: -120V bias + wide ring top cathode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dirty="0">
                <a:latin typeface="+mj-lt"/>
                <a:ea typeface="+mj-ea"/>
                <a:cs typeface="+mj-cs"/>
              </a:rPr>
              <a:t>SEM surface imaging – sample 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e9 </a:t>
            </a:r>
            <a:r>
              <a:rPr lang="en-GB" sz="2400" dirty="0">
                <a:latin typeface="+mj-lt"/>
                <a:ea typeface="+mj-ea"/>
                <a:cs typeface="+mj-cs"/>
              </a:rPr>
              <a:t>(weld 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outer conductor)</a:t>
            </a:r>
            <a:endParaRPr lang="en-GB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954" y="1393130"/>
            <a:ext cx="3242152" cy="24316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95" y="1397424"/>
            <a:ext cx="3294026" cy="247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4826954" y="3980579"/>
            <a:ext cx="3242152" cy="2437414"/>
            <a:chOff x="4860032" y="3608606"/>
            <a:chExt cx="3600000" cy="270644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3608606"/>
              <a:ext cx="3600000" cy="27000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5512866" y="6178640"/>
              <a:ext cx="576064" cy="13640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79395" y="3980579"/>
            <a:ext cx="3294026" cy="2470520"/>
            <a:chOff x="539552" y="3613150"/>
            <a:chExt cx="3657600" cy="274320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613150"/>
              <a:ext cx="3657600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3347864" y="6042234"/>
              <a:ext cx="576064" cy="13640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287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63354"/>
          </a:xfrm>
        </p:spPr>
        <p:txBody>
          <a:bodyPr>
            <a:noAutofit/>
          </a:bodyPr>
          <a:lstStyle/>
          <a:p>
            <a:r>
              <a:rPr lang="en-US" sz="3200" dirty="0" smtClean="0"/>
              <a:t>Q4.14: 30% lower pressure DC-bias diode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Goal = lower process pressure (allowable with new power supply, HV up to 1.2 kV) to increase coating rate and get a more balanced in/out thickness</a:t>
            </a:r>
          </a:p>
          <a:p>
            <a:pPr marL="36576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sz="2000" u="sng" dirty="0" smtClean="0">
                <a:sym typeface="Wingdings" panose="05000000000000000000" pitchFamily="2" charset="2"/>
              </a:rPr>
              <a:t>Hardware</a:t>
            </a:r>
            <a:r>
              <a:rPr lang="en-US" sz="2000" dirty="0" smtClean="0">
                <a:sym typeface="Wingdings" panose="05000000000000000000" pitchFamily="2" charset="2"/>
              </a:rPr>
              <a:t>: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long cathode + 4 mm width/5 </a:t>
            </a:r>
            <a:r>
              <a:rPr lang="en-US" sz="2000" dirty="0">
                <a:sym typeface="Wingdings" panose="05000000000000000000" pitchFamily="2" charset="2"/>
              </a:rPr>
              <a:t>cm </a:t>
            </a:r>
            <a:r>
              <a:rPr lang="en-US" sz="2000" dirty="0" smtClean="0">
                <a:sym typeface="Wingdings" panose="05000000000000000000" pitchFamily="2" charset="2"/>
              </a:rPr>
              <a:t>height ring at top (as already mounted for QS9)</a:t>
            </a:r>
          </a:p>
          <a:p>
            <a:pPr marL="36576" indent="0">
              <a:buNone/>
            </a:pPr>
            <a:r>
              <a:rPr lang="en-US" sz="2000" u="sng" dirty="0" smtClean="0">
                <a:sym typeface="Wingdings" panose="05000000000000000000" pitchFamily="2" charset="2"/>
              </a:rPr>
              <a:t>Process compared to Q4.8 (baseline)</a:t>
            </a:r>
            <a:r>
              <a:rPr lang="en-US" sz="2000" dirty="0" smtClean="0">
                <a:sym typeface="Wingdings" panose="05000000000000000000" pitchFamily="2" charset="2"/>
              </a:rPr>
              <a:t>: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30% lower pressure  0.14 mbar instead of 0.2 mbar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~ 50</a:t>
            </a:r>
            <a:r>
              <a:rPr lang="en-US" sz="2000" dirty="0">
                <a:sym typeface="Wingdings" panose="05000000000000000000" pitchFamily="2" charset="2"/>
              </a:rPr>
              <a:t>% shorter coating time  </a:t>
            </a:r>
            <a:r>
              <a:rPr lang="en-US" sz="2000" dirty="0" smtClean="0">
                <a:sym typeface="Wingdings" panose="05000000000000000000" pitchFamily="2" charset="2"/>
              </a:rPr>
              <a:t>176’ instead of 345’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Only 5 runs instead of 14</a:t>
            </a: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 smtClean="0">
                <a:sym typeface="Wingdings" panose="05000000000000000000" pitchFamily="2" charset="2"/>
              </a:rPr>
              <a:t>50% energy  21.5 kWh instead of 43 kWh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Same power = 8 kW</a:t>
            </a: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919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9" y="1005748"/>
            <a:ext cx="9819187" cy="54560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14406"/>
          </a:xfrm>
        </p:spPr>
        <p:txBody>
          <a:bodyPr>
            <a:noAutofit/>
          </a:bodyPr>
          <a:lstStyle/>
          <a:p>
            <a:r>
              <a:rPr lang="en-US" sz="2800" dirty="0" smtClean="0"/>
              <a:t>TE - Thin Film &amp; Surface Treatment SRF plan </a:t>
            </a:r>
            <a:r>
              <a:rPr lang="en-US" sz="2800" b="1" dirty="0" smtClean="0"/>
              <a:t>2015</a:t>
            </a: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64280" y="1790700"/>
            <a:ext cx="6477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992880" y="2263140"/>
            <a:ext cx="11506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256020" y="2484120"/>
            <a:ext cx="4724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43500" y="2720340"/>
            <a:ext cx="6477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899660" y="3154680"/>
            <a:ext cx="4648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926580" y="3390900"/>
            <a:ext cx="4648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91200" y="3627120"/>
            <a:ext cx="4648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263640" y="4541520"/>
            <a:ext cx="8763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899660" y="4983480"/>
            <a:ext cx="8763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194810" y="5882640"/>
            <a:ext cx="4648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90360" y="1567603"/>
            <a:ext cx="4724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792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39" y="1042988"/>
            <a:ext cx="6782042" cy="45831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B7E9E-180D-4A9C-8A4F-B03D69601C0B}" type="datetime4">
              <a:rPr lang="en-GB" smtClean="0"/>
              <a:pPr/>
              <a:t>27 November 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8619" y="5727918"/>
            <a:ext cx="8226854" cy="485196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As expected, ~ 25 to 50% larger deposition rate </a:t>
            </a:r>
            <a:r>
              <a:rPr lang="en-US" sz="2000" dirty="0" smtClean="0">
                <a:sym typeface="Wingdings" panose="05000000000000000000" pitchFamily="2" charset="2"/>
              </a:rPr>
              <a:t> to be tested for RF</a:t>
            </a:r>
            <a:endParaRPr lang="en-US" sz="2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9946" y="367050"/>
            <a:ext cx="8226854" cy="5210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Q4.14 vs Q4.8: deposition rate profile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522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01213"/>
          </a:xfrm>
        </p:spPr>
        <p:txBody>
          <a:bodyPr>
            <a:noAutofit/>
          </a:bodyPr>
          <a:lstStyle/>
          <a:p>
            <a:r>
              <a:rPr lang="en-US" sz="2800" dirty="0" smtClean="0"/>
              <a:t>Q4 weld issue after 14 coatings…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13" y="62179"/>
            <a:ext cx="2326736" cy="17450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0" t="11767" r="12667" b="18011"/>
          <a:stretch/>
        </p:blipFill>
        <p:spPr>
          <a:xfrm>
            <a:off x="307300" y="926138"/>
            <a:ext cx="2990537" cy="220796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877" y="913927"/>
            <a:ext cx="2945915" cy="220943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00" y="3305420"/>
            <a:ext cx="2990537" cy="239242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 rot="3671359">
            <a:off x="1019333" y="2383437"/>
            <a:ext cx="179882" cy="11242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147623" y="2530559"/>
            <a:ext cx="238951" cy="7748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54119" y="1627351"/>
            <a:ext cx="48743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5998" y="951632"/>
            <a:ext cx="144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before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1554" y="951632"/>
            <a:ext cx="1733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fter re-weld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408" y="3305419"/>
            <a:ext cx="2990537" cy="239242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 rot="20722583">
            <a:off x="5324008" y="2361689"/>
            <a:ext cx="179882" cy="11242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5239064" y="2476687"/>
            <a:ext cx="174885" cy="8287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13" y="2430717"/>
            <a:ext cx="2326736" cy="174505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742313" y="1793878"/>
            <a:ext cx="23267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EB facility at main workshop</a:t>
            </a:r>
          </a:p>
          <a:p>
            <a:pPr algn="ctr"/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(T. </a:t>
            </a:r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Tardy/M. REDONDAS </a:t>
            </a:r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MONTESERIN)</a:t>
            </a:r>
            <a:endParaRPr lang="en-US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78466" y="4175769"/>
            <a:ext cx="23267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Optical inspection</a:t>
            </a:r>
          </a:p>
          <a:p>
            <a:pPr algn="ctr"/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(USB microscope)</a:t>
            </a:r>
            <a:endParaRPr lang="en-US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8690" y="577283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Cavity probably re-usable, presence of cracks somewhere else?  Chemistry test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02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701213"/>
          </a:xfrm>
        </p:spPr>
        <p:txBody>
          <a:bodyPr>
            <a:noAutofit/>
          </a:bodyPr>
          <a:lstStyle/>
          <a:p>
            <a:r>
              <a:rPr lang="en-US" sz="2000" dirty="0" smtClean="0"/>
              <a:t>HIE-ISOLDE 2D, </a:t>
            </a:r>
            <a:r>
              <a:rPr lang="en-US" sz="2000" b="1" dirty="0" smtClean="0"/>
              <a:t>very</a:t>
            </a:r>
            <a:r>
              <a:rPr lang="en-US" sz="2000" dirty="0" smtClean="0"/>
              <a:t> preliminary </a:t>
            </a:r>
            <a:r>
              <a:rPr lang="en-US" sz="2000" dirty="0" smtClean="0"/>
              <a:t>plasma and </a:t>
            </a:r>
            <a:r>
              <a:rPr lang="en-US" sz="2000" dirty="0" err="1" smtClean="0"/>
              <a:t>Nb</a:t>
            </a:r>
            <a:r>
              <a:rPr lang="en-US" sz="2000" dirty="0" smtClean="0"/>
              <a:t> transport </a:t>
            </a:r>
            <a:r>
              <a:rPr lang="en-US" sz="2000" dirty="0" smtClean="0"/>
              <a:t>simulation</a:t>
            </a:r>
            <a:br>
              <a:rPr lang="en-US" sz="2000" dirty="0" smtClean="0"/>
            </a:br>
            <a:r>
              <a:rPr lang="en-US" sz="1600" i="1" dirty="0" smtClean="0"/>
              <a:t>© Thibaut Richard</a:t>
            </a:r>
            <a:endParaRPr lang="en-US" sz="16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93995" y="978068"/>
            <a:ext cx="2870185" cy="4058460"/>
            <a:chOff x="66518" y="1084410"/>
            <a:chExt cx="2334213" cy="330059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17" r="30916"/>
            <a:stretch/>
          </p:blipFill>
          <p:spPr>
            <a:xfrm>
              <a:off x="222078" y="1084410"/>
              <a:ext cx="1878311" cy="267304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520" b="85520" l="30583" r="66667">
                          <a14:foregroundMark x1="33333" y1="15099" x2="33333" y2="15099"/>
                          <a14:foregroundMark x1="36570" y1="82302" x2="36570" y2="82302"/>
                          <a14:foregroundMark x1="43851" y1="85520" x2="43851" y2="8552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0481" r="33439" b="12000"/>
            <a:stretch/>
          </p:blipFill>
          <p:spPr>
            <a:xfrm>
              <a:off x="791051" y="1539573"/>
              <a:ext cx="718270" cy="205373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79" t="89775" r="19994"/>
            <a:stretch/>
          </p:blipFill>
          <p:spPr>
            <a:xfrm>
              <a:off x="66518" y="3853600"/>
              <a:ext cx="2334213" cy="531402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344624" y="5003664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ym typeface="Wingdings" panose="05000000000000000000" pitchFamily="2" charset="2"/>
              </a:rPr>
              <a:t>2D slice </a:t>
            </a:r>
            <a:r>
              <a:rPr lang="en-US" dirty="0" smtClean="0">
                <a:sym typeface="Wingdings" panose="05000000000000000000" pitchFamily="2" charset="2"/>
              </a:rPr>
              <a:t>of HIE-ISOLDE cavity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with periodic boundary conditions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Server connection lost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after 72% of simulation, steady state not yet reached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r="19526"/>
          <a:stretch/>
        </p:blipFill>
        <p:spPr>
          <a:xfrm>
            <a:off x="3365291" y="787599"/>
            <a:ext cx="4953267" cy="402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4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829729"/>
              </p:ext>
            </p:extLst>
          </p:nvPr>
        </p:nvGraphicFramePr>
        <p:xfrm>
          <a:off x="0" y="49900"/>
          <a:ext cx="4810881" cy="68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Acrobat Document" r:id="rId4" imgW="5667119" imgH="8019915" progId="Acrobat.Document.11">
                  <p:embed/>
                </p:oleObj>
              </mc:Choice>
              <mc:Fallback>
                <p:oleObj name="Acrobat Document" r:id="rId4" imgW="5667119" imgH="801991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49900"/>
                        <a:ext cx="4810881" cy="680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612"/>
            <a:ext cx="8686800" cy="216213"/>
          </a:xfrm>
        </p:spPr>
        <p:txBody>
          <a:bodyPr>
            <a:noAutofit/>
          </a:bodyPr>
          <a:lstStyle/>
          <a:p>
            <a:r>
              <a:rPr lang="en-US" sz="1800" dirty="0" smtClean="0"/>
              <a:t>HIE-ISOLDE </a:t>
            </a:r>
            <a:r>
              <a:rPr lang="en-US" sz="1800" dirty="0" smtClean="0"/>
              <a:t>2D, parameter file</a:t>
            </a:r>
            <a:endParaRPr lang="en-US" sz="14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1385" y="0"/>
            <a:ext cx="4958355" cy="696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89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9825"/>
            <a:ext cx="4710908" cy="65881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790" y="307924"/>
            <a:ext cx="4638210" cy="6588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612"/>
            <a:ext cx="8686800" cy="216213"/>
          </a:xfrm>
        </p:spPr>
        <p:txBody>
          <a:bodyPr>
            <a:noAutofit/>
          </a:bodyPr>
          <a:lstStyle/>
          <a:p>
            <a:r>
              <a:rPr lang="en-US" sz="1800" dirty="0" smtClean="0"/>
              <a:t>HIE-ISOLDE </a:t>
            </a:r>
            <a:r>
              <a:rPr lang="en-US" sz="1800" dirty="0" smtClean="0"/>
              <a:t>2D, parameter file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179013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06932"/>
          </a:xfrm>
        </p:spPr>
        <p:txBody>
          <a:bodyPr>
            <a:noAutofit/>
          </a:bodyPr>
          <a:lstStyle/>
          <a:p>
            <a:r>
              <a:rPr lang="en-US" sz="2800" dirty="0" smtClean="0"/>
              <a:t>HIE-ISOLDE production 2015 (I)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147" y="5406301"/>
            <a:ext cx="8226854" cy="827957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First </a:t>
            </a:r>
            <a:r>
              <a:rPr lang="en-US" sz="2400" dirty="0" err="1" smtClean="0">
                <a:sym typeface="Wingdings" panose="05000000000000000000" pitchFamily="2" charset="2"/>
              </a:rPr>
              <a:t>cryomodule</a:t>
            </a:r>
            <a:r>
              <a:rPr lang="en-US" sz="2400" dirty="0" smtClean="0">
                <a:sym typeface="Wingdings" panose="05000000000000000000" pitchFamily="2" charset="2"/>
              </a:rPr>
              <a:t> installed and commissioned, physics started</a:t>
            </a:r>
          </a:p>
          <a:p>
            <a:pPr marL="36576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…but coupler issue  switch with second </a:t>
            </a:r>
            <a:r>
              <a:rPr lang="en-US" sz="2400" dirty="0" err="1" smtClean="0">
                <a:sym typeface="Wingdings" panose="05000000000000000000" pitchFamily="2" charset="2"/>
              </a:rPr>
              <a:t>cryomodule</a:t>
            </a:r>
            <a:r>
              <a:rPr lang="en-US" sz="2400" dirty="0" smtClean="0">
                <a:sym typeface="Wingdings" panose="05000000000000000000" pitchFamily="2" charset="2"/>
              </a:rPr>
              <a:t> by spring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7"/>
          <a:stretch/>
        </p:blipFill>
        <p:spPr>
          <a:xfrm>
            <a:off x="1698989" y="950170"/>
            <a:ext cx="2596229" cy="2277858"/>
          </a:xfrm>
          <a:prstGeom prst="rect">
            <a:avLst/>
          </a:prstGeom>
        </p:spPr>
      </p:pic>
      <p:pic>
        <p:nvPicPr>
          <p:cNvPr id="9" name="Picture 8" descr="G:\Projects\HIE-ISOLDE-CRYOMOD\Pictures\SM18\201503-March\IMG_045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758" y="899298"/>
            <a:ext cx="3037367" cy="22778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1424632" y="1938132"/>
            <a:ext cx="2903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4" descr="G:\Divisions\EST\Groups\SM\ThinFilms\HIE-ISOLDE\Coatings\2013_Coating\131024_C084_QP2.1\QP2.1_pictures\131113_step04_2_SUBU2\IMG_1138_smal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49" t="2455" r="19753" b="9281"/>
          <a:stretch/>
        </p:blipFill>
        <p:spPr bwMode="auto">
          <a:xfrm>
            <a:off x="93739" y="1250506"/>
            <a:ext cx="1376613" cy="129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G:\Divisions\EST\Groups\SM\ThinFilms\HIE-ISOLDE\Coatings\2013_Coating\131024_C084_QP2.1\QP2.1_pictures\131125_Step07_disassembly\IMG_3045_small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15" r="6847" b="3650"/>
          <a:stretch/>
        </p:blipFill>
        <p:spPr bwMode="auto">
          <a:xfrm flipH="1">
            <a:off x="4472401" y="1243943"/>
            <a:ext cx="1380410" cy="130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4180025" y="1896843"/>
            <a:ext cx="2903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61371" y="1881536"/>
            <a:ext cx="2903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2" descr="https://cds.cern.ch/record/2065714/files/20150701_090900_image.jpg?subformat=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850" y="3415295"/>
            <a:ext cx="3142275" cy="17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rot="5400000">
            <a:off x="7761425" y="3260394"/>
            <a:ext cx="2903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926357" y="3315398"/>
            <a:ext cx="2141491" cy="1772659"/>
            <a:chOff x="1926357" y="3315398"/>
            <a:chExt cx="2141491" cy="177265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1" r="7565" b="1834"/>
            <a:stretch/>
          </p:blipFill>
          <p:spPr>
            <a:xfrm>
              <a:off x="1926357" y="3315398"/>
              <a:ext cx="2141491" cy="176194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75033" y="4758654"/>
              <a:ext cx="309327" cy="329403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774471" y="4765854"/>
              <a:ext cx="293377" cy="320447"/>
            </a:xfrm>
            <a:prstGeom prst="rect">
              <a:avLst/>
            </a:prstGeom>
          </p:spPr>
        </p:pic>
        <p:pic>
          <p:nvPicPr>
            <p:cNvPr id="7170" name="Picture 2" descr="https://encrypted-tbn1.gstatic.com/images?q=tbn:ANd9GcTKXCVDim8L5evNBlZHGhVExQYZ70In0QfGFQOjIBkiQki8IHjO8VZ2aA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0181" y="4691449"/>
              <a:ext cx="394852" cy="394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9" name="Straight Arrow Connector 18"/>
          <p:cNvCxnSpPr/>
          <p:nvPr/>
        </p:nvCxnSpPr>
        <p:spPr>
          <a:xfrm rot="16200000" flipV="1">
            <a:off x="2556965" y="3375767"/>
            <a:ext cx="29030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01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033092" y="809943"/>
            <a:ext cx="5260452" cy="3949634"/>
            <a:chOff x="4033092" y="809943"/>
            <a:chExt cx="5260452" cy="3949634"/>
          </a:xfrm>
        </p:grpSpPr>
        <p:pic>
          <p:nvPicPr>
            <p:cNvPr id="9" name="図 2" descr="CM2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3092" y="809943"/>
              <a:ext cx="5136337" cy="394963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281864" y="1070099"/>
              <a:ext cx="2011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chemeClr val="accent6">
                      <a:lumMod val="50000"/>
                    </a:schemeClr>
                  </a:solidFill>
                </a:rPr>
                <a:t>courtesy of </a:t>
              </a:r>
              <a:r>
                <a:rPr lang="en-US" sz="1200" i="1" dirty="0">
                  <a:solidFill>
                    <a:schemeClr val="accent6">
                      <a:lumMod val="50000"/>
                    </a:schemeClr>
                  </a:solidFill>
                </a:rPr>
                <a:t>A. </a:t>
              </a:r>
              <a:r>
                <a:rPr lang="en-US" sz="1200" i="1" dirty="0" smtClean="0">
                  <a:solidFill>
                    <a:schemeClr val="accent6">
                      <a:lumMod val="50000"/>
                    </a:schemeClr>
                  </a:solidFill>
                </a:rPr>
                <a:t>Miyazaki</a:t>
              </a:r>
              <a:endParaRPr lang="en-US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HIE-ISOLDE production 2015 (II)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52" y="4313645"/>
            <a:ext cx="8810308" cy="181471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400" dirty="0" smtClean="0">
                <a:sym typeface="Wingdings" panose="05000000000000000000" pitchFamily="2" charset="2"/>
              </a:rPr>
              <a:t>5 cavities </a:t>
            </a:r>
            <a:r>
              <a:rPr lang="en-US" sz="1400" dirty="0" smtClean="0">
                <a:sym typeface="Wingdings" panose="05000000000000000000" pitchFamily="2" charset="2"/>
              </a:rPr>
              <a:t>+ </a:t>
            </a:r>
            <a:r>
              <a:rPr lang="en-US" sz="1400" dirty="0" smtClean="0">
                <a:sym typeface="Wingdings" panose="05000000000000000000" pitchFamily="2" charset="2"/>
              </a:rPr>
              <a:t>1 spare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400" dirty="0">
                <a:sym typeface="Wingdings" panose="05000000000000000000" pitchFamily="2" charset="2"/>
              </a:rPr>
              <a:t>ready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for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second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cryomodule</a:t>
            </a:r>
            <a:endParaRPr lang="en-US" sz="1400" dirty="0" smtClean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sz="1400" dirty="0" smtClean="0">
                <a:sym typeface="Wingdings" panose="05000000000000000000" pitchFamily="2" charset="2"/>
              </a:rPr>
              <a:t>15 cavities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to be coated till mid 2017:  2x 5 cavities for Phase 2 + 5 spares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…but </a:t>
            </a:r>
            <a:r>
              <a:rPr lang="en-US" sz="1400" dirty="0" smtClean="0">
                <a:sym typeface="Wingdings" panose="05000000000000000000" pitchFamily="2" charset="2"/>
              </a:rPr>
              <a:t>issue with substrates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(cracks), 4 rejected, 2 used for investigation (QS6 at RI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+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QS9 at CERN) 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Production stopped at RI, </a:t>
            </a:r>
            <a:r>
              <a:rPr lang="en-US" sz="1400" dirty="0" smtClean="0">
                <a:sym typeface="Wingdings" panose="05000000000000000000" pitchFamily="2" charset="2"/>
              </a:rPr>
              <a:t>lack of substrates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“recycling” of rejected substrate (ex. QS10)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Large </a:t>
            </a:r>
            <a:r>
              <a:rPr lang="en-US" sz="1400" dirty="0" smtClean="0">
                <a:sym typeface="Wingdings" panose="05000000000000000000" pitchFamily="2" charset="2"/>
              </a:rPr>
              <a:t>troubleshooting campaign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(MME/RF/VSC) on going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However difficult to correlate with </a:t>
            </a:r>
            <a:r>
              <a:rPr lang="en-US" sz="1400" dirty="0" smtClean="0">
                <a:sym typeface="Wingdings" panose="05000000000000000000" pitchFamily="2" charset="2"/>
              </a:rPr>
              <a:t>cavities low performances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4152" y="2642323"/>
            <a:ext cx="2067901" cy="1566513"/>
            <a:chOff x="2196919" y="1937085"/>
            <a:chExt cx="2067901" cy="156651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6920" y="1952672"/>
              <a:ext cx="2067900" cy="155092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196919" y="1937085"/>
              <a:ext cx="10118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smtClean="0">
                  <a:solidFill>
                    <a:prstClr val="black"/>
                  </a:solidFill>
                  <a:latin typeface="+mj-lt"/>
                </a:rPr>
                <a:t>QS10</a:t>
              </a:r>
            </a:p>
            <a:p>
              <a:r>
                <a:rPr lang="fr-CH" sz="1200" dirty="0" err="1" smtClean="0">
                  <a:solidFill>
                    <a:prstClr val="black"/>
                  </a:solidFill>
                  <a:latin typeface="+mj-lt"/>
                </a:rPr>
                <a:t>Before</a:t>
              </a:r>
              <a:r>
                <a:rPr lang="fr-CH" sz="1200" dirty="0" smtClean="0">
                  <a:solidFill>
                    <a:prstClr val="black"/>
                  </a:solidFill>
                  <a:latin typeface="+mj-lt"/>
                </a:rPr>
                <a:t> </a:t>
              </a:r>
              <a:r>
                <a:rPr lang="fr-CH" sz="1200" dirty="0" err="1" smtClean="0">
                  <a:solidFill>
                    <a:prstClr val="black"/>
                  </a:solidFill>
                  <a:latin typeface="+mj-lt"/>
                </a:rPr>
                <a:t>subu</a:t>
              </a:r>
              <a:endParaRPr lang="en-US" sz="1200" dirty="0">
                <a:solidFill>
                  <a:prstClr val="black"/>
                </a:solidFill>
                <a:latin typeface="+mj-l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04152" y="939883"/>
            <a:ext cx="2084585" cy="1599717"/>
            <a:chOff x="350520" y="775759"/>
            <a:chExt cx="2084585" cy="159971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0520" y="804741"/>
              <a:ext cx="2067901" cy="157073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942662" y="775759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200" dirty="0" smtClean="0">
                  <a:solidFill>
                    <a:prstClr val="black"/>
                  </a:solidFill>
                  <a:latin typeface="+mj-lt"/>
                </a:rPr>
                <a:t>QS9</a:t>
              </a:r>
            </a:p>
          </p:txBody>
        </p:sp>
      </p:grpSp>
      <p:pic>
        <p:nvPicPr>
          <p:cNvPr id="28" name="Picture 27"/>
          <p:cNvPicPr/>
          <p:nvPr/>
        </p:nvPicPr>
        <p:blipFill>
          <a:blip r:embed="rId6"/>
          <a:stretch>
            <a:fillRect/>
          </a:stretch>
        </p:blipFill>
        <p:spPr>
          <a:xfrm>
            <a:off x="2354646" y="2657910"/>
            <a:ext cx="2054557" cy="1540691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354646" y="3886791"/>
            <a:ext cx="6297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smtClean="0">
                <a:solidFill>
                  <a:prstClr val="black"/>
                </a:solidFill>
              </a:rPr>
              <a:t>QS11</a:t>
            </a:r>
            <a:endParaRPr lang="fr-CH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6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717"/>
            <a:ext cx="8226854" cy="761696"/>
          </a:xfrm>
        </p:spPr>
        <p:txBody>
          <a:bodyPr>
            <a:normAutofit/>
          </a:bodyPr>
          <a:lstStyle/>
          <a:p>
            <a:r>
              <a:rPr lang="fr-CH" sz="3200" dirty="0" err="1" smtClean="0"/>
              <a:t>Outline</a:t>
            </a:r>
            <a:endParaRPr lang="en-US" sz="200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400" dirty="0" smtClean="0">
                <a:solidFill>
                  <a:schemeClr val="accent2"/>
                </a:solidFill>
              </a:rPr>
              <a:t>Introduction and HIE-ISOLDE production results</a:t>
            </a:r>
          </a:p>
          <a:p>
            <a:pPr>
              <a:buFont typeface="+mj-lt"/>
              <a:buAutoNum type="arabicPeriod"/>
            </a:pPr>
            <a:endParaRPr lang="en-US" sz="2400" dirty="0" smtClean="0"/>
          </a:p>
          <a:p>
            <a:pPr>
              <a:buFont typeface="+mj-lt"/>
              <a:buAutoNum type="arabicPeriod"/>
            </a:pPr>
            <a:r>
              <a:rPr lang="en-US" sz="2400" dirty="0" smtClean="0"/>
              <a:t>Surface treatment activities</a:t>
            </a:r>
          </a:p>
          <a:p>
            <a:pPr>
              <a:buFont typeface="+mj-lt"/>
              <a:buAutoNum type="arabicPeriod"/>
            </a:pPr>
            <a:endParaRPr lang="en-US" sz="2400" dirty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GB" sz="2400" dirty="0">
                <a:solidFill>
                  <a:schemeClr val="accent2"/>
                </a:solidFill>
              </a:rPr>
              <a:t>LHC cavities and alternative materials/coating</a:t>
            </a:r>
          </a:p>
          <a:p>
            <a:pPr>
              <a:buFont typeface="+mj-lt"/>
              <a:buAutoNum type="arabicPeriod"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err="1">
                <a:solidFill>
                  <a:schemeClr val="accent2"/>
                </a:solidFill>
              </a:rPr>
              <a:t>Nb</a:t>
            </a:r>
            <a:r>
              <a:rPr lang="en-US" sz="2400" dirty="0">
                <a:solidFill>
                  <a:schemeClr val="accent2"/>
                </a:solidFill>
              </a:rPr>
              <a:t> film R&amp;D, simulations and collaborations </a:t>
            </a:r>
          </a:p>
          <a:p>
            <a:pPr marL="36576" indent="0">
              <a:buNone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24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8950</TotalTime>
  <Words>2173</Words>
  <Application>Microsoft Office PowerPoint</Application>
  <PresentationFormat>On-screen Show (4:3)</PresentationFormat>
  <Paragraphs>638</Paragraphs>
  <Slides>64</Slides>
  <Notes>53</Notes>
  <HiddenSlides>12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Arial</vt:lpstr>
      <vt:lpstr>Calibri</vt:lpstr>
      <vt:lpstr>Verdana</vt:lpstr>
      <vt:lpstr>Wingdings</vt:lpstr>
      <vt:lpstr>CERNCorporate4-3</vt:lpstr>
      <vt:lpstr>Graph</vt:lpstr>
      <vt:lpstr>Adobe Acrobat Document</vt:lpstr>
      <vt:lpstr>PowerPoint Presentation</vt:lpstr>
      <vt:lpstr>Superconducting Radio Frequency (SRF) Thin Film &amp; Surface Treatment 2015 status</vt:lpstr>
      <vt:lpstr>Outline</vt:lpstr>
      <vt:lpstr>Outline</vt:lpstr>
      <vt:lpstr>Technology Department objectives (from SRF mini workshop, 14.11.2014, CERN) </vt:lpstr>
      <vt:lpstr>TE - Thin Film &amp; Surface Treatment SRF plan 2015</vt:lpstr>
      <vt:lpstr>HIE-ISOLDE production 2015 (I)</vt:lpstr>
      <vt:lpstr>HIE-ISOLDE production 2015 (II)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Outline</vt:lpstr>
      <vt:lpstr>LHC SPARES PROGRAM</vt:lpstr>
      <vt:lpstr>Production</vt:lpstr>
      <vt:lpstr>Coating of LHC spares</vt:lpstr>
      <vt:lpstr>Pre-coating rinsing /Cathode assembly</vt:lpstr>
      <vt:lpstr>Vacuum / Bake out test</vt:lpstr>
      <vt:lpstr>1st coating tests</vt:lpstr>
      <vt:lpstr>Next steps</vt:lpstr>
      <vt:lpstr>New Materials for SRF cavities</vt:lpstr>
      <vt:lpstr>SRF cavities</vt:lpstr>
      <vt:lpstr>Current status</vt:lpstr>
      <vt:lpstr>Current Status</vt:lpstr>
      <vt:lpstr>Current status</vt:lpstr>
      <vt:lpstr>Next steps</vt:lpstr>
      <vt:lpstr>New Coating techniques for SRF cavities</vt:lpstr>
      <vt:lpstr>How to improve current Nb films?</vt:lpstr>
      <vt:lpstr>Setup </vt:lpstr>
      <vt:lpstr>Unbalanced magnetron</vt:lpstr>
      <vt:lpstr>magnetic configuration</vt:lpstr>
      <vt:lpstr>Preliminary study</vt:lpstr>
      <vt:lpstr>Next steps</vt:lpstr>
      <vt:lpstr>Outline</vt:lpstr>
      <vt:lpstr>Nb film: if cavity is not the vacuum chamber</vt:lpstr>
      <vt:lpstr>Plasma simulations</vt:lpstr>
      <vt:lpstr>HIE-ISOLDE 2D, very preliminary plasma and Nb transport simulation © Thibaut Richard</vt:lpstr>
      <vt:lpstr>Collaborations</vt:lpstr>
      <vt:lpstr>Summary</vt:lpstr>
      <vt:lpstr>PowerPoint Presentation</vt:lpstr>
      <vt:lpstr>PowerPoint Presentation</vt:lpstr>
      <vt:lpstr>TE - Thin Film &amp; Surface Treatment SRF plan 2014</vt:lpstr>
      <vt:lpstr>Materials</vt:lpstr>
      <vt:lpstr>PowerPoint Presentation</vt:lpstr>
      <vt:lpstr>RFEA</vt:lpstr>
      <vt:lpstr>PowerPoint Presentation</vt:lpstr>
      <vt:lpstr>PowerPoint Presentation</vt:lpstr>
      <vt:lpstr>Q4.14: 30% lower pressure DC-bias diode</vt:lpstr>
      <vt:lpstr>PowerPoint Presentation</vt:lpstr>
      <vt:lpstr>Q4 weld issue after 14 coatings…</vt:lpstr>
      <vt:lpstr>HIE-ISOLDE 2D, very preliminary plasma and Nb transport simulation © Thibaut Richard</vt:lpstr>
      <vt:lpstr>HIE-ISOLDE 2D, parameter file</vt:lpstr>
      <vt:lpstr>HIE-ISOLDE 2D, parameter file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Alban Rene Maurice Sublet</dc:creator>
  <cp:lastModifiedBy>Alban Rene Maurice Sublet</cp:lastModifiedBy>
  <cp:revision>522</cp:revision>
  <cp:lastPrinted>2015-11-26T18:13:28Z</cp:lastPrinted>
  <dcterms:created xsi:type="dcterms:W3CDTF">2015-06-19T07:52:30Z</dcterms:created>
  <dcterms:modified xsi:type="dcterms:W3CDTF">2015-11-27T07:36:18Z</dcterms:modified>
</cp:coreProperties>
</file>